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91"/>
  </p:notesMasterIdLst>
  <p:sldIdLst>
    <p:sldId id="256" r:id="rId2"/>
    <p:sldId id="414" r:id="rId3"/>
    <p:sldId id="262" r:id="rId4"/>
    <p:sldId id="261" r:id="rId5"/>
    <p:sldId id="264" r:id="rId6"/>
    <p:sldId id="266" r:id="rId7"/>
    <p:sldId id="413" r:id="rId8"/>
    <p:sldId id="267" r:id="rId9"/>
    <p:sldId id="270" r:id="rId10"/>
    <p:sldId id="272" r:id="rId11"/>
    <p:sldId id="273" r:id="rId12"/>
    <p:sldId id="274" r:id="rId13"/>
    <p:sldId id="275" r:id="rId14"/>
    <p:sldId id="277" r:id="rId15"/>
    <p:sldId id="276" r:id="rId16"/>
    <p:sldId id="279" r:id="rId17"/>
    <p:sldId id="280" r:id="rId18"/>
    <p:sldId id="415" r:id="rId19"/>
    <p:sldId id="416" r:id="rId20"/>
    <p:sldId id="284" r:id="rId21"/>
    <p:sldId id="288" r:id="rId22"/>
    <p:sldId id="292" r:id="rId23"/>
    <p:sldId id="296" r:id="rId24"/>
    <p:sldId id="297" r:id="rId25"/>
    <p:sldId id="412" r:id="rId26"/>
    <p:sldId id="301" r:id="rId27"/>
    <p:sldId id="304" r:id="rId28"/>
    <p:sldId id="306" r:id="rId29"/>
    <p:sldId id="307" r:id="rId30"/>
    <p:sldId id="308" r:id="rId31"/>
    <p:sldId id="309" r:id="rId32"/>
    <p:sldId id="311" r:id="rId33"/>
    <p:sldId id="312" r:id="rId34"/>
    <p:sldId id="313" r:id="rId35"/>
    <p:sldId id="315" r:id="rId36"/>
    <p:sldId id="316" r:id="rId37"/>
    <p:sldId id="319" r:id="rId38"/>
    <p:sldId id="352" r:id="rId39"/>
    <p:sldId id="353" r:id="rId40"/>
    <p:sldId id="323" r:id="rId41"/>
    <p:sldId id="324" r:id="rId42"/>
    <p:sldId id="325" r:id="rId43"/>
    <p:sldId id="329" r:id="rId44"/>
    <p:sldId id="331" r:id="rId45"/>
    <p:sldId id="332" r:id="rId46"/>
    <p:sldId id="334" r:id="rId47"/>
    <p:sldId id="335" r:id="rId48"/>
    <p:sldId id="338" r:id="rId49"/>
    <p:sldId id="337" r:id="rId50"/>
    <p:sldId id="341" r:id="rId51"/>
    <p:sldId id="342" r:id="rId52"/>
    <p:sldId id="343" r:id="rId53"/>
    <p:sldId id="344" r:id="rId54"/>
    <p:sldId id="348" r:id="rId55"/>
    <p:sldId id="349" r:id="rId56"/>
    <p:sldId id="354" r:id="rId57"/>
    <p:sldId id="356" r:id="rId58"/>
    <p:sldId id="418" r:id="rId59"/>
    <p:sldId id="358" r:id="rId60"/>
    <p:sldId id="360" r:id="rId61"/>
    <p:sldId id="365" r:id="rId62"/>
    <p:sldId id="366" r:id="rId63"/>
    <p:sldId id="367" r:id="rId64"/>
    <p:sldId id="368" r:id="rId65"/>
    <p:sldId id="369" r:id="rId66"/>
    <p:sldId id="371" r:id="rId67"/>
    <p:sldId id="374" r:id="rId68"/>
    <p:sldId id="375" r:id="rId69"/>
    <p:sldId id="376" r:id="rId70"/>
    <p:sldId id="377" r:id="rId71"/>
    <p:sldId id="405" r:id="rId72"/>
    <p:sldId id="382" r:id="rId73"/>
    <p:sldId id="383" r:id="rId74"/>
    <p:sldId id="385" r:id="rId75"/>
    <p:sldId id="388" r:id="rId76"/>
    <p:sldId id="406" r:id="rId77"/>
    <p:sldId id="391" r:id="rId78"/>
    <p:sldId id="392" r:id="rId79"/>
    <p:sldId id="393" r:id="rId80"/>
    <p:sldId id="394" r:id="rId81"/>
    <p:sldId id="395" r:id="rId82"/>
    <p:sldId id="396" r:id="rId83"/>
    <p:sldId id="397" r:id="rId84"/>
    <p:sldId id="402" r:id="rId85"/>
    <p:sldId id="398" r:id="rId86"/>
    <p:sldId id="401" r:id="rId87"/>
    <p:sldId id="399" r:id="rId88"/>
    <p:sldId id="408" r:id="rId89"/>
    <p:sldId id="258" r:id="rId9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5136" autoAdjust="0"/>
  </p:normalViewPr>
  <p:slideViewPr>
    <p:cSldViewPr snapToGrid="0">
      <p:cViewPr varScale="1">
        <p:scale>
          <a:sx n="56" d="100"/>
          <a:sy n="56" d="100"/>
        </p:scale>
        <p:origin x="177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tableStyles" Target="tableStyle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F60B61-F90B-4511-B91B-4EE49CED4B81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FB8C91-A762-4A1F-8ACD-8F5A889D94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2265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FB8C91-A762-4A1F-8ACD-8F5A889D943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9327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209C421-12EE-4C8C-B390-8F978E727AE2}" type="slidenum">
              <a:rPr lang="en-US" altLang="zh-CN"/>
              <a:pPr eaLnBrk="1" hangingPunct="1"/>
              <a:t>12</a:t>
            </a:fld>
            <a:endParaRPr lang="en-US" altLang="zh-CN"/>
          </a:p>
        </p:txBody>
      </p:sp>
      <p:sp>
        <p:nvSpPr>
          <p:cNvPr id="18329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3276600"/>
            <a:ext cx="5029200" cy="51816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  <p:sp>
        <p:nvSpPr>
          <p:cNvPr id="183300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12938" y="692150"/>
            <a:ext cx="3032125" cy="227330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4060930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6AC5C58-203E-47AB-96D6-E1996995D0C9}" type="slidenum">
              <a:rPr lang="en-US" altLang="zh-CN"/>
              <a:pPr eaLnBrk="1" hangingPunct="1"/>
              <a:t>13</a:t>
            </a:fld>
            <a:endParaRPr lang="en-US" altLang="zh-CN"/>
          </a:p>
        </p:txBody>
      </p:sp>
      <p:sp>
        <p:nvSpPr>
          <p:cNvPr id="18432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3276600"/>
            <a:ext cx="5029200" cy="51816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  <p:sp>
        <p:nvSpPr>
          <p:cNvPr id="184324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12938" y="692150"/>
            <a:ext cx="3032125" cy="227330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1659181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0502C38-B985-47D9-8902-4E07079E1A4A}" type="slidenum">
              <a:rPr lang="en-US" altLang="zh-CN"/>
              <a:pPr eaLnBrk="1" hangingPunct="1"/>
              <a:t>15</a:t>
            </a:fld>
            <a:endParaRPr lang="en-US" altLang="zh-CN"/>
          </a:p>
        </p:txBody>
      </p:sp>
      <p:sp>
        <p:nvSpPr>
          <p:cNvPr id="1853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3276600"/>
            <a:ext cx="5029200" cy="51816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  <p:sp>
        <p:nvSpPr>
          <p:cNvPr id="185348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12938" y="692150"/>
            <a:ext cx="3032125" cy="227330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42093072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FB8C91-A762-4A1F-8ACD-8F5A889D943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47184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490ACF2-B5A1-40AF-B4EF-02AD7D238A98}" type="slidenum">
              <a:rPr lang="en-US" altLang="zh-CN"/>
              <a:pPr eaLnBrk="1" hangingPunct="1"/>
              <a:t>17</a:t>
            </a:fld>
            <a:endParaRPr lang="en-US" altLang="zh-CN"/>
          </a:p>
        </p:txBody>
      </p:sp>
      <p:sp>
        <p:nvSpPr>
          <p:cNvPr id="187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12938" y="692150"/>
            <a:ext cx="3032125" cy="2273300"/>
          </a:xfrm>
          <a:ln w="12700" cap="flat">
            <a:solidFill>
              <a:schemeClr val="tx1"/>
            </a:solidFill>
          </a:ln>
        </p:spPr>
      </p:sp>
      <p:sp>
        <p:nvSpPr>
          <p:cNvPr id="187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3276600"/>
            <a:ext cx="5029200" cy="51816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/>
            <a:endParaRPr lang="zh-CN" altLang="zh-CN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7619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dirty="0" smtClean="0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FB8C91-A762-4A1F-8ACD-8F5A889D9439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16988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FB8C91-A762-4A1F-8ACD-8F5A889D9439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55183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6E35070-21F1-4984-BE39-B791D54C6652}" type="slidenum">
              <a:rPr lang="en-US" altLang="zh-CN"/>
              <a:pPr eaLnBrk="1" hangingPunct="1"/>
              <a:t>20</a:t>
            </a:fld>
            <a:endParaRPr lang="en-US" altLang="zh-CN"/>
          </a:p>
        </p:txBody>
      </p:sp>
      <p:sp>
        <p:nvSpPr>
          <p:cNvPr id="19046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3276600"/>
            <a:ext cx="5029200" cy="51816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/>
            <a:endParaRPr lang="zh-CN" altLang="zh-CN" dirty="0" smtClean="0">
              <a:latin typeface="Arial" panose="020B0604020202020204" pitchFamily="34" charset="0"/>
            </a:endParaRPr>
          </a:p>
        </p:txBody>
      </p:sp>
      <p:sp>
        <p:nvSpPr>
          <p:cNvPr id="190468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12938" y="692150"/>
            <a:ext cx="3032125" cy="227330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6960891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1A04A56-C172-4790-9D86-E24DFC42370D}" type="slidenum">
              <a:rPr lang="en-US" altLang="zh-CN"/>
              <a:pPr eaLnBrk="1" hangingPunct="1"/>
              <a:t>21</a:t>
            </a:fld>
            <a:endParaRPr lang="en-US" altLang="zh-CN"/>
          </a:p>
        </p:txBody>
      </p:sp>
      <p:sp>
        <p:nvSpPr>
          <p:cNvPr id="1945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3276600"/>
            <a:ext cx="5029200" cy="51816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/>
            <a:endParaRPr lang="zh-CN" altLang="zh-CN" dirty="0" smtClean="0">
              <a:latin typeface="Arial" panose="020B0604020202020204" pitchFamily="34" charset="0"/>
            </a:endParaRPr>
          </a:p>
        </p:txBody>
      </p:sp>
      <p:sp>
        <p:nvSpPr>
          <p:cNvPr id="194564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12938" y="692150"/>
            <a:ext cx="3032125" cy="227330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911342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E787F50-1E37-4309-8CD9-751109AC44C1}" type="slidenum">
              <a:rPr lang="en-US" altLang="zh-CN"/>
              <a:pPr eaLnBrk="1" hangingPunct="1"/>
              <a:t>22</a:t>
            </a:fld>
            <a:endParaRPr lang="en-US" altLang="zh-CN"/>
          </a:p>
        </p:txBody>
      </p:sp>
      <p:sp>
        <p:nvSpPr>
          <p:cNvPr id="19865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3276600"/>
            <a:ext cx="5029200" cy="51816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>
              <a:buFontTx/>
              <a:buNone/>
            </a:pPr>
            <a:endParaRPr lang="zh-CN" altLang="zh-CN" dirty="0" smtClean="0">
              <a:latin typeface="Arial" panose="020B0604020202020204" pitchFamily="34" charset="0"/>
            </a:endParaRPr>
          </a:p>
        </p:txBody>
      </p:sp>
      <p:sp>
        <p:nvSpPr>
          <p:cNvPr id="198660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12938" y="692150"/>
            <a:ext cx="3032125" cy="227330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2483865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B96213A-4342-478B-82AF-5AB7EBFD564C}" type="slidenum">
              <a:rPr lang="en-US" altLang="zh-CN"/>
              <a:pPr eaLnBrk="1" hangingPunct="1"/>
              <a:t>4</a:t>
            </a:fld>
            <a:endParaRPr lang="en-US" altLang="zh-CN"/>
          </a:p>
        </p:txBody>
      </p:sp>
      <p:sp>
        <p:nvSpPr>
          <p:cNvPr id="16691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3276600"/>
            <a:ext cx="5029200" cy="51816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/>
            <a:endParaRPr lang="zh-CN" altLang="zh-CN" dirty="0" smtClean="0">
              <a:latin typeface="Arial" panose="020B0604020202020204" pitchFamily="34" charset="0"/>
            </a:endParaRPr>
          </a:p>
        </p:txBody>
      </p:sp>
      <p:sp>
        <p:nvSpPr>
          <p:cNvPr id="166916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12938" y="692150"/>
            <a:ext cx="3032125" cy="227330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7556533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713E7BA-068A-43D1-BFDE-E0E546495486}" type="slidenum">
              <a:rPr lang="en-US" altLang="zh-CN"/>
              <a:pPr eaLnBrk="1" hangingPunct="1"/>
              <a:t>23</a:t>
            </a:fld>
            <a:endParaRPr lang="en-US" altLang="zh-CN"/>
          </a:p>
        </p:txBody>
      </p:sp>
      <p:sp>
        <p:nvSpPr>
          <p:cNvPr id="20275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3276600"/>
            <a:ext cx="5029200" cy="51816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/>
            <a:endParaRPr lang="zh-CN" altLang="zh-CN" dirty="0" smtClean="0">
              <a:latin typeface="Arial" panose="020B0604020202020204" pitchFamily="34" charset="0"/>
            </a:endParaRPr>
          </a:p>
        </p:txBody>
      </p:sp>
      <p:sp>
        <p:nvSpPr>
          <p:cNvPr id="202756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12938" y="692150"/>
            <a:ext cx="3032125" cy="227330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15960931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CCB7DC4-A4F5-4A40-8E79-F5DA67238D43}" type="slidenum">
              <a:rPr lang="en-US" altLang="zh-CN"/>
              <a:pPr eaLnBrk="1" hangingPunct="1"/>
              <a:t>24</a:t>
            </a:fld>
            <a:endParaRPr lang="en-US" altLang="zh-CN"/>
          </a:p>
        </p:txBody>
      </p:sp>
      <p:sp>
        <p:nvSpPr>
          <p:cNvPr id="20377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3276600"/>
            <a:ext cx="5029200" cy="51816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  <p:sp>
        <p:nvSpPr>
          <p:cNvPr id="203780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12938" y="692150"/>
            <a:ext cx="3032125" cy="227330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6069909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buFontTx/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FB8C91-A762-4A1F-8ACD-8F5A889D9439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77053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FB8C91-A762-4A1F-8ACD-8F5A889D9439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1224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2418705-8102-449C-AA6B-EAF114DE2408}" type="slidenum">
              <a:rPr lang="en-US" altLang="zh-CN"/>
              <a:pPr eaLnBrk="1" hangingPunct="1"/>
              <a:t>27</a:t>
            </a:fld>
            <a:endParaRPr lang="en-US" altLang="zh-CN"/>
          </a:p>
        </p:txBody>
      </p:sp>
      <p:sp>
        <p:nvSpPr>
          <p:cNvPr id="20889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3276600"/>
            <a:ext cx="5029200" cy="51816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/>
            <a:endParaRPr lang="zh-CN" altLang="zh-CN" dirty="0" smtClean="0">
              <a:latin typeface="Arial" panose="020B0604020202020204" pitchFamily="34" charset="0"/>
            </a:endParaRPr>
          </a:p>
        </p:txBody>
      </p:sp>
      <p:sp>
        <p:nvSpPr>
          <p:cNvPr id="208900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12938" y="692150"/>
            <a:ext cx="3032125" cy="227330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12331821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F18B60C-E755-4E1B-8B23-AA2DB99455A9}" type="slidenum">
              <a:rPr lang="en-US" altLang="zh-CN"/>
              <a:pPr eaLnBrk="1" hangingPunct="1"/>
              <a:t>28</a:t>
            </a:fld>
            <a:endParaRPr lang="en-US" altLang="zh-CN"/>
          </a:p>
        </p:txBody>
      </p:sp>
      <p:sp>
        <p:nvSpPr>
          <p:cNvPr id="2109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3276600"/>
            <a:ext cx="5029200" cy="51816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  <p:sp>
        <p:nvSpPr>
          <p:cNvPr id="210948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12938" y="692150"/>
            <a:ext cx="3032125" cy="227330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24960762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680C772-759C-4425-83A2-9BC2135E48AC}" type="slidenum">
              <a:rPr lang="en-US" altLang="zh-CN"/>
              <a:pPr eaLnBrk="1" hangingPunct="1"/>
              <a:t>29</a:t>
            </a:fld>
            <a:endParaRPr lang="en-US" altLang="zh-CN"/>
          </a:p>
        </p:txBody>
      </p:sp>
      <p:sp>
        <p:nvSpPr>
          <p:cNvPr id="21197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3276600"/>
            <a:ext cx="5029200" cy="51816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  <p:sp>
        <p:nvSpPr>
          <p:cNvPr id="211972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12938" y="692150"/>
            <a:ext cx="3032125" cy="227330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24564799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46F8AC8-20E0-4F24-98E1-009D1D768CC6}" type="slidenum">
              <a:rPr lang="en-US" altLang="zh-CN"/>
              <a:pPr eaLnBrk="1" hangingPunct="1"/>
              <a:t>30</a:t>
            </a:fld>
            <a:endParaRPr lang="en-US" altLang="zh-CN"/>
          </a:p>
        </p:txBody>
      </p:sp>
      <p:sp>
        <p:nvSpPr>
          <p:cNvPr id="21299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3276600"/>
            <a:ext cx="5029200" cy="51816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  <p:sp>
        <p:nvSpPr>
          <p:cNvPr id="212996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12938" y="692150"/>
            <a:ext cx="3032125" cy="227330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11841807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6DC6631-17D3-4C3A-8BDD-FF220A93B596}" type="slidenum">
              <a:rPr lang="en-US" altLang="zh-CN"/>
              <a:pPr eaLnBrk="1" hangingPunct="1"/>
              <a:t>31</a:t>
            </a:fld>
            <a:endParaRPr lang="en-US" altLang="zh-CN"/>
          </a:p>
        </p:txBody>
      </p:sp>
      <p:sp>
        <p:nvSpPr>
          <p:cNvPr id="2140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3276600"/>
            <a:ext cx="5029200" cy="51816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  <p:sp>
        <p:nvSpPr>
          <p:cNvPr id="214020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12938" y="692150"/>
            <a:ext cx="3032125" cy="227330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213401563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22EB824-FB92-4734-BB4A-2970FDA15E3D}" type="slidenum">
              <a:rPr lang="en-US" altLang="zh-CN"/>
              <a:pPr eaLnBrk="1" hangingPunct="1"/>
              <a:t>32</a:t>
            </a:fld>
            <a:endParaRPr lang="en-US" altLang="zh-CN"/>
          </a:p>
        </p:txBody>
      </p:sp>
      <p:sp>
        <p:nvSpPr>
          <p:cNvPr id="21606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3276600"/>
            <a:ext cx="5029200" cy="51816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/>
            <a:endParaRPr lang="zh-CN" altLang="zh-CN" dirty="0" smtClean="0">
              <a:latin typeface="Arial" panose="020B0604020202020204" pitchFamily="34" charset="0"/>
            </a:endParaRPr>
          </a:p>
        </p:txBody>
      </p:sp>
      <p:sp>
        <p:nvSpPr>
          <p:cNvPr id="216068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12938" y="692150"/>
            <a:ext cx="3032125" cy="227330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6669968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2B8AA4E-60A9-4EEF-9EB8-579B95520725}" type="slidenum">
              <a:rPr lang="en-US" altLang="zh-CN"/>
              <a:pPr eaLnBrk="1" hangingPunct="1"/>
              <a:t>5</a:t>
            </a:fld>
            <a:endParaRPr lang="en-US" altLang="zh-CN"/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12938" y="692150"/>
            <a:ext cx="3032125" cy="2273300"/>
          </a:xfrm>
          <a:ln w="12700" cap="flat">
            <a:solidFill>
              <a:schemeClr val="tx1"/>
            </a:solidFill>
          </a:ln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3276600"/>
            <a:ext cx="5029200" cy="51816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471728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F2EBECE-E438-4279-9AD2-D020ED5F4ACE}" type="slidenum">
              <a:rPr lang="en-US" altLang="zh-CN"/>
              <a:pPr eaLnBrk="1" hangingPunct="1"/>
              <a:t>33</a:t>
            </a:fld>
            <a:endParaRPr lang="en-US" altLang="zh-CN"/>
          </a:p>
        </p:txBody>
      </p:sp>
      <p:sp>
        <p:nvSpPr>
          <p:cNvPr id="217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12938" y="692150"/>
            <a:ext cx="3032125" cy="2273300"/>
          </a:xfrm>
          <a:ln/>
        </p:spPr>
      </p:sp>
      <p:sp>
        <p:nvSpPr>
          <p:cNvPr id="2170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3276600"/>
            <a:ext cx="5029200" cy="5181600"/>
          </a:xfrm>
          <a:noFill/>
        </p:spPr>
        <p:txBody>
          <a:bodyPr/>
          <a:lstStyle/>
          <a:p>
            <a:pPr eaLnBrk="1" hangingPunct="1"/>
            <a:endParaRPr lang="zh-CN" altLang="zh-CN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203622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8818205-CD86-4A61-9FA5-FC9AC9149D79}" type="slidenum">
              <a:rPr lang="en-US" altLang="zh-CN"/>
              <a:pPr eaLnBrk="1" hangingPunct="1"/>
              <a:t>34</a:t>
            </a:fld>
            <a:endParaRPr lang="en-US" altLang="zh-CN"/>
          </a:p>
        </p:txBody>
      </p:sp>
      <p:sp>
        <p:nvSpPr>
          <p:cNvPr id="21811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3276600"/>
            <a:ext cx="5029200" cy="51816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  <p:sp>
        <p:nvSpPr>
          <p:cNvPr id="218116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12938" y="692150"/>
            <a:ext cx="3032125" cy="227330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373170207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BA67D93-39F2-45B7-9C18-5132367E4BD8}" type="slidenum">
              <a:rPr lang="en-US" altLang="zh-CN"/>
              <a:pPr eaLnBrk="1" hangingPunct="1"/>
              <a:t>35</a:t>
            </a:fld>
            <a:endParaRPr lang="en-US" altLang="zh-CN"/>
          </a:p>
        </p:txBody>
      </p:sp>
      <p:sp>
        <p:nvSpPr>
          <p:cNvPr id="2201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3276600"/>
            <a:ext cx="5029200" cy="51816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/>
            <a:endParaRPr lang="zh-CN" altLang="zh-CN" dirty="0" smtClean="0">
              <a:latin typeface="Arial" panose="020B0604020202020204" pitchFamily="34" charset="0"/>
            </a:endParaRPr>
          </a:p>
        </p:txBody>
      </p:sp>
      <p:sp>
        <p:nvSpPr>
          <p:cNvPr id="220164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12938" y="692150"/>
            <a:ext cx="3032125" cy="227330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104099636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FB8C91-A762-4A1F-8ACD-8F5A889D9439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72557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FB8C91-A762-4A1F-8ACD-8F5A889D9439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10881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FB8C91-A762-4A1F-8ACD-8F5A889D9439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085790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89BC229-0681-4BE6-989B-7215AA0AB824}" type="slidenum">
              <a:rPr lang="en-US" altLang="zh-CN"/>
              <a:pPr eaLnBrk="1" hangingPunct="1"/>
              <a:t>40</a:t>
            </a:fld>
            <a:endParaRPr lang="en-US" altLang="zh-CN"/>
          </a:p>
        </p:txBody>
      </p:sp>
      <p:sp>
        <p:nvSpPr>
          <p:cNvPr id="22835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3276600"/>
            <a:ext cx="5029200" cy="51816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/>
            <a:endParaRPr lang="en-US" altLang="zh-CN" dirty="0" smtClean="0">
              <a:latin typeface="Arial" panose="020B0604020202020204" pitchFamily="34" charset="0"/>
            </a:endParaRPr>
          </a:p>
        </p:txBody>
      </p:sp>
      <p:sp>
        <p:nvSpPr>
          <p:cNvPr id="228356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12938" y="692150"/>
            <a:ext cx="3032125" cy="227330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42869977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FB8C91-A762-4A1F-8ACD-8F5A889D9439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888946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FFA36D6-486D-455D-9D5A-40A0B28ACB69}" type="slidenum">
              <a:rPr lang="en-US" altLang="zh-CN"/>
              <a:pPr eaLnBrk="1" hangingPunct="1"/>
              <a:t>42</a:t>
            </a:fld>
            <a:endParaRPr lang="en-US" altLang="zh-CN"/>
          </a:p>
        </p:txBody>
      </p:sp>
      <p:sp>
        <p:nvSpPr>
          <p:cNvPr id="229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12938" y="692150"/>
            <a:ext cx="3032125" cy="2273300"/>
          </a:xfrm>
          <a:ln w="12700" cap="flat">
            <a:solidFill>
              <a:schemeClr val="tx1"/>
            </a:solidFill>
          </a:ln>
        </p:spPr>
      </p:sp>
      <p:sp>
        <p:nvSpPr>
          <p:cNvPr id="2293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3276600"/>
            <a:ext cx="5029200" cy="51816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/>
            <a:endParaRPr lang="zh-CN" altLang="zh-CN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34602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2FBA461-9801-48A5-9A89-91D883128432}" type="slidenum">
              <a:rPr lang="en-US" altLang="zh-CN"/>
              <a:pPr eaLnBrk="1" hangingPunct="1"/>
              <a:t>43</a:t>
            </a:fld>
            <a:endParaRPr lang="en-US" altLang="zh-CN"/>
          </a:p>
        </p:txBody>
      </p:sp>
      <p:sp>
        <p:nvSpPr>
          <p:cNvPr id="23347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3276600"/>
            <a:ext cx="5029200" cy="51816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/>
            <a:endParaRPr lang="zh-CN" altLang="zh-CN" dirty="0" smtClean="0">
              <a:latin typeface="Arial" panose="020B0604020202020204" pitchFamily="34" charset="0"/>
            </a:endParaRPr>
          </a:p>
        </p:txBody>
      </p:sp>
      <p:sp>
        <p:nvSpPr>
          <p:cNvPr id="233476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12938" y="692150"/>
            <a:ext cx="3032125" cy="227330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2622898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B5DFEE5-D339-428C-84D0-E1EAAB24522C}" type="slidenum">
              <a:rPr lang="en-US" altLang="zh-CN"/>
              <a:pPr eaLnBrk="1" hangingPunct="1"/>
              <a:t>6</a:t>
            </a:fld>
            <a:endParaRPr lang="en-US" altLang="zh-CN"/>
          </a:p>
        </p:txBody>
      </p:sp>
      <p:sp>
        <p:nvSpPr>
          <p:cNvPr id="17715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3276600"/>
            <a:ext cx="5029200" cy="51816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  <p:sp>
        <p:nvSpPr>
          <p:cNvPr id="177156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12938" y="692150"/>
            <a:ext cx="3032125" cy="227330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410685305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B0458F8-4E28-4794-8406-BF98B36C9470}" type="slidenum">
              <a:rPr lang="en-US" altLang="zh-CN"/>
              <a:pPr eaLnBrk="1" hangingPunct="1"/>
              <a:t>44</a:t>
            </a:fld>
            <a:endParaRPr lang="en-US" altLang="zh-CN"/>
          </a:p>
        </p:txBody>
      </p:sp>
      <p:sp>
        <p:nvSpPr>
          <p:cNvPr id="23552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3276600"/>
            <a:ext cx="5029200" cy="51816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/>
            <a:endParaRPr lang="zh-CN" altLang="zh-CN" dirty="0" smtClean="0">
              <a:latin typeface="Arial" panose="020B0604020202020204" pitchFamily="34" charset="0"/>
            </a:endParaRPr>
          </a:p>
        </p:txBody>
      </p:sp>
      <p:sp>
        <p:nvSpPr>
          <p:cNvPr id="235524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12938" y="692150"/>
            <a:ext cx="3032125" cy="227330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37114640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53A4B9F-556D-458E-93F0-07C1A87F7D0B}" type="slidenum">
              <a:rPr lang="en-US" altLang="zh-CN"/>
              <a:pPr eaLnBrk="1" hangingPunct="1"/>
              <a:t>46</a:t>
            </a:fld>
            <a:endParaRPr lang="en-US" altLang="zh-CN"/>
          </a:p>
        </p:txBody>
      </p:sp>
      <p:sp>
        <p:nvSpPr>
          <p:cNvPr id="236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12938" y="692150"/>
            <a:ext cx="3032125" cy="2273300"/>
          </a:xfrm>
          <a:ln w="12700" cap="flat">
            <a:solidFill>
              <a:schemeClr val="tx1"/>
            </a:solidFill>
          </a:ln>
        </p:spPr>
      </p:sp>
      <p:sp>
        <p:nvSpPr>
          <p:cNvPr id="2365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3276600"/>
            <a:ext cx="5029200" cy="51816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981718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B9CA4F9-0488-4551-95C1-0F9A11A91214}" type="slidenum">
              <a:rPr lang="en-US" altLang="zh-CN"/>
              <a:pPr eaLnBrk="1" hangingPunct="1"/>
              <a:t>47</a:t>
            </a:fld>
            <a:endParaRPr lang="en-US" altLang="zh-CN"/>
          </a:p>
        </p:txBody>
      </p:sp>
      <p:sp>
        <p:nvSpPr>
          <p:cNvPr id="23757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3276600"/>
            <a:ext cx="5029200" cy="51816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0" hangingPunct="0">
              <a:spcBef>
                <a:spcPct val="33000"/>
              </a:spcBef>
              <a:buFontTx/>
              <a:buNone/>
              <a:defRPr/>
            </a:pPr>
            <a:endParaRPr kumimoji="1" lang="zh-CN" altLang="en-US" sz="120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/>
            <a:endParaRPr lang="zh-CN" altLang="zh-CN" dirty="0" smtClean="0">
              <a:latin typeface="Arial" panose="020B0604020202020204" pitchFamily="34" charset="0"/>
            </a:endParaRPr>
          </a:p>
        </p:txBody>
      </p:sp>
      <p:sp>
        <p:nvSpPr>
          <p:cNvPr id="237572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12938" y="692150"/>
            <a:ext cx="3032125" cy="227330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5126600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B42A11B-718A-4356-8899-941EFF222944}" type="slidenum">
              <a:rPr lang="en-US" altLang="zh-CN"/>
              <a:pPr eaLnBrk="1" hangingPunct="1"/>
              <a:t>48</a:t>
            </a:fld>
            <a:endParaRPr lang="en-US" altLang="zh-CN"/>
          </a:p>
        </p:txBody>
      </p:sp>
      <p:sp>
        <p:nvSpPr>
          <p:cNvPr id="2396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3276600"/>
            <a:ext cx="5029200" cy="51816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  <p:sp>
        <p:nvSpPr>
          <p:cNvPr id="239620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12938" y="692150"/>
            <a:ext cx="3032125" cy="227330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334745456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AE777D9-C92B-4197-9740-67D7087D1989}" type="slidenum">
              <a:rPr lang="en-US" altLang="zh-CN"/>
              <a:pPr eaLnBrk="1" hangingPunct="1"/>
              <a:t>52</a:t>
            </a:fld>
            <a:endParaRPr lang="en-US" altLang="zh-CN"/>
          </a:p>
        </p:txBody>
      </p:sp>
      <p:sp>
        <p:nvSpPr>
          <p:cNvPr id="24269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3276600"/>
            <a:ext cx="5029200" cy="51816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/>
            <a:endParaRPr lang="zh-CN" altLang="zh-CN" dirty="0" smtClean="0">
              <a:latin typeface="Arial" panose="020B0604020202020204" pitchFamily="34" charset="0"/>
            </a:endParaRPr>
          </a:p>
        </p:txBody>
      </p:sp>
      <p:sp>
        <p:nvSpPr>
          <p:cNvPr id="242692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12938" y="692150"/>
            <a:ext cx="3032125" cy="227330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198910204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EE29CC8-2814-4252-8DF0-EB0DA9AF4C4E}" type="slidenum">
              <a:rPr lang="en-US" altLang="zh-CN"/>
              <a:pPr eaLnBrk="1" hangingPunct="1"/>
              <a:t>53</a:t>
            </a:fld>
            <a:endParaRPr lang="en-US" altLang="zh-CN"/>
          </a:p>
        </p:txBody>
      </p:sp>
      <p:sp>
        <p:nvSpPr>
          <p:cNvPr id="24371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3276600"/>
            <a:ext cx="5029200" cy="51816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  <p:sp>
        <p:nvSpPr>
          <p:cNvPr id="243716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12938" y="692150"/>
            <a:ext cx="3032125" cy="227330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346320109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4F1C982-C1E7-414F-AF5A-F711773F17C0}" type="slidenum">
              <a:rPr lang="en-US" altLang="zh-CN"/>
              <a:pPr eaLnBrk="1" hangingPunct="1"/>
              <a:t>56</a:t>
            </a:fld>
            <a:endParaRPr lang="en-US" altLang="zh-CN"/>
          </a:p>
        </p:txBody>
      </p:sp>
      <p:sp>
        <p:nvSpPr>
          <p:cNvPr id="247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12938" y="692150"/>
            <a:ext cx="3032125" cy="2273300"/>
          </a:xfrm>
          <a:ln w="12700" cap="flat">
            <a:solidFill>
              <a:schemeClr val="tx1"/>
            </a:solidFill>
          </a:ln>
        </p:spPr>
      </p:sp>
      <p:sp>
        <p:nvSpPr>
          <p:cNvPr id="2478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3276600"/>
            <a:ext cx="5029200" cy="51816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/>
            <a:endParaRPr lang="zh-CN" altLang="zh-CN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601988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dirty="0" smtClean="0">
              <a:solidFill>
                <a:srgbClr val="0000FF"/>
              </a:solidFill>
              <a:ea typeface="隶书" panose="020105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FB8C91-A762-4A1F-8ACD-8F5A889D9439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21371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dirty="0" smtClean="0">
              <a:solidFill>
                <a:srgbClr val="0000FF"/>
              </a:solidFill>
              <a:ea typeface="隶书" panose="020105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FB8C91-A762-4A1F-8ACD-8F5A889D9439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603706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1CC6F07-CBB4-4AF6-912F-D6910890C758}" type="slidenum">
              <a:rPr lang="en-US" altLang="zh-CN"/>
              <a:pPr eaLnBrk="1" hangingPunct="1"/>
              <a:t>59</a:t>
            </a:fld>
            <a:endParaRPr lang="en-US" altLang="zh-CN"/>
          </a:p>
        </p:txBody>
      </p:sp>
      <p:sp>
        <p:nvSpPr>
          <p:cNvPr id="25088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3276600"/>
            <a:ext cx="5029200" cy="51816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/>
            <a:endParaRPr lang="zh-CN" altLang="zh-CN" dirty="0" smtClean="0">
              <a:latin typeface="Arial" panose="020B0604020202020204" pitchFamily="34" charset="0"/>
            </a:endParaRPr>
          </a:p>
        </p:txBody>
      </p:sp>
      <p:sp>
        <p:nvSpPr>
          <p:cNvPr id="250884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12938" y="692150"/>
            <a:ext cx="3032125" cy="227330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22835913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C9E106B-262B-44E1-85F7-ADA9F969AB6C}" type="slidenum">
              <a:rPr lang="en-US" altLang="zh-CN"/>
              <a:pPr eaLnBrk="1" hangingPunct="1"/>
              <a:t>7</a:t>
            </a:fld>
            <a:endParaRPr lang="en-US" altLang="zh-CN"/>
          </a:p>
        </p:txBody>
      </p:sp>
      <p:sp>
        <p:nvSpPr>
          <p:cNvPr id="17920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3276600"/>
            <a:ext cx="5029200" cy="51816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/>
            <a:endParaRPr lang="zh-CN" altLang="zh-CN" dirty="0" smtClean="0">
              <a:latin typeface="Arial" panose="020B0604020202020204" pitchFamily="34" charset="0"/>
            </a:endParaRPr>
          </a:p>
        </p:txBody>
      </p:sp>
      <p:sp>
        <p:nvSpPr>
          <p:cNvPr id="179204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12938" y="692150"/>
            <a:ext cx="3032125" cy="227330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78188031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64B65A1-14D8-467D-BC98-76F5F3DA1016}" type="slidenum">
              <a:rPr lang="en-US" altLang="zh-CN"/>
              <a:pPr eaLnBrk="1" hangingPunct="1"/>
              <a:t>60</a:t>
            </a:fld>
            <a:endParaRPr lang="en-US" altLang="zh-CN"/>
          </a:p>
        </p:txBody>
      </p:sp>
      <p:sp>
        <p:nvSpPr>
          <p:cNvPr id="25293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3276600"/>
            <a:ext cx="5029200" cy="51816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  <p:sp>
        <p:nvSpPr>
          <p:cNvPr id="252932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12938" y="692150"/>
            <a:ext cx="3032125" cy="227330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72255918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DD7C11A-FAFA-4B35-BA64-7B289044E2E8}" type="slidenum">
              <a:rPr lang="en-US" altLang="zh-CN"/>
              <a:pPr eaLnBrk="1" hangingPunct="1"/>
              <a:t>61</a:t>
            </a:fld>
            <a:endParaRPr lang="en-US" altLang="zh-CN"/>
          </a:p>
        </p:txBody>
      </p:sp>
      <p:sp>
        <p:nvSpPr>
          <p:cNvPr id="258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12938" y="692150"/>
            <a:ext cx="3032125" cy="2273300"/>
          </a:xfrm>
          <a:ln w="12700" cap="flat">
            <a:solidFill>
              <a:schemeClr val="tx1"/>
            </a:solidFill>
          </a:ln>
        </p:spPr>
      </p:sp>
      <p:sp>
        <p:nvSpPr>
          <p:cNvPr id="258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3276600"/>
            <a:ext cx="5029200" cy="51816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950892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3FBEEA6-F8F3-4BF7-88E3-BF488D3AA69B}" type="slidenum">
              <a:rPr lang="en-US" altLang="zh-CN"/>
              <a:pPr eaLnBrk="1" hangingPunct="1"/>
              <a:t>62</a:t>
            </a:fld>
            <a:endParaRPr lang="en-US" altLang="zh-CN"/>
          </a:p>
        </p:txBody>
      </p:sp>
      <p:sp>
        <p:nvSpPr>
          <p:cNvPr id="25907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3276600"/>
            <a:ext cx="5029200" cy="51816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/>
            <a:endParaRPr lang="en-US" altLang="zh-CN" dirty="0" smtClean="0">
              <a:latin typeface="Arial" panose="020B0604020202020204" pitchFamily="34" charset="0"/>
            </a:endParaRPr>
          </a:p>
        </p:txBody>
      </p:sp>
      <p:sp>
        <p:nvSpPr>
          <p:cNvPr id="259076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12938" y="692150"/>
            <a:ext cx="3032125" cy="227330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212452940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6DF1D24-F4D3-46E7-A5FF-894C82DA5FE6}" type="slidenum">
              <a:rPr lang="en-US" altLang="zh-CN"/>
              <a:pPr eaLnBrk="1" hangingPunct="1"/>
              <a:t>63</a:t>
            </a:fld>
            <a:endParaRPr lang="en-US" altLang="zh-CN"/>
          </a:p>
        </p:txBody>
      </p:sp>
      <p:sp>
        <p:nvSpPr>
          <p:cNvPr id="26009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3276600"/>
            <a:ext cx="5029200" cy="51816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  <p:sp>
        <p:nvSpPr>
          <p:cNvPr id="260100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12938" y="692150"/>
            <a:ext cx="3032125" cy="227330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209194382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7E3809C-F526-43CB-A32F-824517A56E8C}" type="slidenum">
              <a:rPr lang="en-US" altLang="zh-CN"/>
              <a:pPr eaLnBrk="1" hangingPunct="1"/>
              <a:t>64</a:t>
            </a:fld>
            <a:endParaRPr lang="en-US" altLang="zh-CN"/>
          </a:p>
        </p:txBody>
      </p:sp>
      <p:sp>
        <p:nvSpPr>
          <p:cNvPr id="261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12938" y="692150"/>
            <a:ext cx="3032125" cy="2273300"/>
          </a:xfrm>
          <a:ln w="12700" cap="flat">
            <a:solidFill>
              <a:schemeClr val="tx1"/>
            </a:solidFill>
          </a:ln>
        </p:spPr>
      </p:sp>
      <p:sp>
        <p:nvSpPr>
          <p:cNvPr id="261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3276600"/>
            <a:ext cx="5029200" cy="51816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/>
            <a:endParaRPr lang="zh-CN" altLang="zh-CN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03915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336303D-A8D4-45E5-A2AD-880D31365B2B}" type="slidenum">
              <a:rPr lang="en-US" altLang="zh-CN"/>
              <a:pPr eaLnBrk="1" hangingPunct="1"/>
              <a:t>65</a:t>
            </a:fld>
            <a:endParaRPr lang="en-US" altLang="zh-CN"/>
          </a:p>
        </p:txBody>
      </p:sp>
      <p:sp>
        <p:nvSpPr>
          <p:cNvPr id="2621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3276600"/>
            <a:ext cx="5029200" cy="51816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/>
            <a:endParaRPr lang="zh-CN" altLang="zh-CN" dirty="0" smtClean="0">
              <a:latin typeface="Arial" panose="020B0604020202020204" pitchFamily="34" charset="0"/>
            </a:endParaRPr>
          </a:p>
        </p:txBody>
      </p:sp>
      <p:sp>
        <p:nvSpPr>
          <p:cNvPr id="262148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12938" y="692150"/>
            <a:ext cx="3032125" cy="227330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188011852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3887E68-5D58-4D46-849B-C44B8CF36DEC}" type="slidenum">
              <a:rPr lang="en-US" altLang="zh-CN"/>
              <a:pPr eaLnBrk="1" hangingPunct="1"/>
              <a:t>66</a:t>
            </a:fld>
            <a:endParaRPr lang="en-US" altLang="zh-CN"/>
          </a:p>
        </p:txBody>
      </p:sp>
      <p:sp>
        <p:nvSpPr>
          <p:cNvPr id="26419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3276600"/>
            <a:ext cx="5029200" cy="51816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  <p:sp>
        <p:nvSpPr>
          <p:cNvPr id="264196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12938" y="692150"/>
            <a:ext cx="3032125" cy="227330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181344861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1A338D4-6B5D-4002-838E-2C276D210F1D}" type="slidenum">
              <a:rPr lang="en-US" altLang="zh-CN"/>
              <a:pPr eaLnBrk="1" hangingPunct="1"/>
              <a:t>67</a:t>
            </a:fld>
            <a:endParaRPr lang="en-US" altLang="zh-CN"/>
          </a:p>
        </p:txBody>
      </p:sp>
      <p:sp>
        <p:nvSpPr>
          <p:cNvPr id="26726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3276600"/>
            <a:ext cx="5029200" cy="51816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  <p:sp>
        <p:nvSpPr>
          <p:cNvPr id="267268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12938" y="692150"/>
            <a:ext cx="3032125" cy="227330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178729375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0C5AA5B-9570-4C80-9500-2209B6023ADC}" type="slidenum">
              <a:rPr lang="en-US" altLang="zh-CN"/>
              <a:pPr eaLnBrk="1" hangingPunct="1"/>
              <a:t>68</a:t>
            </a:fld>
            <a:endParaRPr lang="en-US" altLang="zh-CN"/>
          </a:p>
        </p:txBody>
      </p:sp>
      <p:sp>
        <p:nvSpPr>
          <p:cNvPr id="26829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3276600"/>
            <a:ext cx="5029200" cy="51816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  <p:sp>
        <p:nvSpPr>
          <p:cNvPr id="268292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12938" y="692150"/>
            <a:ext cx="3032125" cy="227330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352302367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20ED210-3D1D-49AC-A58C-52AB4BE1AFB4}" type="slidenum">
              <a:rPr lang="en-US" altLang="zh-CN"/>
              <a:pPr eaLnBrk="1" hangingPunct="1"/>
              <a:t>69</a:t>
            </a:fld>
            <a:endParaRPr lang="en-US" altLang="zh-CN"/>
          </a:p>
        </p:txBody>
      </p:sp>
      <p:sp>
        <p:nvSpPr>
          <p:cNvPr id="269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12938" y="692150"/>
            <a:ext cx="3032125" cy="2273300"/>
          </a:xfrm>
          <a:ln w="12700" cap="flat">
            <a:solidFill>
              <a:schemeClr val="tx1"/>
            </a:solidFill>
          </a:ln>
        </p:spPr>
      </p:sp>
      <p:sp>
        <p:nvSpPr>
          <p:cNvPr id="269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3276600"/>
            <a:ext cx="5029200" cy="51816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66420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1015BBE-E293-4078-82BE-7CBC93399477}" type="slidenum">
              <a:rPr lang="en-US" altLang="zh-CN"/>
              <a:pPr eaLnBrk="1" hangingPunct="1"/>
              <a:t>8</a:t>
            </a:fld>
            <a:endParaRPr lang="en-US" altLang="zh-CN"/>
          </a:p>
        </p:txBody>
      </p:sp>
      <p:sp>
        <p:nvSpPr>
          <p:cNvPr id="17817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3276600"/>
            <a:ext cx="5029200" cy="51816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  <p:sp>
        <p:nvSpPr>
          <p:cNvPr id="178180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12938" y="692150"/>
            <a:ext cx="3032125" cy="227330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210460081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3A1B2A5-EB93-4402-BA62-9B2F36AC931A}" type="slidenum">
              <a:rPr lang="en-US" altLang="zh-CN"/>
              <a:pPr eaLnBrk="1" hangingPunct="1"/>
              <a:t>70</a:t>
            </a:fld>
            <a:endParaRPr lang="en-US" altLang="zh-CN"/>
          </a:p>
        </p:txBody>
      </p:sp>
      <p:sp>
        <p:nvSpPr>
          <p:cNvPr id="27033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3276600"/>
            <a:ext cx="5029200" cy="51816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/>
            <a:endParaRPr lang="zh-CN" altLang="zh-CN" dirty="0" smtClean="0">
              <a:latin typeface="Arial" panose="020B0604020202020204" pitchFamily="34" charset="0"/>
            </a:endParaRPr>
          </a:p>
        </p:txBody>
      </p:sp>
      <p:sp>
        <p:nvSpPr>
          <p:cNvPr id="270340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12938" y="692150"/>
            <a:ext cx="3032125" cy="227330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287355262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FB8C91-A762-4A1F-8ACD-8F5A889D9439}" type="slidenum">
              <a:rPr lang="zh-CN" altLang="en-US" smtClean="0"/>
              <a:t>71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103236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263E05C-015A-4160-949E-21B1CD8DB150}" type="slidenum">
              <a:rPr lang="en-US" altLang="zh-CN"/>
              <a:pPr eaLnBrk="1" hangingPunct="1"/>
              <a:t>72</a:t>
            </a:fld>
            <a:endParaRPr lang="en-US" altLang="zh-CN"/>
          </a:p>
        </p:txBody>
      </p:sp>
      <p:sp>
        <p:nvSpPr>
          <p:cNvPr id="27443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3276600"/>
            <a:ext cx="5029200" cy="51816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  <p:sp>
        <p:nvSpPr>
          <p:cNvPr id="274436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12938" y="692150"/>
            <a:ext cx="3032125" cy="227330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403375943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FB8C91-A762-4A1F-8ACD-8F5A889D9439}" type="slidenum">
              <a:rPr lang="zh-CN" altLang="en-US" smtClean="0"/>
              <a:t>73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98075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D4ABD8E-E19C-46EA-9508-5CF3B1559B0F}" type="slidenum">
              <a:rPr lang="en-US" altLang="zh-CN"/>
              <a:pPr eaLnBrk="1" hangingPunct="1"/>
              <a:t>74</a:t>
            </a:fld>
            <a:endParaRPr lang="en-US" altLang="zh-CN"/>
          </a:p>
        </p:txBody>
      </p:sp>
      <p:sp>
        <p:nvSpPr>
          <p:cNvPr id="27648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3276600"/>
            <a:ext cx="5029200" cy="51816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/>
            <a:endParaRPr lang="zh-CN" altLang="zh-CN" dirty="0" smtClean="0">
              <a:latin typeface="Arial" panose="020B0604020202020204" pitchFamily="34" charset="0"/>
            </a:endParaRPr>
          </a:p>
        </p:txBody>
      </p:sp>
      <p:sp>
        <p:nvSpPr>
          <p:cNvPr id="276484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12938" y="692150"/>
            <a:ext cx="3032125" cy="227330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181066584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77C43FA-EE9E-422D-B853-06E40AAB36B1}" type="slidenum">
              <a:rPr lang="en-US" altLang="zh-CN"/>
              <a:pPr eaLnBrk="1" hangingPunct="1"/>
              <a:t>75</a:t>
            </a:fld>
            <a:endParaRPr lang="en-US" altLang="zh-CN"/>
          </a:p>
        </p:txBody>
      </p:sp>
      <p:sp>
        <p:nvSpPr>
          <p:cNvPr id="27853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3276600"/>
            <a:ext cx="5029200" cy="51816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  <p:sp>
        <p:nvSpPr>
          <p:cNvPr id="278532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12938" y="692150"/>
            <a:ext cx="3032125" cy="227330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58064352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FB8C91-A762-4A1F-8ACD-8F5A889D9439}" type="slidenum">
              <a:rPr lang="zh-CN" altLang="en-US" smtClean="0"/>
              <a:t>76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85655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C9BB2F6-77CF-4853-A4D4-63FF820B71E3}" type="slidenum">
              <a:rPr lang="en-US" altLang="zh-CN"/>
              <a:pPr eaLnBrk="1" hangingPunct="1"/>
              <a:t>77</a:t>
            </a:fld>
            <a:endParaRPr lang="en-US" altLang="zh-CN"/>
          </a:p>
        </p:txBody>
      </p:sp>
      <p:sp>
        <p:nvSpPr>
          <p:cNvPr id="28160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3276600"/>
            <a:ext cx="5029200" cy="51816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dirty="0" smtClean="0">
              <a:latin typeface="Arial" panose="020B0604020202020204" pitchFamily="34" charset="0"/>
            </a:endParaRPr>
          </a:p>
        </p:txBody>
      </p:sp>
      <p:sp>
        <p:nvSpPr>
          <p:cNvPr id="281604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12938" y="692150"/>
            <a:ext cx="3032125" cy="227330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3947128155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4B2F59-8A33-4DBA-A23E-9DE5C80415E8}" type="slidenum">
              <a:rPr lang="en-US" altLang="zh-CN"/>
              <a:pPr eaLnBrk="1" hangingPunct="1"/>
              <a:t>78</a:t>
            </a:fld>
            <a:endParaRPr lang="en-US" altLang="zh-CN"/>
          </a:p>
        </p:txBody>
      </p:sp>
      <p:sp>
        <p:nvSpPr>
          <p:cNvPr id="28262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3276600"/>
            <a:ext cx="5029200" cy="51816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  <p:sp>
        <p:nvSpPr>
          <p:cNvPr id="282628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12938" y="692150"/>
            <a:ext cx="3032125" cy="227330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3314351234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F10BF56-5C48-423E-A24A-F8671E35B9AF}" type="slidenum">
              <a:rPr lang="en-US" altLang="zh-CN"/>
              <a:pPr eaLnBrk="1" hangingPunct="1"/>
              <a:t>80</a:t>
            </a:fld>
            <a:endParaRPr lang="en-US" altLang="zh-CN"/>
          </a:p>
        </p:txBody>
      </p:sp>
      <p:sp>
        <p:nvSpPr>
          <p:cNvPr id="28365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3276600"/>
            <a:ext cx="5029200" cy="51816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  <p:sp>
        <p:nvSpPr>
          <p:cNvPr id="283652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12938" y="692150"/>
            <a:ext cx="3032125" cy="227330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2204600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FB8C91-A762-4A1F-8ACD-8F5A889D943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877124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5FF6347-E400-4197-9239-01AD82DF9E72}" type="slidenum">
              <a:rPr lang="en-US" altLang="zh-CN"/>
              <a:pPr eaLnBrk="1" hangingPunct="1"/>
              <a:t>81</a:t>
            </a:fld>
            <a:endParaRPr lang="en-US" altLang="zh-CN"/>
          </a:p>
        </p:txBody>
      </p:sp>
      <p:sp>
        <p:nvSpPr>
          <p:cNvPr id="284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12938" y="692150"/>
            <a:ext cx="3032125" cy="2273300"/>
          </a:xfrm>
          <a:ln w="12700" cap="flat">
            <a:solidFill>
              <a:schemeClr val="tx1"/>
            </a:solidFill>
          </a:ln>
        </p:spPr>
      </p:sp>
      <p:sp>
        <p:nvSpPr>
          <p:cNvPr id="284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3276600"/>
            <a:ext cx="5029200" cy="51816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323879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D47087B-A617-4F4B-9AC9-67DAB92F794B}" type="slidenum">
              <a:rPr lang="en-US" altLang="zh-CN"/>
              <a:pPr eaLnBrk="1" hangingPunct="1"/>
              <a:t>82</a:t>
            </a:fld>
            <a:endParaRPr lang="en-US" altLang="zh-CN"/>
          </a:p>
        </p:txBody>
      </p:sp>
      <p:sp>
        <p:nvSpPr>
          <p:cNvPr id="28569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3276600"/>
            <a:ext cx="5029200" cy="51816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/>
            <a:endParaRPr lang="en-US" altLang="zh-CN" dirty="0" smtClean="0">
              <a:latin typeface="Arial" panose="020B0604020202020204" pitchFamily="34" charset="0"/>
            </a:endParaRPr>
          </a:p>
        </p:txBody>
      </p:sp>
      <p:sp>
        <p:nvSpPr>
          <p:cNvPr id="285700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12938" y="692150"/>
            <a:ext cx="3032125" cy="227330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1537234124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BBD2BED-EE92-49B1-A304-C29DF53061FC}" type="slidenum">
              <a:rPr lang="en-US" altLang="zh-CN"/>
              <a:pPr eaLnBrk="1" hangingPunct="1"/>
              <a:t>83</a:t>
            </a:fld>
            <a:endParaRPr lang="en-US" altLang="zh-CN"/>
          </a:p>
        </p:txBody>
      </p:sp>
      <p:sp>
        <p:nvSpPr>
          <p:cNvPr id="28672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3276600"/>
            <a:ext cx="5029200" cy="51816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/>
            <a:endParaRPr lang="zh-CN" altLang="zh-CN" dirty="0" smtClean="0">
              <a:latin typeface="Arial" panose="020B0604020202020204" pitchFamily="34" charset="0"/>
            </a:endParaRPr>
          </a:p>
        </p:txBody>
      </p:sp>
      <p:sp>
        <p:nvSpPr>
          <p:cNvPr id="286724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12938" y="692150"/>
            <a:ext cx="3032125" cy="227330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672390693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FB02A72-C827-4CB8-8FDC-420183F66049}" type="slidenum">
              <a:rPr lang="en-US" altLang="zh-CN"/>
              <a:pPr eaLnBrk="1" hangingPunct="1"/>
              <a:t>84</a:t>
            </a:fld>
            <a:endParaRPr lang="en-US" altLang="zh-CN"/>
          </a:p>
        </p:txBody>
      </p:sp>
      <p:sp>
        <p:nvSpPr>
          <p:cNvPr id="2908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3276600"/>
            <a:ext cx="5029200" cy="51816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  <p:sp>
        <p:nvSpPr>
          <p:cNvPr id="290820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12938" y="692150"/>
            <a:ext cx="3032125" cy="227330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178009053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DB1F910-69C2-4792-B418-BEB315B38C29}" type="slidenum">
              <a:rPr lang="en-US" altLang="zh-CN"/>
              <a:pPr eaLnBrk="1" hangingPunct="1"/>
              <a:t>85</a:t>
            </a:fld>
            <a:endParaRPr lang="en-US" altLang="zh-CN"/>
          </a:p>
        </p:txBody>
      </p:sp>
      <p:sp>
        <p:nvSpPr>
          <p:cNvPr id="2877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3276600"/>
            <a:ext cx="5029200" cy="51816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  <p:sp>
        <p:nvSpPr>
          <p:cNvPr id="287748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12938" y="692150"/>
            <a:ext cx="3032125" cy="227330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2138474673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8250134-41E6-4755-823F-EAEF4449873A}" type="slidenum">
              <a:rPr lang="en-US" altLang="zh-CN"/>
              <a:pPr eaLnBrk="1" hangingPunct="1"/>
              <a:t>87</a:t>
            </a:fld>
            <a:endParaRPr lang="en-US" altLang="zh-CN"/>
          </a:p>
        </p:txBody>
      </p:sp>
      <p:sp>
        <p:nvSpPr>
          <p:cNvPr id="28877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3276600"/>
            <a:ext cx="5029200" cy="51816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  <p:sp>
        <p:nvSpPr>
          <p:cNvPr id="288772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12938" y="692150"/>
            <a:ext cx="3032125" cy="227330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2631831993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FB8C91-A762-4A1F-8ACD-8F5A889D9439}" type="slidenum">
              <a:rPr lang="zh-CN" altLang="en-US" smtClean="0"/>
              <a:t>88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95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FB8C91-A762-4A1F-8ACD-8F5A889D943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6653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24BF7F5-8066-4B89-86C6-5E32D7D9E7C6}" type="slidenum">
              <a:rPr lang="en-US" altLang="zh-CN"/>
              <a:pPr eaLnBrk="1" hangingPunct="1"/>
              <a:t>11</a:t>
            </a:fld>
            <a:endParaRPr lang="en-US" altLang="zh-CN"/>
          </a:p>
        </p:txBody>
      </p:sp>
      <p:sp>
        <p:nvSpPr>
          <p:cNvPr id="182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12938" y="692150"/>
            <a:ext cx="3032125" cy="2273300"/>
          </a:xfrm>
          <a:ln w="12700" cap="flat">
            <a:solidFill>
              <a:schemeClr val="tx1"/>
            </a:solidFill>
          </a:ln>
        </p:spPr>
      </p:sp>
      <p:sp>
        <p:nvSpPr>
          <p:cNvPr id="182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3276600"/>
            <a:ext cx="5029200" cy="51816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5062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14CD3-ECF3-4D18-9E7D-F00A4E4E9589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B936B-129B-42FB-A45C-8464125D90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3994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14CD3-ECF3-4D18-9E7D-F00A4E4E9589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B936B-129B-42FB-A45C-8464125D90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4628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14CD3-ECF3-4D18-9E7D-F00A4E4E9589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B936B-129B-42FB-A45C-8464125D90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1884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8590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8590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081F2CF3-CD68-4FBB-9654-BC8B4909EF5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24801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90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577DD2-D914-44A1-B20A-3A94C731CB6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3848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3938590"/>
            <a:ext cx="8229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00B5AF-6554-4845-90FB-B86F54CF33F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03714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14CD3-ECF3-4D18-9E7D-F00A4E4E9589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B936B-129B-42FB-A45C-8464125D90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243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14CD3-ECF3-4D18-9E7D-F00A4E4E9589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B936B-129B-42FB-A45C-8464125D90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5144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14CD3-ECF3-4D18-9E7D-F00A4E4E9589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B936B-129B-42FB-A45C-8464125D90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015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14CD3-ECF3-4D18-9E7D-F00A4E4E9589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B936B-129B-42FB-A45C-8464125D90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4399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14CD3-ECF3-4D18-9E7D-F00A4E4E9589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B936B-129B-42FB-A45C-8464125D90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2989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14CD3-ECF3-4D18-9E7D-F00A4E4E9589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B936B-129B-42FB-A45C-8464125D90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938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14CD3-ECF3-4D18-9E7D-F00A4E4E9589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B936B-129B-42FB-A45C-8464125D90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128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14CD3-ECF3-4D18-9E7D-F00A4E4E9589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B936B-129B-42FB-A45C-8464125D90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380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14CD3-ECF3-4D18-9E7D-F00A4E4E9589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B936B-129B-42FB-A45C-8464125D90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203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3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3.wmf"/><Relationship Id="rId4" Type="http://schemas.openxmlformats.org/officeDocument/2006/relationships/oleObject" Target="../embeddings/oleObject4.bin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.bin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2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1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0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0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2.bin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0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3300" b="1" dirty="0"/>
              <a:t>第二章  数据的描述性统计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410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2571750" y="1028700"/>
            <a:ext cx="5086350" cy="857250"/>
          </a:xfrm>
        </p:spPr>
        <p:txBody>
          <a:bodyPr/>
          <a:lstStyle/>
          <a:p>
            <a:pPr eaLnBrk="1" hangingPunct="1"/>
            <a:r>
              <a:rPr lang="zh-CN" altLang="en-US" sz="3000"/>
              <a:t>定类数据的图示</a:t>
            </a:r>
            <a:r>
              <a:rPr lang="en-US" altLang="zh-CN" sz="3000"/>
              <a:t>—</a:t>
            </a:r>
            <a:r>
              <a:rPr lang="zh-CN" altLang="en-US" sz="3000"/>
              <a:t>圆形图</a:t>
            </a:r>
            <a:endParaRPr lang="zh-CN" altLang="en-US" sz="2700">
              <a:solidFill>
                <a:schemeClr val="hlink"/>
              </a:solidFill>
            </a:endParaRP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3027761" y="2397919"/>
            <a:ext cx="65" cy="69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kumimoji="1" lang="zh-CN" altLang="zh-CN" sz="4500"/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3527823" y="2506266"/>
            <a:ext cx="65" cy="69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kumimoji="1" lang="zh-CN" altLang="zh-CN" sz="4500"/>
          </a:p>
        </p:txBody>
      </p:sp>
      <p:grpSp>
        <p:nvGrpSpPr>
          <p:cNvPr id="21509" name="Group 5"/>
          <p:cNvGrpSpPr>
            <a:grpSpLocks/>
          </p:cNvGrpSpPr>
          <p:nvPr/>
        </p:nvGrpSpPr>
        <p:grpSpPr bwMode="auto">
          <a:xfrm>
            <a:off x="1771650" y="2114550"/>
            <a:ext cx="5715000" cy="4120753"/>
            <a:chOff x="528" y="1056"/>
            <a:chExt cx="4800" cy="3461"/>
          </a:xfrm>
        </p:grpSpPr>
        <p:sp>
          <p:nvSpPr>
            <p:cNvPr id="21510" name="Rectangle 6"/>
            <p:cNvSpPr>
              <a:spLocks noChangeArrowheads="1"/>
            </p:cNvSpPr>
            <p:nvPr/>
          </p:nvSpPr>
          <p:spPr bwMode="auto">
            <a:xfrm>
              <a:off x="673" y="3610"/>
              <a:ext cx="4655" cy="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350"/>
            </a:p>
          </p:txBody>
        </p:sp>
        <p:sp>
          <p:nvSpPr>
            <p:cNvPr id="21511" name="Rectangle 7"/>
            <p:cNvSpPr>
              <a:spLocks noChangeArrowheads="1"/>
            </p:cNvSpPr>
            <p:nvPr/>
          </p:nvSpPr>
          <p:spPr bwMode="auto">
            <a:xfrm>
              <a:off x="528" y="1056"/>
              <a:ext cx="4800" cy="2953"/>
            </a:xfrm>
            <a:prstGeom prst="rect">
              <a:avLst/>
            </a:prstGeom>
            <a:solidFill>
              <a:srgbClr val="FEB54A"/>
            </a:solidFill>
            <a:ln>
              <a:noFill/>
            </a:ln>
            <a:effectLst>
              <a:outerShdw dist="71842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350"/>
            </a:p>
          </p:txBody>
        </p:sp>
        <p:sp>
          <p:nvSpPr>
            <p:cNvPr id="21512" name="Rectangle 8"/>
            <p:cNvSpPr>
              <a:spLocks noChangeArrowheads="1"/>
            </p:cNvSpPr>
            <p:nvPr/>
          </p:nvSpPr>
          <p:spPr bwMode="auto">
            <a:xfrm>
              <a:off x="600" y="1127"/>
              <a:ext cx="4641" cy="2825"/>
            </a:xfrm>
            <a:prstGeom prst="rect">
              <a:avLst/>
            </a:prstGeom>
            <a:solidFill>
              <a:srgbClr val="00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350"/>
            </a:p>
          </p:txBody>
        </p:sp>
        <p:sp>
          <p:nvSpPr>
            <p:cNvPr id="21513" name="Freeform 9"/>
            <p:cNvSpPr>
              <a:spLocks/>
            </p:cNvSpPr>
            <p:nvPr/>
          </p:nvSpPr>
          <p:spPr bwMode="auto">
            <a:xfrm>
              <a:off x="2880" y="1601"/>
              <a:ext cx="130" cy="513"/>
            </a:xfrm>
            <a:custGeom>
              <a:avLst/>
              <a:gdLst>
                <a:gd name="T0" fmla="*/ 0 w 130"/>
                <a:gd name="T1" fmla="*/ 0 h 542"/>
                <a:gd name="T2" fmla="*/ 29 w 130"/>
                <a:gd name="T3" fmla="*/ 0 h 542"/>
                <a:gd name="T4" fmla="*/ 101 w 130"/>
                <a:gd name="T5" fmla="*/ 0 h 542"/>
                <a:gd name="T6" fmla="*/ 130 w 130"/>
                <a:gd name="T7" fmla="*/ 0 h 542"/>
                <a:gd name="T8" fmla="*/ 130 w 130"/>
                <a:gd name="T9" fmla="*/ 513 h 542"/>
                <a:gd name="T10" fmla="*/ 0 w 130"/>
                <a:gd name="T11" fmla="*/ 0 h 54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0" h="542">
                  <a:moveTo>
                    <a:pt x="0" y="0"/>
                  </a:moveTo>
                  <a:lnTo>
                    <a:pt x="29" y="0"/>
                  </a:lnTo>
                  <a:lnTo>
                    <a:pt x="101" y="0"/>
                  </a:lnTo>
                  <a:lnTo>
                    <a:pt x="130" y="0"/>
                  </a:lnTo>
                  <a:lnTo>
                    <a:pt x="130" y="5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1514" name="Freeform 10"/>
            <p:cNvSpPr>
              <a:spLocks/>
            </p:cNvSpPr>
            <p:nvPr/>
          </p:nvSpPr>
          <p:spPr bwMode="auto">
            <a:xfrm>
              <a:off x="2899" y="1584"/>
              <a:ext cx="130" cy="513"/>
            </a:xfrm>
            <a:custGeom>
              <a:avLst/>
              <a:gdLst>
                <a:gd name="T0" fmla="*/ 0 w 130"/>
                <a:gd name="T1" fmla="*/ 0 h 542"/>
                <a:gd name="T2" fmla="*/ 29 w 130"/>
                <a:gd name="T3" fmla="*/ 0 h 542"/>
                <a:gd name="T4" fmla="*/ 101 w 130"/>
                <a:gd name="T5" fmla="*/ 0 h 542"/>
                <a:gd name="T6" fmla="*/ 130 w 130"/>
                <a:gd name="T7" fmla="*/ 0 h 542"/>
                <a:gd name="T8" fmla="*/ 130 w 130"/>
                <a:gd name="T9" fmla="*/ 513 h 542"/>
                <a:gd name="T10" fmla="*/ 0 w 130"/>
                <a:gd name="T11" fmla="*/ 0 h 54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0" h="542">
                  <a:moveTo>
                    <a:pt x="0" y="0"/>
                  </a:moveTo>
                  <a:lnTo>
                    <a:pt x="29" y="0"/>
                  </a:lnTo>
                  <a:lnTo>
                    <a:pt x="101" y="0"/>
                  </a:lnTo>
                  <a:lnTo>
                    <a:pt x="130" y="0"/>
                  </a:lnTo>
                  <a:lnTo>
                    <a:pt x="130" y="54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1515" name="Freeform 11"/>
            <p:cNvSpPr>
              <a:spLocks/>
            </p:cNvSpPr>
            <p:nvPr/>
          </p:nvSpPr>
          <p:spPr bwMode="auto">
            <a:xfrm>
              <a:off x="2277" y="1584"/>
              <a:ext cx="752" cy="513"/>
            </a:xfrm>
            <a:custGeom>
              <a:avLst/>
              <a:gdLst>
                <a:gd name="T0" fmla="*/ 0 w 752"/>
                <a:gd name="T1" fmla="*/ 28 h 542"/>
                <a:gd name="T2" fmla="*/ 73 w 752"/>
                <a:gd name="T3" fmla="*/ 28 h 542"/>
                <a:gd name="T4" fmla="*/ 131 w 752"/>
                <a:gd name="T5" fmla="*/ 28 h 542"/>
                <a:gd name="T6" fmla="*/ 203 w 752"/>
                <a:gd name="T7" fmla="*/ 14 h 542"/>
                <a:gd name="T8" fmla="*/ 275 w 752"/>
                <a:gd name="T9" fmla="*/ 14 h 542"/>
                <a:gd name="T10" fmla="*/ 333 w 752"/>
                <a:gd name="T11" fmla="*/ 14 h 542"/>
                <a:gd name="T12" fmla="*/ 405 w 752"/>
                <a:gd name="T13" fmla="*/ 0 h 542"/>
                <a:gd name="T14" fmla="*/ 478 w 752"/>
                <a:gd name="T15" fmla="*/ 0 h 542"/>
                <a:gd name="T16" fmla="*/ 550 w 752"/>
                <a:gd name="T17" fmla="*/ 0 h 542"/>
                <a:gd name="T18" fmla="*/ 622 w 752"/>
                <a:gd name="T19" fmla="*/ 0 h 542"/>
                <a:gd name="T20" fmla="*/ 752 w 752"/>
                <a:gd name="T21" fmla="*/ 513 h 542"/>
                <a:gd name="T22" fmla="*/ 0 w 752"/>
                <a:gd name="T23" fmla="*/ 28 h 54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52" h="542">
                  <a:moveTo>
                    <a:pt x="0" y="30"/>
                  </a:moveTo>
                  <a:lnTo>
                    <a:pt x="73" y="30"/>
                  </a:lnTo>
                  <a:lnTo>
                    <a:pt x="131" y="30"/>
                  </a:lnTo>
                  <a:lnTo>
                    <a:pt x="203" y="15"/>
                  </a:lnTo>
                  <a:lnTo>
                    <a:pt x="275" y="15"/>
                  </a:lnTo>
                  <a:lnTo>
                    <a:pt x="333" y="15"/>
                  </a:lnTo>
                  <a:lnTo>
                    <a:pt x="405" y="0"/>
                  </a:lnTo>
                  <a:lnTo>
                    <a:pt x="478" y="0"/>
                  </a:lnTo>
                  <a:lnTo>
                    <a:pt x="550" y="0"/>
                  </a:lnTo>
                  <a:lnTo>
                    <a:pt x="622" y="0"/>
                  </a:lnTo>
                  <a:lnTo>
                    <a:pt x="752" y="542"/>
                  </a:lnTo>
                  <a:lnTo>
                    <a:pt x="0" y="30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1516" name="Freeform 12"/>
            <p:cNvSpPr>
              <a:spLocks/>
            </p:cNvSpPr>
            <p:nvPr/>
          </p:nvSpPr>
          <p:spPr bwMode="auto">
            <a:xfrm>
              <a:off x="2256" y="1601"/>
              <a:ext cx="752" cy="513"/>
            </a:xfrm>
            <a:custGeom>
              <a:avLst/>
              <a:gdLst>
                <a:gd name="T0" fmla="*/ 0 w 752"/>
                <a:gd name="T1" fmla="*/ 28 h 542"/>
                <a:gd name="T2" fmla="*/ 73 w 752"/>
                <a:gd name="T3" fmla="*/ 28 h 542"/>
                <a:gd name="T4" fmla="*/ 131 w 752"/>
                <a:gd name="T5" fmla="*/ 28 h 542"/>
                <a:gd name="T6" fmla="*/ 203 w 752"/>
                <a:gd name="T7" fmla="*/ 14 h 542"/>
                <a:gd name="T8" fmla="*/ 275 w 752"/>
                <a:gd name="T9" fmla="*/ 14 h 542"/>
                <a:gd name="T10" fmla="*/ 333 w 752"/>
                <a:gd name="T11" fmla="*/ 14 h 542"/>
                <a:gd name="T12" fmla="*/ 405 w 752"/>
                <a:gd name="T13" fmla="*/ 0 h 542"/>
                <a:gd name="T14" fmla="*/ 478 w 752"/>
                <a:gd name="T15" fmla="*/ 0 h 542"/>
                <a:gd name="T16" fmla="*/ 550 w 752"/>
                <a:gd name="T17" fmla="*/ 0 h 542"/>
                <a:gd name="T18" fmla="*/ 622 w 752"/>
                <a:gd name="T19" fmla="*/ 0 h 542"/>
                <a:gd name="T20" fmla="*/ 752 w 752"/>
                <a:gd name="T21" fmla="*/ 513 h 542"/>
                <a:gd name="T22" fmla="*/ 0 w 752"/>
                <a:gd name="T23" fmla="*/ 28 h 54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52" h="542">
                  <a:moveTo>
                    <a:pt x="0" y="30"/>
                  </a:moveTo>
                  <a:lnTo>
                    <a:pt x="73" y="30"/>
                  </a:lnTo>
                  <a:lnTo>
                    <a:pt x="131" y="30"/>
                  </a:lnTo>
                  <a:lnTo>
                    <a:pt x="203" y="15"/>
                  </a:lnTo>
                  <a:lnTo>
                    <a:pt x="275" y="15"/>
                  </a:lnTo>
                  <a:lnTo>
                    <a:pt x="333" y="15"/>
                  </a:lnTo>
                  <a:lnTo>
                    <a:pt x="405" y="0"/>
                  </a:lnTo>
                  <a:lnTo>
                    <a:pt x="478" y="0"/>
                  </a:lnTo>
                  <a:lnTo>
                    <a:pt x="550" y="0"/>
                  </a:lnTo>
                  <a:lnTo>
                    <a:pt x="622" y="0"/>
                  </a:lnTo>
                  <a:lnTo>
                    <a:pt x="752" y="542"/>
                  </a:lnTo>
                  <a:lnTo>
                    <a:pt x="0" y="30"/>
                  </a:lnTo>
                  <a:close/>
                </a:path>
              </a:pathLst>
            </a:cu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1517" name="Freeform 13"/>
            <p:cNvSpPr>
              <a:spLocks/>
            </p:cNvSpPr>
            <p:nvPr/>
          </p:nvSpPr>
          <p:spPr bwMode="auto">
            <a:xfrm>
              <a:off x="1497" y="1613"/>
              <a:ext cx="1532" cy="484"/>
            </a:xfrm>
            <a:custGeom>
              <a:avLst/>
              <a:gdLst>
                <a:gd name="T0" fmla="*/ 0 w 1532"/>
                <a:gd name="T1" fmla="*/ 157 h 512"/>
                <a:gd name="T2" fmla="*/ 43 w 1532"/>
                <a:gd name="T3" fmla="*/ 143 h 512"/>
                <a:gd name="T4" fmla="*/ 101 w 1532"/>
                <a:gd name="T5" fmla="*/ 128 h 512"/>
                <a:gd name="T6" fmla="*/ 144 w 1532"/>
                <a:gd name="T7" fmla="*/ 113 h 512"/>
                <a:gd name="T8" fmla="*/ 173 w 1532"/>
                <a:gd name="T9" fmla="*/ 99 h 512"/>
                <a:gd name="T10" fmla="*/ 217 w 1532"/>
                <a:gd name="T11" fmla="*/ 99 h 512"/>
                <a:gd name="T12" fmla="*/ 274 w 1532"/>
                <a:gd name="T13" fmla="*/ 85 h 512"/>
                <a:gd name="T14" fmla="*/ 332 w 1532"/>
                <a:gd name="T15" fmla="*/ 71 h 512"/>
                <a:gd name="T16" fmla="*/ 390 w 1532"/>
                <a:gd name="T17" fmla="*/ 57 h 512"/>
                <a:gd name="T18" fmla="*/ 448 w 1532"/>
                <a:gd name="T19" fmla="*/ 57 h 512"/>
                <a:gd name="T20" fmla="*/ 506 w 1532"/>
                <a:gd name="T21" fmla="*/ 43 h 512"/>
                <a:gd name="T22" fmla="*/ 564 w 1532"/>
                <a:gd name="T23" fmla="*/ 28 h 512"/>
                <a:gd name="T24" fmla="*/ 592 w 1532"/>
                <a:gd name="T25" fmla="*/ 28 h 512"/>
                <a:gd name="T26" fmla="*/ 665 w 1532"/>
                <a:gd name="T27" fmla="*/ 14 h 512"/>
                <a:gd name="T28" fmla="*/ 723 w 1532"/>
                <a:gd name="T29" fmla="*/ 14 h 512"/>
                <a:gd name="T30" fmla="*/ 780 w 1532"/>
                <a:gd name="T31" fmla="*/ 0 h 512"/>
                <a:gd name="T32" fmla="*/ 1532 w 1532"/>
                <a:gd name="T33" fmla="*/ 484 h 512"/>
                <a:gd name="T34" fmla="*/ 0 w 1532"/>
                <a:gd name="T35" fmla="*/ 157 h 51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532" h="512">
                  <a:moveTo>
                    <a:pt x="0" y="166"/>
                  </a:moveTo>
                  <a:lnTo>
                    <a:pt x="43" y="151"/>
                  </a:lnTo>
                  <a:lnTo>
                    <a:pt x="101" y="135"/>
                  </a:lnTo>
                  <a:lnTo>
                    <a:pt x="144" y="120"/>
                  </a:lnTo>
                  <a:lnTo>
                    <a:pt x="173" y="105"/>
                  </a:lnTo>
                  <a:lnTo>
                    <a:pt x="217" y="105"/>
                  </a:lnTo>
                  <a:lnTo>
                    <a:pt x="274" y="90"/>
                  </a:lnTo>
                  <a:lnTo>
                    <a:pt x="332" y="75"/>
                  </a:lnTo>
                  <a:lnTo>
                    <a:pt x="390" y="60"/>
                  </a:lnTo>
                  <a:lnTo>
                    <a:pt x="448" y="60"/>
                  </a:lnTo>
                  <a:lnTo>
                    <a:pt x="506" y="45"/>
                  </a:lnTo>
                  <a:lnTo>
                    <a:pt x="564" y="30"/>
                  </a:lnTo>
                  <a:lnTo>
                    <a:pt x="592" y="30"/>
                  </a:lnTo>
                  <a:lnTo>
                    <a:pt x="665" y="15"/>
                  </a:lnTo>
                  <a:lnTo>
                    <a:pt x="723" y="15"/>
                  </a:lnTo>
                  <a:lnTo>
                    <a:pt x="780" y="0"/>
                  </a:lnTo>
                  <a:lnTo>
                    <a:pt x="1532" y="512"/>
                  </a:lnTo>
                  <a:lnTo>
                    <a:pt x="0" y="166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1518" name="Freeform 14"/>
            <p:cNvSpPr>
              <a:spLocks/>
            </p:cNvSpPr>
            <p:nvPr/>
          </p:nvSpPr>
          <p:spPr bwMode="auto">
            <a:xfrm>
              <a:off x="1497" y="1613"/>
              <a:ext cx="1532" cy="484"/>
            </a:xfrm>
            <a:custGeom>
              <a:avLst/>
              <a:gdLst>
                <a:gd name="T0" fmla="*/ 0 w 1532"/>
                <a:gd name="T1" fmla="*/ 157 h 512"/>
                <a:gd name="T2" fmla="*/ 43 w 1532"/>
                <a:gd name="T3" fmla="*/ 143 h 512"/>
                <a:gd name="T4" fmla="*/ 101 w 1532"/>
                <a:gd name="T5" fmla="*/ 128 h 512"/>
                <a:gd name="T6" fmla="*/ 144 w 1532"/>
                <a:gd name="T7" fmla="*/ 113 h 512"/>
                <a:gd name="T8" fmla="*/ 173 w 1532"/>
                <a:gd name="T9" fmla="*/ 99 h 512"/>
                <a:gd name="T10" fmla="*/ 217 w 1532"/>
                <a:gd name="T11" fmla="*/ 99 h 512"/>
                <a:gd name="T12" fmla="*/ 274 w 1532"/>
                <a:gd name="T13" fmla="*/ 85 h 512"/>
                <a:gd name="T14" fmla="*/ 332 w 1532"/>
                <a:gd name="T15" fmla="*/ 71 h 512"/>
                <a:gd name="T16" fmla="*/ 390 w 1532"/>
                <a:gd name="T17" fmla="*/ 57 h 512"/>
                <a:gd name="T18" fmla="*/ 448 w 1532"/>
                <a:gd name="T19" fmla="*/ 57 h 512"/>
                <a:gd name="T20" fmla="*/ 506 w 1532"/>
                <a:gd name="T21" fmla="*/ 43 h 512"/>
                <a:gd name="T22" fmla="*/ 564 w 1532"/>
                <a:gd name="T23" fmla="*/ 28 h 512"/>
                <a:gd name="T24" fmla="*/ 592 w 1532"/>
                <a:gd name="T25" fmla="*/ 28 h 512"/>
                <a:gd name="T26" fmla="*/ 665 w 1532"/>
                <a:gd name="T27" fmla="*/ 14 h 512"/>
                <a:gd name="T28" fmla="*/ 723 w 1532"/>
                <a:gd name="T29" fmla="*/ 14 h 512"/>
                <a:gd name="T30" fmla="*/ 780 w 1532"/>
                <a:gd name="T31" fmla="*/ 0 h 512"/>
                <a:gd name="T32" fmla="*/ 1532 w 1532"/>
                <a:gd name="T33" fmla="*/ 484 h 512"/>
                <a:gd name="T34" fmla="*/ 0 w 1532"/>
                <a:gd name="T35" fmla="*/ 157 h 51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532" h="512">
                  <a:moveTo>
                    <a:pt x="0" y="166"/>
                  </a:moveTo>
                  <a:lnTo>
                    <a:pt x="43" y="151"/>
                  </a:lnTo>
                  <a:lnTo>
                    <a:pt x="101" y="135"/>
                  </a:lnTo>
                  <a:lnTo>
                    <a:pt x="144" y="120"/>
                  </a:lnTo>
                  <a:lnTo>
                    <a:pt x="173" y="105"/>
                  </a:lnTo>
                  <a:lnTo>
                    <a:pt x="217" y="105"/>
                  </a:lnTo>
                  <a:lnTo>
                    <a:pt x="274" y="90"/>
                  </a:lnTo>
                  <a:lnTo>
                    <a:pt x="332" y="75"/>
                  </a:lnTo>
                  <a:lnTo>
                    <a:pt x="390" y="60"/>
                  </a:lnTo>
                  <a:lnTo>
                    <a:pt x="448" y="60"/>
                  </a:lnTo>
                  <a:lnTo>
                    <a:pt x="506" y="45"/>
                  </a:lnTo>
                  <a:lnTo>
                    <a:pt x="564" y="30"/>
                  </a:lnTo>
                  <a:lnTo>
                    <a:pt x="592" y="30"/>
                  </a:lnTo>
                  <a:lnTo>
                    <a:pt x="665" y="15"/>
                  </a:lnTo>
                  <a:lnTo>
                    <a:pt x="723" y="15"/>
                  </a:lnTo>
                  <a:lnTo>
                    <a:pt x="780" y="0"/>
                  </a:lnTo>
                  <a:lnTo>
                    <a:pt x="1532" y="512"/>
                  </a:lnTo>
                  <a:lnTo>
                    <a:pt x="0" y="166"/>
                  </a:lnTo>
                  <a:close/>
                </a:path>
              </a:pathLst>
            </a:cu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1519" name="Freeform 15"/>
            <p:cNvSpPr>
              <a:spLocks/>
            </p:cNvSpPr>
            <p:nvPr/>
          </p:nvSpPr>
          <p:spPr bwMode="auto">
            <a:xfrm>
              <a:off x="1193" y="1770"/>
              <a:ext cx="1836" cy="327"/>
            </a:xfrm>
            <a:custGeom>
              <a:avLst/>
              <a:gdLst>
                <a:gd name="T0" fmla="*/ 0 w 1836"/>
                <a:gd name="T1" fmla="*/ 128 h 346"/>
                <a:gd name="T2" fmla="*/ 29 w 1836"/>
                <a:gd name="T3" fmla="*/ 113 h 346"/>
                <a:gd name="T4" fmla="*/ 58 w 1836"/>
                <a:gd name="T5" fmla="*/ 85 h 346"/>
                <a:gd name="T6" fmla="*/ 87 w 1836"/>
                <a:gd name="T7" fmla="*/ 71 h 346"/>
                <a:gd name="T8" fmla="*/ 130 w 1836"/>
                <a:gd name="T9" fmla="*/ 57 h 346"/>
                <a:gd name="T10" fmla="*/ 145 w 1836"/>
                <a:gd name="T11" fmla="*/ 57 h 346"/>
                <a:gd name="T12" fmla="*/ 174 w 1836"/>
                <a:gd name="T13" fmla="*/ 43 h 346"/>
                <a:gd name="T14" fmla="*/ 217 w 1836"/>
                <a:gd name="T15" fmla="*/ 28 h 346"/>
                <a:gd name="T16" fmla="*/ 260 w 1836"/>
                <a:gd name="T17" fmla="*/ 14 h 346"/>
                <a:gd name="T18" fmla="*/ 304 w 1836"/>
                <a:gd name="T19" fmla="*/ 0 h 346"/>
                <a:gd name="T20" fmla="*/ 1836 w 1836"/>
                <a:gd name="T21" fmla="*/ 327 h 346"/>
                <a:gd name="T22" fmla="*/ 0 w 1836"/>
                <a:gd name="T23" fmla="*/ 128 h 3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836" h="346">
                  <a:moveTo>
                    <a:pt x="0" y="135"/>
                  </a:moveTo>
                  <a:lnTo>
                    <a:pt x="29" y="120"/>
                  </a:lnTo>
                  <a:lnTo>
                    <a:pt x="58" y="90"/>
                  </a:lnTo>
                  <a:lnTo>
                    <a:pt x="87" y="75"/>
                  </a:lnTo>
                  <a:lnTo>
                    <a:pt x="130" y="60"/>
                  </a:lnTo>
                  <a:lnTo>
                    <a:pt x="145" y="60"/>
                  </a:lnTo>
                  <a:lnTo>
                    <a:pt x="174" y="45"/>
                  </a:lnTo>
                  <a:lnTo>
                    <a:pt x="217" y="30"/>
                  </a:lnTo>
                  <a:lnTo>
                    <a:pt x="260" y="15"/>
                  </a:lnTo>
                  <a:lnTo>
                    <a:pt x="304" y="0"/>
                  </a:lnTo>
                  <a:lnTo>
                    <a:pt x="1836" y="346"/>
                  </a:lnTo>
                  <a:lnTo>
                    <a:pt x="0" y="135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1520" name="Freeform 16"/>
            <p:cNvSpPr>
              <a:spLocks/>
            </p:cNvSpPr>
            <p:nvPr/>
          </p:nvSpPr>
          <p:spPr bwMode="auto">
            <a:xfrm>
              <a:off x="1193" y="1770"/>
              <a:ext cx="1836" cy="327"/>
            </a:xfrm>
            <a:custGeom>
              <a:avLst/>
              <a:gdLst>
                <a:gd name="T0" fmla="*/ 0 w 1836"/>
                <a:gd name="T1" fmla="*/ 128 h 346"/>
                <a:gd name="T2" fmla="*/ 29 w 1836"/>
                <a:gd name="T3" fmla="*/ 113 h 346"/>
                <a:gd name="T4" fmla="*/ 58 w 1836"/>
                <a:gd name="T5" fmla="*/ 85 h 346"/>
                <a:gd name="T6" fmla="*/ 87 w 1836"/>
                <a:gd name="T7" fmla="*/ 71 h 346"/>
                <a:gd name="T8" fmla="*/ 130 w 1836"/>
                <a:gd name="T9" fmla="*/ 57 h 346"/>
                <a:gd name="T10" fmla="*/ 145 w 1836"/>
                <a:gd name="T11" fmla="*/ 57 h 346"/>
                <a:gd name="T12" fmla="*/ 174 w 1836"/>
                <a:gd name="T13" fmla="*/ 43 h 346"/>
                <a:gd name="T14" fmla="*/ 217 w 1836"/>
                <a:gd name="T15" fmla="*/ 28 h 346"/>
                <a:gd name="T16" fmla="*/ 260 w 1836"/>
                <a:gd name="T17" fmla="*/ 14 h 346"/>
                <a:gd name="T18" fmla="*/ 304 w 1836"/>
                <a:gd name="T19" fmla="*/ 0 h 346"/>
                <a:gd name="T20" fmla="*/ 1836 w 1836"/>
                <a:gd name="T21" fmla="*/ 327 h 346"/>
                <a:gd name="T22" fmla="*/ 0 w 1836"/>
                <a:gd name="T23" fmla="*/ 128 h 3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836" h="346">
                  <a:moveTo>
                    <a:pt x="0" y="135"/>
                  </a:moveTo>
                  <a:lnTo>
                    <a:pt x="29" y="120"/>
                  </a:lnTo>
                  <a:lnTo>
                    <a:pt x="58" y="90"/>
                  </a:lnTo>
                  <a:lnTo>
                    <a:pt x="87" y="75"/>
                  </a:lnTo>
                  <a:lnTo>
                    <a:pt x="130" y="60"/>
                  </a:lnTo>
                  <a:lnTo>
                    <a:pt x="145" y="60"/>
                  </a:lnTo>
                  <a:lnTo>
                    <a:pt x="174" y="45"/>
                  </a:lnTo>
                  <a:lnTo>
                    <a:pt x="217" y="30"/>
                  </a:lnTo>
                  <a:lnTo>
                    <a:pt x="260" y="15"/>
                  </a:lnTo>
                  <a:lnTo>
                    <a:pt x="304" y="0"/>
                  </a:lnTo>
                  <a:lnTo>
                    <a:pt x="1836" y="346"/>
                  </a:lnTo>
                  <a:lnTo>
                    <a:pt x="0" y="135"/>
                  </a:lnTo>
                  <a:close/>
                </a:path>
              </a:pathLst>
            </a:cu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1521" name="Freeform 17" descr="粉色砂纸"/>
            <p:cNvSpPr>
              <a:spLocks/>
            </p:cNvSpPr>
            <p:nvPr/>
          </p:nvSpPr>
          <p:spPr bwMode="auto">
            <a:xfrm>
              <a:off x="1034" y="2097"/>
              <a:ext cx="1243" cy="1028"/>
            </a:xfrm>
            <a:custGeom>
              <a:avLst/>
              <a:gdLst>
                <a:gd name="T0" fmla="*/ 1186 w 1243"/>
                <a:gd name="T1" fmla="*/ 471 h 1086"/>
                <a:gd name="T2" fmla="*/ 1055 w 1243"/>
                <a:gd name="T3" fmla="*/ 457 h 1086"/>
                <a:gd name="T4" fmla="*/ 969 w 1243"/>
                <a:gd name="T5" fmla="*/ 443 h 1086"/>
                <a:gd name="T6" fmla="*/ 853 w 1243"/>
                <a:gd name="T7" fmla="*/ 414 h 1086"/>
                <a:gd name="T8" fmla="*/ 737 w 1243"/>
                <a:gd name="T9" fmla="*/ 399 h 1086"/>
                <a:gd name="T10" fmla="*/ 636 w 1243"/>
                <a:gd name="T11" fmla="*/ 371 h 1086"/>
                <a:gd name="T12" fmla="*/ 535 w 1243"/>
                <a:gd name="T13" fmla="*/ 343 h 1086"/>
                <a:gd name="T14" fmla="*/ 463 w 1243"/>
                <a:gd name="T15" fmla="*/ 328 h 1086"/>
                <a:gd name="T16" fmla="*/ 376 w 1243"/>
                <a:gd name="T17" fmla="*/ 300 h 1086"/>
                <a:gd name="T18" fmla="*/ 304 w 1243"/>
                <a:gd name="T19" fmla="*/ 272 h 1086"/>
                <a:gd name="T20" fmla="*/ 231 w 1243"/>
                <a:gd name="T21" fmla="*/ 243 h 1086"/>
                <a:gd name="T22" fmla="*/ 188 w 1243"/>
                <a:gd name="T23" fmla="*/ 214 h 1086"/>
                <a:gd name="T24" fmla="*/ 130 w 1243"/>
                <a:gd name="T25" fmla="*/ 186 h 1086"/>
                <a:gd name="T26" fmla="*/ 87 w 1243"/>
                <a:gd name="T27" fmla="*/ 143 h 1086"/>
                <a:gd name="T28" fmla="*/ 43 w 1243"/>
                <a:gd name="T29" fmla="*/ 115 h 1086"/>
                <a:gd name="T30" fmla="*/ 14 w 1243"/>
                <a:gd name="T31" fmla="*/ 72 h 1086"/>
                <a:gd name="T32" fmla="*/ 14 w 1243"/>
                <a:gd name="T33" fmla="*/ 58 h 1086"/>
                <a:gd name="T34" fmla="*/ 0 w 1243"/>
                <a:gd name="T35" fmla="*/ 14 h 1086"/>
                <a:gd name="T36" fmla="*/ 0 w 1243"/>
                <a:gd name="T37" fmla="*/ 557 h 1086"/>
                <a:gd name="T38" fmla="*/ 0 w 1243"/>
                <a:gd name="T39" fmla="*/ 585 h 1086"/>
                <a:gd name="T40" fmla="*/ 14 w 1243"/>
                <a:gd name="T41" fmla="*/ 628 h 1086"/>
                <a:gd name="T42" fmla="*/ 29 w 1243"/>
                <a:gd name="T43" fmla="*/ 657 h 1086"/>
                <a:gd name="T44" fmla="*/ 58 w 1243"/>
                <a:gd name="T45" fmla="*/ 685 h 1086"/>
                <a:gd name="T46" fmla="*/ 101 w 1243"/>
                <a:gd name="T47" fmla="*/ 714 h 1086"/>
                <a:gd name="T48" fmla="*/ 159 w 1243"/>
                <a:gd name="T49" fmla="*/ 756 h 1086"/>
                <a:gd name="T50" fmla="*/ 202 w 1243"/>
                <a:gd name="T51" fmla="*/ 785 h 1086"/>
                <a:gd name="T52" fmla="*/ 260 w 1243"/>
                <a:gd name="T53" fmla="*/ 813 h 1086"/>
                <a:gd name="T54" fmla="*/ 333 w 1243"/>
                <a:gd name="T55" fmla="*/ 842 h 1086"/>
                <a:gd name="T56" fmla="*/ 419 w 1243"/>
                <a:gd name="T57" fmla="*/ 871 h 1086"/>
                <a:gd name="T58" fmla="*/ 506 w 1243"/>
                <a:gd name="T59" fmla="*/ 899 h 1086"/>
                <a:gd name="T60" fmla="*/ 578 w 1243"/>
                <a:gd name="T61" fmla="*/ 913 h 1086"/>
                <a:gd name="T62" fmla="*/ 680 w 1243"/>
                <a:gd name="T63" fmla="*/ 942 h 1086"/>
                <a:gd name="T64" fmla="*/ 795 w 1243"/>
                <a:gd name="T65" fmla="*/ 970 h 1086"/>
                <a:gd name="T66" fmla="*/ 911 w 1243"/>
                <a:gd name="T67" fmla="*/ 984 h 1086"/>
                <a:gd name="T68" fmla="*/ 998 w 1243"/>
                <a:gd name="T69" fmla="*/ 999 h 1086"/>
                <a:gd name="T70" fmla="*/ 1128 w 1243"/>
                <a:gd name="T71" fmla="*/ 1013 h 1086"/>
                <a:gd name="T72" fmla="*/ 1243 w 1243"/>
                <a:gd name="T73" fmla="*/ 1028 h 108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1243" h="1086">
                  <a:moveTo>
                    <a:pt x="1243" y="498"/>
                  </a:moveTo>
                  <a:lnTo>
                    <a:pt x="1186" y="498"/>
                  </a:lnTo>
                  <a:lnTo>
                    <a:pt x="1128" y="483"/>
                  </a:lnTo>
                  <a:lnTo>
                    <a:pt x="1055" y="483"/>
                  </a:lnTo>
                  <a:lnTo>
                    <a:pt x="998" y="468"/>
                  </a:lnTo>
                  <a:lnTo>
                    <a:pt x="969" y="468"/>
                  </a:lnTo>
                  <a:lnTo>
                    <a:pt x="911" y="452"/>
                  </a:lnTo>
                  <a:lnTo>
                    <a:pt x="853" y="437"/>
                  </a:lnTo>
                  <a:lnTo>
                    <a:pt x="795" y="437"/>
                  </a:lnTo>
                  <a:lnTo>
                    <a:pt x="737" y="422"/>
                  </a:lnTo>
                  <a:lnTo>
                    <a:pt x="680" y="407"/>
                  </a:lnTo>
                  <a:lnTo>
                    <a:pt x="636" y="392"/>
                  </a:lnTo>
                  <a:lnTo>
                    <a:pt x="578" y="377"/>
                  </a:lnTo>
                  <a:lnTo>
                    <a:pt x="535" y="362"/>
                  </a:lnTo>
                  <a:lnTo>
                    <a:pt x="506" y="362"/>
                  </a:lnTo>
                  <a:lnTo>
                    <a:pt x="463" y="347"/>
                  </a:lnTo>
                  <a:lnTo>
                    <a:pt x="419" y="332"/>
                  </a:lnTo>
                  <a:lnTo>
                    <a:pt x="376" y="317"/>
                  </a:lnTo>
                  <a:lnTo>
                    <a:pt x="333" y="302"/>
                  </a:lnTo>
                  <a:lnTo>
                    <a:pt x="304" y="287"/>
                  </a:lnTo>
                  <a:lnTo>
                    <a:pt x="260" y="272"/>
                  </a:lnTo>
                  <a:lnTo>
                    <a:pt x="231" y="257"/>
                  </a:lnTo>
                  <a:lnTo>
                    <a:pt x="202" y="241"/>
                  </a:lnTo>
                  <a:lnTo>
                    <a:pt x="188" y="226"/>
                  </a:lnTo>
                  <a:lnTo>
                    <a:pt x="159" y="211"/>
                  </a:lnTo>
                  <a:lnTo>
                    <a:pt x="130" y="196"/>
                  </a:lnTo>
                  <a:lnTo>
                    <a:pt x="101" y="166"/>
                  </a:lnTo>
                  <a:lnTo>
                    <a:pt x="87" y="151"/>
                  </a:lnTo>
                  <a:lnTo>
                    <a:pt x="58" y="136"/>
                  </a:lnTo>
                  <a:lnTo>
                    <a:pt x="43" y="121"/>
                  </a:lnTo>
                  <a:lnTo>
                    <a:pt x="29" y="106"/>
                  </a:lnTo>
                  <a:lnTo>
                    <a:pt x="14" y="76"/>
                  </a:lnTo>
                  <a:lnTo>
                    <a:pt x="14" y="61"/>
                  </a:lnTo>
                  <a:lnTo>
                    <a:pt x="0" y="30"/>
                  </a:lnTo>
                  <a:lnTo>
                    <a:pt x="0" y="15"/>
                  </a:lnTo>
                  <a:lnTo>
                    <a:pt x="0" y="0"/>
                  </a:lnTo>
                  <a:lnTo>
                    <a:pt x="0" y="588"/>
                  </a:lnTo>
                  <a:lnTo>
                    <a:pt x="0" y="603"/>
                  </a:lnTo>
                  <a:lnTo>
                    <a:pt x="0" y="618"/>
                  </a:lnTo>
                  <a:lnTo>
                    <a:pt x="14" y="648"/>
                  </a:lnTo>
                  <a:lnTo>
                    <a:pt x="14" y="663"/>
                  </a:lnTo>
                  <a:lnTo>
                    <a:pt x="29" y="694"/>
                  </a:lnTo>
                  <a:lnTo>
                    <a:pt x="43" y="709"/>
                  </a:lnTo>
                  <a:lnTo>
                    <a:pt x="58" y="724"/>
                  </a:lnTo>
                  <a:lnTo>
                    <a:pt x="87" y="739"/>
                  </a:lnTo>
                  <a:lnTo>
                    <a:pt x="101" y="754"/>
                  </a:lnTo>
                  <a:lnTo>
                    <a:pt x="130" y="784"/>
                  </a:lnTo>
                  <a:lnTo>
                    <a:pt x="159" y="799"/>
                  </a:lnTo>
                  <a:lnTo>
                    <a:pt x="188" y="814"/>
                  </a:lnTo>
                  <a:lnTo>
                    <a:pt x="202" y="829"/>
                  </a:lnTo>
                  <a:lnTo>
                    <a:pt x="231" y="844"/>
                  </a:lnTo>
                  <a:lnTo>
                    <a:pt x="260" y="859"/>
                  </a:lnTo>
                  <a:lnTo>
                    <a:pt x="304" y="874"/>
                  </a:lnTo>
                  <a:lnTo>
                    <a:pt x="333" y="890"/>
                  </a:lnTo>
                  <a:lnTo>
                    <a:pt x="376" y="905"/>
                  </a:lnTo>
                  <a:lnTo>
                    <a:pt x="419" y="920"/>
                  </a:lnTo>
                  <a:lnTo>
                    <a:pt x="463" y="935"/>
                  </a:lnTo>
                  <a:lnTo>
                    <a:pt x="506" y="950"/>
                  </a:lnTo>
                  <a:lnTo>
                    <a:pt x="535" y="950"/>
                  </a:lnTo>
                  <a:lnTo>
                    <a:pt x="578" y="965"/>
                  </a:lnTo>
                  <a:lnTo>
                    <a:pt x="636" y="980"/>
                  </a:lnTo>
                  <a:lnTo>
                    <a:pt x="680" y="995"/>
                  </a:lnTo>
                  <a:lnTo>
                    <a:pt x="737" y="1010"/>
                  </a:lnTo>
                  <a:lnTo>
                    <a:pt x="795" y="1025"/>
                  </a:lnTo>
                  <a:lnTo>
                    <a:pt x="853" y="1025"/>
                  </a:lnTo>
                  <a:lnTo>
                    <a:pt x="911" y="1040"/>
                  </a:lnTo>
                  <a:lnTo>
                    <a:pt x="969" y="1055"/>
                  </a:lnTo>
                  <a:lnTo>
                    <a:pt x="998" y="1055"/>
                  </a:lnTo>
                  <a:lnTo>
                    <a:pt x="1055" y="1070"/>
                  </a:lnTo>
                  <a:lnTo>
                    <a:pt x="1128" y="1070"/>
                  </a:lnTo>
                  <a:lnTo>
                    <a:pt x="1186" y="1086"/>
                  </a:lnTo>
                  <a:lnTo>
                    <a:pt x="1243" y="1086"/>
                  </a:lnTo>
                  <a:lnTo>
                    <a:pt x="1243" y="498"/>
                  </a:lnTo>
                  <a:close/>
                </a:path>
              </a:pathLst>
            </a:cu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1522" name="Freeform 18"/>
            <p:cNvSpPr>
              <a:spLocks/>
            </p:cNvSpPr>
            <p:nvPr/>
          </p:nvSpPr>
          <p:spPr bwMode="auto">
            <a:xfrm>
              <a:off x="1034" y="2097"/>
              <a:ext cx="1243" cy="1028"/>
            </a:xfrm>
            <a:custGeom>
              <a:avLst/>
              <a:gdLst>
                <a:gd name="T0" fmla="*/ 1186 w 1243"/>
                <a:gd name="T1" fmla="*/ 471 h 1086"/>
                <a:gd name="T2" fmla="*/ 1055 w 1243"/>
                <a:gd name="T3" fmla="*/ 457 h 1086"/>
                <a:gd name="T4" fmla="*/ 969 w 1243"/>
                <a:gd name="T5" fmla="*/ 443 h 1086"/>
                <a:gd name="T6" fmla="*/ 853 w 1243"/>
                <a:gd name="T7" fmla="*/ 414 h 1086"/>
                <a:gd name="T8" fmla="*/ 737 w 1243"/>
                <a:gd name="T9" fmla="*/ 399 h 1086"/>
                <a:gd name="T10" fmla="*/ 636 w 1243"/>
                <a:gd name="T11" fmla="*/ 371 h 1086"/>
                <a:gd name="T12" fmla="*/ 535 w 1243"/>
                <a:gd name="T13" fmla="*/ 343 h 1086"/>
                <a:gd name="T14" fmla="*/ 463 w 1243"/>
                <a:gd name="T15" fmla="*/ 328 h 1086"/>
                <a:gd name="T16" fmla="*/ 376 w 1243"/>
                <a:gd name="T17" fmla="*/ 300 h 1086"/>
                <a:gd name="T18" fmla="*/ 304 w 1243"/>
                <a:gd name="T19" fmla="*/ 272 h 1086"/>
                <a:gd name="T20" fmla="*/ 231 w 1243"/>
                <a:gd name="T21" fmla="*/ 243 h 1086"/>
                <a:gd name="T22" fmla="*/ 188 w 1243"/>
                <a:gd name="T23" fmla="*/ 214 h 1086"/>
                <a:gd name="T24" fmla="*/ 130 w 1243"/>
                <a:gd name="T25" fmla="*/ 186 h 1086"/>
                <a:gd name="T26" fmla="*/ 87 w 1243"/>
                <a:gd name="T27" fmla="*/ 143 h 1086"/>
                <a:gd name="T28" fmla="*/ 43 w 1243"/>
                <a:gd name="T29" fmla="*/ 115 h 1086"/>
                <a:gd name="T30" fmla="*/ 14 w 1243"/>
                <a:gd name="T31" fmla="*/ 72 h 1086"/>
                <a:gd name="T32" fmla="*/ 14 w 1243"/>
                <a:gd name="T33" fmla="*/ 58 h 1086"/>
                <a:gd name="T34" fmla="*/ 0 w 1243"/>
                <a:gd name="T35" fmla="*/ 14 h 1086"/>
                <a:gd name="T36" fmla="*/ 0 w 1243"/>
                <a:gd name="T37" fmla="*/ 557 h 1086"/>
                <a:gd name="T38" fmla="*/ 0 w 1243"/>
                <a:gd name="T39" fmla="*/ 585 h 1086"/>
                <a:gd name="T40" fmla="*/ 14 w 1243"/>
                <a:gd name="T41" fmla="*/ 628 h 1086"/>
                <a:gd name="T42" fmla="*/ 29 w 1243"/>
                <a:gd name="T43" fmla="*/ 657 h 1086"/>
                <a:gd name="T44" fmla="*/ 58 w 1243"/>
                <a:gd name="T45" fmla="*/ 685 h 1086"/>
                <a:gd name="T46" fmla="*/ 101 w 1243"/>
                <a:gd name="T47" fmla="*/ 714 h 1086"/>
                <a:gd name="T48" fmla="*/ 159 w 1243"/>
                <a:gd name="T49" fmla="*/ 756 h 1086"/>
                <a:gd name="T50" fmla="*/ 202 w 1243"/>
                <a:gd name="T51" fmla="*/ 785 h 1086"/>
                <a:gd name="T52" fmla="*/ 260 w 1243"/>
                <a:gd name="T53" fmla="*/ 813 h 1086"/>
                <a:gd name="T54" fmla="*/ 333 w 1243"/>
                <a:gd name="T55" fmla="*/ 842 h 1086"/>
                <a:gd name="T56" fmla="*/ 419 w 1243"/>
                <a:gd name="T57" fmla="*/ 871 h 1086"/>
                <a:gd name="T58" fmla="*/ 506 w 1243"/>
                <a:gd name="T59" fmla="*/ 899 h 1086"/>
                <a:gd name="T60" fmla="*/ 578 w 1243"/>
                <a:gd name="T61" fmla="*/ 913 h 1086"/>
                <a:gd name="T62" fmla="*/ 680 w 1243"/>
                <a:gd name="T63" fmla="*/ 942 h 1086"/>
                <a:gd name="T64" fmla="*/ 795 w 1243"/>
                <a:gd name="T65" fmla="*/ 970 h 1086"/>
                <a:gd name="T66" fmla="*/ 911 w 1243"/>
                <a:gd name="T67" fmla="*/ 984 h 1086"/>
                <a:gd name="T68" fmla="*/ 998 w 1243"/>
                <a:gd name="T69" fmla="*/ 999 h 1086"/>
                <a:gd name="T70" fmla="*/ 1128 w 1243"/>
                <a:gd name="T71" fmla="*/ 1013 h 1086"/>
                <a:gd name="T72" fmla="*/ 1243 w 1243"/>
                <a:gd name="T73" fmla="*/ 1028 h 108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1243" h="1086">
                  <a:moveTo>
                    <a:pt x="1243" y="498"/>
                  </a:moveTo>
                  <a:lnTo>
                    <a:pt x="1186" y="498"/>
                  </a:lnTo>
                  <a:lnTo>
                    <a:pt x="1128" y="483"/>
                  </a:lnTo>
                  <a:lnTo>
                    <a:pt x="1055" y="483"/>
                  </a:lnTo>
                  <a:lnTo>
                    <a:pt x="998" y="468"/>
                  </a:lnTo>
                  <a:lnTo>
                    <a:pt x="969" y="468"/>
                  </a:lnTo>
                  <a:lnTo>
                    <a:pt x="911" y="452"/>
                  </a:lnTo>
                  <a:lnTo>
                    <a:pt x="853" y="437"/>
                  </a:lnTo>
                  <a:lnTo>
                    <a:pt x="795" y="437"/>
                  </a:lnTo>
                  <a:lnTo>
                    <a:pt x="737" y="422"/>
                  </a:lnTo>
                  <a:lnTo>
                    <a:pt x="680" y="407"/>
                  </a:lnTo>
                  <a:lnTo>
                    <a:pt x="636" y="392"/>
                  </a:lnTo>
                  <a:lnTo>
                    <a:pt x="578" y="377"/>
                  </a:lnTo>
                  <a:lnTo>
                    <a:pt x="535" y="362"/>
                  </a:lnTo>
                  <a:lnTo>
                    <a:pt x="506" y="362"/>
                  </a:lnTo>
                  <a:lnTo>
                    <a:pt x="463" y="347"/>
                  </a:lnTo>
                  <a:lnTo>
                    <a:pt x="419" y="332"/>
                  </a:lnTo>
                  <a:lnTo>
                    <a:pt x="376" y="317"/>
                  </a:lnTo>
                  <a:lnTo>
                    <a:pt x="333" y="302"/>
                  </a:lnTo>
                  <a:lnTo>
                    <a:pt x="304" y="287"/>
                  </a:lnTo>
                  <a:lnTo>
                    <a:pt x="260" y="272"/>
                  </a:lnTo>
                  <a:lnTo>
                    <a:pt x="231" y="257"/>
                  </a:lnTo>
                  <a:lnTo>
                    <a:pt x="202" y="241"/>
                  </a:lnTo>
                  <a:lnTo>
                    <a:pt x="188" y="226"/>
                  </a:lnTo>
                  <a:lnTo>
                    <a:pt x="159" y="211"/>
                  </a:lnTo>
                  <a:lnTo>
                    <a:pt x="130" y="196"/>
                  </a:lnTo>
                  <a:lnTo>
                    <a:pt x="101" y="166"/>
                  </a:lnTo>
                  <a:lnTo>
                    <a:pt x="87" y="151"/>
                  </a:lnTo>
                  <a:lnTo>
                    <a:pt x="58" y="136"/>
                  </a:lnTo>
                  <a:lnTo>
                    <a:pt x="43" y="121"/>
                  </a:lnTo>
                  <a:lnTo>
                    <a:pt x="29" y="106"/>
                  </a:lnTo>
                  <a:lnTo>
                    <a:pt x="14" y="76"/>
                  </a:lnTo>
                  <a:lnTo>
                    <a:pt x="14" y="61"/>
                  </a:lnTo>
                  <a:lnTo>
                    <a:pt x="0" y="30"/>
                  </a:lnTo>
                  <a:lnTo>
                    <a:pt x="0" y="15"/>
                  </a:lnTo>
                  <a:lnTo>
                    <a:pt x="0" y="0"/>
                  </a:lnTo>
                  <a:lnTo>
                    <a:pt x="0" y="588"/>
                  </a:lnTo>
                  <a:lnTo>
                    <a:pt x="0" y="603"/>
                  </a:lnTo>
                  <a:lnTo>
                    <a:pt x="0" y="618"/>
                  </a:lnTo>
                  <a:lnTo>
                    <a:pt x="14" y="648"/>
                  </a:lnTo>
                  <a:lnTo>
                    <a:pt x="14" y="663"/>
                  </a:lnTo>
                  <a:lnTo>
                    <a:pt x="29" y="694"/>
                  </a:lnTo>
                  <a:lnTo>
                    <a:pt x="43" y="709"/>
                  </a:lnTo>
                  <a:lnTo>
                    <a:pt x="58" y="724"/>
                  </a:lnTo>
                  <a:lnTo>
                    <a:pt x="87" y="739"/>
                  </a:lnTo>
                  <a:lnTo>
                    <a:pt x="101" y="754"/>
                  </a:lnTo>
                  <a:lnTo>
                    <a:pt x="130" y="784"/>
                  </a:lnTo>
                  <a:lnTo>
                    <a:pt x="159" y="799"/>
                  </a:lnTo>
                  <a:lnTo>
                    <a:pt x="188" y="814"/>
                  </a:lnTo>
                  <a:lnTo>
                    <a:pt x="202" y="829"/>
                  </a:lnTo>
                  <a:lnTo>
                    <a:pt x="231" y="844"/>
                  </a:lnTo>
                  <a:lnTo>
                    <a:pt x="260" y="859"/>
                  </a:lnTo>
                  <a:lnTo>
                    <a:pt x="304" y="874"/>
                  </a:lnTo>
                  <a:lnTo>
                    <a:pt x="333" y="890"/>
                  </a:lnTo>
                  <a:lnTo>
                    <a:pt x="376" y="905"/>
                  </a:lnTo>
                  <a:lnTo>
                    <a:pt x="419" y="920"/>
                  </a:lnTo>
                  <a:lnTo>
                    <a:pt x="463" y="935"/>
                  </a:lnTo>
                  <a:lnTo>
                    <a:pt x="506" y="950"/>
                  </a:lnTo>
                  <a:lnTo>
                    <a:pt x="535" y="950"/>
                  </a:lnTo>
                  <a:lnTo>
                    <a:pt x="578" y="965"/>
                  </a:lnTo>
                  <a:lnTo>
                    <a:pt x="636" y="980"/>
                  </a:lnTo>
                  <a:lnTo>
                    <a:pt x="680" y="995"/>
                  </a:lnTo>
                  <a:lnTo>
                    <a:pt x="737" y="1010"/>
                  </a:lnTo>
                  <a:lnTo>
                    <a:pt x="795" y="1025"/>
                  </a:lnTo>
                  <a:lnTo>
                    <a:pt x="853" y="1025"/>
                  </a:lnTo>
                  <a:lnTo>
                    <a:pt x="911" y="1040"/>
                  </a:lnTo>
                  <a:lnTo>
                    <a:pt x="969" y="1055"/>
                  </a:lnTo>
                  <a:lnTo>
                    <a:pt x="998" y="1055"/>
                  </a:lnTo>
                  <a:lnTo>
                    <a:pt x="1055" y="1070"/>
                  </a:lnTo>
                  <a:lnTo>
                    <a:pt x="1128" y="1070"/>
                  </a:lnTo>
                  <a:lnTo>
                    <a:pt x="1186" y="1086"/>
                  </a:lnTo>
                  <a:lnTo>
                    <a:pt x="1243" y="1086"/>
                  </a:lnTo>
                  <a:lnTo>
                    <a:pt x="1243" y="498"/>
                  </a:lnTo>
                  <a:close/>
                </a:path>
              </a:pathLst>
            </a:cu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1523" name="Freeform 19" descr="粉色砂纸"/>
            <p:cNvSpPr>
              <a:spLocks/>
            </p:cNvSpPr>
            <p:nvPr/>
          </p:nvSpPr>
          <p:spPr bwMode="auto">
            <a:xfrm>
              <a:off x="1034" y="1897"/>
              <a:ext cx="1995" cy="671"/>
            </a:xfrm>
            <a:custGeom>
              <a:avLst/>
              <a:gdLst>
                <a:gd name="T0" fmla="*/ 1243 w 1995"/>
                <a:gd name="T1" fmla="*/ 671 h 709"/>
                <a:gd name="T2" fmla="*/ 1186 w 1995"/>
                <a:gd name="T3" fmla="*/ 671 h 709"/>
                <a:gd name="T4" fmla="*/ 1128 w 1995"/>
                <a:gd name="T5" fmla="*/ 657 h 709"/>
                <a:gd name="T6" fmla="*/ 1055 w 1995"/>
                <a:gd name="T7" fmla="*/ 657 h 709"/>
                <a:gd name="T8" fmla="*/ 998 w 1995"/>
                <a:gd name="T9" fmla="*/ 643 h 709"/>
                <a:gd name="T10" fmla="*/ 969 w 1995"/>
                <a:gd name="T11" fmla="*/ 643 h 709"/>
                <a:gd name="T12" fmla="*/ 911 w 1995"/>
                <a:gd name="T13" fmla="*/ 627 h 709"/>
                <a:gd name="T14" fmla="*/ 853 w 1995"/>
                <a:gd name="T15" fmla="*/ 613 h 709"/>
                <a:gd name="T16" fmla="*/ 795 w 1995"/>
                <a:gd name="T17" fmla="*/ 613 h 709"/>
                <a:gd name="T18" fmla="*/ 737 w 1995"/>
                <a:gd name="T19" fmla="*/ 599 h 709"/>
                <a:gd name="T20" fmla="*/ 680 w 1995"/>
                <a:gd name="T21" fmla="*/ 585 h 709"/>
                <a:gd name="T22" fmla="*/ 636 w 1995"/>
                <a:gd name="T23" fmla="*/ 571 h 709"/>
                <a:gd name="T24" fmla="*/ 578 w 1995"/>
                <a:gd name="T25" fmla="*/ 556 h 709"/>
                <a:gd name="T26" fmla="*/ 535 w 1995"/>
                <a:gd name="T27" fmla="*/ 542 h 709"/>
                <a:gd name="T28" fmla="*/ 492 w 1995"/>
                <a:gd name="T29" fmla="*/ 528 h 709"/>
                <a:gd name="T30" fmla="*/ 463 w 1995"/>
                <a:gd name="T31" fmla="*/ 528 h 709"/>
                <a:gd name="T32" fmla="*/ 419 w 1995"/>
                <a:gd name="T33" fmla="*/ 514 h 709"/>
                <a:gd name="T34" fmla="*/ 376 w 1995"/>
                <a:gd name="T35" fmla="*/ 500 h 709"/>
                <a:gd name="T36" fmla="*/ 333 w 1995"/>
                <a:gd name="T37" fmla="*/ 486 h 709"/>
                <a:gd name="T38" fmla="*/ 304 w 1995"/>
                <a:gd name="T39" fmla="*/ 471 h 709"/>
                <a:gd name="T40" fmla="*/ 260 w 1995"/>
                <a:gd name="T41" fmla="*/ 457 h 709"/>
                <a:gd name="T42" fmla="*/ 231 w 1995"/>
                <a:gd name="T43" fmla="*/ 443 h 709"/>
                <a:gd name="T44" fmla="*/ 202 w 1995"/>
                <a:gd name="T45" fmla="*/ 428 h 709"/>
                <a:gd name="T46" fmla="*/ 174 w 1995"/>
                <a:gd name="T47" fmla="*/ 399 h 709"/>
                <a:gd name="T48" fmla="*/ 145 w 1995"/>
                <a:gd name="T49" fmla="*/ 385 h 709"/>
                <a:gd name="T50" fmla="*/ 130 w 1995"/>
                <a:gd name="T51" fmla="*/ 385 h 709"/>
                <a:gd name="T52" fmla="*/ 101 w 1995"/>
                <a:gd name="T53" fmla="*/ 357 h 709"/>
                <a:gd name="T54" fmla="*/ 87 w 1995"/>
                <a:gd name="T55" fmla="*/ 343 h 709"/>
                <a:gd name="T56" fmla="*/ 58 w 1995"/>
                <a:gd name="T57" fmla="*/ 328 h 709"/>
                <a:gd name="T58" fmla="*/ 43 w 1995"/>
                <a:gd name="T59" fmla="*/ 314 h 709"/>
                <a:gd name="T60" fmla="*/ 29 w 1995"/>
                <a:gd name="T61" fmla="*/ 300 h 709"/>
                <a:gd name="T62" fmla="*/ 14 w 1995"/>
                <a:gd name="T63" fmla="*/ 272 h 709"/>
                <a:gd name="T64" fmla="*/ 14 w 1995"/>
                <a:gd name="T65" fmla="*/ 257 h 709"/>
                <a:gd name="T66" fmla="*/ 0 w 1995"/>
                <a:gd name="T67" fmla="*/ 243 h 709"/>
                <a:gd name="T68" fmla="*/ 0 w 1995"/>
                <a:gd name="T69" fmla="*/ 228 h 709"/>
                <a:gd name="T70" fmla="*/ 0 w 1995"/>
                <a:gd name="T71" fmla="*/ 214 h 709"/>
                <a:gd name="T72" fmla="*/ 0 w 1995"/>
                <a:gd name="T73" fmla="*/ 200 h 709"/>
                <a:gd name="T74" fmla="*/ 0 w 1995"/>
                <a:gd name="T75" fmla="*/ 171 h 709"/>
                <a:gd name="T76" fmla="*/ 0 w 1995"/>
                <a:gd name="T77" fmla="*/ 157 h 709"/>
                <a:gd name="T78" fmla="*/ 14 w 1995"/>
                <a:gd name="T79" fmla="*/ 143 h 709"/>
                <a:gd name="T80" fmla="*/ 14 w 1995"/>
                <a:gd name="T81" fmla="*/ 129 h 709"/>
                <a:gd name="T82" fmla="*/ 29 w 1995"/>
                <a:gd name="T83" fmla="*/ 100 h 709"/>
                <a:gd name="T84" fmla="*/ 43 w 1995"/>
                <a:gd name="T85" fmla="*/ 86 h 709"/>
                <a:gd name="T86" fmla="*/ 58 w 1995"/>
                <a:gd name="T87" fmla="*/ 72 h 709"/>
                <a:gd name="T88" fmla="*/ 58 w 1995"/>
                <a:gd name="T89" fmla="*/ 58 h 709"/>
                <a:gd name="T90" fmla="*/ 87 w 1995"/>
                <a:gd name="T91" fmla="*/ 43 h 709"/>
                <a:gd name="T92" fmla="*/ 101 w 1995"/>
                <a:gd name="T93" fmla="*/ 28 h 709"/>
                <a:gd name="T94" fmla="*/ 130 w 1995"/>
                <a:gd name="T95" fmla="*/ 14 h 709"/>
                <a:gd name="T96" fmla="*/ 159 w 1995"/>
                <a:gd name="T97" fmla="*/ 0 h 709"/>
                <a:gd name="T98" fmla="*/ 1995 w 1995"/>
                <a:gd name="T99" fmla="*/ 200 h 709"/>
                <a:gd name="T100" fmla="*/ 1243 w 1995"/>
                <a:gd name="T101" fmla="*/ 671 h 70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1995" h="709">
                  <a:moveTo>
                    <a:pt x="1243" y="709"/>
                  </a:moveTo>
                  <a:lnTo>
                    <a:pt x="1186" y="709"/>
                  </a:lnTo>
                  <a:lnTo>
                    <a:pt x="1128" y="694"/>
                  </a:lnTo>
                  <a:lnTo>
                    <a:pt x="1055" y="694"/>
                  </a:lnTo>
                  <a:lnTo>
                    <a:pt x="998" y="679"/>
                  </a:lnTo>
                  <a:lnTo>
                    <a:pt x="969" y="679"/>
                  </a:lnTo>
                  <a:lnTo>
                    <a:pt x="911" y="663"/>
                  </a:lnTo>
                  <a:lnTo>
                    <a:pt x="853" y="648"/>
                  </a:lnTo>
                  <a:lnTo>
                    <a:pt x="795" y="648"/>
                  </a:lnTo>
                  <a:lnTo>
                    <a:pt x="737" y="633"/>
                  </a:lnTo>
                  <a:lnTo>
                    <a:pt x="680" y="618"/>
                  </a:lnTo>
                  <a:lnTo>
                    <a:pt x="636" y="603"/>
                  </a:lnTo>
                  <a:lnTo>
                    <a:pt x="578" y="588"/>
                  </a:lnTo>
                  <a:lnTo>
                    <a:pt x="535" y="573"/>
                  </a:lnTo>
                  <a:lnTo>
                    <a:pt x="492" y="558"/>
                  </a:lnTo>
                  <a:lnTo>
                    <a:pt x="463" y="558"/>
                  </a:lnTo>
                  <a:lnTo>
                    <a:pt x="419" y="543"/>
                  </a:lnTo>
                  <a:lnTo>
                    <a:pt x="376" y="528"/>
                  </a:lnTo>
                  <a:lnTo>
                    <a:pt x="333" y="513"/>
                  </a:lnTo>
                  <a:lnTo>
                    <a:pt x="304" y="498"/>
                  </a:lnTo>
                  <a:lnTo>
                    <a:pt x="260" y="483"/>
                  </a:lnTo>
                  <a:lnTo>
                    <a:pt x="231" y="468"/>
                  </a:lnTo>
                  <a:lnTo>
                    <a:pt x="202" y="452"/>
                  </a:lnTo>
                  <a:lnTo>
                    <a:pt x="174" y="422"/>
                  </a:lnTo>
                  <a:lnTo>
                    <a:pt x="145" y="407"/>
                  </a:lnTo>
                  <a:lnTo>
                    <a:pt x="130" y="407"/>
                  </a:lnTo>
                  <a:lnTo>
                    <a:pt x="101" y="377"/>
                  </a:lnTo>
                  <a:lnTo>
                    <a:pt x="87" y="362"/>
                  </a:lnTo>
                  <a:lnTo>
                    <a:pt x="58" y="347"/>
                  </a:lnTo>
                  <a:lnTo>
                    <a:pt x="43" y="332"/>
                  </a:lnTo>
                  <a:lnTo>
                    <a:pt x="29" y="317"/>
                  </a:lnTo>
                  <a:lnTo>
                    <a:pt x="14" y="287"/>
                  </a:lnTo>
                  <a:lnTo>
                    <a:pt x="14" y="272"/>
                  </a:lnTo>
                  <a:lnTo>
                    <a:pt x="0" y="257"/>
                  </a:lnTo>
                  <a:lnTo>
                    <a:pt x="0" y="241"/>
                  </a:lnTo>
                  <a:lnTo>
                    <a:pt x="0" y="226"/>
                  </a:lnTo>
                  <a:lnTo>
                    <a:pt x="0" y="211"/>
                  </a:lnTo>
                  <a:lnTo>
                    <a:pt x="0" y="181"/>
                  </a:lnTo>
                  <a:lnTo>
                    <a:pt x="0" y="166"/>
                  </a:lnTo>
                  <a:lnTo>
                    <a:pt x="14" y="151"/>
                  </a:lnTo>
                  <a:lnTo>
                    <a:pt x="14" y="136"/>
                  </a:lnTo>
                  <a:lnTo>
                    <a:pt x="29" y="106"/>
                  </a:lnTo>
                  <a:lnTo>
                    <a:pt x="43" y="91"/>
                  </a:lnTo>
                  <a:lnTo>
                    <a:pt x="58" y="76"/>
                  </a:lnTo>
                  <a:lnTo>
                    <a:pt x="58" y="61"/>
                  </a:lnTo>
                  <a:lnTo>
                    <a:pt x="87" y="45"/>
                  </a:lnTo>
                  <a:lnTo>
                    <a:pt x="101" y="30"/>
                  </a:lnTo>
                  <a:lnTo>
                    <a:pt x="130" y="15"/>
                  </a:lnTo>
                  <a:lnTo>
                    <a:pt x="159" y="0"/>
                  </a:lnTo>
                  <a:lnTo>
                    <a:pt x="1995" y="211"/>
                  </a:lnTo>
                  <a:lnTo>
                    <a:pt x="1243" y="709"/>
                  </a:lnTo>
                  <a:close/>
                </a:path>
              </a:pathLst>
            </a:cu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1524" name="Freeform 20"/>
            <p:cNvSpPr>
              <a:spLocks/>
            </p:cNvSpPr>
            <p:nvPr/>
          </p:nvSpPr>
          <p:spPr bwMode="auto">
            <a:xfrm>
              <a:off x="1034" y="1897"/>
              <a:ext cx="1995" cy="671"/>
            </a:xfrm>
            <a:custGeom>
              <a:avLst/>
              <a:gdLst>
                <a:gd name="T0" fmla="*/ 1243 w 1995"/>
                <a:gd name="T1" fmla="*/ 671 h 709"/>
                <a:gd name="T2" fmla="*/ 1186 w 1995"/>
                <a:gd name="T3" fmla="*/ 671 h 709"/>
                <a:gd name="T4" fmla="*/ 1128 w 1995"/>
                <a:gd name="T5" fmla="*/ 657 h 709"/>
                <a:gd name="T6" fmla="*/ 1055 w 1995"/>
                <a:gd name="T7" fmla="*/ 657 h 709"/>
                <a:gd name="T8" fmla="*/ 998 w 1995"/>
                <a:gd name="T9" fmla="*/ 643 h 709"/>
                <a:gd name="T10" fmla="*/ 969 w 1995"/>
                <a:gd name="T11" fmla="*/ 643 h 709"/>
                <a:gd name="T12" fmla="*/ 911 w 1995"/>
                <a:gd name="T13" fmla="*/ 627 h 709"/>
                <a:gd name="T14" fmla="*/ 853 w 1995"/>
                <a:gd name="T15" fmla="*/ 613 h 709"/>
                <a:gd name="T16" fmla="*/ 795 w 1995"/>
                <a:gd name="T17" fmla="*/ 613 h 709"/>
                <a:gd name="T18" fmla="*/ 737 w 1995"/>
                <a:gd name="T19" fmla="*/ 599 h 709"/>
                <a:gd name="T20" fmla="*/ 680 w 1995"/>
                <a:gd name="T21" fmla="*/ 585 h 709"/>
                <a:gd name="T22" fmla="*/ 636 w 1995"/>
                <a:gd name="T23" fmla="*/ 571 h 709"/>
                <a:gd name="T24" fmla="*/ 578 w 1995"/>
                <a:gd name="T25" fmla="*/ 556 h 709"/>
                <a:gd name="T26" fmla="*/ 535 w 1995"/>
                <a:gd name="T27" fmla="*/ 542 h 709"/>
                <a:gd name="T28" fmla="*/ 492 w 1995"/>
                <a:gd name="T29" fmla="*/ 528 h 709"/>
                <a:gd name="T30" fmla="*/ 463 w 1995"/>
                <a:gd name="T31" fmla="*/ 528 h 709"/>
                <a:gd name="T32" fmla="*/ 419 w 1995"/>
                <a:gd name="T33" fmla="*/ 514 h 709"/>
                <a:gd name="T34" fmla="*/ 376 w 1995"/>
                <a:gd name="T35" fmla="*/ 500 h 709"/>
                <a:gd name="T36" fmla="*/ 333 w 1995"/>
                <a:gd name="T37" fmla="*/ 486 h 709"/>
                <a:gd name="T38" fmla="*/ 304 w 1995"/>
                <a:gd name="T39" fmla="*/ 471 h 709"/>
                <a:gd name="T40" fmla="*/ 260 w 1995"/>
                <a:gd name="T41" fmla="*/ 457 h 709"/>
                <a:gd name="T42" fmla="*/ 231 w 1995"/>
                <a:gd name="T43" fmla="*/ 443 h 709"/>
                <a:gd name="T44" fmla="*/ 202 w 1995"/>
                <a:gd name="T45" fmla="*/ 428 h 709"/>
                <a:gd name="T46" fmla="*/ 174 w 1995"/>
                <a:gd name="T47" fmla="*/ 399 h 709"/>
                <a:gd name="T48" fmla="*/ 145 w 1995"/>
                <a:gd name="T49" fmla="*/ 385 h 709"/>
                <a:gd name="T50" fmla="*/ 130 w 1995"/>
                <a:gd name="T51" fmla="*/ 385 h 709"/>
                <a:gd name="T52" fmla="*/ 101 w 1995"/>
                <a:gd name="T53" fmla="*/ 357 h 709"/>
                <a:gd name="T54" fmla="*/ 87 w 1995"/>
                <a:gd name="T55" fmla="*/ 343 h 709"/>
                <a:gd name="T56" fmla="*/ 58 w 1995"/>
                <a:gd name="T57" fmla="*/ 328 h 709"/>
                <a:gd name="T58" fmla="*/ 43 w 1995"/>
                <a:gd name="T59" fmla="*/ 314 h 709"/>
                <a:gd name="T60" fmla="*/ 29 w 1995"/>
                <a:gd name="T61" fmla="*/ 300 h 709"/>
                <a:gd name="T62" fmla="*/ 14 w 1995"/>
                <a:gd name="T63" fmla="*/ 272 h 709"/>
                <a:gd name="T64" fmla="*/ 14 w 1995"/>
                <a:gd name="T65" fmla="*/ 257 h 709"/>
                <a:gd name="T66" fmla="*/ 0 w 1995"/>
                <a:gd name="T67" fmla="*/ 243 h 709"/>
                <a:gd name="T68" fmla="*/ 0 w 1995"/>
                <a:gd name="T69" fmla="*/ 228 h 709"/>
                <a:gd name="T70" fmla="*/ 0 w 1995"/>
                <a:gd name="T71" fmla="*/ 214 h 709"/>
                <a:gd name="T72" fmla="*/ 0 w 1995"/>
                <a:gd name="T73" fmla="*/ 200 h 709"/>
                <a:gd name="T74" fmla="*/ 0 w 1995"/>
                <a:gd name="T75" fmla="*/ 171 h 709"/>
                <a:gd name="T76" fmla="*/ 0 w 1995"/>
                <a:gd name="T77" fmla="*/ 157 h 709"/>
                <a:gd name="T78" fmla="*/ 14 w 1995"/>
                <a:gd name="T79" fmla="*/ 143 h 709"/>
                <a:gd name="T80" fmla="*/ 14 w 1995"/>
                <a:gd name="T81" fmla="*/ 129 h 709"/>
                <a:gd name="T82" fmla="*/ 29 w 1995"/>
                <a:gd name="T83" fmla="*/ 100 h 709"/>
                <a:gd name="T84" fmla="*/ 43 w 1995"/>
                <a:gd name="T85" fmla="*/ 86 h 709"/>
                <a:gd name="T86" fmla="*/ 58 w 1995"/>
                <a:gd name="T87" fmla="*/ 72 h 709"/>
                <a:gd name="T88" fmla="*/ 58 w 1995"/>
                <a:gd name="T89" fmla="*/ 58 h 709"/>
                <a:gd name="T90" fmla="*/ 87 w 1995"/>
                <a:gd name="T91" fmla="*/ 43 h 709"/>
                <a:gd name="T92" fmla="*/ 101 w 1995"/>
                <a:gd name="T93" fmla="*/ 28 h 709"/>
                <a:gd name="T94" fmla="*/ 130 w 1995"/>
                <a:gd name="T95" fmla="*/ 14 h 709"/>
                <a:gd name="T96" fmla="*/ 159 w 1995"/>
                <a:gd name="T97" fmla="*/ 0 h 709"/>
                <a:gd name="T98" fmla="*/ 1995 w 1995"/>
                <a:gd name="T99" fmla="*/ 200 h 709"/>
                <a:gd name="T100" fmla="*/ 1243 w 1995"/>
                <a:gd name="T101" fmla="*/ 671 h 70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1995" h="709">
                  <a:moveTo>
                    <a:pt x="1243" y="709"/>
                  </a:moveTo>
                  <a:lnTo>
                    <a:pt x="1186" y="709"/>
                  </a:lnTo>
                  <a:lnTo>
                    <a:pt x="1128" y="694"/>
                  </a:lnTo>
                  <a:lnTo>
                    <a:pt x="1055" y="694"/>
                  </a:lnTo>
                  <a:lnTo>
                    <a:pt x="998" y="679"/>
                  </a:lnTo>
                  <a:lnTo>
                    <a:pt x="969" y="679"/>
                  </a:lnTo>
                  <a:lnTo>
                    <a:pt x="911" y="663"/>
                  </a:lnTo>
                  <a:lnTo>
                    <a:pt x="853" y="648"/>
                  </a:lnTo>
                  <a:lnTo>
                    <a:pt x="795" y="648"/>
                  </a:lnTo>
                  <a:lnTo>
                    <a:pt x="737" y="633"/>
                  </a:lnTo>
                  <a:lnTo>
                    <a:pt x="680" y="618"/>
                  </a:lnTo>
                  <a:lnTo>
                    <a:pt x="636" y="603"/>
                  </a:lnTo>
                  <a:lnTo>
                    <a:pt x="578" y="588"/>
                  </a:lnTo>
                  <a:lnTo>
                    <a:pt x="535" y="573"/>
                  </a:lnTo>
                  <a:lnTo>
                    <a:pt x="492" y="558"/>
                  </a:lnTo>
                  <a:lnTo>
                    <a:pt x="463" y="558"/>
                  </a:lnTo>
                  <a:lnTo>
                    <a:pt x="419" y="543"/>
                  </a:lnTo>
                  <a:lnTo>
                    <a:pt x="376" y="528"/>
                  </a:lnTo>
                  <a:lnTo>
                    <a:pt x="333" y="513"/>
                  </a:lnTo>
                  <a:lnTo>
                    <a:pt x="304" y="498"/>
                  </a:lnTo>
                  <a:lnTo>
                    <a:pt x="260" y="483"/>
                  </a:lnTo>
                  <a:lnTo>
                    <a:pt x="231" y="468"/>
                  </a:lnTo>
                  <a:lnTo>
                    <a:pt x="202" y="452"/>
                  </a:lnTo>
                  <a:lnTo>
                    <a:pt x="174" y="422"/>
                  </a:lnTo>
                  <a:lnTo>
                    <a:pt x="145" y="407"/>
                  </a:lnTo>
                  <a:lnTo>
                    <a:pt x="130" y="407"/>
                  </a:lnTo>
                  <a:lnTo>
                    <a:pt x="101" y="377"/>
                  </a:lnTo>
                  <a:lnTo>
                    <a:pt x="87" y="362"/>
                  </a:lnTo>
                  <a:lnTo>
                    <a:pt x="58" y="347"/>
                  </a:lnTo>
                  <a:lnTo>
                    <a:pt x="43" y="332"/>
                  </a:lnTo>
                  <a:lnTo>
                    <a:pt x="29" y="317"/>
                  </a:lnTo>
                  <a:lnTo>
                    <a:pt x="14" y="287"/>
                  </a:lnTo>
                  <a:lnTo>
                    <a:pt x="14" y="272"/>
                  </a:lnTo>
                  <a:lnTo>
                    <a:pt x="0" y="257"/>
                  </a:lnTo>
                  <a:lnTo>
                    <a:pt x="0" y="241"/>
                  </a:lnTo>
                  <a:lnTo>
                    <a:pt x="0" y="226"/>
                  </a:lnTo>
                  <a:lnTo>
                    <a:pt x="0" y="211"/>
                  </a:lnTo>
                  <a:lnTo>
                    <a:pt x="0" y="181"/>
                  </a:lnTo>
                  <a:lnTo>
                    <a:pt x="0" y="166"/>
                  </a:lnTo>
                  <a:lnTo>
                    <a:pt x="14" y="151"/>
                  </a:lnTo>
                  <a:lnTo>
                    <a:pt x="14" y="136"/>
                  </a:lnTo>
                  <a:lnTo>
                    <a:pt x="29" y="106"/>
                  </a:lnTo>
                  <a:lnTo>
                    <a:pt x="43" y="91"/>
                  </a:lnTo>
                  <a:lnTo>
                    <a:pt x="58" y="76"/>
                  </a:lnTo>
                  <a:lnTo>
                    <a:pt x="58" y="61"/>
                  </a:lnTo>
                  <a:lnTo>
                    <a:pt x="87" y="45"/>
                  </a:lnTo>
                  <a:lnTo>
                    <a:pt x="101" y="30"/>
                  </a:lnTo>
                  <a:lnTo>
                    <a:pt x="130" y="15"/>
                  </a:lnTo>
                  <a:lnTo>
                    <a:pt x="159" y="0"/>
                  </a:lnTo>
                  <a:lnTo>
                    <a:pt x="1995" y="211"/>
                  </a:lnTo>
                  <a:lnTo>
                    <a:pt x="1243" y="709"/>
                  </a:lnTo>
                  <a:close/>
                </a:path>
              </a:pathLst>
            </a:cu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1525" name="Freeform 21"/>
            <p:cNvSpPr>
              <a:spLocks/>
            </p:cNvSpPr>
            <p:nvPr/>
          </p:nvSpPr>
          <p:spPr bwMode="auto">
            <a:xfrm>
              <a:off x="2277" y="2097"/>
              <a:ext cx="2762" cy="1071"/>
            </a:xfrm>
            <a:custGeom>
              <a:avLst/>
              <a:gdLst>
                <a:gd name="T0" fmla="*/ 2762 w 2762"/>
                <a:gd name="T1" fmla="*/ 14 h 1131"/>
                <a:gd name="T2" fmla="*/ 2747 w 2762"/>
                <a:gd name="T3" fmla="*/ 58 h 1131"/>
                <a:gd name="T4" fmla="*/ 2733 w 2762"/>
                <a:gd name="T5" fmla="*/ 86 h 1131"/>
                <a:gd name="T6" fmla="*/ 2704 w 2762"/>
                <a:gd name="T7" fmla="*/ 115 h 1131"/>
                <a:gd name="T8" fmla="*/ 2661 w 2762"/>
                <a:gd name="T9" fmla="*/ 157 h 1131"/>
                <a:gd name="T10" fmla="*/ 2617 w 2762"/>
                <a:gd name="T11" fmla="*/ 186 h 1131"/>
                <a:gd name="T12" fmla="*/ 2559 w 2762"/>
                <a:gd name="T13" fmla="*/ 228 h 1131"/>
                <a:gd name="T14" fmla="*/ 2502 w 2762"/>
                <a:gd name="T15" fmla="*/ 243 h 1131"/>
                <a:gd name="T16" fmla="*/ 2429 w 2762"/>
                <a:gd name="T17" fmla="*/ 272 h 1131"/>
                <a:gd name="T18" fmla="*/ 2357 w 2762"/>
                <a:gd name="T19" fmla="*/ 300 h 1131"/>
                <a:gd name="T20" fmla="*/ 2270 w 2762"/>
                <a:gd name="T21" fmla="*/ 329 h 1131"/>
                <a:gd name="T22" fmla="*/ 2169 w 2762"/>
                <a:gd name="T23" fmla="*/ 357 h 1131"/>
                <a:gd name="T24" fmla="*/ 2068 w 2762"/>
                <a:gd name="T25" fmla="*/ 385 h 1131"/>
                <a:gd name="T26" fmla="*/ 1967 w 2762"/>
                <a:gd name="T27" fmla="*/ 414 h 1131"/>
                <a:gd name="T28" fmla="*/ 1851 w 2762"/>
                <a:gd name="T29" fmla="*/ 428 h 1131"/>
                <a:gd name="T30" fmla="*/ 1721 w 2762"/>
                <a:gd name="T31" fmla="*/ 443 h 1131"/>
                <a:gd name="T32" fmla="*/ 1605 w 2762"/>
                <a:gd name="T33" fmla="*/ 457 h 1131"/>
                <a:gd name="T34" fmla="*/ 1475 w 2762"/>
                <a:gd name="T35" fmla="*/ 472 h 1131"/>
                <a:gd name="T36" fmla="*/ 1345 w 2762"/>
                <a:gd name="T37" fmla="*/ 486 h 1131"/>
                <a:gd name="T38" fmla="*/ 1200 w 2762"/>
                <a:gd name="T39" fmla="*/ 500 h 1131"/>
                <a:gd name="T40" fmla="*/ 1070 w 2762"/>
                <a:gd name="T41" fmla="*/ 500 h 1131"/>
                <a:gd name="T42" fmla="*/ 969 w 2762"/>
                <a:gd name="T43" fmla="*/ 514 h 1131"/>
                <a:gd name="T44" fmla="*/ 824 w 2762"/>
                <a:gd name="T45" fmla="*/ 514 h 1131"/>
                <a:gd name="T46" fmla="*/ 680 w 2762"/>
                <a:gd name="T47" fmla="*/ 514 h 1131"/>
                <a:gd name="T48" fmla="*/ 550 w 2762"/>
                <a:gd name="T49" fmla="*/ 514 h 1131"/>
                <a:gd name="T50" fmla="*/ 405 w 2762"/>
                <a:gd name="T51" fmla="*/ 500 h 1131"/>
                <a:gd name="T52" fmla="*/ 275 w 2762"/>
                <a:gd name="T53" fmla="*/ 500 h 1131"/>
                <a:gd name="T54" fmla="*/ 131 w 2762"/>
                <a:gd name="T55" fmla="*/ 486 h 1131"/>
                <a:gd name="T56" fmla="*/ 0 w 2762"/>
                <a:gd name="T57" fmla="*/ 472 h 1131"/>
                <a:gd name="T58" fmla="*/ 73 w 2762"/>
                <a:gd name="T59" fmla="*/ 1043 h 1131"/>
                <a:gd name="T60" fmla="*/ 203 w 2762"/>
                <a:gd name="T61" fmla="*/ 1043 h 1131"/>
                <a:gd name="T62" fmla="*/ 333 w 2762"/>
                <a:gd name="T63" fmla="*/ 1057 h 1131"/>
                <a:gd name="T64" fmla="*/ 478 w 2762"/>
                <a:gd name="T65" fmla="*/ 1057 h 1131"/>
                <a:gd name="T66" fmla="*/ 622 w 2762"/>
                <a:gd name="T67" fmla="*/ 1071 h 1131"/>
                <a:gd name="T68" fmla="*/ 752 w 2762"/>
                <a:gd name="T69" fmla="*/ 1071 h 1131"/>
                <a:gd name="T70" fmla="*/ 897 w 2762"/>
                <a:gd name="T71" fmla="*/ 1071 h 1131"/>
                <a:gd name="T72" fmla="*/ 998 w 2762"/>
                <a:gd name="T73" fmla="*/ 1057 h 1131"/>
                <a:gd name="T74" fmla="*/ 1143 w 2762"/>
                <a:gd name="T75" fmla="*/ 1057 h 1131"/>
                <a:gd name="T76" fmla="*/ 1273 w 2762"/>
                <a:gd name="T77" fmla="*/ 1057 h 1131"/>
                <a:gd name="T78" fmla="*/ 1403 w 2762"/>
                <a:gd name="T79" fmla="*/ 1043 h 1131"/>
                <a:gd name="T80" fmla="*/ 1533 w 2762"/>
                <a:gd name="T81" fmla="*/ 1028 h 1131"/>
                <a:gd name="T82" fmla="*/ 1663 w 2762"/>
                <a:gd name="T83" fmla="*/ 1013 h 1131"/>
                <a:gd name="T84" fmla="*/ 1793 w 2762"/>
                <a:gd name="T85" fmla="*/ 999 h 1131"/>
                <a:gd name="T86" fmla="*/ 1909 w 2762"/>
                <a:gd name="T87" fmla="*/ 971 h 1131"/>
                <a:gd name="T88" fmla="*/ 2010 w 2762"/>
                <a:gd name="T89" fmla="*/ 956 h 1131"/>
                <a:gd name="T90" fmla="*/ 2126 w 2762"/>
                <a:gd name="T91" fmla="*/ 928 h 1131"/>
                <a:gd name="T92" fmla="*/ 2227 w 2762"/>
                <a:gd name="T93" fmla="*/ 900 h 1131"/>
                <a:gd name="T94" fmla="*/ 2314 w 2762"/>
                <a:gd name="T95" fmla="*/ 871 h 1131"/>
                <a:gd name="T96" fmla="*/ 2400 w 2762"/>
                <a:gd name="T97" fmla="*/ 843 h 1131"/>
                <a:gd name="T98" fmla="*/ 2473 w 2762"/>
                <a:gd name="T99" fmla="*/ 813 h 1131"/>
                <a:gd name="T100" fmla="*/ 2531 w 2762"/>
                <a:gd name="T101" fmla="*/ 799 h 1131"/>
                <a:gd name="T102" fmla="*/ 2588 w 2762"/>
                <a:gd name="T103" fmla="*/ 757 h 1131"/>
                <a:gd name="T104" fmla="*/ 2632 w 2762"/>
                <a:gd name="T105" fmla="*/ 728 h 1131"/>
                <a:gd name="T106" fmla="*/ 2675 w 2762"/>
                <a:gd name="T107" fmla="*/ 700 h 1131"/>
                <a:gd name="T108" fmla="*/ 2718 w 2762"/>
                <a:gd name="T109" fmla="*/ 657 h 1131"/>
                <a:gd name="T110" fmla="*/ 2733 w 2762"/>
                <a:gd name="T111" fmla="*/ 628 h 1131"/>
                <a:gd name="T112" fmla="*/ 2747 w 2762"/>
                <a:gd name="T113" fmla="*/ 585 h 1131"/>
                <a:gd name="T114" fmla="*/ 2762 w 2762"/>
                <a:gd name="T115" fmla="*/ 557 h 1131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2762" h="1131">
                  <a:moveTo>
                    <a:pt x="2762" y="0"/>
                  </a:moveTo>
                  <a:lnTo>
                    <a:pt x="2762" y="15"/>
                  </a:lnTo>
                  <a:lnTo>
                    <a:pt x="2747" y="30"/>
                  </a:lnTo>
                  <a:lnTo>
                    <a:pt x="2747" y="61"/>
                  </a:lnTo>
                  <a:lnTo>
                    <a:pt x="2733" y="76"/>
                  </a:lnTo>
                  <a:lnTo>
                    <a:pt x="2733" y="91"/>
                  </a:lnTo>
                  <a:lnTo>
                    <a:pt x="2718" y="106"/>
                  </a:lnTo>
                  <a:lnTo>
                    <a:pt x="2704" y="121"/>
                  </a:lnTo>
                  <a:lnTo>
                    <a:pt x="2675" y="151"/>
                  </a:lnTo>
                  <a:lnTo>
                    <a:pt x="2661" y="166"/>
                  </a:lnTo>
                  <a:lnTo>
                    <a:pt x="2632" y="181"/>
                  </a:lnTo>
                  <a:lnTo>
                    <a:pt x="2617" y="196"/>
                  </a:lnTo>
                  <a:lnTo>
                    <a:pt x="2588" y="211"/>
                  </a:lnTo>
                  <a:lnTo>
                    <a:pt x="2559" y="241"/>
                  </a:lnTo>
                  <a:lnTo>
                    <a:pt x="2531" y="257"/>
                  </a:lnTo>
                  <a:lnTo>
                    <a:pt x="2502" y="257"/>
                  </a:lnTo>
                  <a:lnTo>
                    <a:pt x="2473" y="272"/>
                  </a:lnTo>
                  <a:lnTo>
                    <a:pt x="2429" y="287"/>
                  </a:lnTo>
                  <a:lnTo>
                    <a:pt x="2400" y="302"/>
                  </a:lnTo>
                  <a:lnTo>
                    <a:pt x="2357" y="317"/>
                  </a:lnTo>
                  <a:lnTo>
                    <a:pt x="2314" y="332"/>
                  </a:lnTo>
                  <a:lnTo>
                    <a:pt x="2270" y="347"/>
                  </a:lnTo>
                  <a:lnTo>
                    <a:pt x="2227" y="362"/>
                  </a:lnTo>
                  <a:lnTo>
                    <a:pt x="2169" y="377"/>
                  </a:lnTo>
                  <a:lnTo>
                    <a:pt x="2126" y="392"/>
                  </a:lnTo>
                  <a:lnTo>
                    <a:pt x="2068" y="407"/>
                  </a:lnTo>
                  <a:lnTo>
                    <a:pt x="2010" y="422"/>
                  </a:lnTo>
                  <a:lnTo>
                    <a:pt x="1967" y="437"/>
                  </a:lnTo>
                  <a:lnTo>
                    <a:pt x="1909" y="437"/>
                  </a:lnTo>
                  <a:lnTo>
                    <a:pt x="1851" y="452"/>
                  </a:lnTo>
                  <a:lnTo>
                    <a:pt x="1793" y="468"/>
                  </a:lnTo>
                  <a:lnTo>
                    <a:pt x="1721" y="468"/>
                  </a:lnTo>
                  <a:lnTo>
                    <a:pt x="1663" y="483"/>
                  </a:lnTo>
                  <a:lnTo>
                    <a:pt x="1605" y="483"/>
                  </a:lnTo>
                  <a:lnTo>
                    <a:pt x="1533" y="498"/>
                  </a:lnTo>
                  <a:lnTo>
                    <a:pt x="1475" y="498"/>
                  </a:lnTo>
                  <a:lnTo>
                    <a:pt x="1403" y="513"/>
                  </a:lnTo>
                  <a:lnTo>
                    <a:pt x="1345" y="513"/>
                  </a:lnTo>
                  <a:lnTo>
                    <a:pt x="1273" y="528"/>
                  </a:lnTo>
                  <a:lnTo>
                    <a:pt x="1200" y="528"/>
                  </a:lnTo>
                  <a:lnTo>
                    <a:pt x="1143" y="528"/>
                  </a:lnTo>
                  <a:lnTo>
                    <a:pt x="1070" y="528"/>
                  </a:lnTo>
                  <a:lnTo>
                    <a:pt x="998" y="528"/>
                  </a:lnTo>
                  <a:lnTo>
                    <a:pt x="969" y="543"/>
                  </a:lnTo>
                  <a:lnTo>
                    <a:pt x="897" y="543"/>
                  </a:lnTo>
                  <a:lnTo>
                    <a:pt x="824" y="543"/>
                  </a:lnTo>
                  <a:lnTo>
                    <a:pt x="752" y="543"/>
                  </a:lnTo>
                  <a:lnTo>
                    <a:pt x="680" y="543"/>
                  </a:lnTo>
                  <a:lnTo>
                    <a:pt x="622" y="543"/>
                  </a:lnTo>
                  <a:lnTo>
                    <a:pt x="550" y="543"/>
                  </a:lnTo>
                  <a:lnTo>
                    <a:pt x="478" y="528"/>
                  </a:lnTo>
                  <a:lnTo>
                    <a:pt x="405" y="528"/>
                  </a:lnTo>
                  <a:lnTo>
                    <a:pt x="333" y="528"/>
                  </a:lnTo>
                  <a:lnTo>
                    <a:pt x="275" y="528"/>
                  </a:lnTo>
                  <a:lnTo>
                    <a:pt x="203" y="513"/>
                  </a:lnTo>
                  <a:lnTo>
                    <a:pt x="131" y="513"/>
                  </a:lnTo>
                  <a:lnTo>
                    <a:pt x="73" y="513"/>
                  </a:lnTo>
                  <a:lnTo>
                    <a:pt x="0" y="498"/>
                  </a:lnTo>
                  <a:lnTo>
                    <a:pt x="0" y="1086"/>
                  </a:lnTo>
                  <a:lnTo>
                    <a:pt x="73" y="1101"/>
                  </a:lnTo>
                  <a:lnTo>
                    <a:pt x="131" y="1101"/>
                  </a:lnTo>
                  <a:lnTo>
                    <a:pt x="203" y="1101"/>
                  </a:lnTo>
                  <a:lnTo>
                    <a:pt x="275" y="1116"/>
                  </a:lnTo>
                  <a:lnTo>
                    <a:pt x="333" y="1116"/>
                  </a:lnTo>
                  <a:lnTo>
                    <a:pt x="405" y="1116"/>
                  </a:lnTo>
                  <a:lnTo>
                    <a:pt x="478" y="1116"/>
                  </a:lnTo>
                  <a:lnTo>
                    <a:pt x="550" y="1131"/>
                  </a:lnTo>
                  <a:lnTo>
                    <a:pt x="622" y="1131"/>
                  </a:lnTo>
                  <a:lnTo>
                    <a:pt x="680" y="1131"/>
                  </a:lnTo>
                  <a:lnTo>
                    <a:pt x="752" y="1131"/>
                  </a:lnTo>
                  <a:lnTo>
                    <a:pt x="824" y="1131"/>
                  </a:lnTo>
                  <a:lnTo>
                    <a:pt x="897" y="1131"/>
                  </a:lnTo>
                  <a:lnTo>
                    <a:pt x="969" y="1131"/>
                  </a:lnTo>
                  <a:lnTo>
                    <a:pt x="998" y="1116"/>
                  </a:lnTo>
                  <a:lnTo>
                    <a:pt x="1070" y="1116"/>
                  </a:lnTo>
                  <a:lnTo>
                    <a:pt x="1143" y="1116"/>
                  </a:lnTo>
                  <a:lnTo>
                    <a:pt x="1200" y="1116"/>
                  </a:lnTo>
                  <a:lnTo>
                    <a:pt x="1273" y="1116"/>
                  </a:lnTo>
                  <a:lnTo>
                    <a:pt x="1345" y="1101"/>
                  </a:lnTo>
                  <a:lnTo>
                    <a:pt x="1403" y="1101"/>
                  </a:lnTo>
                  <a:lnTo>
                    <a:pt x="1475" y="1086"/>
                  </a:lnTo>
                  <a:lnTo>
                    <a:pt x="1533" y="1086"/>
                  </a:lnTo>
                  <a:lnTo>
                    <a:pt x="1605" y="1070"/>
                  </a:lnTo>
                  <a:lnTo>
                    <a:pt x="1663" y="1070"/>
                  </a:lnTo>
                  <a:lnTo>
                    <a:pt x="1721" y="1055"/>
                  </a:lnTo>
                  <a:lnTo>
                    <a:pt x="1793" y="1055"/>
                  </a:lnTo>
                  <a:lnTo>
                    <a:pt x="1851" y="1040"/>
                  </a:lnTo>
                  <a:lnTo>
                    <a:pt x="1909" y="1025"/>
                  </a:lnTo>
                  <a:lnTo>
                    <a:pt x="1967" y="1025"/>
                  </a:lnTo>
                  <a:lnTo>
                    <a:pt x="2010" y="1010"/>
                  </a:lnTo>
                  <a:lnTo>
                    <a:pt x="2068" y="995"/>
                  </a:lnTo>
                  <a:lnTo>
                    <a:pt x="2126" y="980"/>
                  </a:lnTo>
                  <a:lnTo>
                    <a:pt x="2169" y="965"/>
                  </a:lnTo>
                  <a:lnTo>
                    <a:pt x="2227" y="950"/>
                  </a:lnTo>
                  <a:lnTo>
                    <a:pt x="2270" y="935"/>
                  </a:lnTo>
                  <a:lnTo>
                    <a:pt x="2314" y="920"/>
                  </a:lnTo>
                  <a:lnTo>
                    <a:pt x="2357" y="905"/>
                  </a:lnTo>
                  <a:lnTo>
                    <a:pt x="2400" y="890"/>
                  </a:lnTo>
                  <a:lnTo>
                    <a:pt x="2429" y="874"/>
                  </a:lnTo>
                  <a:lnTo>
                    <a:pt x="2473" y="859"/>
                  </a:lnTo>
                  <a:lnTo>
                    <a:pt x="2502" y="844"/>
                  </a:lnTo>
                  <a:lnTo>
                    <a:pt x="2531" y="844"/>
                  </a:lnTo>
                  <a:lnTo>
                    <a:pt x="2559" y="829"/>
                  </a:lnTo>
                  <a:lnTo>
                    <a:pt x="2588" y="799"/>
                  </a:lnTo>
                  <a:lnTo>
                    <a:pt x="2617" y="784"/>
                  </a:lnTo>
                  <a:lnTo>
                    <a:pt x="2632" y="769"/>
                  </a:lnTo>
                  <a:lnTo>
                    <a:pt x="2661" y="754"/>
                  </a:lnTo>
                  <a:lnTo>
                    <a:pt x="2675" y="739"/>
                  </a:lnTo>
                  <a:lnTo>
                    <a:pt x="2704" y="709"/>
                  </a:lnTo>
                  <a:lnTo>
                    <a:pt x="2718" y="694"/>
                  </a:lnTo>
                  <a:lnTo>
                    <a:pt x="2733" y="679"/>
                  </a:lnTo>
                  <a:lnTo>
                    <a:pt x="2733" y="663"/>
                  </a:lnTo>
                  <a:lnTo>
                    <a:pt x="2747" y="648"/>
                  </a:lnTo>
                  <a:lnTo>
                    <a:pt x="2747" y="618"/>
                  </a:lnTo>
                  <a:lnTo>
                    <a:pt x="2762" y="603"/>
                  </a:lnTo>
                  <a:lnTo>
                    <a:pt x="2762" y="588"/>
                  </a:lnTo>
                  <a:lnTo>
                    <a:pt x="2762" y="0"/>
                  </a:lnTo>
                  <a:close/>
                </a:path>
              </a:pathLst>
            </a:custGeom>
            <a:blipFill dpi="0" rotWithShape="0">
              <a:blip r:embed="rId7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1526" name="Freeform 22"/>
            <p:cNvSpPr>
              <a:spLocks/>
            </p:cNvSpPr>
            <p:nvPr/>
          </p:nvSpPr>
          <p:spPr bwMode="auto">
            <a:xfrm>
              <a:off x="2277" y="2097"/>
              <a:ext cx="2762" cy="1071"/>
            </a:xfrm>
            <a:custGeom>
              <a:avLst/>
              <a:gdLst>
                <a:gd name="T0" fmla="*/ 2762 w 2762"/>
                <a:gd name="T1" fmla="*/ 14 h 1131"/>
                <a:gd name="T2" fmla="*/ 2747 w 2762"/>
                <a:gd name="T3" fmla="*/ 58 h 1131"/>
                <a:gd name="T4" fmla="*/ 2733 w 2762"/>
                <a:gd name="T5" fmla="*/ 86 h 1131"/>
                <a:gd name="T6" fmla="*/ 2704 w 2762"/>
                <a:gd name="T7" fmla="*/ 115 h 1131"/>
                <a:gd name="T8" fmla="*/ 2661 w 2762"/>
                <a:gd name="T9" fmla="*/ 157 h 1131"/>
                <a:gd name="T10" fmla="*/ 2617 w 2762"/>
                <a:gd name="T11" fmla="*/ 186 h 1131"/>
                <a:gd name="T12" fmla="*/ 2559 w 2762"/>
                <a:gd name="T13" fmla="*/ 228 h 1131"/>
                <a:gd name="T14" fmla="*/ 2502 w 2762"/>
                <a:gd name="T15" fmla="*/ 243 h 1131"/>
                <a:gd name="T16" fmla="*/ 2429 w 2762"/>
                <a:gd name="T17" fmla="*/ 272 h 1131"/>
                <a:gd name="T18" fmla="*/ 2357 w 2762"/>
                <a:gd name="T19" fmla="*/ 300 h 1131"/>
                <a:gd name="T20" fmla="*/ 2270 w 2762"/>
                <a:gd name="T21" fmla="*/ 329 h 1131"/>
                <a:gd name="T22" fmla="*/ 2169 w 2762"/>
                <a:gd name="T23" fmla="*/ 357 h 1131"/>
                <a:gd name="T24" fmla="*/ 2068 w 2762"/>
                <a:gd name="T25" fmla="*/ 385 h 1131"/>
                <a:gd name="T26" fmla="*/ 1967 w 2762"/>
                <a:gd name="T27" fmla="*/ 414 h 1131"/>
                <a:gd name="T28" fmla="*/ 1851 w 2762"/>
                <a:gd name="T29" fmla="*/ 428 h 1131"/>
                <a:gd name="T30" fmla="*/ 1721 w 2762"/>
                <a:gd name="T31" fmla="*/ 443 h 1131"/>
                <a:gd name="T32" fmla="*/ 1605 w 2762"/>
                <a:gd name="T33" fmla="*/ 457 h 1131"/>
                <a:gd name="T34" fmla="*/ 1475 w 2762"/>
                <a:gd name="T35" fmla="*/ 472 h 1131"/>
                <a:gd name="T36" fmla="*/ 1345 w 2762"/>
                <a:gd name="T37" fmla="*/ 486 h 1131"/>
                <a:gd name="T38" fmla="*/ 1200 w 2762"/>
                <a:gd name="T39" fmla="*/ 500 h 1131"/>
                <a:gd name="T40" fmla="*/ 1070 w 2762"/>
                <a:gd name="T41" fmla="*/ 500 h 1131"/>
                <a:gd name="T42" fmla="*/ 969 w 2762"/>
                <a:gd name="T43" fmla="*/ 514 h 1131"/>
                <a:gd name="T44" fmla="*/ 824 w 2762"/>
                <a:gd name="T45" fmla="*/ 514 h 1131"/>
                <a:gd name="T46" fmla="*/ 680 w 2762"/>
                <a:gd name="T47" fmla="*/ 514 h 1131"/>
                <a:gd name="T48" fmla="*/ 550 w 2762"/>
                <a:gd name="T49" fmla="*/ 514 h 1131"/>
                <a:gd name="T50" fmla="*/ 405 w 2762"/>
                <a:gd name="T51" fmla="*/ 500 h 1131"/>
                <a:gd name="T52" fmla="*/ 275 w 2762"/>
                <a:gd name="T53" fmla="*/ 500 h 1131"/>
                <a:gd name="T54" fmla="*/ 131 w 2762"/>
                <a:gd name="T55" fmla="*/ 486 h 1131"/>
                <a:gd name="T56" fmla="*/ 0 w 2762"/>
                <a:gd name="T57" fmla="*/ 472 h 1131"/>
                <a:gd name="T58" fmla="*/ 73 w 2762"/>
                <a:gd name="T59" fmla="*/ 1043 h 1131"/>
                <a:gd name="T60" fmla="*/ 203 w 2762"/>
                <a:gd name="T61" fmla="*/ 1043 h 1131"/>
                <a:gd name="T62" fmla="*/ 333 w 2762"/>
                <a:gd name="T63" fmla="*/ 1057 h 1131"/>
                <a:gd name="T64" fmla="*/ 478 w 2762"/>
                <a:gd name="T65" fmla="*/ 1057 h 1131"/>
                <a:gd name="T66" fmla="*/ 622 w 2762"/>
                <a:gd name="T67" fmla="*/ 1071 h 1131"/>
                <a:gd name="T68" fmla="*/ 752 w 2762"/>
                <a:gd name="T69" fmla="*/ 1071 h 1131"/>
                <a:gd name="T70" fmla="*/ 897 w 2762"/>
                <a:gd name="T71" fmla="*/ 1071 h 1131"/>
                <a:gd name="T72" fmla="*/ 998 w 2762"/>
                <a:gd name="T73" fmla="*/ 1057 h 1131"/>
                <a:gd name="T74" fmla="*/ 1143 w 2762"/>
                <a:gd name="T75" fmla="*/ 1057 h 1131"/>
                <a:gd name="T76" fmla="*/ 1273 w 2762"/>
                <a:gd name="T77" fmla="*/ 1057 h 1131"/>
                <a:gd name="T78" fmla="*/ 1403 w 2762"/>
                <a:gd name="T79" fmla="*/ 1043 h 1131"/>
                <a:gd name="T80" fmla="*/ 1533 w 2762"/>
                <a:gd name="T81" fmla="*/ 1028 h 1131"/>
                <a:gd name="T82" fmla="*/ 1663 w 2762"/>
                <a:gd name="T83" fmla="*/ 1013 h 1131"/>
                <a:gd name="T84" fmla="*/ 1793 w 2762"/>
                <a:gd name="T85" fmla="*/ 999 h 1131"/>
                <a:gd name="T86" fmla="*/ 1909 w 2762"/>
                <a:gd name="T87" fmla="*/ 971 h 1131"/>
                <a:gd name="T88" fmla="*/ 2010 w 2762"/>
                <a:gd name="T89" fmla="*/ 956 h 1131"/>
                <a:gd name="T90" fmla="*/ 2126 w 2762"/>
                <a:gd name="T91" fmla="*/ 928 h 1131"/>
                <a:gd name="T92" fmla="*/ 2227 w 2762"/>
                <a:gd name="T93" fmla="*/ 900 h 1131"/>
                <a:gd name="T94" fmla="*/ 2314 w 2762"/>
                <a:gd name="T95" fmla="*/ 871 h 1131"/>
                <a:gd name="T96" fmla="*/ 2400 w 2762"/>
                <a:gd name="T97" fmla="*/ 843 h 1131"/>
                <a:gd name="T98" fmla="*/ 2473 w 2762"/>
                <a:gd name="T99" fmla="*/ 813 h 1131"/>
                <a:gd name="T100" fmla="*/ 2531 w 2762"/>
                <a:gd name="T101" fmla="*/ 799 h 1131"/>
                <a:gd name="T102" fmla="*/ 2588 w 2762"/>
                <a:gd name="T103" fmla="*/ 757 h 1131"/>
                <a:gd name="T104" fmla="*/ 2632 w 2762"/>
                <a:gd name="T105" fmla="*/ 728 h 1131"/>
                <a:gd name="T106" fmla="*/ 2675 w 2762"/>
                <a:gd name="T107" fmla="*/ 700 h 1131"/>
                <a:gd name="T108" fmla="*/ 2718 w 2762"/>
                <a:gd name="T109" fmla="*/ 657 h 1131"/>
                <a:gd name="T110" fmla="*/ 2733 w 2762"/>
                <a:gd name="T111" fmla="*/ 628 h 1131"/>
                <a:gd name="T112" fmla="*/ 2747 w 2762"/>
                <a:gd name="T113" fmla="*/ 585 h 1131"/>
                <a:gd name="T114" fmla="*/ 2762 w 2762"/>
                <a:gd name="T115" fmla="*/ 557 h 1131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2762" h="1131">
                  <a:moveTo>
                    <a:pt x="2762" y="0"/>
                  </a:moveTo>
                  <a:lnTo>
                    <a:pt x="2762" y="15"/>
                  </a:lnTo>
                  <a:lnTo>
                    <a:pt x="2747" y="30"/>
                  </a:lnTo>
                  <a:lnTo>
                    <a:pt x="2747" y="61"/>
                  </a:lnTo>
                  <a:lnTo>
                    <a:pt x="2733" y="76"/>
                  </a:lnTo>
                  <a:lnTo>
                    <a:pt x="2733" y="91"/>
                  </a:lnTo>
                  <a:lnTo>
                    <a:pt x="2718" y="106"/>
                  </a:lnTo>
                  <a:lnTo>
                    <a:pt x="2704" y="121"/>
                  </a:lnTo>
                  <a:lnTo>
                    <a:pt x="2675" y="151"/>
                  </a:lnTo>
                  <a:lnTo>
                    <a:pt x="2661" y="166"/>
                  </a:lnTo>
                  <a:lnTo>
                    <a:pt x="2632" y="181"/>
                  </a:lnTo>
                  <a:lnTo>
                    <a:pt x="2617" y="196"/>
                  </a:lnTo>
                  <a:lnTo>
                    <a:pt x="2588" y="211"/>
                  </a:lnTo>
                  <a:lnTo>
                    <a:pt x="2559" y="241"/>
                  </a:lnTo>
                  <a:lnTo>
                    <a:pt x="2531" y="257"/>
                  </a:lnTo>
                  <a:lnTo>
                    <a:pt x="2502" y="257"/>
                  </a:lnTo>
                  <a:lnTo>
                    <a:pt x="2473" y="272"/>
                  </a:lnTo>
                  <a:lnTo>
                    <a:pt x="2429" y="287"/>
                  </a:lnTo>
                  <a:lnTo>
                    <a:pt x="2400" y="302"/>
                  </a:lnTo>
                  <a:lnTo>
                    <a:pt x="2357" y="317"/>
                  </a:lnTo>
                  <a:lnTo>
                    <a:pt x="2314" y="332"/>
                  </a:lnTo>
                  <a:lnTo>
                    <a:pt x="2270" y="347"/>
                  </a:lnTo>
                  <a:lnTo>
                    <a:pt x="2227" y="362"/>
                  </a:lnTo>
                  <a:lnTo>
                    <a:pt x="2169" y="377"/>
                  </a:lnTo>
                  <a:lnTo>
                    <a:pt x="2126" y="392"/>
                  </a:lnTo>
                  <a:lnTo>
                    <a:pt x="2068" y="407"/>
                  </a:lnTo>
                  <a:lnTo>
                    <a:pt x="2010" y="422"/>
                  </a:lnTo>
                  <a:lnTo>
                    <a:pt x="1967" y="437"/>
                  </a:lnTo>
                  <a:lnTo>
                    <a:pt x="1909" y="437"/>
                  </a:lnTo>
                  <a:lnTo>
                    <a:pt x="1851" y="452"/>
                  </a:lnTo>
                  <a:lnTo>
                    <a:pt x="1793" y="468"/>
                  </a:lnTo>
                  <a:lnTo>
                    <a:pt x="1721" y="468"/>
                  </a:lnTo>
                  <a:lnTo>
                    <a:pt x="1663" y="483"/>
                  </a:lnTo>
                  <a:lnTo>
                    <a:pt x="1605" y="483"/>
                  </a:lnTo>
                  <a:lnTo>
                    <a:pt x="1533" y="498"/>
                  </a:lnTo>
                  <a:lnTo>
                    <a:pt x="1475" y="498"/>
                  </a:lnTo>
                  <a:lnTo>
                    <a:pt x="1403" y="513"/>
                  </a:lnTo>
                  <a:lnTo>
                    <a:pt x="1345" y="513"/>
                  </a:lnTo>
                  <a:lnTo>
                    <a:pt x="1273" y="528"/>
                  </a:lnTo>
                  <a:lnTo>
                    <a:pt x="1200" y="528"/>
                  </a:lnTo>
                  <a:lnTo>
                    <a:pt x="1143" y="528"/>
                  </a:lnTo>
                  <a:lnTo>
                    <a:pt x="1070" y="528"/>
                  </a:lnTo>
                  <a:lnTo>
                    <a:pt x="998" y="528"/>
                  </a:lnTo>
                  <a:lnTo>
                    <a:pt x="969" y="543"/>
                  </a:lnTo>
                  <a:lnTo>
                    <a:pt x="897" y="543"/>
                  </a:lnTo>
                  <a:lnTo>
                    <a:pt x="824" y="543"/>
                  </a:lnTo>
                  <a:lnTo>
                    <a:pt x="752" y="543"/>
                  </a:lnTo>
                  <a:lnTo>
                    <a:pt x="680" y="543"/>
                  </a:lnTo>
                  <a:lnTo>
                    <a:pt x="622" y="543"/>
                  </a:lnTo>
                  <a:lnTo>
                    <a:pt x="550" y="543"/>
                  </a:lnTo>
                  <a:lnTo>
                    <a:pt x="478" y="528"/>
                  </a:lnTo>
                  <a:lnTo>
                    <a:pt x="405" y="528"/>
                  </a:lnTo>
                  <a:lnTo>
                    <a:pt x="333" y="528"/>
                  </a:lnTo>
                  <a:lnTo>
                    <a:pt x="275" y="528"/>
                  </a:lnTo>
                  <a:lnTo>
                    <a:pt x="203" y="513"/>
                  </a:lnTo>
                  <a:lnTo>
                    <a:pt x="131" y="513"/>
                  </a:lnTo>
                  <a:lnTo>
                    <a:pt x="73" y="513"/>
                  </a:lnTo>
                  <a:lnTo>
                    <a:pt x="0" y="498"/>
                  </a:lnTo>
                  <a:lnTo>
                    <a:pt x="0" y="1086"/>
                  </a:lnTo>
                  <a:lnTo>
                    <a:pt x="73" y="1101"/>
                  </a:lnTo>
                  <a:lnTo>
                    <a:pt x="131" y="1101"/>
                  </a:lnTo>
                  <a:lnTo>
                    <a:pt x="203" y="1101"/>
                  </a:lnTo>
                  <a:lnTo>
                    <a:pt x="275" y="1116"/>
                  </a:lnTo>
                  <a:lnTo>
                    <a:pt x="333" y="1116"/>
                  </a:lnTo>
                  <a:lnTo>
                    <a:pt x="405" y="1116"/>
                  </a:lnTo>
                  <a:lnTo>
                    <a:pt x="478" y="1116"/>
                  </a:lnTo>
                  <a:lnTo>
                    <a:pt x="550" y="1131"/>
                  </a:lnTo>
                  <a:lnTo>
                    <a:pt x="622" y="1131"/>
                  </a:lnTo>
                  <a:lnTo>
                    <a:pt x="680" y="1131"/>
                  </a:lnTo>
                  <a:lnTo>
                    <a:pt x="752" y="1131"/>
                  </a:lnTo>
                  <a:lnTo>
                    <a:pt x="824" y="1131"/>
                  </a:lnTo>
                  <a:lnTo>
                    <a:pt x="897" y="1131"/>
                  </a:lnTo>
                  <a:lnTo>
                    <a:pt x="969" y="1131"/>
                  </a:lnTo>
                  <a:lnTo>
                    <a:pt x="998" y="1116"/>
                  </a:lnTo>
                  <a:lnTo>
                    <a:pt x="1070" y="1116"/>
                  </a:lnTo>
                  <a:lnTo>
                    <a:pt x="1143" y="1116"/>
                  </a:lnTo>
                  <a:lnTo>
                    <a:pt x="1200" y="1116"/>
                  </a:lnTo>
                  <a:lnTo>
                    <a:pt x="1273" y="1116"/>
                  </a:lnTo>
                  <a:lnTo>
                    <a:pt x="1345" y="1101"/>
                  </a:lnTo>
                  <a:lnTo>
                    <a:pt x="1403" y="1101"/>
                  </a:lnTo>
                  <a:lnTo>
                    <a:pt x="1475" y="1086"/>
                  </a:lnTo>
                  <a:lnTo>
                    <a:pt x="1533" y="1086"/>
                  </a:lnTo>
                  <a:lnTo>
                    <a:pt x="1605" y="1070"/>
                  </a:lnTo>
                  <a:lnTo>
                    <a:pt x="1663" y="1070"/>
                  </a:lnTo>
                  <a:lnTo>
                    <a:pt x="1721" y="1055"/>
                  </a:lnTo>
                  <a:lnTo>
                    <a:pt x="1793" y="1055"/>
                  </a:lnTo>
                  <a:lnTo>
                    <a:pt x="1851" y="1040"/>
                  </a:lnTo>
                  <a:lnTo>
                    <a:pt x="1909" y="1025"/>
                  </a:lnTo>
                  <a:lnTo>
                    <a:pt x="1967" y="1025"/>
                  </a:lnTo>
                  <a:lnTo>
                    <a:pt x="2010" y="1010"/>
                  </a:lnTo>
                  <a:lnTo>
                    <a:pt x="2068" y="995"/>
                  </a:lnTo>
                  <a:lnTo>
                    <a:pt x="2126" y="980"/>
                  </a:lnTo>
                  <a:lnTo>
                    <a:pt x="2169" y="965"/>
                  </a:lnTo>
                  <a:lnTo>
                    <a:pt x="2227" y="950"/>
                  </a:lnTo>
                  <a:lnTo>
                    <a:pt x="2270" y="935"/>
                  </a:lnTo>
                  <a:lnTo>
                    <a:pt x="2314" y="920"/>
                  </a:lnTo>
                  <a:lnTo>
                    <a:pt x="2357" y="905"/>
                  </a:lnTo>
                  <a:lnTo>
                    <a:pt x="2400" y="890"/>
                  </a:lnTo>
                  <a:lnTo>
                    <a:pt x="2429" y="874"/>
                  </a:lnTo>
                  <a:lnTo>
                    <a:pt x="2473" y="859"/>
                  </a:lnTo>
                  <a:lnTo>
                    <a:pt x="2502" y="844"/>
                  </a:lnTo>
                  <a:lnTo>
                    <a:pt x="2531" y="844"/>
                  </a:lnTo>
                  <a:lnTo>
                    <a:pt x="2559" y="829"/>
                  </a:lnTo>
                  <a:lnTo>
                    <a:pt x="2588" y="799"/>
                  </a:lnTo>
                  <a:lnTo>
                    <a:pt x="2617" y="784"/>
                  </a:lnTo>
                  <a:lnTo>
                    <a:pt x="2632" y="769"/>
                  </a:lnTo>
                  <a:lnTo>
                    <a:pt x="2661" y="754"/>
                  </a:lnTo>
                  <a:lnTo>
                    <a:pt x="2675" y="739"/>
                  </a:lnTo>
                  <a:lnTo>
                    <a:pt x="2704" y="709"/>
                  </a:lnTo>
                  <a:lnTo>
                    <a:pt x="2718" y="694"/>
                  </a:lnTo>
                  <a:lnTo>
                    <a:pt x="2733" y="679"/>
                  </a:lnTo>
                  <a:lnTo>
                    <a:pt x="2733" y="663"/>
                  </a:lnTo>
                  <a:lnTo>
                    <a:pt x="2747" y="648"/>
                  </a:lnTo>
                  <a:lnTo>
                    <a:pt x="2747" y="618"/>
                  </a:lnTo>
                  <a:lnTo>
                    <a:pt x="2762" y="603"/>
                  </a:lnTo>
                  <a:lnTo>
                    <a:pt x="2762" y="588"/>
                  </a:lnTo>
                  <a:lnTo>
                    <a:pt x="2762" y="0"/>
                  </a:lnTo>
                  <a:close/>
                </a:path>
              </a:pathLst>
            </a:cu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1527" name="Freeform 23"/>
            <p:cNvSpPr>
              <a:spLocks/>
            </p:cNvSpPr>
            <p:nvPr/>
          </p:nvSpPr>
          <p:spPr bwMode="auto">
            <a:xfrm>
              <a:off x="2277" y="1584"/>
              <a:ext cx="2762" cy="1027"/>
            </a:xfrm>
            <a:custGeom>
              <a:avLst/>
              <a:gdLst>
                <a:gd name="T0" fmla="*/ 824 w 2762"/>
                <a:gd name="T1" fmla="*/ 0 h 1085"/>
                <a:gd name="T2" fmla="*/ 969 w 2762"/>
                <a:gd name="T3" fmla="*/ 0 h 1085"/>
                <a:gd name="T4" fmla="*/ 1099 w 2762"/>
                <a:gd name="T5" fmla="*/ 0 h 1085"/>
                <a:gd name="T6" fmla="*/ 1244 w 2762"/>
                <a:gd name="T7" fmla="*/ 14 h 1085"/>
                <a:gd name="T8" fmla="*/ 1374 w 2762"/>
                <a:gd name="T9" fmla="*/ 28 h 1085"/>
                <a:gd name="T10" fmla="*/ 1504 w 2762"/>
                <a:gd name="T11" fmla="*/ 28 h 1085"/>
                <a:gd name="T12" fmla="*/ 1634 w 2762"/>
                <a:gd name="T13" fmla="*/ 43 h 1085"/>
                <a:gd name="T14" fmla="*/ 1764 w 2762"/>
                <a:gd name="T15" fmla="*/ 71 h 1085"/>
                <a:gd name="T16" fmla="*/ 1880 w 2762"/>
                <a:gd name="T17" fmla="*/ 85 h 1085"/>
                <a:gd name="T18" fmla="*/ 1996 w 2762"/>
                <a:gd name="T19" fmla="*/ 99 h 1085"/>
                <a:gd name="T20" fmla="*/ 2097 w 2762"/>
                <a:gd name="T21" fmla="*/ 128 h 1085"/>
                <a:gd name="T22" fmla="*/ 2198 w 2762"/>
                <a:gd name="T23" fmla="*/ 156 h 1085"/>
                <a:gd name="T24" fmla="*/ 2285 w 2762"/>
                <a:gd name="T25" fmla="*/ 186 h 1085"/>
                <a:gd name="T26" fmla="*/ 2357 w 2762"/>
                <a:gd name="T27" fmla="*/ 200 h 1085"/>
                <a:gd name="T28" fmla="*/ 2429 w 2762"/>
                <a:gd name="T29" fmla="*/ 228 h 1085"/>
                <a:gd name="T30" fmla="*/ 2502 w 2762"/>
                <a:gd name="T31" fmla="*/ 257 h 1085"/>
                <a:gd name="T32" fmla="*/ 2574 w 2762"/>
                <a:gd name="T33" fmla="*/ 299 h 1085"/>
                <a:gd name="T34" fmla="*/ 2632 w 2762"/>
                <a:gd name="T35" fmla="*/ 328 h 1085"/>
                <a:gd name="T36" fmla="*/ 2675 w 2762"/>
                <a:gd name="T37" fmla="*/ 356 h 1085"/>
                <a:gd name="T38" fmla="*/ 2704 w 2762"/>
                <a:gd name="T39" fmla="*/ 399 h 1085"/>
                <a:gd name="T40" fmla="*/ 2733 w 2762"/>
                <a:gd name="T41" fmla="*/ 428 h 1085"/>
                <a:gd name="T42" fmla="*/ 2747 w 2762"/>
                <a:gd name="T43" fmla="*/ 470 h 1085"/>
                <a:gd name="T44" fmla="*/ 2762 w 2762"/>
                <a:gd name="T45" fmla="*/ 499 h 1085"/>
                <a:gd name="T46" fmla="*/ 2762 w 2762"/>
                <a:gd name="T47" fmla="*/ 541 h 1085"/>
                <a:gd name="T48" fmla="*/ 2747 w 2762"/>
                <a:gd name="T49" fmla="*/ 571 h 1085"/>
                <a:gd name="T50" fmla="*/ 2718 w 2762"/>
                <a:gd name="T51" fmla="*/ 613 h 1085"/>
                <a:gd name="T52" fmla="*/ 2690 w 2762"/>
                <a:gd name="T53" fmla="*/ 642 h 1085"/>
                <a:gd name="T54" fmla="*/ 2646 w 2762"/>
                <a:gd name="T55" fmla="*/ 670 h 1085"/>
                <a:gd name="T56" fmla="*/ 2603 w 2762"/>
                <a:gd name="T57" fmla="*/ 713 h 1085"/>
                <a:gd name="T58" fmla="*/ 2545 w 2762"/>
                <a:gd name="T59" fmla="*/ 741 h 1085"/>
                <a:gd name="T60" fmla="*/ 2473 w 2762"/>
                <a:gd name="T61" fmla="*/ 770 h 1085"/>
                <a:gd name="T62" fmla="*/ 2400 w 2762"/>
                <a:gd name="T63" fmla="*/ 799 h 1085"/>
                <a:gd name="T64" fmla="*/ 2314 w 2762"/>
                <a:gd name="T65" fmla="*/ 827 h 1085"/>
                <a:gd name="T66" fmla="*/ 2227 w 2762"/>
                <a:gd name="T67" fmla="*/ 856 h 1085"/>
                <a:gd name="T68" fmla="*/ 2126 w 2762"/>
                <a:gd name="T69" fmla="*/ 884 h 1085"/>
                <a:gd name="T70" fmla="*/ 2010 w 2762"/>
                <a:gd name="T71" fmla="*/ 912 h 1085"/>
                <a:gd name="T72" fmla="*/ 1909 w 2762"/>
                <a:gd name="T73" fmla="*/ 927 h 1085"/>
                <a:gd name="T74" fmla="*/ 1793 w 2762"/>
                <a:gd name="T75" fmla="*/ 956 h 1085"/>
                <a:gd name="T76" fmla="*/ 1692 w 2762"/>
                <a:gd name="T77" fmla="*/ 970 h 1085"/>
                <a:gd name="T78" fmla="*/ 1576 w 2762"/>
                <a:gd name="T79" fmla="*/ 984 h 1085"/>
                <a:gd name="T80" fmla="*/ 1446 w 2762"/>
                <a:gd name="T81" fmla="*/ 999 h 1085"/>
                <a:gd name="T82" fmla="*/ 1302 w 2762"/>
                <a:gd name="T83" fmla="*/ 999 h 1085"/>
                <a:gd name="T84" fmla="*/ 1171 w 2762"/>
                <a:gd name="T85" fmla="*/ 1013 h 1085"/>
                <a:gd name="T86" fmla="*/ 1041 w 2762"/>
                <a:gd name="T87" fmla="*/ 1013 h 1085"/>
                <a:gd name="T88" fmla="*/ 897 w 2762"/>
                <a:gd name="T89" fmla="*/ 1027 h 1085"/>
                <a:gd name="T90" fmla="*/ 752 w 2762"/>
                <a:gd name="T91" fmla="*/ 1027 h 1085"/>
                <a:gd name="T92" fmla="*/ 622 w 2762"/>
                <a:gd name="T93" fmla="*/ 1027 h 1085"/>
                <a:gd name="T94" fmla="*/ 478 w 2762"/>
                <a:gd name="T95" fmla="*/ 1013 h 1085"/>
                <a:gd name="T96" fmla="*/ 333 w 2762"/>
                <a:gd name="T97" fmla="*/ 1013 h 1085"/>
                <a:gd name="T98" fmla="*/ 203 w 2762"/>
                <a:gd name="T99" fmla="*/ 999 h 1085"/>
                <a:gd name="T100" fmla="*/ 73 w 2762"/>
                <a:gd name="T101" fmla="*/ 999 h 1085"/>
                <a:gd name="T102" fmla="*/ 752 w 2762"/>
                <a:gd name="T103" fmla="*/ 513 h 1085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2762" h="1085">
                  <a:moveTo>
                    <a:pt x="752" y="0"/>
                  </a:moveTo>
                  <a:lnTo>
                    <a:pt x="824" y="0"/>
                  </a:lnTo>
                  <a:lnTo>
                    <a:pt x="897" y="0"/>
                  </a:lnTo>
                  <a:lnTo>
                    <a:pt x="969" y="0"/>
                  </a:lnTo>
                  <a:lnTo>
                    <a:pt x="1041" y="0"/>
                  </a:lnTo>
                  <a:lnTo>
                    <a:pt x="1099" y="0"/>
                  </a:lnTo>
                  <a:lnTo>
                    <a:pt x="1171" y="15"/>
                  </a:lnTo>
                  <a:lnTo>
                    <a:pt x="1244" y="15"/>
                  </a:lnTo>
                  <a:lnTo>
                    <a:pt x="1302" y="15"/>
                  </a:lnTo>
                  <a:lnTo>
                    <a:pt x="1374" y="30"/>
                  </a:lnTo>
                  <a:lnTo>
                    <a:pt x="1446" y="30"/>
                  </a:lnTo>
                  <a:lnTo>
                    <a:pt x="1504" y="30"/>
                  </a:lnTo>
                  <a:lnTo>
                    <a:pt x="1576" y="45"/>
                  </a:lnTo>
                  <a:lnTo>
                    <a:pt x="1634" y="45"/>
                  </a:lnTo>
                  <a:lnTo>
                    <a:pt x="1692" y="60"/>
                  </a:lnTo>
                  <a:lnTo>
                    <a:pt x="1764" y="75"/>
                  </a:lnTo>
                  <a:lnTo>
                    <a:pt x="1822" y="75"/>
                  </a:lnTo>
                  <a:lnTo>
                    <a:pt x="1880" y="90"/>
                  </a:lnTo>
                  <a:lnTo>
                    <a:pt x="1938" y="105"/>
                  </a:lnTo>
                  <a:lnTo>
                    <a:pt x="1996" y="105"/>
                  </a:lnTo>
                  <a:lnTo>
                    <a:pt x="2039" y="120"/>
                  </a:lnTo>
                  <a:lnTo>
                    <a:pt x="2097" y="135"/>
                  </a:lnTo>
                  <a:lnTo>
                    <a:pt x="2140" y="150"/>
                  </a:lnTo>
                  <a:lnTo>
                    <a:pt x="2198" y="165"/>
                  </a:lnTo>
                  <a:lnTo>
                    <a:pt x="2241" y="181"/>
                  </a:lnTo>
                  <a:lnTo>
                    <a:pt x="2285" y="196"/>
                  </a:lnTo>
                  <a:lnTo>
                    <a:pt x="2314" y="196"/>
                  </a:lnTo>
                  <a:lnTo>
                    <a:pt x="2357" y="211"/>
                  </a:lnTo>
                  <a:lnTo>
                    <a:pt x="2400" y="226"/>
                  </a:lnTo>
                  <a:lnTo>
                    <a:pt x="2429" y="241"/>
                  </a:lnTo>
                  <a:lnTo>
                    <a:pt x="2473" y="256"/>
                  </a:lnTo>
                  <a:lnTo>
                    <a:pt x="2502" y="271"/>
                  </a:lnTo>
                  <a:lnTo>
                    <a:pt x="2545" y="286"/>
                  </a:lnTo>
                  <a:lnTo>
                    <a:pt x="2574" y="316"/>
                  </a:lnTo>
                  <a:lnTo>
                    <a:pt x="2603" y="331"/>
                  </a:lnTo>
                  <a:lnTo>
                    <a:pt x="2632" y="346"/>
                  </a:lnTo>
                  <a:lnTo>
                    <a:pt x="2646" y="361"/>
                  </a:lnTo>
                  <a:lnTo>
                    <a:pt x="2675" y="376"/>
                  </a:lnTo>
                  <a:lnTo>
                    <a:pt x="2690" y="392"/>
                  </a:lnTo>
                  <a:lnTo>
                    <a:pt x="2704" y="422"/>
                  </a:lnTo>
                  <a:lnTo>
                    <a:pt x="2718" y="437"/>
                  </a:lnTo>
                  <a:lnTo>
                    <a:pt x="2733" y="452"/>
                  </a:lnTo>
                  <a:lnTo>
                    <a:pt x="2747" y="467"/>
                  </a:lnTo>
                  <a:lnTo>
                    <a:pt x="2747" y="497"/>
                  </a:lnTo>
                  <a:lnTo>
                    <a:pt x="2762" y="512"/>
                  </a:lnTo>
                  <a:lnTo>
                    <a:pt x="2762" y="527"/>
                  </a:lnTo>
                  <a:lnTo>
                    <a:pt x="2762" y="542"/>
                  </a:lnTo>
                  <a:lnTo>
                    <a:pt x="2762" y="572"/>
                  </a:lnTo>
                  <a:lnTo>
                    <a:pt x="2747" y="588"/>
                  </a:lnTo>
                  <a:lnTo>
                    <a:pt x="2747" y="603"/>
                  </a:lnTo>
                  <a:lnTo>
                    <a:pt x="2733" y="618"/>
                  </a:lnTo>
                  <a:lnTo>
                    <a:pt x="2718" y="648"/>
                  </a:lnTo>
                  <a:lnTo>
                    <a:pt x="2704" y="663"/>
                  </a:lnTo>
                  <a:lnTo>
                    <a:pt x="2690" y="678"/>
                  </a:lnTo>
                  <a:lnTo>
                    <a:pt x="2675" y="693"/>
                  </a:lnTo>
                  <a:lnTo>
                    <a:pt x="2646" y="708"/>
                  </a:lnTo>
                  <a:lnTo>
                    <a:pt x="2632" y="738"/>
                  </a:lnTo>
                  <a:lnTo>
                    <a:pt x="2603" y="753"/>
                  </a:lnTo>
                  <a:lnTo>
                    <a:pt x="2574" y="768"/>
                  </a:lnTo>
                  <a:lnTo>
                    <a:pt x="2545" y="783"/>
                  </a:lnTo>
                  <a:lnTo>
                    <a:pt x="2502" y="799"/>
                  </a:lnTo>
                  <a:lnTo>
                    <a:pt x="2473" y="814"/>
                  </a:lnTo>
                  <a:lnTo>
                    <a:pt x="2429" y="829"/>
                  </a:lnTo>
                  <a:lnTo>
                    <a:pt x="2400" y="844"/>
                  </a:lnTo>
                  <a:lnTo>
                    <a:pt x="2357" y="859"/>
                  </a:lnTo>
                  <a:lnTo>
                    <a:pt x="2314" y="874"/>
                  </a:lnTo>
                  <a:lnTo>
                    <a:pt x="2270" y="889"/>
                  </a:lnTo>
                  <a:lnTo>
                    <a:pt x="2227" y="904"/>
                  </a:lnTo>
                  <a:lnTo>
                    <a:pt x="2169" y="919"/>
                  </a:lnTo>
                  <a:lnTo>
                    <a:pt x="2126" y="934"/>
                  </a:lnTo>
                  <a:lnTo>
                    <a:pt x="2068" y="949"/>
                  </a:lnTo>
                  <a:lnTo>
                    <a:pt x="2010" y="964"/>
                  </a:lnTo>
                  <a:lnTo>
                    <a:pt x="1967" y="979"/>
                  </a:lnTo>
                  <a:lnTo>
                    <a:pt x="1909" y="979"/>
                  </a:lnTo>
                  <a:lnTo>
                    <a:pt x="1851" y="994"/>
                  </a:lnTo>
                  <a:lnTo>
                    <a:pt x="1793" y="1010"/>
                  </a:lnTo>
                  <a:lnTo>
                    <a:pt x="1721" y="1010"/>
                  </a:lnTo>
                  <a:lnTo>
                    <a:pt x="1692" y="1025"/>
                  </a:lnTo>
                  <a:lnTo>
                    <a:pt x="1634" y="1025"/>
                  </a:lnTo>
                  <a:lnTo>
                    <a:pt x="1576" y="1040"/>
                  </a:lnTo>
                  <a:lnTo>
                    <a:pt x="1504" y="1040"/>
                  </a:lnTo>
                  <a:lnTo>
                    <a:pt x="1446" y="1055"/>
                  </a:lnTo>
                  <a:lnTo>
                    <a:pt x="1374" y="1055"/>
                  </a:lnTo>
                  <a:lnTo>
                    <a:pt x="1302" y="1055"/>
                  </a:lnTo>
                  <a:lnTo>
                    <a:pt x="1244" y="1070"/>
                  </a:lnTo>
                  <a:lnTo>
                    <a:pt x="1171" y="1070"/>
                  </a:lnTo>
                  <a:lnTo>
                    <a:pt x="1099" y="1070"/>
                  </a:lnTo>
                  <a:lnTo>
                    <a:pt x="1041" y="1070"/>
                  </a:lnTo>
                  <a:lnTo>
                    <a:pt x="969" y="1085"/>
                  </a:lnTo>
                  <a:lnTo>
                    <a:pt x="897" y="1085"/>
                  </a:lnTo>
                  <a:lnTo>
                    <a:pt x="824" y="1085"/>
                  </a:lnTo>
                  <a:lnTo>
                    <a:pt x="752" y="1085"/>
                  </a:lnTo>
                  <a:lnTo>
                    <a:pt x="680" y="1085"/>
                  </a:lnTo>
                  <a:lnTo>
                    <a:pt x="622" y="1085"/>
                  </a:lnTo>
                  <a:lnTo>
                    <a:pt x="550" y="1085"/>
                  </a:lnTo>
                  <a:lnTo>
                    <a:pt x="478" y="1070"/>
                  </a:lnTo>
                  <a:lnTo>
                    <a:pt x="405" y="1070"/>
                  </a:lnTo>
                  <a:lnTo>
                    <a:pt x="333" y="1070"/>
                  </a:lnTo>
                  <a:lnTo>
                    <a:pt x="275" y="1070"/>
                  </a:lnTo>
                  <a:lnTo>
                    <a:pt x="203" y="1055"/>
                  </a:lnTo>
                  <a:lnTo>
                    <a:pt x="131" y="1055"/>
                  </a:lnTo>
                  <a:lnTo>
                    <a:pt x="73" y="1055"/>
                  </a:lnTo>
                  <a:lnTo>
                    <a:pt x="0" y="1040"/>
                  </a:lnTo>
                  <a:lnTo>
                    <a:pt x="752" y="542"/>
                  </a:lnTo>
                  <a:lnTo>
                    <a:pt x="752" y="0"/>
                  </a:lnTo>
                  <a:close/>
                </a:path>
              </a:pathLst>
            </a:custGeom>
            <a:blipFill dpi="0" rotWithShape="0">
              <a:blip r:embed="rId8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1528" name="Freeform 24"/>
            <p:cNvSpPr>
              <a:spLocks/>
            </p:cNvSpPr>
            <p:nvPr/>
          </p:nvSpPr>
          <p:spPr bwMode="auto">
            <a:xfrm>
              <a:off x="2256" y="1601"/>
              <a:ext cx="2762" cy="1027"/>
            </a:xfrm>
            <a:custGeom>
              <a:avLst/>
              <a:gdLst>
                <a:gd name="T0" fmla="*/ 824 w 2762"/>
                <a:gd name="T1" fmla="*/ 0 h 1085"/>
                <a:gd name="T2" fmla="*/ 969 w 2762"/>
                <a:gd name="T3" fmla="*/ 0 h 1085"/>
                <a:gd name="T4" fmla="*/ 1099 w 2762"/>
                <a:gd name="T5" fmla="*/ 0 h 1085"/>
                <a:gd name="T6" fmla="*/ 1244 w 2762"/>
                <a:gd name="T7" fmla="*/ 14 h 1085"/>
                <a:gd name="T8" fmla="*/ 1374 w 2762"/>
                <a:gd name="T9" fmla="*/ 28 h 1085"/>
                <a:gd name="T10" fmla="*/ 1504 w 2762"/>
                <a:gd name="T11" fmla="*/ 28 h 1085"/>
                <a:gd name="T12" fmla="*/ 1634 w 2762"/>
                <a:gd name="T13" fmla="*/ 43 h 1085"/>
                <a:gd name="T14" fmla="*/ 1764 w 2762"/>
                <a:gd name="T15" fmla="*/ 71 h 1085"/>
                <a:gd name="T16" fmla="*/ 1880 w 2762"/>
                <a:gd name="T17" fmla="*/ 85 h 1085"/>
                <a:gd name="T18" fmla="*/ 1996 w 2762"/>
                <a:gd name="T19" fmla="*/ 99 h 1085"/>
                <a:gd name="T20" fmla="*/ 2097 w 2762"/>
                <a:gd name="T21" fmla="*/ 128 h 1085"/>
                <a:gd name="T22" fmla="*/ 2198 w 2762"/>
                <a:gd name="T23" fmla="*/ 156 h 1085"/>
                <a:gd name="T24" fmla="*/ 2285 w 2762"/>
                <a:gd name="T25" fmla="*/ 186 h 1085"/>
                <a:gd name="T26" fmla="*/ 2357 w 2762"/>
                <a:gd name="T27" fmla="*/ 200 h 1085"/>
                <a:gd name="T28" fmla="*/ 2429 w 2762"/>
                <a:gd name="T29" fmla="*/ 228 h 1085"/>
                <a:gd name="T30" fmla="*/ 2502 w 2762"/>
                <a:gd name="T31" fmla="*/ 257 h 1085"/>
                <a:gd name="T32" fmla="*/ 2574 w 2762"/>
                <a:gd name="T33" fmla="*/ 299 h 1085"/>
                <a:gd name="T34" fmla="*/ 2632 w 2762"/>
                <a:gd name="T35" fmla="*/ 328 h 1085"/>
                <a:gd name="T36" fmla="*/ 2675 w 2762"/>
                <a:gd name="T37" fmla="*/ 356 h 1085"/>
                <a:gd name="T38" fmla="*/ 2704 w 2762"/>
                <a:gd name="T39" fmla="*/ 399 h 1085"/>
                <a:gd name="T40" fmla="*/ 2733 w 2762"/>
                <a:gd name="T41" fmla="*/ 428 h 1085"/>
                <a:gd name="T42" fmla="*/ 2747 w 2762"/>
                <a:gd name="T43" fmla="*/ 470 h 1085"/>
                <a:gd name="T44" fmla="*/ 2762 w 2762"/>
                <a:gd name="T45" fmla="*/ 499 h 1085"/>
                <a:gd name="T46" fmla="*/ 2762 w 2762"/>
                <a:gd name="T47" fmla="*/ 541 h 1085"/>
                <a:gd name="T48" fmla="*/ 2747 w 2762"/>
                <a:gd name="T49" fmla="*/ 571 h 1085"/>
                <a:gd name="T50" fmla="*/ 2718 w 2762"/>
                <a:gd name="T51" fmla="*/ 613 h 1085"/>
                <a:gd name="T52" fmla="*/ 2690 w 2762"/>
                <a:gd name="T53" fmla="*/ 642 h 1085"/>
                <a:gd name="T54" fmla="*/ 2646 w 2762"/>
                <a:gd name="T55" fmla="*/ 670 h 1085"/>
                <a:gd name="T56" fmla="*/ 2603 w 2762"/>
                <a:gd name="T57" fmla="*/ 713 h 1085"/>
                <a:gd name="T58" fmla="*/ 2545 w 2762"/>
                <a:gd name="T59" fmla="*/ 741 h 1085"/>
                <a:gd name="T60" fmla="*/ 2473 w 2762"/>
                <a:gd name="T61" fmla="*/ 770 h 1085"/>
                <a:gd name="T62" fmla="*/ 2400 w 2762"/>
                <a:gd name="T63" fmla="*/ 799 h 1085"/>
                <a:gd name="T64" fmla="*/ 2314 w 2762"/>
                <a:gd name="T65" fmla="*/ 827 h 1085"/>
                <a:gd name="T66" fmla="*/ 2227 w 2762"/>
                <a:gd name="T67" fmla="*/ 856 h 1085"/>
                <a:gd name="T68" fmla="*/ 2126 w 2762"/>
                <a:gd name="T69" fmla="*/ 884 h 1085"/>
                <a:gd name="T70" fmla="*/ 2010 w 2762"/>
                <a:gd name="T71" fmla="*/ 912 h 1085"/>
                <a:gd name="T72" fmla="*/ 1909 w 2762"/>
                <a:gd name="T73" fmla="*/ 927 h 1085"/>
                <a:gd name="T74" fmla="*/ 1793 w 2762"/>
                <a:gd name="T75" fmla="*/ 956 h 1085"/>
                <a:gd name="T76" fmla="*/ 1692 w 2762"/>
                <a:gd name="T77" fmla="*/ 970 h 1085"/>
                <a:gd name="T78" fmla="*/ 1576 w 2762"/>
                <a:gd name="T79" fmla="*/ 984 h 1085"/>
                <a:gd name="T80" fmla="*/ 1446 w 2762"/>
                <a:gd name="T81" fmla="*/ 999 h 1085"/>
                <a:gd name="T82" fmla="*/ 1302 w 2762"/>
                <a:gd name="T83" fmla="*/ 999 h 1085"/>
                <a:gd name="T84" fmla="*/ 1171 w 2762"/>
                <a:gd name="T85" fmla="*/ 1013 h 1085"/>
                <a:gd name="T86" fmla="*/ 1041 w 2762"/>
                <a:gd name="T87" fmla="*/ 1013 h 1085"/>
                <a:gd name="T88" fmla="*/ 897 w 2762"/>
                <a:gd name="T89" fmla="*/ 1027 h 1085"/>
                <a:gd name="T90" fmla="*/ 752 w 2762"/>
                <a:gd name="T91" fmla="*/ 1027 h 1085"/>
                <a:gd name="T92" fmla="*/ 622 w 2762"/>
                <a:gd name="T93" fmla="*/ 1027 h 1085"/>
                <a:gd name="T94" fmla="*/ 478 w 2762"/>
                <a:gd name="T95" fmla="*/ 1013 h 1085"/>
                <a:gd name="T96" fmla="*/ 333 w 2762"/>
                <a:gd name="T97" fmla="*/ 1013 h 1085"/>
                <a:gd name="T98" fmla="*/ 203 w 2762"/>
                <a:gd name="T99" fmla="*/ 999 h 1085"/>
                <a:gd name="T100" fmla="*/ 73 w 2762"/>
                <a:gd name="T101" fmla="*/ 999 h 1085"/>
                <a:gd name="T102" fmla="*/ 752 w 2762"/>
                <a:gd name="T103" fmla="*/ 513 h 1085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2762" h="1085">
                  <a:moveTo>
                    <a:pt x="752" y="0"/>
                  </a:moveTo>
                  <a:lnTo>
                    <a:pt x="824" y="0"/>
                  </a:lnTo>
                  <a:lnTo>
                    <a:pt x="897" y="0"/>
                  </a:lnTo>
                  <a:lnTo>
                    <a:pt x="969" y="0"/>
                  </a:lnTo>
                  <a:lnTo>
                    <a:pt x="1041" y="0"/>
                  </a:lnTo>
                  <a:lnTo>
                    <a:pt x="1099" y="0"/>
                  </a:lnTo>
                  <a:lnTo>
                    <a:pt x="1171" y="15"/>
                  </a:lnTo>
                  <a:lnTo>
                    <a:pt x="1244" y="15"/>
                  </a:lnTo>
                  <a:lnTo>
                    <a:pt x="1302" y="15"/>
                  </a:lnTo>
                  <a:lnTo>
                    <a:pt x="1374" y="30"/>
                  </a:lnTo>
                  <a:lnTo>
                    <a:pt x="1446" y="30"/>
                  </a:lnTo>
                  <a:lnTo>
                    <a:pt x="1504" y="30"/>
                  </a:lnTo>
                  <a:lnTo>
                    <a:pt x="1576" y="45"/>
                  </a:lnTo>
                  <a:lnTo>
                    <a:pt x="1634" y="45"/>
                  </a:lnTo>
                  <a:lnTo>
                    <a:pt x="1692" y="60"/>
                  </a:lnTo>
                  <a:lnTo>
                    <a:pt x="1764" y="75"/>
                  </a:lnTo>
                  <a:lnTo>
                    <a:pt x="1822" y="75"/>
                  </a:lnTo>
                  <a:lnTo>
                    <a:pt x="1880" y="90"/>
                  </a:lnTo>
                  <a:lnTo>
                    <a:pt x="1938" y="105"/>
                  </a:lnTo>
                  <a:lnTo>
                    <a:pt x="1996" y="105"/>
                  </a:lnTo>
                  <a:lnTo>
                    <a:pt x="2039" y="120"/>
                  </a:lnTo>
                  <a:lnTo>
                    <a:pt x="2097" y="135"/>
                  </a:lnTo>
                  <a:lnTo>
                    <a:pt x="2140" y="150"/>
                  </a:lnTo>
                  <a:lnTo>
                    <a:pt x="2198" y="165"/>
                  </a:lnTo>
                  <a:lnTo>
                    <a:pt x="2241" y="181"/>
                  </a:lnTo>
                  <a:lnTo>
                    <a:pt x="2285" y="196"/>
                  </a:lnTo>
                  <a:lnTo>
                    <a:pt x="2314" y="196"/>
                  </a:lnTo>
                  <a:lnTo>
                    <a:pt x="2357" y="211"/>
                  </a:lnTo>
                  <a:lnTo>
                    <a:pt x="2400" y="226"/>
                  </a:lnTo>
                  <a:lnTo>
                    <a:pt x="2429" y="241"/>
                  </a:lnTo>
                  <a:lnTo>
                    <a:pt x="2473" y="256"/>
                  </a:lnTo>
                  <a:lnTo>
                    <a:pt x="2502" y="271"/>
                  </a:lnTo>
                  <a:lnTo>
                    <a:pt x="2545" y="286"/>
                  </a:lnTo>
                  <a:lnTo>
                    <a:pt x="2574" y="316"/>
                  </a:lnTo>
                  <a:lnTo>
                    <a:pt x="2603" y="331"/>
                  </a:lnTo>
                  <a:lnTo>
                    <a:pt x="2632" y="346"/>
                  </a:lnTo>
                  <a:lnTo>
                    <a:pt x="2646" y="361"/>
                  </a:lnTo>
                  <a:lnTo>
                    <a:pt x="2675" y="376"/>
                  </a:lnTo>
                  <a:lnTo>
                    <a:pt x="2690" y="392"/>
                  </a:lnTo>
                  <a:lnTo>
                    <a:pt x="2704" y="422"/>
                  </a:lnTo>
                  <a:lnTo>
                    <a:pt x="2718" y="437"/>
                  </a:lnTo>
                  <a:lnTo>
                    <a:pt x="2733" y="452"/>
                  </a:lnTo>
                  <a:lnTo>
                    <a:pt x="2747" y="467"/>
                  </a:lnTo>
                  <a:lnTo>
                    <a:pt x="2747" y="497"/>
                  </a:lnTo>
                  <a:lnTo>
                    <a:pt x="2762" y="512"/>
                  </a:lnTo>
                  <a:lnTo>
                    <a:pt x="2762" y="527"/>
                  </a:lnTo>
                  <a:lnTo>
                    <a:pt x="2762" y="542"/>
                  </a:lnTo>
                  <a:lnTo>
                    <a:pt x="2762" y="572"/>
                  </a:lnTo>
                  <a:lnTo>
                    <a:pt x="2747" y="588"/>
                  </a:lnTo>
                  <a:lnTo>
                    <a:pt x="2747" y="603"/>
                  </a:lnTo>
                  <a:lnTo>
                    <a:pt x="2733" y="618"/>
                  </a:lnTo>
                  <a:lnTo>
                    <a:pt x="2718" y="648"/>
                  </a:lnTo>
                  <a:lnTo>
                    <a:pt x="2704" y="663"/>
                  </a:lnTo>
                  <a:lnTo>
                    <a:pt x="2690" y="678"/>
                  </a:lnTo>
                  <a:lnTo>
                    <a:pt x="2675" y="693"/>
                  </a:lnTo>
                  <a:lnTo>
                    <a:pt x="2646" y="708"/>
                  </a:lnTo>
                  <a:lnTo>
                    <a:pt x="2632" y="738"/>
                  </a:lnTo>
                  <a:lnTo>
                    <a:pt x="2603" y="753"/>
                  </a:lnTo>
                  <a:lnTo>
                    <a:pt x="2574" y="768"/>
                  </a:lnTo>
                  <a:lnTo>
                    <a:pt x="2545" y="783"/>
                  </a:lnTo>
                  <a:lnTo>
                    <a:pt x="2502" y="799"/>
                  </a:lnTo>
                  <a:lnTo>
                    <a:pt x="2473" y="814"/>
                  </a:lnTo>
                  <a:lnTo>
                    <a:pt x="2429" y="829"/>
                  </a:lnTo>
                  <a:lnTo>
                    <a:pt x="2400" y="844"/>
                  </a:lnTo>
                  <a:lnTo>
                    <a:pt x="2357" y="859"/>
                  </a:lnTo>
                  <a:lnTo>
                    <a:pt x="2314" y="874"/>
                  </a:lnTo>
                  <a:lnTo>
                    <a:pt x="2270" y="889"/>
                  </a:lnTo>
                  <a:lnTo>
                    <a:pt x="2227" y="904"/>
                  </a:lnTo>
                  <a:lnTo>
                    <a:pt x="2169" y="919"/>
                  </a:lnTo>
                  <a:lnTo>
                    <a:pt x="2126" y="934"/>
                  </a:lnTo>
                  <a:lnTo>
                    <a:pt x="2068" y="949"/>
                  </a:lnTo>
                  <a:lnTo>
                    <a:pt x="2010" y="964"/>
                  </a:lnTo>
                  <a:lnTo>
                    <a:pt x="1967" y="979"/>
                  </a:lnTo>
                  <a:lnTo>
                    <a:pt x="1909" y="979"/>
                  </a:lnTo>
                  <a:lnTo>
                    <a:pt x="1851" y="994"/>
                  </a:lnTo>
                  <a:lnTo>
                    <a:pt x="1793" y="1010"/>
                  </a:lnTo>
                  <a:lnTo>
                    <a:pt x="1721" y="1010"/>
                  </a:lnTo>
                  <a:lnTo>
                    <a:pt x="1692" y="1025"/>
                  </a:lnTo>
                  <a:lnTo>
                    <a:pt x="1634" y="1025"/>
                  </a:lnTo>
                  <a:lnTo>
                    <a:pt x="1576" y="1040"/>
                  </a:lnTo>
                  <a:lnTo>
                    <a:pt x="1504" y="1040"/>
                  </a:lnTo>
                  <a:lnTo>
                    <a:pt x="1446" y="1055"/>
                  </a:lnTo>
                  <a:lnTo>
                    <a:pt x="1374" y="1055"/>
                  </a:lnTo>
                  <a:lnTo>
                    <a:pt x="1302" y="1055"/>
                  </a:lnTo>
                  <a:lnTo>
                    <a:pt x="1244" y="1070"/>
                  </a:lnTo>
                  <a:lnTo>
                    <a:pt x="1171" y="1070"/>
                  </a:lnTo>
                  <a:lnTo>
                    <a:pt x="1099" y="1070"/>
                  </a:lnTo>
                  <a:lnTo>
                    <a:pt x="1041" y="1070"/>
                  </a:lnTo>
                  <a:lnTo>
                    <a:pt x="969" y="1085"/>
                  </a:lnTo>
                  <a:lnTo>
                    <a:pt x="897" y="1085"/>
                  </a:lnTo>
                  <a:lnTo>
                    <a:pt x="824" y="1085"/>
                  </a:lnTo>
                  <a:lnTo>
                    <a:pt x="752" y="1085"/>
                  </a:lnTo>
                  <a:lnTo>
                    <a:pt x="680" y="1085"/>
                  </a:lnTo>
                  <a:lnTo>
                    <a:pt x="622" y="1085"/>
                  </a:lnTo>
                  <a:lnTo>
                    <a:pt x="550" y="1085"/>
                  </a:lnTo>
                  <a:lnTo>
                    <a:pt x="478" y="1070"/>
                  </a:lnTo>
                  <a:lnTo>
                    <a:pt x="405" y="1070"/>
                  </a:lnTo>
                  <a:lnTo>
                    <a:pt x="333" y="1070"/>
                  </a:lnTo>
                  <a:lnTo>
                    <a:pt x="275" y="1070"/>
                  </a:lnTo>
                  <a:lnTo>
                    <a:pt x="203" y="1055"/>
                  </a:lnTo>
                  <a:lnTo>
                    <a:pt x="131" y="1055"/>
                  </a:lnTo>
                  <a:lnTo>
                    <a:pt x="73" y="1055"/>
                  </a:lnTo>
                  <a:lnTo>
                    <a:pt x="0" y="1040"/>
                  </a:lnTo>
                  <a:lnTo>
                    <a:pt x="752" y="542"/>
                  </a:lnTo>
                  <a:lnTo>
                    <a:pt x="752" y="0"/>
                  </a:lnTo>
                  <a:close/>
                </a:path>
              </a:pathLst>
            </a:cu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1529" name="Rectangle 25"/>
            <p:cNvSpPr>
              <a:spLocks noChangeArrowheads="1"/>
            </p:cNvSpPr>
            <p:nvPr/>
          </p:nvSpPr>
          <p:spPr bwMode="auto">
            <a:xfrm>
              <a:off x="3116" y="1141"/>
              <a:ext cx="86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575">
                  <a:solidFill>
                    <a:srgbClr val="000000"/>
                  </a:solidFill>
                  <a:latin typeface="Times New Roman" panose="02020603050405020304" pitchFamily="18" charset="0"/>
                </a:rPr>
                <a:t>  </a:t>
              </a:r>
              <a:endParaRPr kumimoji="1" lang="en-US" altLang="zh-CN" sz="4500"/>
            </a:p>
          </p:txBody>
        </p:sp>
        <p:sp>
          <p:nvSpPr>
            <p:cNvPr id="21530" name="Rectangle 26"/>
            <p:cNvSpPr>
              <a:spLocks noChangeArrowheads="1"/>
            </p:cNvSpPr>
            <p:nvPr/>
          </p:nvSpPr>
          <p:spPr bwMode="auto">
            <a:xfrm>
              <a:off x="3203" y="1171"/>
              <a:ext cx="679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575">
                  <a:solidFill>
                    <a:srgbClr val="000000"/>
                  </a:solidFill>
                  <a:latin typeface="宋体" panose="02010600030101010101" pitchFamily="2" charset="-122"/>
                </a:rPr>
                <a:t>其他广告</a:t>
              </a:r>
              <a:endParaRPr kumimoji="1" lang="zh-CN" altLang="en-US" sz="4500"/>
            </a:p>
          </p:txBody>
        </p:sp>
        <p:sp>
          <p:nvSpPr>
            <p:cNvPr id="21531" name="Rectangle 27"/>
            <p:cNvSpPr>
              <a:spLocks noChangeArrowheads="1"/>
            </p:cNvSpPr>
            <p:nvPr/>
          </p:nvSpPr>
          <p:spPr bwMode="auto">
            <a:xfrm>
              <a:off x="3304" y="1356"/>
              <a:ext cx="354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575">
                  <a:solidFill>
                    <a:srgbClr val="000000"/>
                  </a:solidFill>
                  <a:latin typeface="Times New Roman" panose="02020603050405020304" pitchFamily="18" charset="0"/>
                </a:rPr>
                <a:t>1.0%</a:t>
              </a:r>
              <a:endParaRPr kumimoji="1" lang="en-US" altLang="zh-CN" sz="4500"/>
            </a:p>
          </p:txBody>
        </p:sp>
        <p:sp>
          <p:nvSpPr>
            <p:cNvPr id="21532" name="Rectangle 28"/>
            <p:cNvSpPr>
              <a:spLocks noChangeArrowheads="1"/>
            </p:cNvSpPr>
            <p:nvPr/>
          </p:nvSpPr>
          <p:spPr bwMode="auto">
            <a:xfrm>
              <a:off x="1468" y="1084"/>
              <a:ext cx="86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575">
                  <a:solidFill>
                    <a:srgbClr val="000000"/>
                  </a:solidFill>
                  <a:latin typeface="Times New Roman" panose="02020603050405020304" pitchFamily="18" charset="0"/>
                </a:rPr>
                <a:t>  </a:t>
              </a:r>
              <a:endParaRPr kumimoji="1" lang="en-US" altLang="zh-CN" sz="4500"/>
            </a:p>
          </p:txBody>
        </p:sp>
        <p:sp>
          <p:nvSpPr>
            <p:cNvPr id="21533" name="Rectangle 29"/>
            <p:cNvSpPr>
              <a:spLocks noChangeArrowheads="1"/>
            </p:cNvSpPr>
            <p:nvPr/>
          </p:nvSpPr>
          <p:spPr bwMode="auto">
            <a:xfrm>
              <a:off x="960" y="1192"/>
              <a:ext cx="960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575">
                  <a:solidFill>
                    <a:srgbClr val="000000"/>
                  </a:solidFill>
                  <a:latin typeface="宋体" panose="02010600030101010101" pitchFamily="2" charset="-122"/>
                </a:rPr>
                <a:t>房地产广告</a:t>
              </a:r>
            </a:p>
          </p:txBody>
        </p:sp>
        <p:sp>
          <p:nvSpPr>
            <p:cNvPr id="21534" name="Rectangle 30"/>
            <p:cNvSpPr>
              <a:spLocks noChangeArrowheads="1"/>
            </p:cNvSpPr>
            <p:nvPr/>
          </p:nvSpPr>
          <p:spPr bwMode="auto">
            <a:xfrm>
              <a:off x="1728" y="1374"/>
              <a:ext cx="354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575">
                  <a:solidFill>
                    <a:srgbClr val="000000"/>
                  </a:solidFill>
                  <a:latin typeface="Times New Roman" panose="02020603050405020304" pitchFamily="18" charset="0"/>
                </a:rPr>
                <a:t>8.0%</a:t>
              </a:r>
              <a:endParaRPr kumimoji="1" lang="en-US" altLang="zh-CN" sz="4500"/>
            </a:p>
          </p:txBody>
        </p:sp>
        <p:sp>
          <p:nvSpPr>
            <p:cNvPr id="21535" name="Rectangle 31"/>
            <p:cNvSpPr>
              <a:spLocks noChangeArrowheads="1"/>
            </p:cNvSpPr>
            <p:nvPr/>
          </p:nvSpPr>
          <p:spPr bwMode="auto">
            <a:xfrm>
              <a:off x="4316" y="3539"/>
              <a:ext cx="86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575">
                  <a:solidFill>
                    <a:srgbClr val="000000"/>
                  </a:solidFill>
                  <a:latin typeface="Times New Roman" panose="02020603050405020304" pitchFamily="18" charset="0"/>
                </a:rPr>
                <a:t>  </a:t>
              </a:r>
              <a:endParaRPr kumimoji="1" lang="en-US" altLang="zh-CN" sz="4500"/>
            </a:p>
          </p:txBody>
        </p:sp>
        <p:sp>
          <p:nvSpPr>
            <p:cNvPr id="21536" name="Rectangle 32"/>
            <p:cNvSpPr>
              <a:spLocks noChangeArrowheads="1"/>
            </p:cNvSpPr>
            <p:nvPr/>
          </p:nvSpPr>
          <p:spPr bwMode="auto">
            <a:xfrm>
              <a:off x="4416" y="3146"/>
              <a:ext cx="689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600" dirty="0">
                  <a:solidFill>
                    <a:srgbClr val="000000"/>
                  </a:solidFill>
                  <a:latin typeface="宋体" panose="02010600030101010101" pitchFamily="2" charset="-122"/>
                </a:rPr>
                <a:t>商品广告</a:t>
              </a:r>
              <a:endParaRPr kumimoji="1" lang="zh-CN" altLang="en-US" sz="4800" dirty="0"/>
            </a:p>
          </p:txBody>
        </p:sp>
        <p:sp>
          <p:nvSpPr>
            <p:cNvPr id="21537" name="Rectangle 33"/>
            <p:cNvSpPr>
              <a:spLocks noChangeArrowheads="1"/>
            </p:cNvSpPr>
            <p:nvPr/>
          </p:nvSpPr>
          <p:spPr bwMode="auto">
            <a:xfrm>
              <a:off x="4560" y="3373"/>
              <a:ext cx="446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6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56.0%</a:t>
              </a:r>
              <a:endParaRPr kumimoji="1" lang="en-US" altLang="zh-CN" sz="4800" dirty="0"/>
            </a:p>
          </p:txBody>
        </p:sp>
        <p:sp>
          <p:nvSpPr>
            <p:cNvPr id="21538" name="Rectangle 34"/>
            <p:cNvSpPr>
              <a:spLocks noChangeArrowheads="1"/>
            </p:cNvSpPr>
            <p:nvPr/>
          </p:nvSpPr>
          <p:spPr bwMode="auto">
            <a:xfrm>
              <a:off x="673" y="1541"/>
              <a:ext cx="86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575">
                  <a:solidFill>
                    <a:srgbClr val="000000"/>
                  </a:solidFill>
                  <a:latin typeface="Times New Roman" panose="02020603050405020304" pitchFamily="18" charset="0"/>
                </a:rPr>
                <a:t>  </a:t>
              </a:r>
              <a:endParaRPr kumimoji="1" lang="en-US" altLang="zh-CN" sz="4500"/>
            </a:p>
          </p:txBody>
        </p:sp>
        <p:sp>
          <p:nvSpPr>
            <p:cNvPr id="21539" name="Rectangle 35"/>
            <p:cNvSpPr>
              <a:spLocks noChangeArrowheads="1"/>
            </p:cNvSpPr>
            <p:nvPr/>
          </p:nvSpPr>
          <p:spPr bwMode="auto">
            <a:xfrm>
              <a:off x="759" y="1570"/>
              <a:ext cx="679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575">
                  <a:solidFill>
                    <a:srgbClr val="000000"/>
                  </a:solidFill>
                  <a:latin typeface="宋体" panose="02010600030101010101" pitchFamily="2" charset="-122"/>
                </a:rPr>
                <a:t>金融广告</a:t>
              </a:r>
              <a:endParaRPr kumimoji="1" lang="zh-CN" altLang="en-US" sz="4500"/>
            </a:p>
          </p:txBody>
        </p:sp>
        <p:sp>
          <p:nvSpPr>
            <p:cNvPr id="21540" name="Rectangle 36"/>
            <p:cNvSpPr>
              <a:spLocks noChangeArrowheads="1"/>
            </p:cNvSpPr>
            <p:nvPr/>
          </p:nvSpPr>
          <p:spPr bwMode="auto">
            <a:xfrm>
              <a:off x="861" y="1755"/>
              <a:ext cx="354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575">
                  <a:solidFill>
                    <a:srgbClr val="000000"/>
                  </a:solidFill>
                  <a:latin typeface="Times New Roman" panose="02020603050405020304" pitchFamily="18" charset="0"/>
                </a:rPr>
                <a:t>4.5%</a:t>
              </a:r>
              <a:endParaRPr kumimoji="1" lang="en-US" altLang="zh-CN" sz="4500"/>
            </a:p>
          </p:txBody>
        </p:sp>
        <p:sp>
          <p:nvSpPr>
            <p:cNvPr id="21541" name="Rectangle 37"/>
            <p:cNvSpPr>
              <a:spLocks noChangeArrowheads="1"/>
            </p:cNvSpPr>
            <p:nvPr/>
          </p:nvSpPr>
          <p:spPr bwMode="auto">
            <a:xfrm>
              <a:off x="571" y="2839"/>
              <a:ext cx="86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575">
                  <a:solidFill>
                    <a:srgbClr val="000000"/>
                  </a:solidFill>
                  <a:latin typeface="Times New Roman" panose="02020603050405020304" pitchFamily="18" charset="0"/>
                </a:rPr>
                <a:t>  </a:t>
              </a:r>
              <a:endParaRPr kumimoji="1" lang="en-US" altLang="zh-CN" sz="4500"/>
            </a:p>
          </p:txBody>
        </p:sp>
        <p:sp>
          <p:nvSpPr>
            <p:cNvPr id="21542" name="Rectangle 38"/>
            <p:cNvSpPr>
              <a:spLocks noChangeArrowheads="1"/>
            </p:cNvSpPr>
            <p:nvPr/>
          </p:nvSpPr>
          <p:spPr bwMode="auto">
            <a:xfrm>
              <a:off x="658" y="2868"/>
              <a:ext cx="679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575">
                  <a:solidFill>
                    <a:srgbClr val="000000"/>
                  </a:solidFill>
                  <a:latin typeface="宋体" panose="02010600030101010101" pitchFamily="2" charset="-122"/>
                </a:rPr>
                <a:t>服务广告</a:t>
              </a:r>
              <a:endParaRPr kumimoji="1" lang="zh-CN" altLang="en-US" sz="4500"/>
            </a:p>
          </p:txBody>
        </p:sp>
        <p:sp>
          <p:nvSpPr>
            <p:cNvPr id="21543" name="Rectangle 39"/>
            <p:cNvSpPr>
              <a:spLocks noChangeArrowheads="1"/>
            </p:cNvSpPr>
            <p:nvPr/>
          </p:nvSpPr>
          <p:spPr bwMode="auto">
            <a:xfrm>
              <a:off x="716" y="3053"/>
              <a:ext cx="439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575">
                  <a:solidFill>
                    <a:srgbClr val="000000"/>
                  </a:solidFill>
                  <a:latin typeface="Times New Roman" panose="02020603050405020304" pitchFamily="18" charset="0"/>
                </a:rPr>
                <a:t>25.5%</a:t>
              </a:r>
              <a:endParaRPr kumimoji="1" lang="en-US" altLang="zh-CN" sz="4500"/>
            </a:p>
          </p:txBody>
        </p:sp>
        <p:sp>
          <p:nvSpPr>
            <p:cNvPr id="21544" name="Rectangle 40"/>
            <p:cNvSpPr>
              <a:spLocks noChangeArrowheads="1"/>
            </p:cNvSpPr>
            <p:nvPr/>
          </p:nvSpPr>
          <p:spPr bwMode="auto">
            <a:xfrm>
              <a:off x="1974" y="1171"/>
              <a:ext cx="86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575">
                  <a:solidFill>
                    <a:srgbClr val="000000"/>
                  </a:solidFill>
                  <a:latin typeface="Times New Roman" panose="02020603050405020304" pitchFamily="18" charset="0"/>
                </a:rPr>
                <a:t>  </a:t>
              </a:r>
              <a:endParaRPr kumimoji="1" lang="en-US" altLang="zh-CN" sz="4500"/>
            </a:p>
          </p:txBody>
        </p:sp>
        <p:sp>
          <p:nvSpPr>
            <p:cNvPr id="21545" name="Rectangle 41"/>
            <p:cNvSpPr>
              <a:spLocks noChangeArrowheads="1"/>
            </p:cNvSpPr>
            <p:nvPr/>
          </p:nvSpPr>
          <p:spPr bwMode="auto">
            <a:xfrm>
              <a:off x="2061" y="1199"/>
              <a:ext cx="1059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600" dirty="0">
                  <a:solidFill>
                    <a:srgbClr val="000000"/>
                  </a:solidFill>
                  <a:latin typeface="宋体" panose="02010600030101010101" pitchFamily="2" charset="-122"/>
                </a:rPr>
                <a:t>招生招聘广告</a:t>
              </a:r>
            </a:p>
          </p:txBody>
        </p:sp>
        <p:sp>
          <p:nvSpPr>
            <p:cNvPr id="21546" name="Rectangle 42"/>
            <p:cNvSpPr>
              <a:spLocks noChangeArrowheads="1"/>
            </p:cNvSpPr>
            <p:nvPr/>
          </p:nvSpPr>
          <p:spPr bwMode="auto">
            <a:xfrm>
              <a:off x="2321" y="1384"/>
              <a:ext cx="354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575">
                  <a:solidFill>
                    <a:srgbClr val="000000"/>
                  </a:solidFill>
                  <a:latin typeface="Times New Roman" panose="02020603050405020304" pitchFamily="18" charset="0"/>
                </a:rPr>
                <a:t>5.8%</a:t>
              </a:r>
              <a:endParaRPr kumimoji="1" lang="en-US" altLang="zh-CN" sz="4500"/>
            </a:p>
          </p:txBody>
        </p:sp>
        <p:sp>
          <p:nvSpPr>
            <p:cNvPr id="21547" name="Rectangle 43"/>
            <p:cNvSpPr>
              <a:spLocks noChangeArrowheads="1"/>
            </p:cNvSpPr>
            <p:nvPr/>
          </p:nvSpPr>
          <p:spPr bwMode="auto">
            <a:xfrm>
              <a:off x="600" y="1127"/>
              <a:ext cx="4641" cy="282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350"/>
            </a:p>
          </p:txBody>
        </p:sp>
        <p:sp>
          <p:nvSpPr>
            <p:cNvPr id="21548" name="Rectangle 44"/>
            <p:cNvSpPr>
              <a:spLocks noChangeArrowheads="1"/>
            </p:cNvSpPr>
            <p:nvPr/>
          </p:nvSpPr>
          <p:spPr bwMode="auto">
            <a:xfrm>
              <a:off x="878" y="4284"/>
              <a:ext cx="400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图</a:t>
              </a:r>
              <a:r>
                <a:rPr kumimoji="1" lang="en-US" altLang="zh-CN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2  </a:t>
              </a:r>
              <a:r>
                <a:rPr kumimoji="1" lang="zh-CN" altLang="en-US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某城市居民关注不同类型广告的人数构成</a:t>
              </a:r>
              <a:endParaRPr kumimoji="1" lang="zh-CN" altLang="en-US" dirty="0"/>
            </a:p>
          </p:txBody>
        </p:sp>
        <p:sp>
          <p:nvSpPr>
            <p:cNvPr id="21549" name="Line 45"/>
            <p:cNvSpPr>
              <a:spLocks noChangeShapeType="1"/>
            </p:cNvSpPr>
            <p:nvPr/>
          </p:nvSpPr>
          <p:spPr bwMode="auto">
            <a:xfrm flipV="1">
              <a:off x="2976" y="1329"/>
              <a:ext cx="336" cy="227"/>
            </a:xfrm>
            <a:prstGeom prst="line">
              <a:avLst/>
            </a:prstGeom>
            <a:noFill/>
            <a:ln w="12700">
              <a:solidFill>
                <a:srgbClr val="C545AD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350765813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57350" y="2571750"/>
            <a:ext cx="5829300" cy="85725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67866" tIns="33338" rIns="67866" bIns="33338" rtlCol="0" anchor="b">
            <a:normAutofit fontScale="90000"/>
          </a:bodyPr>
          <a:lstStyle/>
          <a:p>
            <a:pPr eaLnBrk="1" hangingPunct="1"/>
            <a:r>
              <a:rPr lang="zh-CN" altLang="en-US" smtClean="0"/>
              <a:t>定序数据的整理与显示</a:t>
            </a:r>
          </a:p>
        </p:txBody>
      </p:sp>
    </p:spTree>
    <p:extLst>
      <p:ext uri="{BB962C8B-B14F-4D97-AF65-F5344CB8AC3E}">
        <p14:creationId xmlns:p14="http://schemas.microsoft.com/office/powerpoint/2010/main" val="2768647719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485900" y="1063229"/>
            <a:ext cx="6172200" cy="74295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67866" tIns="33338" rIns="67866" bIns="33338" rtlCol="0" anchor="ctr" anchorCtr="1">
            <a:noAutofit/>
          </a:bodyPr>
          <a:lstStyle/>
          <a:p>
            <a:pPr eaLnBrk="1" hangingPunct="1"/>
            <a:r>
              <a:rPr lang="zh-CN" altLang="en-US" sz="3200" dirty="0"/>
              <a:t>定序数据的整理</a:t>
            </a:r>
            <a:br>
              <a:rPr lang="zh-CN" altLang="en-US" sz="3200" dirty="0"/>
            </a:br>
            <a:r>
              <a:rPr lang="zh-CN" altLang="en-US" sz="3200" dirty="0">
                <a:solidFill>
                  <a:schemeClr val="hlink"/>
                </a:solidFill>
              </a:rPr>
              <a:t>（可计算的指标）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759417" y="2343150"/>
            <a:ext cx="7594169" cy="30861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67866" tIns="33338" rIns="67866" bIns="33338" rtlCol="0">
            <a:normAutofit/>
          </a:bodyPr>
          <a:lstStyle/>
          <a:p>
            <a:pPr eaLnBrk="1" hangingPunct="1">
              <a:buFontTx/>
              <a:buNone/>
            </a:pPr>
            <a:r>
              <a:rPr lang="en-US" altLang="zh-CN" b="1" dirty="0"/>
              <a:t>1.  </a:t>
            </a:r>
            <a:r>
              <a:rPr lang="zh-CN" altLang="en-US" b="1" dirty="0" smtClean="0"/>
              <a:t>累积频数</a:t>
            </a:r>
            <a:r>
              <a:rPr lang="zh-CN" altLang="en-US" b="1" dirty="0"/>
              <a:t>：</a:t>
            </a:r>
            <a:r>
              <a:rPr lang="zh-CN" altLang="en-US" dirty="0"/>
              <a:t>将各类别的频数逐级累加</a:t>
            </a:r>
          </a:p>
          <a:p>
            <a:pPr eaLnBrk="1" hangingPunct="1">
              <a:spcBef>
                <a:spcPct val="24000"/>
              </a:spcBef>
              <a:buFontTx/>
              <a:buNone/>
            </a:pPr>
            <a:r>
              <a:rPr lang="en-US" altLang="zh-CN" b="1" dirty="0"/>
              <a:t>2.  </a:t>
            </a:r>
            <a:r>
              <a:rPr lang="zh-CN" altLang="en-US" b="1" dirty="0" smtClean="0"/>
              <a:t>累积频率</a:t>
            </a:r>
            <a:r>
              <a:rPr lang="zh-CN" altLang="en-US" b="1" dirty="0"/>
              <a:t>：</a:t>
            </a:r>
            <a:r>
              <a:rPr lang="zh-CN" altLang="en-US" dirty="0"/>
              <a:t>将各类别的频率</a:t>
            </a:r>
            <a:r>
              <a:rPr lang="en-US" altLang="zh-CN" dirty="0"/>
              <a:t>(</a:t>
            </a:r>
            <a:r>
              <a:rPr lang="zh-CN" altLang="en-US" dirty="0"/>
              <a:t>百分比</a:t>
            </a:r>
            <a:r>
              <a:rPr lang="en-US" altLang="zh-CN" dirty="0"/>
              <a:t>)</a:t>
            </a:r>
            <a:r>
              <a:rPr lang="zh-CN" altLang="en-US" dirty="0"/>
              <a:t>逐级累加</a:t>
            </a:r>
          </a:p>
          <a:p>
            <a:pPr eaLnBrk="1" hangingPunct="1">
              <a:spcBef>
                <a:spcPct val="24000"/>
              </a:spcBef>
            </a:pPr>
            <a:endParaRPr lang="en-US" altLang="zh-CN" dirty="0" smtClean="0"/>
          </a:p>
        </p:txBody>
      </p:sp>
      <p:grpSp>
        <p:nvGrpSpPr>
          <p:cNvPr id="23556" name="Group 4"/>
          <p:cNvGrpSpPr>
            <a:grpSpLocks/>
          </p:cNvGrpSpPr>
          <p:nvPr/>
        </p:nvGrpSpPr>
        <p:grpSpPr bwMode="auto">
          <a:xfrm>
            <a:off x="2171700" y="3314700"/>
            <a:ext cx="4857750" cy="2228850"/>
            <a:chOff x="864" y="2064"/>
            <a:chExt cx="4080" cy="1872"/>
          </a:xfrm>
        </p:grpSpPr>
        <p:sp>
          <p:nvSpPr>
            <p:cNvPr id="23557" name="AutoShape 5"/>
            <p:cNvSpPr>
              <a:spLocks noChangeArrowheads="1"/>
            </p:cNvSpPr>
            <p:nvPr/>
          </p:nvSpPr>
          <p:spPr bwMode="auto">
            <a:xfrm flipV="1">
              <a:off x="864" y="2064"/>
              <a:ext cx="4080" cy="1872"/>
            </a:xfrm>
            <a:prstGeom prst="lightningBolt">
              <a:avLst/>
            </a:prstGeom>
            <a:gradFill rotWithShape="0">
              <a:gsLst>
                <a:gs pos="0">
                  <a:srgbClr val="FFCCCC"/>
                </a:gs>
                <a:gs pos="100000">
                  <a:srgbClr val="765E5E"/>
                </a:gs>
              </a:gsLst>
              <a:lin ang="540000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37372" dir="3378596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350"/>
            </a:p>
          </p:txBody>
        </p:sp>
        <p:sp>
          <p:nvSpPr>
            <p:cNvPr id="47110" name="Text Box 6"/>
            <p:cNvSpPr txBox="1">
              <a:spLocks noChangeArrowheads="1"/>
            </p:cNvSpPr>
            <p:nvPr/>
          </p:nvSpPr>
          <p:spPr bwMode="auto">
            <a:xfrm>
              <a:off x="3456" y="2352"/>
              <a:ext cx="576" cy="5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kumimoji="1" lang="en-US" altLang="zh-CN" sz="3375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sym typeface="Wingdings" pitchFamily="2" charset="2"/>
                </a:rPr>
                <a:t></a:t>
              </a:r>
            </a:p>
          </p:txBody>
        </p:sp>
        <p:sp>
          <p:nvSpPr>
            <p:cNvPr id="47111" name="Text Box 7"/>
            <p:cNvSpPr txBox="1">
              <a:spLocks noChangeArrowheads="1"/>
            </p:cNvSpPr>
            <p:nvPr/>
          </p:nvSpPr>
          <p:spPr bwMode="auto">
            <a:xfrm>
              <a:off x="2544" y="2784"/>
              <a:ext cx="1056" cy="5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kumimoji="1" lang="en-US" altLang="zh-CN" sz="3375" b="1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sym typeface="Wingdings" pitchFamily="2" charset="2"/>
                </a:rPr>
                <a:t> </a:t>
              </a:r>
            </a:p>
          </p:txBody>
        </p:sp>
        <p:sp>
          <p:nvSpPr>
            <p:cNvPr id="47112" name="Text Box 8"/>
            <p:cNvSpPr txBox="1">
              <a:spLocks noChangeArrowheads="1"/>
            </p:cNvSpPr>
            <p:nvPr/>
          </p:nvSpPr>
          <p:spPr bwMode="auto">
            <a:xfrm>
              <a:off x="1680" y="3312"/>
              <a:ext cx="1488" cy="5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kumimoji="1" lang="en-US" altLang="zh-CN" sz="3375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sym typeface="Wingdings" pitchFamily="2" charset="2"/>
                </a:rPr>
                <a:t>  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2125739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423907" y="753263"/>
            <a:ext cx="6172200" cy="8001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67866" tIns="33338" rIns="67866" bIns="33338" rtlCol="0" anchor="ctr" anchorCtr="1">
            <a:normAutofit/>
          </a:bodyPr>
          <a:lstStyle/>
          <a:p>
            <a:pPr eaLnBrk="1" hangingPunct="1"/>
            <a:r>
              <a:rPr lang="zh-CN" altLang="en-US" sz="3000" dirty="0"/>
              <a:t>定序数据频数分布</a:t>
            </a:r>
            <a:r>
              <a:rPr lang="zh-CN" altLang="en-US" sz="3000" dirty="0" smtClean="0"/>
              <a:t>表</a:t>
            </a:r>
            <a:endParaRPr lang="zh-CN" altLang="en-US" sz="2700" dirty="0">
              <a:solidFill>
                <a:schemeClr val="hlink"/>
              </a:solidFill>
            </a:endParaRPr>
          </a:p>
        </p:txBody>
      </p:sp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681926" y="2064807"/>
            <a:ext cx="2170731" cy="4154984"/>
          </a:xfrm>
          <a:prstGeom prst="rect">
            <a:avLst/>
          </a:prstGeom>
          <a:noFill/>
          <a:ln w="12700">
            <a:solidFill>
              <a:srgbClr val="00F8E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 eaLnBrk="0" hangingPunct="0">
              <a:spcBef>
                <a:spcPct val="50000"/>
              </a:spcBef>
              <a:defRPr/>
            </a:pPr>
            <a:r>
              <a:rPr kumimoji="1" lang="en-US" altLang="zh-CN" sz="2400" b="1" dirty="0">
                <a:latin typeface="Times New Roman" pitchFamily="18" charset="0"/>
              </a:rPr>
              <a:t>【</a:t>
            </a:r>
            <a:r>
              <a:rPr kumimoji="1" lang="zh-CN" altLang="en-US" sz="2400" b="1" dirty="0">
                <a:latin typeface="Times New Roman" pitchFamily="18" charset="0"/>
              </a:rPr>
              <a:t>例</a:t>
            </a:r>
            <a:r>
              <a:rPr kumimoji="1" lang="en-US" altLang="zh-CN" sz="2400" b="1" dirty="0">
                <a:latin typeface="Times New Roman" pitchFamily="18" charset="0"/>
              </a:rPr>
              <a:t>2】</a:t>
            </a:r>
            <a:r>
              <a:rPr kumimoji="1" lang="zh-CN" altLang="en-US" sz="2400" dirty="0">
                <a:latin typeface="Times New Roman" pitchFamily="18" charset="0"/>
              </a:rPr>
              <a:t>在一项城市住房问题的研究中，研究人员在甲乙两个城市各抽样调查</a:t>
            </a:r>
            <a:r>
              <a:rPr kumimoji="1" lang="en-US" altLang="zh-CN" sz="2400" dirty="0">
                <a:latin typeface="Times New Roman" pitchFamily="18" charset="0"/>
                <a:cs typeface="Times New Roman" pitchFamily="18" charset="0"/>
              </a:rPr>
              <a:t>300</a:t>
            </a:r>
            <a:r>
              <a:rPr kumimoji="1" lang="zh-CN" altLang="en-US" sz="2400" dirty="0">
                <a:latin typeface="Times New Roman" pitchFamily="18" charset="0"/>
              </a:rPr>
              <a:t>户，其中的一个问题是：“您对您家庭目前的住房状况是否满意</a:t>
            </a:r>
            <a:r>
              <a:rPr kumimoji="1" lang="zh-CN" altLang="en-US" sz="2400" dirty="0" smtClean="0">
                <a:latin typeface="Times New Roman" pitchFamily="18" charset="0"/>
              </a:rPr>
              <a:t>？</a:t>
            </a:r>
            <a:endParaRPr kumimoji="1" lang="zh-CN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915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631441"/>
              </p:ext>
            </p:extLst>
          </p:nvPr>
        </p:nvGraphicFramePr>
        <p:xfrm>
          <a:off x="3126783" y="2016717"/>
          <a:ext cx="5629759" cy="4246721"/>
        </p:xfrm>
        <a:graphic>
          <a:graphicData uri="http://schemas.openxmlformats.org/drawingml/2006/table">
            <a:tbl>
              <a:tblPr/>
              <a:tblGrid>
                <a:gridCol w="1352227"/>
                <a:gridCol w="573437"/>
                <a:gridCol w="728421"/>
                <a:gridCol w="604434"/>
                <a:gridCol w="836908"/>
                <a:gridCol w="681926"/>
                <a:gridCol w="852406"/>
              </a:tblGrid>
              <a:tr h="384652"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表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2.2    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甲城市家庭对住房状况评价的频数分布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47B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84652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回答类别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B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甲城市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8465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户数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户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)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B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百分比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(%)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B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向上累积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向下累积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88912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户数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户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)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百分比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(%)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户数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户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)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百分比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(%)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B"/>
                    </a:solidFill>
                  </a:tcPr>
                </a:tc>
              </a:tr>
              <a:tr h="1809129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非常不满意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不满意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一般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满意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非常满意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C67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93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30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BFF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BFF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132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225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270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300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BFF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8.0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44.0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75.0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90.0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100.0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BFF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276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168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BFF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100.0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92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BFFF9"/>
                    </a:solidFill>
                  </a:tcPr>
                </a:tc>
              </a:tr>
              <a:tr h="3945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合计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300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100.0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—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—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—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—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B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119445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2172363" y="699735"/>
            <a:ext cx="5257800" cy="857250"/>
          </a:xfrm>
        </p:spPr>
        <p:txBody>
          <a:bodyPr/>
          <a:lstStyle/>
          <a:p>
            <a:pPr eaLnBrk="1" hangingPunct="1"/>
            <a:r>
              <a:rPr lang="zh-CN" altLang="en-US" sz="2550" dirty="0"/>
              <a:t>定序数据的图示</a:t>
            </a:r>
            <a:r>
              <a:rPr lang="en-US" altLang="zh-CN" sz="2550" dirty="0"/>
              <a:t>—</a:t>
            </a:r>
            <a:r>
              <a:rPr lang="zh-CN" altLang="en-US" sz="2550" dirty="0" smtClean="0"/>
              <a:t>累积频数分布</a:t>
            </a:r>
            <a:r>
              <a:rPr lang="zh-CN" altLang="en-US" sz="2550" dirty="0"/>
              <a:t>图</a:t>
            </a:r>
            <a:endParaRPr lang="zh-CN" altLang="en-US" sz="2400" dirty="0">
              <a:solidFill>
                <a:schemeClr val="hlink"/>
              </a:solidFill>
            </a:endParaRPr>
          </a:p>
        </p:txBody>
      </p:sp>
      <p:grpSp>
        <p:nvGrpSpPr>
          <p:cNvPr id="26627" name="Group 3"/>
          <p:cNvGrpSpPr>
            <a:grpSpLocks/>
          </p:cNvGrpSpPr>
          <p:nvPr/>
        </p:nvGrpSpPr>
        <p:grpSpPr bwMode="auto">
          <a:xfrm>
            <a:off x="557939" y="1766808"/>
            <a:ext cx="4071212" cy="3510044"/>
            <a:chOff x="47" y="1264"/>
            <a:chExt cx="2823" cy="2505"/>
          </a:xfrm>
        </p:grpSpPr>
        <p:sp>
          <p:nvSpPr>
            <p:cNvPr id="26691" name="Rectangle 4"/>
            <p:cNvSpPr>
              <a:spLocks noChangeArrowheads="1"/>
            </p:cNvSpPr>
            <p:nvPr/>
          </p:nvSpPr>
          <p:spPr bwMode="auto">
            <a:xfrm>
              <a:off x="47" y="1268"/>
              <a:ext cx="2812" cy="2128"/>
            </a:xfrm>
            <a:prstGeom prst="rect">
              <a:avLst/>
            </a:prstGeom>
            <a:solidFill>
              <a:srgbClr val="FF808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350"/>
            </a:p>
          </p:txBody>
        </p:sp>
        <p:sp>
          <p:nvSpPr>
            <p:cNvPr id="26692" name="Rectangle 5"/>
            <p:cNvSpPr>
              <a:spLocks noChangeArrowheads="1"/>
            </p:cNvSpPr>
            <p:nvPr/>
          </p:nvSpPr>
          <p:spPr bwMode="auto">
            <a:xfrm>
              <a:off x="683" y="1392"/>
              <a:ext cx="1967" cy="1308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350"/>
            </a:p>
          </p:txBody>
        </p:sp>
        <p:sp>
          <p:nvSpPr>
            <p:cNvPr id="26693" name="Line 6"/>
            <p:cNvSpPr>
              <a:spLocks noChangeShapeType="1"/>
            </p:cNvSpPr>
            <p:nvPr/>
          </p:nvSpPr>
          <p:spPr bwMode="auto">
            <a:xfrm>
              <a:off x="683" y="2379"/>
              <a:ext cx="196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6694" name="Line 7"/>
            <p:cNvSpPr>
              <a:spLocks noChangeShapeType="1"/>
            </p:cNvSpPr>
            <p:nvPr/>
          </p:nvSpPr>
          <p:spPr bwMode="auto">
            <a:xfrm>
              <a:off x="683" y="2046"/>
              <a:ext cx="196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6695" name="Line 8"/>
            <p:cNvSpPr>
              <a:spLocks noChangeShapeType="1"/>
            </p:cNvSpPr>
            <p:nvPr/>
          </p:nvSpPr>
          <p:spPr bwMode="auto">
            <a:xfrm>
              <a:off x="683" y="1726"/>
              <a:ext cx="196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6696" name="Line 9"/>
            <p:cNvSpPr>
              <a:spLocks noChangeShapeType="1"/>
            </p:cNvSpPr>
            <p:nvPr/>
          </p:nvSpPr>
          <p:spPr bwMode="auto">
            <a:xfrm>
              <a:off x="683" y="1392"/>
              <a:ext cx="196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6697" name="Rectangle 10"/>
            <p:cNvSpPr>
              <a:spLocks noChangeArrowheads="1"/>
            </p:cNvSpPr>
            <p:nvPr/>
          </p:nvSpPr>
          <p:spPr bwMode="auto">
            <a:xfrm>
              <a:off x="683" y="1392"/>
              <a:ext cx="1967" cy="1308"/>
            </a:xfrm>
            <a:prstGeom prst="rect">
              <a:avLst/>
            </a:prstGeom>
            <a:noFill/>
            <a:ln w="19050">
              <a:solidFill>
                <a:srgbClr val="80808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350"/>
            </a:p>
          </p:txBody>
        </p:sp>
        <p:sp>
          <p:nvSpPr>
            <p:cNvPr id="26698" name="Line 11"/>
            <p:cNvSpPr>
              <a:spLocks noChangeShapeType="1"/>
            </p:cNvSpPr>
            <p:nvPr/>
          </p:nvSpPr>
          <p:spPr bwMode="auto">
            <a:xfrm>
              <a:off x="683" y="1392"/>
              <a:ext cx="1" cy="13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6699" name="Line 12"/>
            <p:cNvSpPr>
              <a:spLocks noChangeShapeType="1"/>
            </p:cNvSpPr>
            <p:nvPr/>
          </p:nvSpPr>
          <p:spPr bwMode="auto">
            <a:xfrm>
              <a:off x="683" y="2700"/>
              <a:ext cx="3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6700" name="Line 13"/>
            <p:cNvSpPr>
              <a:spLocks noChangeShapeType="1"/>
            </p:cNvSpPr>
            <p:nvPr/>
          </p:nvSpPr>
          <p:spPr bwMode="auto">
            <a:xfrm>
              <a:off x="683" y="2379"/>
              <a:ext cx="3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6701" name="Line 14"/>
            <p:cNvSpPr>
              <a:spLocks noChangeShapeType="1"/>
            </p:cNvSpPr>
            <p:nvPr/>
          </p:nvSpPr>
          <p:spPr bwMode="auto">
            <a:xfrm>
              <a:off x="683" y="2046"/>
              <a:ext cx="3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6702" name="Line 15"/>
            <p:cNvSpPr>
              <a:spLocks noChangeShapeType="1"/>
            </p:cNvSpPr>
            <p:nvPr/>
          </p:nvSpPr>
          <p:spPr bwMode="auto">
            <a:xfrm>
              <a:off x="683" y="1726"/>
              <a:ext cx="3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6703" name="Line 16"/>
            <p:cNvSpPr>
              <a:spLocks noChangeShapeType="1"/>
            </p:cNvSpPr>
            <p:nvPr/>
          </p:nvSpPr>
          <p:spPr bwMode="auto">
            <a:xfrm>
              <a:off x="683" y="1392"/>
              <a:ext cx="3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6704" name="Line 17"/>
            <p:cNvSpPr>
              <a:spLocks noChangeShapeType="1"/>
            </p:cNvSpPr>
            <p:nvPr/>
          </p:nvSpPr>
          <p:spPr bwMode="auto">
            <a:xfrm>
              <a:off x="683" y="2700"/>
              <a:ext cx="196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6705" name="Line 18"/>
            <p:cNvSpPr>
              <a:spLocks noChangeShapeType="1"/>
            </p:cNvSpPr>
            <p:nvPr/>
          </p:nvSpPr>
          <p:spPr bwMode="auto">
            <a:xfrm flipV="1">
              <a:off x="683" y="2661"/>
              <a:ext cx="1" cy="3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6706" name="Line 19"/>
            <p:cNvSpPr>
              <a:spLocks noChangeShapeType="1"/>
            </p:cNvSpPr>
            <p:nvPr/>
          </p:nvSpPr>
          <p:spPr bwMode="auto">
            <a:xfrm flipV="1">
              <a:off x="1180" y="2661"/>
              <a:ext cx="1" cy="3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6707" name="Line 20"/>
            <p:cNvSpPr>
              <a:spLocks noChangeShapeType="1"/>
            </p:cNvSpPr>
            <p:nvPr/>
          </p:nvSpPr>
          <p:spPr bwMode="auto">
            <a:xfrm flipV="1">
              <a:off x="1667" y="2661"/>
              <a:ext cx="1" cy="3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6708" name="Line 21"/>
            <p:cNvSpPr>
              <a:spLocks noChangeShapeType="1"/>
            </p:cNvSpPr>
            <p:nvPr/>
          </p:nvSpPr>
          <p:spPr bwMode="auto">
            <a:xfrm flipV="1">
              <a:off x="2164" y="2661"/>
              <a:ext cx="1" cy="3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6709" name="Line 22"/>
            <p:cNvSpPr>
              <a:spLocks noChangeShapeType="1"/>
            </p:cNvSpPr>
            <p:nvPr/>
          </p:nvSpPr>
          <p:spPr bwMode="auto">
            <a:xfrm flipV="1">
              <a:off x="2650" y="2661"/>
              <a:ext cx="1" cy="3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6710" name="Line 23"/>
            <p:cNvSpPr>
              <a:spLocks noChangeShapeType="1"/>
            </p:cNvSpPr>
            <p:nvPr/>
          </p:nvSpPr>
          <p:spPr bwMode="auto">
            <a:xfrm flipV="1">
              <a:off x="683" y="2264"/>
              <a:ext cx="497" cy="359"/>
            </a:xfrm>
            <a:prstGeom prst="line">
              <a:avLst/>
            </a:prstGeom>
            <a:noFill/>
            <a:ln w="36513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6711" name="Line 24"/>
            <p:cNvSpPr>
              <a:spLocks noChangeShapeType="1"/>
            </p:cNvSpPr>
            <p:nvPr/>
          </p:nvSpPr>
          <p:spPr bwMode="auto">
            <a:xfrm flipV="1">
              <a:off x="1180" y="1969"/>
              <a:ext cx="487" cy="295"/>
            </a:xfrm>
            <a:prstGeom prst="line">
              <a:avLst/>
            </a:prstGeom>
            <a:noFill/>
            <a:ln w="36513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6712" name="Line 25"/>
            <p:cNvSpPr>
              <a:spLocks noChangeShapeType="1"/>
            </p:cNvSpPr>
            <p:nvPr/>
          </p:nvSpPr>
          <p:spPr bwMode="auto">
            <a:xfrm flipV="1">
              <a:off x="1667" y="1815"/>
              <a:ext cx="497" cy="154"/>
            </a:xfrm>
            <a:prstGeom prst="line">
              <a:avLst/>
            </a:prstGeom>
            <a:noFill/>
            <a:ln w="36513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6713" name="Line 26"/>
            <p:cNvSpPr>
              <a:spLocks noChangeShapeType="1"/>
            </p:cNvSpPr>
            <p:nvPr/>
          </p:nvSpPr>
          <p:spPr bwMode="auto">
            <a:xfrm flipV="1">
              <a:off x="2164" y="1726"/>
              <a:ext cx="486" cy="89"/>
            </a:xfrm>
            <a:prstGeom prst="line">
              <a:avLst/>
            </a:prstGeom>
            <a:noFill/>
            <a:ln w="36513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6714" name="Oval 27"/>
            <p:cNvSpPr>
              <a:spLocks noChangeArrowheads="1"/>
            </p:cNvSpPr>
            <p:nvPr/>
          </p:nvSpPr>
          <p:spPr bwMode="auto">
            <a:xfrm>
              <a:off x="648" y="2584"/>
              <a:ext cx="58" cy="64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350"/>
            </a:p>
          </p:txBody>
        </p:sp>
        <p:sp>
          <p:nvSpPr>
            <p:cNvPr id="26715" name="Oval 28"/>
            <p:cNvSpPr>
              <a:spLocks noChangeArrowheads="1"/>
            </p:cNvSpPr>
            <p:nvPr/>
          </p:nvSpPr>
          <p:spPr bwMode="auto">
            <a:xfrm>
              <a:off x="1146" y="2225"/>
              <a:ext cx="58" cy="65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350"/>
            </a:p>
          </p:txBody>
        </p:sp>
        <p:sp>
          <p:nvSpPr>
            <p:cNvPr id="26716" name="Oval 29"/>
            <p:cNvSpPr>
              <a:spLocks noChangeArrowheads="1"/>
            </p:cNvSpPr>
            <p:nvPr/>
          </p:nvSpPr>
          <p:spPr bwMode="auto">
            <a:xfrm>
              <a:off x="1632" y="1931"/>
              <a:ext cx="58" cy="64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350"/>
            </a:p>
          </p:txBody>
        </p:sp>
        <p:sp>
          <p:nvSpPr>
            <p:cNvPr id="26717" name="Oval 30"/>
            <p:cNvSpPr>
              <a:spLocks noChangeArrowheads="1"/>
            </p:cNvSpPr>
            <p:nvPr/>
          </p:nvSpPr>
          <p:spPr bwMode="auto">
            <a:xfrm>
              <a:off x="2129" y="1777"/>
              <a:ext cx="58" cy="64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350"/>
            </a:p>
          </p:txBody>
        </p:sp>
        <p:sp>
          <p:nvSpPr>
            <p:cNvPr id="26718" name="Oval 31"/>
            <p:cNvSpPr>
              <a:spLocks noChangeArrowheads="1"/>
            </p:cNvSpPr>
            <p:nvPr/>
          </p:nvSpPr>
          <p:spPr bwMode="auto">
            <a:xfrm>
              <a:off x="2616" y="1687"/>
              <a:ext cx="57" cy="64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350"/>
            </a:p>
          </p:txBody>
        </p:sp>
        <p:sp>
          <p:nvSpPr>
            <p:cNvPr id="26719" name="Rectangle 32"/>
            <p:cNvSpPr>
              <a:spLocks noChangeArrowheads="1"/>
            </p:cNvSpPr>
            <p:nvPr/>
          </p:nvSpPr>
          <p:spPr bwMode="auto">
            <a:xfrm>
              <a:off x="786" y="2533"/>
              <a:ext cx="146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35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24</a:t>
              </a:r>
              <a:endParaRPr kumimoji="1" lang="en-US" altLang="zh-CN" sz="4500"/>
            </a:p>
          </p:txBody>
        </p:sp>
        <p:sp>
          <p:nvSpPr>
            <p:cNvPr id="26720" name="Rectangle 33"/>
            <p:cNvSpPr>
              <a:spLocks noChangeArrowheads="1"/>
            </p:cNvSpPr>
            <p:nvPr/>
          </p:nvSpPr>
          <p:spPr bwMode="auto">
            <a:xfrm>
              <a:off x="2419" y="1764"/>
              <a:ext cx="21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35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300</a:t>
              </a:r>
              <a:endParaRPr kumimoji="1" lang="en-US" altLang="zh-CN" sz="4500"/>
            </a:p>
          </p:txBody>
        </p:sp>
        <p:sp>
          <p:nvSpPr>
            <p:cNvPr id="26721" name="Rectangle 34"/>
            <p:cNvSpPr>
              <a:spLocks noChangeArrowheads="1"/>
            </p:cNvSpPr>
            <p:nvPr/>
          </p:nvSpPr>
          <p:spPr bwMode="auto">
            <a:xfrm>
              <a:off x="1204" y="2238"/>
              <a:ext cx="21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35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132</a:t>
              </a:r>
              <a:endParaRPr kumimoji="1" lang="en-US" altLang="zh-CN" sz="4500"/>
            </a:p>
          </p:txBody>
        </p:sp>
        <p:sp>
          <p:nvSpPr>
            <p:cNvPr id="26722" name="Rectangle 35"/>
            <p:cNvSpPr>
              <a:spLocks noChangeArrowheads="1"/>
            </p:cNvSpPr>
            <p:nvPr/>
          </p:nvSpPr>
          <p:spPr bwMode="auto">
            <a:xfrm>
              <a:off x="1747" y="1892"/>
              <a:ext cx="21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35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225</a:t>
              </a:r>
              <a:endParaRPr kumimoji="1" lang="en-US" altLang="zh-CN" sz="4500"/>
            </a:p>
          </p:txBody>
        </p:sp>
        <p:sp>
          <p:nvSpPr>
            <p:cNvPr id="26723" name="Rectangle 36"/>
            <p:cNvSpPr>
              <a:spLocks noChangeArrowheads="1"/>
            </p:cNvSpPr>
            <p:nvPr/>
          </p:nvSpPr>
          <p:spPr bwMode="auto">
            <a:xfrm>
              <a:off x="2164" y="1828"/>
              <a:ext cx="21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35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270</a:t>
              </a:r>
              <a:endParaRPr kumimoji="1" lang="en-US" altLang="zh-CN" sz="4500"/>
            </a:p>
          </p:txBody>
        </p:sp>
        <p:sp>
          <p:nvSpPr>
            <p:cNvPr id="26724" name="Rectangle 37"/>
            <p:cNvSpPr>
              <a:spLocks noChangeArrowheads="1"/>
            </p:cNvSpPr>
            <p:nvPr/>
          </p:nvSpPr>
          <p:spPr bwMode="auto">
            <a:xfrm>
              <a:off x="521" y="2610"/>
              <a:ext cx="7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350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sz="4500"/>
            </a:p>
          </p:txBody>
        </p:sp>
        <p:sp>
          <p:nvSpPr>
            <p:cNvPr id="26725" name="Rectangle 38"/>
            <p:cNvSpPr>
              <a:spLocks noChangeArrowheads="1"/>
            </p:cNvSpPr>
            <p:nvPr/>
          </p:nvSpPr>
          <p:spPr bwMode="auto">
            <a:xfrm>
              <a:off x="382" y="2290"/>
              <a:ext cx="21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350">
                  <a:solidFill>
                    <a:srgbClr val="000000"/>
                  </a:solidFill>
                  <a:latin typeface="Times New Roman" panose="02020603050405020304" pitchFamily="18" charset="0"/>
                </a:rPr>
                <a:t>100</a:t>
              </a:r>
              <a:endParaRPr kumimoji="1" lang="en-US" altLang="zh-CN" sz="4500"/>
            </a:p>
          </p:txBody>
        </p:sp>
        <p:sp>
          <p:nvSpPr>
            <p:cNvPr id="26726" name="Rectangle 39"/>
            <p:cNvSpPr>
              <a:spLocks noChangeArrowheads="1"/>
            </p:cNvSpPr>
            <p:nvPr/>
          </p:nvSpPr>
          <p:spPr bwMode="auto">
            <a:xfrm>
              <a:off x="382" y="1956"/>
              <a:ext cx="21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350">
                  <a:solidFill>
                    <a:srgbClr val="000000"/>
                  </a:solidFill>
                  <a:latin typeface="Times New Roman" panose="02020603050405020304" pitchFamily="18" charset="0"/>
                </a:rPr>
                <a:t>200</a:t>
              </a:r>
              <a:endParaRPr kumimoji="1" lang="en-US" altLang="zh-CN" sz="4500"/>
            </a:p>
          </p:txBody>
        </p:sp>
        <p:sp>
          <p:nvSpPr>
            <p:cNvPr id="26727" name="Rectangle 40"/>
            <p:cNvSpPr>
              <a:spLocks noChangeArrowheads="1"/>
            </p:cNvSpPr>
            <p:nvPr/>
          </p:nvSpPr>
          <p:spPr bwMode="auto">
            <a:xfrm>
              <a:off x="382" y="1636"/>
              <a:ext cx="21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350">
                  <a:solidFill>
                    <a:srgbClr val="000000"/>
                  </a:solidFill>
                  <a:latin typeface="Times New Roman" panose="02020603050405020304" pitchFamily="18" charset="0"/>
                </a:rPr>
                <a:t>300</a:t>
              </a:r>
              <a:endParaRPr kumimoji="1" lang="en-US" altLang="zh-CN" sz="4500"/>
            </a:p>
          </p:txBody>
        </p:sp>
        <p:sp>
          <p:nvSpPr>
            <p:cNvPr id="26728" name="Rectangle 41"/>
            <p:cNvSpPr>
              <a:spLocks noChangeArrowheads="1"/>
            </p:cNvSpPr>
            <p:nvPr/>
          </p:nvSpPr>
          <p:spPr bwMode="auto">
            <a:xfrm>
              <a:off x="382" y="1303"/>
              <a:ext cx="21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350">
                  <a:solidFill>
                    <a:srgbClr val="000000"/>
                  </a:solidFill>
                  <a:latin typeface="Times New Roman" panose="02020603050405020304" pitchFamily="18" charset="0"/>
                </a:rPr>
                <a:t>400</a:t>
              </a:r>
              <a:endParaRPr kumimoji="1" lang="en-US" altLang="zh-CN" sz="4500"/>
            </a:p>
          </p:txBody>
        </p:sp>
        <p:sp>
          <p:nvSpPr>
            <p:cNvPr id="26729" name="Rectangle 42"/>
            <p:cNvSpPr>
              <a:spLocks noChangeArrowheads="1"/>
            </p:cNvSpPr>
            <p:nvPr/>
          </p:nvSpPr>
          <p:spPr bwMode="auto">
            <a:xfrm>
              <a:off x="544" y="2815"/>
              <a:ext cx="36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35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kumimoji="1" lang="en-US" altLang="zh-CN" sz="4500"/>
            </a:p>
          </p:txBody>
        </p:sp>
        <p:sp>
          <p:nvSpPr>
            <p:cNvPr id="26730" name="Rectangle 43"/>
            <p:cNvSpPr>
              <a:spLocks noChangeArrowheads="1"/>
            </p:cNvSpPr>
            <p:nvPr/>
          </p:nvSpPr>
          <p:spPr bwMode="auto">
            <a:xfrm>
              <a:off x="579" y="2841"/>
              <a:ext cx="29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350">
                  <a:solidFill>
                    <a:srgbClr val="000000"/>
                  </a:solidFill>
                  <a:latin typeface="宋体" panose="02010600030101010101" pitchFamily="2" charset="-122"/>
                </a:rPr>
                <a:t>非常</a:t>
              </a:r>
              <a:endParaRPr kumimoji="1" lang="zh-CN" altLang="en-US" sz="4500"/>
            </a:p>
          </p:txBody>
        </p:sp>
        <p:sp>
          <p:nvSpPr>
            <p:cNvPr id="26731" name="Rectangle 44"/>
            <p:cNvSpPr>
              <a:spLocks noChangeArrowheads="1"/>
            </p:cNvSpPr>
            <p:nvPr/>
          </p:nvSpPr>
          <p:spPr bwMode="auto">
            <a:xfrm>
              <a:off x="498" y="3033"/>
              <a:ext cx="43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350">
                  <a:solidFill>
                    <a:srgbClr val="000000"/>
                  </a:solidFill>
                  <a:latin typeface="宋体" panose="02010600030101010101" pitchFamily="2" charset="-122"/>
                </a:rPr>
                <a:t>不满意</a:t>
              </a:r>
              <a:endParaRPr kumimoji="1" lang="zh-CN" altLang="en-US" sz="4500"/>
            </a:p>
          </p:txBody>
        </p:sp>
        <p:sp>
          <p:nvSpPr>
            <p:cNvPr id="26732" name="Rectangle 45"/>
            <p:cNvSpPr>
              <a:spLocks noChangeArrowheads="1"/>
            </p:cNvSpPr>
            <p:nvPr/>
          </p:nvSpPr>
          <p:spPr bwMode="auto">
            <a:xfrm>
              <a:off x="972" y="2815"/>
              <a:ext cx="36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35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kumimoji="1" lang="en-US" altLang="zh-CN" sz="4500"/>
            </a:p>
          </p:txBody>
        </p:sp>
        <p:sp>
          <p:nvSpPr>
            <p:cNvPr id="26733" name="Rectangle 46"/>
            <p:cNvSpPr>
              <a:spLocks noChangeArrowheads="1"/>
            </p:cNvSpPr>
            <p:nvPr/>
          </p:nvSpPr>
          <p:spPr bwMode="auto">
            <a:xfrm>
              <a:off x="1007" y="2841"/>
              <a:ext cx="43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350">
                  <a:solidFill>
                    <a:srgbClr val="000000"/>
                  </a:solidFill>
                  <a:latin typeface="宋体" panose="02010600030101010101" pitchFamily="2" charset="-122"/>
                </a:rPr>
                <a:t>不满意</a:t>
              </a:r>
              <a:endParaRPr kumimoji="1" lang="zh-CN" altLang="en-US" sz="4500"/>
            </a:p>
          </p:txBody>
        </p:sp>
        <p:sp>
          <p:nvSpPr>
            <p:cNvPr id="26734" name="Rectangle 47"/>
            <p:cNvSpPr>
              <a:spLocks noChangeArrowheads="1"/>
            </p:cNvSpPr>
            <p:nvPr/>
          </p:nvSpPr>
          <p:spPr bwMode="auto">
            <a:xfrm>
              <a:off x="1528" y="2815"/>
              <a:ext cx="36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35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kumimoji="1" lang="en-US" altLang="zh-CN" sz="4500"/>
            </a:p>
          </p:txBody>
        </p:sp>
        <p:sp>
          <p:nvSpPr>
            <p:cNvPr id="26735" name="Rectangle 48"/>
            <p:cNvSpPr>
              <a:spLocks noChangeArrowheads="1"/>
            </p:cNvSpPr>
            <p:nvPr/>
          </p:nvSpPr>
          <p:spPr bwMode="auto">
            <a:xfrm>
              <a:off x="1563" y="2841"/>
              <a:ext cx="29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350">
                  <a:solidFill>
                    <a:srgbClr val="000000"/>
                  </a:solidFill>
                  <a:latin typeface="宋体" panose="02010600030101010101" pitchFamily="2" charset="-122"/>
                </a:rPr>
                <a:t>一般</a:t>
              </a:r>
              <a:endParaRPr kumimoji="1" lang="zh-CN" altLang="en-US" sz="4500"/>
            </a:p>
          </p:txBody>
        </p:sp>
        <p:sp>
          <p:nvSpPr>
            <p:cNvPr id="26736" name="Rectangle 49"/>
            <p:cNvSpPr>
              <a:spLocks noChangeArrowheads="1"/>
            </p:cNvSpPr>
            <p:nvPr/>
          </p:nvSpPr>
          <p:spPr bwMode="auto">
            <a:xfrm>
              <a:off x="2025" y="2815"/>
              <a:ext cx="36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35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kumimoji="1" lang="en-US" altLang="zh-CN" sz="4500"/>
            </a:p>
          </p:txBody>
        </p:sp>
        <p:sp>
          <p:nvSpPr>
            <p:cNvPr id="26737" name="Rectangle 50"/>
            <p:cNvSpPr>
              <a:spLocks noChangeArrowheads="1"/>
            </p:cNvSpPr>
            <p:nvPr/>
          </p:nvSpPr>
          <p:spPr bwMode="auto">
            <a:xfrm>
              <a:off x="2061" y="2841"/>
              <a:ext cx="29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350">
                  <a:solidFill>
                    <a:srgbClr val="000000"/>
                  </a:solidFill>
                  <a:latin typeface="宋体" panose="02010600030101010101" pitchFamily="2" charset="-122"/>
                </a:rPr>
                <a:t>满意</a:t>
              </a:r>
              <a:endParaRPr kumimoji="1" lang="zh-CN" altLang="en-US" sz="4500"/>
            </a:p>
          </p:txBody>
        </p:sp>
        <p:sp>
          <p:nvSpPr>
            <p:cNvPr id="26738" name="Rectangle 51"/>
            <p:cNvSpPr>
              <a:spLocks noChangeArrowheads="1"/>
            </p:cNvSpPr>
            <p:nvPr/>
          </p:nvSpPr>
          <p:spPr bwMode="auto">
            <a:xfrm>
              <a:off x="2511" y="2815"/>
              <a:ext cx="36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35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kumimoji="1" lang="en-US" altLang="zh-CN" sz="4500"/>
            </a:p>
          </p:txBody>
        </p:sp>
        <p:sp>
          <p:nvSpPr>
            <p:cNvPr id="26739" name="Rectangle 52"/>
            <p:cNvSpPr>
              <a:spLocks noChangeArrowheads="1"/>
            </p:cNvSpPr>
            <p:nvPr/>
          </p:nvSpPr>
          <p:spPr bwMode="auto">
            <a:xfrm>
              <a:off x="2546" y="2841"/>
              <a:ext cx="29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350">
                  <a:solidFill>
                    <a:srgbClr val="000000"/>
                  </a:solidFill>
                  <a:latin typeface="宋体" panose="02010600030101010101" pitchFamily="2" charset="-122"/>
                </a:rPr>
                <a:t>非常</a:t>
              </a:r>
              <a:endParaRPr kumimoji="1" lang="zh-CN" altLang="en-US" sz="4500"/>
            </a:p>
          </p:txBody>
        </p:sp>
        <p:sp>
          <p:nvSpPr>
            <p:cNvPr id="26740" name="Rectangle 53"/>
            <p:cNvSpPr>
              <a:spLocks noChangeArrowheads="1"/>
            </p:cNvSpPr>
            <p:nvPr/>
          </p:nvSpPr>
          <p:spPr bwMode="auto">
            <a:xfrm>
              <a:off x="2535" y="3033"/>
              <a:ext cx="29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350">
                  <a:solidFill>
                    <a:srgbClr val="000000"/>
                  </a:solidFill>
                  <a:latin typeface="宋体" panose="02010600030101010101" pitchFamily="2" charset="-122"/>
                </a:rPr>
                <a:t>满意</a:t>
              </a:r>
              <a:endParaRPr kumimoji="1" lang="zh-CN" altLang="en-US" sz="4500"/>
            </a:p>
          </p:txBody>
        </p:sp>
        <p:sp>
          <p:nvSpPr>
            <p:cNvPr id="26741" name="Rectangle 54"/>
            <p:cNvSpPr>
              <a:spLocks noChangeArrowheads="1"/>
            </p:cNvSpPr>
            <p:nvPr/>
          </p:nvSpPr>
          <p:spPr bwMode="auto">
            <a:xfrm>
              <a:off x="58" y="1264"/>
              <a:ext cx="2812" cy="2128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350"/>
            </a:p>
          </p:txBody>
        </p:sp>
        <p:sp>
          <p:nvSpPr>
            <p:cNvPr id="26742" name="Rectangle 55"/>
            <p:cNvSpPr>
              <a:spLocks noChangeArrowheads="1"/>
            </p:cNvSpPr>
            <p:nvPr/>
          </p:nvSpPr>
          <p:spPr bwMode="auto">
            <a:xfrm>
              <a:off x="150" y="1379"/>
              <a:ext cx="255" cy="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350"/>
            </a:p>
          </p:txBody>
        </p:sp>
        <p:sp>
          <p:nvSpPr>
            <p:cNvPr id="26743" name="Rectangle 56"/>
            <p:cNvSpPr>
              <a:spLocks noChangeArrowheads="1"/>
            </p:cNvSpPr>
            <p:nvPr/>
          </p:nvSpPr>
          <p:spPr bwMode="auto">
            <a:xfrm>
              <a:off x="208" y="1431"/>
              <a:ext cx="146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350">
                  <a:solidFill>
                    <a:srgbClr val="000000"/>
                  </a:solidFill>
                  <a:latin typeface="宋体" panose="02010600030101010101" pitchFamily="2" charset="-122"/>
                </a:rPr>
                <a:t>累</a:t>
              </a:r>
              <a:endParaRPr kumimoji="1" lang="zh-CN" altLang="en-US" sz="4500"/>
            </a:p>
          </p:txBody>
        </p:sp>
        <p:sp>
          <p:nvSpPr>
            <p:cNvPr id="26744" name="Rectangle 57"/>
            <p:cNvSpPr>
              <a:spLocks noChangeArrowheads="1"/>
            </p:cNvSpPr>
            <p:nvPr/>
          </p:nvSpPr>
          <p:spPr bwMode="auto">
            <a:xfrm>
              <a:off x="208" y="1610"/>
              <a:ext cx="146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350">
                  <a:solidFill>
                    <a:srgbClr val="000000"/>
                  </a:solidFill>
                  <a:latin typeface="宋体" panose="02010600030101010101" pitchFamily="2" charset="-122"/>
                </a:rPr>
                <a:t>积</a:t>
              </a:r>
              <a:endParaRPr kumimoji="1" lang="zh-CN" altLang="en-US" sz="4500"/>
            </a:p>
          </p:txBody>
        </p:sp>
        <p:sp>
          <p:nvSpPr>
            <p:cNvPr id="26745" name="Rectangle 58"/>
            <p:cNvSpPr>
              <a:spLocks noChangeArrowheads="1"/>
            </p:cNvSpPr>
            <p:nvPr/>
          </p:nvSpPr>
          <p:spPr bwMode="auto">
            <a:xfrm>
              <a:off x="208" y="1790"/>
              <a:ext cx="146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350">
                  <a:solidFill>
                    <a:srgbClr val="000000"/>
                  </a:solidFill>
                  <a:latin typeface="宋体" panose="02010600030101010101" pitchFamily="2" charset="-122"/>
                </a:rPr>
                <a:t>户</a:t>
              </a:r>
              <a:endParaRPr kumimoji="1" lang="zh-CN" altLang="en-US" sz="4500"/>
            </a:p>
          </p:txBody>
        </p:sp>
        <p:sp>
          <p:nvSpPr>
            <p:cNvPr id="26746" name="Rectangle 59"/>
            <p:cNvSpPr>
              <a:spLocks noChangeArrowheads="1"/>
            </p:cNvSpPr>
            <p:nvPr/>
          </p:nvSpPr>
          <p:spPr bwMode="auto">
            <a:xfrm>
              <a:off x="208" y="1969"/>
              <a:ext cx="146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350">
                  <a:solidFill>
                    <a:srgbClr val="000000"/>
                  </a:solidFill>
                  <a:latin typeface="宋体" panose="02010600030101010101" pitchFamily="2" charset="-122"/>
                </a:rPr>
                <a:t>数</a:t>
              </a:r>
              <a:endParaRPr kumimoji="1" lang="zh-CN" altLang="en-US" sz="4500"/>
            </a:p>
          </p:txBody>
        </p:sp>
        <p:sp>
          <p:nvSpPr>
            <p:cNvPr id="26747" name="Rectangle 60"/>
            <p:cNvSpPr>
              <a:spLocks noChangeArrowheads="1"/>
            </p:cNvSpPr>
            <p:nvPr/>
          </p:nvSpPr>
          <p:spPr bwMode="auto">
            <a:xfrm>
              <a:off x="69" y="2174"/>
              <a:ext cx="487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350"/>
            </a:p>
          </p:txBody>
        </p:sp>
        <p:sp>
          <p:nvSpPr>
            <p:cNvPr id="26748" name="Rectangle 61"/>
            <p:cNvSpPr>
              <a:spLocks noChangeArrowheads="1"/>
            </p:cNvSpPr>
            <p:nvPr/>
          </p:nvSpPr>
          <p:spPr bwMode="auto">
            <a:xfrm>
              <a:off x="104" y="2225"/>
              <a:ext cx="43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350">
                  <a:solidFill>
                    <a:srgbClr val="000000"/>
                  </a:solidFill>
                  <a:latin typeface="宋体" panose="02010600030101010101" pitchFamily="2" charset="-122"/>
                </a:rPr>
                <a:t>（户）</a:t>
              </a:r>
              <a:endParaRPr kumimoji="1" lang="zh-CN" altLang="en-US" sz="4500"/>
            </a:p>
          </p:txBody>
        </p:sp>
        <p:sp>
          <p:nvSpPr>
            <p:cNvPr id="26749" name="Rectangle 62"/>
            <p:cNvSpPr>
              <a:spLocks noChangeArrowheads="1"/>
            </p:cNvSpPr>
            <p:nvPr/>
          </p:nvSpPr>
          <p:spPr bwMode="auto">
            <a:xfrm>
              <a:off x="891" y="3136"/>
              <a:ext cx="1354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350"/>
            </a:p>
          </p:txBody>
        </p:sp>
        <p:sp>
          <p:nvSpPr>
            <p:cNvPr id="26750" name="Rectangle 63"/>
            <p:cNvSpPr>
              <a:spLocks noChangeArrowheads="1"/>
            </p:cNvSpPr>
            <p:nvPr/>
          </p:nvSpPr>
          <p:spPr bwMode="auto">
            <a:xfrm>
              <a:off x="1114" y="3482"/>
              <a:ext cx="923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20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(a)</a:t>
              </a:r>
              <a:r>
                <a:rPr kumimoji="1" lang="zh-CN" altLang="en-US" sz="20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向下累积</a:t>
              </a:r>
              <a:endParaRPr kumimoji="1" lang="zh-CN" altLang="en-US" sz="6000" dirty="0"/>
            </a:p>
          </p:txBody>
        </p:sp>
        <p:sp>
          <p:nvSpPr>
            <p:cNvPr id="26751" name="Rectangle 64"/>
            <p:cNvSpPr>
              <a:spLocks noChangeArrowheads="1"/>
            </p:cNvSpPr>
            <p:nvPr/>
          </p:nvSpPr>
          <p:spPr bwMode="auto">
            <a:xfrm>
              <a:off x="1342" y="3187"/>
              <a:ext cx="0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kumimoji="1" lang="zh-CN" altLang="zh-CN" sz="4500"/>
            </a:p>
          </p:txBody>
        </p:sp>
      </p:grpSp>
      <p:grpSp>
        <p:nvGrpSpPr>
          <p:cNvPr id="26628" name="Group 65"/>
          <p:cNvGrpSpPr>
            <a:grpSpLocks/>
          </p:cNvGrpSpPr>
          <p:nvPr/>
        </p:nvGrpSpPr>
        <p:grpSpPr bwMode="auto">
          <a:xfrm>
            <a:off x="4748333" y="1766807"/>
            <a:ext cx="3791233" cy="3525542"/>
            <a:chOff x="2984" y="1270"/>
            <a:chExt cx="2720" cy="2512"/>
          </a:xfrm>
        </p:grpSpPr>
        <p:sp>
          <p:nvSpPr>
            <p:cNvPr id="26630" name="Rectangle 66"/>
            <p:cNvSpPr>
              <a:spLocks noChangeArrowheads="1"/>
            </p:cNvSpPr>
            <p:nvPr/>
          </p:nvSpPr>
          <p:spPr bwMode="auto">
            <a:xfrm>
              <a:off x="2984" y="1270"/>
              <a:ext cx="2720" cy="2122"/>
            </a:xfrm>
            <a:prstGeom prst="rect">
              <a:avLst/>
            </a:prstGeom>
            <a:solidFill>
              <a:srgbClr val="FF808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350"/>
            </a:p>
          </p:txBody>
        </p:sp>
        <p:sp>
          <p:nvSpPr>
            <p:cNvPr id="26631" name="Rectangle 67"/>
            <p:cNvSpPr>
              <a:spLocks noChangeArrowheads="1"/>
            </p:cNvSpPr>
            <p:nvPr/>
          </p:nvSpPr>
          <p:spPr bwMode="auto">
            <a:xfrm>
              <a:off x="3577" y="1398"/>
              <a:ext cx="1914" cy="1304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350"/>
            </a:p>
          </p:txBody>
        </p:sp>
        <p:sp>
          <p:nvSpPr>
            <p:cNvPr id="26632" name="Line 68"/>
            <p:cNvSpPr>
              <a:spLocks noChangeShapeType="1"/>
            </p:cNvSpPr>
            <p:nvPr/>
          </p:nvSpPr>
          <p:spPr bwMode="auto">
            <a:xfrm>
              <a:off x="3577" y="2382"/>
              <a:ext cx="191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6633" name="Line 69"/>
            <p:cNvSpPr>
              <a:spLocks noChangeShapeType="1"/>
            </p:cNvSpPr>
            <p:nvPr/>
          </p:nvSpPr>
          <p:spPr bwMode="auto">
            <a:xfrm>
              <a:off x="3577" y="2050"/>
              <a:ext cx="191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6634" name="Line 70"/>
            <p:cNvSpPr>
              <a:spLocks noChangeShapeType="1"/>
            </p:cNvSpPr>
            <p:nvPr/>
          </p:nvSpPr>
          <p:spPr bwMode="auto">
            <a:xfrm>
              <a:off x="3577" y="1730"/>
              <a:ext cx="191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6635" name="Line 71"/>
            <p:cNvSpPr>
              <a:spLocks noChangeShapeType="1"/>
            </p:cNvSpPr>
            <p:nvPr/>
          </p:nvSpPr>
          <p:spPr bwMode="auto">
            <a:xfrm>
              <a:off x="3577" y="1398"/>
              <a:ext cx="191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6636" name="Rectangle 72"/>
            <p:cNvSpPr>
              <a:spLocks noChangeArrowheads="1"/>
            </p:cNvSpPr>
            <p:nvPr/>
          </p:nvSpPr>
          <p:spPr bwMode="auto">
            <a:xfrm>
              <a:off x="3577" y="1398"/>
              <a:ext cx="1914" cy="1304"/>
            </a:xfrm>
            <a:prstGeom prst="rect">
              <a:avLst/>
            </a:prstGeom>
            <a:noFill/>
            <a:ln w="17463">
              <a:solidFill>
                <a:srgbClr val="80808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350"/>
            </a:p>
          </p:txBody>
        </p:sp>
        <p:sp>
          <p:nvSpPr>
            <p:cNvPr id="26637" name="Line 73"/>
            <p:cNvSpPr>
              <a:spLocks noChangeShapeType="1"/>
            </p:cNvSpPr>
            <p:nvPr/>
          </p:nvSpPr>
          <p:spPr bwMode="auto">
            <a:xfrm>
              <a:off x="3577" y="1398"/>
              <a:ext cx="1" cy="130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6638" name="Line 74"/>
            <p:cNvSpPr>
              <a:spLocks noChangeShapeType="1"/>
            </p:cNvSpPr>
            <p:nvPr/>
          </p:nvSpPr>
          <p:spPr bwMode="auto">
            <a:xfrm>
              <a:off x="3577" y="2702"/>
              <a:ext cx="3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6639" name="Line 75"/>
            <p:cNvSpPr>
              <a:spLocks noChangeShapeType="1"/>
            </p:cNvSpPr>
            <p:nvPr/>
          </p:nvSpPr>
          <p:spPr bwMode="auto">
            <a:xfrm>
              <a:off x="3577" y="2382"/>
              <a:ext cx="3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6640" name="Line 76"/>
            <p:cNvSpPr>
              <a:spLocks noChangeShapeType="1"/>
            </p:cNvSpPr>
            <p:nvPr/>
          </p:nvSpPr>
          <p:spPr bwMode="auto">
            <a:xfrm>
              <a:off x="3577" y="2050"/>
              <a:ext cx="3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6641" name="Line 77"/>
            <p:cNvSpPr>
              <a:spLocks noChangeShapeType="1"/>
            </p:cNvSpPr>
            <p:nvPr/>
          </p:nvSpPr>
          <p:spPr bwMode="auto">
            <a:xfrm>
              <a:off x="3577" y="1730"/>
              <a:ext cx="3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6642" name="Line 78"/>
            <p:cNvSpPr>
              <a:spLocks noChangeShapeType="1"/>
            </p:cNvSpPr>
            <p:nvPr/>
          </p:nvSpPr>
          <p:spPr bwMode="auto">
            <a:xfrm>
              <a:off x="3577" y="1398"/>
              <a:ext cx="3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6643" name="Line 79"/>
            <p:cNvSpPr>
              <a:spLocks noChangeShapeType="1"/>
            </p:cNvSpPr>
            <p:nvPr/>
          </p:nvSpPr>
          <p:spPr bwMode="auto">
            <a:xfrm>
              <a:off x="3577" y="2702"/>
              <a:ext cx="191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6644" name="Line 80"/>
            <p:cNvSpPr>
              <a:spLocks noChangeShapeType="1"/>
            </p:cNvSpPr>
            <p:nvPr/>
          </p:nvSpPr>
          <p:spPr bwMode="auto">
            <a:xfrm flipV="1">
              <a:off x="3577" y="2663"/>
              <a:ext cx="1" cy="3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6645" name="Line 81"/>
            <p:cNvSpPr>
              <a:spLocks noChangeShapeType="1"/>
            </p:cNvSpPr>
            <p:nvPr/>
          </p:nvSpPr>
          <p:spPr bwMode="auto">
            <a:xfrm flipV="1">
              <a:off x="4059" y="2663"/>
              <a:ext cx="1" cy="3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6646" name="Line 82"/>
            <p:cNvSpPr>
              <a:spLocks noChangeShapeType="1"/>
            </p:cNvSpPr>
            <p:nvPr/>
          </p:nvSpPr>
          <p:spPr bwMode="auto">
            <a:xfrm flipV="1">
              <a:off x="4540" y="2663"/>
              <a:ext cx="1" cy="3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6647" name="Line 83"/>
            <p:cNvSpPr>
              <a:spLocks noChangeShapeType="1"/>
            </p:cNvSpPr>
            <p:nvPr/>
          </p:nvSpPr>
          <p:spPr bwMode="auto">
            <a:xfrm flipV="1">
              <a:off x="5010" y="2663"/>
              <a:ext cx="1" cy="3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6648" name="Line 84"/>
            <p:cNvSpPr>
              <a:spLocks noChangeShapeType="1"/>
            </p:cNvSpPr>
            <p:nvPr/>
          </p:nvSpPr>
          <p:spPr bwMode="auto">
            <a:xfrm flipV="1">
              <a:off x="5491" y="2663"/>
              <a:ext cx="1" cy="3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6649" name="Line 85"/>
            <p:cNvSpPr>
              <a:spLocks noChangeShapeType="1"/>
            </p:cNvSpPr>
            <p:nvPr/>
          </p:nvSpPr>
          <p:spPr bwMode="auto">
            <a:xfrm>
              <a:off x="3577" y="1730"/>
              <a:ext cx="482" cy="77"/>
            </a:xfrm>
            <a:prstGeom prst="line">
              <a:avLst/>
            </a:prstGeom>
            <a:noFill/>
            <a:ln w="3492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6650" name="Line 86"/>
            <p:cNvSpPr>
              <a:spLocks noChangeShapeType="1"/>
            </p:cNvSpPr>
            <p:nvPr/>
          </p:nvSpPr>
          <p:spPr bwMode="auto">
            <a:xfrm>
              <a:off x="4059" y="1807"/>
              <a:ext cx="481" cy="345"/>
            </a:xfrm>
            <a:prstGeom prst="line">
              <a:avLst/>
            </a:prstGeom>
            <a:noFill/>
            <a:ln w="3492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6651" name="Line 87"/>
            <p:cNvSpPr>
              <a:spLocks noChangeShapeType="1"/>
            </p:cNvSpPr>
            <p:nvPr/>
          </p:nvSpPr>
          <p:spPr bwMode="auto">
            <a:xfrm>
              <a:off x="4540" y="2152"/>
              <a:ext cx="470" cy="307"/>
            </a:xfrm>
            <a:prstGeom prst="line">
              <a:avLst/>
            </a:prstGeom>
            <a:noFill/>
            <a:ln w="3492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6652" name="Line 88"/>
            <p:cNvSpPr>
              <a:spLocks noChangeShapeType="1"/>
            </p:cNvSpPr>
            <p:nvPr/>
          </p:nvSpPr>
          <p:spPr bwMode="auto">
            <a:xfrm>
              <a:off x="5010" y="2459"/>
              <a:ext cx="481" cy="140"/>
            </a:xfrm>
            <a:prstGeom prst="line">
              <a:avLst/>
            </a:prstGeom>
            <a:noFill/>
            <a:ln w="34925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6653" name="Oval 89"/>
            <p:cNvSpPr>
              <a:spLocks noChangeArrowheads="1"/>
            </p:cNvSpPr>
            <p:nvPr/>
          </p:nvSpPr>
          <p:spPr bwMode="auto">
            <a:xfrm>
              <a:off x="3544" y="1692"/>
              <a:ext cx="56" cy="64"/>
            </a:xfrm>
            <a:prstGeom prst="ellipse">
              <a:avLst/>
            </a:prstGeom>
            <a:solidFill>
              <a:srgbClr val="FFFF00"/>
            </a:solidFill>
            <a:ln w="1746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350"/>
            </a:p>
          </p:txBody>
        </p:sp>
        <p:sp>
          <p:nvSpPr>
            <p:cNvPr id="26654" name="Oval 90"/>
            <p:cNvSpPr>
              <a:spLocks noChangeArrowheads="1"/>
            </p:cNvSpPr>
            <p:nvPr/>
          </p:nvSpPr>
          <p:spPr bwMode="auto">
            <a:xfrm>
              <a:off x="4025" y="1769"/>
              <a:ext cx="56" cy="63"/>
            </a:xfrm>
            <a:prstGeom prst="ellipse">
              <a:avLst/>
            </a:prstGeom>
            <a:solidFill>
              <a:srgbClr val="FFFF00"/>
            </a:solidFill>
            <a:ln w="1746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350"/>
            </a:p>
          </p:txBody>
        </p:sp>
        <p:sp>
          <p:nvSpPr>
            <p:cNvPr id="26655" name="Oval 91"/>
            <p:cNvSpPr>
              <a:spLocks noChangeArrowheads="1"/>
            </p:cNvSpPr>
            <p:nvPr/>
          </p:nvSpPr>
          <p:spPr bwMode="auto">
            <a:xfrm>
              <a:off x="4506" y="2114"/>
              <a:ext cx="56" cy="64"/>
            </a:xfrm>
            <a:prstGeom prst="ellipse">
              <a:avLst/>
            </a:prstGeom>
            <a:solidFill>
              <a:srgbClr val="FFFF00"/>
            </a:solidFill>
            <a:ln w="1746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350"/>
            </a:p>
          </p:txBody>
        </p:sp>
        <p:sp>
          <p:nvSpPr>
            <p:cNvPr id="26656" name="Oval 92"/>
            <p:cNvSpPr>
              <a:spLocks noChangeArrowheads="1"/>
            </p:cNvSpPr>
            <p:nvPr/>
          </p:nvSpPr>
          <p:spPr bwMode="auto">
            <a:xfrm>
              <a:off x="4976" y="2420"/>
              <a:ext cx="56" cy="64"/>
            </a:xfrm>
            <a:prstGeom prst="ellipse">
              <a:avLst/>
            </a:prstGeom>
            <a:solidFill>
              <a:srgbClr val="FFFF00"/>
            </a:solidFill>
            <a:ln w="1746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350"/>
            </a:p>
          </p:txBody>
        </p:sp>
        <p:sp>
          <p:nvSpPr>
            <p:cNvPr id="26657" name="Oval 93"/>
            <p:cNvSpPr>
              <a:spLocks noChangeArrowheads="1"/>
            </p:cNvSpPr>
            <p:nvPr/>
          </p:nvSpPr>
          <p:spPr bwMode="auto">
            <a:xfrm>
              <a:off x="5458" y="2561"/>
              <a:ext cx="56" cy="64"/>
            </a:xfrm>
            <a:prstGeom prst="ellipse">
              <a:avLst/>
            </a:prstGeom>
            <a:solidFill>
              <a:srgbClr val="FFFF00"/>
            </a:solidFill>
            <a:ln w="1746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350"/>
            </a:p>
          </p:txBody>
        </p:sp>
        <p:sp>
          <p:nvSpPr>
            <p:cNvPr id="26658" name="Rectangle 94"/>
            <p:cNvSpPr>
              <a:spLocks noChangeArrowheads="1"/>
            </p:cNvSpPr>
            <p:nvPr/>
          </p:nvSpPr>
          <p:spPr bwMode="auto">
            <a:xfrm>
              <a:off x="4159" y="1717"/>
              <a:ext cx="22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35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276</a:t>
              </a:r>
              <a:endParaRPr kumimoji="1" lang="en-US" altLang="zh-CN" sz="4500"/>
            </a:p>
          </p:txBody>
        </p:sp>
        <p:sp>
          <p:nvSpPr>
            <p:cNvPr id="26659" name="Rectangle 95"/>
            <p:cNvSpPr>
              <a:spLocks noChangeArrowheads="1"/>
            </p:cNvSpPr>
            <p:nvPr/>
          </p:nvSpPr>
          <p:spPr bwMode="auto">
            <a:xfrm>
              <a:off x="4642" y="2063"/>
              <a:ext cx="22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35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168</a:t>
              </a:r>
              <a:endParaRPr kumimoji="1" lang="en-US" altLang="zh-CN" sz="4500"/>
            </a:p>
          </p:txBody>
        </p:sp>
        <p:sp>
          <p:nvSpPr>
            <p:cNvPr id="26660" name="Rectangle 96"/>
            <p:cNvSpPr>
              <a:spLocks noChangeArrowheads="1"/>
            </p:cNvSpPr>
            <p:nvPr/>
          </p:nvSpPr>
          <p:spPr bwMode="auto">
            <a:xfrm>
              <a:off x="5233" y="2536"/>
              <a:ext cx="15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35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30</a:t>
              </a:r>
              <a:endParaRPr kumimoji="1" lang="en-US" altLang="zh-CN" sz="4500"/>
            </a:p>
          </p:txBody>
        </p:sp>
        <p:sp>
          <p:nvSpPr>
            <p:cNvPr id="26661" name="Rectangle 97"/>
            <p:cNvSpPr>
              <a:spLocks noChangeArrowheads="1"/>
            </p:cNvSpPr>
            <p:nvPr/>
          </p:nvSpPr>
          <p:spPr bwMode="auto">
            <a:xfrm>
              <a:off x="3634" y="1794"/>
              <a:ext cx="22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35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300</a:t>
              </a:r>
              <a:endParaRPr kumimoji="1" lang="en-US" altLang="zh-CN" sz="4500"/>
            </a:p>
          </p:txBody>
        </p:sp>
        <p:sp>
          <p:nvSpPr>
            <p:cNvPr id="26662" name="Rectangle 98"/>
            <p:cNvSpPr>
              <a:spLocks noChangeArrowheads="1"/>
            </p:cNvSpPr>
            <p:nvPr/>
          </p:nvSpPr>
          <p:spPr bwMode="auto">
            <a:xfrm>
              <a:off x="5122" y="2331"/>
              <a:ext cx="15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35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75</a:t>
              </a:r>
              <a:endParaRPr kumimoji="1" lang="en-US" altLang="zh-CN" sz="4500"/>
            </a:p>
          </p:txBody>
        </p:sp>
        <p:sp>
          <p:nvSpPr>
            <p:cNvPr id="26663" name="Rectangle 99"/>
            <p:cNvSpPr>
              <a:spLocks noChangeArrowheads="1"/>
            </p:cNvSpPr>
            <p:nvPr/>
          </p:nvSpPr>
          <p:spPr bwMode="auto">
            <a:xfrm>
              <a:off x="3421" y="2612"/>
              <a:ext cx="76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350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sz="4500"/>
            </a:p>
          </p:txBody>
        </p:sp>
        <p:sp>
          <p:nvSpPr>
            <p:cNvPr id="26664" name="Rectangle 100"/>
            <p:cNvSpPr>
              <a:spLocks noChangeArrowheads="1"/>
            </p:cNvSpPr>
            <p:nvPr/>
          </p:nvSpPr>
          <p:spPr bwMode="auto">
            <a:xfrm>
              <a:off x="3287" y="2293"/>
              <a:ext cx="22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350">
                  <a:solidFill>
                    <a:srgbClr val="000000"/>
                  </a:solidFill>
                  <a:latin typeface="Times New Roman" panose="02020603050405020304" pitchFamily="18" charset="0"/>
                </a:rPr>
                <a:t>100</a:t>
              </a:r>
              <a:endParaRPr kumimoji="1" lang="en-US" altLang="zh-CN" sz="4500"/>
            </a:p>
          </p:txBody>
        </p:sp>
        <p:sp>
          <p:nvSpPr>
            <p:cNvPr id="26665" name="Rectangle 101"/>
            <p:cNvSpPr>
              <a:spLocks noChangeArrowheads="1"/>
            </p:cNvSpPr>
            <p:nvPr/>
          </p:nvSpPr>
          <p:spPr bwMode="auto">
            <a:xfrm>
              <a:off x="3287" y="1960"/>
              <a:ext cx="22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350">
                  <a:solidFill>
                    <a:srgbClr val="000000"/>
                  </a:solidFill>
                  <a:latin typeface="Times New Roman" panose="02020603050405020304" pitchFamily="18" charset="0"/>
                </a:rPr>
                <a:t>200</a:t>
              </a:r>
              <a:endParaRPr kumimoji="1" lang="en-US" altLang="zh-CN" sz="4500"/>
            </a:p>
          </p:txBody>
        </p:sp>
        <p:sp>
          <p:nvSpPr>
            <p:cNvPr id="26666" name="Rectangle 102"/>
            <p:cNvSpPr>
              <a:spLocks noChangeArrowheads="1"/>
            </p:cNvSpPr>
            <p:nvPr/>
          </p:nvSpPr>
          <p:spPr bwMode="auto">
            <a:xfrm>
              <a:off x="3287" y="1641"/>
              <a:ext cx="22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350">
                  <a:solidFill>
                    <a:srgbClr val="000000"/>
                  </a:solidFill>
                  <a:latin typeface="Times New Roman" panose="02020603050405020304" pitchFamily="18" charset="0"/>
                </a:rPr>
                <a:t>300</a:t>
              </a:r>
              <a:endParaRPr kumimoji="1" lang="en-US" altLang="zh-CN" sz="4500"/>
            </a:p>
          </p:txBody>
        </p:sp>
        <p:sp>
          <p:nvSpPr>
            <p:cNvPr id="26667" name="Rectangle 103"/>
            <p:cNvSpPr>
              <a:spLocks noChangeArrowheads="1"/>
            </p:cNvSpPr>
            <p:nvPr/>
          </p:nvSpPr>
          <p:spPr bwMode="auto">
            <a:xfrm>
              <a:off x="3287" y="1308"/>
              <a:ext cx="22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350">
                  <a:solidFill>
                    <a:srgbClr val="000000"/>
                  </a:solidFill>
                  <a:latin typeface="Times New Roman" panose="02020603050405020304" pitchFamily="18" charset="0"/>
                </a:rPr>
                <a:t>400</a:t>
              </a:r>
              <a:endParaRPr kumimoji="1" lang="en-US" altLang="zh-CN" sz="4500"/>
            </a:p>
          </p:txBody>
        </p:sp>
        <p:sp>
          <p:nvSpPr>
            <p:cNvPr id="26668" name="Rectangle 104"/>
            <p:cNvSpPr>
              <a:spLocks noChangeArrowheads="1"/>
            </p:cNvSpPr>
            <p:nvPr/>
          </p:nvSpPr>
          <p:spPr bwMode="auto">
            <a:xfrm>
              <a:off x="3443" y="2817"/>
              <a:ext cx="3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35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kumimoji="1" lang="en-US" altLang="zh-CN" sz="4500"/>
            </a:p>
          </p:txBody>
        </p:sp>
        <p:sp>
          <p:nvSpPr>
            <p:cNvPr id="26669" name="Rectangle 105"/>
            <p:cNvSpPr>
              <a:spLocks noChangeArrowheads="1"/>
            </p:cNvSpPr>
            <p:nvPr/>
          </p:nvSpPr>
          <p:spPr bwMode="auto">
            <a:xfrm>
              <a:off x="3477" y="2842"/>
              <a:ext cx="30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350">
                  <a:solidFill>
                    <a:srgbClr val="000000"/>
                  </a:solidFill>
                  <a:latin typeface="宋体" panose="02010600030101010101" pitchFamily="2" charset="-122"/>
                </a:rPr>
                <a:t>非常</a:t>
              </a:r>
              <a:endParaRPr kumimoji="1" lang="zh-CN" altLang="en-US" sz="4500"/>
            </a:p>
          </p:txBody>
        </p:sp>
        <p:sp>
          <p:nvSpPr>
            <p:cNvPr id="26670" name="Rectangle 106"/>
            <p:cNvSpPr>
              <a:spLocks noChangeArrowheads="1"/>
            </p:cNvSpPr>
            <p:nvPr/>
          </p:nvSpPr>
          <p:spPr bwMode="auto">
            <a:xfrm>
              <a:off x="3399" y="3034"/>
              <a:ext cx="45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350">
                  <a:solidFill>
                    <a:srgbClr val="000000"/>
                  </a:solidFill>
                  <a:latin typeface="宋体" panose="02010600030101010101" pitchFamily="2" charset="-122"/>
                </a:rPr>
                <a:t>不满意</a:t>
              </a:r>
              <a:endParaRPr kumimoji="1" lang="zh-CN" altLang="en-US" sz="4500"/>
            </a:p>
          </p:txBody>
        </p:sp>
        <p:sp>
          <p:nvSpPr>
            <p:cNvPr id="26671" name="Rectangle 107"/>
            <p:cNvSpPr>
              <a:spLocks noChangeArrowheads="1"/>
            </p:cNvSpPr>
            <p:nvPr/>
          </p:nvSpPr>
          <p:spPr bwMode="auto">
            <a:xfrm>
              <a:off x="3857" y="2817"/>
              <a:ext cx="3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35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kumimoji="1" lang="en-US" altLang="zh-CN" sz="4500"/>
            </a:p>
          </p:txBody>
        </p:sp>
        <p:sp>
          <p:nvSpPr>
            <p:cNvPr id="26672" name="Rectangle 108"/>
            <p:cNvSpPr>
              <a:spLocks noChangeArrowheads="1"/>
            </p:cNvSpPr>
            <p:nvPr/>
          </p:nvSpPr>
          <p:spPr bwMode="auto">
            <a:xfrm>
              <a:off x="3891" y="2842"/>
              <a:ext cx="45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350">
                  <a:solidFill>
                    <a:srgbClr val="000000"/>
                  </a:solidFill>
                  <a:latin typeface="宋体" panose="02010600030101010101" pitchFamily="2" charset="-122"/>
                </a:rPr>
                <a:t>不满意</a:t>
              </a:r>
              <a:endParaRPr kumimoji="1" lang="zh-CN" altLang="en-US" sz="4500"/>
            </a:p>
          </p:txBody>
        </p:sp>
        <p:sp>
          <p:nvSpPr>
            <p:cNvPr id="26673" name="Rectangle 109"/>
            <p:cNvSpPr>
              <a:spLocks noChangeArrowheads="1"/>
            </p:cNvSpPr>
            <p:nvPr/>
          </p:nvSpPr>
          <p:spPr bwMode="auto">
            <a:xfrm>
              <a:off x="4406" y="2817"/>
              <a:ext cx="3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35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kumimoji="1" lang="en-US" altLang="zh-CN" sz="4500"/>
            </a:p>
          </p:txBody>
        </p:sp>
        <p:sp>
          <p:nvSpPr>
            <p:cNvPr id="26674" name="Rectangle 110"/>
            <p:cNvSpPr>
              <a:spLocks noChangeArrowheads="1"/>
            </p:cNvSpPr>
            <p:nvPr/>
          </p:nvSpPr>
          <p:spPr bwMode="auto">
            <a:xfrm>
              <a:off x="4439" y="2842"/>
              <a:ext cx="30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350">
                  <a:solidFill>
                    <a:srgbClr val="000000"/>
                  </a:solidFill>
                  <a:latin typeface="宋体" panose="02010600030101010101" pitchFamily="2" charset="-122"/>
                </a:rPr>
                <a:t>一般</a:t>
              </a:r>
              <a:endParaRPr kumimoji="1" lang="zh-CN" altLang="en-US" sz="4500"/>
            </a:p>
          </p:txBody>
        </p:sp>
        <p:sp>
          <p:nvSpPr>
            <p:cNvPr id="26675" name="Rectangle 111"/>
            <p:cNvSpPr>
              <a:spLocks noChangeArrowheads="1"/>
            </p:cNvSpPr>
            <p:nvPr/>
          </p:nvSpPr>
          <p:spPr bwMode="auto">
            <a:xfrm>
              <a:off x="4876" y="2817"/>
              <a:ext cx="3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35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kumimoji="1" lang="en-US" altLang="zh-CN" sz="4500"/>
            </a:p>
          </p:txBody>
        </p:sp>
        <p:sp>
          <p:nvSpPr>
            <p:cNvPr id="26676" name="Rectangle 112"/>
            <p:cNvSpPr>
              <a:spLocks noChangeArrowheads="1"/>
            </p:cNvSpPr>
            <p:nvPr/>
          </p:nvSpPr>
          <p:spPr bwMode="auto">
            <a:xfrm>
              <a:off x="4910" y="2842"/>
              <a:ext cx="30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350">
                  <a:solidFill>
                    <a:srgbClr val="000000"/>
                  </a:solidFill>
                  <a:latin typeface="宋体" panose="02010600030101010101" pitchFamily="2" charset="-122"/>
                </a:rPr>
                <a:t>满意</a:t>
              </a:r>
              <a:endParaRPr kumimoji="1" lang="zh-CN" altLang="en-US" sz="4500"/>
            </a:p>
          </p:txBody>
        </p:sp>
        <p:sp>
          <p:nvSpPr>
            <p:cNvPr id="26677" name="Rectangle 113"/>
            <p:cNvSpPr>
              <a:spLocks noChangeArrowheads="1"/>
            </p:cNvSpPr>
            <p:nvPr/>
          </p:nvSpPr>
          <p:spPr bwMode="auto">
            <a:xfrm>
              <a:off x="5357" y="2817"/>
              <a:ext cx="3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35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kumimoji="1" lang="en-US" altLang="zh-CN" sz="4500"/>
            </a:p>
          </p:txBody>
        </p:sp>
        <p:sp>
          <p:nvSpPr>
            <p:cNvPr id="26678" name="Rectangle 114"/>
            <p:cNvSpPr>
              <a:spLocks noChangeArrowheads="1"/>
            </p:cNvSpPr>
            <p:nvPr/>
          </p:nvSpPr>
          <p:spPr bwMode="auto">
            <a:xfrm>
              <a:off x="5391" y="2842"/>
              <a:ext cx="30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350">
                  <a:solidFill>
                    <a:srgbClr val="000000"/>
                  </a:solidFill>
                  <a:latin typeface="宋体" panose="02010600030101010101" pitchFamily="2" charset="-122"/>
                </a:rPr>
                <a:t>非常</a:t>
              </a:r>
              <a:endParaRPr kumimoji="1" lang="zh-CN" altLang="en-US" sz="4500"/>
            </a:p>
          </p:txBody>
        </p:sp>
        <p:sp>
          <p:nvSpPr>
            <p:cNvPr id="26679" name="Rectangle 115"/>
            <p:cNvSpPr>
              <a:spLocks noChangeArrowheads="1"/>
            </p:cNvSpPr>
            <p:nvPr/>
          </p:nvSpPr>
          <p:spPr bwMode="auto">
            <a:xfrm>
              <a:off x="5379" y="3034"/>
              <a:ext cx="30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350">
                  <a:solidFill>
                    <a:srgbClr val="000000"/>
                  </a:solidFill>
                  <a:latin typeface="宋体" panose="02010600030101010101" pitchFamily="2" charset="-122"/>
                </a:rPr>
                <a:t>满意</a:t>
              </a:r>
              <a:endParaRPr kumimoji="1" lang="zh-CN" altLang="en-US" sz="4500"/>
            </a:p>
          </p:txBody>
        </p:sp>
        <p:sp>
          <p:nvSpPr>
            <p:cNvPr id="26680" name="Rectangle 116"/>
            <p:cNvSpPr>
              <a:spLocks noChangeArrowheads="1"/>
            </p:cNvSpPr>
            <p:nvPr/>
          </p:nvSpPr>
          <p:spPr bwMode="auto">
            <a:xfrm>
              <a:off x="2984" y="1270"/>
              <a:ext cx="2720" cy="2122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350"/>
            </a:p>
          </p:txBody>
        </p:sp>
        <p:sp>
          <p:nvSpPr>
            <p:cNvPr id="26681" name="Rectangle 117"/>
            <p:cNvSpPr>
              <a:spLocks noChangeArrowheads="1"/>
            </p:cNvSpPr>
            <p:nvPr/>
          </p:nvSpPr>
          <p:spPr bwMode="auto">
            <a:xfrm>
              <a:off x="3062" y="1385"/>
              <a:ext cx="247" cy="7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350"/>
            </a:p>
          </p:txBody>
        </p:sp>
        <p:sp>
          <p:nvSpPr>
            <p:cNvPr id="26682" name="Rectangle 118"/>
            <p:cNvSpPr>
              <a:spLocks noChangeArrowheads="1"/>
            </p:cNvSpPr>
            <p:nvPr/>
          </p:nvSpPr>
          <p:spPr bwMode="auto">
            <a:xfrm>
              <a:off x="3118" y="1436"/>
              <a:ext cx="15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350">
                  <a:solidFill>
                    <a:srgbClr val="000000"/>
                  </a:solidFill>
                  <a:latin typeface="宋体" panose="02010600030101010101" pitchFamily="2" charset="-122"/>
                </a:rPr>
                <a:t>累</a:t>
              </a:r>
              <a:endParaRPr kumimoji="1" lang="zh-CN" altLang="en-US" sz="4500"/>
            </a:p>
          </p:txBody>
        </p:sp>
        <p:sp>
          <p:nvSpPr>
            <p:cNvPr id="26683" name="Rectangle 119"/>
            <p:cNvSpPr>
              <a:spLocks noChangeArrowheads="1"/>
            </p:cNvSpPr>
            <p:nvPr/>
          </p:nvSpPr>
          <p:spPr bwMode="auto">
            <a:xfrm>
              <a:off x="3118" y="1615"/>
              <a:ext cx="15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350">
                  <a:solidFill>
                    <a:srgbClr val="000000"/>
                  </a:solidFill>
                  <a:latin typeface="宋体" panose="02010600030101010101" pitchFamily="2" charset="-122"/>
                </a:rPr>
                <a:t>积</a:t>
              </a:r>
              <a:endParaRPr kumimoji="1" lang="zh-CN" altLang="en-US" sz="4500"/>
            </a:p>
          </p:txBody>
        </p:sp>
        <p:sp>
          <p:nvSpPr>
            <p:cNvPr id="26684" name="Rectangle 120"/>
            <p:cNvSpPr>
              <a:spLocks noChangeArrowheads="1"/>
            </p:cNvSpPr>
            <p:nvPr/>
          </p:nvSpPr>
          <p:spPr bwMode="auto">
            <a:xfrm>
              <a:off x="3118" y="1794"/>
              <a:ext cx="15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350">
                  <a:solidFill>
                    <a:srgbClr val="000000"/>
                  </a:solidFill>
                  <a:latin typeface="宋体" panose="02010600030101010101" pitchFamily="2" charset="-122"/>
                </a:rPr>
                <a:t>户</a:t>
              </a:r>
              <a:endParaRPr kumimoji="1" lang="zh-CN" altLang="en-US" sz="4500"/>
            </a:p>
          </p:txBody>
        </p:sp>
        <p:sp>
          <p:nvSpPr>
            <p:cNvPr id="26685" name="Rectangle 121"/>
            <p:cNvSpPr>
              <a:spLocks noChangeArrowheads="1"/>
            </p:cNvSpPr>
            <p:nvPr/>
          </p:nvSpPr>
          <p:spPr bwMode="auto">
            <a:xfrm>
              <a:off x="3118" y="1973"/>
              <a:ext cx="15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350">
                  <a:solidFill>
                    <a:srgbClr val="000000"/>
                  </a:solidFill>
                  <a:latin typeface="宋体" panose="02010600030101010101" pitchFamily="2" charset="-122"/>
                </a:rPr>
                <a:t>数</a:t>
              </a:r>
              <a:endParaRPr kumimoji="1" lang="zh-CN" altLang="en-US" sz="4500"/>
            </a:p>
          </p:txBody>
        </p:sp>
        <p:sp>
          <p:nvSpPr>
            <p:cNvPr id="26686" name="Rectangle 122"/>
            <p:cNvSpPr>
              <a:spLocks noChangeArrowheads="1"/>
            </p:cNvSpPr>
            <p:nvPr/>
          </p:nvSpPr>
          <p:spPr bwMode="auto">
            <a:xfrm>
              <a:off x="2984" y="2139"/>
              <a:ext cx="45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350"/>
            </a:p>
          </p:txBody>
        </p:sp>
        <p:sp>
          <p:nvSpPr>
            <p:cNvPr id="26687" name="Rectangle 123"/>
            <p:cNvSpPr>
              <a:spLocks noChangeArrowheads="1"/>
            </p:cNvSpPr>
            <p:nvPr/>
          </p:nvSpPr>
          <p:spPr bwMode="auto">
            <a:xfrm>
              <a:off x="3018" y="2190"/>
              <a:ext cx="45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350">
                  <a:solidFill>
                    <a:srgbClr val="000000"/>
                  </a:solidFill>
                  <a:latin typeface="宋体" panose="02010600030101010101" pitchFamily="2" charset="-122"/>
                </a:rPr>
                <a:t>（户）</a:t>
              </a:r>
              <a:endParaRPr kumimoji="1" lang="zh-CN" altLang="en-US" sz="4500"/>
            </a:p>
          </p:txBody>
        </p:sp>
        <p:sp>
          <p:nvSpPr>
            <p:cNvPr id="26688" name="Rectangle 124"/>
            <p:cNvSpPr>
              <a:spLocks noChangeArrowheads="1"/>
            </p:cNvSpPr>
            <p:nvPr/>
          </p:nvSpPr>
          <p:spPr bwMode="auto">
            <a:xfrm>
              <a:off x="4047" y="3149"/>
              <a:ext cx="829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350"/>
            </a:p>
          </p:txBody>
        </p:sp>
        <p:sp>
          <p:nvSpPr>
            <p:cNvPr id="26689" name="Rectangle 125"/>
            <p:cNvSpPr>
              <a:spLocks noChangeArrowheads="1"/>
            </p:cNvSpPr>
            <p:nvPr/>
          </p:nvSpPr>
          <p:spPr bwMode="auto">
            <a:xfrm>
              <a:off x="4011" y="3500"/>
              <a:ext cx="965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20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(b)</a:t>
              </a:r>
              <a:r>
                <a:rPr kumimoji="1" lang="zh-CN" altLang="en-US" sz="20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向上累积</a:t>
              </a:r>
              <a:endParaRPr kumimoji="1" lang="zh-CN" altLang="en-US" sz="6600" dirty="0"/>
            </a:p>
          </p:txBody>
        </p:sp>
        <p:sp>
          <p:nvSpPr>
            <p:cNvPr id="26690" name="Rectangle 126"/>
            <p:cNvSpPr>
              <a:spLocks noChangeArrowheads="1"/>
            </p:cNvSpPr>
            <p:nvPr/>
          </p:nvSpPr>
          <p:spPr bwMode="auto">
            <a:xfrm>
              <a:off x="4260" y="3200"/>
              <a:ext cx="0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kumimoji="1" lang="zh-CN" altLang="zh-CN" sz="4500"/>
            </a:p>
          </p:txBody>
        </p:sp>
      </p:grpSp>
      <p:sp>
        <p:nvSpPr>
          <p:cNvPr id="26629" name="Text Box 127"/>
          <p:cNvSpPr txBox="1">
            <a:spLocks noChangeArrowheads="1"/>
          </p:cNvSpPr>
          <p:nvPr/>
        </p:nvSpPr>
        <p:spPr bwMode="auto">
          <a:xfrm>
            <a:off x="1890853" y="5685206"/>
            <a:ext cx="5801966" cy="400110"/>
          </a:xfrm>
          <a:prstGeom prst="rect">
            <a:avLst/>
          </a:prstGeom>
          <a:solidFill>
            <a:srgbClr val="C545AD"/>
          </a:solidFill>
          <a:ln>
            <a:noFill/>
          </a:ln>
          <a:effectLst>
            <a:outerShdw dist="81320" dir="2319588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zh-CN" altLang="en-US" sz="2000" b="1" dirty="0" smtClean="0"/>
              <a:t>图</a:t>
            </a:r>
            <a:r>
              <a:rPr kumimoji="1" lang="en-US" altLang="zh-CN" sz="2000" b="1" dirty="0" smtClean="0"/>
              <a:t>2.3  </a:t>
            </a:r>
            <a:r>
              <a:rPr kumimoji="1" lang="zh-CN" altLang="en-US" sz="2000" b="1" dirty="0"/>
              <a:t>甲城市家庭对住房状况评价的累积频数分布</a:t>
            </a:r>
          </a:p>
        </p:txBody>
      </p:sp>
    </p:spTree>
    <p:extLst>
      <p:ext uri="{BB962C8B-B14F-4D97-AF65-F5344CB8AC3E}">
        <p14:creationId xmlns:p14="http://schemas.microsoft.com/office/powerpoint/2010/main" val="3108869051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485900" y="1063229"/>
            <a:ext cx="6172200" cy="74295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67866" tIns="33338" rIns="67866" bIns="33338" rtlCol="0" anchor="ctr" anchorCtr="1">
            <a:normAutofit/>
          </a:bodyPr>
          <a:lstStyle/>
          <a:p>
            <a:pPr eaLnBrk="1" hangingPunct="1"/>
            <a:r>
              <a:rPr lang="zh-CN" altLang="en-US" sz="3000" dirty="0"/>
              <a:t>定序数据频数分布</a:t>
            </a:r>
            <a:r>
              <a:rPr lang="zh-CN" altLang="en-US" sz="3000" dirty="0" smtClean="0"/>
              <a:t>表</a:t>
            </a:r>
            <a:endParaRPr lang="zh-CN" altLang="en-US" sz="2700" dirty="0">
              <a:solidFill>
                <a:schemeClr val="hlink"/>
              </a:solidFill>
            </a:endParaRPr>
          </a:p>
        </p:txBody>
      </p:sp>
      <p:graphicFrame>
        <p:nvGraphicFramePr>
          <p:cNvPr id="51203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1247891"/>
              </p:ext>
            </p:extLst>
          </p:nvPr>
        </p:nvGraphicFramePr>
        <p:xfrm>
          <a:off x="2433234" y="2131643"/>
          <a:ext cx="6354305" cy="3733800"/>
        </p:xfrm>
        <a:graphic>
          <a:graphicData uri="http://schemas.openxmlformats.org/drawingml/2006/table">
            <a:tbl>
              <a:tblPr/>
              <a:tblGrid>
                <a:gridCol w="1611823"/>
                <a:gridCol w="623542"/>
                <a:gridCol w="740309"/>
                <a:gridCol w="681926"/>
                <a:gridCol w="976393"/>
                <a:gridCol w="712922"/>
                <a:gridCol w="1007390"/>
              </a:tblGrid>
              <a:tr h="313135"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表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2.3    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乙城市家庭对住房状况评价的频数分布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47B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13135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回答类别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B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乙城市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1194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户数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户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)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B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百分比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(%)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B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向上累积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向下累积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62031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户数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户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)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百分比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(%)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户数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户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)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百分比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(%)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B"/>
                    </a:solidFill>
                  </a:tcPr>
                </a:tc>
              </a:tr>
              <a:tr h="143470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非常不满意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不满意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一般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满意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非常满意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C67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99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38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BFF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7.0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33.0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26.0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21.3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12.7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BFF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120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198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262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300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BFF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7.0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40.0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66.0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87.3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100.0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BFF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279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180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38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BFF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100.0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93.0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60.0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34.0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12.7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BFFF9"/>
                    </a:solidFill>
                  </a:tcPr>
                </a:tc>
              </a:tr>
              <a:tr h="3214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合计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300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100.0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—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—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—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—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B"/>
                    </a:solidFill>
                  </a:tcPr>
                </a:tc>
              </a:tr>
            </a:tbl>
          </a:graphicData>
        </a:graphic>
      </p:graphicFrame>
      <p:pic>
        <p:nvPicPr>
          <p:cNvPr id="25644" name="Picture 49" descr="PE03254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455154"/>
            <a:ext cx="1600200" cy="2037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035426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2171700" y="1085850"/>
            <a:ext cx="5086350" cy="800100"/>
          </a:xfrm>
        </p:spPr>
        <p:txBody>
          <a:bodyPr/>
          <a:lstStyle/>
          <a:p>
            <a:pPr eaLnBrk="1" hangingPunct="1"/>
            <a:r>
              <a:rPr lang="zh-CN" altLang="en-US" sz="3000"/>
              <a:t>品质数据的图示</a:t>
            </a:r>
            <a:r>
              <a:rPr lang="en-US" altLang="zh-CN" sz="3000"/>
              <a:t>—</a:t>
            </a:r>
            <a:r>
              <a:rPr lang="zh-CN" altLang="en-US" sz="3000"/>
              <a:t>环形图</a:t>
            </a:r>
            <a:endParaRPr lang="zh-CN" altLang="en-US" sz="2700">
              <a:solidFill>
                <a:schemeClr val="hlink"/>
              </a:solidFill>
            </a:endParaRPr>
          </a:p>
        </p:txBody>
      </p:sp>
      <p:grpSp>
        <p:nvGrpSpPr>
          <p:cNvPr id="28675" name="Group 3"/>
          <p:cNvGrpSpPr>
            <a:grpSpLocks/>
          </p:cNvGrpSpPr>
          <p:nvPr/>
        </p:nvGrpSpPr>
        <p:grpSpPr bwMode="auto">
          <a:xfrm>
            <a:off x="1610916" y="2085976"/>
            <a:ext cx="5829300" cy="3913584"/>
            <a:chOff x="480" y="1056"/>
            <a:chExt cx="4896" cy="3287"/>
          </a:xfrm>
        </p:grpSpPr>
        <p:sp>
          <p:nvSpPr>
            <p:cNvPr id="28676" name="Rectangle 4"/>
            <p:cNvSpPr>
              <a:spLocks noChangeArrowheads="1"/>
            </p:cNvSpPr>
            <p:nvPr/>
          </p:nvSpPr>
          <p:spPr bwMode="auto">
            <a:xfrm>
              <a:off x="480" y="1056"/>
              <a:ext cx="4896" cy="2976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>
              <a:outerShdw dist="71842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350"/>
            </a:p>
          </p:txBody>
        </p:sp>
        <p:sp>
          <p:nvSpPr>
            <p:cNvPr id="28677" name="Rectangle 5"/>
            <p:cNvSpPr>
              <a:spLocks noChangeArrowheads="1"/>
            </p:cNvSpPr>
            <p:nvPr/>
          </p:nvSpPr>
          <p:spPr bwMode="auto">
            <a:xfrm>
              <a:off x="528" y="1104"/>
              <a:ext cx="4792" cy="2896"/>
            </a:xfrm>
            <a:prstGeom prst="rect">
              <a:avLst/>
            </a:prstGeom>
            <a:solidFill>
              <a:srgbClr val="00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350"/>
            </a:p>
          </p:txBody>
        </p:sp>
        <p:grpSp>
          <p:nvGrpSpPr>
            <p:cNvPr id="28678" name="Group 6"/>
            <p:cNvGrpSpPr>
              <a:grpSpLocks/>
            </p:cNvGrpSpPr>
            <p:nvPr/>
          </p:nvGrpSpPr>
          <p:grpSpPr bwMode="auto">
            <a:xfrm>
              <a:off x="816" y="1152"/>
              <a:ext cx="2657" cy="2473"/>
              <a:chOff x="811" y="1120"/>
              <a:chExt cx="2657" cy="2473"/>
            </a:xfrm>
          </p:grpSpPr>
          <p:sp>
            <p:nvSpPr>
              <p:cNvPr id="28699" name="Freeform 7"/>
              <p:cNvSpPr>
                <a:spLocks/>
              </p:cNvSpPr>
              <p:nvPr/>
            </p:nvSpPr>
            <p:spPr bwMode="auto">
              <a:xfrm>
                <a:off x="2133" y="1428"/>
                <a:ext cx="482" cy="384"/>
              </a:xfrm>
              <a:custGeom>
                <a:avLst/>
                <a:gdLst>
                  <a:gd name="T0" fmla="*/ 0 w 482"/>
                  <a:gd name="T1" fmla="*/ 0 h 384"/>
                  <a:gd name="T2" fmla="*/ 13 w 482"/>
                  <a:gd name="T3" fmla="*/ 0 h 384"/>
                  <a:gd name="T4" fmla="*/ 27 w 482"/>
                  <a:gd name="T5" fmla="*/ 0 h 384"/>
                  <a:gd name="T6" fmla="*/ 55 w 482"/>
                  <a:gd name="T7" fmla="*/ 0 h 384"/>
                  <a:gd name="T8" fmla="*/ 68 w 482"/>
                  <a:gd name="T9" fmla="*/ 0 h 384"/>
                  <a:gd name="T10" fmla="*/ 82 w 482"/>
                  <a:gd name="T11" fmla="*/ 0 h 384"/>
                  <a:gd name="T12" fmla="*/ 96 w 482"/>
                  <a:gd name="T13" fmla="*/ 0 h 384"/>
                  <a:gd name="T14" fmla="*/ 124 w 482"/>
                  <a:gd name="T15" fmla="*/ 0 h 384"/>
                  <a:gd name="T16" fmla="*/ 137 w 482"/>
                  <a:gd name="T17" fmla="*/ 0 h 384"/>
                  <a:gd name="T18" fmla="*/ 151 w 482"/>
                  <a:gd name="T19" fmla="*/ 12 h 384"/>
                  <a:gd name="T20" fmla="*/ 165 w 482"/>
                  <a:gd name="T21" fmla="*/ 12 h 384"/>
                  <a:gd name="T22" fmla="*/ 179 w 482"/>
                  <a:gd name="T23" fmla="*/ 12 h 384"/>
                  <a:gd name="T24" fmla="*/ 206 w 482"/>
                  <a:gd name="T25" fmla="*/ 12 h 384"/>
                  <a:gd name="T26" fmla="*/ 220 w 482"/>
                  <a:gd name="T27" fmla="*/ 25 h 384"/>
                  <a:gd name="T28" fmla="*/ 234 w 482"/>
                  <a:gd name="T29" fmla="*/ 25 h 384"/>
                  <a:gd name="T30" fmla="*/ 247 w 482"/>
                  <a:gd name="T31" fmla="*/ 25 h 384"/>
                  <a:gd name="T32" fmla="*/ 275 w 482"/>
                  <a:gd name="T33" fmla="*/ 38 h 384"/>
                  <a:gd name="T34" fmla="*/ 289 w 482"/>
                  <a:gd name="T35" fmla="*/ 38 h 384"/>
                  <a:gd name="T36" fmla="*/ 303 w 482"/>
                  <a:gd name="T37" fmla="*/ 38 h 384"/>
                  <a:gd name="T38" fmla="*/ 316 w 482"/>
                  <a:gd name="T39" fmla="*/ 51 h 384"/>
                  <a:gd name="T40" fmla="*/ 330 w 482"/>
                  <a:gd name="T41" fmla="*/ 51 h 384"/>
                  <a:gd name="T42" fmla="*/ 358 w 482"/>
                  <a:gd name="T43" fmla="*/ 64 h 384"/>
                  <a:gd name="T44" fmla="*/ 371 w 482"/>
                  <a:gd name="T45" fmla="*/ 64 h 384"/>
                  <a:gd name="T46" fmla="*/ 385 w 482"/>
                  <a:gd name="T47" fmla="*/ 76 h 384"/>
                  <a:gd name="T48" fmla="*/ 399 w 482"/>
                  <a:gd name="T49" fmla="*/ 76 h 384"/>
                  <a:gd name="T50" fmla="*/ 413 w 482"/>
                  <a:gd name="T51" fmla="*/ 89 h 384"/>
                  <a:gd name="T52" fmla="*/ 427 w 482"/>
                  <a:gd name="T53" fmla="*/ 89 h 384"/>
                  <a:gd name="T54" fmla="*/ 440 w 482"/>
                  <a:gd name="T55" fmla="*/ 102 h 384"/>
                  <a:gd name="T56" fmla="*/ 468 w 482"/>
                  <a:gd name="T57" fmla="*/ 102 h 384"/>
                  <a:gd name="T58" fmla="*/ 482 w 482"/>
                  <a:gd name="T59" fmla="*/ 115 h 384"/>
                  <a:gd name="T60" fmla="*/ 316 w 482"/>
                  <a:gd name="T61" fmla="*/ 384 h 384"/>
                  <a:gd name="T62" fmla="*/ 303 w 482"/>
                  <a:gd name="T63" fmla="*/ 371 h 384"/>
                  <a:gd name="T64" fmla="*/ 303 w 482"/>
                  <a:gd name="T65" fmla="*/ 371 h 384"/>
                  <a:gd name="T66" fmla="*/ 289 w 482"/>
                  <a:gd name="T67" fmla="*/ 371 h 384"/>
                  <a:gd name="T68" fmla="*/ 275 w 482"/>
                  <a:gd name="T69" fmla="*/ 358 h 384"/>
                  <a:gd name="T70" fmla="*/ 261 w 482"/>
                  <a:gd name="T71" fmla="*/ 358 h 384"/>
                  <a:gd name="T72" fmla="*/ 261 w 482"/>
                  <a:gd name="T73" fmla="*/ 358 h 384"/>
                  <a:gd name="T74" fmla="*/ 247 w 482"/>
                  <a:gd name="T75" fmla="*/ 346 h 384"/>
                  <a:gd name="T76" fmla="*/ 234 w 482"/>
                  <a:gd name="T77" fmla="*/ 346 h 384"/>
                  <a:gd name="T78" fmla="*/ 220 w 482"/>
                  <a:gd name="T79" fmla="*/ 346 h 384"/>
                  <a:gd name="T80" fmla="*/ 206 w 482"/>
                  <a:gd name="T81" fmla="*/ 333 h 384"/>
                  <a:gd name="T82" fmla="*/ 206 w 482"/>
                  <a:gd name="T83" fmla="*/ 333 h 384"/>
                  <a:gd name="T84" fmla="*/ 192 w 482"/>
                  <a:gd name="T85" fmla="*/ 333 h 384"/>
                  <a:gd name="T86" fmla="*/ 179 w 482"/>
                  <a:gd name="T87" fmla="*/ 333 h 384"/>
                  <a:gd name="T88" fmla="*/ 165 w 482"/>
                  <a:gd name="T89" fmla="*/ 320 h 384"/>
                  <a:gd name="T90" fmla="*/ 151 w 482"/>
                  <a:gd name="T91" fmla="*/ 320 h 384"/>
                  <a:gd name="T92" fmla="*/ 151 w 482"/>
                  <a:gd name="T93" fmla="*/ 320 h 384"/>
                  <a:gd name="T94" fmla="*/ 137 w 482"/>
                  <a:gd name="T95" fmla="*/ 320 h 384"/>
                  <a:gd name="T96" fmla="*/ 124 w 482"/>
                  <a:gd name="T97" fmla="*/ 320 h 384"/>
                  <a:gd name="T98" fmla="*/ 110 w 482"/>
                  <a:gd name="T99" fmla="*/ 307 h 384"/>
                  <a:gd name="T100" fmla="*/ 96 w 482"/>
                  <a:gd name="T101" fmla="*/ 307 h 384"/>
                  <a:gd name="T102" fmla="*/ 82 w 482"/>
                  <a:gd name="T103" fmla="*/ 307 h 384"/>
                  <a:gd name="T104" fmla="*/ 82 w 482"/>
                  <a:gd name="T105" fmla="*/ 307 h 384"/>
                  <a:gd name="T106" fmla="*/ 68 w 482"/>
                  <a:gd name="T107" fmla="*/ 307 h 384"/>
                  <a:gd name="T108" fmla="*/ 55 w 482"/>
                  <a:gd name="T109" fmla="*/ 307 h 384"/>
                  <a:gd name="T110" fmla="*/ 41 w 482"/>
                  <a:gd name="T111" fmla="*/ 307 h 384"/>
                  <a:gd name="T112" fmla="*/ 27 w 482"/>
                  <a:gd name="T113" fmla="*/ 307 h 384"/>
                  <a:gd name="T114" fmla="*/ 13 w 482"/>
                  <a:gd name="T115" fmla="*/ 307 h 384"/>
                  <a:gd name="T116" fmla="*/ 13 w 482"/>
                  <a:gd name="T117" fmla="*/ 307 h 384"/>
                  <a:gd name="T118" fmla="*/ 0 w 482"/>
                  <a:gd name="T119" fmla="*/ 307 h 384"/>
                  <a:gd name="T120" fmla="*/ 0 w 482"/>
                  <a:gd name="T121" fmla="*/ 0 h 384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482" h="384">
                    <a:moveTo>
                      <a:pt x="0" y="0"/>
                    </a:moveTo>
                    <a:lnTo>
                      <a:pt x="13" y="0"/>
                    </a:lnTo>
                    <a:lnTo>
                      <a:pt x="27" y="0"/>
                    </a:lnTo>
                    <a:lnTo>
                      <a:pt x="55" y="0"/>
                    </a:lnTo>
                    <a:lnTo>
                      <a:pt x="68" y="0"/>
                    </a:lnTo>
                    <a:lnTo>
                      <a:pt x="82" y="0"/>
                    </a:lnTo>
                    <a:lnTo>
                      <a:pt x="96" y="0"/>
                    </a:lnTo>
                    <a:lnTo>
                      <a:pt x="124" y="0"/>
                    </a:lnTo>
                    <a:lnTo>
                      <a:pt x="137" y="0"/>
                    </a:lnTo>
                    <a:lnTo>
                      <a:pt x="151" y="12"/>
                    </a:lnTo>
                    <a:lnTo>
                      <a:pt x="165" y="12"/>
                    </a:lnTo>
                    <a:lnTo>
                      <a:pt x="179" y="12"/>
                    </a:lnTo>
                    <a:lnTo>
                      <a:pt x="206" y="12"/>
                    </a:lnTo>
                    <a:lnTo>
                      <a:pt x="220" y="25"/>
                    </a:lnTo>
                    <a:lnTo>
                      <a:pt x="234" y="25"/>
                    </a:lnTo>
                    <a:lnTo>
                      <a:pt x="247" y="25"/>
                    </a:lnTo>
                    <a:lnTo>
                      <a:pt x="275" y="38"/>
                    </a:lnTo>
                    <a:lnTo>
                      <a:pt x="289" y="38"/>
                    </a:lnTo>
                    <a:lnTo>
                      <a:pt x="303" y="38"/>
                    </a:lnTo>
                    <a:lnTo>
                      <a:pt x="316" y="51"/>
                    </a:lnTo>
                    <a:lnTo>
                      <a:pt x="330" y="51"/>
                    </a:lnTo>
                    <a:lnTo>
                      <a:pt x="358" y="64"/>
                    </a:lnTo>
                    <a:lnTo>
                      <a:pt x="371" y="64"/>
                    </a:lnTo>
                    <a:lnTo>
                      <a:pt x="385" y="76"/>
                    </a:lnTo>
                    <a:lnTo>
                      <a:pt x="399" y="76"/>
                    </a:lnTo>
                    <a:lnTo>
                      <a:pt x="413" y="89"/>
                    </a:lnTo>
                    <a:lnTo>
                      <a:pt x="427" y="89"/>
                    </a:lnTo>
                    <a:lnTo>
                      <a:pt x="440" y="102"/>
                    </a:lnTo>
                    <a:lnTo>
                      <a:pt x="468" y="102"/>
                    </a:lnTo>
                    <a:lnTo>
                      <a:pt x="482" y="115"/>
                    </a:lnTo>
                    <a:lnTo>
                      <a:pt x="316" y="384"/>
                    </a:lnTo>
                    <a:lnTo>
                      <a:pt x="303" y="371"/>
                    </a:lnTo>
                    <a:lnTo>
                      <a:pt x="289" y="371"/>
                    </a:lnTo>
                    <a:lnTo>
                      <a:pt x="275" y="358"/>
                    </a:lnTo>
                    <a:lnTo>
                      <a:pt x="261" y="358"/>
                    </a:lnTo>
                    <a:lnTo>
                      <a:pt x="247" y="346"/>
                    </a:lnTo>
                    <a:lnTo>
                      <a:pt x="234" y="346"/>
                    </a:lnTo>
                    <a:lnTo>
                      <a:pt x="220" y="346"/>
                    </a:lnTo>
                    <a:lnTo>
                      <a:pt x="206" y="333"/>
                    </a:lnTo>
                    <a:lnTo>
                      <a:pt x="192" y="333"/>
                    </a:lnTo>
                    <a:lnTo>
                      <a:pt x="179" y="333"/>
                    </a:lnTo>
                    <a:lnTo>
                      <a:pt x="165" y="320"/>
                    </a:lnTo>
                    <a:lnTo>
                      <a:pt x="151" y="320"/>
                    </a:lnTo>
                    <a:lnTo>
                      <a:pt x="137" y="320"/>
                    </a:lnTo>
                    <a:lnTo>
                      <a:pt x="124" y="320"/>
                    </a:lnTo>
                    <a:lnTo>
                      <a:pt x="110" y="307"/>
                    </a:lnTo>
                    <a:lnTo>
                      <a:pt x="96" y="307"/>
                    </a:lnTo>
                    <a:lnTo>
                      <a:pt x="82" y="307"/>
                    </a:lnTo>
                    <a:lnTo>
                      <a:pt x="68" y="307"/>
                    </a:lnTo>
                    <a:lnTo>
                      <a:pt x="55" y="307"/>
                    </a:lnTo>
                    <a:lnTo>
                      <a:pt x="41" y="307"/>
                    </a:lnTo>
                    <a:lnTo>
                      <a:pt x="27" y="307"/>
                    </a:lnTo>
                    <a:lnTo>
                      <a:pt x="13" y="307"/>
                    </a:lnTo>
                    <a:lnTo>
                      <a:pt x="0" y="30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222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28700" name="Freeform 8"/>
              <p:cNvSpPr>
                <a:spLocks/>
              </p:cNvSpPr>
              <p:nvPr/>
            </p:nvSpPr>
            <p:spPr bwMode="auto">
              <a:xfrm>
                <a:off x="2380" y="1543"/>
                <a:ext cx="744" cy="1666"/>
              </a:xfrm>
              <a:custGeom>
                <a:avLst/>
                <a:gdLst>
                  <a:gd name="T0" fmla="*/ 290 w 744"/>
                  <a:gd name="T1" fmla="*/ 26 h 1666"/>
                  <a:gd name="T2" fmla="*/ 359 w 744"/>
                  <a:gd name="T3" fmla="*/ 77 h 1666"/>
                  <a:gd name="T4" fmla="*/ 427 w 744"/>
                  <a:gd name="T5" fmla="*/ 128 h 1666"/>
                  <a:gd name="T6" fmla="*/ 482 w 744"/>
                  <a:gd name="T7" fmla="*/ 192 h 1666"/>
                  <a:gd name="T8" fmla="*/ 538 w 744"/>
                  <a:gd name="T9" fmla="*/ 256 h 1666"/>
                  <a:gd name="T10" fmla="*/ 593 w 744"/>
                  <a:gd name="T11" fmla="*/ 320 h 1666"/>
                  <a:gd name="T12" fmla="*/ 634 w 744"/>
                  <a:gd name="T13" fmla="*/ 384 h 1666"/>
                  <a:gd name="T14" fmla="*/ 675 w 744"/>
                  <a:gd name="T15" fmla="*/ 461 h 1666"/>
                  <a:gd name="T16" fmla="*/ 703 w 744"/>
                  <a:gd name="T17" fmla="*/ 538 h 1666"/>
                  <a:gd name="T18" fmla="*/ 717 w 744"/>
                  <a:gd name="T19" fmla="*/ 615 h 1666"/>
                  <a:gd name="T20" fmla="*/ 730 w 744"/>
                  <a:gd name="T21" fmla="*/ 692 h 1666"/>
                  <a:gd name="T22" fmla="*/ 744 w 744"/>
                  <a:gd name="T23" fmla="*/ 782 h 1666"/>
                  <a:gd name="T24" fmla="*/ 744 w 744"/>
                  <a:gd name="T25" fmla="*/ 858 h 1666"/>
                  <a:gd name="T26" fmla="*/ 730 w 744"/>
                  <a:gd name="T27" fmla="*/ 935 h 1666"/>
                  <a:gd name="T28" fmla="*/ 717 w 744"/>
                  <a:gd name="T29" fmla="*/ 1025 h 1666"/>
                  <a:gd name="T30" fmla="*/ 689 w 744"/>
                  <a:gd name="T31" fmla="*/ 1102 h 1666"/>
                  <a:gd name="T32" fmla="*/ 662 w 744"/>
                  <a:gd name="T33" fmla="*/ 1179 h 1666"/>
                  <a:gd name="T34" fmla="*/ 620 w 744"/>
                  <a:gd name="T35" fmla="*/ 1243 h 1666"/>
                  <a:gd name="T36" fmla="*/ 579 w 744"/>
                  <a:gd name="T37" fmla="*/ 1320 h 1666"/>
                  <a:gd name="T38" fmla="*/ 524 w 744"/>
                  <a:gd name="T39" fmla="*/ 1384 h 1666"/>
                  <a:gd name="T40" fmla="*/ 469 w 744"/>
                  <a:gd name="T41" fmla="*/ 1448 h 1666"/>
                  <a:gd name="T42" fmla="*/ 414 w 744"/>
                  <a:gd name="T43" fmla="*/ 1499 h 1666"/>
                  <a:gd name="T44" fmla="*/ 345 w 744"/>
                  <a:gd name="T45" fmla="*/ 1550 h 1666"/>
                  <a:gd name="T46" fmla="*/ 276 w 744"/>
                  <a:gd name="T47" fmla="*/ 1602 h 1666"/>
                  <a:gd name="T48" fmla="*/ 193 w 744"/>
                  <a:gd name="T49" fmla="*/ 1640 h 1666"/>
                  <a:gd name="T50" fmla="*/ 124 w 744"/>
                  <a:gd name="T51" fmla="*/ 1666 h 1666"/>
                  <a:gd name="T52" fmla="*/ 42 w 744"/>
                  <a:gd name="T53" fmla="*/ 1371 h 1666"/>
                  <a:gd name="T54" fmla="*/ 83 w 744"/>
                  <a:gd name="T55" fmla="*/ 1345 h 1666"/>
                  <a:gd name="T56" fmla="*/ 138 w 744"/>
                  <a:gd name="T57" fmla="*/ 1307 h 1666"/>
                  <a:gd name="T58" fmla="*/ 180 w 744"/>
                  <a:gd name="T59" fmla="*/ 1281 h 1666"/>
                  <a:gd name="T60" fmla="*/ 221 w 744"/>
                  <a:gd name="T61" fmla="*/ 1243 h 1666"/>
                  <a:gd name="T62" fmla="*/ 262 w 744"/>
                  <a:gd name="T63" fmla="*/ 1204 h 1666"/>
                  <a:gd name="T64" fmla="*/ 303 w 744"/>
                  <a:gd name="T65" fmla="*/ 1153 h 1666"/>
                  <a:gd name="T66" fmla="*/ 331 w 744"/>
                  <a:gd name="T67" fmla="*/ 1115 h 1666"/>
                  <a:gd name="T68" fmla="*/ 359 w 744"/>
                  <a:gd name="T69" fmla="*/ 1063 h 1666"/>
                  <a:gd name="T70" fmla="*/ 372 w 744"/>
                  <a:gd name="T71" fmla="*/ 1012 h 1666"/>
                  <a:gd name="T72" fmla="*/ 386 w 744"/>
                  <a:gd name="T73" fmla="*/ 961 h 1666"/>
                  <a:gd name="T74" fmla="*/ 400 w 744"/>
                  <a:gd name="T75" fmla="*/ 910 h 1666"/>
                  <a:gd name="T76" fmla="*/ 414 w 744"/>
                  <a:gd name="T77" fmla="*/ 858 h 1666"/>
                  <a:gd name="T78" fmla="*/ 414 w 744"/>
                  <a:gd name="T79" fmla="*/ 794 h 1666"/>
                  <a:gd name="T80" fmla="*/ 400 w 744"/>
                  <a:gd name="T81" fmla="*/ 743 h 1666"/>
                  <a:gd name="T82" fmla="*/ 400 w 744"/>
                  <a:gd name="T83" fmla="*/ 692 h 1666"/>
                  <a:gd name="T84" fmla="*/ 386 w 744"/>
                  <a:gd name="T85" fmla="*/ 641 h 1666"/>
                  <a:gd name="T86" fmla="*/ 372 w 744"/>
                  <a:gd name="T87" fmla="*/ 589 h 1666"/>
                  <a:gd name="T88" fmla="*/ 345 w 744"/>
                  <a:gd name="T89" fmla="*/ 538 h 1666"/>
                  <a:gd name="T90" fmla="*/ 317 w 744"/>
                  <a:gd name="T91" fmla="*/ 487 h 1666"/>
                  <a:gd name="T92" fmla="*/ 290 w 744"/>
                  <a:gd name="T93" fmla="*/ 448 h 1666"/>
                  <a:gd name="T94" fmla="*/ 248 w 744"/>
                  <a:gd name="T95" fmla="*/ 397 h 1666"/>
                  <a:gd name="T96" fmla="*/ 207 w 744"/>
                  <a:gd name="T97" fmla="*/ 359 h 1666"/>
                  <a:gd name="T98" fmla="*/ 166 w 744"/>
                  <a:gd name="T99" fmla="*/ 333 h 1666"/>
                  <a:gd name="T100" fmla="*/ 124 w 744"/>
                  <a:gd name="T101" fmla="*/ 295 h 1666"/>
                  <a:gd name="T102" fmla="*/ 69 w 744"/>
                  <a:gd name="T103" fmla="*/ 269 h 166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0" t="0" r="r" b="b"/>
                <a:pathLst>
                  <a:path w="744" h="1666">
                    <a:moveTo>
                      <a:pt x="235" y="0"/>
                    </a:moveTo>
                    <a:lnTo>
                      <a:pt x="248" y="0"/>
                    </a:lnTo>
                    <a:lnTo>
                      <a:pt x="262" y="13"/>
                    </a:lnTo>
                    <a:lnTo>
                      <a:pt x="276" y="26"/>
                    </a:lnTo>
                    <a:lnTo>
                      <a:pt x="290" y="26"/>
                    </a:lnTo>
                    <a:lnTo>
                      <a:pt x="303" y="38"/>
                    </a:lnTo>
                    <a:lnTo>
                      <a:pt x="317" y="51"/>
                    </a:lnTo>
                    <a:lnTo>
                      <a:pt x="331" y="64"/>
                    </a:lnTo>
                    <a:lnTo>
                      <a:pt x="345" y="64"/>
                    </a:lnTo>
                    <a:lnTo>
                      <a:pt x="359" y="77"/>
                    </a:lnTo>
                    <a:lnTo>
                      <a:pt x="372" y="90"/>
                    </a:lnTo>
                    <a:lnTo>
                      <a:pt x="386" y="102"/>
                    </a:lnTo>
                    <a:lnTo>
                      <a:pt x="400" y="115"/>
                    </a:lnTo>
                    <a:lnTo>
                      <a:pt x="414" y="115"/>
                    </a:lnTo>
                    <a:lnTo>
                      <a:pt x="427" y="128"/>
                    </a:lnTo>
                    <a:lnTo>
                      <a:pt x="441" y="141"/>
                    </a:lnTo>
                    <a:lnTo>
                      <a:pt x="455" y="154"/>
                    </a:lnTo>
                    <a:lnTo>
                      <a:pt x="469" y="166"/>
                    </a:lnTo>
                    <a:lnTo>
                      <a:pt x="469" y="179"/>
                    </a:lnTo>
                    <a:lnTo>
                      <a:pt x="482" y="192"/>
                    </a:lnTo>
                    <a:lnTo>
                      <a:pt x="496" y="205"/>
                    </a:lnTo>
                    <a:lnTo>
                      <a:pt x="510" y="218"/>
                    </a:lnTo>
                    <a:lnTo>
                      <a:pt x="524" y="231"/>
                    </a:lnTo>
                    <a:lnTo>
                      <a:pt x="524" y="243"/>
                    </a:lnTo>
                    <a:lnTo>
                      <a:pt x="538" y="256"/>
                    </a:lnTo>
                    <a:lnTo>
                      <a:pt x="551" y="269"/>
                    </a:lnTo>
                    <a:lnTo>
                      <a:pt x="565" y="282"/>
                    </a:lnTo>
                    <a:lnTo>
                      <a:pt x="565" y="295"/>
                    </a:lnTo>
                    <a:lnTo>
                      <a:pt x="579" y="307"/>
                    </a:lnTo>
                    <a:lnTo>
                      <a:pt x="593" y="320"/>
                    </a:lnTo>
                    <a:lnTo>
                      <a:pt x="593" y="333"/>
                    </a:lnTo>
                    <a:lnTo>
                      <a:pt x="606" y="346"/>
                    </a:lnTo>
                    <a:lnTo>
                      <a:pt x="620" y="359"/>
                    </a:lnTo>
                    <a:lnTo>
                      <a:pt x="620" y="372"/>
                    </a:lnTo>
                    <a:lnTo>
                      <a:pt x="634" y="384"/>
                    </a:lnTo>
                    <a:lnTo>
                      <a:pt x="634" y="397"/>
                    </a:lnTo>
                    <a:lnTo>
                      <a:pt x="648" y="423"/>
                    </a:lnTo>
                    <a:lnTo>
                      <a:pt x="662" y="436"/>
                    </a:lnTo>
                    <a:lnTo>
                      <a:pt x="662" y="448"/>
                    </a:lnTo>
                    <a:lnTo>
                      <a:pt x="675" y="461"/>
                    </a:lnTo>
                    <a:lnTo>
                      <a:pt x="675" y="474"/>
                    </a:lnTo>
                    <a:lnTo>
                      <a:pt x="675" y="487"/>
                    </a:lnTo>
                    <a:lnTo>
                      <a:pt x="689" y="512"/>
                    </a:lnTo>
                    <a:lnTo>
                      <a:pt x="689" y="525"/>
                    </a:lnTo>
                    <a:lnTo>
                      <a:pt x="703" y="538"/>
                    </a:lnTo>
                    <a:lnTo>
                      <a:pt x="703" y="551"/>
                    </a:lnTo>
                    <a:lnTo>
                      <a:pt x="703" y="564"/>
                    </a:lnTo>
                    <a:lnTo>
                      <a:pt x="717" y="589"/>
                    </a:lnTo>
                    <a:lnTo>
                      <a:pt x="717" y="602"/>
                    </a:lnTo>
                    <a:lnTo>
                      <a:pt x="717" y="615"/>
                    </a:lnTo>
                    <a:lnTo>
                      <a:pt x="717" y="628"/>
                    </a:lnTo>
                    <a:lnTo>
                      <a:pt x="730" y="653"/>
                    </a:lnTo>
                    <a:lnTo>
                      <a:pt x="730" y="666"/>
                    </a:lnTo>
                    <a:lnTo>
                      <a:pt x="730" y="679"/>
                    </a:lnTo>
                    <a:lnTo>
                      <a:pt x="730" y="692"/>
                    </a:lnTo>
                    <a:lnTo>
                      <a:pt x="730" y="717"/>
                    </a:lnTo>
                    <a:lnTo>
                      <a:pt x="730" y="730"/>
                    </a:lnTo>
                    <a:lnTo>
                      <a:pt x="744" y="743"/>
                    </a:lnTo>
                    <a:lnTo>
                      <a:pt x="744" y="756"/>
                    </a:lnTo>
                    <a:lnTo>
                      <a:pt x="744" y="782"/>
                    </a:lnTo>
                    <a:lnTo>
                      <a:pt x="744" y="794"/>
                    </a:lnTo>
                    <a:lnTo>
                      <a:pt x="744" y="807"/>
                    </a:lnTo>
                    <a:lnTo>
                      <a:pt x="744" y="833"/>
                    </a:lnTo>
                    <a:lnTo>
                      <a:pt x="744" y="846"/>
                    </a:lnTo>
                    <a:lnTo>
                      <a:pt x="744" y="858"/>
                    </a:lnTo>
                    <a:lnTo>
                      <a:pt x="744" y="871"/>
                    </a:lnTo>
                    <a:lnTo>
                      <a:pt x="730" y="897"/>
                    </a:lnTo>
                    <a:lnTo>
                      <a:pt x="730" y="910"/>
                    </a:lnTo>
                    <a:lnTo>
                      <a:pt x="730" y="922"/>
                    </a:lnTo>
                    <a:lnTo>
                      <a:pt x="730" y="935"/>
                    </a:lnTo>
                    <a:lnTo>
                      <a:pt x="730" y="961"/>
                    </a:lnTo>
                    <a:lnTo>
                      <a:pt x="730" y="974"/>
                    </a:lnTo>
                    <a:lnTo>
                      <a:pt x="717" y="987"/>
                    </a:lnTo>
                    <a:lnTo>
                      <a:pt x="717" y="999"/>
                    </a:lnTo>
                    <a:lnTo>
                      <a:pt x="717" y="1025"/>
                    </a:lnTo>
                    <a:lnTo>
                      <a:pt x="717" y="1038"/>
                    </a:lnTo>
                    <a:lnTo>
                      <a:pt x="703" y="1051"/>
                    </a:lnTo>
                    <a:lnTo>
                      <a:pt x="703" y="1063"/>
                    </a:lnTo>
                    <a:lnTo>
                      <a:pt x="703" y="1076"/>
                    </a:lnTo>
                    <a:lnTo>
                      <a:pt x="689" y="1102"/>
                    </a:lnTo>
                    <a:lnTo>
                      <a:pt x="689" y="1115"/>
                    </a:lnTo>
                    <a:lnTo>
                      <a:pt x="675" y="1128"/>
                    </a:lnTo>
                    <a:lnTo>
                      <a:pt x="675" y="1140"/>
                    </a:lnTo>
                    <a:lnTo>
                      <a:pt x="675" y="1153"/>
                    </a:lnTo>
                    <a:lnTo>
                      <a:pt x="662" y="1179"/>
                    </a:lnTo>
                    <a:lnTo>
                      <a:pt x="662" y="1192"/>
                    </a:lnTo>
                    <a:lnTo>
                      <a:pt x="648" y="1204"/>
                    </a:lnTo>
                    <a:lnTo>
                      <a:pt x="634" y="1217"/>
                    </a:lnTo>
                    <a:lnTo>
                      <a:pt x="634" y="1230"/>
                    </a:lnTo>
                    <a:lnTo>
                      <a:pt x="620" y="1243"/>
                    </a:lnTo>
                    <a:lnTo>
                      <a:pt x="620" y="1256"/>
                    </a:lnTo>
                    <a:lnTo>
                      <a:pt x="606" y="1281"/>
                    </a:lnTo>
                    <a:lnTo>
                      <a:pt x="593" y="1294"/>
                    </a:lnTo>
                    <a:lnTo>
                      <a:pt x="593" y="1307"/>
                    </a:lnTo>
                    <a:lnTo>
                      <a:pt x="579" y="1320"/>
                    </a:lnTo>
                    <a:lnTo>
                      <a:pt x="565" y="1333"/>
                    </a:lnTo>
                    <a:lnTo>
                      <a:pt x="565" y="1345"/>
                    </a:lnTo>
                    <a:lnTo>
                      <a:pt x="551" y="1358"/>
                    </a:lnTo>
                    <a:lnTo>
                      <a:pt x="538" y="1371"/>
                    </a:lnTo>
                    <a:lnTo>
                      <a:pt x="524" y="1384"/>
                    </a:lnTo>
                    <a:lnTo>
                      <a:pt x="524" y="1397"/>
                    </a:lnTo>
                    <a:lnTo>
                      <a:pt x="510" y="1409"/>
                    </a:lnTo>
                    <a:lnTo>
                      <a:pt x="496" y="1422"/>
                    </a:lnTo>
                    <a:lnTo>
                      <a:pt x="482" y="1435"/>
                    </a:lnTo>
                    <a:lnTo>
                      <a:pt x="469" y="1448"/>
                    </a:lnTo>
                    <a:lnTo>
                      <a:pt x="469" y="1461"/>
                    </a:lnTo>
                    <a:lnTo>
                      <a:pt x="455" y="1473"/>
                    </a:lnTo>
                    <a:lnTo>
                      <a:pt x="441" y="1473"/>
                    </a:lnTo>
                    <a:lnTo>
                      <a:pt x="427" y="1486"/>
                    </a:lnTo>
                    <a:lnTo>
                      <a:pt x="414" y="1499"/>
                    </a:lnTo>
                    <a:lnTo>
                      <a:pt x="400" y="1512"/>
                    </a:lnTo>
                    <a:lnTo>
                      <a:pt x="386" y="1525"/>
                    </a:lnTo>
                    <a:lnTo>
                      <a:pt x="372" y="1538"/>
                    </a:lnTo>
                    <a:lnTo>
                      <a:pt x="359" y="1538"/>
                    </a:lnTo>
                    <a:lnTo>
                      <a:pt x="345" y="1550"/>
                    </a:lnTo>
                    <a:lnTo>
                      <a:pt x="331" y="1563"/>
                    </a:lnTo>
                    <a:lnTo>
                      <a:pt x="317" y="1576"/>
                    </a:lnTo>
                    <a:lnTo>
                      <a:pt x="303" y="1576"/>
                    </a:lnTo>
                    <a:lnTo>
                      <a:pt x="290" y="1589"/>
                    </a:lnTo>
                    <a:lnTo>
                      <a:pt x="276" y="1602"/>
                    </a:lnTo>
                    <a:lnTo>
                      <a:pt x="262" y="1602"/>
                    </a:lnTo>
                    <a:lnTo>
                      <a:pt x="248" y="1614"/>
                    </a:lnTo>
                    <a:lnTo>
                      <a:pt x="235" y="1627"/>
                    </a:lnTo>
                    <a:lnTo>
                      <a:pt x="221" y="1627"/>
                    </a:lnTo>
                    <a:lnTo>
                      <a:pt x="193" y="1640"/>
                    </a:lnTo>
                    <a:lnTo>
                      <a:pt x="180" y="1640"/>
                    </a:lnTo>
                    <a:lnTo>
                      <a:pt x="166" y="1653"/>
                    </a:lnTo>
                    <a:lnTo>
                      <a:pt x="152" y="1653"/>
                    </a:lnTo>
                    <a:lnTo>
                      <a:pt x="138" y="1666"/>
                    </a:lnTo>
                    <a:lnTo>
                      <a:pt x="124" y="1666"/>
                    </a:lnTo>
                    <a:lnTo>
                      <a:pt x="0" y="1384"/>
                    </a:lnTo>
                    <a:lnTo>
                      <a:pt x="14" y="1384"/>
                    </a:lnTo>
                    <a:lnTo>
                      <a:pt x="28" y="1371"/>
                    </a:lnTo>
                    <a:lnTo>
                      <a:pt x="42" y="1371"/>
                    </a:lnTo>
                    <a:lnTo>
                      <a:pt x="56" y="1358"/>
                    </a:lnTo>
                    <a:lnTo>
                      <a:pt x="69" y="1358"/>
                    </a:lnTo>
                    <a:lnTo>
                      <a:pt x="83" y="1345"/>
                    </a:lnTo>
                    <a:lnTo>
                      <a:pt x="97" y="1333"/>
                    </a:lnTo>
                    <a:lnTo>
                      <a:pt x="111" y="1333"/>
                    </a:lnTo>
                    <a:lnTo>
                      <a:pt x="124" y="1320"/>
                    </a:lnTo>
                    <a:lnTo>
                      <a:pt x="138" y="1307"/>
                    </a:lnTo>
                    <a:lnTo>
                      <a:pt x="152" y="1307"/>
                    </a:lnTo>
                    <a:lnTo>
                      <a:pt x="152" y="1294"/>
                    </a:lnTo>
                    <a:lnTo>
                      <a:pt x="166" y="1294"/>
                    </a:lnTo>
                    <a:lnTo>
                      <a:pt x="180" y="1281"/>
                    </a:lnTo>
                    <a:lnTo>
                      <a:pt x="193" y="1268"/>
                    </a:lnTo>
                    <a:lnTo>
                      <a:pt x="207" y="1256"/>
                    </a:lnTo>
                    <a:lnTo>
                      <a:pt x="221" y="1256"/>
                    </a:lnTo>
                    <a:lnTo>
                      <a:pt x="221" y="1243"/>
                    </a:lnTo>
                    <a:lnTo>
                      <a:pt x="235" y="1230"/>
                    </a:lnTo>
                    <a:lnTo>
                      <a:pt x="248" y="1217"/>
                    </a:lnTo>
                    <a:lnTo>
                      <a:pt x="262" y="1204"/>
                    </a:lnTo>
                    <a:lnTo>
                      <a:pt x="276" y="1192"/>
                    </a:lnTo>
                    <a:lnTo>
                      <a:pt x="276" y="1179"/>
                    </a:lnTo>
                    <a:lnTo>
                      <a:pt x="290" y="1179"/>
                    </a:lnTo>
                    <a:lnTo>
                      <a:pt x="290" y="1166"/>
                    </a:lnTo>
                    <a:lnTo>
                      <a:pt x="303" y="1153"/>
                    </a:lnTo>
                    <a:lnTo>
                      <a:pt x="303" y="1140"/>
                    </a:lnTo>
                    <a:lnTo>
                      <a:pt x="317" y="1128"/>
                    </a:lnTo>
                    <a:lnTo>
                      <a:pt x="331" y="1115"/>
                    </a:lnTo>
                    <a:lnTo>
                      <a:pt x="331" y="1102"/>
                    </a:lnTo>
                    <a:lnTo>
                      <a:pt x="345" y="1089"/>
                    </a:lnTo>
                    <a:lnTo>
                      <a:pt x="345" y="1076"/>
                    </a:lnTo>
                    <a:lnTo>
                      <a:pt x="359" y="1063"/>
                    </a:lnTo>
                    <a:lnTo>
                      <a:pt x="359" y="1051"/>
                    </a:lnTo>
                    <a:lnTo>
                      <a:pt x="359" y="1038"/>
                    </a:lnTo>
                    <a:lnTo>
                      <a:pt x="372" y="1038"/>
                    </a:lnTo>
                    <a:lnTo>
                      <a:pt x="372" y="1025"/>
                    </a:lnTo>
                    <a:lnTo>
                      <a:pt x="372" y="1012"/>
                    </a:lnTo>
                    <a:lnTo>
                      <a:pt x="372" y="999"/>
                    </a:lnTo>
                    <a:lnTo>
                      <a:pt x="386" y="987"/>
                    </a:lnTo>
                    <a:lnTo>
                      <a:pt x="386" y="974"/>
                    </a:lnTo>
                    <a:lnTo>
                      <a:pt x="386" y="961"/>
                    </a:lnTo>
                    <a:lnTo>
                      <a:pt x="400" y="948"/>
                    </a:lnTo>
                    <a:lnTo>
                      <a:pt x="400" y="935"/>
                    </a:lnTo>
                    <a:lnTo>
                      <a:pt x="400" y="922"/>
                    </a:lnTo>
                    <a:lnTo>
                      <a:pt x="400" y="910"/>
                    </a:lnTo>
                    <a:lnTo>
                      <a:pt x="400" y="897"/>
                    </a:lnTo>
                    <a:lnTo>
                      <a:pt x="400" y="884"/>
                    </a:lnTo>
                    <a:lnTo>
                      <a:pt x="400" y="871"/>
                    </a:lnTo>
                    <a:lnTo>
                      <a:pt x="414" y="858"/>
                    </a:lnTo>
                    <a:lnTo>
                      <a:pt x="414" y="846"/>
                    </a:lnTo>
                    <a:lnTo>
                      <a:pt x="414" y="833"/>
                    </a:lnTo>
                    <a:lnTo>
                      <a:pt x="414" y="820"/>
                    </a:lnTo>
                    <a:lnTo>
                      <a:pt x="414" y="807"/>
                    </a:lnTo>
                    <a:lnTo>
                      <a:pt x="414" y="794"/>
                    </a:lnTo>
                    <a:lnTo>
                      <a:pt x="414" y="782"/>
                    </a:lnTo>
                    <a:lnTo>
                      <a:pt x="414" y="769"/>
                    </a:lnTo>
                    <a:lnTo>
                      <a:pt x="414" y="756"/>
                    </a:lnTo>
                    <a:lnTo>
                      <a:pt x="400" y="743"/>
                    </a:lnTo>
                    <a:lnTo>
                      <a:pt x="400" y="730"/>
                    </a:lnTo>
                    <a:lnTo>
                      <a:pt x="400" y="717"/>
                    </a:lnTo>
                    <a:lnTo>
                      <a:pt x="400" y="705"/>
                    </a:lnTo>
                    <a:lnTo>
                      <a:pt x="400" y="692"/>
                    </a:lnTo>
                    <a:lnTo>
                      <a:pt x="400" y="679"/>
                    </a:lnTo>
                    <a:lnTo>
                      <a:pt x="400" y="666"/>
                    </a:lnTo>
                    <a:lnTo>
                      <a:pt x="386" y="666"/>
                    </a:lnTo>
                    <a:lnTo>
                      <a:pt x="386" y="653"/>
                    </a:lnTo>
                    <a:lnTo>
                      <a:pt x="386" y="641"/>
                    </a:lnTo>
                    <a:lnTo>
                      <a:pt x="386" y="628"/>
                    </a:lnTo>
                    <a:lnTo>
                      <a:pt x="372" y="615"/>
                    </a:lnTo>
                    <a:lnTo>
                      <a:pt x="372" y="602"/>
                    </a:lnTo>
                    <a:lnTo>
                      <a:pt x="372" y="589"/>
                    </a:lnTo>
                    <a:lnTo>
                      <a:pt x="359" y="577"/>
                    </a:lnTo>
                    <a:lnTo>
                      <a:pt x="359" y="564"/>
                    </a:lnTo>
                    <a:lnTo>
                      <a:pt x="345" y="551"/>
                    </a:lnTo>
                    <a:lnTo>
                      <a:pt x="345" y="538"/>
                    </a:lnTo>
                    <a:lnTo>
                      <a:pt x="345" y="525"/>
                    </a:lnTo>
                    <a:lnTo>
                      <a:pt x="331" y="512"/>
                    </a:lnTo>
                    <a:lnTo>
                      <a:pt x="317" y="500"/>
                    </a:lnTo>
                    <a:lnTo>
                      <a:pt x="317" y="487"/>
                    </a:lnTo>
                    <a:lnTo>
                      <a:pt x="303" y="487"/>
                    </a:lnTo>
                    <a:lnTo>
                      <a:pt x="303" y="474"/>
                    </a:lnTo>
                    <a:lnTo>
                      <a:pt x="303" y="461"/>
                    </a:lnTo>
                    <a:lnTo>
                      <a:pt x="290" y="448"/>
                    </a:lnTo>
                    <a:lnTo>
                      <a:pt x="276" y="436"/>
                    </a:lnTo>
                    <a:lnTo>
                      <a:pt x="276" y="423"/>
                    </a:lnTo>
                    <a:lnTo>
                      <a:pt x="262" y="423"/>
                    </a:lnTo>
                    <a:lnTo>
                      <a:pt x="262" y="410"/>
                    </a:lnTo>
                    <a:lnTo>
                      <a:pt x="248" y="397"/>
                    </a:lnTo>
                    <a:lnTo>
                      <a:pt x="235" y="397"/>
                    </a:lnTo>
                    <a:lnTo>
                      <a:pt x="235" y="384"/>
                    </a:lnTo>
                    <a:lnTo>
                      <a:pt x="221" y="384"/>
                    </a:lnTo>
                    <a:lnTo>
                      <a:pt x="221" y="372"/>
                    </a:lnTo>
                    <a:lnTo>
                      <a:pt x="207" y="359"/>
                    </a:lnTo>
                    <a:lnTo>
                      <a:pt x="193" y="359"/>
                    </a:lnTo>
                    <a:lnTo>
                      <a:pt x="193" y="346"/>
                    </a:lnTo>
                    <a:lnTo>
                      <a:pt x="180" y="346"/>
                    </a:lnTo>
                    <a:lnTo>
                      <a:pt x="180" y="333"/>
                    </a:lnTo>
                    <a:lnTo>
                      <a:pt x="166" y="333"/>
                    </a:lnTo>
                    <a:lnTo>
                      <a:pt x="152" y="320"/>
                    </a:lnTo>
                    <a:lnTo>
                      <a:pt x="138" y="307"/>
                    </a:lnTo>
                    <a:lnTo>
                      <a:pt x="124" y="307"/>
                    </a:lnTo>
                    <a:lnTo>
                      <a:pt x="124" y="295"/>
                    </a:lnTo>
                    <a:lnTo>
                      <a:pt x="111" y="295"/>
                    </a:lnTo>
                    <a:lnTo>
                      <a:pt x="97" y="282"/>
                    </a:lnTo>
                    <a:lnTo>
                      <a:pt x="83" y="282"/>
                    </a:lnTo>
                    <a:lnTo>
                      <a:pt x="83" y="269"/>
                    </a:lnTo>
                    <a:lnTo>
                      <a:pt x="69" y="269"/>
                    </a:lnTo>
                    <a:lnTo>
                      <a:pt x="235" y="0"/>
                    </a:lnTo>
                    <a:close/>
                  </a:path>
                </a:pathLst>
              </a:custGeom>
              <a:solidFill>
                <a:srgbClr val="CC9CCC"/>
              </a:solidFill>
              <a:ln w="222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28701" name="Freeform 9"/>
              <p:cNvSpPr>
                <a:spLocks/>
              </p:cNvSpPr>
              <p:nvPr/>
            </p:nvSpPr>
            <p:spPr bwMode="auto">
              <a:xfrm>
                <a:off x="1141" y="2350"/>
                <a:ext cx="1363" cy="936"/>
              </a:xfrm>
              <a:custGeom>
                <a:avLst/>
                <a:gdLst>
                  <a:gd name="T0" fmla="*/ 1308 w 1363"/>
                  <a:gd name="T1" fmla="*/ 884 h 936"/>
                  <a:gd name="T2" fmla="*/ 1239 w 1363"/>
                  <a:gd name="T3" fmla="*/ 897 h 936"/>
                  <a:gd name="T4" fmla="*/ 1171 w 1363"/>
                  <a:gd name="T5" fmla="*/ 910 h 936"/>
                  <a:gd name="T6" fmla="*/ 1116 w 1363"/>
                  <a:gd name="T7" fmla="*/ 923 h 936"/>
                  <a:gd name="T8" fmla="*/ 1047 w 1363"/>
                  <a:gd name="T9" fmla="*/ 936 h 936"/>
                  <a:gd name="T10" fmla="*/ 964 w 1363"/>
                  <a:gd name="T11" fmla="*/ 936 h 936"/>
                  <a:gd name="T12" fmla="*/ 895 w 1363"/>
                  <a:gd name="T13" fmla="*/ 923 h 936"/>
                  <a:gd name="T14" fmla="*/ 826 w 1363"/>
                  <a:gd name="T15" fmla="*/ 923 h 936"/>
                  <a:gd name="T16" fmla="*/ 771 w 1363"/>
                  <a:gd name="T17" fmla="*/ 910 h 936"/>
                  <a:gd name="T18" fmla="*/ 702 w 1363"/>
                  <a:gd name="T19" fmla="*/ 897 h 936"/>
                  <a:gd name="T20" fmla="*/ 634 w 1363"/>
                  <a:gd name="T21" fmla="*/ 871 h 936"/>
                  <a:gd name="T22" fmla="*/ 565 w 1363"/>
                  <a:gd name="T23" fmla="*/ 846 h 936"/>
                  <a:gd name="T24" fmla="*/ 510 w 1363"/>
                  <a:gd name="T25" fmla="*/ 820 h 936"/>
                  <a:gd name="T26" fmla="*/ 454 w 1363"/>
                  <a:gd name="T27" fmla="*/ 782 h 936"/>
                  <a:gd name="T28" fmla="*/ 386 w 1363"/>
                  <a:gd name="T29" fmla="*/ 743 h 936"/>
                  <a:gd name="T30" fmla="*/ 344 w 1363"/>
                  <a:gd name="T31" fmla="*/ 705 h 936"/>
                  <a:gd name="T32" fmla="*/ 289 w 1363"/>
                  <a:gd name="T33" fmla="*/ 666 h 936"/>
                  <a:gd name="T34" fmla="*/ 234 w 1363"/>
                  <a:gd name="T35" fmla="*/ 615 h 936"/>
                  <a:gd name="T36" fmla="*/ 193 w 1363"/>
                  <a:gd name="T37" fmla="*/ 564 h 936"/>
                  <a:gd name="T38" fmla="*/ 152 w 1363"/>
                  <a:gd name="T39" fmla="*/ 513 h 936"/>
                  <a:gd name="T40" fmla="*/ 124 w 1363"/>
                  <a:gd name="T41" fmla="*/ 449 h 936"/>
                  <a:gd name="T42" fmla="*/ 83 w 1363"/>
                  <a:gd name="T43" fmla="*/ 397 h 936"/>
                  <a:gd name="T44" fmla="*/ 69 w 1363"/>
                  <a:gd name="T45" fmla="*/ 333 h 936"/>
                  <a:gd name="T46" fmla="*/ 41 w 1363"/>
                  <a:gd name="T47" fmla="*/ 269 h 936"/>
                  <a:gd name="T48" fmla="*/ 28 w 1363"/>
                  <a:gd name="T49" fmla="*/ 218 h 936"/>
                  <a:gd name="T50" fmla="*/ 14 w 1363"/>
                  <a:gd name="T51" fmla="*/ 154 h 936"/>
                  <a:gd name="T52" fmla="*/ 0 w 1363"/>
                  <a:gd name="T53" fmla="*/ 90 h 936"/>
                  <a:gd name="T54" fmla="*/ 0 w 1363"/>
                  <a:gd name="T55" fmla="*/ 26 h 936"/>
                  <a:gd name="T56" fmla="*/ 331 w 1363"/>
                  <a:gd name="T57" fmla="*/ 26 h 936"/>
                  <a:gd name="T58" fmla="*/ 331 w 1363"/>
                  <a:gd name="T59" fmla="*/ 64 h 936"/>
                  <a:gd name="T60" fmla="*/ 331 w 1363"/>
                  <a:gd name="T61" fmla="*/ 115 h 936"/>
                  <a:gd name="T62" fmla="*/ 344 w 1363"/>
                  <a:gd name="T63" fmla="*/ 154 h 936"/>
                  <a:gd name="T64" fmla="*/ 358 w 1363"/>
                  <a:gd name="T65" fmla="*/ 192 h 936"/>
                  <a:gd name="T66" fmla="*/ 372 w 1363"/>
                  <a:gd name="T67" fmla="*/ 231 h 936"/>
                  <a:gd name="T68" fmla="*/ 399 w 1363"/>
                  <a:gd name="T69" fmla="*/ 282 h 936"/>
                  <a:gd name="T70" fmla="*/ 413 w 1363"/>
                  <a:gd name="T71" fmla="*/ 321 h 936"/>
                  <a:gd name="T72" fmla="*/ 441 w 1363"/>
                  <a:gd name="T73" fmla="*/ 346 h 936"/>
                  <a:gd name="T74" fmla="*/ 468 w 1363"/>
                  <a:gd name="T75" fmla="*/ 385 h 936"/>
                  <a:gd name="T76" fmla="*/ 496 w 1363"/>
                  <a:gd name="T77" fmla="*/ 423 h 936"/>
                  <a:gd name="T78" fmla="*/ 523 w 1363"/>
                  <a:gd name="T79" fmla="*/ 449 h 936"/>
                  <a:gd name="T80" fmla="*/ 565 w 1363"/>
                  <a:gd name="T81" fmla="*/ 474 h 936"/>
                  <a:gd name="T82" fmla="*/ 606 w 1363"/>
                  <a:gd name="T83" fmla="*/ 500 h 936"/>
                  <a:gd name="T84" fmla="*/ 634 w 1363"/>
                  <a:gd name="T85" fmla="*/ 526 h 936"/>
                  <a:gd name="T86" fmla="*/ 675 w 1363"/>
                  <a:gd name="T87" fmla="*/ 551 h 936"/>
                  <a:gd name="T88" fmla="*/ 716 w 1363"/>
                  <a:gd name="T89" fmla="*/ 577 h 936"/>
                  <a:gd name="T90" fmla="*/ 757 w 1363"/>
                  <a:gd name="T91" fmla="*/ 590 h 936"/>
                  <a:gd name="T92" fmla="*/ 813 w 1363"/>
                  <a:gd name="T93" fmla="*/ 602 h 936"/>
                  <a:gd name="T94" fmla="*/ 854 w 1363"/>
                  <a:gd name="T95" fmla="*/ 615 h 936"/>
                  <a:gd name="T96" fmla="*/ 895 w 1363"/>
                  <a:gd name="T97" fmla="*/ 615 h 936"/>
                  <a:gd name="T98" fmla="*/ 937 w 1363"/>
                  <a:gd name="T99" fmla="*/ 628 h 936"/>
                  <a:gd name="T100" fmla="*/ 992 w 1363"/>
                  <a:gd name="T101" fmla="*/ 628 h 936"/>
                  <a:gd name="T102" fmla="*/ 1033 w 1363"/>
                  <a:gd name="T103" fmla="*/ 628 h 936"/>
                  <a:gd name="T104" fmla="*/ 1074 w 1363"/>
                  <a:gd name="T105" fmla="*/ 615 h 936"/>
                  <a:gd name="T106" fmla="*/ 1129 w 1363"/>
                  <a:gd name="T107" fmla="*/ 615 h 936"/>
                  <a:gd name="T108" fmla="*/ 1171 w 1363"/>
                  <a:gd name="T109" fmla="*/ 602 h 936"/>
                  <a:gd name="T110" fmla="*/ 1212 w 1363"/>
                  <a:gd name="T111" fmla="*/ 590 h 9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0" t="0" r="r" b="b"/>
                <a:pathLst>
                  <a:path w="1363" h="936">
                    <a:moveTo>
                      <a:pt x="1363" y="859"/>
                    </a:moveTo>
                    <a:lnTo>
                      <a:pt x="1350" y="871"/>
                    </a:lnTo>
                    <a:lnTo>
                      <a:pt x="1322" y="871"/>
                    </a:lnTo>
                    <a:lnTo>
                      <a:pt x="1308" y="884"/>
                    </a:lnTo>
                    <a:lnTo>
                      <a:pt x="1295" y="884"/>
                    </a:lnTo>
                    <a:lnTo>
                      <a:pt x="1281" y="897"/>
                    </a:lnTo>
                    <a:lnTo>
                      <a:pt x="1267" y="897"/>
                    </a:lnTo>
                    <a:lnTo>
                      <a:pt x="1239" y="897"/>
                    </a:lnTo>
                    <a:lnTo>
                      <a:pt x="1226" y="910"/>
                    </a:lnTo>
                    <a:lnTo>
                      <a:pt x="1212" y="910"/>
                    </a:lnTo>
                    <a:lnTo>
                      <a:pt x="1198" y="910"/>
                    </a:lnTo>
                    <a:lnTo>
                      <a:pt x="1171" y="910"/>
                    </a:lnTo>
                    <a:lnTo>
                      <a:pt x="1157" y="923"/>
                    </a:lnTo>
                    <a:lnTo>
                      <a:pt x="1143" y="923"/>
                    </a:lnTo>
                    <a:lnTo>
                      <a:pt x="1129" y="923"/>
                    </a:lnTo>
                    <a:lnTo>
                      <a:pt x="1116" y="923"/>
                    </a:lnTo>
                    <a:lnTo>
                      <a:pt x="1088" y="923"/>
                    </a:lnTo>
                    <a:lnTo>
                      <a:pt x="1074" y="923"/>
                    </a:lnTo>
                    <a:lnTo>
                      <a:pt x="1060" y="936"/>
                    </a:lnTo>
                    <a:lnTo>
                      <a:pt x="1047" y="936"/>
                    </a:lnTo>
                    <a:lnTo>
                      <a:pt x="1019" y="936"/>
                    </a:lnTo>
                    <a:lnTo>
                      <a:pt x="1005" y="936"/>
                    </a:lnTo>
                    <a:lnTo>
                      <a:pt x="992" y="936"/>
                    </a:lnTo>
                    <a:lnTo>
                      <a:pt x="964" y="936"/>
                    </a:lnTo>
                    <a:lnTo>
                      <a:pt x="950" y="936"/>
                    </a:lnTo>
                    <a:lnTo>
                      <a:pt x="937" y="936"/>
                    </a:lnTo>
                    <a:lnTo>
                      <a:pt x="923" y="936"/>
                    </a:lnTo>
                    <a:lnTo>
                      <a:pt x="895" y="923"/>
                    </a:lnTo>
                    <a:lnTo>
                      <a:pt x="881" y="923"/>
                    </a:lnTo>
                    <a:lnTo>
                      <a:pt x="868" y="923"/>
                    </a:lnTo>
                    <a:lnTo>
                      <a:pt x="854" y="923"/>
                    </a:lnTo>
                    <a:lnTo>
                      <a:pt x="826" y="923"/>
                    </a:lnTo>
                    <a:lnTo>
                      <a:pt x="813" y="923"/>
                    </a:lnTo>
                    <a:lnTo>
                      <a:pt x="799" y="910"/>
                    </a:lnTo>
                    <a:lnTo>
                      <a:pt x="785" y="910"/>
                    </a:lnTo>
                    <a:lnTo>
                      <a:pt x="771" y="910"/>
                    </a:lnTo>
                    <a:lnTo>
                      <a:pt x="744" y="910"/>
                    </a:lnTo>
                    <a:lnTo>
                      <a:pt x="730" y="897"/>
                    </a:lnTo>
                    <a:lnTo>
                      <a:pt x="716" y="897"/>
                    </a:lnTo>
                    <a:lnTo>
                      <a:pt x="702" y="897"/>
                    </a:lnTo>
                    <a:lnTo>
                      <a:pt x="675" y="884"/>
                    </a:lnTo>
                    <a:lnTo>
                      <a:pt x="661" y="884"/>
                    </a:lnTo>
                    <a:lnTo>
                      <a:pt x="647" y="871"/>
                    </a:lnTo>
                    <a:lnTo>
                      <a:pt x="634" y="871"/>
                    </a:lnTo>
                    <a:lnTo>
                      <a:pt x="620" y="859"/>
                    </a:lnTo>
                    <a:lnTo>
                      <a:pt x="606" y="859"/>
                    </a:lnTo>
                    <a:lnTo>
                      <a:pt x="578" y="846"/>
                    </a:lnTo>
                    <a:lnTo>
                      <a:pt x="565" y="846"/>
                    </a:lnTo>
                    <a:lnTo>
                      <a:pt x="551" y="833"/>
                    </a:lnTo>
                    <a:lnTo>
                      <a:pt x="537" y="833"/>
                    </a:lnTo>
                    <a:lnTo>
                      <a:pt x="523" y="820"/>
                    </a:lnTo>
                    <a:lnTo>
                      <a:pt x="510" y="820"/>
                    </a:lnTo>
                    <a:lnTo>
                      <a:pt x="496" y="807"/>
                    </a:lnTo>
                    <a:lnTo>
                      <a:pt x="482" y="795"/>
                    </a:lnTo>
                    <a:lnTo>
                      <a:pt x="468" y="795"/>
                    </a:lnTo>
                    <a:lnTo>
                      <a:pt x="454" y="782"/>
                    </a:lnTo>
                    <a:lnTo>
                      <a:pt x="427" y="769"/>
                    </a:lnTo>
                    <a:lnTo>
                      <a:pt x="413" y="769"/>
                    </a:lnTo>
                    <a:lnTo>
                      <a:pt x="399" y="756"/>
                    </a:lnTo>
                    <a:lnTo>
                      <a:pt x="386" y="743"/>
                    </a:lnTo>
                    <a:lnTo>
                      <a:pt x="372" y="731"/>
                    </a:lnTo>
                    <a:lnTo>
                      <a:pt x="358" y="731"/>
                    </a:lnTo>
                    <a:lnTo>
                      <a:pt x="344" y="718"/>
                    </a:lnTo>
                    <a:lnTo>
                      <a:pt x="344" y="705"/>
                    </a:lnTo>
                    <a:lnTo>
                      <a:pt x="331" y="692"/>
                    </a:lnTo>
                    <a:lnTo>
                      <a:pt x="317" y="679"/>
                    </a:lnTo>
                    <a:lnTo>
                      <a:pt x="303" y="666"/>
                    </a:lnTo>
                    <a:lnTo>
                      <a:pt x="289" y="666"/>
                    </a:lnTo>
                    <a:lnTo>
                      <a:pt x="275" y="654"/>
                    </a:lnTo>
                    <a:lnTo>
                      <a:pt x="262" y="641"/>
                    </a:lnTo>
                    <a:lnTo>
                      <a:pt x="248" y="628"/>
                    </a:lnTo>
                    <a:lnTo>
                      <a:pt x="234" y="615"/>
                    </a:lnTo>
                    <a:lnTo>
                      <a:pt x="234" y="602"/>
                    </a:lnTo>
                    <a:lnTo>
                      <a:pt x="220" y="590"/>
                    </a:lnTo>
                    <a:lnTo>
                      <a:pt x="207" y="577"/>
                    </a:lnTo>
                    <a:lnTo>
                      <a:pt x="193" y="564"/>
                    </a:lnTo>
                    <a:lnTo>
                      <a:pt x="193" y="551"/>
                    </a:lnTo>
                    <a:lnTo>
                      <a:pt x="179" y="538"/>
                    </a:lnTo>
                    <a:lnTo>
                      <a:pt x="165" y="526"/>
                    </a:lnTo>
                    <a:lnTo>
                      <a:pt x="152" y="513"/>
                    </a:lnTo>
                    <a:lnTo>
                      <a:pt x="152" y="500"/>
                    </a:lnTo>
                    <a:lnTo>
                      <a:pt x="138" y="487"/>
                    </a:lnTo>
                    <a:lnTo>
                      <a:pt x="124" y="474"/>
                    </a:lnTo>
                    <a:lnTo>
                      <a:pt x="124" y="449"/>
                    </a:lnTo>
                    <a:lnTo>
                      <a:pt x="110" y="436"/>
                    </a:lnTo>
                    <a:lnTo>
                      <a:pt x="110" y="423"/>
                    </a:lnTo>
                    <a:lnTo>
                      <a:pt x="96" y="410"/>
                    </a:lnTo>
                    <a:lnTo>
                      <a:pt x="83" y="397"/>
                    </a:lnTo>
                    <a:lnTo>
                      <a:pt x="83" y="385"/>
                    </a:lnTo>
                    <a:lnTo>
                      <a:pt x="69" y="372"/>
                    </a:lnTo>
                    <a:lnTo>
                      <a:pt x="69" y="346"/>
                    </a:lnTo>
                    <a:lnTo>
                      <a:pt x="69" y="333"/>
                    </a:lnTo>
                    <a:lnTo>
                      <a:pt x="55" y="321"/>
                    </a:lnTo>
                    <a:lnTo>
                      <a:pt x="55" y="308"/>
                    </a:lnTo>
                    <a:lnTo>
                      <a:pt x="41" y="295"/>
                    </a:lnTo>
                    <a:lnTo>
                      <a:pt x="41" y="269"/>
                    </a:lnTo>
                    <a:lnTo>
                      <a:pt x="41" y="256"/>
                    </a:lnTo>
                    <a:lnTo>
                      <a:pt x="28" y="244"/>
                    </a:lnTo>
                    <a:lnTo>
                      <a:pt x="28" y="231"/>
                    </a:lnTo>
                    <a:lnTo>
                      <a:pt x="28" y="218"/>
                    </a:lnTo>
                    <a:lnTo>
                      <a:pt x="14" y="192"/>
                    </a:lnTo>
                    <a:lnTo>
                      <a:pt x="14" y="180"/>
                    </a:lnTo>
                    <a:lnTo>
                      <a:pt x="14" y="167"/>
                    </a:lnTo>
                    <a:lnTo>
                      <a:pt x="14" y="154"/>
                    </a:lnTo>
                    <a:lnTo>
                      <a:pt x="0" y="128"/>
                    </a:lnTo>
                    <a:lnTo>
                      <a:pt x="0" y="115"/>
                    </a:lnTo>
                    <a:lnTo>
                      <a:pt x="0" y="103"/>
                    </a:lnTo>
                    <a:lnTo>
                      <a:pt x="0" y="90"/>
                    </a:lnTo>
                    <a:lnTo>
                      <a:pt x="0" y="64"/>
                    </a:lnTo>
                    <a:lnTo>
                      <a:pt x="0" y="51"/>
                    </a:lnTo>
                    <a:lnTo>
                      <a:pt x="0" y="39"/>
                    </a:lnTo>
                    <a:lnTo>
                      <a:pt x="0" y="26"/>
                    </a:lnTo>
                    <a:lnTo>
                      <a:pt x="0" y="0"/>
                    </a:lnTo>
                    <a:lnTo>
                      <a:pt x="331" y="0"/>
                    </a:lnTo>
                    <a:lnTo>
                      <a:pt x="331" y="13"/>
                    </a:lnTo>
                    <a:lnTo>
                      <a:pt x="331" y="26"/>
                    </a:lnTo>
                    <a:lnTo>
                      <a:pt x="331" y="39"/>
                    </a:lnTo>
                    <a:lnTo>
                      <a:pt x="331" y="51"/>
                    </a:lnTo>
                    <a:lnTo>
                      <a:pt x="331" y="64"/>
                    </a:lnTo>
                    <a:lnTo>
                      <a:pt x="331" y="77"/>
                    </a:lnTo>
                    <a:lnTo>
                      <a:pt x="331" y="90"/>
                    </a:lnTo>
                    <a:lnTo>
                      <a:pt x="331" y="103"/>
                    </a:lnTo>
                    <a:lnTo>
                      <a:pt x="331" y="115"/>
                    </a:lnTo>
                    <a:lnTo>
                      <a:pt x="344" y="128"/>
                    </a:lnTo>
                    <a:lnTo>
                      <a:pt x="344" y="141"/>
                    </a:lnTo>
                    <a:lnTo>
                      <a:pt x="344" y="154"/>
                    </a:lnTo>
                    <a:lnTo>
                      <a:pt x="344" y="167"/>
                    </a:lnTo>
                    <a:lnTo>
                      <a:pt x="358" y="180"/>
                    </a:lnTo>
                    <a:lnTo>
                      <a:pt x="358" y="192"/>
                    </a:lnTo>
                    <a:lnTo>
                      <a:pt x="358" y="205"/>
                    </a:lnTo>
                    <a:lnTo>
                      <a:pt x="372" y="218"/>
                    </a:lnTo>
                    <a:lnTo>
                      <a:pt x="372" y="231"/>
                    </a:lnTo>
                    <a:lnTo>
                      <a:pt x="386" y="244"/>
                    </a:lnTo>
                    <a:lnTo>
                      <a:pt x="386" y="256"/>
                    </a:lnTo>
                    <a:lnTo>
                      <a:pt x="386" y="269"/>
                    </a:lnTo>
                    <a:lnTo>
                      <a:pt x="399" y="282"/>
                    </a:lnTo>
                    <a:lnTo>
                      <a:pt x="399" y="295"/>
                    </a:lnTo>
                    <a:lnTo>
                      <a:pt x="413" y="308"/>
                    </a:lnTo>
                    <a:lnTo>
                      <a:pt x="413" y="321"/>
                    </a:lnTo>
                    <a:lnTo>
                      <a:pt x="427" y="321"/>
                    </a:lnTo>
                    <a:lnTo>
                      <a:pt x="427" y="333"/>
                    </a:lnTo>
                    <a:lnTo>
                      <a:pt x="427" y="346"/>
                    </a:lnTo>
                    <a:lnTo>
                      <a:pt x="441" y="346"/>
                    </a:lnTo>
                    <a:lnTo>
                      <a:pt x="441" y="359"/>
                    </a:lnTo>
                    <a:lnTo>
                      <a:pt x="454" y="372"/>
                    </a:lnTo>
                    <a:lnTo>
                      <a:pt x="468" y="385"/>
                    </a:lnTo>
                    <a:lnTo>
                      <a:pt x="468" y="397"/>
                    </a:lnTo>
                    <a:lnTo>
                      <a:pt x="482" y="397"/>
                    </a:lnTo>
                    <a:lnTo>
                      <a:pt x="496" y="410"/>
                    </a:lnTo>
                    <a:lnTo>
                      <a:pt x="496" y="423"/>
                    </a:lnTo>
                    <a:lnTo>
                      <a:pt x="510" y="423"/>
                    </a:lnTo>
                    <a:lnTo>
                      <a:pt x="510" y="436"/>
                    </a:lnTo>
                    <a:lnTo>
                      <a:pt x="523" y="449"/>
                    </a:lnTo>
                    <a:lnTo>
                      <a:pt x="537" y="461"/>
                    </a:lnTo>
                    <a:lnTo>
                      <a:pt x="551" y="461"/>
                    </a:lnTo>
                    <a:lnTo>
                      <a:pt x="551" y="474"/>
                    </a:lnTo>
                    <a:lnTo>
                      <a:pt x="565" y="474"/>
                    </a:lnTo>
                    <a:lnTo>
                      <a:pt x="578" y="487"/>
                    </a:lnTo>
                    <a:lnTo>
                      <a:pt x="592" y="500"/>
                    </a:lnTo>
                    <a:lnTo>
                      <a:pt x="606" y="500"/>
                    </a:lnTo>
                    <a:lnTo>
                      <a:pt x="606" y="513"/>
                    </a:lnTo>
                    <a:lnTo>
                      <a:pt x="620" y="513"/>
                    </a:lnTo>
                    <a:lnTo>
                      <a:pt x="634" y="526"/>
                    </a:lnTo>
                    <a:lnTo>
                      <a:pt x="647" y="538"/>
                    </a:lnTo>
                    <a:lnTo>
                      <a:pt x="661" y="538"/>
                    </a:lnTo>
                    <a:lnTo>
                      <a:pt x="661" y="551"/>
                    </a:lnTo>
                    <a:lnTo>
                      <a:pt x="675" y="551"/>
                    </a:lnTo>
                    <a:lnTo>
                      <a:pt x="689" y="551"/>
                    </a:lnTo>
                    <a:lnTo>
                      <a:pt x="702" y="564"/>
                    </a:lnTo>
                    <a:lnTo>
                      <a:pt x="716" y="577"/>
                    </a:lnTo>
                    <a:lnTo>
                      <a:pt x="730" y="577"/>
                    </a:lnTo>
                    <a:lnTo>
                      <a:pt x="744" y="577"/>
                    </a:lnTo>
                    <a:lnTo>
                      <a:pt x="757" y="590"/>
                    </a:lnTo>
                    <a:lnTo>
                      <a:pt x="771" y="590"/>
                    </a:lnTo>
                    <a:lnTo>
                      <a:pt x="785" y="590"/>
                    </a:lnTo>
                    <a:lnTo>
                      <a:pt x="799" y="602"/>
                    </a:lnTo>
                    <a:lnTo>
                      <a:pt x="813" y="602"/>
                    </a:lnTo>
                    <a:lnTo>
                      <a:pt x="826" y="602"/>
                    </a:lnTo>
                    <a:lnTo>
                      <a:pt x="840" y="615"/>
                    </a:lnTo>
                    <a:lnTo>
                      <a:pt x="854" y="615"/>
                    </a:lnTo>
                    <a:lnTo>
                      <a:pt x="868" y="615"/>
                    </a:lnTo>
                    <a:lnTo>
                      <a:pt x="881" y="615"/>
                    </a:lnTo>
                    <a:lnTo>
                      <a:pt x="895" y="615"/>
                    </a:lnTo>
                    <a:lnTo>
                      <a:pt x="909" y="615"/>
                    </a:lnTo>
                    <a:lnTo>
                      <a:pt x="923" y="615"/>
                    </a:lnTo>
                    <a:lnTo>
                      <a:pt x="937" y="628"/>
                    </a:lnTo>
                    <a:lnTo>
                      <a:pt x="950" y="628"/>
                    </a:lnTo>
                    <a:lnTo>
                      <a:pt x="964" y="628"/>
                    </a:lnTo>
                    <a:lnTo>
                      <a:pt x="978" y="628"/>
                    </a:lnTo>
                    <a:lnTo>
                      <a:pt x="992" y="628"/>
                    </a:lnTo>
                    <a:lnTo>
                      <a:pt x="1005" y="628"/>
                    </a:lnTo>
                    <a:lnTo>
                      <a:pt x="1019" y="628"/>
                    </a:lnTo>
                    <a:lnTo>
                      <a:pt x="1033" y="628"/>
                    </a:lnTo>
                    <a:lnTo>
                      <a:pt x="1047" y="628"/>
                    </a:lnTo>
                    <a:lnTo>
                      <a:pt x="1060" y="615"/>
                    </a:lnTo>
                    <a:lnTo>
                      <a:pt x="1074" y="615"/>
                    </a:lnTo>
                    <a:lnTo>
                      <a:pt x="1088" y="615"/>
                    </a:lnTo>
                    <a:lnTo>
                      <a:pt x="1102" y="615"/>
                    </a:lnTo>
                    <a:lnTo>
                      <a:pt x="1116" y="615"/>
                    </a:lnTo>
                    <a:lnTo>
                      <a:pt x="1129" y="615"/>
                    </a:lnTo>
                    <a:lnTo>
                      <a:pt x="1143" y="615"/>
                    </a:lnTo>
                    <a:lnTo>
                      <a:pt x="1143" y="602"/>
                    </a:lnTo>
                    <a:lnTo>
                      <a:pt x="1157" y="602"/>
                    </a:lnTo>
                    <a:lnTo>
                      <a:pt x="1171" y="602"/>
                    </a:lnTo>
                    <a:lnTo>
                      <a:pt x="1184" y="602"/>
                    </a:lnTo>
                    <a:lnTo>
                      <a:pt x="1198" y="590"/>
                    </a:lnTo>
                    <a:lnTo>
                      <a:pt x="1212" y="590"/>
                    </a:lnTo>
                    <a:lnTo>
                      <a:pt x="1226" y="590"/>
                    </a:lnTo>
                    <a:lnTo>
                      <a:pt x="1239" y="577"/>
                    </a:lnTo>
                    <a:lnTo>
                      <a:pt x="1363" y="859"/>
                    </a:lnTo>
                    <a:close/>
                  </a:path>
                </a:pathLst>
              </a:custGeom>
              <a:solidFill>
                <a:srgbClr val="FF8080"/>
              </a:solidFill>
              <a:ln w="222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28702" name="Freeform 10"/>
              <p:cNvSpPr>
                <a:spLocks/>
              </p:cNvSpPr>
              <p:nvPr/>
            </p:nvSpPr>
            <p:spPr bwMode="auto">
              <a:xfrm>
                <a:off x="1141" y="1607"/>
                <a:ext cx="606" cy="743"/>
              </a:xfrm>
              <a:custGeom>
                <a:avLst/>
                <a:gdLst>
                  <a:gd name="T0" fmla="*/ 0 w 606"/>
                  <a:gd name="T1" fmla="*/ 730 h 743"/>
                  <a:gd name="T2" fmla="*/ 0 w 606"/>
                  <a:gd name="T3" fmla="*/ 692 h 743"/>
                  <a:gd name="T4" fmla="*/ 0 w 606"/>
                  <a:gd name="T5" fmla="*/ 666 h 743"/>
                  <a:gd name="T6" fmla="*/ 0 w 606"/>
                  <a:gd name="T7" fmla="*/ 628 h 743"/>
                  <a:gd name="T8" fmla="*/ 14 w 606"/>
                  <a:gd name="T9" fmla="*/ 602 h 743"/>
                  <a:gd name="T10" fmla="*/ 14 w 606"/>
                  <a:gd name="T11" fmla="*/ 564 h 743"/>
                  <a:gd name="T12" fmla="*/ 28 w 606"/>
                  <a:gd name="T13" fmla="*/ 538 h 743"/>
                  <a:gd name="T14" fmla="*/ 28 w 606"/>
                  <a:gd name="T15" fmla="*/ 500 h 743"/>
                  <a:gd name="T16" fmla="*/ 41 w 606"/>
                  <a:gd name="T17" fmla="*/ 474 h 743"/>
                  <a:gd name="T18" fmla="*/ 55 w 606"/>
                  <a:gd name="T19" fmla="*/ 448 h 743"/>
                  <a:gd name="T20" fmla="*/ 69 w 606"/>
                  <a:gd name="T21" fmla="*/ 410 h 743"/>
                  <a:gd name="T22" fmla="*/ 69 w 606"/>
                  <a:gd name="T23" fmla="*/ 384 h 743"/>
                  <a:gd name="T24" fmla="*/ 83 w 606"/>
                  <a:gd name="T25" fmla="*/ 359 h 743"/>
                  <a:gd name="T26" fmla="*/ 110 w 606"/>
                  <a:gd name="T27" fmla="*/ 320 h 743"/>
                  <a:gd name="T28" fmla="*/ 124 w 606"/>
                  <a:gd name="T29" fmla="*/ 295 h 743"/>
                  <a:gd name="T30" fmla="*/ 138 w 606"/>
                  <a:gd name="T31" fmla="*/ 269 h 743"/>
                  <a:gd name="T32" fmla="*/ 152 w 606"/>
                  <a:gd name="T33" fmla="*/ 243 h 743"/>
                  <a:gd name="T34" fmla="*/ 179 w 606"/>
                  <a:gd name="T35" fmla="*/ 218 h 743"/>
                  <a:gd name="T36" fmla="*/ 193 w 606"/>
                  <a:gd name="T37" fmla="*/ 192 h 743"/>
                  <a:gd name="T38" fmla="*/ 220 w 606"/>
                  <a:gd name="T39" fmla="*/ 167 h 743"/>
                  <a:gd name="T40" fmla="*/ 234 w 606"/>
                  <a:gd name="T41" fmla="*/ 141 h 743"/>
                  <a:gd name="T42" fmla="*/ 262 w 606"/>
                  <a:gd name="T43" fmla="*/ 115 h 743"/>
                  <a:gd name="T44" fmla="*/ 289 w 606"/>
                  <a:gd name="T45" fmla="*/ 90 h 743"/>
                  <a:gd name="T46" fmla="*/ 317 w 606"/>
                  <a:gd name="T47" fmla="*/ 64 h 743"/>
                  <a:gd name="T48" fmla="*/ 344 w 606"/>
                  <a:gd name="T49" fmla="*/ 51 h 743"/>
                  <a:gd name="T50" fmla="*/ 358 w 606"/>
                  <a:gd name="T51" fmla="*/ 26 h 743"/>
                  <a:gd name="T52" fmla="*/ 386 w 606"/>
                  <a:gd name="T53" fmla="*/ 0 h 743"/>
                  <a:gd name="T54" fmla="*/ 606 w 606"/>
                  <a:gd name="T55" fmla="*/ 243 h 743"/>
                  <a:gd name="T56" fmla="*/ 578 w 606"/>
                  <a:gd name="T57" fmla="*/ 256 h 743"/>
                  <a:gd name="T58" fmla="*/ 565 w 606"/>
                  <a:gd name="T59" fmla="*/ 269 h 743"/>
                  <a:gd name="T60" fmla="*/ 551 w 606"/>
                  <a:gd name="T61" fmla="*/ 282 h 743"/>
                  <a:gd name="T62" fmla="*/ 523 w 606"/>
                  <a:gd name="T63" fmla="*/ 295 h 743"/>
                  <a:gd name="T64" fmla="*/ 510 w 606"/>
                  <a:gd name="T65" fmla="*/ 320 h 743"/>
                  <a:gd name="T66" fmla="*/ 496 w 606"/>
                  <a:gd name="T67" fmla="*/ 333 h 743"/>
                  <a:gd name="T68" fmla="*/ 482 w 606"/>
                  <a:gd name="T69" fmla="*/ 346 h 743"/>
                  <a:gd name="T70" fmla="*/ 468 w 606"/>
                  <a:gd name="T71" fmla="*/ 359 h 743"/>
                  <a:gd name="T72" fmla="*/ 454 w 606"/>
                  <a:gd name="T73" fmla="*/ 384 h 743"/>
                  <a:gd name="T74" fmla="*/ 441 w 606"/>
                  <a:gd name="T75" fmla="*/ 397 h 743"/>
                  <a:gd name="T76" fmla="*/ 427 w 606"/>
                  <a:gd name="T77" fmla="*/ 423 h 743"/>
                  <a:gd name="T78" fmla="*/ 413 w 606"/>
                  <a:gd name="T79" fmla="*/ 436 h 743"/>
                  <a:gd name="T80" fmla="*/ 399 w 606"/>
                  <a:gd name="T81" fmla="*/ 448 h 743"/>
                  <a:gd name="T82" fmla="*/ 399 w 606"/>
                  <a:gd name="T83" fmla="*/ 474 h 743"/>
                  <a:gd name="T84" fmla="*/ 386 w 606"/>
                  <a:gd name="T85" fmla="*/ 500 h 743"/>
                  <a:gd name="T86" fmla="*/ 372 w 606"/>
                  <a:gd name="T87" fmla="*/ 513 h 743"/>
                  <a:gd name="T88" fmla="*/ 372 w 606"/>
                  <a:gd name="T89" fmla="*/ 538 h 743"/>
                  <a:gd name="T90" fmla="*/ 358 w 606"/>
                  <a:gd name="T91" fmla="*/ 551 h 743"/>
                  <a:gd name="T92" fmla="*/ 358 w 606"/>
                  <a:gd name="T93" fmla="*/ 577 h 743"/>
                  <a:gd name="T94" fmla="*/ 344 w 606"/>
                  <a:gd name="T95" fmla="*/ 602 h 743"/>
                  <a:gd name="T96" fmla="*/ 344 w 606"/>
                  <a:gd name="T97" fmla="*/ 615 h 743"/>
                  <a:gd name="T98" fmla="*/ 331 w 606"/>
                  <a:gd name="T99" fmla="*/ 641 h 743"/>
                  <a:gd name="T100" fmla="*/ 331 w 606"/>
                  <a:gd name="T101" fmla="*/ 666 h 743"/>
                  <a:gd name="T102" fmla="*/ 331 w 606"/>
                  <a:gd name="T103" fmla="*/ 679 h 743"/>
                  <a:gd name="T104" fmla="*/ 331 w 606"/>
                  <a:gd name="T105" fmla="*/ 705 h 743"/>
                  <a:gd name="T106" fmla="*/ 331 w 606"/>
                  <a:gd name="T107" fmla="*/ 730 h 743"/>
                  <a:gd name="T108" fmla="*/ 331 w 606"/>
                  <a:gd name="T109" fmla="*/ 743 h 743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0" t="0" r="r" b="b"/>
                <a:pathLst>
                  <a:path w="606" h="743">
                    <a:moveTo>
                      <a:pt x="0" y="743"/>
                    </a:moveTo>
                    <a:lnTo>
                      <a:pt x="0" y="730"/>
                    </a:lnTo>
                    <a:lnTo>
                      <a:pt x="0" y="718"/>
                    </a:lnTo>
                    <a:lnTo>
                      <a:pt x="0" y="692"/>
                    </a:lnTo>
                    <a:lnTo>
                      <a:pt x="0" y="679"/>
                    </a:lnTo>
                    <a:lnTo>
                      <a:pt x="0" y="666"/>
                    </a:lnTo>
                    <a:lnTo>
                      <a:pt x="0" y="653"/>
                    </a:lnTo>
                    <a:lnTo>
                      <a:pt x="0" y="628"/>
                    </a:lnTo>
                    <a:lnTo>
                      <a:pt x="0" y="615"/>
                    </a:lnTo>
                    <a:lnTo>
                      <a:pt x="14" y="602"/>
                    </a:lnTo>
                    <a:lnTo>
                      <a:pt x="14" y="589"/>
                    </a:lnTo>
                    <a:lnTo>
                      <a:pt x="14" y="564"/>
                    </a:lnTo>
                    <a:lnTo>
                      <a:pt x="14" y="551"/>
                    </a:lnTo>
                    <a:lnTo>
                      <a:pt x="28" y="538"/>
                    </a:lnTo>
                    <a:lnTo>
                      <a:pt x="28" y="525"/>
                    </a:lnTo>
                    <a:lnTo>
                      <a:pt x="28" y="500"/>
                    </a:lnTo>
                    <a:lnTo>
                      <a:pt x="41" y="487"/>
                    </a:lnTo>
                    <a:lnTo>
                      <a:pt x="41" y="474"/>
                    </a:lnTo>
                    <a:lnTo>
                      <a:pt x="41" y="461"/>
                    </a:lnTo>
                    <a:lnTo>
                      <a:pt x="55" y="448"/>
                    </a:lnTo>
                    <a:lnTo>
                      <a:pt x="55" y="423"/>
                    </a:lnTo>
                    <a:lnTo>
                      <a:pt x="69" y="410"/>
                    </a:lnTo>
                    <a:lnTo>
                      <a:pt x="69" y="397"/>
                    </a:lnTo>
                    <a:lnTo>
                      <a:pt x="69" y="384"/>
                    </a:lnTo>
                    <a:lnTo>
                      <a:pt x="83" y="372"/>
                    </a:lnTo>
                    <a:lnTo>
                      <a:pt x="83" y="359"/>
                    </a:lnTo>
                    <a:lnTo>
                      <a:pt x="96" y="333"/>
                    </a:lnTo>
                    <a:lnTo>
                      <a:pt x="110" y="320"/>
                    </a:lnTo>
                    <a:lnTo>
                      <a:pt x="110" y="308"/>
                    </a:lnTo>
                    <a:lnTo>
                      <a:pt x="124" y="295"/>
                    </a:lnTo>
                    <a:lnTo>
                      <a:pt x="124" y="282"/>
                    </a:lnTo>
                    <a:lnTo>
                      <a:pt x="138" y="269"/>
                    </a:lnTo>
                    <a:lnTo>
                      <a:pt x="152" y="256"/>
                    </a:lnTo>
                    <a:lnTo>
                      <a:pt x="152" y="243"/>
                    </a:lnTo>
                    <a:lnTo>
                      <a:pt x="165" y="231"/>
                    </a:lnTo>
                    <a:lnTo>
                      <a:pt x="179" y="218"/>
                    </a:lnTo>
                    <a:lnTo>
                      <a:pt x="193" y="205"/>
                    </a:lnTo>
                    <a:lnTo>
                      <a:pt x="193" y="192"/>
                    </a:lnTo>
                    <a:lnTo>
                      <a:pt x="207" y="179"/>
                    </a:lnTo>
                    <a:lnTo>
                      <a:pt x="220" y="167"/>
                    </a:lnTo>
                    <a:lnTo>
                      <a:pt x="234" y="154"/>
                    </a:lnTo>
                    <a:lnTo>
                      <a:pt x="234" y="141"/>
                    </a:lnTo>
                    <a:lnTo>
                      <a:pt x="248" y="128"/>
                    </a:lnTo>
                    <a:lnTo>
                      <a:pt x="262" y="115"/>
                    </a:lnTo>
                    <a:lnTo>
                      <a:pt x="275" y="102"/>
                    </a:lnTo>
                    <a:lnTo>
                      <a:pt x="289" y="90"/>
                    </a:lnTo>
                    <a:lnTo>
                      <a:pt x="303" y="77"/>
                    </a:lnTo>
                    <a:lnTo>
                      <a:pt x="317" y="64"/>
                    </a:lnTo>
                    <a:lnTo>
                      <a:pt x="331" y="51"/>
                    </a:lnTo>
                    <a:lnTo>
                      <a:pt x="344" y="51"/>
                    </a:lnTo>
                    <a:lnTo>
                      <a:pt x="344" y="38"/>
                    </a:lnTo>
                    <a:lnTo>
                      <a:pt x="358" y="26"/>
                    </a:lnTo>
                    <a:lnTo>
                      <a:pt x="372" y="13"/>
                    </a:lnTo>
                    <a:lnTo>
                      <a:pt x="386" y="0"/>
                    </a:lnTo>
                    <a:lnTo>
                      <a:pt x="399" y="0"/>
                    </a:lnTo>
                    <a:lnTo>
                      <a:pt x="606" y="243"/>
                    </a:lnTo>
                    <a:lnTo>
                      <a:pt x="592" y="256"/>
                    </a:lnTo>
                    <a:lnTo>
                      <a:pt x="578" y="256"/>
                    </a:lnTo>
                    <a:lnTo>
                      <a:pt x="578" y="269"/>
                    </a:lnTo>
                    <a:lnTo>
                      <a:pt x="565" y="269"/>
                    </a:lnTo>
                    <a:lnTo>
                      <a:pt x="551" y="282"/>
                    </a:lnTo>
                    <a:lnTo>
                      <a:pt x="537" y="295"/>
                    </a:lnTo>
                    <a:lnTo>
                      <a:pt x="523" y="295"/>
                    </a:lnTo>
                    <a:lnTo>
                      <a:pt x="523" y="308"/>
                    </a:lnTo>
                    <a:lnTo>
                      <a:pt x="510" y="320"/>
                    </a:lnTo>
                    <a:lnTo>
                      <a:pt x="496" y="333"/>
                    </a:lnTo>
                    <a:lnTo>
                      <a:pt x="482" y="346"/>
                    </a:lnTo>
                    <a:lnTo>
                      <a:pt x="468" y="359"/>
                    </a:lnTo>
                    <a:lnTo>
                      <a:pt x="454" y="372"/>
                    </a:lnTo>
                    <a:lnTo>
                      <a:pt x="454" y="384"/>
                    </a:lnTo>
                    <a:lnTo>
                      <a:pt x="441" y="384"/>
                    </a:lnTo>
                    <a:lnTo>
                      <a:pt x="441" y="397"/>
                    </a:lnTo>
                    <a:lnTo>
                      <a:pt x="427" y="410"/>
                    </a:lnTo>
                    <a:lnTo>
                      <a:pt x="427" y="423"/>
                    </a:lnTo>
                    <a:lnTo>
                      <a:pt x="413" y="436"/>
                    </a:lnTo>
                    <a:lnTo>
                      <a:pt x="413" y="448"/>
                    </a:lnTo>
                    <a:lnTo>
                      <a:pt x="399" y="448"/>
                    </a:lnTo>
                    <a:lnTo>
                      <a:pt x="399" y="461"/>
                    </a:lnTo>
                    <a:lnTo>
                      <a:pt x="399" y="474"/>
                    </a:lnTo>
                    <a:lnTo>
                      <a:pt x="386" y="487"/>
                    </a:lnTo>
                    <a:lnTo>
                      <a:pt x="386" y="500"/>
                    </a:lnTo>
                    <a:lnTo>
                      <a:pt x="372" y="513"/>
                    </a:lnTo>
                    <a:lnTo>
                      <a:pt x="372" y="525"/>
                    </a:lnTo>
                    <a:lnTo>
                      <a:pt x="372" y="538"/>
                    </a:lnTo>
                    <a:lnTo>
                      <a:pt x="358" y="538"/>
                    </a:lnTo>
                    <a:lnTo>
                      <a:pt x="358" y="551"/>
                    </a:lnTo>
                    <a:lnTo>
                      <a:pt x="358" y="564"/>
                    </a:lnTo>
                    <a:lnTo>
                      <a:pt x="358" y="577"/>
                    </a:lnTo>
                    <a:lnTo>
                      <a:pt x="344" y="589"/>
                    </a:lnTo>
                    <a:lnTo>
                      <a:pt x="344" y="602"/>
                    </a:lnTo>
                    <a:lnTo>
                      <a:pt x="344" y="615"/>
                    </a:lnTo>
                    <a:lnTo>
                      <a:pt x="344" y="628"/>
                    </a:lnTo>
                    <a:lnTo>
                      <a:pt x="331" y="641"/>
                    </a:lnTo>
                    <a:lnTo>
                      <a:pt x="331" y="653"/>
                    </a:lnTo>
                    <a:lnTo>
                      <a:pt x="331" y="666"/>
                    </a:lnTo>
                    <a:lnTo>
                      <a:pt x="331" y="679"/>
                    </a:lnTo>
                    <a:lnTo>
                      <a:pt x="331" y="692"/>
                    </a:lnTo>
                    <a:lnTo>
                      <a:pt x="331" y="705"/>
                    </a:lnTo>
                    <a:lnTo>
                      <a:pt x="331" y="718"/>
                    </a:lnTo>
                    <a:lnTo>
                      <a:pt x="331" y="730"/>
                    </a:lnTo>
                    <a:lnTo>
                      <a:pt x="331" y="743"/>
                    </a:lnTo>
                    <a:lnTo>
                      <a:pt x="0" y="743"/>
                    </a:lnTo>
                    <a:close/>
                  </a:path>
                </a:pathLst>
              </a:custGeom>
              <a:solidFill>
                <a:srgbClr val="FFFFC0"/>
              </a:solidFill>
              <a:ln w="222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28703" name="Freeform 11"/>
              <p:cNvSpPr>
                <a:spLocks/>
              </p:cNvSpPr>
              <p:nvPr/>
            </p:nvSpPr>
            <p:spPr bwMode="auto">
              <a:xfrm>
                <a:off x="1540" y="1428"/>
                <a:ext cx="593" cy="422"/>
              </a:xfrm>
              <a:custGeom>
                <a:avLst/>
                <a:gdLst>
                  <a:gd name="T0" fmla="*/ 14 w 593"/>
                  <a:gd name="T1" fmla="*/ 166 h 422"/>
                  <a:gd name="T2" fmla="*/ 55 w 593"/>
                  <a:gd name="T3" fmla="*/ 141 h 422"/>
                  <a:gd name="T4" fmla="*/ 83 w 593"/>
                  <a:gd name="T5" fmla="*/ 128 h 422"/>
                  <a:gd name="T6" fmla="*/ 111 w 593"/>
                  <a:gd name="T7" fmla="*/ 115 h 422"/>
                  <a:gd name="T8" fmla="*/ 138 w 593"/>
                  <a:gd name="T9" fmla="*/ 102 h 422"/>
                  <a:gd name="T10" fmla="*/ 166 w 593"/>
                  <a:gd name="T11" fmla="*/ 89 h 422"/>
                  <a:gd name="T12" fmla="*/ 207 w 593"/>
                  <a:gd name="T13" fmla="*/ 76 h 422"/>
                  <a:gd name="T14" fmla="*/ 235 w 593"/>
                  <a:gd name="T15" fmla="*/ 64 h 422"/>
                  <a:gd name="T16" fmla="*/ 262 w 593"/>
                  <a:gd name="T17" fmla="*/ 51 h 422"/>
                  <a:gd name="T18" fmla="*/ 303 w 593"/>
                  <a:gd name="T19" fmla="*/ 38 h 422"/>
                  <a:gd name="T20" fmla="*/ 331 w 593"/>
                  <a:gd name="T21" fmla="*/ 25 h 422"/>
                  <a:gd name="T22" fmla="*/ 372 w 593"/>
                  <a:gd name="T23" fmla="*/ 25 h 422"/>
                  <a:gd name="T24" fmla="*/ 400 w 593"/>
                  <a:gd name="T25" fmla="*/ 12 h 422"/>
                  <a:gd name="T26" fmla="*/ 427 w 593"/>
                  <a:gd name="T27" fmla="*/ 12 h 422"/>
                  <a:gd name="T28" fmla="*/ 469 w 593"/>
                  <a:gd name="T29" fmla="*/ 0 h 422"/>
                  <a:gd name="T30" fmla="*/ 496 w 593"/>
                  <a:gd name="T31" fmla="*/ 0 h 422"/>
                  <a:gd name="T32" fmla="*/ 538 w 593"/>
                  <a:gd name="T33" fmla="*/ 0 h 422"/>
                  <a:gd name="T34" fmla="*/ 565 w 593"/>
                  <a:gd name="T35" fmla="*/ 0 h 422"/>
                  <a:gd name="T36" fmla="*/ 593 w 593"/>
                  <a:gd name="T37" fmla="*/ 307 h 422"/>
                  <a:gd name="T38" fmla="*/ 565 w 593"/>
                  <a:gd name="T39" fmla="*/ 307 h 422"/>
                  <a:gd name="T40" fmla="*/ 538 w 593"/>
                  <a:gd name="T41" fmla="*/ 307 h 422"/>
                  <a:gd name="T42" fmla="*/ 524 w 593"/>
                  <a:gd name="T43" fmla="*/ 307 h 422"/>
                  <a:gd name="T44" fmla="*/ 496 w 593"/>
                  <a:gd name="T45" fmla="*/ 307 h 422"/>
                  <a:gd name="T46" fmla="*/ 469 w 593"/>
                  <a:gd name="T47" fmla="*/ 307 h 422"/>
                  <a:gd name="T48" fmla="*/ 455 w 593"/>
                  <a:gd name="T49" fmla="*/ 320 h 422"/>
                  <a:gd name="T50" fmla="*/ 427 w 593"/>
                  <a:gd name="T51" fmla="*/ 320 h 422"/>
                  <a:gd name="T52" fmla="*/ 414 w 593"/>
                  <a:gd name="T53" fmla="*/ 333 h 422"/>
                  <a:gd name="T54" fmla="*/ 386 w 593"/>
                  <a:gd name="T55" fmla="*/ 333 h 422"/>
                  <a:gd name="T56" fmla="*/ 358 w 593"/>
                  <a:gd name="T57" fmla="*/ 346 h 422"/>
                  <a:gd name="T58" fmla="*/ 345 w 593"/>
                  <a:gd name="T59" fmla="*/ 346 h 422"/>
                  <a:gd name="T60" fmla="*/ 317 w 593"/>
                  <a:gd name="T61" fmla="*/ 358 h 422"/>
                  <a:gd name="T62" fmla="*/ 303 w 593"/>
                  <a:gd name="T63" fmla="*/ 371 h 422"/>
                  <a:gd name="T64" fmla="*/ 276 w 593"/>
                  <a:gd name="T65" fmla="*/ 371 h 422"/>
                  <a:gd name="T66" fmla="*/ 262 w 593"/>
                  <a:gd name="T67" fmla="*/ 384 h 422"/>
                  <a:gd name="T68" fmla="*/ 235 w 593"/>
                  <a:gd name="T69" fmla="*/ 397 h 422"/>
                  <a:gd name="T70" fmla="*/ 221 w 593"/>
                  <a:gd name="T71" fmla="*/ 410 h 422"/>
                  <a:gd name="T72" fmla="*/ 207 w 593"/>
                  <a:gd name="T73" fmla="*/ 422 h 42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593" h="422">
                    <a:moveTo>
                      <a:pt x="0" y="179"/>
                    </a:moveTo>
                    <a:lnTo>
                      <a:pt x="14" y="166"/>
                    </a:lnTo>
                    <a:lnTo>
                      <a:pt x="28" y="153"/>
                    </a:lnTo>
                    <a:lnTo>
                      <a:pt x="55" y="141"/>
                    </a:lnTo>
                    <a:lnTo>
                      <a:pt x="69" y="141"/>
                    </a:lnTo>
                    <a:lnTo>
                      <a:pt x="83" y="128"/>
                    </a:lnTo>
                    <a:lnTo>
                      <a:pt x="97" y="115"/>
                    </a:lnTo>
                    <a:lnTo>
                      <a:pt x="111" y="115"/>
                    </a:lnTo>
                    <a:lnTo>
                      <a:pt x="124" y="102"/>
                    </a:lnTo>
                    <a:lnTo>
                      <a:pt x="138" y="102"/>
                    </a:lnTo>
                    <a:lnTo>
                      <a:pt x="152" y="89"/>
                    </a:lnTo>
                    <a:lnTo>
                      <a:pt x="166" y="89"/>
                    </a:lnTo>
                    <a:lnTo>
                      <a:pt x="179" y="76"/>
                    </a:lnTo>
                    <a:lnTo>
                      <a:pt x="207" y="76"/>
                    </a:lnTo>
                    <a:lnTo>
                      <a:pt x="221" y="64"/>
                    </a:lnTo>
                    <a:lnTo>
                      <a:pt x="235" y="64"/>
                    </a:lnTo>
                    <a:lnTo>
                      <a:pt x="248" y="51"/>
                    </a:lnTo>
                    <a:lnTo>
                      <a:pt x="262" y="51"/>
                    </a:lnTo>
                    <a:lnTo>
                      <a:pt x="276" y="38"/>
                    </a:lnTo>
                    <a:lnTo>
                      <a:pt x="303" y="38"/>
                    </a:lnTo>
                    <a:lnTo>
                      <a:pt x="317" y="38"/>
                    </a:lnTo>
                    <a:lnTo>
                      <a:pt x="331" y="25"/>
                    </a:lnTo>
                    <a:lnTo>
                      <a:pt x="345" y="25"/>
                    </a:lnTo>
                    <a:lnTo>
                      <a:pt x="372" y="25"/>
                    </a:lnTo>
                    <a:lnTo>
                      <a:pt x="386" y="12"/>
                    </a:lnTo>
                    <a:lnTo>
                      <a:pt x="400" y="12"/>
                    </a:lnTo>
                    <a:lnTo>
                      <a:pt x="414" y="12"/>
                    </a:lnTo>
                    <a:lnTo>
                      <a:pt x="427" y="12"/>
                    </a:lnTo>
                    <a:lnTo>
                      <a:pt x="455" y="0"/>
                    </a:lnTo>
                    <a:lnTo>
                      <a:pt x="469" y="0"/>
                    </a:lnTo>
                    <a:lnTo>
                      <a:pt x="482" y="0"/>
                    </a:lnTo>
                    <a:lnTo>
                      <a:pt x="496" y="0"/>
                    </a:lnTo>
                    <a:lnTo>
                      <a:pt x="524" y="0"/>
                    </a:lnTo>
                    <a:lnTo>
                      <a:pt x="538" y="0"/>
                    </a:lnTo>
                    <a:lnTo>
                      <a:pt x="551" y="0"/>
                    </a:lnTo>
                    <a:lnTo>
                      <a:pt x="565" y="0"/>
                    </a:lnTo>
                    <a:lnTo>
                      <a:pt x="593" y="0"/>
                    </a:lnTo>
                    <a:lnTo>
                      <a:pt x="593" y="307"/>
                    </a:lnTo>
                    <a:lnTo>
                      <a:pt x="579" y="307"/>
                    </a:lnTo>
                    <a:lnTo>
                      <a:pt x="565" y="307"/>
                    </a:lnTo>
                    <a:lnTo>
                      <a:pt x="551" y="307"/>
                    </a:lnTo>
                    <a:lnTo>
                      <a:pt x="538" y="307"/>
                    </a:lnTo>
                    <a:lnTo>
                      <a:pt x="524" y="307"/>
                    </a:lnTo>
                    <a:lnTo>
                      <a:pt x="510" y="307"/>
                    </a:lnTo>
                    <a:lnTo>
                      <a:pt x="496" y="307"/>
                    </a:lnTo>
                    <a:lnTo>
                      <a:pt x="482" y="307"/>
                    </a:lnTo>
                    <a:lnTo>
                      <a:pt x="469" y="307"/>
                    </a:lnTo>
                    <a:lnTo>
                      <a:pt x="469" y="320"/>
                    </a:lnTo>
                    <a:lnTo>
                      <a:pt x="455" y="320"/>
                    </a:lnTo>
                    <a:lnTo>
                      <a:pt x="441" y="320"/>
                    </a:lnTo>
                    <a:lnTo>
                      <a:pt x="427" y="320"/>
                    </a:lnTo>
                    <a:lnTo>
                      <a:pt x="414" y="320"/>
                    </a:lnTo>
                    <a:lnTo>
                      <a:pt x="414" y="333"/>
                    </a:lnTo>
                    <a:lnTo>
                      <a:pt x="400" y="333"/>
                    </a:lnTo>
                    <a:lnTo>
                      <a:pt x="386" y="333"/>
                    </a:lnTo>
                    <a:lnTo>
                      <a:pt x="372" y="333"/>
                    </a:lnTo>
                    <a:lnTo>
                      <a:pt x="358" y="346"/>
                    </a:lnTo>
                    <a:lnTo>
                      <a:pt x="345" y="346"/>
                    </a:lnTo>
                    <a:lnTo>
                      <a:pt x="331" y="358"/>
                    </a:lnTo>
                    <a:lnTo>
                      <a:pt x="317" y="358"/>
                    </a:lnTo>
                    <a:lnTo>
                      <a:pt x="303" y="358"/>
                    </a:lnTo>
                    <a:lnTo>
                      <a:pt x="303" y="371"/>
                    </a:lnTo>
                    <a:lnTo>
                      <a:pt x="290" y="371"/>
                    </a:lnTo>
                    <a:lnTo>
                      <a:pt x="276" y="371"/>
                    </a:lnTo>
                    <a:lnTo>
                      <a:pt x="262" y="384"/>
                    </a:lnTo>
                    <a:lnTo>
                      <a:pt x="248" y="397"/>
                    </a:lnTo>
                    <a:lnTo>
                      <a:pt x="235" y="397"/>
                    </a:lnTo>
                    <a:lnTo>
                      <a:pt x="235" y="410"/>
                    </a:lnTo>
                    <a:lnTo>
                      <a:pt x="221" y="410"/>
                    </a:lnTo>
                    <a:lnTo>
                      <a:pt x="207" y="422"/>
                    </a:lnTo>
                    <a:lnTo>
                      <a:pt x="0" y="179"/>
                    </a:lnTo>
                    <a:close/>
                  </a:path>
                </a:pathLst>
              </a:custGeom>
              <a:solidFill>
                <a:srgbClr val="FF00FF"/>
              </a:solidFill>
              <a:ln w="222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28704" name="Freeform 12"/>
              <p:cNvSpPr>
                <a:spLocks/>
              </p:cNvSpPr>
              <p:nvPr/>
            </p:nvSpPr>
            <p:spPr bwMode="auto">
              <a:xfrm>
                <a:off x="2133" y="1120"/>
                <a:ext cx="550" cy="397"/>
              </a:xfrm>
              <a:custGeom>
                <a:avLst/>
                <a:gdLst>
                  <a:gd name="T0" fmla="*/ 0 w 550"/>
                  <a:gd name="T1" fmla="*/ 0 h 397"/>
                  <a:gd name="T2" fmla="*/ 13 w 550"/>
                  <a:gd name="T3" fmla="*/ 0 h 397"/>
                  <a:gd name="T4" fmla="*/ 41 w 550"/>
                  <a:gd name="T5" fmla="*/ 0 h 397"/>
                  <a:gd name="T6" fmla="*/ 68 w 550"/>
                  <a:gd name="T7" fmla="*/ 0 h 397"/>
                  <a:gd name="T8" fmla="*/ 82 w 550"/>
                  <a:gd name="T9" fmla="*/ 0 h 397"/>
                  <a:gd name="T10" fmla="*/ 110 w 550"/>
                  <a:gd name="T11" fmla="*/ 0 h 397"/>
                  <a:gd name="T12" fmla="*/ 137 w 550"/>
                  <a:gd name="T13" fmla="*/ 0 h 397"/>
                  <a:gd name="T14" fmla="*/ 151 w 550"/>
                  <a:gd name="T15" fmla="*/ 0 h 397"/>
                  <a:gd name="T16" fmla="*/ 179 w 550"/>
                  <a:gd name="T17" fmla="*/ 13 h 397"/>
                  <a:gd name="T18" fmla="*/ 206 w 550"/>
                  <a:gd name="T19" fmla="*/ 13 h 397"/>
                  <a:gd name="T20" fmla="*/ 220 w 550"/>
                  <a:gd name="T21" fmla="*/ 13 h 397"/>
                  <a:gd name="T22" fmla="*/ 247 w 550"/>
                  <a:gd name="T23" fmla="*/ 26 h 397"/>
                  <a:gd name="T24" fmla="*/ 275 w 550"/>
                  <a:gd name="T25" fmla="*/ 26 h 397"/>
                  <a:gd name="T26" fmla="*/ 289 w 550"/>
                  <a:gd name="T27" fmla="*/ 26 h 397"/>
                  <a:gd name="T28" fmla="*/ 316 w 550"/>
                  <a:gd name="T29" fmla="*/ 39 h 397"/>
                  <a:gd name="T30" fmla="*/ 344 w 550"/>
                  <a:gd name="T31" fmla="*/ 39 h 397"/>
                  <a:gd name="T32" fmla="*/ 358 w 550"/>
                  <a:gd name="T33" fmla="*/ 39 h 397"/>
                  <a:gd name="T34" fmla="*/ 385 w 550"/>
                  <a:gd name="T35" fmla="*/ 51 h 397"/>
                  <a:gd name="T36" fmla="*/ 399 w 550"/>
                  <a:gd name="T37" fmla="*/ 51 h 397"/>
                  <a:gd name="T38" fmla="*/ 427 w 550"/>
                  <a:gd name="T39" fmla="*/ 64 h 397"/>
                  <a:gd name="T40" fmla="*/ 454 w 550"/>
                  <a:gd name="T41" fmla="*/ 77 h 397"/>
                  <a:gd name="T42" fmla="*/ 468 w 550"/>
                  <a:gd name="T43" fmla="*/ 77 h 397"/>
                  <a:gd name="T44" fmla="*/ 495 w 550"/>
                  <a:gd name="T45" fmla="*/ 90 h 397"/>
                  <a:gd name="T46" fmla="*/ 509 w 550"/>
                  <a:gd name="T47" fmla="*/ 90 h 397"/>
                  <a:gd name="T48" fmla="*/ 537 w 550"/>
                  <a:gd name="T49" fmla="*/ 103 h 397"/>
                  <a:gd name="T50" fmla="*/ 550 w 550"/>
                  <a:gd name="T51" fmla="*/ 115 h 397"/>
                  <a:gd name="T52" fmla="*/ 413 w 550"/>
                  <a:gd name="T53" fmla="*/ 397 h 397"/>
                  <a:gd name="T54" fmla="*/ 399 w 550"/>
                  <a:gd name="T55" fmla="*/ 384 h 397"/>
                  <a:gd name="T56" fmla="*/ 385 w 550"/>
                  <a:gd name="T57" fmla="*/ 384 h 397"/>
                  <a:gd name="T58" fmla="*/ 371 w 550"/>
                  <a:gd name="T59" fmla="*/ 372 h 397"/>
                  <a:gd name="T60" fmla="*/ 358 w 550"/>
                  <a:gd name="T61" fmla="*/ 372 h 397"/>
                  <a:gd name="T62" fmla="*/ 330 w 550"/>
                  <a:gd name="T63" fmla="*/ 359 h 397"/>
                  <a:gd name="T64" fmla="*/ 316 w 550"/>
                  <a:gd name="T65" fmla="*/ 359 h 397"/>
                  <a:gd name="T66" fmla="*/ 303 w 550"/>
                  <a:gd name="T67" fmla="*/ 346 h 397"/>
                  <a:gd name="T68" fmla="*/ 289 w 550"/>
                  <a:gd name="T69" fmla="*/ 346 h 397"/>
                  <a:gd name="T70" fmla="*/ 275 w 550"/>
                  <a:gd name="T71" fmla="*/ 346 h 397"/>
                  <a:gd name="T72" fmla="*/ 247 w 550"/>
                  <a:gd name="T73" fmla="*/ 333 h 397"/>
                  <a:gd name="T74" fmla="*/ 234 w 550"/>
                  <a:gd name="T75" fmla="*/ 333 h 397"/>
                  <a:gd name="T76" fmla="*/ 220 w 550"/>
                  <a:gd name="T77" fmla="*/ 333 h 397"/>
                  <a:gd name="T78" fmla="*/ 206 w 550"/>
                  <a:gd name="T79" fmla="*/ 320 h 397"/>
                  <a:gd name="T80" fmla="*/ 179 w 550"/>
                  <a:gd name="T81" fmla="*/ 320 h 397"/>
                  <a:gd name="T82" fmla="*/ 165 w 550"/>
                  <a:gd name="T83" fmla="*/ 320 h 397"/>
                  <a:gd name="T84" fmla="*/ 151 w 550"/>
                  <a:gd name="T85" fmla="*/ 320 h 397"/>
                  <a:gd name="T86" fmla="*/ 137 w 550"/>
                  <a:gd name="T87" fmla="*/ 308 h 397"/>
                  <a:gd name="T88" fmla="*/ 124 w 550"/>
                  <a:gd name="T89" fmla="*/ 308 h 397"/>
                  <a:gd name="T90" fmla="*/ 96 w 550"/>
                  <a:gd name="T91" fmla="*/ 308 h 397"/>
                  <a:gd name="T92" fmla="*/ 82 w 550"/>
                  <a:gd name="T93" fmla="*/ 308 h 397"/>
                  <a:gd name="T94" fmla="*/ 68 w 550"/>
                  <a:gd name="T95" fmla="*/ 308 h 397"/>
                  <a:gd name="T96" fmla="*/ 55 w 550"/>
                  <a:gd name="T97" fmla="*/ 308 h 397"/>
                  <a:gd name="T98" fmla="*/ 27 w 550"/>
                  <a:gd name="T99" fmla="*/ 308 h 397"/>
                  <a:gd name="T100" fmla="*/ 13 w 550"/>
                  <a:gd name="T101" fmla="*/ 308 h 397"/>
                  <a:gd name="T102" fmla="*/ 0 w 550"/>
                  <a:gd name="T103" fmla="*/ 308 h 397"/>
                  <a:gd name="T104" fmla="*/ 0 w 550"/>
                  <a:gd name="T105" fmla="*/ 0 h 397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550" h="397">
                    <a:moveTo>
                      <a:pt x="0" y="0"/>
                    </a:moveTo>
                    <a:lnTo>
                      <a:pt x="13" y="0"/>
                    </a:lnTo>
                    <a:lnTo>
                      <a:pt x="41" y="0"/>
                    </a:lnTo>
                    <a:lnTo>
                      <a:pt x="68" y="0"/>
                    </a:lnTo>
                    <a:lnTo>
                      <a:pt x="82" y="0"/>
                    </a:lnTo>
                    <a:lnTo>
                      <a:pt x="110" y="0"/>
                    </a:lnTo>
                    <a:lnTo>
                      <a:pt x="137" y="0"/>
                    </a:lnTo>
                    <a:lnTo>
                      <a:pt x="151" y="0"/>
                    </a:lnTo>
                    <a:lnTo>
                      <a:pt x="179" y="13"/>
                    </a:lnTo>
                    <a:lnTo>
                      <a:pt x="206" y="13"/>
                    </a:lnTo>
                    <a:lnTo>
                      <a:pt x="220" y="13"/>
                    </a:lnTo>
                    <a:lnTo>
                      <a:pt x="247" y="26"/>
                    </a:lnTo>
                    <a:lnTo>
                      <a:pt x="275" y="26"/>
                    </a:lnTo>
                    <a:lnTo>
                      <a:pt x="289" y="26"/>
                    </a:lnTo>
                    <a:lnTo>
                      <a:pt x="316" y="39"/>
                    </a:lnTo>
                    <a:lnTo>
                      <a:pt x="344" y="39"/>
                    </a:lnTo>
                    <a:lnTo>
                      <a:pt x="358" y="39"/>
                    </a:lnTo>
                    <a:lnTo>
                      <a:pt x="385" y="51"/>
                    </a:lnTo>
                    <a:lnTo>
                      <a:pt x="399" y="51"/>
                    </a:lnTo>
                    <a:lnTo>
                      <a:pt x="427" y="64"/>
                    </a:lnTo>
                    <a:lnTo>
                      <a:pt x="454" y="77"/>
                    </a:lnTo>
                    <a:lnTo>
                      <a:pt x="468" y="77"/>
                    </a:lnTo>
                    <a:lnTo>
                      <a:pt x="495" y="90"/>
                    </a:lnTo>
                    <a:lnTo>
                      <a:pt x="509" y="90"/>
                    </a:lnTo>
                    <a:lnTo>
                      <a:pt x="537" y="103"/>
                    </a:lnTo>
                    <a:lnTo>
                      <a:pt x="550" y="115"/>
                    </a:lnTo>
                    <a:lnTo>
                      <a:pt x="413" y="397"/>
                    </a:lnTo>
                    <a:lnTo>
                      <a:pt x="399" y="384"/>
                    </a:lnTo>
                    <a:lnTo>
                      <a:pt x="385" y="384"/>
                    </a:lnTo>
                    <a:lnTo>
                      <a:pt x="371" y="372"/>
                    </a:lnTo>
                    <a:lnTo>
                      <a:pt x="358" y="372"/>
                    </a:lnTo>
                    <a:lnTo>
                      <a:pt x="330" y="359"/>
                    </a:lnTo>
                    <a:lnTo>
                      <a:pt x="316" y="359"/>
                    </a:lnTo>
                    <a:lnTo>
                      <a:pt x="303" y="346"/>
                    </a:lnTo>
                    <a:lnTo>
                      <a:pt x="289" y="346"/>
                    </a:lnTo>
                    <a:lnTo>
                      <a:pt x="275" y="346"/>
                    </a:lnTo>
                    <a:lnTo>
                      <a:pt x="247" y="333"/>
                    </a:lnTo>
                    <a:lnTo>
                      <a:pt x="234" y="333"/>
                    </a:lnTo>
                    <a:lnTo>
                      <a:pt x="220" y="333"/>
                    </a:lnTo>
                    <a:lnTo>
                      <a:pt x="206" y="320"/>
                    </a:lnTo>
                    <a:lnTo>
                      <a:pt x="179" y="320"/>
                    </a:lnTo>
                    <a:lnTo>
                      <a:pt x="165" y="320"/>
                    </a:lnTo>
                    <a:lnTo>
                      <a:pt x="151" y="320"/>
                    </a:lnTo>
                    <a:lnTo>
                      <a:pt x="137" y="308"/>
                    </a:lnTo>
                    <a:lnTo>
                      <a:pt x="124" y="308"/>
                    </a:lnTo>
                    <a:lnTo>
                      <a:pt x="96" y="308"/>
                    </a:lnTo>
                    <a:lnTo>
                      <a:pt x="82" y="308"/>
                    </a:lnTo>
                    <a:lnTo>
                      <a:pt x="68" y="308"/>
                    </a:lnTo>
                    <a:lnTo>
                      <a:pt x="55" y="308"/>
                    </a:lnTo>
                    <a:lnTo>
                      <a:pt x="27" y="308"/>
                    </a:lnTo>
                    <a:lnTo>
                      <a:pt x="13" y="308"/>
                    </a:lnTo>
                    <a:lnTo>
                      <a:pt x="0" y="3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222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28705" name="Freeform 13"/>
              <p:cNvSpPr>
                <a:spLocks/>
              </p:cNvSpPr>
              <p:nvPr/>
            </p:nvSpPr>
            <p:spPr bwMode="auto">
              <a:xfrm>
                <a:off x="2546" y="1235"/>
                <a:ext cx="909" cy="2115"/>
              </a:xfrm>
              <a:custGeom>
                <a:avLst/>
                <a:gdLst>
                  <a:gd name="T0" fmla="*/ 206 w 909"/>
                  <a:gd name="T1" fmla="*/ 26 h 2115"/>
                  <a:gd name="T2" fmla="*/ 289 w 909"/>
                  <a:gd name="T3" fmla="*/ 64 h 2115"/>
                  <a:gd name="T4" fmla="*/ 358 w 909"/>
                  <a:gd name="T5" fmla="*/ 116 h 2115"/>
                  <a:gd name="T6" fmla="*/ 427 w 909"/>
                  <a:gd name="T7" fmla="*/ 167 h 2115"/>
                  <a:gd name="T8" fmla="*/ 496 w 909"/>
                  <a:gd name="T9" fmla="*/ 231 h 2115"/>
                  <a:gd name="T10" fmla="*/ 564 w 909"/>
                  <a:gd name="T11" fmla="*/ 295 h 2115"/>
                  <a:gd name="T12" fmla="*/ 619 w 909"/>
                  <a:gd name="T13" fmla="*/ 359 h 2115"/>
                  <a:gd name="T14" fmla="*/ 675 w 909"/>
                  <a:gd name="T15" fmla="*/ 423 h 2115"/>
                  <a:gd name="T16" fmla="*/ 730 w 909"/>
                  <a:gd name="T17" fmla="*/ 500 h 2115"/>
                  <a:gd name="T18" fmla="*/ 771 w 909"/>
                  <a:gd name="T19" fmla="*/ 577 h 2115"/>
                  <a:gd name="T20" fmla="*/ 812 w 909"/>
                  <a:gd name="T21" fmla="*/ 654 h 2115"/>
                  <a:gd name="T22" fmla="*/ 840 w 909"/>
                  <a:gd name="T23" fmla="*/ 731 h 2115"/>
                  <a:gd name="T24" fmla="*/ 867 w 909"/>
                  <a:gd name="T25" fmla="*/ 820 h 2115"/>
                  <a:gd name="T26" fmla="*/ 881 w 909"/>
                  <a:gd name="T27" fmla="*/ 897 h 2115"/>
                  <a:gd name="T28" fmla="*/ 895 w 909"/>
                  <a:gd name="T29" fmla="*/ 987 h 2115"/>
                  <a:gd name="T30" fmla="*/ 909 w 909"/>
                  <a:gd name="T31" fmla="*/ 1077 h 2115"/>
                  <a:gd name="T32" fmla="*/ 909 w 909"/>
                  <a:gd name="T33" fmla="*/ 1166 h 2115"/>
                  <a:gd name="T34" fmla="*/ 895 w 909"/>
                  <a:gd name="T35" fmla="*/ 1243 h 2115"/>
                  <a:gd name="T36" fmla="*/ 881 w 909"/>
                  <a:gd name="T37" fmla="*/ 1333 h 2115"/>
                  <a:gd name="T38" fmla="*/ 867 w 909"/>
                  <a:gd name="T39" fmla="*/ 1423 h 2115"/>
                  <a:gd name="T40" fmla="*/ 840 w 909"/>
                  <a:gd name="T41" fmla="*/ 1500 h 2115"/>
                  <a:gd name="T42" fmla="*/ 812 w 909"/>
                  <a:gd name="T43" fmla="*/ 1576 h 2115"/>
                  <a:gd name="T44" fmla="*/ 771 w 909"/>
                  <a:gd name="T45" fmla="*/ 1666 h 2115"/>
                  <a:gd name="T46" fmla="*/ 730 w 909"/>
                  <a:gd name="T47" fmla="*/ 1743 h 2115"/>
                  <a:gd name="T48" fmla="*/ 675 w 909"/>
                  <a:gd name="T49" fmla="*/ 1807 h 2115"/>
                  <a:gd name="T50" fmla="*/ 619 w 909"/>
                  <a:gd name="T51" fmla="*/ 1884 h 2115"/>
                  <a:gd name="T52" fmla="*/ 564 w 909"/>
                  <a:gd name="T53" fmla="*/ 1948 h 2115"/>
                  <a:gd name="T54" fmla="*/ 496 w 909"/>
                  <a:gd name="T55" fmla="*/ 2012 h 2115"/>
                  <a:gd name="T56" fmla="*/ 427 w 909"/>
                  <a:gd name="T57" fmla="*/ 2063 h 2115"/>
                  <a:gd name="T58" fmla="*/ 358 w 909"/>
                  <a:gd name="T59" fmla="*/ 2115 h 2115"/>
                  <a:gd name="T60" fmla="*/ 206 w 909"/>
                  <a:gd name="T61" fmla="*/ 1846 h 2115"/>
                  <a:gd name="T62" fmla="*/ 261 w 909"/>
                  <a:gd name="T63" fmla="*/ 1794 h 2115"/>
                  <a:gd name="T64" fmla="*/ 303 w 909"/>
                  <a:gd name="T65" fmla="*/ 1756 h 2115"/>
                  <a:gd name="T66" fmla="*/ 358 w 909"/>
                  <a:gd name="T67" fmla="*/ 1705 h 2115"/>
                  <a:gd name="T68" fmla="*/ 399 w 909"/>
                  <a:gd name="T69" fmla="*/ 1653 h 2115"/>
                  <a:gd name="T70" fmla="*/ 427 w 909"/>
                  <a:gd name="T71" fmla="*/ 1602 h 2115"/>
                  <a:gd name="T72" fmla="*/ 468 w 909"/>
                  <a:gd name="T73" fmla="*/ 1538 h 2115"/>
                  <a:gd name="T74" fmla="*/ 496 w 909"/>
                  <a:gd name="T75" fmla="*/ 1487 h 2115"/>
                  <a:gd name="T76" fmla="*/ 523 w 909"/>
                  <a:gd name="T77" fmla="*/ 1423 h 2115"/>
                  <a:gd name="T78" fmla="*/ 537 w 909"/>
                  <a:gd name="T79" fmla="*/ 1359 h 2115"/>
                  <a:gd name="T80" fmla="*/ 551 w 909"/>
                  <a:gd name="T81" fmla="*/ 1295 h 2115"/>
                  <a:gd name="T82" fmla="*/ 564 w 909"/>
                  <a:gd name="T83" fmla="*/ 1230 h 2115"/>
                  <a:gd name="T84" fmla="*/ 578 w 909"/>
                  <a:gd name="T85" fmla="*/ 1166 h 2115"/>
                  <a:gd name="T86" fmla="*/ 578 w 909"/>
                  <a:gd name="T87" fmla="*/ 1102 h 2115"/>
                  <a:gd name="T88" fmla="*/ 564 w 909"/>
                  <a:gd name="T89" fmla="*/ 1038 h 2115"/>
                  <a:gd name="T90" fmla="*/ 564 w 909"/>
                  <a:gd name="T91" fmla="*/ 974 h 2115"/>
                  <a:gd name="T92" fmla="*/ 551 w 909"/>
                  <a:gd name="T93" fmla="*/ 910 h 2115"/>
                  <a:gd name="T94" fmla="*/ 537 w 909"/>
                  <a:gd name="T95" fmla="*/ 846 h 2115"/>
                  <a:gd name="T96" fmla="*/ 509 w 909"/>
                  <a:gd name="T97" fmla="*/ 782 h 2115"/>
                  <a:gd name="T98" fmla="*/ 482 w 909"/>
                  <a:gd name="T99" fmla="*/ 731 h 2115"/>
                  <a:gd name="T100" fmla="*/ 454 w 909"/>
                  <a:gd name="T101" fmla="*/ 667 h 2115"/>
                  <a:gd name="T102" fmla="*/ 413 w 909"/>
                  <a:gd name="T103" fmla="*/ 615 h 2115"/>
                  <a:gd name="T104" fmla="*/ 372 w 909"/>
                  <a:gd name="T105" fmla="*/ 564 h 2115"/>
                  <a:gd name="T106" fmla="*/ 330 w 909"/>
                  <a:gd name="T107" fmla="*/ 513 h 2115"/>
                  <a:gd name="T108" fmla="*/ 289 w 909"/>
                  <a:gd name="T109" fmla="*/ 462 h 2115"/>
                  <a:gd name="T110" fmla="*/ 234 w 909"/>
                  <a:gd name="T111" fmla="*/ 423 h 2115"/>
                  <a:gd name="T112" fmla="*/ 179 w 909"/>
                  <a:gd name="T113" fmla="*/ 372 h 2115"/>
                  <a:gd name="T114" fmla="*/ 124 w 909"/>
                  <a:gd name="T115" fmla="*/ 334 h 2115"/>
                  <a:gd name="T116" fmla="*/ 69 w 909"/>
                  <a:gd name="T117" fmla="*/ 308 h 2115"/>
                  <a:gd name="T118" fmla="*/ 0 w 909"/>
                  <a:gd name="T119" fmla="*/ 282 h 2115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0" t="0" r="r" b="b"/>
                <a:pathLst>
                  <a:path w="909" h="2115">
                    <a:moveTo>
                      <a:pt x="137" y="0"/>
                    </a:moveTo>
                    <a:lnTo>
                      <a:pt x="165" y="13"/>
                    </a:lnTo>
                    <a:lnTo>
                      <a:pt x="179" y="13"/>
                    </a:lnTo>
                    <a:lnTo>
                      <a:pt x="206" y="26"/>
                    </a:lnTo>
                    <a:lnTo>
                      <a:pt x="220" y="39"/>
                    </a:lnTo>
                    <a:lnTo>
                      <a:pt x="248" y="52"/>
                    </a:lnTo>
                    <a:lnTo>
                      <a:pt x="261" y="64"/>
                    </a:lnTo>
                    <a:lnTo>
                      <a:pt x="289" y="64"/>
                    </a:lnTo>
                    <a:lnTo>
                      <a:pt x="303" y="77"/>
                    </a:lnTo>
                    <a:lnTo>
                      <a:pt x="316" y="90"/>
                    </a:lnTo>
                    <a:lnTo>
                      <a:pt x="344" y="103"/>
                    </a:lnTo>
                    <a:lnTo>
                      <a:pt x="358" y="116"/>
                    </a:lnTo>
                    <a:lnTo>
                      <a:pt x="385" y="129"/>
                    </a:lnTo>
                    <a:lnTo>
                      <a:pt x="399" y="141"/>
                    </a:lnTo>
                    <a:lnTo>
                      <a:pt x="413" y="154"/>
                    </a:lnTo>
                    <a:lnTo>
                      <a:pt x="427" y="167"/>
                    </a:lnTo>
                    <a:lnTo>
                      <a:pt x="454" y="180"/>
                    </a:lnTo>
                    <a:lnTo>
                      <a:pt x="468" y="205"/>
                    </a:lnTo>
                    <a:lnTo>
                      <a:pt x="482" y="218"/>
                    </a:lnTo>
                    <a:lnTo>
                      <a:pt x="496" y="231"/>
                    </a:lnTo>
                    <a:lnTo>
                      <a:pt x="523" y="244"/>
                    </a:lnTo>
                    <a:lnTo>
                      <a:pt x="537" y="257"/>
                    </a:lnTo>
                    <a:lnTo>
                      <a:pt x="551" y="269"/>
                    </a:lnTo>
                    <a:lnTo>
                      <a:pt x="564" y="295"/>
                    </a:lnTo>
                    <a:lnTo>
                      <a:pt x="578" y="308"/>
                    </a:lnTo>
                    <a:lnTo>
                      <a:pt x="592" y="321"/>
                    </a:lnTo>
                    <a:lnTo>
                      <a:pt x="606" y="346"/>
                    </a:lnTo>
                    <a:lnTo>
                      <a:pt x="619" y="359"/>
                    </a:lnTo>
                    <a:lnTo>
                      <a:pt x="633" y="372"/>
                    </a:lnTo>
                    <a:lnTo>
                      <a:pt x="647" y="398"/>
                    </a:lnTo>
                    <a:lnTo>
                      <a:pt x="661" y="410"/>
                    </a:lnTo>
                    <a:lnTo>
                      <a:pt x="675" y="423"/>
                    </a:lnTo>
                    <a:lnTo>
                      <a:pt x="688" y="449"/>
                    </a:lnTo>
                    <a:lnTo>
                      <a:pt x="702" y="462"/>
                    </a:lnTo>
                    <a:lnTo>
                      <a:pt x="716" y="487"/>
                    </a:lnTo>
                    <a:lnTo>
                      <a:pt x="730" y="500"/>
                    </a:lnTo>
                    <a:lnTo>
                      <a:pt x="743" y="513"/>
                    </a:lnTo>
                    <a:lnTo>
                      <a:pt x="757" y="539"/>
                    </a:lnTo>
                    <a:lnTo>
                      <a:pt x="757" y="551"/>
                    </a:lnTo>
                    <a:lnTo>
                      <a:pt x="771" y="577"/>
                    </a:lnTo>
                    <a:lnTo>
                      <a:pt x="785" y="590"/>
                    </a:lnTo>
                    <a:lnTo>
                      <a:pt x="785" y="615"/>
                    </a:lnTo>
                    <a:lnTo>
                      <a:pt x="798" y="641"/>
                    </a:lnTo>
                    <a:lnTo>
                      <a:pt x="812" y="654"/>
                    </a:lnTo>
                    <a:lnTo>
                      <a:pt x="812" y="680"/>
                    </a:lnTo>
                    <a:lnTo>
                      <a:pt x="826" y="692"/>
                    </a:lnTo>
                    <a:lnTo>
                      <a:pt x="840" y="718"/>
                    </a:lnTo>
                    <a:lnTo>
                      <a:pt x="840" y="731"/>
                    </a:lnTo>
                    <a:lnTo>
                      <a:pt x="854" y="756"/>
                    </a:lnTo>
                    <a:lnTo>
                      <a:pt x="854" y="782"/>
                    </a:lnTo>
                    <a:lnTo>
                      <a:pt x="854" y="795"/>
                    </a:lnTo>
                    <a:lnTo>
                      <a:pt x="867" y="820"/>
                    </a:lnTo>
                    <a:lnTo>
                      <a:pt x="867" y="846"/>
                    </a:lnTo>
                    <a:lnTo>
                      <a:pt x="881" y="859"/>
                    </a:lnTo>
                    <a:lnTo>
                      <a:pt x="881" y="885"/>
                    </a:lnTo>
                    <a:lnTo>
                      <a:pt x="881" y="897"/>
                    </a:lnTo>
                    <a:lnTo>
                      <a:pt x="895" y="923"/>
                    </a:lnTo>
                    <a:lnTo>
                      <a:pt x="895" y="949"/>
                    </a:lnTo>
                    <a:lnTo>
                      <a:pt x="895" y="961"/>
                    </a:lnTo>
                    <a:lnTo>
                      <a:pt x="895" y="987"/>
                    </a:lnTo>
                    <a:lnTo>
                      <a:pt x="895" y="1013"/>
                    </a:lnTo>
                    <a:lnTo>
                      <a:pt x="909" y="1038"/>
                    </a:lnTo>
                    <a:lnTo>
                      <a:pt x="909" y="1051"/>
                    </a:lnTo>
                    <a:lnTo>
                      <a:pt x="909" y="1077"/>
                    </a:lnTo>
                    <a:lnTo>
                      <a:pt x="909" y="1102"/>
                    </a:lnTo>
                    <a:lnTo>
                      <a:pt x="909" y="1115"/>
                    </a:lnTo>
                    <a:lnTo>
                      <a:pt x="909" y="1141"/>
                    </a:lnTo>
                    <a:lnTo>
                      <a:pt x="909" y="1166"/>
                    </a:lnTo>
                    <a:lnTo>
                      <a:pt x="909" y="1179"/>
                    </a:lnTo>
                    <a:lnTo>
                      <a:pt x="909" y="1205"/>
                    </a:lnTo>
                    <a:lnTo>
                      <a:pt x="895" y="1230"/>
                    </a:lnTo>
                    <a:lnTo>
                      <a:pt x="895" y="1243"/>
                    </a:lnTo>
                    <a:lnTo>
                      <a:pt x="895" y="1269"/>
                    </a:lnTo>
                    <a:lnTo>
                      <a:pt x="895" y="1295"/>
                    </a:lnTo>
                    <a:lnTo>
                      <a:pt x="895" y="1307"/>
                    </a:lnTo>
                    <a:lnTo>
                      <a:pt x="881" y="1333"/>
                    </a:lnTo>
                    <a:lnTo>
                      <a:pt x="881" y="1359"/>
                    </a:lnTo>
                    <a:lnTo>
                      <a:pt x="881" y="1371"/>
                    </a:lnTo>
                    <a:lnTo>
                      <a:pt x="867" y="1397"/>
                    </a:lnTo>
                    <a:lnTo>
                      <a:pt x="867" y="1423"/>
                    </a:lnTo>
                    <a:lnTo>
                      <a:pt x="854" y="1436"/>
                    </a:lnTo>
                    <a:lnTo>
                      <a:pt x="854" y="1461"/>
                    </a:lnTo>
                    <a:lnTo>
                      <a:pt x="854" y="1474"/>
                    </a:lnTo>
                    <a:lnTo>
                      <a:pt x="840" y="1500"/>
                    </a:lnTo>
                    <a:lnTo>
                      <a:pt x="840" y="1525"/>
                    </a:lnTo>
                    <a:lnTo>
                      <a:pt x="826" y="1538"/>
                    </a:lnTo>
                    <a:lnTo>
                      <a:pt x="812" y="1564"/>
                    </a:lnTo>
                    <a:lnTo>
                      <a:pt x="812" y="1576"/>
                    </a:lnTo>
                    <a:lnTo>
                      <a:pt x="798" y="1602"/>
                    </a:lnTo>
                    <a:lnTo>
                      <a:pt x="785" y="1628"/>
                    </a:lnTo>
                    <a:lnTo>
                      <a:pt x="785" y="1641"/>
                    </a:lnTo>
                    <a:lnTo>
                      <a:pt x="771" y="1666"/>
                    </a:lnTo>
                    <a:lnTo>
                      <a:pt x="757" y="1679"/>
                    </a:lnTo>
                    <a:lnTo>
                      <a:pt x="757" y="1705"/>
                    </a:lnTo>
                    <a:lnTo>
                      <a:pt x="743" y="1717"/>
                    </a:lnTo>
                    <a:lnTo>
                      <a:pt x="730" y="1743"/>
                    </a:lnTo>
                    <a:lnTo>
                      <a:pt x="716" y="1756"/>
                    </a:lnTo>
                    <a:lnTo>
                      <a:pt x="702" y="1769"/>
                    </a:lnTo>
                    <a:lnTo>
                      <a:pt x="688" y="1794"/>
                    </a:lnTo>
                    <a:lnTo>
                      <a:pt x="675" y="1807"/>
                    </a:lnTo>
                    <a:lnTo>
                      <a:pt x="661" y="1833"/>
                    </a:lnTo>
                    <a:lnTo>
                      <a:pt x="647" y="1846"/>
                    </a:lnTo>
                    <a:lnTo>
                      <a:pt x="633" y="1858"/>
                    </a:lnTo>
                    <a:lnTo>
                      <a:pt x="619" y="1884"/>
                    </a:lnTo>
                    <a:lnTo>
                      <a:pt x="606" y="1897"/>
                    </a:lnTo>
                    <a:lnTo>
                      <a:pt x="592" y="1910"/>
                    </a:lnTo>
                    <a:lnTo>
                      <a:pt x="578" y="1935"/>
                    </a:lnTo>
                    <a:lnTo>
                      <a:pt x="564" y="1948"/>
                    </a:lnTo>
                    <a:lnTo>
                      <a:pt x="551" y="1961"/>
                    </a:lnTo>
                    <a:lnTo>
                      <a:pt x="537" y="1974"/>
                    </a:lnTo>
                    <a:lnTo>
                      <a:pt x="523" y="1986"/>
                    </a:lnTo>
                    <a:lnTo>
                      <a:pt x="496" y="2012"/>
                    </a:lnTo>
                    <a:lnTo>
                      <a:pt x="482" y="2025"/>
                    </a:lnTo>
                    <a:lnTo>
                      <a:pt x="468" y="2038"/>
                    </a:lnTo>
                    <a:lnTo>
                      <a:pt x="454" y="2051"/>
                    </a:lnTo>
                    <a:lnTo>
                      <a:pt x="427" y="2063"/>
                    </a:lnTo>
                    <a:lnTo>
                      <a:pt x="413" y="2076"/>
                    </a:lnTo>
                    <a:lnTo>
                      <a:pt x="399" y="2089"/>
                    </a:lnTo>
                    <a:lnTo>
                      <a:pt x="385" y="2102"/>
                    </a:lnTo>
                    <a:lnTo>
                      <a:pt x="358" y="2115"/>
                    </a:lnTo>
                    <a:lnTo>
                      <a:pt x="165" y="1871"/>
                    </a:lnTo>
                    <a:lnTo>
                      <a:pt x="179" y="1858"/>
                    </a:lnTo>
                    <a:lnTo>
                      <a:pt x="193" y="1846"/>
                    </a:lnTo>
                    <a:lnTo>
                      <a:pt x="206" y="1846"/>
                    </a:lnTo>
                    <a:lnTo>
                      <a:pt x="220" y="1833"/>
                    </a:lnTo>
                    <a:lnTo>
                      <a:pt x="234" y="1820"/>
                    </a:lnTo>
                    <a:lnTo>
                      <a:pt x="248" y="1807"/>
                    </a:lnTo>
                    <a:lnTo>
                      <a:pt x="261" y="1794"/>
                    </a:lnTo>
                    <a:lnTo>
                      <a:pt x="275" y="1781"/>
                    </a:lnTo>
                    <a:lnTo>
                      <a:pt x="289" y="1781"/>
                    </a:lnTo>
                    <a:lnTo>
                      <a:pt x="303" y="1769"/>
                    </a:lnTo>
                    <a:lnTo>
                      <a:pt x="303" y="1756"/>
                    </a:lnTo>
                    <a:lnTo>
                      <a:pt x="316" y="1743"/>
                    </a:lnTo>
                    <a:lnTo>
                      <a:pt x="330" y="1730"/>
                    </a:lnTo>
                    <a:lnTo>
                      <a:pt x="344" y="1717"/>
                    </a:lnTo>
                    <a:lnTo>
                      <a:pt x="358" y="1705"/>
                    </a:lnTo>
                    <a:lnTo>
                      <a:pt x="358" y="1692"/>
                    </a:lnTo>
                    <a:lnTo>
                      <a:pt x="372" y="1679"/>
                    </a:lnTo>
                    <a:lnTo>
                      <a:pt x="385" y="1666"/>
                    </a:lnTo>
                    <a:lnTo>
                      <a:pt x="399" y="1653"/>
                    </a:lnTo>
                    <a:lnTo>
                      <a:pt x="399" y="1641"/>
                    </a:lnTo>
                    <a:lnTo>
                      <a:pt x="413" y="1628"/>
                    </a:lnTo>
                    <a:lnTo>
                      <a:pt x="427" y="1615"/>
                    </a:lnTo>
                    <a:lnTo>
                      <a:pt x="427" y="1602"/>
                    </a:lnTo>
                    <a:lnTo>
                      <a:pt x="440" y="1589"/>
                    </a:lnTo>
                    <a:lnTo>
                      <a:pt x="454" y="1564"/>
                    </a:lnTo>
                    <a:lnTo>
                      <a:pt x="454" y="1551"/>
                    </a:lnTo>
                    <a:lnTo>
                      <a:pt x="468" y="1538"/>
                    </a:lnTo>
                    <a:lnTo>
                      <a:pt x="468" y="1525"/>
                    </a:lnTo>
                    <a:lnTo>
                      <a:pt x="482" y="1512"/>
                    </a:lnTo>
                    <a:lnTo>
                      <a:pt x="496" y="1500"/>
                    </a:lnTo>
                    <a:lnTo>
                      <a:pt x="496" y="1487"/>
                    </a:lnTo>
                    <a:lnTo>
                      <a:pt x="509" y="1461"/>
                    </a:lnTo>
                    <a:lnTo>
                      <a:pt x="509" y="1448"/>
                    </a:lnTo>
                    <a:lnTo>
                      <a:pt x="509" y="1436"/>
                    </a:lnTo>
                    <a:lnTo>
                      <a:pt x="523" y="1423"/>
                    </a:lnTo>
                    <a:lnTo>
                      <a:pt x="523" y="1410"/>
                    </a:lnTo>
                    <a:lnTo>
                      <a:pt x="537" y="1384"/>
                    </a:lnTo>
                    <a:lnTo>
                      <a:pt x="537" y="1371"/>
                    </a:lnTo>
                    <a:lnTo>
                      <a:pt x="537" y="1359"/>
                    </a:lnTo>
                    <a:lnTo>
                      <a:pt x="551" y="1346"/>
                    </a:lnTo>
                    <a:lnTo>
                      <a:pt x="551" y="1333"/>
                    </a:lnTo>
                    <a:lnTo>
                      <a:pt x="551" y="1307"/>
                    </a:lnTo>
                    <a:lnTo>
                      <a:pt x="551" y="1295"/>
                    </a:lnTo>
                    <a:lnTo>
                      <a:pt x="564" y="1282"/>
                    </a:lnTo>
                    <a:lnTo>
                      <a:pt x="564" y="1269"/>
                    </a:lnTo>
                    <a:lnTo>
                      <a:pt x="564" y="1243"/>
                    </a:lnTo>
                    <a:lnTo>
                      <a:pt x="564" y="1230"/>
                    </a:lnTo>
                    <a:lnTo>
                      <a:pt x="564" y="1218"/>
                    </a:lnTo>
                    <a:lnTo>
                      <a:pt x="564" y="1205"/>
                    </a:lnTo>
                    <a:lnTo>
                      <a:pt x="578" y="1179"/>
                    </a:lnTo>
                    <a:lnTo>
                      <a:pt x="578" y="1166"/>
                    </a:lnTo>
                    <a:lnTo>
                      <a:pt x="578" y="1154"/>
                    </a:lnTo>
                    <a:lnTo>
                      <a:pt x="578" y="1141"/>
                    </a:lnTo>
                    <a:lnTo>
                      <a:pt x="578" y="1115"/>
                    </a:lnTo>
                    <a:lnTo>
                      <a:pt x="578" y="1102"/>
                    </a:lnTo>
                    <a:lnTo>
                      <a:pt x="578" y="1090"/>
                    </a:lnTo>
                    <a:lnTo>
                      <a:pt x="578" y="1064"/>
                    </a:lnTo>
                    <a:lnTo>
                      <a:pt x="578" y="1051"/>
                    </a:lnTo>
                    <a:lnTo>
                      <a:pt x="564" y="1038"/>
                    </a:lnTo>
                    <a:lnTo>
                      <a:pt x="564" y="1025"/>
                    </a:lnTo>
                    <a:lnTo>
                      <a:pt x="564" y="1000"/>
                    </a:lnTo>
                    <a:lnTo>
                      <a:pt x="564" y="987"/>
                    </a:lnTo>
                    <a:lnTo>
                      <a:pt x="564" y="974"/>
                    </a:lnTo>
                    <a:lnTo>
                      <a:pt x="564" y="961"/>
                    </a:lnTo>
                    <a:lnTo>
                      <a:pt x="551" y="936"/>
                    </a:lnTo>
                    <a:lnTo>
                      <a:pt x="551" y="923"/>
                    </a:lnTo>
                    <a:lnTo>
                      <a:pt x="551" y="910"/>
                    </a:lnTo>
                    <a:lnTo>
                      <a:pt x="551" y="897"/>
                    </a:lnTo>
                    <a:lnTo>
                      <a:pt x="537" y="872"/>
                    </a:lnTo>
                    <a:lnTo>
                      <a:pt x="537" y="859"/>
                    </a:lnTo>
                    <a:lnTo>
                      <a:pt x="537" y="846"/>
                    </a:lnTo>
                    <a:lnTo>
                      <a:pt x="523" y="833"/>
                    </a:lnTo>
                    <a:lnTo>
                      <a:pt x="523" y="820"/>
                    </a:lnTo>
                    <a:lnTo>
                      <a:pt x="509" y="795"/>
                    </a:lnTo>
                    <a:lnTo>
                      <a:pt x="509" y="782"/>
                    </a:lnTo>
                    <a:lnTo>
                      <a:pt x="509" y="769"/>
                    </a:lnTo>
                    <a:lnTo>
                      <a:pt x="496" y="756"/>
                    </a:lnTo>
                    <a:lnTo>
                      <a:pt x="496" y="744"/>
                    </a:lnTo>
                    <a:lnTo>
                      <a:pt x="482" y="731"/>
                    </a:lnTo>
                    <a:lnTo>
                      <a:pt x="468" y="705"/>
                    </a:lnTo>
                    <a:lnTo>
                      <a:pt x="468" y="692"/>
                    </a:lnTo>
                    <a:lnTo>
                      <a:pt x="454" y="680"/>
                    </a:lnTo>
                    <a:lnTo>
                      <a:pt x="454" y="667"/>
                    </a:lnTo>
                    <a:lnTo>
                      <a:pt x="440" y="654"/>
                    </a:lnTo>
                    <a:lnTo>
                      <a:pt x="427" y="641"/>
                    </a:lnTo>
                    <a:lnTo>
                      <a:pt x="427" y="628"/>
                    </a:lnTo>
                    <a:lnTo>
                      <a:pt x="413" y="615"/>
                    </a:lnTo>
                    <a:lnTo>
                      <a:pt x="399" y="603"/>
                    </a:lnTo>
                    <a:lnTo>
                      <a:pt x="399" y="590"/>
                    </a:lnTo>
                    <a:lnTo>
                      <a:pt x="385" y="577"/>
                    </a:lnTo>
                    <a:lnTo>
                      <a:pt x="372" y="564"/>
                    </a:lnTo>
                    <a:lnTo>
                      <a:pt x="358" y="551"/>
                    </a:lnTo>
                    <a:lnTo>
                      <a:pt x="358" y="539"/>
                    </a:lnTo>
                    <a:lnTo>
                      <a:pt x="344" y="526"/>
                    </a:lnTo>
                    <a:lnTo>
                      <a:pt x="330" y="513"/>
                    </a:lnTo>
                    <a:lnTo>
                      <a:pt x="316" y="500"/>
                    </a:lnTo>
                    <a:lnTo>
                      <a:pt x="303" y="487"/>
                    </a:lnTo>
                    <a:lnTo>
                      <a:pt x="303" y="474"/>
                    </a:lnTo>
                    <a:lnTo>
                      <a:pt x="289" y="462"/>
                    </a:lnTo>
                    <a:lnTo>
                      <a:pt x="275" y="449"/>
                    </a:lnTo>
                    <a:lnTo>
                      <a:pt x="261" y="436"/>
                    </a:lnTo>
                    <a:lnTo>
                      <a:pt x="248" y="423"/>
                    </a:lnTo>
                    <a:lnTo>
                      <a:pt x="234" y="423"/>
                    </a:lnTo>
                    <a:lnTo>
                      <a:pt x="220" y="410"/>
                    </a:lnTo>
                    <a:lnTo>
                      <a:pt x="206" y="398"/>
                    </a:lnTo>
                    <a:lnTo>
                      <a:pt x="193" y="385"/>
                    </a:lnTo>
                    <a:lnTo>
                      <a:pt x="179" y="372"/>
                    </a:lnTo>
                    <a:lnTo>
                      <a:pt x="165" y="372"/>
                    </a:lnTo>
                    <a:lnTo>
                      <a:pt x="151" y="359"/>
                    </a:lnTo>
                    <a:lnTo>
                      <a:pt x="137" y="346"/>
                    </a:lnTo>
                    <a:lnTo>
                      <a:pt x="124" y="334"/>
                    </a:lnTo>
                    <a:lnTo>
                      <a:pt x="110" y="334"/>
                    </a:lnTo>
                    <a:lnTo>
                      <a:pt x="96" y="321"/>
                    </a:lnTo>
                    <a:lnTo>
                      <a:pt x="82" y="308"/>
                    </a:lnTo>
                    <a:lnTo>
                      <a:pt x="69" y="308"/>
                    </a:lnTo>
                    <a:lnTo>
                      <a:pt x="55" y="295"/>
                    </a:lnTo>
                    <a:lnTo>
                      <a:pt x="27" y="295"/>
                    </a:lnTo>
                    <a:lnTo>
                      <a:pt x="14" y="282"/>
                    </a:lnTo>
                    <a:lnTo>
                      <a:pt x="0" y="282"/>
                    </a:lnTo>
                    <a:lnTo>
                      <a:pt x="137" y="0"/>
                    </a:lnTo>
                    <a:close/>
                  </a:path>
                </a:pathLst>
              </a:custGeom>
              <a:solidFill>
                <a:srgbClr val="CC9CCC"/>
              </a:solidFill>
              <a:ln w="222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28706" name="Freeform 14"/>
              <p:cNvSpPr>
                <a:spLocks/>
              </p:cNvSpPr>
              <p:nvPr/>
            </p:nvSpPr>
            <p:spPr bwMode="auto">
              <a:xfrm>
                <a:off x="1003" y="2850"/>
                <a:ext cx="1901" cy="743"/>
              </a:xfrm>
              <a:custGeom>
                <a:avLst/>
                <a:gdLst>
                  <a:gd name="T0" fmla="*/ 1859 w 1901"/>
                  <a:gd name="T1" fmla="*/ 525 h 743"/>
                  <a:gd name="T2" fmla="*/ 1804 w 1901"/>
                  <a:gd name="T3" fmla="*/ 564 h 743"/>
                  <a:gd name="T4" fmla="*/ 1749 w 1901"/>
                  <a:gd name="T5" fmla="*/ 589 h 743"/>
                  <a:gd name="T6" fmla="*/ 1680 w 1901"/>
                  <a:gd name="T7" fmla="*/ 628 h 743"/>
                  <a:gd name="T8" fmla="*/ 1625 w 1901"/>
                  <a:gd name="T9" fmla="*/ 653 h 743"/>
                  <a:gd name="T10" fmla="*/ 1557 w 1901"/>
                  <a:gd name="T11" fmla="*/ 666 h 743"/>
                  <a:gd name="T12" fmla="*/ 1488 w 1901"/>
                  <a:gd name="T13" fmla="*/ 692 h 743"/>
                  <a:gd name="T14" fmla="*/ 1419 w 1901"/>
                  <a:gd name="T15" fmla="*/ 705 h 743"/>
                  <a:gd name="T16" fmla="*/ 1350 w 1901"/>
                  <a:gd name="T17" fmla="*/ 717 h 743"/>
                  <a:gd name="T18" fmla="*/ 1281 w 1901"/>
                  <a:gd name="T19" fmla="*/ 730 h 743"/>
                  <a:gd name="T20" fmla="*/ 1212 w 1901"/>
                  <a:gd name="T21" fmla="*/ 743 h 743"/>
                  <a:gd name="T22" fmla="*/ 1143 w 1901"/>
                  <a:gd name="T23" fmla="*/ 743 h 743"/>
                  <a:gd name="T24" fmla="*/ 1075 w 1901"/>
                  <a:gd name="T25" fmla="*/ 743 h 743"/>
                  <a:gd name="T26" fmla="*/ 1006 w 1901"/>
                  <a:gd name="T27" fmla="*/ 730 h 743"/>
                  <a:gd name="T28" fmla="*/ 937 w 1901"/>
                  <a:gd name="T29" fmla="*/ 730 h 743"/>
                  <a:gd name="T30" fmla="*/ 868 w 1901"/>
                  <a:gd name="T31" fmla="*/ 717 h 743"/>
                  <a:gd name="T32" fmla="*/ 813 w 1901"/>
                  <a:gd name="T33" fmla="*/ 705 h 743"/>
                  <a:gd name="T34" fmla="*/ 744 w 1901"/>
                  <a:gd name="T35" fmla="*/ 692 h 743"/>
                  <a:gd name="T36" fmla="*/ 675 w 1901"/>
                  <a:gd name="T37" fmla="*/ 666 h 743"/>
                  <a:gd name="T38" fmla="*/ 606 w 1901"/>
                  <a:gd name="T39" fmla="*/ 641 h 743"/>
                  <a:gd name="T40" fmla="*/ 551 w 1901"/>
                  <a:gd name="T41" fmla="*/ 615 h 743"/>
                  <a:gd name="T42" fmla="*/ 482 w 1901"/>
                  <a:gd name="T43" fmla="*/ 589 h 743"/>
                  <a:gd name="T44" fmla="*/ 427 w 1901"/>
                  <a:gd name="T45" fmla="*/ 551 h 743"/>
                  <a:gd name="T46" fmla="*/ 372 w 1901"/>
                  <a:gd name="T47" fmla="*/ 512 h 743"/>
                  <a:gd name="T48" fmla="*/ 317 w 1901"/>
                  <a:gd name="T49" fmla="*/ 474 h 743"/>
                  <a:gd name="T50" fmla="*/ 262 w 1901"/>
                  <a:gd name="T51" fmla="*/ 436 h 743"/>
                  <a:gd name="T52" fmla="*/ 207 w 1901"/>
                  <a:gd name="T53" fmla="*/ 397 h 743"/>
                  <a:gd name="T54" fmla="*/ 166 w 1901"/>
                  <a:gd name="T55" fmla="*/ 346 h 743"/>
                  <a:gd name="T56" fmla="*/ 110 w 1901"/>
                  <a:gd name="T57" fmla="*/ 295 h 743"/>
                  <a:gd name="T58" fmla="*/ 69 w 1901"/>
                  <a:gd name="T59" fmla="*/ 243 h 743"/>
                  <a:gd name="T60" fmla="*/ 28 w 1901"/>
                  <a:gd name="T61" fmla="*/ 192 h 743"/>
                  <a:gd name="T62" fmla="*/ 290 w 1901"/>
                  <a:gd name="T63" fmla="*/ 0 h 743"/>
                  <a:gd name="T64" fmla="*/ 317 w 1901"/>
                  <a:gd name="T65" fmla="*/ 38 h 743"/>
                  <a:gd name="T66" fmla="*/ 345 w 1901"/>
                  <a:gd name="T67" fmla="*/ 77 h 743"/>
                  <a:gd name="T68" fmla="*/ 372 w 1901"/>
                  <a:gd name="T69" fmla="*/ 115 h 743"/>
                  <a:gd name="T70" fmla="*/ 413 w 1901"/>
                  <a:gd name="T71" fmla="*/ 154 h 743"/>
                  <a:gd name="T72" fmla="*/ 455 w 1901"/>
                  <a:gd name="T73" fmla="*/ 179 h 743"/>
                  <a:gd name="T74" fmla="*/ 482 w 1901"/>
                  <a:gd name="T75" fmla="*/ 218 h 743"/>
                  <a:gd name="T76" fmla="*/ 524 w 1901"/>
                  <a:gd name="T77" fmla="*/ 243 h 743"/>
                  <a:gd name="T78" fmla="*/ 565 w 1901"/>
                  <a:gd name="T79" fmla="*/ 269 h 743"/>
                  <a:gd name="T80" fmla="*/ 620 w 1901"/>
                  <a:gd name="T81" fmla="*/ 295 h 743"/>
                  <a:gd name="T82" fmla="*/ 661 w 1901"/>
                  <a:gd name="T83" fmla="*/ 320 h 743"/>
                  <a:gd name="T84" fmla="*/ 703 w 1901"/>
                  <a:gd name="T85" fmla="*/ 346 h 743"/>
                  <a:gd name="T86" fmla="*/ 758 w 1901"/>
                  <a:gd name="T87" fmla="*/ 359 h 743"/>
                  <a:gd name="T88" fmla="*/ 799 w 1901"/>
                  <a:gd name="T89" fmla="*/ 384 h 743"/>
                  <a:gd name="T90" fmla="*/ 854 w 1901"/>
                  <a:gd name="T91" fmla="*/ 397 h 743"/>
                  <a:gd name="T92" fmla="*/ 909 w 1901"/>
                  <a:gd name="T93" fmla="*/ 410 h 743"/>
                  <a:gd name="T94" fmla="*/ 951 w 1901"/>
                  <a:gd name="T95" fmla="*/ 423 h 743"/>
                  <a:gd name="T96" fmla="*/ 1006 w 1901"/>
                  <a:gd name="T97" fmla="*/ 423 h 743"/>
                  <a:gd name="T98" fmla="*/ 1061 w 1901"/>
                  <a:gd name="T99" fmla="*/ 436 h 743"/>
                  <a:gd name="T100" fmla="*/ 1102 w 1901"/>
                  <a:gd name="T101" fmla="*/ 436 h 743"/>
                  <a:gd name="T102" fmla="*/ 1157 w 1901"/>
                  <a:gd name="T103" fmla="*/ 436 h 743"/>
                  <a:gd name="T104" fmla="*/ 1212 w 1901"/>
                  <a:gd name="T105" fmla="*/ 423 h 743"/>
                  <a:gd name="T106" fmla="*/ 1267 w 1901"/>
                  <a:gd name="T107" fmla="*/ 423 h 743"/>
                  <a:gd name="T108" fmla="*/ 1309 w 1901"/>
                  <a:gd name="T109" fmla="*/ 410 h 743"/>
                  <a:gd name="T110" fmla="*/ 1364 w 1901"/>
                  <a:gd name="T111" fmla="*/ 410 h 743"/>
                  <a:gd name="T112" fmla="*/ 1419 w 1901"/>
                  <a:gd name="T113" fmla="*/ 397 h 743"/>
                  <a:gd name="T114" fmla="*/ 1460 w 1901"/>
                  <a:gd name="T115" fmla="*/ 371 h 743"/>
                  <a:gd name="T116" fmla="*/ 1515 w 1901"/>
                  <a:gd name="T117" fmla="*/ 359 h 743"/>
                  <a:gd name="T118" fmla="*/ 1557 w 1901"/>
                  <a:gd name="T119" fmla="*/ 333 h 743"/>
                  <a:gd name="T120" fmla="*/ 1612 w 1901"/>
                  <a:gd name="T121" fmla="*/ 320 h 743"/>
                  <a:gd name="T122" fmla="*/ 1653 w 1901"/>
                  <a:gd name="T123" fmla="*/ 295 h 743"/>
                  <a:gd name="T124" fmla="*/ 1694 w 1901"/>
                  <a:gd name="T125" fmla="*/ 269 h 743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0" t="0" r="r" b="b"/>
                <a:pathLst>
                  <a:path w="1901" h="743">
                    <a:moveTo>
                      <a:pt x="1901" y="500"/>
                    </a:moveTo>
                    <a:lnTo>
                      <a:pt x="1887" y="512"/>
                    </a:lnTo>
                    <a:lnTo>
                      <a:pt x="1859" y="525"/>
                    </a:lnTo>
                    <a:lnTo>
                      <a:pt x="1846" y="538"/>
                    </a:lnTo>
                    <a:lnTo>
                      <a:pt x="1832" y="551"/>
                    </a:lnTo>
                    <a:lnTo>
                      <a:pt x="1804" y="564"/>
                    </a:lnTo>
                    <a:lnTo>
                      <a:pt x="1791" y="577"/>
                    </a:lnTo>
                    <a:lnTo>
                      <a:pt x="1763" y="589"/>
                    </a:lnTo>
                    <a:lnTo>
                      <a:pt x="1749" y="589"/>
                    </a:lnTo>
                    <a:lnTo>
                      <a:pt x="1722" y="602"/>
                    </a:lnTo>
                    <a:lnTo>
                      <a:pt x="1708" y="615"/>
                    </a:lnTo>
                    <a:lnTo>
                      <a:pt x="1680" y="628"/>
                    </a:lnTo>
                    <a:lnTo>
                      <a:pt x="1667" y="628"/>
                    </a:lnTo>
                    <a:lnTo>
                      <a:pt x="1639" y="641"/>
                    </a:lnTo>
                    <a:lnTo>
                      <a:pt x="1625" y="653"/>
                    </a:lnTo>
                    <a:lnTo>
                      <a:pt x="1598" y="653"/>
                    </a:lnTo>
                    <a:lnTo>
                      <a:pt x="1584" y="666"/>
                    </a:lnTo>
                    <a:lnTo>
                      <a:pt x="1557" y="666"/>
                    </a:lnTo>
                    <a:lnTo>
                      <a:pt x="1529" y="679"/>
                    </a:lnTo>
                    <a:lnTo>
                      <a:pt x="1515" y="692"/>
                    </a:lnTo>
                    <a:lnTo>
                      <a:pt x="1488" y="692"/>
                    </a:lnTo>
                    <a:lnTo>
                      <a:pt x="1474" y="692"/>
                    </a:lnTo>
                    <a:lnTo>
                      <a:pt x="1446" y="705"/>
                    </a:lnTo>
                    <a:lnTo>
                      <a:pt x="1419" y="705"/>
                    </a:lnTo>
                    <a:lnTo>
                      <a:pt x="1405" y="717"/>
                    </a:lnTo>
                    <a:lnTo>
                      <a:pt x="1377" y="717"/>
                    </a:lnTo>
                    <a:lnTo>
                      <a:pt x="1350" y="717"/>
                    </a:lnTo>
                    <a:lnTo>
                      <a:pt x="1336" y="730"/>
                    </a:lnTo>
                    <a:lnTo>
                      <a:pt x="1309" y="730"/>
                    </a:lnTo>
                    <a:lnTo>
                      <a:pt x="1281" y="730"/>
                    </a:lnTo>
                    <a:lnTo>
                      <a:pt x="1267" y="730"/>
                    </a:lnTo>
                    <a:lnTo>
                      <a:pt x="1240" y="730"/>
                    </a:lnTo>
                    <a:lnTo>
                      <a:pt x="1212" y="743"/>
                    </a:lnTo>
                    <a:lnTo>
                      <a:pt x="1198" y="743"/>
                    </a:lnTo>
                    <a:lnTo>
                      <a:pt x="1171" y="743"/>
                    </a:lnTo>
                    <a:lnTo>
                      <a:pt x="1143" y="743"/>
                    </a:lnTo>
                    <a:lnTo>
                      <a:pt x="1130" y="743"/>
                    </a:lnTo>
                    <a:lnTo>
                      <a:pt x="1102" y="743"/>
                    </a:lnTo>
                    <a:lnTo>
                      <a:pt x="1075" y="743"/>
                    </a:lnTo>
                    <a:lnTo>
                      <a:pt x="1061" y="743"/>
                    </a:lnTo>
                    <a:lnTo>
                      <a:pt x="1033" y="743"/>
                    </a:lnTo>
                    <a:lnTo>
                      <a:pt x="1006" y="730"/>
                    </a:lnTo>
                    <a:lnTo>
                      <a:pt x="992" y="730"/>
                    </a:lnTo>
                    <a:lnTo>
                      <a:pt x="964" y="730"/>
                    </a:lnTo>
                    <a:lnTo>
                      <a:pt x="937" y="730"/>
                    </a:lnTo>
                    <a:lnTo>
                      <a:pt x="923" y="730"/>
                    </a:lnTo>
                    <a:lnTo>
                      <a:pt x="895" y="717"/>
                    </a:lnTo>
                    <a:lnTo>
                      <a:pt x="868" y="717"/>
                    </a:lnTo>
                    <a:lnTo>
                      <a:pt x="854" y="717"/>
                    </a:lnTo>
                    <a:lnTo>
                      <a:pt x="827" y="705"/>
                    </a:lnTo>
                    <a:lnTo>
                      <a:pt x="813" y="705"/>
                    </a:lnTo>
                    <a:lnTo>
                      <a:pt x="785" y="692"/>
                    </a:lnTo>
                    <a:lnTo>
                      <a:pt x="758" y="692"/>
                    </a:lnTo>
                    <a:lnTo>
                      <a:pt x="744" y="692"/>
                    </a:lnTo>
                    <a:lnTo>
                      <a:pt x="716" y="679"/>
                    </a:lnTo>
                    <a:lnTo>
                      <a:pt x="689" y="666"/>
                    </a:lnTo>
                    <a:lnTo>
                      <a:pt x="675" y="666"/>
                    </a:lnTo>
                    <a:lnTo>
                      <a:pt x="648" y="653"/>
                    </a:lnTo>
                    <a:lnTo>
                      <a:pt x="634" y="653"/>
                    </a:lnTo>
                    <a:lnTo>
                      <a:pt x="606" y="641"/>
                    </a:lnTo>
                    <a:lnTo>
                      <a:pt x="592" y="628"/>
                    </a:lnTo>
                    <a:lnTo>
                      <a:pt x="565" y="628"/>
                    </a:lnTo>
                    <a:lnTo>
                      <a:pt x="551" y="615"/>
                    </a:lnTo>
                    <a:lnTo>
                      <a:pt x="524" y="602"/>
                    </a:lnTo>
                    <a:lnTo>
                      <a:pt x="510" y="589"/>
                    </a:lnTo>
                    <a:lnTo>
                      <a:pt x="482" y="589"/>
                    </a:lnTo>
                    <a:lnTo>
                      <a:pt x="469" y="577"/>
                    </a:lnTo>
                    <a:lnTo>
                      <a:pt x="441" y="564"/>
                    </a:lnTo>
                    <a:lnTo>
                      <a:pt x="427" y="551"/>
                    </a:lnTo>
                    <a:lnTo>
                      <a:pt x="400" y="538"/>
                    </a:lnTo>
                    <a:lnTo>
                      <a:pt x="386" y="525"/>
                    </a:lnTo>
                    <a:lnTo>
                      <a:pt x="372" y="512"/>
                    </a:lnTo>
                    <a:lnTo>
                      <a:pt x="345" y="500"/>
                    </a:lnTo>
                    <a:lnTo>
                      <a:pt x="331" y="487"/>
                    </a:lnTo>
                    <a:lnTo>
                      <a:pt x="317" y="474"/>
                    </a:lnTo>
                    <a:lnTo>
                      <a:pt x="290" y="461"/>
                    </a:lnTo>
                    <a:lnTo>
                      <a:pt x="276" y="448"/>
                    </a:lnTo>
                    <a:lnTo>
                      <a:pt x="262" y="436"/>
                    </a:lnTo>
                    <a:lnTo>
                      <a:pt x="248" y="423"/>
                    </a:lnTo>
                    <a:lnTo>
                      <a:pt x="221" y="410"/>
                    </a:lnTo>
                    <a:lnTo>
                      <a:pt x="207" y="397"/>
                    </a:lnTo>
                    <a:lnTo>
                      <a:pt x="193" y="371"/>
                    </a:lnTo>
                    <a:lnTo>
                      <a:pt x="179" y="359"/>
                    </a:lnTo>
                    <a:lnTo>
                      <a:pt x="166" y="346"/>
                    </a:lnTo>
                    <a:lnTo>
                      <a:pt x="138" y="333"/>
                    </a:lnTo>
                    <a:lnTo>
                      <a:pt x="124" y="320"/>
                    </a:lnTo>
                    <a:lnTo>
                      <a:pt x="110" y="295"/>
                    </a:lnTo>
                    <a:lnTo>
                      <a:pt x="97" y="282"/>
                    </a:lnTo>
                    <a:lnTo>
                      <a:pt x="83" y="269"/>
                    </a:lnTo>
                    <a:lnTo>
                      <a:pt x="69" y="243"/>
                    </a:lnTo>
                    <a:lnTo>
                      <a:pt x="55" y="231"/>
                    </a:lnTo>
                    <a:lnTo>
                      <a:pt x="42" y="218"/>
                    </a:lnTo>
                    <a:lnTo>
                      <a:pt x="28" y="192"/>
                    </a:lnTo>
                    <a:lnTo>
                      <a:pt x="14" y="179"/>
                    </a:lnTo>
                    <a:lnTo>
                      <a:pt x="0" y="154"/>
                    </a:lnTo>
                    <a:lnTo>
                      <a:pt x="290" y="0"/>
                    </a:lnTo>
                    <a:lnTo>
                      <a:pt x="290" y="13"/>
                    </a:lnTo>
                    <a:lnTo>
                      <a:pt x="303" y="26"/>
                    </a:lnTo>
                    <a:lnTo>
                      <a:pt x="317" y="38"/>
                    </a:lnTo>
                    <a:lnTo>
                      <a:pt x="331" y="51"/>
                    </a:lnTo>
                    <a:lnTo>
                      <a:pt x="331" y="64"/>
                    </a:lnTo>
                    <a:lnTo>
                      <a:pt x="345" y="77"/>
                    </a:lnTo>
                    <a:lnTo>
                      <a:pt x="358" y="90"/>
                    </a:lnTo>
                    <a:lnTo>
                      <a:pt x="372" y="102"/>
                    </a:lnTo>
                    <a:lnTo>
                      <a:pt x="372" y="115"/>
                    </a:lnTo>
                    <a:lnTo>
                      <a:pt x="386" y="128"/>
                    </a:lnTo>
                    <a:lnTo>
                      <a:pt x="400" y="141"/>
                    </a:lnTo>
                    <a:lnTo>
                      <a:pt x="413" y="154"/>
                    </a:lnTo>
                    <a:lnTo>
                      <a:pt x="427" y="166"/>
                    </a:lnTo>
                    <a:lnTo>
                      <a:pt x="441" y="166"/>
                    </a:lnTo>
                    <a:lnTo>
                      <a:pt x="455" y="179"/>
                    </a:lnTo>
                    <a:lnTo>
                      <a:pt x="469" y="192"/>
                    </a:lnTo>
                    <a:lnTo>
                      <a:pt x="482" y="205"/>
                    </a:lnTo>
                    <a:lnTo>
                      <a:pt x="482" y="218"/>
                    </a:lnTo>
                    <a:lnTo>
                      <a:pt x="496" y="231"/>
                    </a:lnTo>
                    <a:lnTo>
                      <a:pt x="510" y="231"/>
                    </a:lnTo>
                    <a:lnTo>
                      <a:pt x="524" y="243"/>
                    </a:lnTo>
                    <a:lnTo>
                      <a:pt x="537" y="256"/>
                    </a:lnTo>
                    <a:lnTo>
                      <a:pt x="551" y="269"/>
                    </a:lnTo>
                    <a:lnTo>
                      <a:pt x="565" y="269"/>
                    </a:lnTo>
                    <a:lnTo>
                      <a:pt x="592" y="282"/>
                    </a:lnTo>
                    <a:lnTo>
                      <a:pt x="606" y="295"/>
                    </a:lnTo>
                    <a:lnTo>
                      <a:pt x="620" y="295"/>
                    </a:lnTo>
                    <a:lnTo>
                      <a:pt x="634" y="307"/>
                    </a:lnTo>
                    <a:lnTo>
                      <a:pt x="648" y="320"/>
                    </a:lnTo>
                    <a:lnTo>
                      <a:pt x="661" y="320"/>
                    </a:lnTo>
                    <a:lnTo>
                      <a:pt x="675" y="333"/>
                    </a:lnTo>
                    <a:lnTo>
                      <a:pt x="689" y="333"/>
                    </a:lnTo>
                    <a:lnTo>
                      <a:pt x="703" y="346"/>
                    </a:lnTo>
                    <a:lnTo>
                      <a:pt x="716" y="346"/>
                    </a:lnTo>
                    <a:lnTo>
                      <a:pt x="744" y="359"/>
                    </a:lnTo>
                    <a:lnTo>
                      <a:pt x="758" y="359"/>
                    </a:lnTo>
                    <a:lnTo>
                      <a:pt x="772" y="371"/>
                    </a:lnTo>
                    <a:lnTo>
                      <a:pt x="785" y="371"/>
                    </a:lnTo>
                    <a:lnTo>
                      <a:pt x="799" y="384"/>
                    </a:lnTo>
                    <a:lnTo>
                      <a:pt x="813" y="384"/>
                    </a:lnTo>
                    <a:lnTo>
                      <a:pt x="840" y="397"/>
                    </a:lnTo>
                    <a:lnTo>
                      <a:pt x="854" y="397"/>
                    </a:lnTo>
                    <a:lnTo>
                      <a:pt x="868" y="397"/>
                    </a:lnTo>
                    <a:lnTo>
                      <a:pt x="882" y="410"/>
                    </a:lnTo>
                    <a:lnTo>
                      <a:pt x="909" y="410"/>
                    </a:lnTo>
                    <a:lnTo>
                      <a:pt x="923" y="410"/>
                    </a:lnTo>
                    <a:lnTo>
                      <a:pt x="937" y="410"/>
                    </a:lnTo>
                    <a:lnTo>
                      <a:pt x="951" y="423"/>
                    </a:lnTo>
                    <a:lnTo>
                      <a:pt x="964" y="423"/>
                    </a:lnTo>
                    <a:lnTo>
                      <a:pt x="992" y="423"/>
                    </a:lnTo>
                    <a:lnTo>
                      <a:pt x="1006" y="423"/>
                    </a:lnTo>
                    <a:lnTo>
                      <a:pt x="1019" y="423"/>
                    </a:lnTo>
                    <a:lnTo>
                      <a:pt x="1033" y="423"/>
                    </a:lnTo>
                    <a:lnTo>
                      <a:pt x="1061" y="436"/>
                    </a:lnTo>
                    <a:lnTo>
                      <a:pt x="1075" y="436"/>
                    </a:lnTo>
                    <a:lnTo>
                      <a:pt x="1088" y="436"/>
                    </a:lnTo>
                    <a:lnTo>
                      <a:pt x="1102" y="436"/>
                    </a:lnTo>
                    <a:lnTo>
                      <a:pt x="1130" y="436"/>
                    </a:lnTo>
                    <a:lnTo>
                      <a:pt x="1143" y="436"/>
                    </a:lnTo>
                    <a:lnTo>
                      <a:pt x="1157" y="436"/>
                    </a:lnTo>
                    <a:lnTo>
                      <a:pt x="1185" y="436"/>
                    </a:lnTo>
                    <a:lnTo>
                      <a:pt x="1198" y="436"/>
                    </a:lnTo>
                    <a:lnTo>
                      <a:pt x="1212" y="423"/>
                    </a:lnTo>
                    <a:lnTo>
                      <a:pt x="1226" y="423"/>
                    </a:lnTo>
                    <a:lnTo>
                      <a:pt x="1254" y="423"/>
                    </a:lnTo>
                    <a:lnTo>
                      <a:pt x="1267" y="423"/>
                    </a:lnTo>
                    <a:lnTo>
                      <a:pt x="1281" y="423"/>
                    </a:lnTo>
                    <a:lnTo>
                      <a:pt x="1295" y="423"/>
                    </a:lnTo>
                    <a:lnTo>
                      <a:pt x="1309" y="410"/>
                    </a:lnTo>
                    <a:lnTo>
                      <a:pt x="1336" y="410"/>
                    </a:lnTo>
                    <a:lnTo>
                      <a:pt x="1350" y="410"/>
                    </a:lnTo>
                    <a:lnTo>
                      <a:pt x="1364" y="410"/>
                    </a:lnTo>
                    <a:lnTo>
                      <a:pt x="1377" y="397"/>
                    </a:lnTo>
                    <a:lnTo>
                      <a:pt x="1405" y="397"/>
                    </a:lnTo>
                    <a:lnTo>
                      <a:pt x="1419" y="397"/>
                    </a:lnTo>
                    <a:lnTo>
                      <a:pt x="1433" y="384"/>
                    </a:lnTo>
                    <a:lnTo>
                      <a:pt x="1446" y="384"/>
                    </a:lnTo>
                    <a:lnTo>
                      <a:pt x="1460" y="371"/>
                    </a:lnTo>
                    <a:lnTo>
                      <a:pt x="1488" y="371"/>
                    </a:lnTo>
                    <a:lnTo>
                      <a:pt x="1501" y="359"/>
                    </a:lnTo>
                    <a:lnTo>
                      <a:pt x="1515" y="359"/>
                    </a:lnTo>
                    <a:lnTo>
                      <a:pt x="1529" y="346"/>
                    </a:lnTo>
                    <a:lnTo>
                      <a:pt x="1543" y="346"/>
                    </a:lnTo>
                    <a:lnTo>
                      <a:pt x="1557" y="333"/>
                    </a:lnTo>
                    <a:lnTo>
                      <a:pt x="1570" y="333"/>
                    </a:lnTo>
                    <a:lnTo>
                      <a:pt x="1598" y="320"/>
                    </a:lnTo>
                    <a:lnTo>
                      <a:pt x="1612" y="320"/>
                    </a:lnTo>
                    <a:lnTo>
                      <a:pt x="1625" y="307"/>
                    </a:lnTo>
                    <a:lnTo>
                      <a:pt x="1639" y="295"/>
                    </a:lnTo>
                    <a:lnTo>
                      <a:pt x="1653" y="295"/>
                    </a:lnTo>
                    <a:lnTo>
                      <a:pt x="1667" y="282"/>
                    </a:lnTo>
                    <a:lnTo>
                      <a:pt x="1680" y="269"/>
                    </a:lnTo>
                    <a:lnTo>
                      <a:pt x="1694" y="269"/>
                    </a:lnTo>
                    <a:lnTo>
                      <a:pt x="1708" y="256"/>
                    </a:lnTo>
                    <a:lnTo>
                      <a:pt x="1901" y="500"/>
                    </a:lnTo>
                    <a:close/>
                  </a:path>
                </a:pathLst>
              </a:custGeom>
              <a:solidFill>
                <a:srgbClr val="FF8080"/>
              </a:solidFill>
              <a:ln w="222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28707" name="Freeform 15"/>
              <p:cNvSpPr>
                <a:spLocks/>
              </p:cNvSpPr>
              <p:nvPr/>
            </p:nvSpPr>
            <p:spPr bwMode="auto">
              <a:xfrm>
                <a:off x="811" y="1492"/>
                <a:ext cx="605" cy="1512"/>
              </a:xfrm>
              <a:custGeom>
                <a:avLst/>
                <a:gdLst>
                  <a:gd name="T0" fmla="*/ 179 w 605"/>
                  <a:gd name="T1" fmla="*/ 1486 h 1512"/>
                  <a:gd name="T2" fmla="*/ 137 w 605"/>
                  <a:gd name="T3" fmla="*/ 1422 h 1512"/>
                  <a:gd name="T4" fmla="*/ 110 w 605"/>
                  <a:gd name="T5" fmla="*/ 1371 h 1512"/>
                  <a:gd name="T6" fmla="*/ 82 w 605"/>
                  <a:gd name="T7" fmla="*/ 1307 h 1512"/>
                  <a:gd name="T8" fmla="*/ 55 w 605"/>
                  <a:gd name="T9" fmla="*/ 1243 h 1512"/>
                  <a:gd name="T10" fmla="*/ 41 w 605"/>
                  <a:gd name="T11" fmla="*/ 1179 h 1512"/>
                  <a:gd name="T12" fmla="*/ 27 w 605"/>
                  <a:gd name="T13" fmla="*/ 1114 h 1512"/>
                  <a:gd name="T14" fmla="*/ 13 w 605"/>
                  <a:gd name="T15" fmla="*/ 1050 h 1512"/>
                  <a:gd name="T16" fmla="*/ 0 w 605"/>
                  <a:gd name="T17" fmla="*/ 986 h 1512"/>
                  <a:gd name="T18" fmla="*/ 0 w 605"/>
                  <a:gd name="T19" fmla="*/ 922 h 1512"/>
                  <a:gd name="T20" fmla="*/ 0 w 605"/>
                  <a:gd name="T21" fmla="*/ 858 h 1512"/>
                  <a:gd name="T22" fmla="*/ 0 w 605"/>
                  <a:gd name="T23" fmla="*/ 794 h 1512"/>
                  <a:gd name="T24" fmla="*/ 0 w 605"/>
                  <a:gd name="T25" fmla="*/ 730 h 1512"/>
                  <a:gd name="T26" fmla="*/ 13 w 605"/>
                  <a:gd name="T27" fmla="*/ 666 h 1512"/>
                  <a:gd name="T28" fmla="*/ 27 w 605"/>
                  <a:gd name="T29" fmla="*/ 602 h 1512"/>
                  <a:gd name="T30" fmla="*/ 41 w 605"/>
                  <a:gd name="T31" fmla="*/ 538 h 1512"/>
                  <a:gd name="T32" fmla="*/ 55 w 605"/>
                  <a:gd name="T33" fmla="*/ 474 h 1512"/>
                  <a:gd name="T34" fmla="*/ 82 w 605"/>
                  <a:gd name="T35" fmla="*/ 423 h 1512"/>
                  <a:gd name="T36" fmla="*/ 110 w 605"/>
                  <a:gd name="T37" fmla="*/ 358 h 1512"/>
                  <a:gd name="T38" fmla="*/ 137 w 605"/>
                  <a:gd name="T39" fmla="*/ 294 h 1512"/>
                  <a:gd name="T40" fmla="*/ 179 w 605"/>
                  <a:gd name="T41" fmla="*/ 243 h 1512"/>
                  <a:gd name="T42" fmla="*/ 206 w 605"/>
                  <a:gd name="T43" fmla="*/ 192 h 1512"/>
                  <a:gd name="T44" fmla="*/ 247 w 605"/>
                  <a:gd name="T45" fmla="*/ 141 h 1512"/>
                  <a:gd name="T46" fmla="*/ 289 w 605"/>
                  <a:gd name="T47" fmla="*/ 89 h 1512"/>
                  <a:gd name="T48" fmla="*/ 330 w 605"/>
                  <a:gd name="T49" fmla="*/ 38 h 1512"/>
                  <a:gd name="T50" fmla="*/ 605 w 605"/>
                  <a:gd name="T51" fmla="*/ 217 h 1512"/>
                  <a:gd name="T52" fmla="*/ 564 w 605"/>
                  <a:gd name="T53" fmla="*/ 256 h 1512"/>
                  <a:gd name="T54" fmla="*/ 537 w 605"/>
                  <a:gd name="T55" fmla="*/ 294 h 1512"/>
                  <a:gd name="T56" fmla="*/ 509 w 605"/>
                  <a:gd name="T57" fmla="*/ 333 h 1512"/>
                  <a:gd name="T58" fmla="*/ 482 w 605"/>
                  <a:gd name="T59" fmla="*/ 371 h 1512"/>
                  <a:gd name="T60" fmla="*/ 454 w 605"/>
                  <a:gd name="T61" fmla="*/ 410 h 1512"/>
                  <a:gd name="T62" fmla="*/ 426 w 605"/>
                  <a:gd name="T63" fmla="*/ 448 h 1512"/>
                  <a:gd name="T64" fmla="*/ 399 w 605"/>
                  <a:gd name="T65" fmla="*/ 499 h 1512"/>
                  <a:gd name="T66" fmla="*/ 385 w 605"/>
                  <a:gd name="T67" fmla="*/ 538 h 1512"/>
                  <a:gd name="T68" fmla="*/ 371 w 605"/>
                  <a:gd name="T69" fmla="*/ 589 h 1512"/>
                  <a:gd name="T70" fmla="*/ 358 w 605"/>
                  <a:gd name="T71" fmla="*/ 640 h 1512"/>
                  <a:gd name="T72" fmla="*/ 344 w 605"/>
                  <a:gd name="T73" fmla="*/ 679 h 1512"/>
                  <a:gd name="T74" fmla="*/ 330 w 605"/>
                  <a:gd name="T75" fmla="*/ 730 h 1512"/>
                  <a:gd name="T76" fmla="*/ 330 w 605"/>
                  <a:gd name="T77" fmla="*/ 781 h 1512"/>
                  <a:gd name="T78" fmla="*/ 330 w 605"/>
                  <a:gd name="T79" fmla="*/ 833 h 1512"/>
                  <a:gd name="T80" fmla="*/ 330 w 605"/>
                  <a:gd name="T81" fmla="*/ 884 h 1512"/>
                  <a:gd name="T82" fmla="*/ 330 w 605"/>
                  <a:gd name="T83" fmla="*/ 922 h 1512"/>
                  <a:gd name="T84" fmla="*/ 330 w 605"/>
                  <a:gd name="T85" fmla="*/ 973 h 1512"/>
                  <a:gd name="T86" fmla="*/ 344 w 605"/>
                  <a:gd name="T87" fmla="*/ 1025 h 1512"/>
                  <a:gd name="T88" fmla="*/ 358 w 605"/>
                  <a:gd name="T89" fmla="*/ 1076 h 1512"/>
                  <a:gd name="T90" fmla="*/ 371 w 605"/>
                  <a:gd name="T91" fmla="*/ 1114 h 1512"/>
                  <a:gd name="T92" fmla="*/ 385 w 605"/>
                  <a:gd name="T93" fmla="*/ 1166 h 1512"/>
                  <a:gd name="T94" fmla="*/ 399 w 605"/>
                  <a:gd name="T95" fmla="*/ 1204 h 1512"/>
                  <a:gd name="T96" fmla="*/ 413 w 605"/>
                  <a:gd name="T97" fmla="*/ 1255 h 1512"/>
                  <a:gd name="T98" fmla="*/ 440 w 605"/>
                  <a:gd name="T99" fmla="*/ 1294 h 1512"/>
                  <a:gd name="T100" fmla="*/ 468 w 605"/>
                  <a:gd name="T101" fmla="*/ 1345 h 1512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0" t="0" r="r" b="b"/>
                <a:pathLst>
                  <a:path w="605" h="1512">
                    <a:moveTo>
                      <a:pt x="192" y="1512"/>
                    </a:moveTo>
                    <a:lnTo>
                      <a:pt x="179" y="1499"/>
                    </a:lnTo>
                    <a:lnTo>
                      <a:pt x="179" y="1486"/>
                    </a:lnTo>
                    <a:lnTo>
                      <a:pt x="165" y="1460"/>
                    </a:lnTo>
                    <a:lnTo>
                      <a:pt x="151" y="1448"/>
                    </a:lnTo>
                    <a:lnTo>
                      <a:pt x="137" y="1422"/>
                    </a:lnTo>
                    <a:lnTo>
                      <a:pt x="123" y="1409"/>
                    </a:lnTo>
                    <a:lnTo>
                      <a:pt x="123" y="1384"/>
                    </a:lnTo>
                    <a:lnTo>
                      <a:pt x="110" y="1371"/>
                    </a:lnTo>
                    <a:lnTo>
                      <a:pt x="96" y="1345"/>
                    </a:lnTo>
                    <a:lnTo>
                      <a:pt x="96" y="1319"/>
                    </a:lnTo>
                    <a:lnTo>
                      <a:pt x="82" y="1307"/>
                    </a:lnTo>
                    <a:lnTo>
                      <a:pt x="82" y="1281"/>
                    </a:lnTo>
                    <a:lnTo>
                      <a:pt x="68" y="1268"/>
                    </a:lnTo>
                    <a:lnTo>
                      <a:pt x="55" y="1243"/>
                    </a:lnTo>
                    <a:lnTo>
                      <a:pt x="55" y="1217"/>
                    </a:lnTo>
                    <a:lnTo>
                      <a:pt x="41" y="1204"/>
                    </a:lnTo>
                    <a:lnTo>
                      <a:pt x="41" y="1179"/>
                    </a:lnTo>
                    <a:lnTo>
                      <a:pt x="41" y="1166"/>
                    </a:lnTo>
                    <a:lnTo>
                      <a:pt x="27" y="1140"/>
                    </a:lnTo>
                    <a:lnTo>
                      <a:pt x="27" y="1114"/>
                    </a:lnTo>
                    <a:lnTo>
                      <a:pt x="27" y="1102"/>
                    </a:lnTo>
                    <a:lnTo>
                      <a:pt x="13" y="1076"/>
                    </a:lnTo>
                    <a:lnTo>
                      <a:pt x="13" y="1050"/>
                    </a:lnTo>
                    <a:lnTo>
                      <a:pt x="13" y="1038"/>
                    </a:lnTo>
                    <a:lnTo>
                      <a:pt x="0" y="1012"/>
                    </a:lnTo>
                    <a:lnTo>
                      <a:pt x="0" y="986"/>
                    </a:lnTo>
                    <a:lnTo>
                      <a:pt x="0" y="973"/>
                    </a:lnTo>
                    <a:lnTo>
                      <a:pt x="0" y="948"/>
                    </a:lnTo>
                    <a:lnTo>
                      <a:pt x="0" y="922"/>
                    </a:lnTo>
                    <a:lnTo>
                      <a:pt x="0" y="909"/>
                    </a:lnTo>
                    <a:lnTo>
                      <a:pt x="0" y="884"/>
                    </a:lnTo>
                    <a:lnTo>
                      <a:pt x="0" y="858"/>
                    </a:lnTo>
                    <a:lnTo>
                      <a:pt x="0" y="845"/>
                    </a:lnTo>
                    <a:lnTo>
                      <a:pt x="0" y="820"/>
                    </a:lnTo>
                    <a:lnTo>
                      <a:pt x="0" y="794"/>
                    </a:lnTo>
                    <a:lnTo>
                      <a:pt x="0" y="781"/>
                    </a:lnTo>
                    <a:lnTo>
                      <a:pt x="0" y="756"/>
                    </a:lnTo>
                    <a:lnTo>
                      <a:pt x="0" y="730"/>
                    </a:lnTo>
                    <a:lnTo>
                      <a:pt x="0" y="704"/>
                    </a:lnTo>
                    <a:lnTo>
                      <a:pt x="13" y="692"/>
                    </a:lnTo>
                    <a:lnTo>
                      <a:pt x="13" y="666"/>
                    </a:lnTo>
                    <a:lnTo>
                      <a:pt x="13" y="640"/>
                    </a:lnTo>
                    <a:lnTo>
                      <a:pt x="27" y="628"/>
                    </a:lnTo>
                    <a:lnTo>
                      <a:pt x="27" y="602"/>
                    </a:lnTo>
                    <a:lnTo>
                      <a:pt x="27" y="589"/>
                    </a:lnTo>
                    <a:lnTo>
                      <a:pt x="41" y="563"/>
                    </a:lnTo>
                    <a:lnTo>
                      <a:pt x="41" y="538"/>
                    </a:lnTo>
                    <a:lnTo>
                      <a:pt x="41" y="525"/>
                    </a:lnTo>
                    <a:lnTo>
                      <a:pt x="55" y="499"/>
                    </a:lnTo>
                    <a:lnTo>
                      <a:pt x="55" y="474"/>
                    </a:lnTo>
                    <a:lnTo>
                      <a:pt x="68" y="461"/>
                    </a:lnTo>
                    <a:lnTo>
                      <a:pt x="82" y="435"/>
                    </a:lnTo>
                    <a:lnTo>
                      <a:pt x="82" y="423"/>
                    </a:lnTo>
                    <a:lnTo>
                      <a:pt x="96" y="397"/>
                    </a:lnTo>
                    <a:lnTo>
                      <a:pt x="96" y="384"/>
                    </a:lnTo>
                    <a:lnTo>
                      <a:pt x="110" y="358"/>
                    </a:lnTo>
                    <a:lnTo>
                      <a:pt x="123" y="333"/>
                    </a:lnTo>
                    <a:lnTo>
                      <a:pt x="123" y="320"/>
                    </a:lnTo>
                    <a:lnTo>
                      <a:pt x="137" y="294"/>
                    </a:lnTo>
                    <a:lnTo>
                      <a:pt x="151" y="282"/>
                    </a:lnTo>
                    <a:lnTo>
                      <a:pt x="165" y="256"/>
                    </a:lnTo>
                    <a:lnTo>
                      <a:pt x="179" y="243"/>
                    </a:lnTo>
                    <a:lnTo>
                      <a:pt x="179" y="230"/>
                    </a:lnTo>
                    <a:lnTo>
                      <a:pt x="192" y="205"/>
                    </a:lnTo>
                    <a:lnTo>
                      <a:pt x="206" y="192"/>
                    </a:lnTo>
                    <a:lnTo>
                      <a:pt x="220" y="166"/>
                    </a:lnTo>
                    <a:lnTo>
                      <a:pt x="234" y="153"/>
                    </a:lnTo>
                    <a:lnTo>
                      <a:pt x="247" y="141"/>
                    </a:lnTo>
                    <a:lnTo>
                      <a:pt x="261" y="115"/>
                    </a:lnTo>
                    <a:lnTo>
                      <a:pt x="275" y="102"/>
                    </a:lnTo>
                    <a:lnTo>
                      <a:pt x="289" y="89"/>
                    </a:lnTo>
                    <a:lnTo>
                      <a:pt x="302" y="64"/>
                    </a:lnTo>
                    <a:lnTo>
                      <a:pt x="316" y="51"/>
                    </a:lnTo>
                    <a:lnTo>
                      <a:pt x="330" y="38"/>
                    </a:lnTo>
                    <a:lnTo>
                      <a:pt x="358" y="12"/>
                    </a:lnTo>
                    <a:lnTo>
                      <a:pt x="371" y="0"/>
                    </a:lnTo>
                    <a:lnTo>
                      <a:pt x="605" y="217"/>
                    </a:lnTo>
                    <a:lnTo>
                      <a:pt x="592" y="230"/>
                    </a:lnTo>
                    <a:lnTo>
                      <a:pt x="578" y="243"/>
                    </a:lnTo>
                    <a:lnTo>
                      <a:pt x="564" y="256"/>
                    </a:lnTo>
                    <a:lnTo>
                      <a:pt x="564" y="269"/>
                    </a:lnTo>
                    <a:lnTo>
                      <a:pt x="550" y="282"/>
                    </a:lnTo>
                    <a:lnTo>
                      <a:pt x="537" y="294"/>
                    </a:lnTo>
                    <a:lnTo>
                      <a:pt x="523" y="307"/>
                    </a:lnTo>
                    <a:lnTo>
                      <a:pt x="523" y="320"/>
                    </a:lnTo>
                    <a:lnTo>
                      <a:pt x="509" y="333"/>
                    </a:lnTo>
                    <a:lnTo>
                      <a:pt x="495" y="346"/>
                    </a:lnTo>
                    <a:lnTo>
                      <a:pt x="482" y="358"/>
                    </a:lnTo>
                    <a:lnTo>
                      <a:pt x="482" y="371"/>
                    </a:lnTo>
                    <a:lnTo>
                      <a:pt x="468" y="384"/>
                    </a:lnTo>
                    <a:lnTo>
                      <a:pt x="454" y="397"/>
                    </a:lnTo>
                    <a:lnTo>
                      <a:pt x="454" y="410"/>
                    </a:lnTo>
                    <a:lnTo>
                      <a:pt x="440" y="423"/>
                    </a:lnTo>
                    <a:lnTo>
                      <a:pt x="440" y="435"/>
                    </a:lnTo>
                    <a:lnTo>
                      <a:pt x="426" y="448"/>
                    </a:lnTo>
                    <a:lnTo>
                      <a:pt x="413" y="474"/>
                    </a:lnTo>
                    <a:lnTo>
                      <a:pt x="413" y="487"/>
                    </a:lnTo>
                    <a:lnTo>
                      <a:pt x="399" y="499"/>
                    </a:lnTo>
                    <a:lnTo>
                      <a:pt x="399" y="512"/>
                    </a:lnTo>
                    <a:lnTo>
                      <a:pt x="399" y="525"/>
                    </a:lnTo>
                    <a:lnTo>
                      <a:pt x="385" y="538"/>
                    </a:lnTo>
                    <a:lnTo>
                      <a:pt x="385" y="563"/>
                    </a:lnTo>
                    <a:lnTo>
                      <a:pt x="371" y="576"/>
                    </a:lnTo>
                    <a:lnTo>
                      <a:pt x="371" y="589"/>
                    </a:lnTo>
                    <a:lnTo>
                      <a:pt x="371" y="602"/>
                    </a:lnTo>
                    <a:lnTo>
                      <a:pt x="358" y="615"/>
                    </a:lnTo>
                    <a:lnTo>
                      <a:pt x="358" y="640"/>
                    </a:lnTo>
                    <a:lnTo>
                      <a:pt x="358" y="653"/>
                    </a:lnTo>
                    <a:lnTo>
                      <a:pt x="344" y="666"/>
                    </a:lnTo>
                    <a:lnTo>
                      <a:pt x="344" y="679"/>
                    </a:lnTo>
                    <a:lnTo>
                      <a:pt x="344" y="704"/>
                    </a:lnTo>
                    <a:lnTo>
                      <a:pt x="344" y="717"/>
                    </a:lnTo>
                    <a:lnTo>
                      <a:pt x="330" y="730"/>
                    </a:lnTo>
                    <a:lnTo>
                      <a:pt x="330" y="743"/>
                    </a:lnTo>
                    <a:lnTo>
                      <a:pt x="330" y="768"/>
                    </a:lnTo>
                    <a:lnTo>
                      <a:pt x="330" y="781"/>
                    </a:lnTo>
                    <a:lnTo>
                      <a:pt x="330" y="794"/>
                    </a:lnTo>
                    <a:lnTo>
                      <a:pt x="330" y="807"/>
                    </a:lnTo>
                    <a:lnTo>
                      <a:pt x="330" y="833"/>
                    </a:lnTo>
                    <a:lnTo>
                      <a:pt x="330" y="845"/>
                    </a:lnTo>
                    <a:lnTo>
                      <a:pt x="330" y="858"/>
                    </a:lnTo>
                    <a:lnTo>
                      <a:pt x="330" y="884"/>
                    </a:lnTo>
                    <a:lnTo>
                      <a:pt x="330" y="897"/>
                    </a:lnTo>
                    <a:lnTo>
                      <a:pt x="330" y="909"/>
                    </a:lnTo>
                    <a:lnTo>
                      <a:pt x="330" y="922"/>
                    </a:lnTo>
                    <a:lnTo>
                      <a:pt x="330" y="948"/>
                    </a:lnTo>
                    <a:lnTo>
                      <a:pt x="330" y="961"/>
                    </a:lnTo>
                    <a:lnTo>
                      <a:pt x="330" y="973"/>
                    </a:lnTo>
                    <a:lnTo>
                      <a:pt x="330" y="986"/>
                    </a:lnTo>
                    <a:lnTo>
                      <a:pt x="344" y="1012"/>
                    </a:lnTo>
                    <a:lnTo>
                      <a:pt x="344" y="1025"/>
                    </a:lnTo>
                    <a:lnTo>
                      <a:pt x="344" y="1038"/>
                    </a:lnTo>
                    <a:lnTo>
                      <a:pt x="344" y="1050"/>
                    </a:lnTo>
                    <a:lnTo>
                      <a:pt x="358" y="1076"/>
                    </a:lnTo>
                    <a:lnTo>
                      <a:pt x="358" y="1089"/>
                    </a:lnTo>
                    <a:lnTo>
                      <a:pt x="358" y="1102"/>
                    </a:lnTo>
                    <a:lnTo>
                      <a:pt x="371" y="1114"/>
                    </a:lnTo>
                    <a:lnTo>
                      <a:pt x="371" y="1127"/>
                    </a:lnTo>
                    <a:lnTo>
                      <a:pt x="371" y="1153"/>
                    </a:lnTo>
                    <a:lnTo>
                      <a:pt x="385" y="1166"/>
                    </a:lnTo>
                    <a:lnTo>
                      <a:pt x="385" y="1179"/>
                    </a:lnTo>
                    <a:lnTo>
                      <a:pt x="399" y="1191"/>
                    </a:lnTo>
                    <a:lnTo>
                      <a:pt x="399" y="1204"/>
                    </a:lnTo>
                    <a:lnTo>
                      <a:pt x="399" y="1230"/>
                    </a:lnTo>
                    <a:lnTo>
                      <a:pt x="413" y="1243"/>
                    </a:lnTo>
                    <a:lnTo>
                      <a:pt x="413" y="1255"/>
                    </a:lnTo>
                    <a:lnTo>
                      <a:pt x="426" y="1268"/>
                    </a:lnTo>
                    <a:lnTo>
                      <a:pt x="440" y="1281"/>
                    </a:lnTo>
                    <a:lnTo>
                      <a:pt x="440" y="1294"/>
                    </a:lnTo>
                    <a:lnTo>
                      <a:pt x="454" y="1307"/>
                    </a:lnTo>
                    <a:lnTo>
                      <a:pt x="454" y="1332"/>
                    </a:lnTo>
                    <a:lnTo>
                      <a:pt x="468" y="1345"/>
                    </a:lnTo>
                    <a:lnTo>
                      <a:pt x="482" y="1358"/>
                    </a:lnTo>
                    <a:lnTo>
                      <a:pt x="192" y="1512"/>
                    </a:lnTo>
                    <a:close/>
                  </a:path>
                </a:pathLst>
              </a:custGeom>
              <a:solidFill>
                <a:srgbClr val="FFFFC0"/>
              </a:solidFill>
              <a:ln w="222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28708" name="Freeform 16"/>
              <p:cNvSpPr>
                <a:spLocks/>
              </p:cNvSpPr>
              <p:nvPr/>
            </p:nvSpPr>
            <p:spPr bwMode="auto">
              <a:xfrm>
                <a:off x="1182" y="1120"/>
                <a:ext cx="951" cy="589"/>
              </a:xfrm>
              <a:custGeom>
                <a:avLst/>
                <a:gdLst>
                  <a:gd name="T0" fmla="*/ 14 w 951"/>
                  <a:gd name="T1" fmla="*/ 359 h 589"/>
                  <a:gd name="T2" fmla="*/ 42 w 951"/>
                  <a:gd name="T3" fmla="*/ 333 h 589"/>
                  <a:gd name="T4" fmla="*/ 83 w 951"/>
                  <a:gd name="T5" fmla="*/ 295 h 589"/>
                  <a:gd name="T6" fmla="*/ 111 w 951"/>
                  <a:gd name="T7" fmla="*/ 269 h 589"/>
                  <a:gd name="T8" fmla="*/ 152 w 951"/>
                  <a:gd name="T9" fmla="*/ 244 h 589"/>
                  <a:gd name="T10" fmla="*/ 193 w 951"/>
                  <a:gd name="T11" fmla="*/ 218 h 589"/>
                  <a:gd name="T12" fmla="*/ 221 w 951"/>
                  <a:gd name="T13" fmla="*/ 192 h 589"/>
                  <a:gd name="T14" fmla="*/ 262 w 951"/>
                  <a:gd name="T15" fmla="*/ 179 h 589"/>
                  <a:gd name="T16" fmla="*/ 303 w 951"/>
                  <a:gd name="T17" fmla="*/ 154 h 589"/>
                  <a:gd name="T18" fmla="*/ 345 w 951"/>
                  <a:gd name="T19" fmla="*/ 128 h 589"/>
                  <a:gd name="T20" fmla="*/ 386 w 951"/>
                  <a:gd name="T21" fmla="*/ 115 h 589"/>
                  <a:gd name="T22" fmla="*/ 427 w 951"/>
                  <a:gd name="T23" fmla="*/ 90 h 589"/>
                  <a:gd name="T24" fmla="*/ 469 w 951"/>
                  <a:gd name="T25" fmla="*/ 77 h 589"/>
                  <a:gd name="T26" fmla="*/ 510 w 951"/>
                  <a:gd name="T27" fmla="*/ 64 h 589"/>
                  <a:gd name="T28" fmla="*/ 565 w 951"/>
                  <a:gd name="T29" fmla="*/ 51 h 589"/>
                  <a:gd name="T30" fmla="*/ 606 w 951"/>
                  <a:gd name="T31" fmla="*/ 39 h 589"/>
                  <a:gd name="T32" fmla="*/ 648 w 951"/>
                  <a:gd name="T33" fmla="*/ 26 h 589"/>
                  <a:gd name="T34" fmla="*/ 689 w 951"/>
                  <a:gd name="T35" fmla="*/ 26 h 589"/>
                  <a:gd name="T36" fmla="*/ 744 w 951"/>
                  <a:gd name="T37" fmla="*/ 13 h 589"/>
                  <a:gd name="T38" fmla="*/ 785 w 951"/>
                  <a:gd name="T39" fmla="*/ 0 h 589"/>
                  <a:gd name="T40" fmla="*/ 827 w 951"/>
                  <a:gd name="T41" fmla="*/ 0 h 589"/>
                  <a:gd name="T42" fmla="*/ 882 w 951"/>
                  <a:gd name="T43" fmla="*/ 0 h 589"/>
                  <a:gd name="T44" fmla="*/ 923 w 951"/>
                  <a:gd name="T45" fmla="*/ 0 h 589"/>
                  <a:gd name="T46" fmla="*/ 951 w 951"/>
                  <a:gd name="T47" fmla="*/ 308 h 589"/>
                  <a:gd name="T48" fmla="*/ 909 w 951"/>
                  <a:gd name="T49" fmla="*/ 308 h 589"/>
                  <a:gd name="T50" fmla="*/ 882 w 951"/>
                  <a:gd name="T51" fmla="*/ 308 h 589"/>
                  <a:gd name="T52" fmla="*/ 840 w 951"/>
                  <a:gd name="T53" fmla="*/ 308 h 589"/>
                  <a:gd name="T54" fmla="*/ 813 w 951"/>
                  <a:gd name="T55" fmla="*/ 308 h 589"/>
                  <a:gd name="T56" fmla="*/ 772 w 951"/>
                  <a:gd name="T57" fmla="*/ 320 h 589"/>
                  <a:gd name="T58" fmla="*/ 744 w 951"/>
                  <a:gd name="T59" fmla="*/ 320 h 589"/>
                  <a:gd name="T60" fmla="*/ 703 w 951"/>
                  <a:gd name="T61" fmla="*/ 333 h 589"/>
                  <a:gd name="T62" fmla="*/ 675 w 951"/>
                  <a:gd name="T63" fmla="*/ 346 h 589"/>
                  <a:gd name="T64" fmla="*/ 634 w 951"/>
                  <a:gd name="T65" fmla="*/ 346 h 589"/>
                  <a:gd name="T66" fmla="*/ 606 w 951"/>
                  <a:gd name="T67" fmla="*/ 359 h 589"/>
                  <a:gd name="T68" fmla="*/ 579 w 951"/>
                  <a:gd name="T69" fmla="*/ 372 h 589"/>
                  <a:gd name="T70" fmla="*/ 537 w 951"/>
                  <a:gd name="T71" fmla="*/ 384 h 589"/>
                  <a:gd name="T72" fmla="*/ 510 w 951"/>
                  <a:gd name="T73" fmla="*/ 397 h 589"/>
                  <a:gd name="T74" fmla="*/ 482 w 951"/>
                  <a:gd name="T75" fmla="*/ 410 h 589"/>
                  <a:gd name="T76" fmla="*/ 455 w 951"/>
                  <a:gd name="T77" fmla="*/ 423 h 589"/>
                  <a:gd name="T78" fmla="*/ 427 w 951"/>
                  <a:gd name="T79" fmla="*/ 449 h 589"/>
                  <a:gd name="T80" fmla="*/ 386 w 951"/>
                  <a:gd name="T81" fmla="*/ 461 h 589"/>
                  <a:gd name="T82" fmla="*/ 358 w 951"/>
                  <a:gd name="T83" fmla="*/ 487 h 589"/>
                  <a:gd name="T84" fmla="*/ 331 w 951"/>
                  <a:gd name="T85" fmla="*/ 500 h 589"/>
                  <a:gd name="T86" fmla="*/ 303 w 951"/>
                  <a:gd name="T87" fmla="*/ 525 h 589"/>
                  <a:gd name="T88" fmla="*/ 290 w 951"/>
                  <a:gd name="T89" fmla="*/ 538 h 589"/>
                  <a:gd name="T90" fmla="*/ 262 w 951"/>
                  <a:gd name="T91" fmla="*/ 564 h 589"/>
                  <a:gd name="T92" fmla="*/ 234 w 951"/>
                  <a:gd name="T93" fmla="*/ 589 h 589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0" t="0" r="r" b="b"/>
                <a:pathLst>
                  <a:path w="951" h="589">
                    <a:moveTo>
                      <a:pt x="0" y="372"/>
                    </a:moveTo>
                    <a:lnTo>
                      <a:pt x="14" y="359"/>
                    </a:lnTo>
                    <a:lnTo>
                      <a:pt x="28" y="346"/>
                    </a:lnTo>
                    <a:lnTo>
                      <a:pt x="42" y="333"/>
                    </a:lnTo>
                    <a:lnTo>
                      <a:pt x="69" y="320"/>
                    </a:lnTo>
                    <a:lnTo>
                      <a:pt x="83" y="295"/>
                    </a:lnTo>
                    <a:lnTo>
                      <a:pt x="97" y="282"/>
                    </a:lnTo>
                    <a:lnTo>
                      <a:pt x="111" y="269"/>
                    </a:lnTo>
                    <a:lnTo>
                      <a:pt x="138" y="256"/>
                    </a:lnTo>
                    <a:lnTo>
                      <a:pt x="152" y="244"/>
                    </a:lnTo>
                    <a:lnTo>
                      <a:pt x="166" y="231"/>
                    </a:lnTo>
                    <a:lnTo>
                      <a:pt x="193" y="218"/>
                    </a:lnTo>
                    <a:lnTo>
                      <a:pt x="207" y="205"/>
                    </a:lnTo>
                    <a:lnTo>
                      <a:pt x="221" y="192"/>
                    </a:lnTo>
                    <a:lnTo>
                      <a:pt x="248" y="179"/>
                    </a:lnTo>
                    <a:lnTo>
                      <a:pt x="262" y="179"/>
                    </a:lnTo>
                    <a:lnTo>
                      <a:pt x="290" y="167"/>
                    </a:lnTo>
                    <a:lnTo>
                      <a:pt x="303" y="154"/>
                    </a:lnTo>
                    <a:lnTo>
                      <a:pt x="331" y="141"/>
                    </a:lnTo>
                    <a:lnTo>
                      <a:pt x="345" y="128"/>
                    </a:lnTo>
                    <a:lnTo>
                      <a:pt x="372" y="128"/>
                    </a:lnTo>
                    <a:lnTo>
                      <a:pt x="386" y="115"/>
                    </a:lnTo>
                    <a:lnTo>
                      <a:pt x="413" y="103"/>
                    </a:lnTo>
                    <a:lnTo>
                      <a:pt x="427" y="90"/>
                    </a:lnTo>
                    <a:lnTo>
                      <a:pt x="455" y="90"/>
                    </a:lnTo>
                    <a:lnTo>
                      <a:pt x="469" y="77"/>
                    </a:lnTo>
                    <a:lnTo>
                      <a:pt x="496" y="77"/>
                    </a:lnTo>
                    <a:lnTo>
                      <a:pt x="510" y="64"/>
                    </a:lnTo>
                    <a:lnTo>
                      <a:pt x="537" y="51"/>
                    </a:lnTo>
                    <a:lnTo>
                      <a:pt x="565" y="51"/>
                    </a:lnTo>
                    <a:lnTo>
                      <a:pt x="579" y="39"/>
                    </a:lnTo>
                    <a:lnTo>
                      <a:pt x="606" y="39"/>
                    </a:lnTo>
                    <a:lnTo>
                      <a:pt x="634" y="39"/>
                    </a:lnTo>
                    <a:lnTo>
                      <a:pt x="648" y="26"/>
                    </a:lnTo>
                    <a:lnTo>
                      <a:pt x="675" y="26"/>
                    </a:lnTo>
                    <a:lnTo>
                      <a:pt x="689" y="26"/>
                    </a:lnTo>
                    <a:lnTo>
                      <a:pt x="716" y="13"/>
                    </a:lnTo>
                    <a:lnTo>
                      <a:pt x="744" y="13"/>
                    </a:lnTo>
                    <a:lnTo>
                      <a:pt x="758" y="13"/>
                    </a:lnTo>
                    <a:lnTo>
                      <a:pt x="785" y="0"/>
                    </a:lnTo>
                    <a:lnTo>
                      <a:pt x="813" y="0"/>
                    </a:lnTo>
                    <a:lnTo>
                      <a:pt x="827" y="0"/>
                    </a:lnTo>
                    <a:lnTo>
                      <a:pt x="854" y="0"/>
                    </a:lnTo>
                    <a:lnTo>
                      <a:pt x="882" y="0"/>
                    </a:lnTo>
                    <a:lnTo>
                      <a:pt x="896" y="0"/>
                    </a:lnTo>
                    <a:lnTo>
                      <a:pt x="923" y="0"/>
                    </a:lnTo>
                    <a:lnTo>
                      <a:pt x="951" y="0"/>
                    </a:lnTo>
                    <a:lnTo>
                      <a:pt x="951" y="308"/>
                    </a:lnTo>
                    <a:lnTo>
                      <a:pt x="923" y="308"/>
                    </a:lnTo>
                    <a:lnTo>
                      <a:pt x="909" y="308"/>
                    </a:lnTo>
                    <a:lnTo>
                      <a:pt x="896" y="308"/>
                    </a:lnTo>
                    <a:lnTo>
                      <a:pt x="882" y="308"/>
                    </a:lnTo>
                    <a:lnTo>
                      <a:pt x="854" y="308"/>
                    </a:lnTo>
                    <a:lnTo>
                      <a:pt x="840" y="308"/>
                    </a:lnTo>
                    <a:lnTo>
                      <a:pt x="827" y="308"/>
                    </a:lnTo>
                    <a:lnTo>
                      <a:pt x="813" y="308"/>
                    </a:lnTo>
                    <a:lnTo>
                      <a:pt x="785" y="320"/>
                    </a:lnTo>
                    <a:lnTo>
                      <a:pt x="772" y="320"/>
                    </a:lnTo>
                    <a:lnTo>
                      <a:pt x="758" y="320"/>
                    </a:lnTo>
                    <a:lnTo>
                      <a:pt x="744" y="320"/>
                    </a:lnTo>
                    <a:lnTo>
                      <a:pt x="730" y="333"/>
                    </a:lnTo>
                    <a:lnTo>
                      <a:pt x="703" y="333"/>
                    </a:lnTo>
                    <a:lnTo>
                      <a:pt x="689" y="333"/>
                    </a:lnTo>
                    <a:lnTo>
                      <a:pt x="675" y="346"/>
                    </a:lnTo>
                    <a:lnTo>
                      <a:pt x="661" y="346"/>
                    </a:lnTo>
                    <a:lnTo>
                      <a:pt x="634" y="346"/>
                    </a:lnTo>
                    <a:lnTo>
                      <a:pt x="620" y="359"/>
                    </a:lnTo>
                    <a:lnTo>
                      <a:pt x="606" y="359"/>
                    </a:lnTo>
                    <a:lnTo>
                      <a:pt x="593" y="372"/>
                    </a:lnTo>
                    <a:lnTo>
                      <a:pt x="579" y="372"/>
                    </a:lnTo>
                    <a:lnTo>
                      <a:pt x="565" y="384"/>
                    </a:lnTo>
                    <a:lnTo>
                      <a:pt x="537" y="384"/>
                    </a:lnTo>
                    <a:lnTo>
                      <a:pt x="524" y="397"/>
                    </a:lnTo>
                    <a:lnTo>
                      <a:pt x="510" y="397"/>
                    </a:lnTo>
                    <a:lnTo>
                      <a:pt x="496" y="410"/>
                    </a:lnTo>
                    <a:lnTo>
                      <a:pt x="482" y="410"/>
                    </a:lnTo>
                    <a:lnTo>
                      <a:pt x="469" y="423"/>
                    </a:lnTo>
                    <a:lnTo>
                      <a:pt x="455" y="423"/>
                    </a:lnTo>
                    <a:lnTo>
                      <a:pt x="441" y="436"/>
                    </a:lnTo>
                    <a:lnTo>
                      <a:pt x="427" y="449"/>
                    </a:lnTo>
                    <a:lnTo>
                      <a:pt x="413" y="449"/>
                    </a:lnTo>
                    <a:lnTo>
                      <a:pt x="386" y="461"/>
                    </a:lnTo>
                    <a:lnTo>
                      <a:pt x="372" y="474"/>
                    </a:lnTo>
                    <a:lnTo>
                      <a:pt x="358" y="487"/>
                    </a:lnTo>
                    <a:lnTo>
                      <a:pt x="345" y="487"/>
                    </a:lnTo>
                    <a:lnTo>
                      <a:pt x="331" y="500"/>
                    </a:lnTo>
                    <a:lnTo>
                      <a:pt x="317" y="513"/>
                    </a:lnTo>
                    <a:lnTo>
                      <a:pt x="303" y="525"/>
                    </a:lnTo>
                    <a:lnTo>
                      <a:pt x="303" y="538"/>
                    </a:lnTo>
                    <a:lnTo>
                      <a:pt x="290" y="538"/>
                    </a:lnTo>
                    <a:lnTo>
                      <a:pt x="276" y="551"/>
                    </a:lnTo>
                    <a:lnTo>
                      <a:pt x="262" y="564"/>
                    </a:lnTo>
                    <a:lnTo>
                      <a:pt x="248" y="577"/>
                    </a:lnTo>
                    <a:lnTo>
                      <a:pt x="234" y="589"/>
                    </a:lnTo>
                    <a:lnTo>
                      <a:pt x="0" y="372"/>
                    </a:lnTo>
                    <a:close/>
                  </a:path>
                </a:pathLst>
              </a:custGeom>
              <a:solidFill>
                <a:srgbClr val="FF00FF"/>
              </a:solidFill>
              <a:ln w="222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28709" name="Rectangle 17"/>
              <p:cNvSpPr>
                <a:spLocks noChangeArrowheads="1"/>
              </p:cNvSpPr>
              <p:nvPr/>
            </p:nvSpPr>
            <p:spPr bwMode="auto">
              <a:xfrm>
                <a:off x="2243" y="1517"/>
                <a:ext cx="230" cy="2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kumimoji="1" lang="en-US" altLang="zh-CN" sz="16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8%</a:t>
                </a:r>
                <a:endParaRPr kumimoji="1" lang="en-US" altLang="zh-CN" sz="5400" dirty="0"/>
              </a:p>
            </p:txBody>
          </p:sp>
          <p:sp>
            <p:nvSpPr>
              <p:cNvPr id="28710" name="Rectangle 18"/>
              <p:cNvSpPr>
                <a:spLocks noChangeArrowheads="1"/>
              </p:cNvSpPr>
              <p:nvPr/>
            </p:nvSpPr>
            <p:spPr bwMode="auto">
              <a:xfrm>
                <a:off x="2821" y="2299"/>
                <a:ext cx="316" cy="2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kumimoji="1" lang="en-US" altLang="zh-CN" sz="16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36%</a:t>
                </a:r>
                <a:endParaRPr kumimoji="1" lang="en-US" altLang="zh-CN" sz="5400" dirty="0"/>
              </a:p>
            </p:txBody>
          </p:sp>
          <p:sp>
            <p:nvSpPr>
              <p:cNvPr id="28711" name="Rectangle 19"/>
              <p:cNvSpPr>
                <a:spLocks noChangeArrowheads="1"/>
              </p:cNvSpPr>
              <p:nvPr/>
            </p:nvSpPr>
            <p:spPr bwMode="auto">
              <a:xfrm>
                <a:off x="1527" y="2901"/>
                <a:ext cx="316" cy="2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kumimoji="1" lang="en-US" altLang="zh-CN" sz="16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31%</a:t>
                </a:r>
                <a:endParaRPr kumimoji="1" lang="en-US" altLang="zh-CN" sz="5400" dirty="0"/>
              </a:p>
            </p:txBody>
          </p:sp>
          <p:sp>
            <p:nvSpPr>
              <p:cNvPr id="28712" name="Rectangle 20"/>
              <p:cNvSpPr>
                <a:spLocks noChangeArrowheads="1"/>
              </p:cNvSpPr>
              <p:nvPr/>
            </p:nvSpPr>
            <p:spPr bwMode="auto">
              <a:xfrm>
                <a:off x="1265" y="1915"/>
                <a:ext cx="316" cy="2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kumimoji="1" lang="en-US" altLang="zh-CN" sz="16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15%</a:t>
                </a:r>
                <a:endParaRPr kumimoji="1" lang="en-US" altLang="zh-CN" sz="5400" dirty="0"/>
              </a:p>
            </p:txBody>
          </p:sp>
          <p:sp>
            <p:nvSpPr>
              <p:cNvPr id="28713" name="Rectangle 21"/>
              <p:cNvSpPr>
                <a:spLocks noChangeArrowheads="1"/>
              </p:cNvSpPr>
              <p:nvPr/>
            </p:nvSpPr>
            <p:spPr bwMode="auto">
              <a:xfrm>
                <a:off x="2270" y="1210"/>
                <a:ext cx="230" cy="2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kumimoji="1" lang="en-US" altLang="zh-CN" sz="16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7%</a:t>
                </a:r>
                <a:endParaRPr kumimoji="1" lang="en-US" altLang="zh-CN" sz="5400" dirty="0"/>
              </a:p>
            </p:txBody>
          </p:sp>
          <p:sp>
            <p:nvSpPr>
              <p:cNvPr id="28714" name="Rectangle 22"/>
              <p:cNvSpPr>
                <a:spLocks noChangeArrowheads="1"/>
              </p:cNvSpPr>
              <p:nvPr/>
            </p:nvSpPr>
            <p:spPr bwMode="auto">
              <a:xfrm>
                <a:off x="3152" y="2145"/>
                <a:ext cx="316" cy="2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kumimoji="1" lang="en-US" altLang="zh-CN" sz="16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33%</a:t>
                </a:r>
                <a:endParaRPr kumimoji="1" lang="en-US" altLang="zh-CN" sz="5400" dirty="0"/>
              </a:p>
            </p:txBody>
          </p:sp>
          <p:sp>
            <p:nvSpPr>
              <p:cNvPr id="28715" name="Rectangle 23"/>
              <p:cNvSpPr>
                <a:spLocks noChangeArrowheads="1"/>
              </p:cNvSpPr>
              <p:nvPr/>
            </p:nvSpPr>
            <p:spPr bwMode="auto">
              <a:xfrm>
                <a:off x="1775" y="3311"/>
                <a:ext cx="316" cy="2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kumimoji="1" lang="en-US" altLang="zh-CN" sz="16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26%</a:t>
                </a:r>
                <a:endParaRPr kumimoji="1" lang="en-US" altLang="zh-CN" sz="5400" dirty="0"/>
              </a:p>
            </p:txBody>
          </p:sp>
          <p:sp>
            <p:nvSpPr>
              <p:cNvPr id="28716" name="Rectangle 24"/>
              <p:cNvSpPr>
                <a:spLocks noChangeArrowheads="1"/>
              </p:cNvSpPr>
              <p:nvPr/>
            </p:nvSpPr>
            <p:spPr bwMode="auto">
              <a:xfrm>
                <a:off x="838" y="2145"/>
                <a:ext cx="316" cy="2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kumimoji="1" lang="en-US" altLang="zh-CN" sz="16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21%</a:t>
                </a:r>
                <a:endParaRPr kumimoji="1" lang="en-US" altLang="zh-CN" sz="5400" dirty="0"/>
              </a:p>
            </p:txBody>
          </p:sp>
          <p:sp>
            <p:nvSpPr>
              <p:cNvPr id="28717" name="Rectangle 25"/>
              <p:cNvSpPr>
                <a:spLocks noChangeArrowheads="1"/>
              </p:cNvSpPr>
              <p:nvPr/>
            </p:nvSpPr>
            <p:spPr bwMode="auto">
              <a:xfrm>
                <a:off x="1540" y="1274"/>
                <a:ext cx="316" cy="2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kumimoji="1" lang="en-US" altLang="zh-CN" sz="16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13%</a:t>
                </a:r>
                <a:endParaRPr kumimoji="1" lang="en-US" altLang="zh-CN" sz="5400" dirty="0"/>
              </a:p>
            </p:txBody>
          </p:sp>
          <p:sp>
            <p:nvSpPr>
              <p:cNvPr id="28718" name="Rectangle 26"/>
              <p:cNvSpPr>
                <a:spLocks noChangeArrowheads="1"/>
              </p:cNvSpPr>
              <p:nvPr/>
            </p:nvSpPr>
            <p:spPr bwMode="auto">
              <a:xfrm>
                <a:off x="1733" y="1530"/>
                <a:ext cx="316" cy="2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kumimoji="1" lang="en-US" altLang="zh-CN" sz="16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10%</a:t>
                </a:r>
                <a:endParaRPr kumimoji="1" lang="en-US" altLang="zh-CN" sz="5400" dirty="0"/>
              </a:p>
            </p:txBody>
          </p:sp>
        </p:grpSp>
        <p:sp>
          <p:nvSpPr>
            <p:cNvPr id="28679" name="Rectangle 27"/>
            <p:cNvSpPr>
              <a:spLocks noChangeArrowheads="1"/>
            </p:cNvSpPr>
            <p:nvPr/>
          </p:nvSpPr>
          <p:spPr bwMode="auto">
            <a:xfrm>
              <a:off x="3962" y="2034"/>
              <a:ext cx="1143" cy="1704"/>
            </a:xfrm>
            <a:prstGeom prst="rect">
              <a:avLst/>
            </a:prstGeom>
            <a:solidFill>
              <a:srgbClr val="FFFF9B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350"/>
            </a:p>
          </p:txBody>
        </p:sp>
        <p:sp>
          <p:nvSpPr>
            <p:cNvPr id="28680" name="Rectangle 28"/>
            <p:cNvSpPr>
              <a:spLocks noChangeArrowheads="1"/>
            </p:cNvSpPr>
            <p:nvPr/>
          </p:nvSpPr>
          <p:spPr bwMode="auto">
            <a:xfrm>
              <a:off x="4064" y="2219"/>
              <a:ext cx="83" cy="77"/>
            </a:xfrm>
            <a:prstGeom prst="rect">
              <a:avLst/>
            </a:prstGeom>
            <a:solidFill>
              <a:srgbClr val="FF0000"/>
            </a:solidFill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350"/>
            </a:p>
          </p:txBody>
        </p:sp>
        <p:sp>
          <p:nvSpPr>
            <p:cNvPr id="28681" name="Rectangle 29"/>
            <p:cNvSpPr>
              <a:spLocks noChangeArrowheads="1"/>
            </p:cNvSpPr>
            <p:nvPr/>
          </p:nvSpPr>
          <p:spPr bwMode="auto">
            <a:xfrm>
              <a:off x="4212" y="1799"/>
              <a:ext cx="36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35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kumimoji="1" lang="en-US" altLang="zh-CN" sz="4500"/>
            </a:p>
          </p:txBody>
        </p:sp>
        <p:sp>
          <p:nvSpPr>
            <p:cNvPr id="28682" name="Rectangle 30"/>
            <p:cNvSpPr>
              <a:spLocks noChangeArrowheads="1"/>
            </p:cNvSpPr>
            <p:nvPr/>
          </p:nvSpPr>
          <p:spPr bwMode="auto">
            <a:xfrm>
              <a:off x="4212" y="2152"/>
              <a:ext cx="862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600" dirty="0">
                  <a:solidFill>
                    <a:srgbClr val="000000"/>
                  </a:solidFill>
                  <a:latin typeface="宋体" panose="02010600030101010101" pitchFamily="2" charset="-122"/>
                </a:rPr>
                <a:t>非常不满意</a:t>
              </a:r>
              <a:endParaRPr kumimoji="1" lang="zh-CN" altLang="en-US" sz="5400" dirty="0"/>
            </a:p>
          </p:txBody>
        </p:sp>
        <p:sp>
          <p:nvSpPr>
            <p:cNvPr id="28683" name="Rectangle 31"/>
            <p:cNvSpPr>
              <a:spLocks noChangeArrowheads="1"/>
            </p:cNvSpPr>
            <p:nvPr/>
          </p:nvSpPr>
          <p:spPr bwMode="auto">
            <a:xfrm>
              <a:off x="4074" y="2549"/>
              <a:ext cx="83" cy="76"/>
            </a:xfrm>
            <a:prstGeom prst="rect">
              <a:avLst/>
            </a:prstGeom>
            <a:solidFill>
              <a:srgbClr val="CC9CCC"/>
            </a:solidFill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350"/>
            </a:p>
          </p:txBody>
        </p:sp>
        <p:sp>
          <p:nvSpPr>
            <p:cNvPr id="28684" name="Rectangle 32"/>
            <p:cNvSpPr>
              <a:spLocks noChangeArrowheads="1"/>
            </p:cNvSpPr>
            <p:nvPr/>
          </p:nvSpPr>
          <p:spPr bwMode="auto">
            <a:xfrm>
              <a:off x="4212" y="2132"/>
              <a:ext cx="36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35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kumimoji="1" lang="en-US" altLang="zh-CN" sz="4500"/>
            </a:p>
          </p:txBody>
        </p:sp>
        <p:sp>
          <p:nvSpPr>
            <p:cNvPr id="28685" name="Rectangle 33"/>
            <p:cNvSpPr>
              <a:spLocks noChangeArrowheads="1"/>
            </p:cNvSpPr>
            <p:nvPr/>
          </p:nvSpPr>
          <p:spPr bwMode="auto">
            <a:xfrm>
              <a:off x="4240" y="2485"/>
              <a:ext cx="517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600" dirty="0">
                  <a:solidFill>
                    <a:srgbClr val="000000"/>
                  </a:solidFill>
                  <a:latin typeface="宋体" panose="02010600030101010101" pitchFamily="2" charset="-122"/>
                </a:rPr>
                <a:t>不满意</a:t>
              </a:r>
              <a:endParaRPr kumimoji="1" lang="zh-CN" altLang="en-US" sz="5400" dirty="0"/>
            </a:p>
          </p:txBody>
        </p:sp>
        <p:sp>
          <p:nvSpPr>
            <p:cNvPr id="28686" name="Rectangle 34"/>
            <p:cNvSpPr>
              <a:spLocks noChangeArrowheads="1"/>
            </p:cNvSpPr>
            <p:nvPr/>
          </p:nvSpPr>
          <p:spPr bwMode="auto">
            <a:xfrm>
              <a:off x="4074" y="2878"/>
              <a:ext cx="83" cy="77"/>
            </a:xfrm>
            <a:prstGeom prst="rect">
              <a:avLst/>
            </a:prstGeom>
            <a:solidFill>
              <a:srgbClr val="FF8080"/>
            </a:solidFill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350"/>
            </a:p>
          </p:txBody>
        </p:sp>
        <p:sp>
          <p:nvSpPr>
            <p:cNvPr id="28687" name="Rectangle 35"/>
            <p:cNvSpPr>
              <a:spLocks noChangeArrowheads="1"/>
            </p:cNvSpPr>
            <p:nvPr/>
          </p:nvSpPr>
          <p:spPr bwMode="auto">
            <a:xfrm>
              <a:off x="4212" y="2465"/>
              <a:ext cx="36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35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kumimoji="1" lang="en-US" altLang="zh-CN" sz="4500"/>
            </a:p>
          </p:txBody>
        </p:sp>
        <p:sp>
          <p:nvSpPr>
            <p:cNvPr id="28688" name="Rectangle 36"/>
            <p:cNvSpPr>
              <a:spLocks noChangeArrowheads="1"/>
            </p:cNvSpPr>
            <p:nvPr/>
          </p:nvSpPr>
          <p:spPr bwMode="auto">
            <a:xfrm>
              <a:off x="4240" y="2816"/>
              <a:ext cx="345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600" dirty="0">
                  <a:solidFill>
                    <a:srgbClr val="000000"/>
                  </a:solidFill>
                  <a:latin typeface="宋体" panose="02010600030101010101" pitchFamily="2" charset="-122"/>
                </a:rPr>
                <a:t>一般</a:t>
              </a:r>
              <a:endParaRPr kumimoji="1" lang="zh-CN" altLang="en-US" sz="5400" dirty="0"/>
            </a:p>
          </p:txBody>
        </p:sp>
        <p:sp>
          <p:nvSpPr>
            <p:cNvPr id="28689" name="Rectangle 37"/>
            <p:cNvSpPr>
              <a:spLocks noChangeArrowheads="1"/>
            </p:cNvSpPr>
            <p:nvPr/>
          </p:nvSpPr>
          <p:spPr bwMode="auto">
            <a:xfrm>
              <a:off x="4080" y="3222"/>
              <a:ext cx="83" cy="77"/>
            </a:xfrm>
            <a:prstGeom prst="rect">
              <a:avLst/>
            </a:prstGeom>
            <a:solidFill>
              <a:srgbClr val="FFFFC0"/>
            </a:solidFill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350"/>
            </a:p>
          </p:txBody>
        </p:sp>
        <p:sp>
          <p:nvSpPr>
            <p:cNvPr id="28690" name="Rectangle 38"/>
            <p:cNvSpPr>
              <a:spLocks noChangeArrowheads="1"/>
            </p:cNvSpPr>
            <p:nvPr/>
          </p:nvSpPr>
          <p:spPr bwMode="auto">
            <a:xfrm>
              <a:off x="4212" y="2811"/>
              <a:ext cx="36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35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kumimoji="1" lang="en-US" altLang="zh-CN" sz="4500"/>
            </a:p>
          </p:txBody>
        </p:sp>
        <p:sp>
          <p:nvSpPr>
            <p:cNvPr id="28691" name="Rectangle 39"/>
            <p:cNvSpPr>
              <a:spLocks noChangeArrowheads="1"/>
            </p:cNvSpPr>
            <p:nvPr/>
          </p:nvSpPr>
          <p:spPr bwMode="auto">
            <a:xfrm>
              <a:off x="4253" y="3163"/>
              <a:ext cx="345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600" dirty="0">
                  <a:solidFill>
                    <a:srgbClr val="000000"/>
                  </a:solidFill>
                  <a:latin typeface="宋体" panose="02010600030101010101" pitchFamily="2" charset="-122"/>
                </a:rPr>
                <a:t>满意</a:t>
              </a:r>
              <a:endParaRPr kumimoji="1" lang="zh-CN" altLang="en-US" sz="4500" dirty="0"/>
            </a:p>
          </p:txBody>
        </p:sp>
        <p:sp>
          <p:nvSpPr>
            <p:cNvPr id="28692" name="Rectangle 40"/>
            <p:cNvSpPr>
              <a:spLocks noChangeArrowheads="1"/>
            </p:cNvSpPr>
            <p:nvPr/>
          </p:nvSpPr>
          <p:spPr bwMode="auto">
            <a:xfrm>
              <a:off x="4080" y="3552"/>
              <a:ext cx="83" cy="77"/>
            </a:xfrm>
            <a:prstGeom prst="rect">
              <a:avLst/>
            </a:prstGeom>
            <a:solidFill>
              <a:srgbClr val="FF00FF"/>
            </a:solidFill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350"/>
            </a:p>
          </p:txBody>
        </p:sp>
        <p:sp>
          <p:nvSpPr>
            <p:cNvPr id="28693" name="Rectangle 41"/>
            <p:cNvSpPr>
              <a:spLocks noChangeArrowheads="1"/>
            </p:cNvSpPr>
            <p:nvPr/>
          </p:nvSpPr>
          <p:spPr bwMode="auto">
            <a:xfrm>
              <a:off x="4212" y="3145"/>
              <a:ext cx="36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35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kumimoji="1" lang="en-US" altLang="zh-CN" sz="4500"/>
            </a:p>
          </p:txBody>
        </p:sp>
        <p:sp>
          <p:nvSpPr>
            <p:cNvPr id="28694" name="Rectangle 42"/>
            <p:cNvSpPr>
              <a:spLocks noChangeArrowheads="1"/>
            </p:cNvSpPr>
            <p:nvPr/>
          </p:nvSpPr>
          <p:spPr bwMode="auto">
            <a:xfrm>
              <a:off x="4259" y="3495"/>
              <a:ext cx="689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600" dirty="0">
                  <a:solidFill>
                    <a:srgbClr val="000000"/>
                  </a:solidFill>
                  <a:latin typeface="宋体" panose="02010600030101010101" pitchFamily="2" charset="-122"/>
                </a:rPr>
                <a:t>非常满意</a:t>
              </a:r>
              <a:endParaRPr kumimoji="1" lang="zh-CN" altLang="en-US" sz="5400" dirty="0"/>
            </a:p>
          </p:txBody>
        </p:sp>
        <p:sp>
          <p:nvSpPr>
            <p:cNvPr id="28695" name="Rectangle 43"/>
            <p:cNvSpPr>
              <a:spLocks noChangeArrowheads="1"/>
            </p:cNvSpPr>
            <p:nvPr/>
          </p:nvSpPr>
          <p:spPr bwMode="auto">
            <a:xfrm>
              <a:off x="480" y="1056"/>
              <a:ext cx="4861" cy="296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350"/>
            </a:p>
          </p:txBody>
        </p:sp>
        <p:sp>
          <p:nvSpPr>
            <p:cNvPr id="28696" name="Rectangle 44"/>
            <p:cNvSpPr>
              <a:spLocks noChangeArrowheads="1"/>
            </p:cNvSpPr>
            <p:nvPr/>
          </p:nvSpPr>
          <p:spPr bwMode="auto">
            <a:xfrm>
              <a:off x="976" y="3772"/>
              <a:ext cx="3966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350"/>
            </a:p>
          </p:txBody>
        </p:sp>
        <p:sp>
          <p:nvSpPr>
            <p:cNvPr id="28697" name="Rectangle 45"/>
            <p:cNvSpPr>
              <a:spLocks noChangeArrowheads="1"/>
            </p:cNvSpPr>
            <p:nvPr/>
          </p:nvSpPr>
          <p:spPr bwMode="auto">
            <a:xfrm>
              <a:off x="1568" y="3798"/>
              <a:ext cx="78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425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 </a:t>
              </a:r>
              <a:endParaRPr kumimoji="1" lang="en-US" altLang="zh-CN" sz="4500"/>
            </a:p>
          </p:txBody>
        </p:sp>
        <p:sp>
          <p:nvSpPr>
            <p:cNvPr id="28698" name="Rectangle 46"/>
            <p:cNvSpPr>
              <a:spLocks noChangeArrowheads="1"/>
            </p:cNvSpPr>
            <p:nvPr/>
          </p:nvSpPr>
          <p:spPr bwMode="auto">
            <a:xfrm>
              <a:off x="1644" y="4110"/>
              <a:ext cx="361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b="1" dirty="0" smtClean="0">
                  <a:solidFill>
                    <a:srgbClr val="000000"/>
                  </a:solidFill>
                  <a:latin typeface="宋体" panose="02010600030101010101" pitchFamily="2" charset="-122"/>
                </a:rPr>
                <a:t>图</a:t>
              </a:r>
              <a:r>
                <a:rPr kumimoji="1" lang="en-US" altLang="zh-CN" b="1" dirty="0" smtClean="0">
                  <a:solidFill>
                    <a:srgbClr val="000000"/>
                  </a:solidFill>
                  <a:latin typeface="宋体" panose="02010600030101010101" pitchFamily="2" charset="-122"/>
                </a:rPr>
                <a:t>2.4  </a:t>
              </a:r>
              <a:r>
                <a:rPr kumimoji="1" lang="zh-CN" altLang="en-US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甲乙两城市家庭对住房状况的评价</a:t>
              </a:r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9107983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1943100" y="1200151"/>
            <a:ext cx="542925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zh-CN" altLang="en-US" sz="3200" dirty="0">
                <a:latin typeface="Times New Roman" panose="02020603050405020304" pitchFamily="18" charset="0"/>
              </a:rPr>
              <a:t>数值型数据的整理与显示</a:t>
            </a:r>
          </a:p>
        </p:txBody>
      </p:sp>
      <p:sp>
        <p:nvSpPr>
          <p:cNvPr id="57347" name="Rectangle 3"/>
          <p:cNvSpPr>
            <a:spLocks noChangeArrowheads="1"/>
          </p:cNvSpPr>
          <p:nvPr/>
        </p:nvSpPr>
        <p:spPr bwMode="auto">
          <a:xfrm>
            <a:off x="1600200" y="2343150"/>
            <a:ext cx="611505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866" tIns="33338" rIns="67866" bIns="33338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800" dirty="0"/>
              <a:t>一</a:t>
            </a:r>
            <a:r>
              <a:rPr lang="en-US" altLang="zh-CN" sz="2800" dirty="0"/>
              <a:t>.  </a:t>
            </a:r>
            <a:r>
              <a:rPr lang="zh-CN" altLang="en-US" sz="2800" dirty="0"/>
              <a:t>数据的分组</a:t>
            </a:r>
          </a:p>
          <a:p>
            <a:pPr eaLnBrk="1" hangingPunct="1">
              <a:spcBef>
                <a:spcPct val="24000"/>
              </a:spcBef>
            </a:pPr>
            <a:r>
              <a:rPr lang="zh-CN" altLang="en-US" sz="2800" dirty="0"/>
              <a:t>二</a:t>
            </a:r>
            <a:r>
              <a:rPr lang="en-US" altLang="zh-CN" sz="2800" dirty="0"/>
              <a:t>.  </a:t>
            </a:r>
            <a:r>
              <a:rPr lang="zh-CN" altLang="en-US" sz="2800" dirty="0"/>
              <a:t>数值型数据的图示</a:t>
            </a:r>
          </a:p>
          <a:p>
            <a:pPr eaLnBrk="1" hangingPunct="1">
              <a:spcBef>
                <a:spcPct val="24000"/>
              </a:spcBef>
            </a:pPr>
            <a:r>
              <a:rPr lang="zh-CN" altLang="en-US" sz="2800" dirty="0"/>
              <a:t>三</a:t>
            </a:r>
            <a:r>
              <a:rPr lang="en-US" altLang="zh-CN" sz="2800" dirty="0"/>
              <a:t>.  </a:t>
            </a:r>
            <a:r>
              <a:rPr lang="zh-CN" altLang="en-US" sz="2800" dirty="0"/>
              <a:t>频数分布的类型</a:t>
            </a:r>
          </a:p>
        </p:txBody>
      </p:sp>
    </p:spTree>
    <p:extLst>
      <p:ext uri="{BB962C8B-B14F-4D97-AF65-F5344CB8AC3E}">
        <p14:creationId xmlns:p14="http://schemas.microsoft.com/office/powerpoint/2010/main" val="5747736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762000"/>
            <a:ext cx="7886700" cy="541496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例：肌酸磷酸激酶（</a:t>
            </a:r>
            <a:r>
              <a:rPr lang="en-US" altLang="zh-CN" dirty="0" smtClean="0"/>
              <a:t>CK</a:t>
            </a:r>
            <a:r>
              <a:rPr lang="zh-CN" altLang="en-US" dirty="0" smtClean="0"/>
              <a:t>）是一种与肌肉和大脑功能相关的酶。作为研究的一部分，需要确定</a:t>
            </a:r>
            <a:r>
              <a:rPr lang="en-US" altLang="zh-CN" dirty="0" smtClean="0"/>
              <a:t>CK</a:t>
            </a:r>
            <a:r>
              <a:rPr lang="zh-CN" altLang="en-US" dirty="0" smtClean="0"/>
              <a:t>值的自然变异，研究中对</a:t>
            </a:r>
            <a:r>
              <a:rPr lang="en-US" altLang="zh-CN" dirty="0" smtClean="0"/>
              <a:t>36</a:t>
            </a:r>
            <a:r>
              <a:rPr lang="zh-CN" altLang="en-US" dirty="0" smtClean="0"/>
              <a:t>名男性志愿者进行了抽血。他们血清的</a:t>
            </a:r>
            <a:r>
              <a:rPr lang="en-US" altLang="zh-CN" dirty="0" smtClean="0"/>
              <a:t>CK</a:t>
            </a:r>
            <a:r>
              <a:rPr lang="zh-CN" altLang="en-US" dirty="0" smtClean="0"/>
              <a:t>值（测量单位：</a:t>
            </a:r>
            <a:r>
              <a:rPr lang="en-US" altLang="zh-CN" dirty="0" smtClean="0"/>
              <a:t>U/L</a:t>
            </a:r>
            <a:r>
              <a:rPr lang="zh-CN" altLang="en-US" dirty="0" smtClean="0"/>
              <a:t>）如下：</a:t>
            </a:r>
            <a:r>
              <a:rPr lang="en-US" altLang="zh-CN" dirty="0" smtClean="0"/>
              <a:t>121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82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100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151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68</a:t>
            </a:r>
            <a:r>
              <a:rPr lang="zh-CN" altLang="en-US" dirty="0" smtClean="0"/>
              <a:t>，</a:t>
            </a:r>
            <a:r>
              <a:rPr lang="en-US" altLang="zh-CN" dirty="0" smtClean="0"/>
              <a:t>58</a:t>
            </a:r>
            <a:r>
              <a:rPr lang="zh-CN" altLang="en-US" dirty="0" smtClean="0"/>
              <a:t>，</a:t>
            </a:r>
            <a:r>
              <a:rPr lang="en-US" altLang="zh-CN" dirty="0" smtClean="0"/>
              <a:t>95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145</a:t>
            </a:r>
            <a:r>
              <a:rPr lang="zh-CN" altLang="en-US" dirty="0" smtClean="0"/>
              <a:t>，</a:t>
            </a:r>
            <a:r>
              <a:rPr lang="en-US" altLang="zh-CN" dirty="0" smtClean="0"/>
              <a:t>64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201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101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163</a:t>
            </a:r>
            <a:r>
              <a:rPr lang="zh-CN" altLang="en-US" dirty="0" smtClean="0"/>
              <a:t>，</a:t>
            </a:r>
            <a:r>
              <a:rPr lang="en-US" altLang="zh-CN" dirty="0" smtClean="0"/>
              <a:t>84</a:t>
            </a:r>
            <a:r>
              <a:rPr lang="zh-CN" altLang="en-US" dirty="0" smtClean="0"/>
              <a:t>，</a:t>
            </a:r>
            <a:r>
              <a:rPr lang="en-US" altLang="zh-CN" dirty="0" smtClean="0"/>
              <a:t>57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139</a:t>
            </a:r>
            <a:r>
              <a:rPr lang="zh-CN" altLang="en-US" dirty="0" smtClean="0"/>
              <a:t>，</a:t>
            </a:r>
            <a:r>
              <a:rPr lang="en-US" altLang="zh-CN" dirty="0" smtClean="0"/>
              <a:t>60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78</a:t>
            </a:r>
            <a:r>
              <a:rPr lang="zh-CN" altLang="en-US" dirty="0" smtClean="0"/>
              <a:t>，</a:t>
            </a:r>
            <a:r>
              <a:rPr lang="en-US" altLang="zh-CN" dirty="0" smtClean="0"/>
              <a:t>94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119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104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110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113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118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203</a:t>
            </a:r>
            <a:r>
              <a:rPr lang="zh-CN" altLang="en-US" dirty="0" smtClean="0"/>
              <a:t>，</a:t>
            </a:r>
            <a:r>
              <a:rPr lang="en-US" altLang="zh-CN" dirty="0" smtClean="0"/>
              <a:t>62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83</a:t>
            </a:r>
            <a:r>
              <a:rPr lang="zh-CN" altLang="en-US" dirty="0" smtClean="0"/>
              <a:t>，</a:t>
            </a:r>
            <a:r>
              <a:rPr lang="en-US" altLang="zh-CN" dirty="0" smtClean="0"/>
              <a:t>67</a:t>
            </a:r>
            <a:r>
              <a:rPr lang="zh-CN" altLang="en-US" dirty="0" smtClean="0"/>
              <a:t>，</a:t>
            </a:r>
            <a:r>
              <a:rPr lang="en-US" altLang="zh-CN" dirty="0" smtClean="0"/>
              <a:t>93</a:t>
            </a:r>
            <a:r>
              <a:rPr lang="zh-CN" altLang="en-US" dirty="0" smtClean="0"/>
              <a:t>，</a:t>
            </a:r>
            <a:r>
              <a:rPr lang="en-US" altLang="zh-CN" dirty="0" smtClean="0"/>
              <a:t>92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110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25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123</a:t>
            </a:r>
            <a:r>
              <a:rPr lang="zh-CN" altLang="en-US" dirty="0" smtClean="0"/>
              <a:t>，</a:t>
            </a:r>
            <a:r>
              <a:rPr lang="en-US" altLang="zh-CN" dirty="0" smtClean="0"/>
              <a:t>70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48</a:t>
            </a:r>
            <a:r>
              <a:rPr lang="zh-CN" altLang="en-US" dirty="0" smtClean="0"/>
              <a:t>，</a:t>
            </a:r>
            <a:r>
              <a:rPr lang="en-US" altLang="zh-CN" dirty="0" smtClean="0"/>
              <a:t>95</a:t>
            </a:r>
            <a:r>
              <a:rPr lang="zh-CN" altLang="en-US" dirty="0" smtClean="0"/>
              <a:t>，</a:t>
            </a:r>
            <a:r>
              <a:rPr lang="en-US" altLang="zh-CN" dirty="0" smtClean="0"/>
              <a:t>42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4480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4464" y="1197429"/>
            <a:ext cx="5219620" cy="540918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915885" y="544286"/>
            <a:ext cx="58565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表</a:t>
            </a:r>
            <a:r>
              <a:rPr lang="en-US" altLang="zh-CN" sz="2800" dirty="0" smtClean="0"/>
              <a:t>2.4</a:t>
            </a:r>
            <a:r>
              <a:rPr lang="zh-CN" altLang="en-US" sz="2800" dirty="0" smtClean="0"/>
              <a:t>  </a:t>
            </a:r>
            <a:r>
              <a:rPr lang="en-US" altLang="zh-CN" sz="2800" dirty="0" smtClean="0"/>
              <a:t>36</a:t>
            </a:r>
            <a:r>
              <a:rPr lang="zh-CN" altLang="en-US" sz="2800" dirty="0" smtClean="0"/>
              <a:t>名男子血清</a:t>
            </a:r>
            <a:r>
              <a:rPr lang="en-US" altLang="zh-CN" sz="2800" dirty="0" smtClean="0"/>
              <a:t>CK</a:t>
            </a:r>
            <a:r>
              <a:rPr lang="zh-CN" altLang="en-US" sz="2800" dirty="0" smtClean="0"/>
              <a:t>值的频数分布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8166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8783" y="251009"/>
            <a:ext cx="4567797" cy="370639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9826" y="4002373"/>
            <a:ext cx="4528438" cy="265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3996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485900" y="1063229"/>
            <a:ext cx="6172200" cy="8001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67866" tIns="33338" rIns="67866" bIns="33338" rtlCol="0" anchor="ctr" anchorCtr="1">
            <a:normAutofit/>
          </a:bodyPr>
          <a:lstStyle/>
          <a:p>
            <a:pPr eaLnBrk="1" hangingPunct="1"/>
            <a:r>
              <a:rPr lang="zh-CN" altLang="en-US" sz="3000"/>
              <a:t>分组方法</a:t>
            </a:r>
            <a:endParaRPr lang="zh-CN" altLang="en-US" smtClean="0"/>
          </a:p>
        </p:txBody>
      </p:sp>
      <p:sp>
        <p:nvSpPr>
          <p:cNvPr id="33795" name="AutoShape 3"/>
          <p:cNvSpPr>
            <a:spLocks noChangeArrowheads="1"/>
          </p:cNvSpPr>
          <p:nvPr/>
        </p:nvSpPr>
        <p:spPr bwMode="auto">
          <a:xfrm>
            <a:off x="3429000" y="2400300"/>
            <a:ext cx="1828800" cy="51435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round/>
            <a:headEnd/>
            <a:tailEnd/>
          </a:ln>
          <a:effectLst/>
          <a:scene3d>
            <a:camera prst="legacyObliqueTopRight"/>
            <a:lightRig rig="legacyFlat2" dir="t"/>
          </a:scene3d>
          <a:sp3d extrusionH="430200" prstMaterial="legacyMatte">
            <a:bevelT w="13500" h="13500" prst="angle"/>
            <a:bevelB w="13500" h="13500" prst="angle"/>
            <a:extrusionClr>
              <a:schemeClr val="accent2"/>
            </a:extrusionClr>
            <a:contourClr>
              <a:schemeClr val="accent2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866" tIns="33338" rIns="67866" bIns="33338">
            <a:flatTx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2625">
                <a:solidFill>
                  <a:srgbClr val="FF0000"/>
                </a:solidFill>
                <a:ea typeface="黑体" panose="02010609060101010101" pitchFamily="49" charset="-122"/>
              </a:rPr>
              <a:t>分组方法</a:t>
            </a:r>
            <a:endParaRPr lang="zh-CN" altLang="en-US" sz="2625">
              <a:solidFill>
                <a:srgbClr val="FFFFFF"/>
              </a:solidFill>
            </a:endParaRPr>
          </a:p>
        </p:txBody>
      </p:sp>
      <p:grpSp>
        <p:nvGrpSpPr>
          <p:cNvPr id="64516" name="Group 4"/>
          <p:cNvGrpSpPr>
            <a:grpSpLocks/>
          </p:cNvGrpSpPr>
          <p:nvPr/>
        </p:nvGrpSpPr>
        <p:grpSpPr bwMode="auto">
          <a:xfrm>
            <a:off x="4686300" y="4171950"/>
            <a:ext cx="2686050" cy="971550"/>
            <a:chOff x="3264" y="2688"/>
            <a:chExt cx="2256" cy="816"/>
          </a:xfrm>
        </p:grpSpPr>
        <p:sp>
          <p:nvSpPr>
            <p:cNvPr id="33806" name="Text Box 5"/>
            <p:cNvSpPr txBox="1">
              <a:spLocks noChangeArrowheads="1"/>
            </p:cNvSpPr>
            <p:nvPr/>
          </p:nvSpPr>
          <p:spPr bwMode="auto">
            <a:xfrm rot="10800000" flipV="1">
              <a:off x="3264" y="3168"/>
              <a:ext cx="1056" cy="336"/>
            </a:xfrm>
            <a:prstGeom prst="rect">
              <a:avLst/>
            </a:prstGeom>
            <a:solidFill>
              <a:srgbClr val="FF66FF"/>
            </a:solidFill>
            <a:ln>
              <a:noFill/>
            </a:ln>
            <a:effectLst>
              <a:outerShdw dist="53882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 sz="2100">
                  <a:solidFill>
                    <a:srgbClr val="FFFF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等距分组</a:t>
              </a:r>
              <a:endParaRPr kumimoji="1" lang="zh-CN" altLang="en-US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3807" name="Text Box 6"/>
            <p:cNvSpPr txBox="1">
              <a:spLocks noChangeArrowheads="1"/>
            </p:cNvSpPr>
            <p:nvPr/>
          </p:nvSpPr>
          <p:spPr bwMode="auto">
            <a:xfrm rot="10800000" flipV="1">
              <a:off x="4464" y="3168"/>
              <a:ext cx="1056" cy="336"/>
            </a:xfrm>
            <a:prstGeom prst="rect">
              <a:avLst/>
            </a:prstGeom>
            <a:solidFill>
              <a:srgbClr val="FF66FF"/>
            </a:solidFill>
            <a:ln>
              <a:noFill/>
            </a:ln>
            <a:effectLst>
              <a:outerShdw dist="53882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 sz="2100">
                  <a:solidFill>
                    <a:srgbClr val="FFFF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异距分组</a:t>
              </a:r>
              <a:endParaRPr kumimoji="1" lang="zh-CN" altLang="en-US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3808" name="Line 7"/>
            <p:cNvSpPr>
              <a:spLocks noChangeShapeType="1"/>
            </p:cNvSpPr>
            <p:nvPr/>
          </p:nvSpPr>
          <p:spPr bwMode="auto">
            <a:xfrm>
              <a:off x="4320" y="2688"/>
              <a:ext cx="672" cy="480"/>
            </a:xfrm>
            <a:prstGeom prst="line">
              <a:avLst/>
            </a:prstGeom>
            <a:noFill/>
            <a:ln w="19050">
              <a:solidFill>
                <a:srgbClr val="FF99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33809" name="Line 8"/>
            <p:cNvSpPr>
              <a:spLocks noChangeShapeType="1"/>
            </p:cNvSpPr>
            <p:nvPr/>
          </p:nvSpPr>
          <p:spPr bwMode="auto">
            <a:xfrm flipH="1">
              <a:off x="3744" y="2688"/>
              <a:ext cx="576" cy="480"/>
            </a:xfrm>
            <a:prstGeom prst="line">
              <a:avLst/>
            </a:prstGeom>
            <a:noFill/>
            <a:ln w="19050">
              <a:solidFill>
                <a:srgbClr val="FF99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</p:grpSp>
      <p:grpSp>
        <p:nvGrpSpPr>
          <p:cNvPr id="64521" name="Group 9"/>
          <p:cNvGrpSpPr>
            <a:grpSpLocks/>
          </p:cNvGrpSpPr>
          <p:nvPr/>
        </p:nvGrpSpPr>
        <p:grpSpPr bwMode="auto">
          <a:xfrm>
            <a:off x="1714500" y="2914650"/>
            <a:ext cx="2571750" cy="1200150"/>
            <a:chOff x="480" y="1728"/>
            <a:chExt cx="2160" cy="1008"/>
          </a:xfrm>
        </p:grpSpPr>
        <p:sp>
          <p:nvSpPr>
            <p:cNvPr id="33802" name="Text Box 10"/>
            <p:cNvSpPr txBox="1">
              <a:spLocks noChangeArrowheads="1"/>
            </p:cNvSpPr>
            <p:nvPr/>
          </p:nvSpPr>
          <p:spPr bwMode="auto">
            <a:xfrm>
              <a:off x="480" y="2352"/>
              <a:ext cx="1584" cy="384"/>
            </a:xfrm>
            <a:prstGeom prst="rect">
              <a:avLst/>
            </a:prstGeom>
            <a:solidFill>
              <a:srgbClr val="0FFFE8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2" dir="t"/>
            </a:scene3d>
            <a:sp3d extrusionH="430200" prstMaterial="legacyMatte">
              <a:bevelT w="13500" h="13500" prst="angle"/>
              <a:bevelB w="13500" h="13500" prst="angle"/>
              <a:extrusionClr>
                <a:srgbClr val="0FFFE8"/>
              </a:extrusionClr>
              <a:contourClr>
                <a:srgbClr val="0FFFE8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 sz="2100" dirty="0">
                  <a:latin typeface="Times New Roman" panose="02020603050405020304" pitchFamily="18" charset="0"/>
                  <a:ea typeface="楷体_GB2312" pitchFamily="49" charset="-122"/>
                </a:rPr>
                <a:t>单变量值分组</a:t>
              </a:r>
              <a:endParaRPr kumimoji="1" lang="zh-CN" altLang="en-US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3803" name="Line 11"/>
            <p:cNvSpPr>
              <a:spLocks noChangeShapeType="1"/>
            </p:cNvSpPr>
            <p:nvPr/>
          </p:nvSpPr>
          <p:spPr bwMode="auto">
            <a:xfrm>
              <a:off x="1248" y="1968"/>
              <a:ext cx="13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33804" name="Line 12"/>
            <p:cNvSpPr>
              <a:spLocks noChangeShapeType="1"/>
            </p:cNvSpPr>
            <p:nvPr/>
          </p:nvSpPr>
          <p:spPr bwMode="auto">
            <a:xfrm>
              <a:off x="1248" y="1968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33805" name="Line 13"/>
            <p:cNvSpPr>
              <a:spLocks noChangeShapeType="1"/>
            </p:cNvSpPr>
            <p:nvPr/>
          </p:nvSpPr>
          <p:spPr bwMode="auto">
            <a:xfrm flipV="1">
              <a:off x="2640" y="1728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</p:grpSp>
      <p:grpSp>
        <p:nvGrpSpPr>
          <p:cNvPr id="64526" name="Group 14"/>
          <p:cNvGrpSpPr>
            <a:grpSpLocks/>
          </p:cNvGrpSpPr>
          <p:nvPr/>
        </p:nvGrpSpPr>
        <p:grpSpPr bwMode="auto">
          <a:xfrm>
            <a:off x="4286250" y="3200400"/>
            <a:ext cx="2400300" cy="971550"/>
            <a:chOff x="2640" y="1968"/>
            <a:chExt cx="2016" cy="816"/>
          </a:xfrm>
        </p:grpSpPr>
        <p:sp>
          <p:nvSpPr>
            <p:cNvPr id="33799" name="Line 15"/>
            <p:cNvSpPr>
              <a:spLocks noChangeShapeType="1"/>
            </p:cNvSpPr>
            <p:nvPr/>
          </p:nvSpPr>
          <p:spPr bwMode="auto">
            <a:xfrm>
              <a:off x="4032" y="1968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33800" name="Text Box 16"/>
            <p:cNvSpPr txBox="1">
              <a:spLocks noChangeArrowheads="1"/>
            </p:cNvSpPr>
            <p:nvPr/>
          </p:nvSpPr>
          <p:spPr bwMode="auto">
            <a:xfrm>
              <a:off x="3408" y="2400"/>
              <a:ext cx="1248" cy="384"/>
            </a:xfrm>
            <a:prstGeom prst="rect">
              <a:avLst/>
            </a:prstGeom>
            <a:solidFill>
              <a:srgbClr val="0FFFE8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2" dir="t"/>
            </a:scene3d>
            <a:sp3d extrusionH="430200" prstMaterial="legacyMatte">
              <a:bevelT w="13500" h="13500" prst="angle"/>
              <a:bevelB w="13500" h="13500" prst="angle"/>
              <a:extrusionClr>
                <a:srgbClr val="0FFFE8"/>
              </a:extrusionClr>
              <a:contourClr>
                <a:srgbClr val="0FFFE8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 sz="2100">
                  <a:latin typeface="Times New Roman" panose="02020603050405020304" pitchFamily="18" charset="0"/>
                  <a:ea typeface="楷体_GB2312" pitchFamily="49" charset="-122"/>
                </a:rPr>
                <a:t>组距分组</a:t>
              </a:r>
              <a:endParaRPr kumimoji="1" lang="zh-CN" altLang="en-US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3801" name="Line 17"/>
            <p:cNvSpPr>
              <a:spLocks noChangeShapeType="1"/>
            </p:cNvSpPr>
            <p:nvPr/>
          </p:nvSpPr>
          <p:spPr bwMode="auto">
            <a:xfrm>
              <a:off x="2640" y="1968"/>
              <a:ext cx="13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3611704867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4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4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750" y="508879"/>
            <a:ext cx="6172200" cy="8001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67866" tIns="33338" rIns="67866" bIns="33338" rtlCol="0" anchor="ctr" anchorCtr="1">
            <a:normAutofit/>
          </a:bodyPr>
          <a:lstStyle/>
          <a:p>
            <a:pPr eaLnBrk="1" hangingPunct="1"/>
            <a:r>
              <a:rPr lang="zh-CN" altLang="en-US" sz="3000" dirty="0"/>
              <a:t>组距</a:t>
            </a:r>
            <a:r>
              <a:rPr lang="zh-CN" altLang="en-US" sz="3000" dirty="0" smtClean="0"/>
              <a:t>分组</a:t>
            </a:r>
            <a:endParaRPr lang="zh-CN" altLang="en-US" sz="2700" dirty="0">
              <a:solidFill>
                <a:schemeClr val="hlink"/>
              </a:solidFill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>
          <a:xfrm>
            <a:off x="945397" y="1294952"/>
            <a:ext cx="7206711" cy="143275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67866" tIns="33338" rIns="67866" bIns="33338" rtlCol="0">
            <a:normAutofit fontScale="85000" lnSpcReduction="20000"/>
          </a:bodyPr>
          <a:lstStyle/>
          <a:p>
            <a:pPr marL="457200" indent="-457200" algn="just">
              <a:lnSpc>
                <a:spcPct val="140000"/>
              </a:lnSpc>
              <a:buFontTx/>
              <a:buAutoNum type="arabicPeriod"/>
            </a:pPr>
            <a:r>
              <a:rPr lang="zh-CN" altLang="en-US" dirty="0">
                <a:latin typeface="Times New Roman" panose="02020603050405020304" pitchFamily="18" charset="0"/>
              </a:rPr>
              <a:t>确定组数</a:t>
            </a:r>
            <a:r>
              <a:rPr lang="zh-CN" altLang="en-US" dirty="0" smtClean="0">
                <a:latin typeface="Times New Roman" panose="02020603050405020304" pitchFamily="18" charset="0"/>
              </a:rPr>
              <a:t>：</a:t>
            </a:r>
            <a:r>
              <a:rPr lang="zh-CN" altLang="en-US" dirty="0">
                <a:latin typeface="Times New Roman" panose="02020603050405020304" pitchFamily="18" charset="0"/>
              </a:rPr>
              <a:t>组数的确定应以能够显示数据的分布特征和规律为目的。在实际分组时，可以按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Sturges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提出的经验公式来确定组数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457200" indent="-457200" algn="just">
              <a:buFontTx/>
              <a:buAutoNum type="arabicPeriod"/>
            </a:pPr>
            <a:endParaRPr lang="en-US" altLang="zh-CN" sz="1950" dirty="0">
              <a:latin typeface="Times New Roman" panose="02020603050405020304" pitchFamily="18" charset="0"/>
            </a:endParaRPr>
          </a:p>
        </p:txBody>
      </p:sp>
      <p:sp>
        <p:nvSpPr>
          <p:cNvPr id="72708" name="Text Box 4"/>
          <p:cNvSpPr txBox="1">
            <a:spLocks noChangeArrowheads="1"/>
          </p:cNvSpPr>
          <p:nvPr/>
        </p:nvSpPr>
        <p:spPr bwMode="auto">
          <a:xfrm>
            <a:off x="945397" y="3772814"/>
            <a:ext cx="7206711" cy="1872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0" hangingPunct="0">
              <a:lnSpc>
                <a:spcPct val="120000"/>
              </a:lnSpc>
              <a:spcBef>
                <a:spcPct val="50000"/>
              </a:spcBef>
              <a:buFontTx/>
              <a:buAutoNum type="arabicPeriod" startAt="2"/>
              <a:defRPr/>
            </a:pPr>
            <a:r>
              <a:rPr kumimoji="1" lang="zh-CN" altLang="en-US" sz="2400" dirty="0">
                <a:latin typeface="Times New Roman" pitchFamily="18" charset="0"/>
              </a:rPr>
              <a:t>确定各组的组距：组距</a:t>
            </a:r>
            <a:r>
              <a:rPr kumimoji="1" lang="en-US" altLang="zh-CN" sz="2400" dirty="0">
                <a:latin typeface="Times New Roman" pitchFamily="18" charset="0"/>
                <a:cs typeface="Times New Roman" pitchFamily="18" charset="0"/>
              </a:rPr>
              <a:t>(Class Width)</a:t>
            </a:r>
            <a:r>
              <a:rPr kumimoji="1" lang="zh-CN" altLang="en-US" sz="2400" dirty="0">
                <a:latin typeface="Times New Roman" pitchFamily="18" charset="0"/>
              </a:rPr>
              <a:t>是一个组的上限与下限之</a:t>
            </a:r>
            <a:r>
              <a:rPr kumimoji="1" lang="zh-CN" altLang="en-US" sz="2400" dirty="0" smtClean="0">
                <a:latin typeface="Times New Roman" pitchFamily="18" charset="0"/>
              </a:rPr>
              <a:t>差</a:t>
            </a:r>
            <a:r>
              <a:rPr kumimoji="1" lang="zh-CN" altLang="en-US" sz="2400" dirty="0">
                <a:latin typeface="Times New Roman" pitchFamily="18" charset="0"/>
              </a:rPr>
              <a:t>。</a:t>
            </a:r>
            <a:r>
              <a:rPr kumimoji="1" lang="zh-CN" altLang="en-US" sz="2400" dirty="0" smtClean="0">
                <a:latin typeface="Times New Roman" pitchFamily="18" charset="0"/>
              </a:rPr>
              <a:t>对等距分组，可</a:t>
            </a:r>
            <a:r>
              <a:rPr kumimoji="1" lang="zh-CN" altLang="en-US" sz="2400" dirty="0">
                <a:latin typeface="Times New Roman" pitchFamily="18" charset="0"/>
              </a:rPr>
              <a:t>根据全部数据的最大值和最小值及所分</a:t>
            </a:r>
            <a:r>
              <a:rPr kumimoji="1" lang="zh-CN" altLang="en-US" sz="2400" dirty="0" smtClean="0">
                <a:latin typeface="Times New Roman" pitchFamily="18" charset="0"/>
              </a:rPr>
              <a:t>的组数来确定，即</a:t>
            </a:r>
          </a:p>
          <a:p>
            <a:pPr algn="ctr" eaLnBrk="0" hangingPunct="0">
              <a:spcBef>
                <a:spcPct val="50000"/>
              </a:spcBef>
              <a:defRPr/>
            </a:pPr>
            <a:r>
              <a:rPr kumimoji="1" lang="zh-CN" altLang="en-US" sz="1950" b="1" dirty="0" smtClean="0">
                <a:latin typeface="Times New Roman" pitchFamily="18" charset="0"/>
              </a:rPr>
              <a:t>组距＝</a:t>
            </a:r>
            <a:r>
              <a:rPr kumimoji="1" lang="en-US" altLang="zh-CN" sz="1950" b="1" dirty="0" smtClean="0">
                <a:latin typeface="Times New Roman" pitchFamily="18" charset="0"/>
                <a:cs typeface="Times New Roman" pitchFamily="18" charset="0"/>
              </a:rPr>
              <a:t>( </a:t>
            </a:r>
            <a:r>
              <a:rPr kumimoji="1" lang="zh-CN" altLang="en-US" sz="1950" b="1" dirty="0" smtClean="0">
                <a:latin typeface="Times New Roman" pitchFamily="18" charset="0"/>
              </a:rPr>
              <a:t>最大值 </a:t>
            </a:r>
            <a:r>
              <a:rPr kumimoji="1" lang="en-US" altLang="zh-CN" sz="1950" b="1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kumimoji="1" lang="zh-CN" altLang="en-US" sz="1950" b="1" dirty="0" smtClean="0">
                <a:latin typeface="Times New Roman" pitchFamily="18" charset="0"/>
              </a:rPr>
              <a:t>最小值）</a:t>
            </a:r>
            <a:r>
              <a:rPr kumimoji="1" lang="en-US" altLang="zh-CN" sz="1950" b="1" dirty="0" smtClean="0">
                <a:latin typeface="Times New Roman" pitchFamily="18" charset="0"/>
              </a:rPr>
              <a:t>÷ </a:t>
            </a:r>
            <a:r>
              <a:rPr kumimoji="1" lang="zh-CN" altLang="en-US" sz="1950" b="1" dirty="0" smtClean="0">
                <a:latin typeface="Times New Roman" pitchFamily="18" charset="0"/>
              </a:rPr>
              <a:t>组数</a:t>
            </a:r>
            <a:r>
              <a:rPr kumimoji="1" lang="zh-CN" altLang="en-US" sz="1950" dirty="0" smtClean="0">
                <a:solidFill>
                  <a:srgbClr val="FFFFB1"/>
                </a:solidFill>
              </a:rPr>
              <a:t> </a:t>
            </a:r>
            <a:endParaRPr kumimoji="1" lang="zh-CN" altLang="en-US" sz="1950" dirty="0">
              <a:solidFill>
                <a:srgbClr val="FFFFB1"/>
              </a:solidFill>
            </a:endParaRPr>
          </a:p>
        </p:txBody>
      </p:sp>
      <p:sp>
        <p:nvSpPr>
          <p:cNvPr id="72709" name="Rectangle 5"/>
          <p:cNvSpPr>
            <a:spLocks noChangeArrowheads="1"/>
          </p:cNvSpPr>
          <p:nvPr/>
        </p:nvSpPr>
        <p:spPr bwMode="auto">
          <a:xfrm>
            <a:off x="945397" y="5892554"/>
            <a:ext cx="720671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buFontTx/>
              <a:buAutoNum type="arabicPeriod" startAt="3"/>
              <a:defRPr/>
            </a:pPr>
            <a:r>
              <a:rPr kumimoji="1" lang="zh-CN" altLang="en-US" sz="2400" dirty="0">
                <a:latin typeface="Times New Roman" pitchFamily="18" charset="0"/>
              </a:rPr>
              <a:t>根据分组整理成频数分布表</a:t>
            </a:r>
            <a:r>
              <a:rPr kumimoji="1" lang="zh-CN" altLang="en-US" sz="2400" dirty="0">
                <a:latin typeface="Arial" charset="0"/>
              </a:rPr>
              <a:t> </a:t>
            </a:r>
            <a:endParaRPr kumimoji="1" lang="zh-CN" altLang="en-US" sz="2400" dirty="0"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3094478" y="2789410"/>
                <a:ext cx="2222788" cy="8971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zh-CN" sz="2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1+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2800" b="0" i="0" smtClean="0">
                              <a:latin typeface="Cambria Math" panose="02040503050406030204" pitchFamily="18" charset="0"/>
                            </a:rPr>
                            <m:t>lg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2800" b="0" i="0" smtClean="0">
                              <a:latin typeface="Cambria Math" panose="02040503050406030204" pitchFamily="18" charset="0"/>
                            </a:rPr>
                            <m:t>lg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⁡(2)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4478" y="2789410"/>
                <a:ext cx="2222788" cy="89710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635986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27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7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27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7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27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7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7" grpId="0" build="p" autoUpdateAnimBg="0"/>
      <p:bldP spid="72708" grpId="0" uiExpand="1" build="p" autoUpdateAnimBg="0"/>
      <p:bldP spid="72709" grpId="0" build="p" autoUpdateAnimBg="0"/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485900" y="1063229"/>
            <a:ext cx="6172200" cy="74295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67866" tIns="33338" rIns="67866" bIns="33338" rtlCol="0" anchor="ctr" anchorCtr="1">
            <a:normAutofit/>
          </a:bodyPr>
          <a:lstStyle/>
          <a:p>
            <a:pPr eaLnBrk="1" hangingPunct="1"/>
            <a:r>
              <a:rPr lang="zh-CN" altLang="en-US" sz="3000" dirty="0"/>
              <a:t>等距分组</a:t>
            </a:r>
            <a:r>
              <a:rPr lang="zh-CN" altLang="en-US" sz="3000" dirty="0" smtClean="0"/>
              <a:t>表</a:t>
            </a:r>
            <a:endParaRPr lang="zh-CN" altLang="en-US" sz="2700" dirty="0">
              <a:solidFill>
                <a:schemeClr val="hlink"/>
              </a:solidFill>
            </a:endParaRPr>
          </a:p>
        </p:txBody>
      </p:sp>
      <p:graphicFrame>
        <p:nvGraphicFramePr>
          <p:cNvPr id="80899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4514703"/>
              </p:ext>
            </p:extLst>
          </p:nvPr>
        </p:nvGraphicFramePr>
        <p:xfrm>
          <a:off x="1771650" y="2228850"/>
          <a:ext cx="5600700" cy="3688032"/>
        </p:xfrm>
        <a:graphic>
          <a:graphicData uri="http://schemas.openxmlformats.org/drawingml/2006/table">
            <a:tbl>
              <a:tblPr/>
              <a:tblGrid>
                <a:gridCol w="1866900"/>
                <a:gridCol w="1866900"/>
                <a:gridCol w="1866900"/>
              </a:tblGrid>
              <a:tr h="35951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表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    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某车间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50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名工人日加工零件数分组表</a:t>
                      </a:r>
                    </a:p>
                  </a:txBody>
                  <a:tcPr marL="68580" marR="68580" marT="34284" marB="34284" anchor="ctr" horzOverflow="overflow">
                    <a:lnL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47B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按零件数分组</a:t>
                      </a:r>
                    </a:p>
                  </a:txBody>
                  <a:tcPr marL="68580" marR="68580" marT="34284" marB="34284" anchor="ctr" horzOverflow="overflow">
                    <a:lnL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频数（人）</a:t>
                      </a:r>
                    </a:p>
                  </a:txBody>
                  <a:tcPr marL="68580" marR="68580" marT="34284" marB="34284" anchor="ctr" horzOverflow="overflow">
                    <a:lnL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频率（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%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）</a:t>
                      </a:r>
                    </a:p>
                  </a:txBody>
                  <a:tcPr marL="68580" marR="68580" marT="34284" marB="34284" anchor="ctr" horzOverflow="overflow">
                    <a:lnL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B"/>
                    </a:solidFill>
                  </a:tcPr>
                </a:tc>
              </a:tr>
              <a:tr h="21305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110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以下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110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~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114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115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~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119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120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~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124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125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~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129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130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~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134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135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以上</a:t>
                      </a:r>
                    </a:p>
                  </a:txBody>
                  <a:tcPr marL="68580" marR="68580" marT="34284" marB="34284" anchor="ctr" horzOverflow="overflow">
                    <a:lnL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C67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68580" marR="68580" marT="34284" marB="34284" anchor="ctr" horzOverflow="overflow">
                    <a:lnL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BFF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marL="68580" marR="68580" marT="34284" marB="34284" anchor="ctr" horzOverflow="overflow">
                    <a:lnL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BFFF9"/>
                    </a:solidFill>
                  </a:tcPr>
                </a:tc>
              </a:tr>
              <a:tr h="3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合计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68580" marR="68580" marT="34284" marB="34284" anchor="ctr" horzOverflow="overflow">
                    <a:lnL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68580" marR="68580" marT="34284" marB="34284" anchor="ctr" horzOverflow="overflow">
                    <a:lnL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100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34284" marB="34284" anchor="ctr" horzOverflow="overflow">
                    <a:lnL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B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891528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485900" y="1063229"/>
            <a:ext cx="6172200" cy="74295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67866" tIns="33338" rIns="67866" bIns="33338" rtlCol="0" anchor="ctr" anchorCtr="1">
            <a:normAutofit fontScale="90000"/>
          </a:bodyPr>
          <a:lstStyle/>
          <a:p>
            <a:pPr eaLnBrk="1" hangingPunct="1"/>
            <a:r>
              <a:rPr lang="zh-CN" altLang="en-US" sz="3000"/>
              <a:t>分组数据</a:t>
            </a:r>
            <a:r>
              <a:rPr lang="en-US" altLang="zh-CN" sz="3000"/>
              <a:t>—</a:t>
            </a:r>
            <a:r>
              <a:rPr lang="zh-CN" altLang="en-US" sz="3000"/>
              <a:t>直方图</a:t>
            </a:r>
            <a:br>
              <a:rPr lang="zh-CN" altLang="en-US" sz="3000"/>
            </a:br>
            <a:r>
              <a:rPr lang="zh-CN" altLang="en-US" sz="3000">
                <a:solidFill>
                  <a:schemeClr val="hlink"/>
                </a:solidFill>
              </a:rPr>
              <a:t>（</a:t>
            </a:r>
            <a:r>
              <a:rPr lang="zh-CN" altLang="en-US" sz="2700">
                <a:solidFill>
                  <a:schemeClr val="hlink"/>
                </a:solidFill>
              </a:rPr>
              <a:t>直方图的绘制）</a:t>
            </a:r>
          </a:p>
        </p:txBody>
      </p:sp>
      <p:sp>
        <p:nvSpPr>
          <p:cNvPr id="46101" name="Text Box 41"/>
          <p:cNvSpPr txBox="1">
            <a:spLocks noChangeArrowheads="1"/>
          </p:cNvSpPr>
          <p:nvPr/>
        </p:nvSpPr>
        <p:spPr bwMode="auto">
          <a:xfrm>
            <a:off x="4171950" y="5418999"/>
            <a:ext cx="3028950" cy="707886"/>
          </a:xfrm>
          <a:prstGeom prst="rect">
            <a:avLst/>
          </a:prstGeom>
          <a:solidFill>
            <a:srgbClr val="C545AD"/>
          </a:solidFill>
          <a:ln>
            <a:noFill/>
          </a:ln>
          <a:effectLst>
            <a:outerShdw dist="81320" dir="2319588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zh-CN" altLang="en-US" sz="2000" dirty="0"/>
              <a:t>图</a:t>
            </a:r>
            <a:r>
              <a:rPr kumimoji="1" lang="en-US" altLang="zh-CN" sz="2000" dirty="0"/>
              <a:t>5   </a:t>
            </a:r>
            <a:r>
              <a:rPr kumimoji="1" lang="zh-CN" altLang="en-US" sz="2000" dirty="0"/>
              <a:t>某车间工人日加工零件数的直方图</a:t>
            </a:r>
          </a:p>
        </p:txBody>
      </p:sp>
      <p:sp>
        <p:nvSpPr>
          <p:cNvPr id="46103" name="Line 45"/>
          <p:cNvSpPr>
            <a:spLocks noChangeShapeType="1"/>
          </p:cNvSpPr>
          <p:nvPr/>
        </p:nvSpPr>
        <p:spPr bwMode="auto">
          <a:xfrm>
            <a:off x="2282429" y="3086100"/>
            <a:ext cx="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grpSp>
        <p:nvGrpSpPr>
          <p:cNvPr id="89134" name="Group 46"/>
          <p:cNvGrpSpPr>
            <a:grpSpLocks/>
          </p:cNvGrpSpPr>
          <p:nvPr/>
        </p:nvGrpSpPr>
        <p:grpSpPr bwMode="auto">
          <a:xfrm>
            <a:off x="1356123" y="2139555"/>
            <a:ext cx="1729978" cy="3443287"/>
            <a:chOff x="179" y="1077"/>
            <a:chExt cx="1453" cy="2892"/>
          </a:xfrm>
        </p:grpSpPr>
        <p:graphicFrame>
          <p:nvGraphicFramePr>
            <p:cNvPr id="46109" name="Object 47"/>
            <p:cNvGraphicFramePr>
              <a:graphicFrameLocks noChangeAspect="1"/>
            </p:cNvGraphicFramePr>
            <p:nvPr/>
          </p:nvGraphicFramePr>
          <p:xfrm>
            <a:off x="179" y="2112"/>
            <a:ext cx="1453" cy="18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53" name="剪辑" r:id="rId4" imgW="3025775" imgH="3252788" progId="MS_ClipArt_Gallery.2">
                    <p:embed/>
                  </p:oleObj>
                </mc:Choice>
                <mc:Fallback>
                  <p:oleObj name="剪辑" r:id="rId4" imgW="3025775" imgH="3252788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9" y="2112"/>
                          <a:ext cx="1453" cy="1857"/>
                        </a:xfrm>
                        <a:prstGeom prst="rect">
                          <a:avLst/>
                        </a:prstGeom>
                        <a:gradFill rotWithShape="0">
                          <a:gsLst>
                            <a:gs pos="0">
                              <a:srgbClr val="FFFFFF"/>
                            </a:gs>
                            <a:gs pos="100000">
                              <a:srgbClr val="FFFF9B"/>
                            </a:gs>
                          </a:gsLst>
                          <a:lin ang="5400000" scaled="1"/>
                        </a:gradFill>
                        <a:ln>
                          <a:noFill/>
                        </a:ln>
                        <a:effectLst>
                          <a:outerShdw dist="92457" dir="956724" algn="ctr" rotWithShape="0">
                            <a:srgbClr val="808080"/>
                          </a:outerShdw>
                        </a:effectLst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9136" name="AutoShape 48"/>
            <p:cNvSpPr>
              <a:spLocks noChangeArrowheads="1"/>
            </p:cNvSpPr>
            <p:nvPr/>
          </p:nvSpPr>
          <p:spPr bwMode="auto">
            <a:xfrm>
              <a:off x="368" y="1077"/>
              <a:ext cx="1024" cy="1070"/>
            </a:xfrm>
            <a:prstGeom prst="wedgeRectCallout">
              <a:avLst>
                <a:gd name="adj1" fmla="val 42843"/>
                <a:gd name="adj2" fmla="val 90676"/>
              </a:avLst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80000"/>
                </a:lnSpc>
                <a:spcBef>
                  <a:spcPct val="50000"/>
                </a:spcBef>
                <a:defRPr/>
              </a:pPr>
              <a:r>
                <a:rPr kumimoji="1" lang="zh-CN" altLang="en-US" sz="1600" dirty="0">
                  <a:latin typeface="Arial" charset="0"/>
                </a:rPr>
                <a:t>我一眼就看出来了，大多数人的日加工零件数在</a:t>
              </a:r>
              <a:r>
                <a:rPr kumimoji="1" lang="en-US" altLang="zh-CN" sz="1600" dirty="0">
                  <a:latin typeface="Arial" charset="0"/>
                </a:rPr>
                <a:t>120</a:t>
              </a:r>
              <a:r>
                <a:rPr kumimoji="1" lang="zh-CN" altLang="en-US" sz="1600" dirty="0">
                  <a:latin typeface="Arial" charset="0"/>
                </a:rPr>
                <a:t>～</a:t>
              </a:r>
              <a:r>
                <a:rPr kumimoji="1" lang="en-US" altLang="zh-CN" sz="1600" dirty="0">
                  <a:latin typeface="Arial" charset="0"/>
                </a:rPr>
                <a:t>125</a:t>
              </a:r>
              <a:r>
                <a:rPr kumimoji="1" lang="zh-CN" altLang="en-US" sz="1600" dirty="0">
                  <a:latin typeface="Arial" charset="0"/>
                </a:rPr>
                <a:t>之间</a:t>
              </a:r>
              <a:r>
                <a:rPr kumimoji="1" lang="en-US" altLang="zh-CN" sz="1600" dirty="0">
                  <a:latin typeface="Arial" charset="0"/>
                </a:rPr>
                <a:t>!</a:t>
              </a:r>
            </a:p>
          </p:txBody>
        </p:sp>
      </p:grpSp>
      <p:sp>
        <p:nvSpPr>
          <p:cNvPr id="46106" name="Text Box 51"/>
          <p:cNvSpPr txBox="1">
            <a:spLocks noChangeArrowheads="1"/>
          </p:cNvSpPr>
          <p:nvPr/>
        </p:nvSpPr>
        <p:spPr bwMode="auto">
          <a:xfrm>
            <a:off x="6443063" y="2296251"/>
            <a:ext cx="1647051" cy="1511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400" dirty="0"/>
              <a:t>直方图下的面积之和等于</a:t>
            </a:r>
            <a:r>
              <a:rPr kumimoji="1" lang="en-US" altLang="zh-CN" sz="2400" dirty="0"/>
              <a:t>1</a:t>
            </a:r>
          </a:p>
          <a:p>
            <a:pPr eaLnBrk="1" hangingPunct="1">
              <a:spcBef>
                <a:spcPct val="50000"/>
              </a:spcBef>
            </a:pPr>
            <a:endParaRPr lang="en-US" altLang="zh-CN" sz="1350" dirty="0"/>
          </a:p>
        </p:txBody>
      </p:sp>
      <p:grpSp>
        <p:nvGrpSpPr>
          <p:cNvPr id="2" name="组合 1"/>
          <p:cNvGrpSpPr/>
          <p:nvPr/>
        </p:nvGrpSpPr>
        <p:grpSpPr>
          <a:xfrm>
            <a:off x="3371850" y="2286000"/>
            <a:ext cx="4229100" cy="3027101"/>
            <a:chOff x="3371850" y="2286000"/>
            <a:chExt cx="4229100" cy="3027101"/>
          </a:xfrm>
        </p:grpSpPr>
        <p:sp>
          <p:nvSpPr>
            <p:cNvPr id="46083" name="Line 3"/>
            <p:cNvSpPr>
              <a:spLocks noChangeShapeType="1"/>
            </p:cNvSpPr>
            <p:nvPr/>
          </p:nvSpPr>
          <p:spPr bwMode="auto">
            <a:xfrm>
              <a:off x="4000500" y="2286000"/>
              <a:ext cx="0" cy="24003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ffectLst>
              <a:outerShdw dist="45791" dir="2021404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46084" name="Line 5"/>
            <p:cNvSpPr>
              <a:spLocks noChangeShapeType="1"/>
            </p:cNvSpPr>
            <p:nvPr/>
          </p:nvSpPr>
          <p:spPr bwMode="auto">
            <a:xfrm>
              <a:off x="3943350" y="4400550"/>
              <a:ext cx="57150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46085" name="Line 6"/>
            <p:cNvSpPr>
              <a:spLocks noChangeShapeType="1"/>
            </p:cNvSpPr>
            <p:nvPr/>
          </p:nvSpPr>
          <p:spPr bwMode="auto">
            <a:xfrm>
              <a:off x="3943350" y="4000500"/>
              <a:ext cx="57150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46086" name="Line 7"/>
            <p:cNvSpPr>
              <a:spLocks noChangeShapeType="1"/>
            </p:cNvSpPr>
            <p:nvPr/>
          </p:nvSpPr>
          <p:spPr bwMode="auto">
            <a:xfrm>
              <a:off x="3943350" y="3600450"/>
              <a:ext cx="57150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46087" name="Line 8"/>
            <p:cNvSpPr>
              <a:spLocks noChangeShapeType="1"/>
            </p:cNvSpPr>
            <p:nvPr/>
          </p:nvSpPr>
          <p:spPr bwMode="auto">
            <a:xfrm>
              <a:off x="3943350" y="3200400"/>
              <a:ext cx="57150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46088" name="Line 9"/>
            <p:cNvSpPr>
              <a:spLocks noChangeShapeType="1"/>
            </p:cNvSpPr>
            <p:nvPr/>
          </p:nvSpPr>
          <p:spPr bwMode="auto">
            <a:xfrm>
              <a:off x="3943350" y="2857500"/>
              <a:ext cx="57150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89098" name="Text Box 10"/>
            <p:cNvSpPr txBox="1">
              <a:spLocks noChangeArrowheads="1"/>
            </p:cNvSpPr>
            <p:nvPr/>
          </p:nvSpPr>
          <p:spPr bwMode="auto">
            <a:xfrm>
              <a:off x="3600450" y="2743201"/>
              <a:ext cx="400050" cy="3231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kumimoji="1" lang="en-US" altLang="zh-CN" sz="15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15</a:t>
              </a:r>
              <a:endParaRPr kumimoji="1" lang="en-US" altLang="zh-CN" sz="4500">
                <a:latin typeface="Arial" charset="0"/>
              </a:endParaRPr>
            </a:p>
          </p:txBody>
        </p:sp>
        <p:sp>
          <p:nvSpPr>
            <p:cNvPr id="89099" name="Text Box 11"/>
            <p:cNvSpPr txBox="1">
              <a:spLocks noChangeArrowheads="1"/>
            </p:cNvSpPr>
            <p:nvPr/>
          </p:nvSpPr>
          <p:spPr bwMode="auto">
            <a:xfrm>
              <a:off x="3600450" y="3086101"/>
              <a:ext cx="400050" cy="3231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kumimoji="1" lang="en-US" altLang="zh-CN" sz="15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12</a:t>
              </a:r>
              <a:endParaRPr kumimoji="1" lang="en-US" altLang="zh-CN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89100" name="Text Box 12"/>
            <p:cNvSpPr txBox="1">
              <a:spLocks noChangeArrowheads="1"/>
            </p:cNvSpPr>
            <p:nvPr/>
          </p:nvSpPr>
          <p:spPr bwMode="auto">
            <a:xfrm>
              <a:off x="3657600" y="3486151"/>
              <a:ext cx="285750" cy="3231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kumimoji="1" lang="en-US" altLang="zh-CN" sz="15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9</a:t>
              </a:r>
              <a:endParaRPr kumimoji="1" lang="en-US" altLang="zh-CN"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89101" name="Text Box 13"/>
            <p:cNvSpPr txBox="1">
              <a:spLocks noChangeArrowheads="1"/>
            </p:cNvSpPr>
            <p:nvPr/>
          </p:nvSpPr>
          <p:spPr bwMode="auto">
            <a:xfrm>
              <a:off x="3657600" y="3886201"/>
              <a:ext cx="285750" cy="3231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kumimoji="1" lang="en-US" altLang="zh-CN" sz="15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6</a:t>
              </a:r>
              <a:endParaRPr kumimoji="1" lang="en-US" altLang="zh-CN" sz="1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89102" name="Text Box 14"/>
            <p:cNvSpPr txBox="1">
              <a:spLocks noChangeArrowheads="1"/>
            </p:cNvSpPr>
            <p:nvPr/>
          </p:nvSpPr>
          <p:spPr bwMode="auto">
            <a:xfrm>
              <a:off x="3657600" y="4286251"/>
              <a:ext cx="228600" cy="3231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kumimoji="1" lang="en-US" altLang="zh-CN" sz="15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3</a:t>
              </a:r>
              <a:endParaRPr kumimoji="1" lang="en-US" altLang="zh-CN" sz="1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grpSp>
          <p:nvGrpSpPr>
            <p:cNvPr id="89103" name="Group 15"/>
            <p:cNvGrpSpPr>
              <a:grpSpLocks/>
            </p:cNvGrpSpPr>
            <p:nvPr/>
          </p:nvGrpSpPr>
          <p:grpSpPr bwMode="auto">
            <a:xfrm>
              <a:off x="4114800" y="4400551"/>
              <a:ext cx="971550" cy="665560"/>
              <a:chOff x="2496" y="2976"/>
              <a:chExt cx="816" cy="559"/>
            </a:xfrm>
          </p:grpSpPr>
          <p:sp>
            <p:nvSpPr>
              <p:cNvPr id="46125" name="Rectangle 16"/>
              <p:cNvSpPr>
                <a:spLocks noChangeArrowheads="1"/>
              </p:cNvSpPr>
              <p:nvPr/>
            </p:nvSpPr>
            <p:spPr bwMode="auto">
              <a:xfrm>
                <a:off x="2736" y="2976"/>
                <a:ext cx="336" cy="24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350"/>
              </a:p>
            </p:txBody>
          </p:sp>
          <p:sp>
            <p:nvSpPr>
              <p:cNvPr id="89105" name="Text Box 17"/>
              <p:cNvSpPr txBox="1">
                <a:spLocks noChangeArrowheads="1"/>
              </p:cNvSpPr>
              <p:nvPr/>
            </p:nvSpPr>
            <p:spPr bwMode="auto">
              <a:xfrm>
                <a:off x="2496" y="3264"/>
                <a:ext cx="432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  <a:defRPr/>
                </a:pPr>
                <a:r>
                  <a:rPr kumimoji="1" lang="en-US" altLang="zh-CN" sz="15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105</a:t>
                </a:r>
                <a:endParaRPr kumimoji="1" lang="en-US" altLang="zh-CN" sz="1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89106" name="Text Box 18"/>
              <p:cNvSpPr txBox="1">
                <a:spLocks noChangeArrowheads="1"/>
              </p:cNvSpPr>
              <p:nvPr/>
            </p:nvSpPr>
            <p:spPr bwMode="auto">
              <a:xfrm>
                <a:off x="2880" y="3264"/>
                <a:ext cx="432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  <a:defRPr/>
                </a:pPr>
                <a:r>
                  <a:rPr kumimoji="1" lang="en-US" altLang="zh-CN" sz="15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110</a:t>
                </a:r>
                <a:endParaRPr kumimoji="1" lang="en-US" altLang="zh-CN" sz="1200" b="1" dirty="0">
                  <a:latin typeface="Arial" charset="0"/>
                </a:endParaRPr>
              </a:p>
            </p:txBody>
          </p:sp>
        </p:grpSp>
        <p:grpSp>
          <p:nvGrpSpPr>
            <p:cNvPr id="89107" name="Group 19"/>
            <p:cNvGrpSpPr>
              <a:grpSpLocks/>
            </p:cNvGrpSpPr>
            <p:nvPr/>
          </p:nvGrpSpPr>
          <p:grpSpPr bwMode="auto">
            <a:xfrm>
              <a:off x="4800600" y="4171951"/>
              <a:ext cx="685800" cy="894160"/>
              <a:chOff x="3072" y="2784"/>
              <a:chExt cx="576" cy="751"/>
            </a:xfrm>
          </p:grpSpPr>
          <p:sp>
            <p:nvSpPr>
              <p:cNvPr id="46123" name="Rectangle 20"/>
              <p:cNvSpPr>
                <a:spLocks noChangeArrowheads="1"/>
              </p:cNvSpPr>
              <p:nvPr/>
            </p:nvSpPr>
            <p:spPr bwMode="auto">
              <a:xfrm>
                <a:off x="3072" y="2784"/>
                <a:ext cx="336" cy="4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350"/>
              </a:p>
            </p:txBody>
          </p:sp>
          <p:sp>
            <p:nvSpPr>
              <p:cNvPr id="89109" name="Text Box 21"/>
              <p:cNvSpPr txBox="1">
                <a:spLocks noChangeArrowheads="1"/>
              </p:cNvSpPr>
              <p:nvPr/>
            </p:nvSpPr>
            <p:spPr bwMode="auto">
              <a:xfrm>
                <a:off x="3216" y="3264"/>
                <a:ext cx="432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  <a:defRPr/>
                </a:pPr>
                <a:r>
                  <a:rPr kumimoji="1" lang="en-US" altLang="zh-CN" sz="15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115</a:t>
                </a:r>
                <a:endParaRPr kumimoji="1" lang="en-US" altLang="zh-CN" sz="1200" b="1" dirty="0">
                  <a:latin typeface="Arial" charset="0"/>
                </a:endParaRPr>
              </a:p>
            </p:txBody>
          </p:sp>
        </p:grpSp>
        <p:grpSp>
          <p:nvGrpSpPr>
            <p:cNvPr id="89110" name="Group 22"/>
            <p:cNvGrpSpPr>
              <a:grpSpLocks/>
            </p:cNvGrpSpPr>
            <p:nvPr/>
          </p:nvGrpSpPr>
          <p:grpSpPr bwMode="auto">
            <a:xfrm>
              <a:off x="5200650" y="3771902"/>
              <a:ext cx="685800" cy="1294210"/>
              <a:chOff x="3408" y="2448"/>
              <a:chExt cx="576" cy="1087"/>
            </a:xfrm>
          </p:grpSpPr>
          <p:sp>
            <p:nvSpPr>
              <p:cNvPr id="46121" name="Rectangle 23"/>
              <p:cNvSpPr>
                <a:spLocks noChangeArrowheads="1"/>
              </p:cNvSpPr>
              <p:nvPr/>
            </p:nvSpPr>
            <p:spPr bwMode="auto">
              <a:xfrm>
                <a:off x="3408" y="2448"/>
                <a:ext cx="336" cy="768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350"/>
              </a:p>
            </p:txBody>
          </p:sp>
          <p:sp>
            <p:nvSpPr>
              <p:cNvPr id="89112" name="Text Box 24"/>
              <p:cNvSpPr txBox="1">
                <a:spLocks noChangeArrowheads="1"/>
              </p:cNvSpPr>
              <p:nvPr/>
            </p:nvSpPr>
            <p:spPr bwMode="auto">
              <a:xfrm>
                <a:off x="3552" y="3264"/>
                <a:ext cx="432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  <a:defRPr/>
                </a:pPr>
                <a:r>
                  <a:rPr kumimoji="1" lang="en-US" altLang="zh-CN" sz="15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120</a:t>
                </a:r>
                <a:endParaRPr kumimoji="1" lang="en-US" altLang="zh-CN" sz="1200" b="1" dirty="0">
                  <a:latin typeface="Arial" charset="0"/>
                </a:endParaRPr>
              </a:p>
            </p:txBody>
          </p:sp>
        </p:grpSp>
        <p:grpSp>
          <p:nvGrpSpPr>
            <p:cNvPr id="89113" name="Group 25"/>
            <p:cNvGrpSpPr>
              <a:grpSpLocks/>
            </p:cNvGrpSpPr>
            <p:nvPr/>
          </p:nvGrpSpPr>
          <p:grpSpPr bwMode="auto">
            <a:xfrm>
              <a:off x="5600700" y="2914651"/>
              <a:ext cx="800100" cy="2151460"/>
              <a:chOff x="3744" y="1728"/>
              <a:chExt cx="672" cy="1807"/>
            </a:xfrm>
          </p:grpSpPr>
          <p:sp>
            <p:nvSpPr>
              <p:cNvPr id="46119" name="Rectangle 26"/>
              <p:cNvSpPr>
                <a:spLocks noChangeArrowheads="1"/>
              </p:cNvSpPr>
              <p:nvPr/>
            </p:nvSpPr>
            <p:spPr bwMode="auto">
              <a:xfrm>
                <a:off x="3744" y="1728"/>
                <a:ext cx="336" cy="1488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350"/>
              </a:p>
            </p:txBody>
          </p:sp>
          <p:sp>
            <p:nvSpPr>
              <p:cNvPr id="89115" name="Text Box 27"/>
              <p:cNvSpPr txBox="1">
                <a:spLocks noChangeArrowheads="1"/>
              </p:cNvSpPr>
              <p:nvPr/>
            </p:nvSpPr>
            <p:spPr bwMode="auto">
              <a:xfrm>
                <a:off x="3911" y="3264"/>
                <a:ext cx="505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  <a:defRPr/>
                </a:pPr>
                <a:r>
                  <a:rPr kumimoji="1" lang="en-US" altLang="zh-CN" sz="15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125</a:t>
                </a:r>
                <a:endParaRPr kumimoji="1" lang="en-US" altLang="zh-CN" sz="1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</p:grpSp>
        <p:grpSp>
          <p:nvGrpSpPr>
            <p:cNvPr id="89116" name="Group 28"/>
            <p:cNvGrpSpPr>
              <a:grpSpLocks/>
            </p:cNvGrpSpPr>
            <p:nvPr/>
          </p:nvGrpSpPr>
          <p:grpSpPr bwMode="auto">
            <a:xfrm>
              <a:off x="6000747" y="3486151"/>
              <a:ext cx="713184" cy="1579960"/>
              <a:chOff x="4080" y="2208"/>
              <a:chExt cx="599" cy="1327"/>
            </a:xfrm>
          </p:grpSpPr>
          <p:sp>
            <p:nvSpPr>
              <p:cNvPr id="46117" name="Rectangle 29"/>
              <p:cNvSpPr>
                <a:spLocks noChangeArrowheads="1"/>
              </p:cNvSpPr>
              <p:nvPr/>
            </p:nvSpPr>
            <p:spPr bwMode="auto">
              <a:xfrm>
                <a:off x="4080" y="2208"/>
                <a:ext cx="336" cy="1008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350"/>
              </a:p>
            </p:txBody>
          </p:sp>
          <p:sp>
            <p:nvSpPr>
              <p:cNvPr id="89118" name="Text Box 30"/>
              <p:cNvSpPr txBox="1">
                <a:spLocks noChangeArrowheads="1"/>
              </p:cNvSpPr>
              <p:nvPr/>
            </p:nvSpPr>
            <p:spPr bwMode="auto">
              <a:xfrm>
                <a:off x="4224" y="3264"/>
                <a:ext cx="455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  <a:defRPr/>
                </a:pPr>
                <a:r>
                  <a:rPr kumimoji="1" lang="en-US" altLang="zh-CN" sz="15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130</a:t>
                </a:r>
                <a:endParaRPr kumimoji="1" lang="en-US" altLang="zh-CN" sz="1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</p:grpSp>
        <p:grpSp>
          <p:nvGrpSpPr>
            <p:cNvPr id="89119" name="Group 31"/>
            <p:cNvGrpSpPr>
              <a:grpSpLocks/>
            </p:cNvGrpSpPr>
            <p:nvPr/>
          </p:nvGrpSpPr>
          <p:grpSpPr bwMode="auto">
            <a:xfrm>
              <a:off x="6400800" y="4057651"/>
              <a:ext cx="685800" cy="1008460"/>
              <a:chOff x="4416" y="2688"/>
              <a:chExt cx="576" cy="847"/>
            </a:xfrm>
          </p:grpSpPr>
          <p:sp>
            <p:nvSpPr>
              <p:cNvPr id="46115" name="Rectangle 32"/>
              <p:cNvSpPr>
                <a:spLocks noChangeArrowheads="1"/>
              </p:cNvSpPr>
              <p:nvPr/>
            </p:nvSpPr>
            <p:spPr bwMode="auto">
              <a:xfrm>
                <a:off x="4416" y="2688"/>
                <a:ext cx="336" cy="528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350"/>
              </a:p>
            </p:txBody>
          </p:sp>
          <p:sp>
            <p:nvSpPr>
              <p:cNvPr id="89121" name="Text Box 33"/>
              <p:cNvSpPr txBox="1">
                <a:spLocks noChangeArrowheads="1"/>
              </p:cNvSpPr>
              <p:nvPr/>
            </p:nvSpPr>
            <p:spPr bwMode="auto">
              <a:xfrm>
                <a:off x="4560" y="3264"/>
                <a:ext cx="432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  <a:defRPr/>
                </a:pPr>
                <a:r>
                  <a:rPr kumimoji="1" lang="en-US" altLang="zh-CN" sz="15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135</a:t>
                </a:r>
                <a:endParaRPr kumimoji="1" lang="en-US" altLang="zh-CN" sz="1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</p:grpSp>
        <p:grpSp>
          <p:nvGrpSpPr>
            <p:cNvPr id="89122" name="Group 34"/>
            <p:cNvGrpSpPr>
              <a:grpSpLocks/>
            </p:cNvGrpSpPr>
            <p:nvPr/>
          </p:nvGrpSpPr>
          <p:grpSpPr bwMode="auto">
            <a:xfrm>
              <a:off x="6800850" y="4400551"/>
              <a:ext cx="742950" cy="665560"/>
              <a:chOff x="4752" y="2976"/>
              <a:chExt cx="624" cy="559"/>
            </a:xfrm>
          </p:grpSpPr>
          <p:sp>
            <p:nvSpPr>
              <p:cNvPr id="46113" name="Rectangle 35"/>
              <p:cNvSpPr>
                <a:spLocks noChangeArrowheads="1"/>
              </p:cNvSpPr>
              <p:nvPr/>
            </p:nvSpPr>
            <p:spPr bwMode="auto">
              <a:xfrm>
                <a:off x="4752" y="2976"/>
                <a:ext cx="336" cy="24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350"/>
              </a:p>
            </p:txBody>
          </p:sp>
          <p:sp>
            <p:nvSpPr>
              <p:cNvPr id="89124" name="Text Box 36"/>
              <p:cNvSpPr txBox="1">
                <a:spLocks noChangeArrowheads="1"/>
              </p:cNvSpPr>
              <p:nvPr/>
            </p:nvSpPr>
            <p:spPr bwMode="auto">
              <a:xfrm>
                <a:off x="4896" y="3264"/>
                <a:ext cx="480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  <a:defRPr/>
                </a:pPr>
                <a:r>
                  <a:rPr kumimoji="1" lang="en-US" altLang="zh-CN" sz="15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140</a:t>
                </a:r>
                <a:endParaRPr kumimoji="1" lang="en-US" altLang="zh-CN" sz="1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</p:grpSp>
        <p:grpSp>
          <p:nvGrpSpPr>
            <p:cNvPr id="89130" name="Group 42"/>
            <p:cNvGrpSpPr>
              <a:grpSpLocks/>
            </p:cNvGrpSpPr>
            <p:nvPr/>
          </p:nvGrpSpPr>
          <p:grpSpPr bwMode="auto">
            <a:xfrm>
              <a:off x="4171950" y="3086100"/>
              <a:ext cx="3257550" cy="1543050"/>
              <a:chOff x="847" y="2352"/>
              <a:chExt cx="1725" cy="575"/>
            </a:xfrm>
          </p:grpSpPr>
          <p:sp>
            <p:nvSpPr>
              <p:cNvPr id="46111" name="Freeform 43"/>
              <p:cNvSpPr>
                <a:spLocks/>
              </p:cNvSpPr>
              <p:nvPr/>
            </p:nvSpPr>
            <p:spPr bwMode="auto">
              <a:xfrm>
                <a:off x="1709" y="2352"/>
                <a:ext cx="863" cy="575"/>
              </a:xfrm>
              <a:custGeom>
                <a:avLst/>
                <a:gdLst>
                  <a:gd name="T0" fmla="*/ 862 w 863"/>
                  <a:gd name="T1" fmla="*/ 574 h 575"/>
                  <a:gd name="T2" fmla="*/ 770 w 863"/>
                  <a:gd name="T3" fmla="*/ 566 h 575"/>
                  <a:gd name="T4" fmla="*/ 726 w 863"/>
                  <a:gd name="T5" fmla="*/ 561 h 575"/>
                  <a:gd name="T6" fmla="*/ 680 w 863"/>
                  <a:gd name="T7" fmla="*/ 551 h 575"/>
                  <a:gd name="T8" fmla="*/ 634 w 863"/>
                  <a:gd name="T9" fmla="*/ 538 h 575"/>
                  <a:gd name="T10" fmla="*/ 590 w 863"/>
                  <a:gd name="T11" fmla="*/ 520 h 575"/>
                  <a:gd name="T12" fmla="*/ 544 w 863"/>
                  <a:gd name="T13" fmla="*/ 496 h 575"/>
                  <a:gd name="T14" fmla="*/ 452 w 863"/>
                  <a:gd name="T15" fmla="*/ 429 h 575"/>
                  <a:gd name="T16" fmla="*/ 362 w 863"/>
                  <a:gd name="T17" fmla="*/ 335 h 575"/>
                  <a:gd name="T18" fmla="*/ 272 w 863"/>
                  <a:gd name="T19" fmla="*/ 224 h 575"/>
                  <a:gd name="T20" fmla="*/ 226 w 863"/>
                  <a:gd name="T21" fmla="*/ 167 h 575"/>
                  <a:gd name="T22" fmla="*/ 180 w 863"/>
                  <a:gd name="T23" fmla="*/ 113 h 575"/>
                  <a:gd name="T24" fmla="*/ 136 w 863"/>
                  <a:gd name="T25" fmla="*/ 67 h 575"/>
                  <a:gd name="T26" fmla="*/ 90 w 863"/>
                  <a:gd name="T27" fmla="*/ 31 h 575"/>
                  <a:gd name="T28" fmla="*/ 44 w 863"/>
                  <a:gd name="T29" fmla="*/ 8 h 575"/>
                  <a:gd name="T30" fmla="*/ 0 w 863"/>
                  <a:gd name="T31" fmla="*/ 0 h 57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863" h="575">
                    <a:moveTo>
                      <a:pt x="862" y="574"/>
                    </a:moveTo>
                    <a:lnTo>
                      <a:pt x="770" y="566"/>
                    </a:lnTo>
                    <a:lnTo>
                      <a:pt x="726" y="561"/>
                    </a:lnTo>
                    <a:lnTo>
                      <a:pt x="680" y="551"/>
                    </a:lnTo>
                    <a:lnTo>
                      <a:pt x="634" y="538"/>
                    </a:lnTo>
                    <a:lnTo>
                      <a:pt x="590" y="520"/>
                    </a:lnTo>
                    <a:lnTo>
                      <a:pt x="544" y="496"/>
                    </a:lnTo>
                    <a:lnTo>
                      <a:pt x="452" y="429"/>
                    </a:lnTo>
                    <a:lnTo>
                      <a:pt x="362" y="335"/>
                    </a:lnTo>
                    <a:lnTo>
                      <a:pt x="272" y="224"/>
                    </a:lnTo>
                    <a:lnTo>
                      <a:pt x="226" y="167"/>
                    </a:lnTo>
                    <a:lnTo>
                      <a:pt x="180" y="113"/>
                    </a:lnTo>
                    <a:lnTo>
                      <a:pt x="136" y="67"/>
                    </a:lnTo>
                    <a:lnTo>
                      <a:pt x="90" y="31"/>
                    </a:lnTo>
                    <a:lnTo>
                      <a:pt x="44" y="8"/>
                    </a:lnTo>
                    <a:lnTo>
                      <a:pt x="0" y="0"/>
                    </a:lnTo>
                  </a:path>
                </a:pathLst>
              </a:custGeom>
              <a:noFill/>
              <a:ln w="28575" cap="rnd" cmpd="sng">
                <a:solidFill>
                  <a:schemeClr val="hlink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46112" name="Freeform 44"/>
              <p:cNvSpPr>
                <a:spLocks/>
              </p:cNvSpPr>
              <p:nvPr/>
            </p:nvSpPr>
            <p:spPr bwMode="auto">
              <a:xfrm>
                <a:off x="847" y="2352"/>
                <a:ext cx="863" cy="575"/>
              </a:xfrm>
              <a:custGeom>
                <a:avLst/>
                <a:gdLst>
                  <a:gd name="T0" fmla="*/ 0 w 863"/>
                  <a:gd name="T1" fmla="*/ 574 h 575"/>
                  <a:gd name="T2" fmla="*/ 90 w 863"/>
                  <a:gd name="T3" fmla="*/ 566 h 575"/>
                  <a:gd name="T4" fmla="*/ 136 w 863"/>
                  <a:gd name="T5" fmla="*/ 561 h 575"/>
                  <a:gd name="T6" fmla="*/ 180 w 863"/>
                  <a:gd name="T7" fmla="*/ 551 h 575"/>
                  <a:gd name="T8" fmla="*/ 226 w 863"/>
                  <a:gd name="T9" fmla="*/ 538 h 575"/>
                  <a:gd name="T10" fmla="*/ 272 w 863"/>
                  <a:gd name="T11" fmla="*/ 520 h 575"/>
                  <a:gd name="T12" fmla="*/ 316 w 863"/>
                  <a:gd name="T13" fmla="*/ 496 h 575"/>
                  <a:gd name="T14" fmla="*/ 408 w 863"/>
                  <a:gd name="T15" fmla="*/ 429 h 575"/>
                  <a:gd name="T16" fmla="*/ 498 w 863"/>
                  <a:gd name="T17" fmla="*/ 335 h 575"/>
                  <a:gd name="T18" fmla="*/ 590 w 863"/>
                  <a:gd name="T19" fmla="*/ 224 h 575"/>
                  <a:gd name="T20" fmla="*/ 634 w 863"/>
                  <a:gd name="T21" fmla="*/ 167 h 575"/>
                  <a:gd name="T22" fmla="*/ 680 w 863"/>
                  <a:gd name="T23" fmla="*/ 113 h 575"/>
                  <a:gd name="T24" fmla="*/ 726 w 863"/>
                  <a:gd name="T25" fmla="*/ 67 h 575"/>
                  <a:gd name="T26" fmla="*/ 770 w 863"/>
                  <a:gd name="T27" fmla="*/ 31 h 575"/>
                  <a:gd name="T28" fmla="*/ 816 w 863"/>
                  <a:gd name="T29" fmla="*/ 8 h 575"/>
                  <a:gd name="T30" fmla="*/ 862 w 863"/>
                  <a:gd name="T31" fmla="*/ 0 h 57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863" h="575">
                    <a:moveTo>
                      <a:pt x="0" y="574"/>
                    </a:moveTo>
                    <a:lnTo>
                      <a:pt x="90" y="566"/>
                    </a:lnTo>
                    <a:lnTo>
                      <a:pt x="136" y="561"/>
                    </a:lnTo>
                    <a:lnTo>
                      <a:pt x="180" y="551"/>
                    </a:lnTo>
                    <a:lnTo>
                      <a:pt x="226" y="538"/>
                    </a:lnTo>
                    <a:lnTo>
                      <a:pt x="272" y="520"/>
                    </a:lnTo>
                    <a:lnTo>
                      <a:pt x="316" y="496"/>
                    </a:lnTo>
                    <a:lnTo>
                      <a:pt x="408" y="429"/>
                    </a:lnTo>
                    <a:lnTo>
                      <a:pt x="498" y="335"/>
                    </a:lnTo>
                    <a:lnTo>
                      <a:pt x="590" y="224"/>
                    </a:lnTo>
                    <a:lnTo>
                      <a:pt x="634" y="167"/>
                    </a:lnTo>
                    <a:lnTo>
                      <a:pt x="680" y="113"/>
                    </a:lnTo>
                    <a:lnTo>
                      <a:pt x="726" y="67"/>
                    </a:lnTo>
                    <a:lnTo>
                      <a:pt x="770" y="31"/>
                    </a:lnTo>
                    <a:lnTo>
                      <a:pt x="816" y="8"/>
                    </a:lnTo>
                    <a:lnTo>
                      <a:pt x="862" y="0"/>
                    </a:lnTo>
                  </a:path>
                </a:pathLst>
              </a:custGeom>
              <a:noFill/>
              <a:ln w="28575" cap="rnd" cmpd="sng">
                <a:solidFill>
                  <a:schemeClr val="hlink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</p:grpSp>
        <p:sp>
          <p:nvSpPr>
            <p:cNvPr id="46105" name="Line 49"/>
            <p:cNvSpPr>
              <a:spLocks noChangeShapeType="1"/>
            </p:cNvSpPr>
            <p:nvPr/>
          </p:nvSpPr>
          <p:spPr bwMode="auto">
            <a:xfrm>
              <a:off x="4000500" y="4686300"/>
              <a:ext cx="360045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45791" dir="3378596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46107" name="TextBox 1"/>
            <p:cNvSpPr txBox="1">
              <a:spLocks noChangeArrowheads="1"/>
            </p:cNvSpPr>
            <p:nvPr/>
          </p:nvSpPr>
          <p:spPr bwMode="auto">
            <a:xfrm>
              <a:off x="3371850" y="2743201"/>
              <a:ext cx="228600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 dirty="0"/>
                <a:t>频数</a:t>
              </a:r>
            </a:p>
          </p:txBody>
        </p:sp>
        <p:sp>
          <p:nvSpPr>
            <p:cNvPr id="46108" name="TextBox 2"/>
            <p:cNvSpPr txBox="1">
              <a:spLocks noChangeArrowheads="1"/>
            </p:cNvSpPr>
            <p:nvPr/>
          </p:nvSpPr>
          <p:spPr bwMode="auto">
            <a:xfrm>
              <a:off x="5172074" y="4974547"/>
              <a:ext cx="160020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 dirty="0"/>
                <a:t>日加工零件数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179826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1485900" y="553778"/>
            <a:ext cx="6172200" cy="8001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67866" tIns="33338" rIns="67866" bIns="33338" rtlCol="0" anchor="ctr" anchorCtr="1">
            <a:normAutofit fontScale="90000"/>
          </a:bodyPr>
          <a:lstStyle/>
          <a:p>
            <a:pPr eaLnBrk="1" hangingPunct="1"/>
            <a:r>
              <a:rPr lang="zh-CN" altLang="en-US" sz="3000" dirty="0"/>
              <a:t>分组数据</a:t>
            </a:r>
            <a:r>
              <a:rPr lang="en-US" altLang="zh-CN" sz="3000" dirty="0"/>
              <a:t>—</a:t>
            </a:r>
            <a:r>
              <a:rPr lang="zh-CN" altLang="en-US" sz="3000" dirty="0"/>
              <a:t>直方图</a:t>
            </a:r>
            <a:br>
              <a:rPr lang="zh-CN" altLang="en-US" sz="3000" dirty="0"/>
            </a:br>
            <a:r>
              <a:rPr lang="zh-CN" altLang="en-US" sz="2700" dirty="0">
                <a:solidFill>
                  <a:schemeClr val="hlink"/>
                </a:solidFill>
              </a:rPr>
              <a:t>（直方图与条形图的区别）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757647" y="1497330"/>
            <a:ext cx="7694022" cy="325755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67866" tIns="33338" rIns="67866" bIns="33338" rtlCol="0">
            <a:normAutofit lnSpcReduction="10000"/>
          </a:bodyPr>
          <a:lstStyle/>
          <a:p>
            <a:pPr marL="457200" indent="-457200" algn="just">
              <a:buFontTx/>
              <a:buAutoNum type="arabicPeriod"/>
            </a:pPr>
            <a:r>
              <a:rPr lang="zh-CN" altLang="en-US" dirty="0" smtClean="0">
                <a:latin typeface="Times New Roman" panose="02020603050405020304" pitchFamily="18" charset="0"/>
              </a:rPr>
              <a:t>条形图（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barplot</a:t>
            </a:r>
            <a:r>
              <a:rPr lang="zh-CN" altLang="en-US" dirty="0" smtClean="0">
                <a:latin typeface="Times New Roman" panose="02020603050405020304" pitchFamily="18" charset="0"/>
              </a:rPr>
              <a:t>）是用条形的长度表示各类别频数的多少，其宽度</a:t>
            </a:r>
            <a:r>
              <a:rPr lang="en-US" altLang="zh-CN" dirty="0" smtClean="0">
                <a:latin typeface="Times New Roman" panose="02020603050405020304" pitchFamily="18" charset="0"/>
              </a:rPr>
              <a:t>(</a:t>
            </a:r>
            <a:r>
              <a:rPr lang="zh-CN" altLang="en-US" dirty="0" smtClean="0">
                <a:latin typeface="Times New Roman" panose="02020603050405020304" pitchFamily="18" charset="0"/>
              </a:rPr>
              <a:t>表示类别</a:t>
            </a:r>
            <a:r>
              <a:rPr lang="en-US" altLang="zh-CN" dirty="0" smtClean="0">
                <a:latin typeface="Times New Roman" panose="02020603050405020304" pitchFamily="18" charset="0"/>
              </a:rPr>
              <a:t>)</a:t>
            </a:r>
            <a:r>
              <a:rPr lang="zh-CN" altLang="en-US" dirty="0" smtClean="0">
                <a:latin typeface="Times New Roman" panose="02020603050405020304" pitchFamily="18" charset="0"/>
              </a:rPr>
              <a:t>则是固定的</a:t>
            </a:r>
          </a:p>
          <a:p>
            <a:pPr marL="457200" indent="-457200" algn="just">
              <a:buFontTx/>
              <a:buAutoNum type="arabicPeriod"/>
            </a:pPr>
            <a:r>
              <a:rPr lang="zh-CN" altLang="en-US" dirty="0" smtClean="0">
                <a:latin typeface="Times New Roman" panose="02020603050405020304" pitchFamily="18" charset="0"/>
              </a:rPr>
              <a:t>直方图（</a:t>
            </a:r>
            <a:r>
              <a:rPr lang="en-US" altLang="zh-CN" dirty="0" smtClean="0">
                <a:latin typeface="Times New Roman" panose="02020603050405020304" pitchFamily="18" charset="0"/>
              </a:rPr>
              <a:t>histogram</a:t>
            </a:r>
            <a:r>
              <a:rPr lang="zh-CN" altLang="en-US" dirty="0" smtClean="0">
                <a:latin typeface="Times New Roman" panose="02020603050405020304" pitchFamily="18" charset="0"/>
              </a:rPr>
              <a:t>）是用面积表示各组频数的多少，矩形的高度表示每一组的频数或百分比，宽度则表示各组的组距，其高度与宽度均有意义</a:t>
            </a:r>
          </a:p>
          <a:p>
            <a:pPr marL="457200" indent="-457200" algn="just">
              <a:buFontTx/>
              <a:buAutoNum type="arabicPeriod"/>
            </a:pPr>
            <a:r>
              <a:rPr lang="zh-CN" altLang="en-US" dirty="0" smtClean="0">
                <a:latin typeface="Times New Roman" panose="02020603050405020304" pitchFamily="18" charset="0"/>
              </a:rPr>
              <a:t>直方图的各矩形通常是连续排列，条形图则是分开排列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5107578" y="4604800"/>
            <a:ext cx="3760470" cy="2253200"/>
            <a:chOff x="3600450" y="2598052"/>
            <a:chExt cx="4000500" cy="2446627"/>
          </a:xfrm>
        </p:grpSpPr>
        <p:sp>
          <p:nvSpPr>
            <p:cNvPr id="5" name="Line 3"/>
            <p:cNvSpPr>
              <a:spLocks noChangeShapeType="1"/>
            </p:cNvSpPr>
            <p:nvPr/>
          </p:nvSpPr>
          <p:spPr bwMode="auto">
            <a:xfrm>
              <a:off x="4000497" y="2598052"/>
              <a:ext cx="3" cy="20882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ffectLst>
              <a:outerShdw dist="45791" dir="2021404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6" name="Line 5"/>
            <p:cNvSpPr>
              <a:spLocks noChangeShapeType="1"/>
            </p:cNvSpPr>
            <p:nvPr/>
          </p:nvSpPr>
          <p:spPr bwMode="auto">
            <a:xfrm>
              <a:off x="3943350" y="4400550"/>
              <a:ext cx="57150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3943350" y="4000500"/>
              <a:ext cx="57150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3943350" y="3600450"/>
              <a:ext cx="57150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3943350" y="3200400"/>
              <a:ext cx="57150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3943350" y="2857500"/>
              <a:ext cx="57150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3600450" y="2743201"/>
              <a:ext cx="400050" cy="300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kumimoji="1" lang="en-US" altLang="zh-CN" sz="1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15</a:t>
              </a:r>
              <a:endParaRPr kumimoji="1" lang="en-US" altLang="zh-CN" sz="4500" dirty="0">
                <a:latin typeface="Arial" charset="0"/>
              </a:endParaRPr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3600450" y="3086101"/>
              <a:ext cx="400050" cy="300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kumimoji="1" lang="en-US" altLang="zh-CN" sz="1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12</a:t>
              </a:r>
              <a:endParaRPr kumimoji="1" lang="en-US" altLang="zh-CN" sz="1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3657600" y="3486151"/>
              <a:ext cx="285750" cy="300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kumimoji="1" lang="en-US" altLang="zh-CN" sz="1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9</a:t>
              </a:r>
              <a:endParaRPr kumimoji="1" lang="en-US" altLang="zh-CN" sz="1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3657600" y="3886202"/>
              <a:ext cx="285750" cy="300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kumimoji="1" lang="en-US" altLang="zh-CN" sz="1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6</a:t>
              </a:r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3657600" y="4286251"/>
              <a:ext cx="228600" cy="300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kumimoji="1" lang="en-US" altLang="zh-CN" sz="12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3</a:t>
              </a:r>
            </a:p>
          </p:txBody>
        </p:sp>
        <p:grpSp>
          <p:nvGrpSpPr>
            <p:cNvPr id="16" name="Group 15"/>
            <p:cNvGrpSpPr>
              <a:grpSpLocks/>
            </p:cNvGrpSpPr>
            <p:nvPr/>
          </p:nvGrpSpPr>
          <p:grpSpPr bwMode="auto">
            <a:xfrm>
              <a:off x="4114800" y="4400547"/>
              <a:ext cx="971550" cy="644128"/>
              <a:chOff x="2496" y="2976"/>
              <a:chExt cx="816" cy="541"/>
            </a:xfrm>
          </p:grpSpPr>
          <p:sp>
            <p:nvSpPr>
              <p:cNvPr id="41" name="Rectangle 16"/>
              <p:cNvSpPr>
                <a:spLocks noChangeArrowheads="1"/>
              </p:cNvSpPr>
              <p:nvPr/>
            </p:nvSpPr>
            <p:spPr bwMode="auto">
              <a:xfrm>
                <a:off x="2736" y="2976"/>
                <a:ext cx="336" cy="24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350"/>
              </a:p>
            </p:txBody>
          </p:sp>
          <p:sp>
            <p:nvSpPr>
              <p:cNvPr id="42" name="Text Box 17"/>
              <p:cNvSpPr txBox="1">
                <a:spLocks noChangeArrowheads="1"/>
              </p:cNvSpPr>
              <p:nvPr/>
            </p:nvSpPr>
            <p:spPr bwMode="auto">
              <a:xfrm>
                <a:off x="2496" y="3264"/>
                <a:ext cx="432" cy="25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  <a:defRPr/>
                </a:pPr>
                <a:r>
                  <a:rPr kumimoji="1" lang="en-US" altLang="zh-CN" sz="12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105</a:t>
                </a:r>
                <a:endParaRPr kumimoji="1" lang="en-US" altLang="zh-CN" sz="105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43" name="Text Box 18"/>
              <p:cNvSpPr txBox="1">
                <a:spLocks noChangeArrowheads="1"/>
              </p:cNvSpPr>
              <p:nvPr/>
            </p:nvSpPr>
            <p:spPr bwMode="auto">
              <a:xfrm>
                <a:off x="2880" y="3264"/>
                <a:ext cx="432" cy="25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  <a:defRPr/>
                </a:pPr>
                <a:r>
                  <a:rPr kumimoji="1" lang="en-US" altLang="zh-CN" sz="12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110</a:t>
                </a:r>
                <a:endParaRPr kumimoji="1" lang="en-US" altLang="zh-CN" sz="1050" b="1" dirty="0">
                  <a:latin typeface="Arial" charset="0"/>
                </a:endParaRPr>
              </a:p>
            </p:txBody>
          </p:sp>
        </p:grpSp>
        <p:grpSp>
          <p:nvGrpSpPr>
            <p:cNvPr id="17" name="Group 19"/>
            <p:cNvGrpSpPr>
              <a:grpSpLocks/>
            </p:cNvGrpSpPr>
            <p:nvPr/>
          </p:nvGrpSpPr>
          <p:grpSpPr bwMode="auto">
            <a:xfrm>
              <a:off x="4800600" y="4171948"/>
              <a:ext cx="685800" cy="872728"/>
              <a:chOff x="3072" y="2784"/>
              <a:chExt cx="576" cy="733"/>
            </a:xfrm>
          </p:grpSpPr>
          <p:sp>
            <p:nvSpPr>
              <p:cNvPr id="39" name="Rectangle 20"/>
              <p:cNvSpPr>
                <a:spLocks noChangeArrowheads="1"/>
              </p:cNvSpPr>
              <p:nvPr/>
            </p:nvSpPr>
            <p:spPr bwMode="auto">
              <a:xfrm>
                <a:off x="3072" y="2784"/>
                <a:ext cx="336" cy="43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350"/>
              </a:p>
            </p:txBody>
          </p:sp>
          <p:sp>
            <p:nvSpPr>
              <p:cNvPr id="40" name="Text Box 21"/>
              <p:cNvSpPr txBox="1">
                <a:spLocks noChangeArrowheads="1"/>
              </p:cNvSpPr>
              <p:nvPr/>
            </p:nvSpPr>
            <p:spPr bwMode="auto">
              <a:xfrm>
                <a:off x="3216" y="3264"/>
                <a:ext cx="432" cy="25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  <a:defRPr/>
                </a:pPr>
                <a:r>
                  <a:rPr kumimoji="1" lang="en-US" altLang="zh-CN" sz="12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115</a:t>
                </a:r>
                <a:endParaRPr kumimoji="1" lang="en-US" altLang="zh-CN" sz="1050" b="1" dirty="0">
                  <a:latin typeface="Arial" charset="0"/>
                </a:endParaRPr>
              </a:p>
            </p:txBody>
          </p:sp>
        </p:grpSp>
        <p:grpSp>
          <p:nvGrpSpPr>
            <p:cNvPr id="18" name="Group 22"/>
            <p:cNvGrpSpPr>
              <a:grpSpLocks/>
            </p:cNvGrpSpPr>
            <p:nvPr/>
          </p:nvGrpSpPr>
          <p:grpSpPr bwMode="auto">
            <a:xfrm>
              <a:off x="5200650" y="3771900"/>
              <a:ext cx="685800" cy="1272778"/>
              <a:chOff x="3408" y="2448"/>
              <a:chExt cx="576" cy="1069"/>
            </a:xfrm>
          </p:grpSpPr>
          <p:sp>
            <p:nvSpPr>
              <p:cNvPr id="37" name="Rectangle 23"/>
              <p:cNvSpPr>
                <a:spLocks noChangeArrowheads="1"/>
              </p:cNvSpPr>
              <p:nvPr/>
            </p:nvSpPr>
            <p:spPr bwMode="auto">
              <a:xfrm>
                <a:off x="3408" y="2448"/>
                <a:ext cx="336" cy="768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350"/>
              </a:p>
            </p:txBody>
          </p:sp>
          <p:sp>
            <p:nvSpPr>
              <p:cNvPr id="38" name="Text Box 24"/>
              <p:cNvSpPr txBox="1">
                <a:spLocks noChangeArrowheads="1"/>
              </p:cNvSpPr>
              <p:nvPr/>
            </p:nvSpPr>
            <p:spPr bwMode="auto">
              <a:xfrm>
                <a:off x="3552" y="3264"/>
                <a:ext cx="432" cy="25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  <a:defRPr/>
                </a:pPr>
                <a:r>
                  <a:rPr kumimoji="1" lang="en-US" altLang="zh-CN" sz="12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120</a:t>
                </a:r>
                <a:endParaRPr kumimoji="1" lang="en-US" altLang="zh-CN" sz="1050" b="1" dirty="0">
                  <a:latin typeface="Arial" charset="0"/>
                </a:endParaRPr>
              </a:p>
            </p:txBody>
          </p:sp>
        </p:grpSp>
        <p:grpSp>
          <p:nvGrpSpPr>
            <p:cNvPr id="19" name="Group 25"/>
            <p:cNvGrpSpPr>
              <a:grpSpLocks/>
            </p:cNvGrpSpPr>
            <p:nvPr/>
          </p:nvGrpSpPr>
          <p:grpSpPr bwMode="auto">
            <a:xfrm>
              <a:off x="5600700" y="2914651"/>
              <a:ext cx="800100" cy="2130028"/>
              <a:chOff x="3744" y="1728"/>
              <a:chExt cx="672" cy="1789"/>
            </a:xfrm>
          </p:grpSpPr>
          <p:sp>
            <p:nvSpPr>
              <p:cNvPr id="35" name="Rectangle 26"/>
              <p:cNvSpPr>
                <a:spLocks noChangeArrowheads="1"/>
              </p:cNvSpPr>
              <p:nvPr/>
            </p:nvSpPr>
            <p:spPr bwMode="auto">
              <a:xfrm>
                <a:off x="3744" y="1728"/>
                <a:ext cx="336" cy="1488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350"/>
              </a:p>
            </p:txBody>
          </p:sp>
          <p:sp>
            <p:nvSpPr>
              <p:cNvPr id="36" name="Text Box 27"/>
              <p:cNvSpPr txBox="1">
                <a:spLocks noChangeArrowheads="1"/>
              </p:cNvSpPr>
              <p:nvPr/>
            </p:nvSpPr>
            <p:spPr bwMode="auto">
              <a:xfrm>
                <a:off x="3911" y="3264"/>
                <a:ext cx="505" cy="25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  <a:defRPr/>
                </a:pPr>
                <a:r>
                  <a:rPr kumimoji="1" lang="en-US" altLang="zh-CN" sz="12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125</a:t>
                </a:r>
                <a:endParaRPr kumimoji="1" lang="en-US" altLang="zh-CN" sz="105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</p:grpSp>
        <p:grpSp>
          <p:nvGrpSpPr>
            <p:cNvPr id="20" name="Group 28"/>
            <p:cNvGrpSpPr>
              <a:grpSpLocks/>
            </p:cNvGrpSpPr>
            <p:nvPr/>
          </p:nvGrpSpPr>
          <p:grpSpPr bwMode="auto">
            <a:xfrm>
              <a:off x="6000747" y="3486150"/>
              <a:ext cx="713184" cy="1558528"/>
              <a:chOff x="4080" y="2208"/>
              <a:chExt cx="599" cy="1309"/>
            </a:xfrm>
          </p:grpSpPr>
          <p:sp>
            <p:nvSpPr>
              <p:cNvPr id="33" name="Rectangle 29"/>
              <p:cNvSpPr>
                <a:spLocks noChangeArrowheads="1"/>
              </p:cNvSpPr>
              <p:nvPr/>
            </p:nvSpPr>
            <p:spPr bwMode="auto">
              <a:xfrm>
                <a:off x="4080" y="2208"/>
                <a:ext cx="336" cy="1008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350"/>
              </a:p>
            </p:txBody>
          </p:sp>
          <p:sp>
            <p:nvSpPr>
              <p:cNvPr id="34" name="Text Box 30"/>
              <p:cNvSpPr txBox="1">
                <a:spLocks noChangeArrowheads="1"/>
              </p:cNvSpPr>
              <p:nvPr/>
            </p:nvSpPr>
            <p:spPr bwMode="auto">
              <a:xfrm>
                <a:off x="4224" y="3264"/>
                <a:ext cx="455" cy="25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  <a:defRPr/>
                </a:pPr>
                <a:r>
                  <a:rPr kumimoji="1" lang="en-US" altLang="zh-CN" sz="12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130</a:t>
                </a:r>
                <a:endParaRPr kumimoji="1" lang="en-US" altLang="zh-CN" sz="105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</p:grpSp>
        <p:grpSp>
          <p:nvGrpSpPr>
            <p:cNvPr id="21" name="Group 31"/>
            <p:cNvGrpSpPr>
              <a:grpSpLocks/>
            </p:cNvGrpSpPr>
            <p:nvPr/>
          </p:nvGrpSpPr>
          <p:grpSpPr bwMode="auto">
            <a:xfrm>
              <a:off x="6400800" y="4057648"/>
              <a:ext cx="685800" cy="987028"/>
              <a:chOff x="4416" y="2688"/>
              <a:chExt cx="576" cy="829"/>
            </a:xfrm>
          </p:grpSpPr>
          <p:sp>
            <p:nvSpPr>
              <p:cNvPr id="31" name="Rectangle 32"/>
              <p:cNvSpPr>
                <a:spLocks noChangeArrowheads="1"/>
              </p:cNvSpPr>
              <p:nvPr/>
            </p:nvSpPr>
            <p:spPr bwMode="auto">
              <a:xfrm>
                <a:off x="4416" y="2688"/>
                <a:ext cx="336" cy="528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350"/>
              </a:p>
            </p:txBody>
          </p:sp>
          <p:sp>
            <p:nvSpPr>
              <p:cNvPr id="32" name="Text Box 33"/>
              <p:cNvSpPr txBox="1">
                <a:spLocks noChangeArrowheads="1"/>
              </p:cNvSpPr>
              <p:nvPr/>
            </p:nvSpPr>
            <p:spPr bwMode="auto">
              <a:xfrm>
                <a:off x="4560" y="3264"/>
                <a:ext cx="432" cy="25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  <a:defRPr/>
                </a:pPr>
                <a:r>
                  <a:rPr kumimoji="1" lang="en-US" altLang="zh-CN" sz="12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135</a:t>
                </a:r>
                <a:endParaRPr kumimoji="1" lang="en-US" altLang="zh-CN" sz="105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</p:grpSp>
        <p:grpSp>
          <p:nvGrpSpPr>
            <p:cNvPr id="22" name="Group 34"/>
            <p:cNvGrpSpPr>
              <a:grpSpLocks/>
            </p:cNvGrpSpPr>
            <p:nvPr/>
          </p:nvGrpSpPr>
          <p:grpSpPr bwMode="auto">
            <a:xfrm>
              <a:off x="6800850" y="4400547"/>
              <a:ext cx="742950" cy="644128"/>
              <a:chOff x="4752" y="2976"/>
              <a:chExt cx="624" cy="541"/>
            </a:xfrm>
          </p:grpSpPr>
          <p:sp>
            <p:nvSpPr>
              <p:cNvPr id="29" name="Rectangle 35"/>
              <p:cNvSpPr>
                <a:spLocks noChangeArrowheads="1"/>
              </p:cNvSpPr>
              <p:nvPr/>
            </p:nvSpPr>
            <p:spPr bwMode="auto">
              <a:xfrm>
                <a:off x="4752" y="2976"/>
                <a:ext cx="336" cy="24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350"/>
              </a:p>
            </p:txBody>
          </p:sp>
          <p:sp>
            <p:nvSpPr>
              <p:cNvPr id="30" name="Text Box 36"/>
              <p:cNvSpPr txBox="1">
                <a:spLocks noChangeArrowheads="1"/>
              </p:cNvSpPr>
              <p:nvPr/>
            </p:nvSpPr>
            <p:spPr bwMode="auto">
              <a:xfrm>
                <a:off x="4896" y="3264"/>
                <a:ext cx="480" cy="25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  <a:defRPr/>
                </a:pPr>
                <a:r>
                  <a:rPr kumimoji="1" lang="en-US" altLang="zh-CN" sz="12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140</a:t>
                </a:r>
                <a:endParaRPr kumimoji="1" lang="en-US" altLang="zh-CN" sz="105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</p:grpSp>
        <p:grpSp>
          <p:nvGrpSpPr>
            <p:cNvPr id="23" name="Group 42"/>
            <p:cNvGrpSpPr>
              <a:grpSpLocks/>
            </p:cNvGrpSpPr>
            <p:nvPr/>
          </p:nvGrpSpPr>
          <p:grpSpPr bwMode="auto">
            <a:xfrm>
              <a:off x="4171950" y="3086100"/>
              <a:ext cx="3257550" cy="1543050"/>
              <a:chOff x="847" y="2352"/>
              <a:chExt cx="1725" cy="575"/>
            </a:xfrm>
          </p:grpSpPr>
          <p:sp>
            <p:nvSpPr>
              <p:cNvPr id="27" name="Freeform 43"/>
              <p:cNvSpPr>
                <a:spLocks/>
              </p:cNvSpPr>
              <p:nvPr/>
            </p:nvSpPr>
            <p:spPr bwMode="auto">
              <a:xfrm>
                <a:off x="1709" y="2352"/>
                <a:ext cx="863" cy="575"/>
              </a:xfrm>
              <a:custGeom>
                <a:avLst/>
                <a:gdLst>
                  <a:gd name="T0" fmla="*/ 862 w 863"/>
                  <a:gd name="T1" fmla="*/ 574 h 575"/>
                  <a:gd name="T2" fmla="*/ 770 w 863"/>
                  <a:gd name="T3" fmla="*/ 566 h 575"/>
                  <a:gd name="T4" fmla="*/ 726 w 863"/>
                  <a:gd name="T5" fmla="*/ 561 h 575"/>
                  <a:gd name="T6" fmla="*/ 680 w 863"/>
                  <a:gd name="T7" fmla="*/ 551 h 575"/>
                  <a:gd name="T8" fmla="*/ 634 w 863"/>
                  <a:gd name="T9" fmla="*/ 538 h 575"/>
                  <a:gd name="T10" fmla="*/ 590 w 863"/>
                  <a:gd name="T11" fmla="*/ 520 h 575"/>
                  <a:gd name="T12" fmla="*/ 544 w 863"/>
                  <a:gd name="T13" fmla="*/ 496 h 575"/>
                  <a:gd name="T14" fmla="*/ 452 w 863"/>
                  <a:gd name="T15" fmla="*/ 429 h 575"/>
                  <a:gd name="T16" fmla="*/ 362 w 863"/>
                  <a:gd name="T17" fmla="*/ 335 h 575"/>
                  <a:gd name="T18" fmla="*/ 272 w 863"/>
                  <a:gd name="T19" fmla="*/ 224 h 575"/>
                  <a:gd name="T20" fmla="*/ 226 w 863"/>
                  <a:gd name="T21" fmla="*/ 167 h 575"/>
                  <a:gd name="T22" fmla="*/ 180 w 863"/>
                  <a:gd name="T23" fmla="*/ 113 h 575"/>
                  <a:gd name="T24" fmla="*/ 136 w 863"/>
                  <a:gd name="T25" fmla="*/ 67 h 575"/>
                  <a:gd name="T26" fmla="*/ 90 w 863"/>
                  <a:gd name="T27" fmla="*/ 31 h 575"/>
                  <a:gd name="T28" fmla="*/ 44 w 863"/>
                  <a:gd name="T29" fmla="*/ 8 h 575"/>
                  <a:gd name="T30" fmla="*/ 0 w 863"/>
                  <a:gd name="T31" fmla="*/ 0 h 57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863" h="575">
                    <a:moveTo>
                      <a:pt x="862" y="574"/>
                    </a:moveTo>
                    <a:lnTo>
                      <a:pt x="770" y="566"/>
                    </a:lnTo>
                    <a:lnTo>
                      <a:pt x="726" y="561"/>
                    </a:lnTo>
                    <a:lnTo>
                      <a:pt x="680" y="551"/>
                    </a:lnTo>
                    <a:lnTo>
                      <a:pt x="634" y="538"/>
                    </a:lnTo>
                    <a:lnTo>
                      <a:pt x="590" y="520"/>
                    </a:lnTo>
                    <a:lnTo>
                      <a:pt x="544" y="496"/>
                    </a:lnTo>
                    <a:lnTo>
                      <a:pt x="452" y="429"/>
                    </a:lnTo>
                    <a:lnTo>
                      <a:pt x="362" y="335"/>
                    </a:lnTo>
                    <a:lnTo>
                      <a:pt x="272" y="224"/>
                    </a:lnTo>
                    <a:lnTo>
                      <a:pt x="226" y="167"/>
                    </a:lnTo>
                    <a:lnTo>
                      <a:pt x="180" y="113"/>
                    </a:lnTo>
                    <a:lnTo>
                      <a:pt x="136" y="67"/>
                    </a:lnTo>
                    <a:lnTo>
                      <a:pt x="90" y="31"/>
                    </a:lnTo>
                    <a:lnTo>
                      <a:pt x="44" y="8"/>
                    </a:lnTo>
                    <a:lnTo>
                      <a:pt x="0" y="0"/>
                    </a:lnTo>
                  </a:path>
                </a:pathLst>
              </a:custGeom>
              <a:noFill/>
              <a:ln w="28575" cap="rnd" cmpd="sng">
                <a:solidFill>
                  <a:schemeClr val="hlink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28" name="Freeform 44"/>
              <p:cNvSpPr>
                <a:spLocks/>
              </p:cNvSpPr>
              <p:nvPr/>
            </p:nvSpPr>
            <p:spPr bwMode="auto">
              <a:xfrm>
                <a:off x="847" y="2352"/>
                <a:ext cx="863" cy="575"/>
              </a:xfrm>
              <a:custGeom>
                <a:avLst/>
                <a:gdLst>
                  <a:gd name="T0" fmla="*/ 0 w 863"/>
                  <a:gd name="T1" fmla="*/ 574 h 575"/>
                  <a:gd name="T2" fmla="*/ 90 w 863"/>
                  <a:gd name="T3" fmla="*/ 566 h 575"/>
                  <a:gd name="T4" fmla="*/ 136 w 863"/>
                  <a:gd name="T5" fmla="*/ 561 h 575"/>
                  <a:gd name="T6" fmla="*/ 180 w 863"/>
                  <a:gd name="T7" fmla="*/ 551 h 575"/>
                  <a:gd name="T8" fmla="*/ 226 w 863"/>
                  <a:gd name="T9" fmla="*/ 538 h 575"/>
                  <a:gd name="T10" fmla="*/ 272 w 863"/>
                  <a:gd name="T11" fmla="*/ 520 h 575"/>
                  <a:gd name="T12" fmla="*/ 316 w 863"/>
                  <a:gd name="T13" fmla="*/ 496 h 575"/>
                  <a:gd name="T14" fmla="*/ 408 w 863"/>
                  <a:gd name="T15" fmla="*/ 429 h 575"/>
                  <a:gd name="T16" fmla="*/ 498 w 863"/>
                  <a:gd name="T17" fmla="*/ 335 h 575"/>
                  <a:gd name="T18" fmla="*/ 590 w 863"/>
                  <a:gd name="T19" fmla="*/ 224 h 575"/>
                  <a:gd name="T20" fmla="*/ 634 w 863"/>
                  <a:gd name="T21" fmla="*/ 167 h 575"/>
                  <a:gd name="T22" fmla="*/ 680 w 863"/>
                  <a:gd name="T23" fmla="*/ 113 h 575"/>
                  <a:gd name="T24" fmla="*/ 726 w 863"/>
                  <a:gd name="T25" fmla="*/ 67 h 575"/>
                  <a:gd name="T26" fmla="*/ 770 w 863"/>
                  <a:gd name="T27" fmla="*/ 31 h 575"/>
                  <a:gd name="T28" fmla="*/ 816 w 863"/>
                  <a:gd name="T29" fmla="*/ 8 h 575"/>
                  <a:gd name="T30" fmla="*/ 862 w 863"/>
                  <a:gd name="T31" fmla="*/ 0 h 57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863" h="575">
                    <a:moveTo>
                      <a:pt x="0" y="574"/>
                    </a:moveTo>
                    <a:lnTo>
                      <a:pt x="90" y="566"/>
                    </a:lnTo>
                    <a:lnTo>
                      <a:pt x="136" y="561"/>
                    </a:lnTo>
                    <a:lnTo>
                      <a:pt x="180" y="551"/>
                    </a:lnTo>
                    <a:lnTo>
                      <a:pt x="226" y="538"/>
                    </a:lnTo>
                    <a:lnTo>
                      <a:pt x="272" y="520"/>
                    </a:lnTo>
                    <a:lnTo>
                      <a:pt x="316" y="496"/>
                    </a:lnTo>
                    <a:lnTo>
                      <a:pt x="408" y="429"/>
                    </a:lnTo>
                    <a:lnTo>
                      <a:pt x="498" y="335"/>
                    </a:lnTo>
                    <a:lnTo>
                      <a:pt x="590" y="224"/>
                    </a:lnTo>
                    <a:lnTo>
                      <a:pt x="634" y="167"/>
                    </a:lnTo>
                    <a:lnTo>
                      <a:pt x="680" y="113"/>
                    </a:lnTo>
                    <a:lnTo>
                      <a:pt x="726" y="67"/>
                    </a:lnTo>
                    <a:lnTo>
                      <a:pt x="770" y="31"/>
                    </a:lnTo>
                    <a:lnTo>
                      <a:pt x="816" y="8"/>
                    </a:lnTo>
                    <a:lnTo>
                      <a:pt x="862" y="0"/>
                    </a:lnTo>
                  </a:path>
                </a:pathLst>
              </a:custGeom>
              <a:noFill/>
              <a:ln w="28575" cap="rnd" cmpd="sng">
                <a:solidFill>
                  <a:schemeClr val="hlink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</p:grpSp>
        <p:sp>
          <p:nvSpPr>
            <p:cNvPr id="24" name="Line 49"/>
            <p:cNvSpPr>
              <a:spLocks noChangeShapeType="1"/>
            </p:cNvSpPr>
            <p:nvPr/>
          </p:nvSpPr>
          <p:spPr bwMode="auto">
            <a:xfrm>
              <a:off x="4000500" y="4686300"/>
              <a:ext cx="360045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45791" dir="3378596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</p:grpSp>
      <p:grpSp>
        <p:nvGrpSpPr>
          <p:cNvPr id="44" name="Group 3"/>
          <p:cNvGrpSpPr>
            <a:grpSpLocks/>
          </p:cNvGrpSpPr>
          <p:nvPr/>
        </p:nvGrpSpPr>
        <p:grpSpPr bwMode="auto">
          <a:xfrm>
            <a:off x="1107903" y="4496438"/>
            <a:ext cx="3745495" cy="2251281"/>
            <a:chOff x="480" y="1056"/>
            <a:chExt cx="4848" cy="2976"/>
          </a:xfrm>
        </p:grpSpPr>
        <p:sp>
          <p:nvSpPr>
            <p:cNvPr id="45" name="Rectangle 4"/>
            <p:cNvSpPr>
              <a:spLocks noChangeArrowheads="1"/>
            </p:cNvSpPr>
            <p:nvPr/>
          </p:nvSpPr>
          <p:spPr bwMode="auto">
            <a:xfrm>
              <a:off x="480" y="1056"/>
              <a:ext cx="4848" cy="2976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>
              <a:outerShdw dist="71842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350"/>
            </a:p>
          </p:txBody>
        </p:sp>
        <p:sp>
          <p:nvSpPr>
            <p:cNvPr id="46" name="Rectangle 5"/>
            <p:cNvSpPr>
              <a:spLocks noChangeArrowheads="1"/>
            </p:cNvSpPr>
            <p:nvPr/>
          </p:nvSpPr>
          <p:spPr bwMode="auto">
            <a:xfrm>
              <a:off x="528" y="1152"/>
              <a:ext cx="4699" cy="2836"/>
            </a:xfrm>
            <a:prstGeom prst="rect">
              <a:avLst/>
            </a:prstGeom>
            <a:solidFill>
              <a:srgbClr val="FF8181"/>
            </a:solidFill>
            <a:ln w="0">
              <a:solidFill>
                <a:srgbClr val="C545AD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350"/>
            </a:p>
          </p:txBody>
        </p:sp>
        <p:sp>
          <p:nvSpPr>
            <p:cNvPr id="47" name="Rectangle 6"/>
            <p:cNvSpPr>
              <a:spLocks noChangeArrowheads="1"/>
            </p:cNvSpPr>
            <p:nvPr/>
          </p:nvSpPr>
          <p:spPr bwMode="auto">
            <a:xfrm>
              <a:off x="1733" y="1184"/>
              <a:ext cx="3363" cy="2196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350"/>
            </a:p>
          </p:txBody>
        </p:sp>
        <p:sp>
          <p:nvSpPr>
            <p:cNvPr id="48" name="Line 7"/>
            <p:cNvSpPr>
              <a:spLocks noChangeShapeType="1"/>
            </p:cNvSpPr>
            <p:nvPr/>
          </p:nvSpPr>
          <p:spPr bwMode="auto">
            <a:xfrm>
              <a:off x="2850" y="1184"/>
              <a:ext cx="1" cy="219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49" name="Line 8"/>
            <p:cNvSpPr>
              <a:spLocks noChangeShapeType="1"/>
            </p:cNvSpPr>
            <p:nvPr/>
          </p:nvSpPr>
          <p:spPr bwMode="auto">
            <a:xfrm>
              <a:off x="3979" y="1184"/>
              <a:ext cx="1" cy="219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50" name="Line 9"/>
            <p:cNvSpPr>
              <a:spLocks noChangeShapeType="1"/>
            </p:cNvSpPr>
            <p:nvPr/>
          </p:nvSpPr>
          <p:spPr bwMode="auto">
            <a:xfrm>
              <a:off x="5096" y="1184"/>
              <a:ext cx="1" cy="219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51" name="Rectangle 10"/>
            <p:cNvSpPr>
              <a:spLocks noChangeArrowheads="1"/>
            </p:cNvSpPr>
            <p:nvPr/>
          </p:nvSpPr>
          <p:spPr bwMode="auto">
            <a:xfrm>
              <a:off x="1733" y="1184"/>
              <a:ext cx="3363" cy="2196"/>
            </a:xfrm>
            <a:prstGeom prst="rect">
              <a:avLst/>
            </a:prstGeom>
            <a:noFill/>
            <a:ln w="23813">
              <a:solidFill>
                <a:srgbClr val="80808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350"/>
            </a:p>
          </p:txBody>
        </p:sp>
        <p:sp>
          <p:nvSpPr>
            <p:cNvPr id="52" name="Rectangle 11"/>
            <p:cNvSpPr>
              <a:spLocks noChangeArrowheads="1"/>
            </p:cNvSpPr>
            <p:nvPr/>
          </p:nvSpPr>
          <p:spPr bwMode="auto">
            <a:xfrm>
              <a:off x="1733" y="3125"/>
              <a:ext cx="3145" cy="155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350"/>
            </a:p>
          </p:txBody>
        </p:sp>
        <p:sp>
          <p:nvSpPr>
            <p:cNvPr id="53" name="Rectangle 12"/>
            <p:cNvSpPr>
              <a:spLocks noChangeArrowheads="1"/>
            </p:cNvSpPr>
            <p:nvPr/>
          </p:nvSpPr>
          <p:spPr bwMode="auto">
            <a:xfrm>
              <a:off x="1733" y="3125"/>
              <a:ext cx="3145" cy="155"/>
            </a:xfrm>
            <a:prstGeom prst="rect">
              <a:avLst/>
            </a:prstGeom>
            <a:noFill/>
            <a:ln w="238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350"/>
            </a:p>
          </p:txBody>
        </p:sp>
        <p:sp>
          <p:nvSpPr>
            <p:cNvPr id="54" name="Rectangle 13"/>
            <p:cNvSpPr>
              <a:spLocks noChangeArrowheads="1"/>
            </p:cNvSpPr>
            <p:nvPr/>
          </p:nvSpPr>
          <p:spPr bwMode="auto">
            <a:xfrm>
              <a:off x="1733" y="2756"/>
              <a:ext cx="1429" cy="15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350"/>
            </a:p>
          </p:txBody>
        </p:sp>
        <p:sp>
          <p:nvSpPr>
            <p:cNvPr id="55" name="Rectangle 14"/>
            <p:cNvSpPr>
              <a:spLocks noChangeArrowheads="1"/>
            </p:cNvSpPr>
            <p:nvPr/>
          </p:nvSpPr>
          <p:spPr bwMode="auto">
            <a:xfrm>
              <a:off x="1733" y="2756"/>
              <a:ext cx="1429" cy="156"/>
            </a:xfrm>
            <a:prstGeom prst="rect">
              <a:avLst/>
            </a:prstGeom>
            <a:noFill/>
            <a:ln w="238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350"/>
            </a:p>
          </p:txBody>
        </p:sp>
        <p:sp>
          <p:nvSpPr>
            <p:cNvPr id="56" name="Rectangle 15"/>
            <p:cNvSpPr>
              <a:spLocks noChangeArrowheads="1"/>
            </p:cNvSpPr>
            <p:nvPr/>
          </p:nvSpPr>
          <p:spPr bwMode="auto">
            <a:xfrm>
              <a:off x="1733" y="2388"/>
              <a:ext cx="258" cy="15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350"/>
            </a:p>
          </p:txBody>
        </p:sp>
        <p:sp>
          <p:nvSpPr>
            <p:cNvPr id="57" name="Rectangle 16"/>
            <p:cNvSpPr>
              <a:spLocks noChangeArrowheads="1"/>
            </p:cNvSpPr>
            <p:nvPr/>
          </p:nvSpPr>
          <p:spPr bwMode="auto">
            <a:xfrm>
              <a:off x="1733" y="2388"/>
              <a:ext cx="258" cy="156"/>
            </a:xfrm>
            <a:prstGeom prst="rect">
              <a:avLst/>
            </a:prstGeom>
            <a:noFill/>
            <a:ln w="238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350"/>
            </a:p>
          </p:txBody>
        </p:sp>
        <p:sp>
          <p:nvSpPr>
            <p:cNvPr id="58" name="Rectangle 17"/>
            <p:cNvSpPr>
              <a:spLocks noChangeArrowheads="1"/>
            </p:cNvSpPr>
            <p:nvPr/>
          </p:nvSpPr>
          <p:spPr bwMode="auto">
            <a:xfrm>
              <a:off x="1733" y="2034"/>
              <a:ext cx="449" cy="142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350"/>
            </a:p>
          </p:txBody>
        </p:sp>
        <p:sp>
          <p:nvSpPr>
            <p:cNvPr id="59" name="Rectangle 18"/>
            <p:cNvSpPr>
              <a:spLocks noChangeArrowheads="1"/>
            </p:cNvSpPr>
            <p:nvPr/>
          </p:nvSpPr>
          <p:spPr bwMode="auto">
            <a:xfrm>
              <a:off x="1733" y="2034"/>
              <a:ext cx="449" cy="142"/>
            </a:xfrm>
            <a:prstGeom prst="rect">
              <a:avLst/>
            </a:prstGeom>
            <a:noFill/>
            <a:ln w="238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350"/>
            </a:p>
          </p:txBody>
        </p:sp>
        <p:sp>
          <p:nvSpPr>
            <p:cNvPr id="60" name="Rectangle 19"/>
            <p:cNvSpPr>
              <a:spLocks noChangeArrowheads="1"/>
            </p:cNvSpPr>
            <p:nvPr/>
          </p:nvSpPr>
          <p:spPr bwMode="auto">
            <a:xfrm>
              <a:off x="1733" y="1666"/>
              <a:ext cx="286" cy="15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350"/>
            </a:p>
          </p:txBody>
        </p:sp>
        <p:sp>
          <p:nvSpPr>
            <p:cNvPr id="61" name="Rectangle 20"/>
            <p:cNvSpPr>
              <a:spLocks noChangeArrowheads="1"/>
            </p:cNvSpPr>
            <p:nvPr/>
          </p:nvSpPr>
          <p:spPr bwMode="auto">
            <a:xfrm>
              <a:off x="1733" y="1666"/>
              <a:ext cx="286" cy="156"/>
            </a:xfrm>
            <a:prstGeom prst="rect">
              <a:avLst/>
            </a:prstGeom>
            <a:noFill/>
            <a:ln w="238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350"/>
            </a:p>
          </p:txBody>
        </p:sp>
        <p:sp>
          <p:nvSpPr>
            <p:cNvPr id="62" name="Rectangle 21"/>
            <p:cNvSpPr>
              <a:spLocks noChangeArrowheads="1"/>
            </p:cNvSpPr>
            <p:nvPr/>
          </p:nvSpPr>
          <p:spPr bwMode="auto">
            <a:xfrm>
              <a:off x="1733" y="1296"/>
              <a:ext cx="54" cy="15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350"/>
            </a:p>
          </p:txBody>
        </p:sp>
        <p:sp>
          <p:nvSpPr>
            <p:cNvPr id="63" name="Rectangle 22"/>
            <p:cNvSpPr>
              <a:spLocks noChangeArrowheads="1"/>
            </p:cNvSpPr>
            <p:nvPr/>
          </p:nvSpPr>
          <p:spPr bwMode="auto">
            <a:xfrm>
              <a:off x="1733" y="1296"/>
              <a:ext cx="54" cy="156"/>
            </a:xfrm>
            <a:prstGeom prst="rect">
              <a:avLst/>
            </a:prstGeom>
            <a:noFill/>
            <a:ln w="238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350"/>
            </a:p>
          </p:txBody>
        </p:sp>
        <p:sp>
          <p:nvSpPr>
            <p:cNvPr id="64" name="Line 23"/>
            <p:cNvSpPr>
              <a:spLocks noChangeShapeType="1"/>
            </p:cNvSpPr>
            <p:nvPr/>
          </p:nvSpPr>
          <p:spPr bwMode="auto">
            <a:xfrm>
              <a:off x="1733" y="3380"/>
              <a:ext cx="336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65" name="Line 24"/>
            <p:cNvSpPr>
              <a:spLocks noChangeShapeType="1"/>
            </p:cNvSpPr>
            <p:nvPr/>
          </p:nvSpPr>
          <p:spPr bwMode="auto">
            <a:xfrm flipV="1">
              <a:off x="1733" y="3338"/>
              <a:ext cx="1" cy="4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66" name="Line 25"/>
            <p:cNvSpPr>
              <a:spLocks noChangeShapeType="1"/>
            </p:cNvSpPr>
            <p:nvPr/>
          </p:nvSpPr>
          <p:spPr bwMode="auto">
            <a:xfrm flipV="1">
              <a:off x="2850" y="3338"/>
              <a:ext cx="1" cy="4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67" name="Line 26"/>
            <p:cNvSpPr>
              <a:spLocks noChangeShapeType="1"/>
            </p:cNvSpPr>
            <p:nvPr/>
          </p:nvSpPr>
          <p:spPr bwMode="auto">
            <a:xfrm flipV="1">
              <a:off x="3979" y="3338"/>
              <a:ext cx="1" cy="4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68" name="Line 27"/>
            <p:cNvSpPr>
              <a:spLocks noChangeShapeType="1"/>
            </p:cNvSpPr>
            <p:nvPr/>
          </p:nvSpPr>
          <p:spPr bwMode="auto">
            <a:xfrm flipV="1">
              <a:off x="5096" y="3338"/>
              <a:ext cx="1" cy="4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69" name="Line 28"/>
            <p:cNvSpPr>
              <a:spLocks noChangeShapeType="1"/>
            </p:cNvSpPr>
            <p:nvPr/>
          </p:nvSpPr>
          <p:spPr bwMode="auto">
            <a:xfrm>
              <a:off x="1733" y="1184"/>
              <a:ext cx="1" cy="219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70" name="Line 29"/>
            <p:cNvSpPr>
              <a:spLocks noChangeShapeType="1"/>
            </p:cNvSpPr>
            <p:nvPr/>
          </p:nvSpPr>
          <p:spPr bwMode="auto">
            <a:xfrm>
              <a:off x="1733" y="3380"/>
              <a:ext cx="4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71" name="Line 30"/>
            <p:cNvSpPr>
              <a:spLocks noChangeShapeType="1"/>
            </p:cNvSpPr>
            <p:nvPr/>
          </p:nvSpPr>
          <p:spPr bwMode="auto">
            <a:xfrm>
              <a:off x="1733" y="3012"/>
              <a:ext cx="4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72" name="Line 31"/>
            <p:cNvSpPr>
              <a:spLocks noChangeShapeType="1"/>
            </p:cNvSpPr>
            <p:nvPr/>
          </p:nvSpPr>
          <p:spPr bwMode="auto">
            <a:xfrm>
              <a:off x="1733" y="2644"/>
              <a:ext cx="4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73" name="Line 32"/>
            <p:cNvSpPr>
              <a:spLocks noChangeShapeType="1"/>
            </p:cNvSpPr>
            <p:nvPr/>
          </p:nvSpPr>
          <p:spPr bwMode="auto">
            <a:xfrm>
              <a:off x="1733" y="2274"/>
              <a:ext cx="4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74" name="Line 33"/>
            <p:cNvSpPr>
              <a:spLocks noChangeShapeType="1"/>
            </p:cNvSpPr>
            <p:nvPr/>
          </p:nvSpPr>
          <p:spPr bwMode="auto">
            <a:xfrm>
              <a:off x="1733" y="1920"/>
              <a:ext cx="4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75" name="Line 34"/>
            <p:cNvSpPr>
              <a:spLocks noChangeShapeType="1"/>
            </p:cNvSpPr>
            <p:nvPr/>
          </p:nvSpPr>
          <p:spPr bwMode="auto">
            <a:xfrm>
              <a:off x="1733" y="1552"/>
              <a:ext cx="4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76" name="Line 35"/>
            <p:cNvSpPr>
              <a:spLocks noChangeShapeType="1"/>
            </p:cNvSpPr>
            <p:nvPr/>
          </p:nvSpPr>
          <p:spPr bwMode="auto">
            <a:xfrm>
              <a:off x="1733" y="1184"/>
              <a:ext cx="4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77" name="Rectangle 36"/>
            <p:cNvSpPr>
              <a:spLocks noChangeArrowheads="1"/>
            </p:cNvSpPr>
            <p:nvPr/>
          </p:nvSpPr>
          <p:spPr bwMode="auto">
            <a:xfrm>
              <a:off x="4111" y="3674"/>
              <a:ext cx="1115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4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人数（人）</a:t>
              </a:r>
              <a:endParaRPr kumimoji="1" lang="zh-CN" altLang="en-US" sz="1400" dirty="0"/>
            </a:p>
          </p:txBody>
        </p:sp>
        <p:sp>
          <p:nvSpPr>
            <p:cNvPr id="78" name="Rectangle 37"/>
            <p:cNvSpPr>
              <a:spLocks noChangeArrowheads="1"/>
            </p:cNvSpPr>
            <p:nvPr/>
          </p:nvSpPr>
          <p:spPr bwMode="auto">
            <a:xfrm>
              <a:off x="3217" y="2728"/>
              <a:ext cx="223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51</a:t>
              </a:r>
              <a:endParaRPr kumimoji="1" lang="en-US" altLang="zh-CN" sz="4500" dirty="0"/>
            </a:p>
          </p:txBody>
        </p:sp>
        <p:sp>
          <p:nvSpPr>
            <p:cNvPr id="79" name="Rectangle 38"/>
            <p:cNvSpPr>
              <a:spLocks noChangeArrowheads="1"/>
            </p:cNvSpPr>
            <p:nvPr/>
          </p:nvSpPr>
          <p:spPr bwMode="auto">
            <a:xfrm>
              <a:off x="2046" y="2360"/>
              <a:ext cx="163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9</a:t>
              </a:r>
              <a:endParaRPr kumimoji="1" lang="en-US" altLang="zh-CN" sz="4400" dirty="0"/>
            </a:p>
          </p:txBody>
        </p:sp>
        <p:sp>
          <p:nvSpPr>
            <p:cNvPr id="80" name="Rectangle 39"/>
            <p:cNvSpPr>
              <a:spLocks noChangeArrowheads="1"/>
            </p:cNvSpPr>
            <p:nvPr/>
          </p:nvSpPr>
          <p:spPr bwMode="auto">
            <a:xfrm>
              <a:off x="2237" y="1992"/>
              <a:ext cx="223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16</a:t>
              </a:r>
              <a:endParaRPr kumimoji="1" lang="en-US" altLang="zh-CN" sz="4500" dirty="0"/>
            </a:p>
          </p:txBody>
        </p:sp>
        <p:sp>
          <p:nvSpPr>
            <p:cNvPr id="81" name="Rectangle 40"/>
            <p:cNvSpPr>
              <a:spLocks noChangeArrowheads="1"/>
            </p:cNvSpPr>
            <p:nvPr/>
          </p:nvSpPr>
          <p:spPr bwMode="auto">
            <a:xfrm>
              <a:off x="2074" y="1637"/>
              <a:ext cx="448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10</a:t>
              </a:r>
              <a:endParaRPr kumimoji="1" lang="en-US" altLang="zh-CN" sz="4400" dirty="0"/>
            </a:p>
          </p:txBody>
        </p:sp>
        <p:sp>
          <p:nvSpPr>
            <p:cNvPr id="82" name="Rectangle 41"/>
            <p:cNvSpPr>
              <a:spLocks noChangeArrowheads="1"/>
            </p:cNvSpPr>
            <p:nvPr/>
          </p:nvSpPr>
          <p:spPr bwMode="auto">
            <a:xfrm>
              <a:off x="1843" y="1268"/>
              <a:ext cx="249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kumimoji="1" lang="en-US" altLang="zh-CN" sz="4400" dirty="0"/>
            </a:p>
          </p:txBody>
        </p:sp>
        <p:sp>
          <p:nvSpPr>
            <p:cNvPr id="83" name="Rectangle 42"/>
            <p:cNvSpPr>
              <a:spLocks noChangeArrowheads="1"/>
            </p:cNvSpPr>
            <p:nvPr/>
          </p:nvSpPr>
          <p:spPr bwMode="auto">
            <a:xfrm>
              <a:off x="4729" y="2940"/>
              <a:ext cx="326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112</a:t>
              </a:r>
              <a:endParaRPr kumimoji="1" lang="en-US" altLang="zh-CN" sz="4400" dirty="0"/>
            </a:p>
          </p:txBody>
        </p:sp>
        <p:sp>
          <p:nvSpPr>
            <p:cNvPr id="84" name="Rectangle 43"/>
            <p:cNvSpPr>
              <a:spLocks noChangeArrowheads="1"/>
            </p:cNvSpPr>
            <p:nvPr/>
          </p:nvSpPr>
          <p:spPr bwMode="auto">
            <a:xfrm>
              <a:off x="1684" y="3474"/>
              <a:ext cx="194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sz="5400" dirty="0"/>
            </a:p>
          </p:txBody>
        </p:sp>
        <p:sp>
          <p:nvSpPr>
            <p:cNvPr id="85" name="Rectangle 44"/>
            <p:cNvSpPr>
              <a:spLocks noChangeArrowheads="1"/>
            </p:cNvSpPr>
            <p:nvPr/>
          </p:nvSpPr>
          <p:spPr bwMode="auto">
            <a:xfrm>
              <a:off x="2787" y="3468"/>
              <a:ext cx="223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40</a:t>
              </a:r>
              <a:endParaRPr kumimoji="1" lang="en-US" altLang="zh-CN" sz="5400" dirty="0"/>
            </a:p>
          </p:txBody>
        </p:sp>
        <p:sp>
          <p:nvSpPr>
            <p:cNvPr id="86" name="Rectangle 45"/>
            <p:cNvSpPr>
              <a:spLocks noChangeArrowheads="1"/>
            </p:cNvSpPr>
            <p:nvPr/>
          </p:nvSpPr>
          <p:spPr bwMode="auto">
            <a:xfrm>
              <a:off x="3898" y="3468"/>
              <a:ext cx="223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80</a:t>
              </a:r>
              <a:endParaRPr kumimoji="1" lang="en-US" altLang="zh-CN" sz="4400" dirty="0"/>
            </a:p>
          </p:txBody>
        </p:sp>
        <p:sp>
          <p:nvSpPr>
            <p:cNvPr id="87" name="Rectangle 46"/>
            <p:cNvSpPr>
              <a:spLocks noChangeArrowheads="1"/>
            </p:cNvSpPr>
            <p:nvPr/>
          </p:nvSpPr>
          <p:spPr bwMode="auto">
            <a:xfrm>
              <a:off x="4895" y="3488"/>
              <a:ext cx="334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120</a:t>
              </a:r>
              <a:endParaRPr kumimoji="1" lang="en-US" altLang="zh-CN" sz="4000" dirty="0"/>
            </a:p>
          </p:txBody>
        </p:sp>
        <p:sp>
          <p:nvSpPr>
            <p:cNvPr id="88" name="Rectangle 47"/>
            <p:cNvSpPr>
              <a:spLocks noChangeArrowheads="1"/>
            </p:cNvSpPr>
            <p:nvPr/>
          </p:nvSpPr>
          <p:spPr bwMode="auto">
            <a:xfrm>
              <a:off x="943" y="3096"/>
              <a:ext cx="86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575">
                  <a:solidFill>
                    <a:srgbClr val="000000"/>
                  </a:solidFill>
                  <a:latin typeface="Times New Roman" panose="02020603050405020304" pitchFamily="18" charset="0"/>
                </a:rPr>
                <a:t>  </a:t>
              </a:r>
              <a:endParaRPr kumimoji="1" lang="en-US" altLang="zh-CN" sz="4500"/>
            </a:p>
          </p:txBody>
        </p:sp>
        <p:sp>
          <p:nvSpPr>
            <p:cNvPr id="89" name="Rectangle 48"/>
            <p:cNvSpPr>
              <a:spLocks noChangeArrowheads="1"/>
            </p:cNvSpPr>
            <p:nvPr/>
          </p:nvSpPr>
          <p:spPr bwMode="auto">
            <a:xfrm>
              <a:off x="1049" y="3102"/>
              <a:ext cx="446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400" dirty="0" smtClean="0">
                  <a:solidFill>
                    <a:srgbClr val="000000"/>
                  </a:solidFill>
                  <a:latin typeface="宋体" panose="02010600030101010101" pitchFamily="2" charset="-122"/>
                </a:rPr>
                <a:t>商品</a:t>
              </a:r>
              <a:endParaRPr kumimoji="1" lang="zh-CN" altLang="en-US" sz="4800" dirty="0"/>
            </a:p>
          </p:txBody>
        </p:sp>
        <p:sp>
          <p:nvSpPr>
            <p:cNvPr id="90" name="Rectangle 49"/>
            <p:cNvSpPr>
              <a:spLocks noChangeArrowheads="1"/>
            </p:cNvSpPr>
            <p:nvPr/>
          </p:nvSpPr>
          <p:spPr bwMode="auto">
            <a:xfrm>
              <a:off x="943" y="2728"/>
              <a:ext cx="86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575">
                  <a:solidFill>
                    <a:srgbClr val="000000"/>
                  </a:solidFill>
                  <a:latin typeface="Times New Roman" panose="02020603050405020304" pitchFamily="18" charset="0"/>
                </a:rPr>
                <a:t>  </a:t>
              </a:r>
              <a:endParaRPr kumimoji="1" lang="en-US" altLang="zh-CN" sz="4500"/>
            </a:p>
          </p:txBody>
        </p:sp>
        <p:sp>
          <p:nvSpPr>
            <p:cNvPr id="91" name="Rectangle 50"/>
            <p:cNvSpPr>
              <a:spLocks noChangeArrowheads="1"/>
            </p:cNvSpPr>
            <p:nvPr/>
          </p:nvSpPr>
          <p:spPr bwMode="auto">
            <a:xfrm>
              <a:off x="1051" y="2730"/>
              <a:ext cx="446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400" dirty="0" smtClean="0">
                  <a:solidFill>
                    <a:srgbClr val="000000"/>
                  </a:solidFill>
                  <a:latin typeface="宋体" panose="02010600030101010101" pitchFamily="2" charset="-122"/>
                </a:rPr>
                <a:t>服务</a:t>
              </a:r>
              <a:endParaRPr kumimoji="1" lang="zh-CN" altLang="en-US" sz="5400" dirty="0"/>
            </a:p>
          </p:txBody>
        </p:sp>
        <p:sp>
          <p:nvSpPr>
            <p:cNvPr id="92" name="Rectangle 51"/>
            <p:cNvSpPr>
              <a:spLocks noChangeArrowheads="1"/>
            </p:cNvSpPr>
            <p:nvPr/>
          </p:nvSpPr>
          <p:spPr bwMode="auto">
            <a:xfrm>
              <a:off x="943" y="2360"/>
              <a:ext cx="86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575">
                  <a:solidFill>
                    <a:srgbClr val="000000"/>
                  </a:solidFill>
                  <a:latin typeface="Times New Roman" panose="02020603050405020304" pitchFamily="18" charset="0"/>
                </a:rPr>
                <a:t>  </a:t>
              </a:r>
              <a:endParaRPr kumimoji="1" lang="en-US" altLang="zh-CN" sz="4500"/>
            </a:p>
          </p:txBody>
        </p:sp>
        <p:sp>
          <p:nvSpPr>
            <p:cNvPr id="93" name="Rectangle 52"/>
            <p:cNvSpPr>
              <a:spLocks noChangeArrowheads="1"/>
            </p:cNvSpPr>
            <p:nvPr/>
          </p:nvSpPr>
          <p:spPr bwMode="auto">
            <a:xfrm>
              <a:off x="1045" y="2361"/>
              <a:ext cx="446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400" dirty="0" smtClean="0">
                  <a:solidFill>
                    <a:srgbClr val="000000"/>
                  </a:solidFill>
                  <a:latin typeface="宋体" panose="02010600030101010101" pitchFamily="2" charset="-122"/>
                </a:rPr>
                <a:t>金融</a:t>
              </a:r>
              <a:endParaRPr kumimoji="1" lang="zh-CN" altLang="en-US" sz="5400" dirty="0"/>
            </a:p>
          </p:txBody>
        </p:sp>
        <p:sp>
          <p:nvSpPr>
            <p:cNvPr id="94" name="Rectangle 53"/>
            <p:cNvSpPr>
              <a:spLocks noChangeArrowheads="1"/>
            </p:cNvSpPr>
            <p:nvPr/>
          </p:nvSpPr>
          <p:spPr bwMode="auto">
            <a:xfrm>
              <a:off x="793" y="2006"/>
              <a:ext cx="86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575">
                  <a:solidFill>
                    <a:srgbClr val="000000"/>
                  </a:solidFill>
                  <a:latin typeface="Times New Roman" panose="02020603050405020304" pitchFamily="18" charset="0"/>
                </a:rPr>
                <a:t>  </a:t>
              </a:r>
              <a:endParaRPr kumimoji="1" lang="en-US" altLang="zh-CN" sz="4500"/>
            </a:p>
          </p:txBody>
        </p:sp>
        <p:sp>
          <p:nvSpPr>
            <p:cNvPr id="95" name="Rectangle 54"/>
            <p:cNvSpPr>
              <a:spLocks noChangeArrowheads="1"/>
            </p:cNvSpPr>
            <p:nvPr/>
          </p:nvSpPr>
          <p:spPr bwMode="auto">
            <a:xfrm>
              <a:off x="858" y="2010"/>
              <a:ext cx="669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400" dirty="0" smtClean="0">
                  <a:solidFill>
                    <a:srgbClr val="000000"/>
                  </a:solidFill>
                  <a:latin typeface="宋体" panose="02010600030101010101" pitchFamily="2" charset="-122"/>
                </a:rPr>
                <a:t>房地产</a:t>
              </a:r>
              <a:endParaRPr kumimoji="1" lang="zh-CN" altLang="en-US" sz="5400" dirty="0"/>
            </a:p>
          </p:txBody>
        </p:sp>
        <p:sp>
          <p:nvSpPr>
            <p:cNvPr id="96" name="Rectangle 55"/>
            <p:cNvSpPr>
              <a:spLocks noChangeArrowheads="1"/>
            </p:cNvSpPr>
            <p:nvPr/>
          </p:nvSpPr>
          <p:spPr bwMode="auto">
            <a:xfrm>
              <a:off x="643" y="1637"/>
              <a:ext cx="86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575">
                  <a:solidFill>
                    <a:srgbClr val="000000"/>
                  </a:solidFill>
                  <a:latin typeface="Times New Roman" panose="02020603050405020304" pitchFamily="18" charset="0"/>
                </a:rPr>
                <a:t>  </a:t>
              </a:r>
              <a:endParaRPr kumimoji="1" lang="en-US" altLang="zh-CN" sz="4500"/>
            </a:p>
          </p:txBody>
        </p:sp>
        <p:sp>
          <p:nvSpPr>
            <p:cNvPr id="97" name="Rectangle 56"/>
            <p:cNvSpPr>
              <a:spLocks noChangeArrowheads="1"/>
            </p:cNvSpPr>
            <p:nvPr/>
          </p:nvSpPr>
          <p:spPr bwMode="auto">
            <a:xfrm>
              <a:off x="700" y="1640"/>
              <a:ext cx="892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400" dirty="0">
                  <a:solidFill>
                    <a:srgbClr val="000000"/>
                  </a:solidFill>
                  <a:latin typeface="宋体" panose="02010600030101010101" pitchFamily="2" charset="-122"/>
                </a:rPr>
                <a:t>招生</a:t>
              </a:r>
              <a:r>
                <a:rPr kumimoji="1" lang="zh-CN" altLang="en-US" sz="1400" dirty="0" smtClean="0">
                  <a:solidFill>
                    <a:srgbClr val="000000"/>
                  </a:solidFill>
                  <a:latin typeface="宋体" panose="02010600030101010101" pitchFamily="2" charset="-122"/>
                </a:rPr>
                <a:t>招聘</a:t>
              </a:r>
              <a:endParaRPr kumimoji="1" lang="zh-CN" altLang="en-US" sz="4800" dirty="0"/>
            </a:p>
          </p:txBody>
        </p:sp>
        <p:sp>
          <p:nvSpPr>
            <p:cNvPr id="98" name="Rectangle 57"/>
            <p:cNvSpPr>
              <a:spLocks noChangeArrowheads="1"/>
            </p:cNvSpPr>
            <p:nvPr/>
          </p:nvSpPr>
          <p:spPr bwMode="auto">
            <a:xfrm>
              <a:off x="943" y="1268"/>
              <a:ext cx="86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575">
                  <a:solidFill>
                    <a:srgbClr val="000000"/>
                  </a:solidFill>
                  <a:latin typeface="Times New Roman" panose="02020603050405020304" pitchFamily="18" charset="0"/>
                </a:rPr>
                <a:t>  </a:t>
              </a:r>
              <a:endParaRPr kumimoji="1" lang="en-US" altLang="zh-CN" sz="4500"/>
            </a:p>
          </p:txBody>
        </p:sp>
        <p:sp>
          <p:nvSpPr>
            <p:cNvPr id="99" name="Rectangle 58"/>
            <p:cNvSpPr>
              <a:spLocks noChangeArrowheads="1"/>
            </p:cNvSpPr>
            <p:nvPr/>
          </p:nvSpPr>
          <p:spPr bwMode="auto">
            <a:xfrm>
              <a:off x="1044" y="1262"/>
              <a:ext cx="446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400" dirty="0" smtClean="0">
                  <a:solidFill>
                    <a:srgbClr val="000000"/>
                  </a:solidFill>
                  <a:latin typeface="宋体" panose="02010600030101010101" pitchFamily="2" charset="-122"/>
                </a:rPr>
                <a:t>其他</a:t>
              </a:r>
              <a:endParaRPr kumimoji="1" lang="zh-CN" altLang="en-US" sz="5400" dirty="0"/>
            </a:p>
          </p:txBody>
        </p:sp>
        <p:sp>
          <p:nvSpPr>
            <p:cNvPr id="100" name="Rectangle 59"/>
            <p:cNvSpPr>
              <a:spLocks noChangeArrowheads="1"/>
            </p:cNvSpPr>
            <p:nvPr/>
          </p:nvSpPr>
          <p:spPr bwMode="auto">
            <a:xfrm>
              <a:off x="547" y="1126"/>
              <a:ext cx="4700" cy="283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350"/>
            </a:p>
          </p:txBody>
        </p:sp>
        <p:sp>
          <p:nvSpPr>
            <p:cNvPr id="101" name="Rectangle 60"/>
            <p:cNvSpPr>
              <a:spLocks noChangeArrowheads="1"/>
            </p:cNvSpPr>
            <p:nvPr/>
          </p:nvSpPr>
          <p:spPr bwMode="auto">
            <a:xfrm>
              <a:off x="561" y="1878"/>
              <a:ext cx="314" cy="9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350"/>
            </a:p>
          </p:txBody>
        </p:sp>
        <p:sp>
          <p:nvSpPr>
            <p:cNvPr id="102" name="Rectangle 66"/>
            <p:cNvSpPr>
              <a:spLocks noChangeArrowheads="1"/>
            </p:cNvSpPr>
            <p:nvPr/>
          </p:nvSpPr>
          <p:spPr bwMode="auto">
            <a:xfrm>
              <a:off x="1079" y="3692"/>
              <a:ext cx="4140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350"/>
            </a:p>
          </p:txBody>
        </p:sp>
        <p:sp>
          <p:nvSpPr>
            <p:cNvPr id="103" name="Rectangle 67"/>
            <p:cNvSpPr>
              <a:spLocks noChangeArrowheads="1"/>
            </p:cNvSpPr>
            <p:nvPr/>
          </p:nvSpPr>
          <p:spPr bwMode="auto">
            <a:xfrm>
              <a:off x="1501" y="3720"/>
              <a:ext cx="94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725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 </a:t>
              </a:r>
              <a:endParaRPr kumimoji="1" lang="en-US" altLang="zh-CN" sz="4500"/>
            </a:p>
          </p:txBody>
        </p:sp>
      </p:grpSp>
    </p:spTree>
    <p:extLst>
      <p:ext uri="{BB962C8B-B14F-4D97-AF65-F5344CB8AC3E}">
        <p14:creationId xmlns:p14="http://schemas.microsoft.com/office/powerpoint/2010/main" val="217832078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9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4" name="Rectangle 29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67866" tIns="33338" rIns="67866" bIns="33338" rtlCol="0" anchor="ctr" anchorCtr="1">
            <a:normAutofit/>
          </a:bodyPr>
          <a:lstStyle/>
          <a:p>
            <a:pPr eaLnBrk="1" hangingPunct="1"/>
            <a:r>
              <a:rPr lang="zh-CN" altLang="en-US" sz="3000" dirty="0" smtClean="0"/>
              <a:t>分组</a:t>
            </a:r>
            <a:r>
              <a:rPr lang="zh-CN" altLang="en-US" sz="3000" dirty="0"/>
              <a:t>数据</a:t>
            </a:r>
            <a:r>
              <a:rPr lang="en-US" altLang="zh-CN" sz="3000" dirty="0"/>
              <a:t>—</a:t>
            </a:r>
            <a:r>
              <a:rPr lang="zh-CN" altLang="en-US" sz="3000" dirty="0"/>
              <a:t>茎叶图</a:t>
            </a:r>
            <a:br>
              <a:rPr lang="zh-CN" altLang="en-US" sz="3000" dirty="0"/>
            </a:br>
            <a:r>
              <a:rPr lang="zh-CN" altLang="en-US" sz="2700" dirty="0">
                <a:solidFill>
                  <a:schemeClr val="hlink"/>
                </a:solidFill>
              </a:rPr>
              <a:t>（茎叶图的制作）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：统计某车间</a:t>
            </a:r>
            <a:r>
              <a:rPr lang="en-US" altLang="zh-CN" dirty="0" smtClean="0"/>
              <a:t>50</a:t>
            </a:r>
            <a:r>
              <a:rPr lang="zh-CN" altLang="en-US" dirty="0" smtClean="0"/>
              <a:t>个工人一天加工零件的个数，如下：</a:t>
            </a:r>
            <a:r>
              <a:rPr lang="en-US" altLang="zh-CN" dirty="0" smtClean="0"/>
              <a:t>108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112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117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107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113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119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123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127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115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133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139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120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114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123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127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125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134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108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117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120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123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127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125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134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110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121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124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128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135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117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122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124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128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137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112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139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118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118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122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124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129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130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126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122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118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123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126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131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133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122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281176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ext Box 2"/>
          <p:cNvSpPr txBox="1">
            <a:spLocks noChangeArrowheads="1"/>
          </p:cNvSpPr>
          <p:nvPr/>
        </p:nvSpPr>
        <p:spPr bwMode="auto">
          <a:xfrm>
            <a:off x="2228850" y="2286000"/>
            <a:ext cx="7429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kumimoji="1" lang="zh-CN" altLang="en-US" b="1" dirty="0">
                <a:solidFill>
                  <a:srgbClr val="F078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树茎</a:t>
            </a:r>
            <a:endParaRPr kumimoji="1" lang="zh-CN" altLang="en-US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99331" name="Text Box 3"/>
          <p:cNvSpPr txBox="1">
            <a:spLocks noChangeArrowheads="1"/>
          </p:cNvSpPr>
          <p:nvPr/>
        </p:nvSpPr>
        <p:spPr bwMode="auto">
          <a:xfrm>
            <a:off x="2971799" y="2286000"/>
            <a:ext cx="82034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b="1" dirty="0">
                <a:solidFill>
                  <a:srgbClr val="00FFCC"/>
                </a:solidFill>
              </a:rPr>
              <a:t>树叶</a:t>
            </a:r>
            <a:endParaRPr kumimoji="1" lang="zh-CN" altLang="en-US" b="1" dirty="0"/>
          </a:p>
        </p:txBody>
      </p:sp>
      <p:sp>
        <p:nvSpPr>
          <p:cNvPr id="99332" name="Text Box 4"/>
          <p:cNvSpPr txBox="1">
            <a:spLocks noChangeArrowheads="1"/>
          </p:cNvSpPr>
          <p:nvPr/>
        </p:nvSpPr>
        <p:spPr bwMode="auto">
          <a:xfrm>
            <a:off x="2971800" y="2743201"/>
            <a:ext cx="742950" cy="380873"/>
          </a:xfrm>
          <a:prstGeom prst="rect">
            <a:avLst/>
          </a:prstGeom>
          <a:solidFill>
            <a:srgbClr val="E000E0"/>
          </a:solidFill>
          <a:ln w="12700">
            <a:solidFill>
              <a:schemeClr val="tx2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1875">
                <a:solidFill>
                  <a:srgbClr val="03FFE7"/>
                </a:solidFill>
              </a:rPr>
              <a:t>788</a:t>
            </a:r>
            <a:endParaRPr kumimoji="1" lang="en-US" altLang="zh-CN">
              <a:solidFill>
                <a:srgbClr val="03FFE7"/>
              </a:solidFill>
            </a:endParaRPr>
          </a:p>
        </p:txBody>
      </p:sp>
      <p:sp>
        <p:nvSpPr>
          <p:cNvPr id="99333" name="Text Box 5"/>
          <p:cNvSpPr txBox="1">
            <a:spLocks noChangeArrowheads="1"/>
          </p:cNvSpPr>
          <p:nvPr/>
        </p:nvSpPr>
        <p:spPr bwMode="auto">
          <a:xfrm>
            <a:off x="2971800" y="3200401"/>
            <a:ext cx="1951434" cy="380873"/>
          </a:xfrm>
          <a:prstGeom prst="rect">
            <a:avLst/>
          </a:prstGeom>
          <a:solidFill>
            <a:srgbClr val="E000E0"/>
          </a:solidFill>
          <a:ln w="12700">
            <a:solidFill>
              <a:schemeClr val="tx2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1875" dirty="0" smtClean="0">
                <a:solidFill>
                  <a:srgbClr val="03FFE7"/>
                </a:solidFill>
              </a:rPr>
              <a:t>0223457778889</a:t>
            </a:r>
            <a:endParaRPr kumimoji="1" lang="en-US" altLang="zh-CN" dirty="0">
              <a:solidFill>
                <a:srgbClr val="00ECD6"/>
              </a:solidFill>
            </a:endParaRPr>
          </a:p>
        </p:txBody>
      </p:sp>
      <p:sp>
        <p:nvSpPr>
          <p:cNvPr id="99334" name="Text Box 6"/>
          <p:cNvSpPr txBox="1">
            <a:spLocks noChangeArrowheads="1"/>
          </p:cNvSpPr>
          <p:nvPr/>
        </p:nvSpPr>
        <p:spPr bwMode="auto">
          <a:xfrm>
            <a:off x="2971799" y="3657601"/>
            <a:ext cx="3352258" cy="380873"/>
          </a:xfrm>
          <a:prstGeom prst="rect">
            <a:avLst/>
          </a:prstGeom>
          <a:solidFill>
            <a:srgbClr val="E000E0"/>
          </a:solidFill>
          <a:ln w="12700">
            <a:solidFill>
              <a:schemeClr val="tx2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1875" dirty="0" smtClean="0">
                <a:solidFill>
                  <a:srgbClr val="03FFE7"/>
                </a:solidFill>
              </a:rPr>
              <a:t>001222233334445566777889</a:t>
            </a:r>
            <a:endParaRPr kumimoji="1" lang="en-US" altLang="zh-CN" sz="675" dirty="0">
              <a:solidFill>
                <a:srgbClr val="00ECD6"/>
              </a:solidFill>
            </a:endParaRPr>
          </a:p>
        </p:txBody>
      </p:sp>
      <p:sp>
        <p:nvSpPr>
          <p:cNvPr id="99335" name="Text Box 7"/>
          <p:cNvSpPr txBox="1">
            <a:spLocks noChangeArrowheads="1"/>
          </p:cNvSpPr>
          <p:nvPr/>
        </p:nvSpPr>
        <p:spPr bwMode="auto">
          <a:xfrm>
            <a:off x="2971800" y="4114801"/>
            <a:ext cx="1951434" cy="380873"/>
          </a:xfrm>
          <a:prstGeom prst="rect">
            <a:avLst/>
          </a:prstGeom>
          <a:solidFill>
            <a:srgbClr val="E000E0"/>
          </a:solidFill>
          <a:ln w="12700">
            <a:solidFill>
              <a:schemeClr val="tx2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1875">
                <a:solidFill>
                  <a:srgbClr val="03FFE7"/>
                </a:solidFill>
              </a:rPr>
              <a:t>0133445799</a:t>
            </a:r>
            <a:endParaRPr kumimoji="1" lang="en-US" altLang="zh-CN">
              <a:solidFill>
                <a:srgbClr val="00ECD6"/>
              </a:solidFill>
            </a:endParaRPr>
          </a:p>
        </p:txBody>
      </p:sp>
      <p:sp>
        <p:nvSpPr>
          <p:cNvPr id="99336" name="Line 8"/>
          <p:cNvSpPr>
            <a:spLocks noChangeShapeType="1"/>
          </p:cNvSpPr>
          <p:nvPr/>
        </p:nvSpPr>
        <p:spPr bwMode="auto">
          <a:xfrm flipV="1">
            <a:off x="2285999" y="2619249"/>
            <a:ext cx="5107577" cy="965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grpSp>
        <p:nvGrpSpPr>
          <p:cNvPr id="99337" name="Group 9"/>
          <p:cNvGrpSpPr>
            <a:grpSpLocks/>
          </p:cNvGrpSpPr>
          <p:nvPr/>
        </p:nvGrpSpPr>
        <p:grpSpPr bwMode="auto">
          <a:xfrm>
            <a:off x="2514600" y="2743201"/>
            <a:ext cx="571500" cy="1752600"/>
            <a:chOff x="1104" y="1824"/>
            <a:chExt cx="480" cy="1472"/>
          </a:xfrm>
        </p:grpSpPr>
        <p:sp>
          <p:nvSpPr>
            <p:cNvPr id="99338" name="Text Box 10"/>
            <p:cNvSpPr txBox="1">
              <a:spLocks noChangeArrowheads="1"/>
            </p:cNvSpPr>
            <p:nvPr/>
          </p:nvSpPr>
          <p:spPr bwMode="auto">
            <a:xfrm>
              <a:off x="1104" y="1824"/>
              <a:ext cx="384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kumimoji="1" lang="en-US" altLang="zh-CN" sz="1875" b="1">
                  <a:solidFill>
                    <a:srgbClr val="F078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10</a:t>
              </a:r>
              <a:endParaRPr kumimoji="1" lang="en-US" altLang="zh-CN" b="1">
                <a:latin typeface="Arial" charset="0"/>
              </a:endParaRPr>
            </a:p>
          </p:txBody>
        </p:sp>
        <p:sp>
          <p:nvSpPr>
            <p:cNvPr id="99339" name="Text Box 11"/>
            <p:cNvSpPr txBox="1">
              <a:spLocks noChangeArrowheads="1"/>
            </p:cNvSpPr>
            <p:nvPr/>
          </p:nvSpPr>
          <p:spPr bwMode="auto">
            <a:xfrm>
              <a:off x="1104" y="2208"/>
              <a:ext cx="384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kumimoji="1" lang="en-US" altLang="zh-CN" sz="1875" b="1">
                  <a:solidFill>
                    <a:srgbClr val="F078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11</a:t>
              </a:r>
              <a:endParaRPr kumimoji="1"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99340" name="Text Box 12"/>
            <p:cNvSpPr txBox="1">
              <a:spLocks noChangeArrowheads="1"/>
            </p:cNvSpPr>
            <p:nvPr/>
          </p:nvSpPr>
          <p:spPr bwMode="auto">
            <a:xfrm>
              <a:off x="1104" y="2592"/>
              <a:ext cx="480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kumimoji="1" lang="en-US" altLang="zh-CN" sz="1875" b="1">
                  <a:solidFill>
                    <a:srgbClr val="F078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12</a:t>
              </a:r>
              <a:endParaRPr kumimoji="1"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99341" name="Text Box 13"/>
            <p:cNvSpPr txBox="1">
              <a:spLocks noChangeArrowheads="1"/>
            </p:cNvSpPr>
            <p:nvPr/>
          </p:nvSpPr>
          <p:spPr bwMode="auto">
            <a:xfrm>
              <a:off x="1104" y="2976"/>
              <a:ext cx="384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kumimoji="1" lang="en-US" altLang="zh-CN" sz="1875" b="1">
                  <a:solidFill>
                    <a:srgbClr val="F078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13</a:t>
              </a:r>
              <a:endParaRPr kumimoji="1" lang="en-US" altLang="zh-CN" b="1">
                <a:latin typeface="Arial" charset="0"/>
              </a:endParaRPr>
            </a:p>
          </p:txBody>
        </p:sp>
      </p:grpSp>
      <p:sp>
        <p:nvSpPr>
          <p:cNvPr id="99342" name="Line 14"/>
          <p:cNvSpPr>
            <a:spLocks noChangeShapeType="1"/>
          </p:cNvSpPr>
          <p:nvPr/>
        </p:nvSpPr>
        <p:spPr bwMode="auto">
          <a:xfrm>
            <a:off x="6376310" y="2400300"/>
            <a:ext cx="0" cy="2228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99343" name="Text Box 15"/>
          <p:cNvSpPr txBox="1">
            <a:spLocks noChangeArrowheads="1"/>
          </p:cNvSpPr>
          <p:nvPr/>
        </p:nvSpPr>
        <p:spPr bwMode="auto">
          <a:xfrm>
            <a:off x="6363246" y="2286000"/>
            <a:ext cx="131445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dirty="0"/>
              <a:t>数据个数</a:t>
            </a:r>
          </a:p>
        </p:txBody>
      </p:sp>
      <p:grpSp>
        <p:nvGrpSpPr>
          <p:cNvPr id="99344" name="Group 16"/>
          <p:cNvGrpSpPr>
            <a:grpSpLocks/>
          </p:cNvGrpSpPr>
          <p:nvPr/>
        </p:nvGrpSpPr>
        <p:grpSpPr bwMode="auto">
          <a:xfrm>
            <a:off x="6400800" y="2743201"/>
            <a:ext cx="685800" cy="1799034"/>
            <a:chOff x="4368" y="1824"/>
            <a:chExt cx="576" cy="1510"/>
          </a:xfrm>
        </p:grpSpPr>
        <p:sp>
          <p:nvSpPr>
            <p:cNvPr id="51221" name="Text Box 17"/>
            <p:cNvSpPr txBox="1">
              <a:spLocks noChangeArrowheads="1"/>
            </p:cNvSpPr>
            <p:nvPr/>
          </p:nvSpPr>
          <p:spPr bwMode="auto">
            <a:xfrm>
              <a:off x="4416" y="1824"/>
              <a:ext cx="384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/>
                <a:t>3</a:t>
              </a:r>
            </a:p>
          </p:txBody>
        </p:sp>
        <p:sp>
          <p:nvSpPr>
            <p:cNvPr id="51222" name="Text Box 18"/>
            <p:cNvSpPr txBox="1">
              <a:spLocks noChangeArrowheads="1"/>
            </p:cNvSpPr>
            <p:nvPr/>
          </p:nvSpPr>
          <p:spPr bwMode="auto">
            <a:xfrm>
              <a:off x="4368" y="2208"/>
              <a:ext cx="384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/>
                <a:t>13</a:t>
              </a:r>
            </a:p>
          </p:txBody>
        </p:sp>
        <p:sp>
          <p:nvSpPr>
            <p:cNvPr id="51223" name="Text Box 19"/>
            <p:cNvSpPr txBox="1">
              <a:spLocks noChangeArrowheads="1"/>
            </p:cNvSpPr>
            <p:nvPr/>
          </p:nvSpPr>
          <p:spPr bwMode="auto">
            <a:xfrm>
              <a:off x="4368" y="2592"/>
              <a:ext cx="576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dirty="0"/>
                <a:t>24</a:t>
              </a:r>
            </a:p>
          </p:txBody>
        </p:sp>
        <p:sp>
          <p:nvSpPr>
            <p:cNvPr id="51224" name="Text Box 20"/>
            <p:cNvSpPr txBox="1">
              <a:spLocks noChangeArrowheads="1"/>
            </p:cNvSpPr>
            <p:nvPr/>
          </p:nvSpPr>
          <p:spPr bwMode="auto">
            <a:xfrm>
              <a:off x="4368" y="3024"/>
              <a:ext cx="480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dirty="0"/>
                <a:t>10</a:t>
              </a:r>
            </a:p>
          </p:txBody>
        </p:sp>
      </p:grpSp>
      <p:grpSp>
        <p:nvGrpSpPr>
          <p:cNvPr id="99352" name="Group 24"/>
          <p:cNvGrpSpPr>
            <a:grpSpLocks/>
          </p:cNvGrpSpPr>
          <p:nvPr/>
        </p:nvGrpSpPr>
        <p:grpSpPr bwMode="auto">
          <a:xfrm>
            <a:off x="2228850" y="4514851"/>
            <a:ext cx="1934766" cy="665560"/>
            <a:chOff x="3176" y="2928"/>
            <a:chExt cx="1625" cy="559"/>
          </a:xfrm>
        </p:grpSpPr>
        <p:sp>
          <p:nvSpPr>
            <p:cNvPr id="51217" name="Freeform 25"/>
            <p:cNvSpPr>
              <a:spLocks/>
            </p:cNvSpPr>
            <p:nvPr/>
          </p:nvSpPr>
          <p:spPr bwMode="auto">
            <a:xfrm>
              <a:off x="3176" y="3016"/>
              <a:ext cx="1313" cy="291"/>
            </a:xfrm>
            <a:custGeom>
              <a:avLst/>
              <a:gdLst>
                <a:gd name="T0" fmla="*/ 381 w 1313"/>
                <a:gd name="T1" fmla="*/ 286 h 291"/>
                <a:gd name="T2" fmla="*/ 261 w 1313"/>
                <a:gd name="T3" fmla="*/ 288 h 291"/>
                <a:gd name="T4" fmla="*/ 152 w 1313"/>
                <a:gd name="T5" fmla="*/ 270 h 291"/>
                <a:gd name="T6" fmla="*/ 65 w 1313"/>
                <a:gd name="T7" fmla="*/ 238 h 291"/>
                <a:gd name="T8" fmla="*/ 11 w 1313"/>
                <a:gd name="T9" fmla="*/ 193 h 291"/>
                <a:gd name="T10" fmla="*/ 2 w 1313"/>
                <a:gd name="T11" fmla="*/ 142 h 291"/>
                <a:gd name="T12" fmla="*/ 27 w 1313"/>
                <a:gd name="T13" fmla="*/ 100 h 291"/>
                <a:gd name="T14" fmla="*/ 71 w 1313"/>
                <a:gd name="T15" fmla="*/ 69 h 291"/>
                <a:gd name="T16" fmla="*/ 165 w 1313"/>
                <a:gd name="T17" fmla="*/ 39 h 291"/>
                <a:gd name="T18" fmla="*/ 230 w 1313"/>
                <a:gd name="T19" fmla="*/ 28 h 291"/>
                <a:gd name="T20" fmla="*/ 251 w 1313"/>
                <a:gd name="T21" fmla="*/ 12 h 291"/>
                <a:gd name="T22" fmla="*/ 295 w 1313"/>
                <a:gd name="T23" fmla="*/ 3 h 291"/>
                <a:gd name="T24" fmla="*/ 322 w 1313"/>
                <a:gd name="T25" fmla="*/ 5 h 291"/>
                <a:gd name="T26" fmla="*/ 289 w 1313"/>
                <a:gd name="T27" fmla="*/ 28 h 291"/>
                <a:gd name="T28" fmla="*/ 341 w 1313"/>
                <a:gd name="T29" fmla="*/ 26 h 291"/>
                <a:gd name="T30" fmla="*/ 410 w 1313"/>
                <a:gd name="T31" fmla="*/ 34 h 291"/>
                <a:gd name="T32" fmla="*/ 562 w 1313"/>
                <a:gd name="T33" fmla="*/ 68 h 291"/>
                <a:gd name="T34" fmla="*/ 648 w 1313"/>
                <a:gd name="T35" fmla="*/ 96 h 291"/>
                <a:gd name="T36" fmla="*/ 761 w 1313"/>
                <a:gd name="T37" fmla="*/ 142 h 291"/>
                <a:gd name="T38" fmla="*/ 895 w 1313"/>
                <a:gd name="T39" fmla="*/ 186 h 291"/>
                <a:gd name="T40" fmla="*/ 999 w 1313"/>
                <a:gd name="T41" fmla="*/ 204 h 291"/>
                <a:gd name="T42" fmla="*/ 1030 w 1313"/>
                <a:gd name="T43" fmla="*/ 187 h 291"/>
                <a:gd name="T44" fmla="*/ 1079 w 1313"/>
                <a:gd name="T45" fmla="*/ 178 h 291"/>
                <a:gd name="T46" fmla="*/ 1097 w 1313"/>
                <a:gd name="T47" fmla="*/ 184 h 291"/>
                <a:gd name="T48" fmla="*/ 1057 w 1313"/>
                <a:gd name="T49" fmla="*/ 195 h 291"/>
                <a:gd name="T50" fmla="*/ 1051 w 1313"/>
                <a:gd name="T51" fmla="*/ 210 h 291"/>
                <a:gd name="T52" fmla="*/ 1095 w 1313"/>
                <a:gd name="T53" fmla="*/ 219 h 291"/>
                <a:gd name="T54" fmla="*/ 1198 w 1313"/>
                <a:gd name="T55" fmla="*/ 221 h 291"/>
                <a:gd name="T56" fmla="*/ 1287 w 1313"/>
                <a:gd name="T57" fmla="*/ 205 h 291"/>
                <a:gd name="T58" fmla="*/ 1308 w 1313"/>
                <a:gd name="T59" fmla="*/ 205 h 291"/>
                <a:gd name="T60" fmla="*/ 1222 w 1313"/>
                <a:gd name="T61" fmla="*/ 228 h 291"/>
                <a:gd name="T62" fmla="*/ 1155 w 1313"/>
                <a:gd name="T63" fmla="*/ 234 h 291"/>
                <a:gd name="T64" fmla="*/ 1030 w 1313"/>
                <a:gd name="T65" fmla="*/ 230 h 291"/>
                <a:gd name="T66" fmla="*/ 893 w 1313"/>
                <a:gd name="T67" fmla="*/ 211 h 291"/>
                <a:gd name="T68" fmla="*/ 779 w 1313"/>
                <a:gd name="T69" fmla="*/ 177 h 291"/>
                <a:gd name="T70" fmla="*/ 726 w 1313"/>
                <a:gd name="T71" fmla="*/ 157 h 291"/>
                <a:gd name="T72" fmla="*/ 652 w 1313"/>
                <a:gd name="T73" fmla="*/ 129 h 291"/>
                <a:gd name="T74" fmla="*/ 579 w 1313"/>
                <a:gd name="T75" fmla="*/ 103 h 291"/>
                <a:gd name="T76" fmla="*/ 564 w 1313"/>
                <a:gd name="T77" fmla="*/ 104 h 291"/>
                <a:gd name="T78" fmla="*/ 567 w 1313"/>
                <a:gd name="T79" fmla="*/ 121 h 291"/>
                <a:gd name="T80" fmla="*/ 554 w 1313"/>
                <a:gd name="T81" fmla="*/ 126 h 291"/>
                <a:gd name="T82" fmla="*/ 531 w 1313"/>
                <a:gd name="T83" fmla="*/ 105 h 291"/>
                <a:gd name="T84" fmla="*/ 524 w 1313"/>
                <a:gd name="T85" fmla="*/ 85 h 291"/>
                <a:gd name="T86" fmla="*/ 428 w 1313"/>
                <a:gd name="T87" fmla="*/ 59 h 291"/>
                <a:gd name="T88" fmla="*/ 324 w 1313"/>
                <a:gd name="T89" fmla="*/ 49 h 291"/>
                <a:gd name="T90" fmla="*/ 226 w 1313"/>
                <a:gd name="T91" fmla="*/ 52 h 291"/>
                <a:gd name="T92" fmla="*/ 144 w 1313"/>
                <a:gd name="T93" fmla="*/ 65 h 291"/>
                <a:gd name="T94" fmla="*/ 89 w 1313"/>
                <a:gd name="T95" fmla="*/ 82 h 291"/>
                <a:gd name="T96" fmla="*/ 75 w 1313"/>
                <a:gd name="T97" fmla="*/ 103 h 291"/>
                <a:gd name="T98" fmla="*/ 101 w 1313"/>
                <a:gd name="T99" fmla="*/ 120 h 291"/>
                <a:gd name="T100" fmla="*/ 142 w 1313"/>
                <a:gd name="T101" fmla="*/ 124 h 291"/>
                <a:gd name="T102" fmla="*/ 114 w 1313"/>
                <a:gd name="T103" fmla="*/ 133 h 291"/>
                <a:gd name="T104" fmla="*/ 84 w 1313"/>
                <a:gd name="T105" fmla="*/ 131 h 291"/>
                <a:gd name="T106" fmla="*/ 42 w 1313"/>
                <a:gd name="T107" fmla="*/ 129 h 291"/>
                <a:gd name="T108" fmla="*/ 33 w 1313"/>
                <a:gd name="T109" fmla="*/ 172 h 291"/>
                <a:gd name="T110" fmla="*/ 56 w 1313"/>
                <a:gd name="T111" fmla="*/ 208 h 291"/>
                <a:gd name="T112" fmla="*/ 103 w 1313"/>
                <a:gd name="T113" fmla="*/ 238 h 291"/>
                <a:gd name="T114" fmla="*/ 170 w 1313"/>
                <a:gd name="T115" fmla="*/ 259 h 291"/>
                <a:gd name="T116" fmla="*/ 249 w 1313"/>
                <a:gd name="T117" fmla="*/ 270 h 291"/>
                <a:gd name="T118" fmla="*/ 341 w 1313"/>
                <a:gd name="T119" fmla="*/ 274 h 291"/>
                <a:gd name="T120" fmla="*/ 425 w 1313"/>
                <a:gd name="T121" fmla="*/ 267 h 291"/>
                <a:gd name="T122" fmla="*/ 487 w 1313"/>
                <a:gd name="T123" fmla="*/ 255 h 291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313" h="291">
                  <a:moveTo>
                    <a:pt x="462" y="271"/>
                  </a:moveTo>
                  <a:lnTo>
                    <a:pt x="422" y="280"/>
                  </a:lnTo>
                  <a:lnTo>
                    <a:pt x="381" y="286"/>
                  </a:lnTo>
                  <a:lnTo>
                    <a:pt x="341" y="289"/>
                  </a:lnTo>
                  <a:lnTo>
                    <a:pt x="300" y="290"/>
                  </a:lnTo>
                  <a:lnTo>
                    <a:pt x="261" y="288"/>
                  </a:lnTo>
                  <a:lnTo>
                    <a:pt x="223" y="285"/>
                  </a:lnTo>
                  <a:lnTo>
                    <a:pt x="186" y="279"/>
                  </a:lnTo>
                  <a:lnTo>
                    <a:pt x="152" y="270"/>
                  </a:lnTo>
                  <a:lnTo>
                    <a:pt x="120" y="261"/>
                  </a:lnTo>
                  <a:lnTo>
                    <a:pt x="90" y="250"/>
                  </a:lnTo>
                  <a:lnTo>
                    <a:pt x="65" y="238"/>
                  </a:lnTo>
                  <a:lnTo>
                    <a:pt x="42" y="224"/>
                  </a:lnTo>
                  <a:lnTo>
                    <a:pt x="24" y="209"/>
                  </a:lnTo>
                  <a:lnTo>
                    <a:pt x="11" y="193"/>
                  </a:lnTo>
                  <a:lnTo>
                    <a:pt x="4" y="176"/>
                  </a:lnTo>
                  <a:lnTo>
                    <a:pt x="0" y="159"/>
                  </a:lnTo>
                  <a:lnTo>
                    <a:pt x="2" y="142"/>
                  </a:lnTo>
                  <a:lnTo>
                    <a:pt x="6" y="126"/>
                  </a:lnTo>
                  <a:lnTo>
                    <a:pt x="15" y="112"/>
                  </a:lnTo>
                  <a:lnTo>
                    <a:pt x="27" y="100"/>
                  </a:lnTo>
                  <a:lnTo>
                    <a:pt x="40" y="88"/>
                  </a:lnTo>
                  <a:lnTo>
                    <a:pt x="55" y="78"/>
                  </a:lnTo>
                  <a:lnTo>
                    <a:pt x="71" y="69"/>
                  </a:lnTo>
                  <a:lnTo>
                    <a:pt x="89" y="61"/>
                  </a:lnTo>
                  <a:lnTo>
                    <a:pt x="126" y="48"/>
                  </a:lnTo>
                  <a:lnTo>
                    <a:pt x="165" y="39"/>
                  </a:lnTo>
                  <a:lnTo>
                    <a:pt x="200" y="32"/>
                  </a:lnTo>
                  <a:lnTo>
                    <a:pt x="215" y="30"/>
                  </a:lnTo>
                  <a:lnTo>
                    <a:pt x="230" y="28"/>
                  </a:lnTo>
                  <a:lnTo>
                    <a:pt x="235" y="22"/>
                  </a:lnTo>
                  <a:lnTo>
                    <a:pt x="243" y="16"/>
                  </a:lnTo>
                  <a:lnTo>
                    <a:pt x="251" y="12"/>
                  </a:lnTo>
                  <a:lnTo>
                    <a:pt x="264" y="8"/>
                  </a:lnTo>
                  <a:lnTo>
                    <a:pt x="279" y="5"/>
                  </a:lnTo>
                  <a:lnTo>
                    <a:pt x="295" y="3"/>
                  </a:lnTo>
                  <a:lnTo>
                    <a:pt x="315" y="2"/>
                  </a:lnTo>
                  <a:lnTo>
                    <a:pt x="337" y="0"/>
                  </a:lnTo>
                  <a:lnTo>
                    <a:pt x="322" y="5"/>
                  </a:lnTo>
                  <a:lnTo>
                    <a:pt x="307" y="12"/>
                  </a:lnTo>
                  <a:lnTo>
                    <a:pt x="295" y="20"/>
                  </a:lnTo>
                  <a:lnTo>
                    <a:pt x="289" y="28"/>
                  </a:lnTo>
                  <a:lnTo>
                    <a:pt x="305" y="26"/>
                  </a:lnTo>
                  <a:lnTo>
                    <a:pt x="321" y="26"/>
                  </a:lnTo>
                  <a:lnTo>
                    <a:pt x="341" y="26"/>
                  </a:lnTo>
                  <a:lnTo>
                    <a:pt x="362" y="28"/>
                  </a:lnTo>
                  <a:lnTo>
                    <a:pt x="386" y="30"/>
                  </a:lnTo>
                  <a:lnTo>
                    <a:pt x="410" y="34"/>
                  </a:lnTo>
                  <a:lnTo>
                    <a:pt x="460" y="44"/>
                  </a:lnTo>
                  <a:lnTo>
                    <a:pt x="512" y="55"/>
                  </a:lnTo>
                  <a:lnTo>
                    <a:pt x="562" y="68"/>
                  </a:lnTo>
                  <a:lnTo>
                    <a:pt x="608" y="82"/>
                  </a:lnTo>
                  <a:lnTo>
                    <a:pt x="629" y="89"/>
                  </a:lnTo>
                  <a:lnTo>
                    <a:pt x="648" y="96"/>
                  </a:lnTo>
                  <a:lnTo>
                    <a:pt x="683" y="110"/>
                  </a:lnTo>
                  <a:lnTo>
                    <a:pt x="721" y="126"/>
                  </a:lnTo>
                  <a:lnTo>
                    <a:pt x="761" y="142"/>
                  </a:lnTo>
                  <a:lnTo>
                    <a:pt x="803" y="158"/>
                  </a:lnTo>
                  <a:lnTo>
                    <a:pt x="848" y="173"/>
                  </a:lnTo>
                  <a:lnTo>
                    <a:pt x="895" y="186"/>
                  </a:lnTo>
                  <a:lnTo>
                    <a:pt x="946" y="196"/>
                  </a:lnTo>
                  <a:lnTo>
                    <a:pt x="972" y="201"/>
                  </a:lnTo>
                  <a:lnTo>
                    <a:pt x="999" y="204"/>
                  </a:lnTo>
                  <a:lnTo>
                    <a:pt x="1007" y="198"/>
                  </a:lnTo>
                  <a:lnTo>
                    <a:pt x="1018" y="193"/>
                  </a:lnTo>
                  <a:lnTo>
                    <a:pt x="1030" y="187"/>
                  </a:lnTo>
                  <a:lnTo>
                    <a:pt x="1045" y="183"/>
                  </a:lnTo>
                  <a:lnTo>
                    <a:pt x="1061" y="179"/>
                  </a:lnTo>
                  <a:lnTo>
                    <a:pt x="1079" y="178"/>
                  </a:lnTo>
                  <a:lnTo>
                    <a:pt x="1097" y="179"/>
                  </a:lnTo>
                  <a:lnTo>
                    <a:pt x="1115" y="184"/>
                  </a:lnTo>
                  <a:lnTo>
                    <a:pt x="1097" y="184"/>
                  </a:lnTo>
                  <a:lnTo>
                    <a:pt x="1081" y="186"/>
                  </a:lnTo>
                  <a:lnTo>
                    <a:pt x="1066" y="190"/>
                  </a:lnTo>
                  <a:lnTo>
                    <a:pt x="1057" y="195"/>
                  </a:lnTo>
                  <a:lnTo>
                    <a:pt x="1051" y="201"/>
                  </a:lnTo>
                  <a:lnTo>
                    <a:pt x="1048" y="205"/>
                  </a:lnTo>
                  <a:lnTo>
                    <a:pt x="1051" y="210"/>
                  </a:lnTo>
                  <a:lnTo>
                    <a:pt x="1055" y="211"/>
                  </a:lnTo>
                  <a:lnTo>
                    <a:pt x="1060" y="213"/>
                  </a:lnTo>
                  <a:lnTo>
                    <a:pt x="1095" y="219"/>
                  </a:lnTo>
                  <a:lnTo>
                    <a:pt x="1131" y="222"/>
                  </a:lnTo>
                  <a:lnTo>
                    <a:pt x="1164" y="222"/>
                  </a:lnTo>
                  <a:lnTo>
                    <a:pt x="1198" y="221"/>
                  </a:lnTo>
                  <a:lnTo>
                    <a:pt x="1228" y="217"/>
                  </a:lnTo>
                  <a:lnTo>
                    <a:pt x="1258" y="211"/>
                  </a:lnTo>
                  <a:lnTo>
                    <a:pt x="1287" y="205"/>
                  </a:lnTo>
                  <a:lnTo>
                    <a:pt x="1312" y="196"/>
                  </a:lnTo>
                  <a:lnTo>
                    <a:pt x="1312" y="195"/>
                  </a:lnTo>
                  <a:lnTo>
                    <a:pt x="1308" y="205"/>
                  </a:lnTo>
                  <a:lnTo>
                    <a:pt x="1306" y="205"/>
                  </a:lnTo>
                  <a:lnTo>
                    <a:pt x="1262" y="219"/>
                  </a:lnTo>
                  <a:lnTo>
                    <a:pt x="1222" y="228"/>
                  </a:lnTo>
                  <a:lnTo>
                    <a:pt x="1201" y="231"/>
                  </a:lnTo>
                  <a:lnTo>
                    <a:pt x="1179" y="233"/>
                  </a:lnTo>
                  <a:lnTo>
                    <a:pt x="1155" y="234"/>
                  </a:lnTo>
                  <a:lnTo>
                    <a:pt x="1128" y="234"/>
                  </a:lnTo>
                  <a:lnTo>
                    <a:pt x="1078" y="232"/>
                  </a:lnTo>
                  <a:lnTo>
                    <a:pt x="1030" y="230"/>
                  </a:lnTo>
                  <a:lnTo>
                    <a:pt x="982" y="225"/>
                  </a:lnTo>
                  <a:lnTo>
                    <a:pt x="936" y="219"/>
                  </a:lnTo>
                  <a:lnTo>
                    <a:pt x="893" y="211"/>
                  </a:lnTo>
                  <a:lnTo>
                    <a:pt x="853" y="201"/>
                  </a:lnTo>
                  <a:lnTo>
                    <a:pt x="814" y="190"/>
                  </a:lnTo>
                  <a:lnTo>
                    <a:pt x="779" y="177"/>
                  </a:lnTo>
                  <a:lnTo>
                    <a:pt x="765" y="172"/>
                  </a:lnTo>
                  <a:lnTo>
                    <a:pt x="747" y="165"/>
                  </a:lnTo>
                  <a:lnTo>
                    <a:pt x="726" y="157"/>
                  </a:lnTo>
                  <a:lnTo>
                    <a:pt x="703" y="149"/>
                  </a:lnTo>
                  <a:lnTo>
                    <a:pt x="678" y="139"/>
                  </a:lnTo>
                  <a:lnTo>
                    <a:pt x="652" y="129"/>
                  </a:lnTo>
                  <a:lnTo>
                    <a:pt x="596" y="106"/>
                  </a:lnTo>
                  <a:lnTo>
                    <a:pt x="587" y="103"/>
                  </a:lnTo>
                  <a:lnTo>
                    <a:pt x="579" y="103"/>
                  </a:lnTo>
                  <a:lnTo>
                    <a:pt x="573" y="102"/>
                  </a:lnTo>
                  <a:lnTo>
                    <a:pt x="569" y="102"/>
                  </a:lnTo>
                  <a:lnTo>
                    <a:pt x="564" y="104"/>
                  </a:lnTo>
                  <a:lnTo>
                    <a:pt x="562" y="109"/>
                  </a:lnTo>
                  <a:lnTo>
                    <a:pt x="564" y="115"/>
                  </a:lnTo>
                  <a:lnTo>
                    <a:pt x="567" y="121"/>
                  </a:lnTo>
                  <a:lnTo>
                    <a:pt x="579" y="135"/>
                  </a:lnTo>
                  <a:lnTo>
                    <a:pt x="566" y="131"/>
                  </a:lnTo>
                  <a:lnTo>
                    <a:pt x="554" y="126"/>
                  </a:lnTo>
                  <a:lnTo>
                    <a:pt x="545" y="120"/>
                  </a:lnTo>
                  <a:lnTo>
                    <a:pt x="537" y="113"/>
                  </a:lnTo>
                  <a:lnTo>
                    <a:pt x="531" y="105"/>
                  </a:lnTo>
                  <a:lnTo>
                    <a:pt x="526" y="98"/>
                  </a:lnTo>
                  <a:lnTo>
                    <a:pt x="524" y="91"/>
                  </a:lnTo>
                  <a:lnTo>
                    <a:pt x="524" y="85"/>
                  </a:lnTo>
                  <a:lnTo>
                    <a:pt x="493" y="74"/>
                  </a:lnTo>
                  <a:lnTo>
                    <a:pt x="462" y="65"/>
                  </a:lnTo>
                  <a:lnTo>
                    <a:pt x="428" y="59"/>
                  </a:lnTo>
                  <a:lnTo>
                    <a:pt x="393" y="53"/>
                  </a:lnTo>
                  <a:lnTo>
                    <a:pt x="359" y="50"/>
                  </a:lnTo>
                  <a:lnTo>
                    <a:pt x="324" y="49"/>
                  </a:lnTo>
                  <a:lnTo>
                    <a:pt x="291" y="49"/>
                  </a:lnTo>
                  <a:lnTo>
                    <a:pt x="259" y="50"/>
                  </a:lnTo>
                  <a:lnTo>
                    <a:pt x="226" y="52"/>
                  </a:lnTo>
                  <a:lnTo>
                    <a:pt x="197" y="55"/>
                  </a:lnTo>
                  <a:lnTo>
                    <a:pt x="169" y="59"/>
                  </a:lnTo>
                  <a:lnTo>
                    <a:pt x="144" y="65"/>
                  </a:lnTo>
                  <a:lnTo>
                    <a:pt x="122" y="70"/>
                  </a:lnTo>
                  <a:lnTo>
                    <a:pt x="103" y="76"/>
                  </a:lnTo>
                  <a:lnTo>
                    <a:pt x="89" y="82"/>
                  </a:lnTo>
                  <a:lnTo>
                    <a:pt x="78" y="89"/>
                  </a:lnTo>
                  <a:lnTo>
                    <a:pt x="73" y="97"/>
                  </a:lnTo>
                  <a:lnTo>
                    <a:pt x="75" y="103"/>
                  </a:lnTo>
                  <a:lnTo>
                    <a:pt x="80" y="110"/>
                  </a:lnTo>
                  <a:lnTo>
                    <a:pt x="89" y="115"/>
                  </a:lnTo>
                  <a:lnTo>
                    <a:pt x="101" y="120"/>
                  </a:lnTo>
                  <a:lnTo>
                    <a:pt x="114" y="123"/>
                  </a:lnTo>
                  <a:lnTo>
                    <a:pt x="129" y="124"/>
                  </a:lnTo>
                  <a:lnTo>
                    <a:pt x="142" y="124"/>
                  </a:lnTo>
                  <a:lnTo>
                    <a:pt x="133" y="129"/>
                  </a:lnTo>
                  <a:lnTo>
                    <a:pt x="124" y="131"/>
                  </a:lnTo>
                  <a:lnTo>
                    <a:pt x="114" y="133"/>
                  </a:lnTo>
                  <a:lnTo>
                    <a:pt x="103" y="133"/>
                  </a:lnTo>
                  <a:lnTo>
                    <a:pt x="91" y="131"/>
                  </a:lnTo>
                  <a:lnTo>
                    <a:pt x="84" y="131"/>
                  </a:lnTo>
                  <a:lnTo>
                    <a:pt x="77" y="130"/>
                  </a:lnTo>
                  <a:lnTo>
                    <a:pt x="60" y="130"/>
                  </a:lnTo>
                  <a:lnTo>
                    <a:pt x="42" y="129"/>
                  </a:lnTo>
                  <a:lnTo>
                    <a:pt x="35" y="143"/>
                  </a:lnTo>
                  <a:lnTo>
                    <a:pt x="33" y="158"/>
                  </a:lnTo>
                  <a:lnTo>
                    <a:pt x="33" y="172"/>
                  </a:lnTo>
                  <a:lnTo>
                    <a:pt x="37" y="185"/>
                  </a:lnTo>
                  <a:lnTo>
                    <a:pt x="45" y="197"/>
                  </a:lnTo>
                  <a:lnTo>
                    <a:pt x="56" y="208"/>
                  </a:lnTo>
                  <a:lnTo>
                    <a:pt x="69" y="219"/>
                  </a:lnTo>
                  <a:lnTo>
                    <a:pt x="86" y="229"/>
                  </a:lnTo>
                  <a:lnTo>
                    <a:pt x="103" y="238"/>
                  </a:lnTo>
                  <a:lnTo>
                    <a:pt x="124" y="246"/>
                  </a:lnTo>
                  <a:lnTo>
                    <a:pt x="146" y="252"/>
                  </a:lnTo>
                  <a:lnTo>
                    <a:pt x="170" y="259"/>
                  </a:lnTo>
                  <a:lnTo>
                    <a:pt x="196" y="264"/>
                  </a:lnTo>
                  <a:lnTo>
                    <a:pt x="222" y="268"/>
                  </a:lnTo>
                  <a:lnTo>
                    <a:pt x="249" y="270"/>
                  </a:lnTo>
                  <a:lnTo>
                    <a:pt x="277" y="273"/>
                  </a:lnTo>
                  <a:lnTo>
                    <a:pt x="310" y="275"/>
                  </a:lnTo>
                  <a:lnTo>
                    <a:pt x="341" y="274"/>
                  </a:lnTo>
                  <a:lnTo>
                    <a:pt x="372" y="272"/>
                  </a:lnTo>
                  <a:lnTo>
                    <a:pt x="400" y="270"/>
                  </a:lnTo>
                  <a:lnTo>
                    <a:pt x="425" y="267"/>
                  </a:lnTo>
                  <a:lnTo>
                    <a:pt x="449" y="263"/>
                  </a:lnTo>
                  <a:lnTo>
                    <a:pt x="470" y="259"/>
                  </a:lnTo>
                  <a:lnTo>
                    <a:pt x="487" y="255"/>
                  </a:lnTo>
                  <a:lnTo>
                    <a:pt x="487" y="253"/>
                  </a:lnTo>
                  <a:lnTo>
                    <a:pt x="462" y="271"/>
                  </a:lnTo>
                </a:path>
              </a:pathLst>
            </a:cu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51218" name="Freeform 26"/>
            <p:cNvSpPr>
              <a:spLocks/>
            </p:cNvSpPr>
            <p:nvPr/>
          </p:nvSpPr>
          <p:spPr bwMode="auto">
            <a:xfrm>
              <a:off x="3929" y="2928"/>
              <a:ext cx="370" cy="263"/>
            </a:xfrm>
            <a:custGeom>
              <a:avLst/>
              <a:gdLst>
                <a:gd name="T0" fmla="*/ 133 w 370"/>
                <a:gd name="T1" fmla="*/ 248 h 263"/>
                <a:gd name="T2" fmla="*/ 191 w 370"/>
                <a:gd name="T3" fmla="*/ 262 h 263"/>
                <a:gd name="T4" fmla="*/ 241 w 370"/>
                <a:gd name="T5" fmla="*/ 256 h 263"/>
                <a:gd name="T6" fmla="*/ 253 w 370"/>
                <a:gd name="T7" fmla="*/ 245 h 263"/>
                <a:gd name="T8" fmla="*/ 214 w 370"/>
                <a:gd name="T9" fmla="*/ 238 h 263"/>
                <a:gd name="T10" fmla="*/ 280 w 370"/>
                <a:gd name="T11" fmla="*/ 220 h 263"/>
                <a:gd name="T12" fmla="*/ 330 w 370"/>
                <a:gd name="T13" fmla="*/ 193 h 263"/>
                <a:gd name="T14" fmla="*/ 333 w 370"/>
                <a:gd name="T15" fmla="*/ 173 h 263"/>
                <a:gd name="T16" fmla="*/ 293 w 370"/>
                <a:gd name="T17" fmla="*/ 174 h 263"/>
                <a:gd name="T18" fmla="*/ 340 w 370"/>
                <a:gd name="T19" fmla="*/ 145 h 263"/>
                <a:gd name="T20" fmla="*/ 365 w 370"/>
                <a:gd name="T21" fmla="*/ 110 h 263"/>
                <a:gd name="T22" fmla="*/ 355 w 370"/>
                <a:gd name="T23" fmla="*/ 96 h 263"/>
                <a:gd name="T24" fmla="*/ 319 w 370"/>
                <a:gd name="T25" fmla="*/ 103 h 263"/>
                <a:gd name="T26" fmla="*/ 314 w 370"/>
                <a:gd name="T27" fmla="*/ 62 h 263"/>
                <a:gd name="T28" fmla="*/ 285 w 370"/>
                <a:gd name="T29" fmla="*/ 18 h 263"/>
                <a:gd name="T30" fmla="*/ 266 w 370"/>
                <a:gd name="T31" fmla="*/ 5 h 263"/>
                <a:gd name="T32" fmla="*/ 264 w 370"/>
                <a:gd name="T33" fmla="*/ 21 h 263"/>
                <a:gd name="T34" fmla="*/ 232 w 370"/>
                <a:gd name="T35" fmla="*/ 44 h 263"/>
                <a:gd name="T36" fmla="*/ 199 w 370"/>
                <a:gd name="T37" fmla="*/ 69 h 263"/>
                <a:gd name="T38" fmla="*/ 197 w 370"/>
                <a:gd name="T39" fmla="*/ 39 h 263"/>
                <a:gd name="T40" fmla="*/ 141 w 370"/>
                <a:gd name="T41" fmla="*/ 61 h 263"/>
                <a:gd name="T42" fmla="*/ 123 w 370"/>
                <a:gd name="T43" fmla="*/ 87 h 263"/>
                <a:gd name="T44" fmla="*/ 113 w 370"/>
                <a:gd name="T45" fmla="*/ 68 h 263"/>
                <a:gd name="T46" fmla="*/ 78 w 370"/>
                <a:gd name="T47" fmla="*/ 86 h 263"/>
                <a:gd name="T48" fmla="*/ 49 w 370"/>
                <a:gd name="T49" fmla="*/ 114 h 263"/>
                <a:gd name="T50" fmla="*/ 34 w 370"/>
                <a:gd name="T51" fmla="*/ 129 h 263"/>
                <a:gd name="T52" fmla="*/ 17 w 370"/>
                <a:gd name="T53" fmla="*/ 112 h 263"/>
                <a:gd name="T54" fmla="*/ 0 w 370"/>
                <a:gd name="T55" fmla="*/ 176 h 263"/>
                <a:gd name="T56" fmla="*/ 11 w 370"/>
                <a:gd name="T57" fmla="*/ 205 h 263"/>
                <a:gd name="T58" fmla="*/ 41 w 370"/>
                <a:gd name="T59" fmla="*/ 223 h 263"/>
                <a:gd name="T60" fmla="*/ 88 w 370"/>
                <a:gd name="T61" fmla="*/ 224 h 263"/>
                <a:gd name="T62" fmla="*/ 92 w 370"/>
                <a:gd name="T63" fmla="*/ 211 h 263"/>
                <a:gd name="T64" fmla="*/ 74 w 370"/>
                <a:gd name="T65" fmla="*/ 185 h 263"/>
                <a:gd name="T66" fmla="*/ 80 w 370"/>
                <a:gd name="T67" fmla="*/ 154 h 263"/>
                <a:gd name="T68" fmla="*/ 100 w 370"/>
                <a:gd name="T69" fmla="*/ 193 h 263"/>
                <a:gd name="T70" fmla="*/ 133 w 370"/>
                <a:gd name="T71" fmla="*/ 202 h 263"/>
                <a:gd name="T72" fmla="*/ 181 w 370"/>
                <a:gd name="T73" fmla="*/ 165 h 263"/>
                <a:gd name="T74" fmla="*/ 161 w 370"/>
                <a:gd name="T75" fmla="*/ 149 h 263"/>
                <a:gd name="T76" fmla="*/ 154 w 370"/>
                <a:gd name="T77" fmla="*/ 125 h 263"/>
                <a:gd name="T78" fmla="*/ 168 w 370"/>
                <a:gd name="T79" fmla="*/ 136 h 263"/>
                <a:gd name="T80" fmla="*/ 197 w 370"/>
                <a:gd name="T81" fmla="*/ 140 h 263"/>
                <a:gd name="T82" fmla="*/ 227 w 370"/>
                <a:gd name="T83" fmla="*/ 115 h 263"/>
                <a:gd name="T84" fmla="*/ 257 w 370"/>
                <a:gd name="T85" fmla="*/ 82 h 263"/>
                <a:gd name="T86" fmla="*/ 246 w 370"/>
                <a:gd name="T87" fmla="*/ 113 h 263"/>
                <a:gd name="T88" fmla="*/ 247 w 370"/>
                <a:gd name="T89" fmla="*/ 126 h 263"/>
                <a:gd name="T90" fmla="*/ 270 w 370"/>
                <a:gd name="T91" fmla="*/ 121 h 263"/>
                <a:gd name="T92" fmla="*/ 268 w 370"/>
                <a:gd name="T93" fmla="*/ 133 h 263"/>
                <a:gd name="T94" fmla="*/ 241 w 370"/>
                <a:gd name="T95" fmla="*/ 142 h 263"/>
                <a:gd name="T96" fmla="*/ 222 w 370"/>
                <a:gd name="T97" fmla="*/ 147 h 263"/>
                <a:gd name="T98" fmla="*/ 195 w 370"/>
                <a:gd name="T99" fmla="*/ 181 h 263"/>
                <a:gd name="T100" fmla="*/ 213 w 370"/>
                <a:gd name="T101" fmla="*/ 190 h 263"/>
                <a:gd name="T102" fmla="*/ 241 w 370"/>
                <a:gd name="T103" fmla="*/ 189 h 263"/>
                <a:gd name="T104" fmla="*/ 250 w 370"/>
                <a:gd name="T105" fmla="*/ 187 h 263"/>
                <a:gd name="T106" fmla="*/ 221 w 370"/>
                <a:gd name="T107" fmla="*/ 205 h 263"/>
                <a:gd name="T108" fmla="*/ 183 w 370"/>
                <a:gd name="T109" fmla="*/ 209 h 263"/>
                <a:gd name="T110" fmla="*/ 125 w 370"/>
                <a:gd name="T111" fmla="*/ 228 h 263"/>
                <a:gd name="T112" fmla="*/ 115 w 370"/>
                <a:gd name="T113" fmla="*/ 232 h 26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370" h="263">
                  <a:moveTo>
                    <a:pt x="115" y="234"/>
                  </a:moveTo>
                  <a:lnTo>
                    <a:pt x="121" y="241"/>
                  </a:lnTo>
                  <a:lnTo>
                    <a:pt x="133" y="248"/>
                  </a:lnTo>
                  <a:lnTo>
                    <a:pt x="149" y="254"/>
                  </a:lnTo>
                  <a:lnTo>
                    <a:pt x="168" y="259"/>
                  </a:lnTo>
                  <a:lnTo>
                    <a:pt x="191" y="262"/>
                  </a:lnTo>
                  <a:lnTo>
                    <a:pt x="216" y="261"/>
                  </a:lnTo>
                  <a:lnTo>
                    <a:pt x="227" y="259"/>
                  </a:lnTo>
                  <a:lnTo>
                    <a:pt x="241" y="256"/>
                  </a:lnTo>
                  <a:lnTo>
                    <a:pt x="253" y="252"/>
                  </a:lnTo>
                  <a:lnTo>
                    <a:pt x="266" y="246"/>
                  </a:lnTo>
                  <a:lnTo>
                    <a:pt x="253" y="245"/>
                  </a:lnTo>
                  <a:lnTo>
                    <a:pt x="241" y="244"/>
                  </a:lnTo>
                  <a:lnTo>
                    <a:pt x="227" y="241"/>
                  </a:lnTo>
                  <a:lnTo>
                    <a:pt x="214" y="238"/>
                  </a:lnTo>
                  <a:lnTo>
                    <a:pt x="237" y="233"/>
                  </a:lnTo>
                  <a:lnTo>
                    <a:pt x="259" y="227"/>
                  </a:lnTo>
                  <a:lnTo>
                    <a:pt x="280" y="220"/>
                  </a:lnTo>
                  <a:lnTo>
                    <a:pt x="299" y="211"/>
                  </a:lnTo>
                  <a:lnTo>
                    <a:pt x="317" y="202"/>
                  </a:lnTo>
                  <a:lnTo>
                    <a:pt x="330" y="193"/>
                  </a:lnTo>
                  <a:lnTo>
                    <a:pt x="340" y="183"/>
                  </a:lnTo>
                  <a:lnTo>
                    <a:pt x="346" y="174"/>
                  </a:lnTo>
                  <a:lnTo>
                    <a:pt x="333" y="173"/>
                  </a:lnTo>
                  <a:lnTo>
                    <a:pt x="320" y="173"/>
                  </a:lnTo>
                  <a:lnTo>
                    <a:pt x="307" y="172"/>
                  </a:lnTo>
                  <a:lnTo>
                    <a:pt x="293" y="174"/>
                  </a:lnTo>
                  <a:lnTo>
                    <a:pt x="311" y="165"/>
                  </a:lnTo>
                  <a:lnTo>
                    <a:pt x="326" y="156"/>
                  </a:lnTo>
                  <a:lnTo>
                    <a:pt x="340" y="145"/>
                  </a:lnTo>
                  <a:lnTo>
                    <a:pt x="350" y="133"/>
                  </a:lnTo>
                  <a:lnTo>
                    <a:pt x="359" y="121"/>
                  </a:lnTo>
                  <a:lnTo>
                    <a:pt x="365" y="110"/>
                  </a:lnTo>
                  <a:lnTo>
                    <a:pt x="368" y="101"/>
                  </a:lnTo>
                  <a:lnTo>
                    <a:pt x="369" y="92"/>
                  </a:lnTo>
                  <a:lnTo>
                    <a:pt x="355" y="96"/>
                  </a:lnTo>
                  <a:lnTo>
                    <a:pt x="342" y="97"/>
                  </a:lnTo>
                  <a:lnTo>
                    <a:pt x="330" y="100"/>
                  </a:lnTo>
                  <a:lnTo>
                    <a:pt x="319" y="103"/>
                  </a:lnTo>
                  <a:lnTo>
                    <a:pt x="322" y="92"/>
                  </a:lnTo>
                  <a:lnTo>
                    <a:pt x="320" y="78"/>
                  </a:lnTo>
                  <a:lnTo>
                    <a:pt x="314" y="62"/>
                  </a:lnTo>
                  <a:lnTo>
                    <a:pt x="307" y="47"/>
                  </a:lnTo>
                  <a:lnTo>
                    <a:pt x="297" y="32"/>
                  </a:lnTo>
                  <a:lnTo>
                    <a:pt x="285" y="18"/>
                  </a:lnTo>
                  <a:lnTo>
                    <a:pt x="274" y="8"/>
                  </a:lnTo>
                  <a:lnTo>
                    <a:pt x="262" y="0"/>
                  </a:lnTo>
                  <a:lnTo>
                    <a:pt x="266" y="5"/>
                  </a:lnTo>
                  <a:lnTo>
                    <a:pt x="268" y="11"/>
                  </a:lnTo>
                  <a:lnTo>
                    <a:pt x="266" y="16"/>
                  </a:lnTo>
                  <a:lnTo>
                    <a:pt x="264" y="21"/>
                  </a:lnTo>
                  <a:lnTo>
                    <a:pt x="257" y="29"/>
                  </a:lnTo>
                  <a:lnTo>
                    <a:pt x="245" y="37"/>
                  </a:lnTo>
                  <a:lnTo>
                    <a:pt x="232" y="44"/>
                  </a:lnTo>
                  <a:lnTo>
                    <a:pt x="218" y="52"/>
                  </a:lnTo>
                  <a:lnTo>
                    <a:pt x="206" y="60"/>
                  </a:lnTo>
                  <a:lnTo>
                    <a:pt x="199" y="69"/>
                  </a:lnTo>
                  <a:lnTo>
                    <a:pt x="197" y="63"/>
                  </a:lnTo>
                  <a:lnTo>
                    <a:pt x="196" y="55"/>
                  </a:lnTo>
                  <a:lnTo>
                    <a:pt x="197" y="39"/>
                  </a:lnTo>
                  <a:lnTo>
                    <a:pt x="175" y="47"/>
                  </a:lnTo>
                  <a:lnTo>
                    <a:pt x="152" y="56"/>
                  </a:lnTo>
                  <a:lnTo>
                    <a:pt x="141" y="61"/>
                  </a:lnTo>
                  <a:lnTo>
                    <a:pt x="133" y="68"/>
                  </a:lnTo>
                  <a:lnTo>
                    <a:pt x="127" y="77"/>
                  </a:lnTo>
                  <a:lnTo>
                    <a:pt x="123" y="87"/>
                  </a:lnTo>
                  <a:lnTo>
                    <a:pt x="118" y="82"/>
                  </a:lnTo>
                  <a:lnTo>
                    <a:pt x="116" y="77"/>
                  </a:lnTo>
                  <a:lnTo>
                    <a:pt x="113" y="68"/>
                  </a:lnTo>
                  <a:lnTo>
                    <a:pt x="102" y="72"/>
                  </a:lnTo>
                  <a:lnTo>
                    <a:pt x="90" y="79"/>
                  </a:lnTo>
                  <a:lnTo>
                    <a:pt x="78" y="86"/>
                  </a:lnTo>
                  <a:lnTo>
                    <a:pt x="66" y="93"/>
                  </a:lnTo>
                  <a:lnTo>
                    <a:pt x="56" y="103"/>
                  </a:lnTo>
                  <a:lnTo>
                    <a:pt x="49" y="114"/>
                  </a:lnTo>
                  <a:lnTo>
                    <a:pt x="44" y="125"/>
                  </a:lnTo>
                  <a:lnTo>
                    <a:pt x="42" y="138"/>
                  </a:lnTo>
                  <a:lnTo>
                    <a:pt x="34" y="129"/>
                  </a:lnTo>
                  <a:lnTo>
                    <a:pt x="26" y="122"/>
                  </a:lnTo>
                  <a:lnTo>
                    <a:pt x="21" y="117"/>
                  </a:lnTo>
                  <a:lnTo>
                    <a:pt x="17" y="112"/>
                  </a:lnTo>
                  <a:lnTo>
                    <a:pt x="6" y="133"/>
                  </a:lnTo>
                  <a:lnTo>
                    <a:pt x="0" y="154"/>
                  </a:lnTo>
                  <a:lnTo>
                    <a:pt x="0" y="176"/>
                  </a:lnTo>
                  <a:lnTo>
                    <a:pt x="2" y="186"/>
                  </a:lnTo>
                  <a:lnTo>
                    <a:pt x="6" y="196"/>
                  </a:lnTo>
                  <a:lnTo>
                    <a:pt x="11" y="205"/>
                  </a:lnTo>
                  <a:lnTo>
                    <a:pt x="19" y="213"/>
                  </a:lnTo>
                  <a:lnTo>
                    <a:pt x="29" y="218"/>
                  </a:lnTo>
                  <a:lnTo>
                    <a:pt x="41" y="223"/>
                  </a:lnTo>
                  <a:lnTo>
                    <a:pt x="54" y="226"/>
                  </a:lnTo>
                  <a:lnTo>
                    <a:pt x="69" y="227"/>
                  </a:lnTo>
                  <a:lnTo>
                    <a:pt x="88" y="224"/>
                  </a:lnTo>
                  <a:lnTo>
                    <a:pt x="108" y="220"/>
                  </a:lnTo>
                  <a:lnTo>
                    <a:pt x="100" y="217"/>
                  </a:lnTo>
                  <a:lnTo>
                    <a:pt x="92" y="211"/>
                  </a:lnTo>
                  <a:lnTo>
                    <a:pt x="85" y="204"/>
                  </a:lnTo>
                  <a:lnTo>
                    <a:pt x="78" y="196"/>
                  </a:lnTo>
                  <a:lnTo>
                    <a:pt x="74" y="185"/>
                  </a:lnTo>
                  <a:lnTo>
                    <a:pt x="71" y="175"/>
                  </a:lnTo>
                  <a:lnTo>
                    <a:pt x="74" y="164"/>
                  </a:lnTo>
                  <a:lnTo>
                    <a:pt x="80" y="154"/>
                  </a:lnTo>
                  <a:lnTo>
                    <a:pt x="85" y="170"/>
                  </a:lnTo>
                  <a:lnTo>
                    <a:pt x="93" y="186"/>
                  </a:lnTo>
                  <a:lnTo>
                    <a:pt x="100" y="193"/>
                  </a:lnTo>
                  <a:lnTo>
                    <a:pt x="108" y="199"/>
                  </a:lnTo>
                  <a:lnTo>
                    <a:pt x="119" y="202"/>
                  </a:lnTo>
                  <a:lnTo>
                    <a:pt x="133" y="202"/>
                  </a:lnTo>
                  <a:lnTo>
                    <a:pt x="160" y="183"/>
                  </a:lnTo>
                  <a:lnTo>
                    <a:pt x="172" y="174"/>
                  </a:lnTo>
                  <a:lnTo>
                    <a:pt x="181" y="165"/>
                  </a:lnTo>
                  <a:lnTo>
                    <a:pt x="170" y="160"/>
                  </a:lnTo>
                  <a:lnTo>
                    <a:pt x="165" y="155"/>
                  </a:lnTo>
                  <a:lnTo>
                    <a:pt x="161" y="149"/>
                  </a:lnTo>
                  <a:lnTo>
                    <a:pt x="156" y="142"/>
                  </a:lnTo>
                  <a:lnTo>
                    <a:pt x="154" y="135"/>
                  </a:lnTo>
                  <a:lnTo>
                    <a:pt x="154" y="125"/>
                  </a:lnTo>
                  <a:lnTo>
                    <a:pt x="156" y="115"/>
                  </a:lnTo>
                  <a:lnTo>
                    <a:pt x="161" y="127"/>
                  </a:lnTo>
                  <a:lnTo>
                    <a:pt x="168" y="136"/>
                  </a:lnTo>
                  <a:lnTo>
                    <a:pt x="176" y="142"/>
                  </a:lnTo>
                  <a:lnTo>
                    <a:pt x="185" y="145"/>
                  </a:lnTo>
                  <a:lnTo>
                    <a:pt x="197" y="140"/>
                  </a:lnTo>
                  <a:lnTo>
                    <a:pt x="208" y="133"/>
                  </a:lnTo>
                  <a:lnTo>
                    <a:pt x="218" y="124"/>
                  </a:lnTo>
                  <a:lnTo>
                    <a:pt x="227" y="115"/>
                  </a:lnTo>
                  <a:lnTo>
                    <a:pt x="243" y="95"/>
                  </a:lnTo>
                  <a:lnTo>
                    <a:pt x="258" y="73"/>
                  </a:lnTo>
                  <a:lnTo>
                    <a:pt x="257" y="82"/>
                  </a:lnTo>
                  <a:lnTo>
                    <a:pt x="256" y="90"/>
                  </a:lnTo>
                  <a:lnTo>
                    <a:pt x="251" y="103"/>
                  </a:lnTo>
                  <a:lnTo>
                    <a:pt x="246" y="113"/>
                  </a:lnTo>
                  <a:lnTo>
                    <a:pt x="239" y="121"/>
                  </a:lnTo>
                  <a:lnTo>
                    <a:pt x="243" y="124"/>
                  </a:lnTo>
                  <a:lnTo>
                    <a:pt x="247" y="126"/>
                  </a:lnTo>
                  <a:lnTo>
                    <a:pt x="252" y="126"/>
                  </a:lnTo>
                  <a:lnTo>
                    <a:pt x="258" y="125"/>
                  </a:lnTo>
                  <a:lnTo>
                    <a:pt x="270" y="121"/>
                  </a:lnTo>
                  <a:lnTo>
                    <a:pt x="280" y="118"/>
                  </a:lnTo>
                  <a:lnTo>
                    <a:pt x="276" y="126"/>
                  </a:lnTo>
                  <a:lnTo>
                    <a:pt x="268" y="133"/>
                  </a:lnTo>
                  <a:lnTo>
                    <a:pt x="259" y="137"/>
                  </a:lnTo>
                  <a:lnTo>
                    <a:pt x="250" y="140"/>
                  </a:lnTo>
                  <a:lnTo>
                    <a:pt x="241" y="142"/>
                  </a:lnTo>
                  <a:lnTo>
                    <a:pt x="233" y="144"/>
                  </a:lnTo>
                  <a:lnTo>
                    <a:pt x="226" y="145"/>
                  </a:lnTo>
                  <a:lnTo>
                    <a:pt x="222" y="147"/>
                  </a:lnTo>
                  <a:lnTo>
                    <a:pt x="210" y="163"/>
                  </a:lnTo>
                  <a:lnTo>
                    <a:pt x="203" y="172"/>
                  </a:lnTo>
                  <a:lnTo>
                    <a:pt x="195" y="181"/>
                  </a:lnTo>
                  <a:lnTo>
                    <a:pt x="199" y="185"/>
                  </a:lnTo>
                  <a:lnTo>
                    <a:pt x="206" y="189"/>
                  </a:lnTo>
                  <a:lnTo>
                    <a:pt x="213" y="190"/>
                  </a:lnTo>
                  <a:lnTo>
                    <a:pt x="223" y="192"/>
                  </a:lnTo>
                  <a:lnTo>
                    <a:pt x="233" y="191"/>
                  </a:lnTo>
                  <a:lnTo>
                    <a:pt x="241" y="189"/>
                  </a:lnTo>
                  <a:lnTo>
                    <a:pt x="250" y="185"/>
                  </a:lnTo>
                  <a:lnTo>
                    <a:pt x="256" y="180"/>
                  </a:lnTo>
                  <a:lnTo>
                    <a:pt x="250" y="187"/>
                  </a:lnTo>
                  <a:lnTo>
                    <a:pt x="241" y="193"/>
                  </a:lnTo>
                  <a:lnTo>
                    <a:pt x="232" y="199"/>
                  </a:lnTo>
                  <a:lnTo>
                    <a:pt x="221" y="205"/>
                  </a:lnTo>
                  <a:lnTo>
                    <a:pt x="208" y="208"/>
                  </a:lnTo>
                  <a:lnTo>
                    <a:pt x="197" y="210"/>
                  </a:lnTo>
                  <a:lnTo>
                    <a:pt x="183" y="209"/>
                  </a:lnTo>
                  <a:lnTo>
                    <a:pt x="172" y="205"/>
                  </a:lnTo>
                  <a:lnTo>
                    <a:pt x="140" y="221"/>
                  </a:lnTo>
                  <a:lnTo>
                    <a:pt x="125" y="228"/>
                  </a:lnTo>
                  <a:lnTo>
                    <a:pt x="119" y="231"/>
                  </a:lnTo>
                  <a:lnTo>
                    <a:pt x="115" y="234"/>
                  </a:lnTo>
                  <a:lnTo>
                    <a:pt x="115" y="232"/>
                  </a:lnTo>
                  <a:lnTo>
                    <a:pt x="115" y="234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51219" name="Freeform 27"/>
            <p:cNvSpPr>
              <a:spLocks/>
            </p:cNvSpPr>
            <p:nvPr/>
          </p:nvSpPr>
          <p:spPr bwMode="auto">
            <a:xfrm>
              <a:off x="4417" y="2951"/>
              <a:ext cx="384" cy="317"/>
            </a:xfrm>
            <a:custGeom>
              <a:avLst/>
              <a:gdLst>
                <a:gd name="T0" fmla="*/ 306 w 384"/>
                <a:gd name="T1" fmla="*/ 17 h 317"/>
                <a:gd name="T2" fmla="*/ 347 w 384"/>
                <a:gd name="T3" fmla="*/ 53 h 317"/>
                <a:gd name="T4" fmla="*/ 349 w 384"/>
                <a:gd name="T5" fmla="*/ 95 h 317"/>
                <a:gd name="T6" fmla="*/ 370 w 384"/>
                <a:gd name="T7" fmla="*/ 100 h 317"/>
                <a:gd name="T8" fmla="*/ 381 w 384"/>
                <a:gd name="T9" fmla="*/ 116 h 317"/>
                <a:gd name="T10" fmla="*/ 369 w 384"/>
                <a:gd name="T11" fmla="*/ 158 h 317"/>
                <a:gd name="T12" fmla="*/ 333 w 384"/>
                <a:gd name="T13" fmla="*/ 194 h 317"/>
                <a:gd name="T14" fmla="*/ 374 w 384"/>
                <a:gd name="T15" fmla="*/ 194 h 317"/>
                <a:gd name="T16" fmla="*/ 365 w 384"/>
                <a:gd name="T17" fmla="*/ 215 h 317"/>
                <a:gd name="T18" fmla="*/ 316 w 384"/>
                <a:gd name="T19" fmla="*/ 264 h 317"/>
                <a:gd name="T20" fmla="*/ 281 w 384"/>
                <a:gd name="T21" fmla="*/ 283 h 317"/>
                <a:gd name="T22" fmla="*/ 306 w 384"/>
                <a:gd name="T23" fmla="*/ 293 h 317"/>
                <a:gd name="T24" fmla="*/ 248 w 384"/>
                <a:gd name="T25" fmla="*/ 307 h 317"/>
                <a:gd name="T26" fmla="*/ 168 w 384"/>
                <a:gd name="T27" fmla="*/ 316 h 317"/>
                <a:gd name="T28" fmla="*/ 128 w 384"/>
                <a:gd name="T29" fmla="*/ 306 h 317"/>
                <a:gd name="T30" fmla="*/ 108 w 384"/>
                <a:gd name="T31" fmla="*/ 277 h 317"/>
                <a:gd name="T32" fmla="*/ 134 w 384"/>
                <a:gd name="T33" fmla="*/ 253 h 317"/>
                <a:gd name="T34" fmla="*/ 175 w 384"/>
                <a:gd name="T35" fmla="*/ 262 h 317"/>
                <a:gd name="T36" fmla="*/ 219 w 384"/>
                <a:gd name="T37" fmla="*/ 259 h 317"/>
                <a:gd name="T38" fmla="*/ 225 w 384"/>
                <a:gd name="T39" fmla="*/ 250 h 317"/>
                <a:gd name="T40" fmla="*/ 185 w 384"/>
                <a:gd name="T41" fmla="*/ 241 h 317"/>
                <a:gd name="T42" fmla="*/ 155 w 384"/>
                <a:gd name="T43" fmla="*/ 230 h 317"/>
                <a:gd name="T44" fmla="*/ 209 w 384"/>
                <a:gd name="T45" fmla="*/ 201 h 317"/>
                <a:gd name="T46" fmla="*/ 242 w 384"/>
                <a:gd name="T47" fmla="*/ 195 h 317"/>
                <a:gd name="T48" fmla="*/ 277 w 384"/>
                <a:gd name="T49" fmla="*/ 187 h 317"/>
                <a:gd name="T50" fmla="*/ 312 w 384"/>
                <a:gd name="T51" fmla="*/ 165 h 317"/>
                <a:gd name="T52" fmla="*/ 264 w 384"/>
                <a:gd name="T53" fmla="*/ 174 h 317"/>
                <a:gd name="T54" fmla="*/ 266 w 384"/>
                <a:gd name="T55" fmla="*/ 154 h 317"/>
                <a:gd name="T56" fmla="*/ 293 w 384"/>
                <a:gd name="T57" fmla="*/ 113 h 317"/>
                <a:gd name="T58" fmla="*/ 304 w 384"/>
                <a:gd name="T59" fmla="*/ 76 h 317"/>
                <a:gd name="T60" fmla="*/ 269 w 384"/>
                <a:gd name="T61" fmla="*/ 124 h 317"/>
                <a:gd name="T62" fmla="*/ 233 w 384"/>
                <a:gd name="T63" fmla="*/ 169 h 317"/>
                <a:gd name="T64" fmla="*/ 207 w 384"/>
                <a:gd name="T65" fmla="*/ 183 h 317"/>
                <a:gd name="T66" fmla="*/ 175 w 384"/>
                <a:gd name="T67" fmla="*/ 142 h 317"/>
                <a:gd name="T68" fmla="*/ 178 w 384"/>
                <a:gd name="T69" fmla="*/ 177 h 317"/>
                <a:gd name="T70" fmla="*/ 188 w 384"/>
                <a:gd name="T71" fmla="*/ 193 h 317"/>
                <a:gd name="T72" fmla="*/ 130 w 384"/>
                <a:gd name="T73" fmla="*/ 223 h 317"/>
                <a:gd name="T74" fmla="*/ 95 w 384"/>
                <a:gd name="T75" fmla="*/ 182 h 317"/>
                <a:gd name="T76" fmla="*/ 90 w 384"/>
                <a:gd name="T77" fmla="*/ 181 h 317"/>
                <a:gd name="T78" fmla="*/ 97 w 384"/>
                <a:gd name="T79" fmla="*/ 220 h 317"/>
                <a:gd name="T80" fmla="*/ 107 w 384"/>
                <a:gd name="T81" fmla="*/ 238 h 317"/>
                <a:gd name="T82" fmla="*/ 66 w 384"/>
                <a:gd name="T83" fmla="*/ 251 h 317"/>
                <a:gd name="T84" fmla="*/ 34 w 384"/>
                <a:gd name="T85" fmla="*/ 254 h 317"/>
                <a:gd name="T86" fmla="*/ 8 w 384"/>
                <a:gd name="T87" fmla="*/ 239 h 317"/>
                <a:gd name="T88" fmla="*/ 2 w 384"/>
                <a:gd name="T89" fmla="*/ 192 h 317"/>
                <a:gd name="T90" fmla="*/ 24 w 384"/>
                <a:gd name="T91" fmla="*/ 145 h 317"/>
                <a:gd name="T92" fmla="*/ 57 w 384"/>
                <a:gd name="T93" fmla="*/ 154 h 317"/>
                <a:gd name="T94" fmla="*/ 83 w 384"/>
                <a:gd name="T95" fmla="*/ 108 h 317"/>
                <a:gd name="T96" fmla="*/ 113 w 384"/>
                <a:gd name="T97" fmla="*/ 80 h 317"/>
                <a:gd name="T98" fmla="*/ 130 w 384"/>
                <a:gd name="T99" fmla="*/ 93 h 317"/>
                <a:gd name="T100" fmla="*/ 155 w 384"/>
                <a:gd name="T101" fmla="*/ 95 h 317"/>
                <a:gd name="T102" fmla="*/ 190 w 384"/>
                <a:gd name="T103" fmla="*/ 71 h 317"/>
                <a:gd name="T104" fmla="*/ 209 w 384"/>
                <a:gd name="T105" fmla="*/ 58 h 317"/>
                <a:gd name="T106" fmla="*/ 223 w 384"/>
                <a:gd name="T107" fmla="*/ 49 h 317"/>
                <a:gd name="T108" fmla="*/ 238 w 384"/>
                <a:gd name="T109" fmla="*/ 65 h 317"/>
                <a:gd name="T110" fmla="*/ 256 w 384"/>
                <a:gd name="T111" fmla="*/ 62 h 317"/>
                <a:gd name="T112" fmla="*/ 273 w 384"/>
                <a:gd name="T113" fmla="*/ 40 h 317"/>
                <a:gd name="T114" fmla="*/ 268 w 384"/>
                <a:gd name="T115" fmla="*/ 2 h 31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384" h="317">
                  <a:moveTo>
                    <a:pt x="268" y="2"/>
                  </a:moveTo>
                  <a:lnTo>
                    <a:pt x="287" y="8"/>
                  </a:lnTo>
                  <a:lnTo>
                    <a:pt x="306" y="17"/>
                  </a:lnTo>
                  <a:lnTo>
                    <a:pt x="324" y="28"/>
                  </a:lnTo>
                  <a:lnTo>
                    <a:pt x="337" y="40"/>
                  </a:lnTo>
                  <a:lnTo>
                    <a:pt x="347" y="53"/>
                  </a:lnTo>
                  <a:lnTo>
                    <a:pt x="352" y="68"/>
                  </a:lnTo>
                  <a:lnTo>
                    <a:pt x="352" y="86"/>
                  </a:lnTo>
                  <a:lnTo>
                    <a:pt x="349" y="95"/>
                  </a:lnTo>
                  <a:lnTo>
                    <a:pt x="345" y="105"/>
                  </a:lnTo>
                  <a:lnTo>
                    <a:pt x="359" y="103"/>
                  </a:lnTo>
                  <a:lnTo>
                    <a:pt x="370" y="100"/>
                  </a:lnTo>
                  <a:lnTo>
                    <a:pt x="377" y="96"/>
                  </a:lnTo>
                  <a:lnTo>
                    <a:pt x="381" y="91"/>
                  </a:lnTo>
                  <a:lnTo>
                    <a:pt x="381" y="116"/>
                  </a:lnTo>
                  <a:lnTo>
                    <a:pt x="379" y="130"/>
                  </a:lnTo>
                  <a:lnTo>
                    <a:pt x="374" y="144"/>
                  </a:lnTo>
                  <a:lnTo>
                    <a:pt x="369" y="158"/>
                  </a:lnTo>
                  <a:lnTo>
                    <a:pt x="360" y="171"/>
                  </a:lnTo>
                  <a:lnTo>
                    <a:pt x="349" y="184"/>
                  </a:lnTo>
                  <a:lnTo>
                    <a:pt x="333" y="194"/>
                  </a:lnTo>
                  <a:lnTo>
                    <a:pt x="349" y="197"/>
                  </a:lnTo>
                  <a:lnTo>
                    <a:pt x="362" y="197"/>
                  </a:lnTo>
                  <a:lnTo>
                    <a:pt x="374" y="194"/>
                  </a:lnTo>
                  <a:lnTo>
                    <a:pt x="383" y="188"/>
                  </a:lnTo>
                  <a:lnTo>
                    <a:pt x="374" y="202"/>
                  </a:lnTo>
                  <a:lnTo>
                    <a:pt x="365" y="215"/>
                  </a:lnTo>
                  <a:lnTo>
                    <a:pt x="344" y="242"/>
                  </a:lnTo>
                  <a:lnTo>
                    <a:pt x="331" y="253"/>
                  </a:lnTo>
                  <a:lnTo>
                    <a:pt x="316" y="264"/>
                  </a:lnTo>
                  <a:lnTo>
                    <a:pt x="297" y="271"/>
                  </a:lnTo>
                  <a:lnTo>
                    <a:pt x="275" y="277"/>
                  </a:lnTo>
                  <a:lnTo>
                    <a:pt x="281" y="283"/>
                  </a:lnTo>
                  <a:lnTo>
                    <a:pt x="290" y="289"/>
                  </a:lnTo>
                  <a:lnTo>
                    <a:pt x="298" y="292"/>
                  </a:lnTo>
                  <a:lnTo>
                    <a:pt x="306" y="293"/>
                  </a:lnTo>
                  <a:lnTo>
                    <a:pt x="293" y="297"/>
                  </a:lnTo>
                  <a:lnTo>
                    <a:pt x="279" y="300"/>
                  </a:lnTo>
                  <a:lnTo>
                    <a:pt x="248" y="307"/>
                  </a:lnTo>
                  <a:lnTo>
                    <a:pt x="216" y="313"/>
                  </a:lnTo>
                  <a:lnTo>
                    <a:pt x="183" y="316"/>
                  </a:lnTo>
                  <a:lnTo>
                    <a:pt x="168" y="316"/>
                  </a:lnTo>
                  <a:lnTo>
                    <a:pt x="154" y="314"/>
                  </a:lnTo>
                  <a:lnTo>
                    <a:pt x="141" y="311"/>
                  </a:lnTo>
                  <a:lnTo>
                    <a:pt x="128" y="306"/>
                  </a:lnTo>
                  <a:lnTo>
                    <a:pt x="120" y="299"/>
                  </a:lnTo>
                  <a:lnTo>
                    <a:pt x="113" y="289"/>
                  </a:lnTo>
                  <a:lnTo>
                    <a:pt x="108" y="277"/>
                  </a:lnTo>
                  <a:lnTo>
                    <a:pt x="107" y="262"/>
                  </a:lnTo>
                  <a:lnTo>
                    <a:pt x="120" y="258"/>
                  </a:lnTo>
                  <a:lnTo>
                    <a:pt x="134" y="253"/>
                  </a:lnTo>
                  <a:lnTo>
                    <a:pt x="146" y="258"/>
                  </a:lnTo>
                  <a:lnTo>
                    <a:pt x="160" y="261"/>
                  </a:lnTo>
                  <a:lnTo>
                    <a:pt x="175" y="262"/>
                  </a:lnTo>
                  <a:lnTo>
                    <a:pt x="190" y="262"/>
                  </a:lnTo>
                  <a:lnTo>
                    <a:pt x="205" y="261"/>
                  </a:lnTo>
                  <a:lnTo>
                    <a:pt x="219" y="259"/>
                  </a:lnTo>
                  <a:lnTo>
                    <a:pt x="232" y="256"/>
                  </a:lnTo>
                  <a:lnTo>
                    <a:pt x="243" y="253"/>
                  </a:lnTo>
                  <a:lnTo>
                    <a:pt x="225" y="250"/>
                  </a:lnTo>
                  <a:lnTo>
                    <a:pt x="209" y="247"/>
                  </a:lnTo>
                  <a:lnTo>
                    <a:pt x="196" y="244"/>
                  </a:lnTo>
                  <a:lnTo>
                    <a:pt x="185" y="241"/>
                  </a:lnTo>
                  <a:lnTo>
                    <a:pt x="168" y="235"/>
                  </a:lnTo>
                  <a:lnTo>
                    <a:pt x="161" y="232"/>
                  </a:lnTo>
                  <a:lnTo>
                    <a:pt x="155" y="230"/>
                  </a:lnTo>
                  <a:lnTo>
                    <a:pt x="175" y="220"/>
                  </a:lnTo>
                  <a:lnTo>
                    <a:pt x="194" y="210"/>
                  </a:lnTo>
                  <a:lnTo>
                    <a:pt x="209" y="201"/>
                  </a:lnTo>
                  <a:lnTo>
                    <a:pt x="223" y="194"/>
                  </a:lnTo>
                  <a:lnTo>
                    <a:pt x="231" y="195"/>
                  </a:lnTo>
                  <a:lnTo>
                    <a:pt x="242" y="195"/>
                  </a:lnTo>
                  <a:lnTo>
                    <a:pt x="252" y="194"/>
                  </a:lnTo>
                  <a:lnTo>
                    <a:pt x="265" y="191"/>
                  </a:lnTo>
                  <a:lnTo>
                    <a:pt x="277" y="187"/>
                  </a:lnTo>
                  <a:lnTo>
                    <a:pt x="289" y="182"/>
                  </a:lnTo>
                  <a:lnTo>
                    <a:pt x="301" y="174"/>
                  </a:lnTo>
                  <a:lnTo>
                    <a:pt x="312" y="165"/>
                  </a:lnTo>
                  <a:lnTo>
                    <a:pt x="293" y="170"/>
                  </a:lnTo>
                  <a:lnTo>
                    <a:pt x="277" y="173"/>
                  </a:lnTo>
                  <a:lnTo>
                    <a:pt x="264" y="174"/>
                  </a:lnTo>
                  <a:lnTo>
                    <a:pt x="250" y="173"/>
                  </a:lnTo>
                  <a:lnTo>
                    <a:pt x="257" y="165"/>
                  </a:lnTo>
                  <a:lnTo>
                    <a:pt x="266" y="154"/>
                  </a:lnTo>
                  <a:lnTo>
                    <a:pt x="275" y="142"/>
                  </a:lnTo>
                  <a:lnTo>
                    <a:pt x="285" y="128"/>
                  </a:lnTo>
                  <a:lnTo>
                    <a:pt x="293" y="113"/>
                  </a:lnTo>
                  <a:lnTo>
                    <a:pt x="298" y="100"/>
                  </a:lnTo>
                  <a:lnTo>
                    <a:pt x="303" y="87"/>
                  </a:lnTo>
                  <a:lnTo>
                    <a:pt x="304" y="76"/>
                  </a:lnTo>
                  <a:lnTo>
                    <a:pt x="292" y="91"/>
                  </a:lnTo>
                  <a:lnTo>
                    <a:pt x="280" y="107"/>
                  </a:lnTo>
                  <a:lnTo>
                    <a:pt x="269" y="124"/>
                  </a:lnTo>
                  <a:lnTo>
                    <a:pt x="257" y="141"/>
                  </a:lnTo>
                  <a:lnTo>
                    <a:pt x="245" y="155"/>
                  </a:lnTo>
                  <a:lnTo>
                    <a:pt x="233" y="169"/>
                  </a:lnTo>
                  <a:lnTo>
                    <a:pt x="220" y="178"/>
                  </a:lnTo>
                  <a:lnTo>
                    <a:pt x="213" y="181"/>
                  </a:lnTo>
                  <a:lnTo>
                    <a:pt x="207" y="183"/>
                  </a:lnTo>
                  <a:lnTo>
                    <a:pt x="196" y="173"/>
                  </a:lnTo>
                  <a:lnTo>
                    <a:pt x="188" y="163"/>
                  </a:lnTo>
                  <a:lnTo>
                    <a:pt x="175" y="142"/>
                  </a:lnTo>
                  <a:lnTo>
                    <a:pt x="175" y="163"/>
                  </a:lnTo>
                  <a:lnTo>
                    <a:pt x="177" y="171"/>
                  </a:lnTo>
                  <a:lnTo>
                    <a:pt x="178" y="177"/>
                  </a:lnTo>
                  <a:lnTo>
                    <a:pt x="180" y="183"/>
                  </a:lnTo>
                  <a:lnTo>
                    <a:pt x="182" y="187"/>
                  </a:lnTo>
                  <a:lnTo>
                    <a:pt x="188" y="193"/>
                  </a:lnTo>
                  <a:lnTo>
                    <a:pt x="160" y="208"/>
                  </a:lnTo>
                  <a:lnTo>
                    <a:pt x="145" y="216"/>
                  </a:lnTo>
                  <a:lnTo>
                    <a:pt x="130" y="223"/>
                  </a:lnTo>
                  <a:lnTo>
                    <a:pt x="117" y="211"/>
                  </a:lnTo>
                  <a:lnTo>
                    <a:pt x="105" y="197"/>
                  </a:lnTo>
                  <a:lnTo>
                    <a:pt x="95" y="182"/>
                  </a:lnTo>
                  <a:lnTo>
                    <a:pt x="93" y="176"/>
                  </a:lnTo>
                  <a:lnTo>
                    <a:pt x="92" y="170"/>
                  </a:lnTo>
                  <a:lnTo>
                    <a:pt x="90" y="181"/>
                  </a:lnTo>
                  <a:lnTo>
                    <a:pt x="90" y="191"/>
                  </a:lnTo>
                  <a:lnTo>
                    <a:pt x="93" y="211"/>
                  </a:lnTo>
                  <a:lnTo>
                    <a:pt x="97" y="220"/>
                  </a:lnTo>
                  <a:lnTo>
                    <a:pt x="101" y="228"/>
                  </a:lnTo>
                  <a:lnTo>
                    <a:pt x="103" y="234"/>
                  </a:lnTo>
                  <a:lnTo>
                    <a:pt x="107" y="238"/>
                  </a:lnTo>
                  <a:lnTo>
                    <a:pt x="93" y="244"/>
                  </a:lnTo>
                  <a:lnTo>
                    <a:pt x="80" y="248"/>
                  </a:lnTo>
                  <a:lnTo>
                    <a:pt x="66" y="251"/>
                  </a:lnTo>
                  <a:lnTo>
                    <a:pt x="55" y="253"/>
                  </a:lnTo>
                  <a:lnTo>
                    <a:pt x="44" y="254"/>
                  </a:lnTo>
                  <a:lnTo>
                    <a:pt x="34" y="254"/>
                  </a:lnTo>
                  <a:lnTo>
                    <a:pt x="26" y="253"/>
                  </a:lnTo>
                  <a:lnTo>
                    <a:pt x="16" y="251"/>
                  </a:lnTo>
                  <a:lnTo>
                    <a:pt x="8" y="239"/>
                  </a:lnTo>
                  <a:lnTo>
                    <a:pt x="2" y="224"/>
                  </a:lnTo>
                  <a:lnTo>
                    <a:pt x="0" y="208"/>
                  </a:lnTo>
                  <a:lnTo>
                    <a:pt x="2" y="192"/>
                  </a:lnTo>
                  <a:lnTo>
                    <a:pt x="7" y="176"/>
                  </a:lnTo>
                  <a:lnTo>
                    <a:pt x="14" y="160"/>
                  </a:lnTo>
                  <a:lnTo>
                    <a:pt x="24" y="145"/>
                  </a:lnTo>
                  <a:lnTo>
                    <a:pt x="37" y="131"/>
                  </a:lnTo>
                  <a:lnTo>
                    <a:pt x="46" y="142"/>
                  </a:lnTo>
                  <a:lnTo>
                    <a:pt x="57" y="154"/>
                  </a:lnTo>
                  <a:lnTo>
                    <a:pt x="60" y="144"/>
                  </a:lnTo>
                  <a:lnTo>
                    <a:pt x="66" y="132"/>
                  </a:lnTo>
                  <a:lnTo>
                    <a:pt x="83" y="108"/>
                  </a:lnTo>
                  <a:lnTo>
                    <a:pt x="93" y="96"/>
                  </a:lnTo>
                  <a:lnTo>
                    <a:pt x="103" y="87"/>
                  </a:lnTo>
                  <a:lnTo>
                    <a:pt x="113" y="80"/>
                  </a:lnTo>
                  <a:lnTo>
                    <a:pt x="121" y="76"/>
                  </a:lnTo>
                  <a:lnTo>
                    <a:pt x="124" y="84"/>
                  </a:lnTo>
                  <a:lnTo>
                    <a:pt x="130" y="93"/>
                  </a:lnTo>
                  <a:lnTo>
                    <a:pt x="136" y="103"/>
                  </a:lnTo>
                  <a:lnTo>
                    <a:pt x="141" y="110"/>
                  </a:lnTo>
                  <a:lnTo>
                    <a:pt x="155" y="95"/>
                  </a:lnTo>
                  <a:lnTo>
                    <a:pt x="170" y="83"/>
                  </a:lnTo>
                  <a:lnTo>
                    <a:pt x="184" y="74"/>
                  </a:lnTo>
                  <a:lnTo>
                    <a:pt x="190" y="71"/>
                  </a:lnTo>
                  <a:lnTo>
                    <a:pt x="195" y="70"/>
                  </a:lnTo>
                  <a:lnTo>
                    <a:pt x="203" y="65"/>
                  </a:lnTo>
                  <a:lnTo>
                    <a:pt x="209" y="58"/>
                  </a:lnTo>
                  <a:lnTo>
                    <a:pt x="213" y="49"/>
                  </a:lnTo>
                  <a:lnTo>
                    <a:pt x="213" y="38"/>
                  </a:lnTo>
                  <a:lnTo>
                    <a:pt x="223" y="49"/>
                  </a:lnTo>
                  <a:lnTo>
                    <a:pt x="228" y="53"/>
                  </a:lnTo>
                  <a:lnTo>
                    <a:pt x="232" y="56"/>
                  </a:lnTo>
                  <a:lnTo>
                    <a:pt x="238" y="65"/>
                  </a:lnTo>
                  <a:lnTo>
                    <a:pt x="240" y="69"/>
                  </a:lnTo>
                  <a:lnTo>
                    <a:pt x="239" y="74"/>
                  </a:lnTo>
                  <a:lnTo>
                    <a:pt x="256" y="62"/>
                  </a:lnTo>
                  <a:lnTo>
                    <a:pt x="264" y="55"/>
                  </a:lnTo>
                  <a:lnTo>
                    <a:pt x="269" y="48"/>
                  </a:lnTo>
                  <a:lnTo>
                    <a:pt x="273" y="40"/>
                  </a:lnTo>
                  <a:lnTo>
                    <a:pt x="275" y="29"/>
                  </a:lnTo>
                  <a:lnTo>
                    <a:pt x="273" y="17"/>
                  </a:lnTo>
                  <a:lnTo>
                    <a:pt x="268" y="2"/>
                  </a:lnTo>
                  <a:lnTo>
                    <a:pt x="270" y="0"/>
                  </a:lnTo>
                  <a:lnTo>
                    <a:pt x="268" y="2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51220" name="Freeform 28"/>
            <p:cNvSpPr>
              <a:spLocks/>
            </p:cNvSpPr>
            <p:nvPr/>
          </p:nvSpPr>
          <p:spPr bwMode="auto">
            <a:xfrm>
              <a:off x="3676" y="3212"/>
              <a:ext cx="358" cy="275"/>
            </a:xfrm>
            <a:custGeom>
              <a:avLst/>
              <a:gdLst>
                <a:gd name="T0" fmla="*/ 60 w 358"/>
                <a:gd name="T1" fmla="*/ 25 h 275"/>
                <a:gd name="T2" fmla="*/ 31 w 358"/>
                <a:gd name="T3" fmla="*/ 25 h 275"/>
                <a:gd name="T4" fmla="*/ 9 w 358"/>
                <a:gd name="T5" fmla="*/ 42 h 275"/>
                <a:gd name="T6" fmla="*/ 0 w 358"/>
                <a:gd name="T7" fmla="*/ 72 h 275"/>
                <a:gd name="T8" fmla="*/ 14 w 358"/>
                <a:gd name="T9" fmla="*/ 113 h 275"/>
                <a:gd name="T10" fmla="*/ 46 w 358"/>
                <a:gd name="T11" fmla="*/ 140 h 275"/>
                <a:gd name="T12" fmla="*/ 69 w 358"/>
                <a:gd name="T13" fmla="*/ 136 h 275"/>
                <a:gd name="T14" fmla="*/ 97 w 358"/>
                <a:gd name="T15" fmla="*/ 174 h 275"/>
                <a:gd name="T16" fmla="*/ 117 w 358"/>
                <a:gd name="T17" fmla="*/ 171 h 275"/>
                <a:gd name="T18" fmla="*/ 131 w 358"/>
                <a:gd name="T19" fmla="*/ 173 h 275"/>
                <a:gd name="T20" fmla="*/ 152 w 358"/>
                <a:gd name="T21" fmla="*/ 188 h 275"/>
                <a:gd name="T22" fmla="*/ 167 w 358"/>
                <a:gd name="T23" fmla="*/ 208 h 275"/>
                <a:gd name="T24" fmla="*/ 177 w 358"/>
                <a:gd name="T25" fmla="*/ 213 h 275"/>
                <a:gd name="T26" fmla="*/ 196 w 358"/>
                <a:gd name="T27" fmla="*/ 187 h 275"/>
                <a:gd name="T28" fmla="*/ 210 w 358"/>
                <a:gd name="T29" fmla="*/ 218 h 275"/>
                <a:gd name="T30" fmla="*/ 229 w 358"/>
                <a:gd name="T31" fmla="*/ 250 h 275"/>
                <a:gd name="T32" fmla="*/ 223 w 358"/>
                <a:gd name="T33" fmla="*/ 274 h 275"/>
                <a:gd name="T34" fmla="*/ 262 w 358"/>
                <a:gd name="T35" fmla="*/ 250 h 275"/>
                <a:gd name="T36" fmla="*/ 290 w 358"/>
                <a:gd name="T37" fmla="*/ 216 h 275"/>
                <a:gd name="T38" fmla="*/ 308 w 358"/>
                <a:gd name="T39" fmla="*/ 199 h 275"/>
                <a:gd name="T40" fmla="*/ 333 w 358"/>
                <a:gd name="T41" fmla="*/ 223 h 275"/>
                <a:gd name="T42" fmla="*/ 334 w 358"/>
                <a:gd name="T43" fmla="*/ 174 h 275"/>
                <a:gd name="T44" fmla="*/ 322 w 358"/>
                <a:gd name="T45" fmla="*/ 136 h 275"/>
                <a:gd name="T46" fmla="*/ 339 w 358"/>
                <a:gd name="T47" fmla="*/ 134 h 275"/>
                <a:gd name="T48" fmla="*/ 350 w 358"/>
                <a:gd name="T49" fmla="*/ 130 h 275"/>
                <a:gd name="T50" fmla="*/ 329 w 358"/>
                <a:gd name="T51" fmla="*/ 101 h 275"/>
                <a:gd name="T52" fmla="*/ 323 w 358"/>
                <a:gd name="T53" fmla="*/ 88 h 275"/>
                <a:gd name="T54" fmla="*/ 357 w 358"/>
                <a:gd name="T55" fmla="*/ 88 h 275"/>
                <a:gd name="T56" fmla="*/ 310 w 358"/>
                <a:gd name="T57" fmla="*/ 57 h 275"/>
                <a:gd name="T58" fmla="*/ 268 w 358"/>
                <a:gd name="T59" fmla="*/ 41 h 275"/>
                <a:gd name="T60" fmla="*/ 275 w 358"/>
                <a:gd name="T61" fmla="*/ 32 h 275"/>
                <a:gd name="T62" fmla="*/ 297 w 358"/>
                <a:gd name="T63" fmla="*/ 27 h 275"/>
                <a:gd name="T64" fmla="*/ 267 w 358"/>
                <a:gd name="T65" fmla="*/ 15 h 275"/>
                <a:gd name="T66" fmla="*/ 180 w 358"/>
                <a:gd name="T67" fmla="*/ 0 h 275"/>
                <a:gd name="T68" fmla="*/ 137 w 358"/>
                <a:gd name="T69" fmla="*/ 3 h 275"/>
                <a:gd name="T70" fmla="*/ 107 w 358"/>
                <a:gd name="T71" fmla="*/ 19 h 275"/>
                <a:gd name="T72" fmla="*/ 142 w 358"/>
                <a:gd name="T73" fmla="*/ 37 h 275"/>
                <a:gd name="T74" fmla="*/ 202 w 358"/>
                <a:gd name="T75" fmla="*/ 46 h 275"/>
                <a:gd name="T76" fmla="*/ 237 w 358"/>
                <a:gd name="T77" fmla="*/ 59 h 275"/>
                <a:gd name="T78" fmla="*/ 225 w 358"/>
                <a:gd name="T79" fmla="*/ 61 h 275"/>
                <a:gd name="T80" fmla="*/ 177 w 358"/>
                <a:gd name="T81" fmla="*/ 59 h 275"/>
                <a:gd name="T82" fmla="*/ 185 w 358"/>
                <a:gd name="T83" fmla="*/ 72 h 275"/>
                <a:gd name="T84" fmla="*/ 219 w 358"/>
                <a:gd name="T85" fmla="*/ 105 h 275"/>
                <a:gd name="T86" fmla="*/ 254 w 358"/>
                <a:gd name="T87" fmla="*/ 119 h 275"/>
                <a:gd name="T88" fmla="*/ 275 w 358"/>
                <a:gd name="T89" fmla="*/ 133 h 275"/>
                <a:gd name="T90" fmla="*/ 245 w 358"/>
                <a:gd name="T91" fmla="*/ 132 h 275"/>
                <a:gd name="T92" fmla="*/ 252 w 358"/>
                <a:gd name="T93" fmla="*/ 158 h 275"/>
                <a:gd name="T94" fmla="*/ 245 w 358"/>
                <a:gd name="T95" fmla="*/ 187 h 275"/>
                <a:gd name="T96" fmla="*/ 225 w 358"/>
                <a:gd name="T97" fmla="*/ 143 h 275"/>
                <a:gd name="T98" fmla="*/ 202 w 358"/>
                <a:gd name="T99" fmla="*/ 112 h 275"/>
                <a:gd name="T100" fmla="*/ 172 w 358"/>
                <a:gd name="T101" fmla="*/ 111 h 275"/>
                <a:gd name="T102" fmla="*/ 155 w 358"/>
                <a:gd name="T103" fmla="*/ 148 h 275"/>
                <a:gd name="T104" fmla="*/ 154 w 358"/>
                <a:gd name="T105" fmla="*/ 94 h 275"/>
                <a:gd name="T106" fmla="*/ 148 w 358"/>
                <a:gd name="T107" fmla="*/ 71 h 275"/>
                <a:gd name="T108" fmla="*/ 100 w 358"/>
                <a:gd name="T109" fmla="*/ 42 h 275"/>
                <a:gd name="T110" fmla="*/ 85 w 358"/>
                <a:gd name="T111" fmla="*/ 67 h 275"/>
                <a:gd name="T112" fmla="*/ 71 w 358"/>
                <a:gd name="T113" fmla="*/ 93 h 275"/>
                <a:gd name="T114" fmla="*/ 69 w 358"/>
                <a:gd name="T115" fmla="*/ 67 h 27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358" h="275">
                  <a:moveTo>
                    <a:pt x="77" y="36"/>
                  </a:moveTo>
                  <a:lnTo>
                    <a:pt x="69" y="29"/>
                  </a:lnTo>
                  <a:lnTo>
                    <a:pt x="60" y="25"/>
                  </a:lnTo>
                  <a:lnTo>
                    <a:pt x="50" y="23"/>
                  </a:lnTo>
                  <a:lnTo>
                    <a:pt x="40" y="23"/>
                  </a:lnTo>
                  <a:lnTo>
                    <a:pt x="31" y="25"/>
                  </a:lnTo>
                  <a:lnTo>
                    <a:pt x="23" y="29"/>
                  </a:lnTo>
                  <a:lnTo>
                    <a:pt x="15" y="34"/>
                  </a:lnTo>
                  <a:lnTo>
                    <a:pt x="9" y="42"/>
                  </a:lnTo>
                  <a:lnTo>
                    <a:pt x="3" y="51"/>
                  </a:lnTo>
                  <a:lnTo>
                    <a:pt x="0" y="61"/>
                  </a:lnTo>
                  <a:lnTo>
                    <a:pt x="0" y="72"/>
                  </a:lnTo>
                  <a:lnTo>
                    <a:pt x="1" y="85"/>
                  </a:lnTo>
                  <a:lnTo>
                    <a:pt x="6" y="98"/>
                  </a:lnTo>
                  <a:lnTo>
                    <a:pt x="14" y="113"/>
                  </a:lnTo>
                  <a:lnTo>
                    <a:pt x="26" y="129"/>
                  </a:lnTo>
                  <a:lnTo>
                    <a:pt x="41" y="145"/>
                  </a:lnTo>
                  <a:lnTo>
                    <a:pt x="46" y="140"/>
                  </a:lnTo>
                  <a:lnTo>
                    <a:pt x="52" y="135"/>
                  </a:lnTo>
                  <a:lnTo>
                    <a:pt x="69" y="127"/>
                  </a:lnTo>
                  <a:lnTo>
                    <a:pt x="69" y="136"/>
                  </a:lnTo>
                  <a:lnTo>
                    <a:pt x="73" y="146"/>
                  </a:lnTo>
                  <a:lnTo>
                    <a:pt x="84" y="162"/>
                  </a:lnTo>
                  <a:lnTo>
                    <a:pt x="97" y="174"/>
                  </a:lnTo>
                  <a:lnTo>
                    <a:pt x="102" y="179"/>
                  </a:lnTo>
                  <a:lnTo>
                    <a:pt x="107" y="182"/>
                  </a:lnTo>
                  <a:lnTo>
                    <a:pt x="117" y="171"/>
                  </a:lnTo>
                  <a:lnTo>
                    <a:pt x="123" y="158"/>
                  </a:lnTo>
                  <a:lnTo>
                    <a:pt x="127" y="166"/>
                  </a:lnTo>
                  <a:lnTo>
                    <a:pt x="131" y="173"/>
                  </a:lnTo>
                  <a:lnTo>
                    <a:pt x="136" y="179"/>
                  </a:lnTo>
                  <a:lnTo>
                    <a:pt x="140" y="182"/>
                  </a:lnTo>
                  <a:lnTo>
                    <a:pt x="152" y="188"/>
                  </a:lnTo>
                  <a:lnTo>
                    <a:pt x="159" y="193"/>
                  </a:lnTo>
                  <a:lnTo>
                    <a:pt x="164" y="200"/>
                  </a:lnTo>
                  <a:lnTo>
                    <a:pt x="167" y="208"/>
                  </a:lnTo>
                  <a:lnTo>
                    <a:pt x="167" y="215"/>
                  </a:lnTo>
                  <a:lnTo>
                    <a:pt x="164" y="221"/>
                  </a:lnTo>
                  <a:lnTo>
                    <a:pt x="177" y="213"/>
                  </a:lnTo>
                  <a:lnTo>
                    <a:pt x="187" y="205"/>
                  </a:lnTo>
                  <a:lnTo>
                    <a:pt x="195" y="197"/>
                  </a:lnTo>
                  <a:lnTo>
                    <a:pt x="196" y="187"/>
                  </a:lnTo>
                  <a:lnTo>
                    <a:pt x="198" y="199"/>
                  </a:lnTo>
                  <a:lnTo>
                    <a:pt x="204" y="209"/>
                  </a:lnTo>
                  <a:lnTo>
                    <a:pt x="210" y="218"/>
                  </a:lnTo>
                  <a:lnTo>
                    <a:pt x="218" y="227"/>
                  </a:lnTo>
                  <a:lnTo>
                    <a:pt x="225" y="239"/>
                  </a:lnTo>
                  <a:lnTo>
                    <a:pt x="229" y="250"/>
                  </a:lnTo>
                  <a:lnTo>
                    <a:pt x="230" y="262"/>
                  </a:lnTo>
                  <a:lnTo>
                    <a:pt x="228" y="268"/>
                  </a:lnTo>
                  <a:lnTo>
                    <a:pt x="223" y="274"/>
                  </a:lnTo>
                  <a:lnTo>
                    <a:pt x="235" y="268"/>
                  </a:lnTo>
                  <a:lnTo>
                    <a:pt x="249" y="260"/>
                  </a:lnTo>
                  <a:lnTo>
                    <a:pt x="262" y="250"/>
                  </a:lnTo>
                  <a:lnTo>
                    <a:pt x="274" y="239"/>
                  </a:lnTo>
                  <a:lnTo>
                    <a:pt x="283" y="227"/>
                  </a:lnTo>
                  <a:lnTo>
                    <a:pt x="290" y="216"/>
                  </a:lnTo>
                  <a:lnTo>
                    <a:pt x="295" y="204"/>
                  </a:lnTo>
                  <a:lnTo>
                    <a:pt x="293" y="193"/>
                  </a:lnTo>
                  <a:lnTo>
                    <a:pt x="308" y="199"/>
                  </a:lnTo>
                  <a:lnTo>
                    <a:pt x="320" y="206"/>
                  </a:lnTo>
                  <a:lnTo>
                    <a:pt x="328" y="213"/>
                  </a:lnTo>
                  <a:lnTo>
                    <a:pt x="333" y="223"/>
                  </a:lnTo>
                  <a:lnTo>
                    <a:pt x="334" y="213"/>
                  </a:lnTo>
                  <a:lnTo>
                    <a:pt x="335" y="201"/>
                  </a:lnTo>
                  <a:lnTo>
                    <a:pt x="334" y="174"/>
                  </a:lnTo>
                  <a:lnTo>
                    <a:pt x="331" y="161"/>
                  </a:lnTo>
                  <a:lnTo>
                    <a:pt x="327" y="148"/>
                  </a:lnTo>
                  <a:lnTo>
                    <a:pt x="322" y="136"/>
                  </a:lnTo>
                  <a:lnTo>
                    <a:pt x="314" y="127"/>
                  </a:lnTo>
                  <a:lnTo>
                    <a:pt x="327" y="130"/>
                  </a:lnTo>
                  <a:lnTo>
                    <a:pt x="339" y="134"/>
                  </a:lnTo>
                  <a:lnTo>
                    <a:pt x="348" y="139"/>
                  </a:lnTo>
                  <a:lnTo>
                    <a:pt x="355" y="145"/>
                  </a:lnTo>
                  <a:lnTo>
                    <a:pt x="350" y="130"/>
                  </a:lnTo>
                  <a:lnTo>
                    <a:pt x="343" y="114"/>
                  </a:lnTo>
                  <a:lnTo>
                    <a:pt x="337" y="108"/>
                  </a:lnTo>
                  <a:lnTo>
                    <a:pt x="329" y="101"/>
                  </a:lnTo>
                  <a:lnTo>
                    <a:pt x="321" y="96"/>
                  </a:lnTo>
                  <a:lnTo>
                    <a:pt x="310" y="91"/>
                  </a:lnTo>
                  <a:lnTo>
                    <a:pt x="323" y="88"/>
                  </a:lnTo>
                  <a:lnTo>
                    <a:pt x="336" y="87"/>
                  </a:lnTo>
                  <a:lnTo>
                    <a:pt x="349" y="87"/>
                  </a:lnTo>
                  <a:lnTo>
                    <a:pt x="357" y="88"/>
                  </a:lnTo>
                  <a:lnTo>
                    <a:pt x="348" y="81"/>
                  </a:lnTo>
                  <a:lnTo>
                    <a:pt x="336" y="73"/>
                  </a:lnTo>
                  <a:lnTo>
                    <a:pt x="310" y="57"/>
                  </a:lnTo>
                  <a:lnTo>
                    <a:pt x="297" y="51"/>
                  </a:lnTo>
                  <a:lnTo>
                    <a:pt x="283" y="45"/>
                  </a:lnTo>
                  <a:lnTo>
                    <a:pt x="268" y="41"/>
                  </a:lnTo>
                  <a:lnTo>
                    <a:pt x="255" y="39"/>
                  </a:lnTo>
                  <a:lnTo>
                    <a:pt x="264" y="35"/>
                  </a:lnTo>
                  <a:lnTo>
                    <a:pt x="275" y="32"/>
                  </a:lnTo>
                  <a:lnTo>
                    <a:pt x="288" y="30"/>
                  </a:lnTo>
                  <a:lnTo>
                    <a:pt x="302" y="31"/>
                  </a:lnTo>
                  <a:lnTo>
                    <a:pt x="297" y="27"/>
                  </a:lnTo>
                  <a:lnTo>
                    <a:pt x="288" y="24"/>
                  </a:lnTo>
                  <a:lnTo>
                    <a:pt x="278" y="19"/>
                  </a:lnTo>
                  <a:lnTo>
                    <a:pt x="267" y="15"/>
                  </a:lnTo>
                  <a:lnTo>
                    <a:pt x="240" y="9"/>
                  </a:lnTo>
                  <a:lnTo>
                    <a:pt x="210" y="3"/>
                  </a:lnTo>
                  <a:lnTo>
                    <a:pt x="180" y="0"/>
                  </a:lnTo>
                  <a:lnTo>
                    <a:pt x="165" y="0"/>
                  </a:lnTo>
                  <a:lnTo>
                    <a:pt x="150" y="1"/>
                  </a:lnTo>
                  <a:lnTo>
                    <a:pt x="137" y="3"/>
                  </a:lnTo>
                  <a:lnTo>
                    <a:pt x="125" y="7"/>
                  </a:lnTo>
                  <a:lnTo>
                    <a:pt x="115" y="12"/>
                  </a:lnTo>
                  <a:lnTo>
                    <a:pt x="107" y="19"/>
                  </a:lnTo>
                  <a:lnTo>
                    <a:pt x="117" y="24"/>
                  </a:lnTo>
                  <a:lnTo>
                    <a:pt x="129" y="30"/>
                  </a:lnTo>
                  <a:lnTo>
                    <a:pt x="142" y="37"/>
                  </a:lnTo>
                  <a:lnTo>
                    <a:pt x="150" y="44"/>
                  </a:lnTo>
                  <a:lnTo>
                    <a:pt x="175" y="44"/>
                  </a:lnTo>
                  <a:lnTo>
                    <a:pt x="202" y="46"/>
                  </a:lnTo>
                  <a:lnTo>
                    <a:pt x="215" y="49"/>
                  </a:lnTo>
                  <a:lnTo>
                    <a:pt x="227" y="53"/>
                  </a:lnTo>
                  <a:lnTo>
                    <a:pt x="237" y="59"/>
                  </a:lnTo>
                  <a:lnTo>
                    <a:pt x="245" y="67"/>
                  </a:lnTo>
                  <a:lnTo>
                    <a:pt x="237" y="64"/>
                  </a:lnTo>
                  <a:lnTo>
                    <a:pt x="225" y="61"/>
                  </a:lnTo>
                  <a:lnTo>
                    <a:pt x="204" y="58"/>
                  </a:lnTo>
                  <a:lnTo>
                    <a:pt x="185" y="58"/>
                  </a:lnTo>
                  <a:lnTo>
                    <a:pt x="177" y="59"/>
                  </a:lnTo>
                  <a:lnTo>
                    <a:pt x="171" y="62"/>
                  </a:lnTo>
                  <a:lnTo>
                    <a:pt x="177" y="66"/>
                  </a:lnTo>
                  <a:lnTo>
                    <a:pt x="185" y="72"/>
                  </a:lnTo>
                  <a:lnTo>
                    <a:pt x="200" y="86"/>
                  </a:lnTo>
                  <a:lnTo>
                    <a:pt x="214" y="99"/>
                  </a:lnTo>
                  <a:lnTo>
                    <a:pt x="219" y="105"/>
                  </a:lnTo>
                  <a:lnTo>
                    <a:pt x="223" y="109"/>
                  </a:lnTo>
                  <a:lnTo>
                    <a:pt x="238" y="113"/>
                  </a:lnTo>
                  <a:lnTo>
                    <a:pt x="254" y="119"/>
                  </a:lnTo>
                  <a:lnTo>
                    <a:pt x="268" y="126"/>
                  </a:lnTo>
                  <a:lnTo>
                    <a:pt x="273" y="129"/>
                  </a:lnTo>
                  <a:lnTo>
                    <a:pt x="275" y="133"/>
                  </a:lnTo>
                  <a:lnTo>
                    <a:pt x="263" y="132"/>
                  </a:lnTo>
                  <a:lnTo>
                    <a:pt x="253" y="132"/>
                  </a:lnTo>
                  <a:lnTo>
                    <a:pt x="245" y="132"/>
                  </a:lnTo>
                  <a:lnTo>
                    <a:pt x="241" y="133"/>
                  </a:lnTo>
                  <a:lnTo>
                    <a:pt x="248" y="144"/>
                  </a:lnTo>
                  <a:lnTo>
                    <a:pt x="252" y="158"/>
                  </a:lnTo>
                  <a:lnTo>
                    <a:pt x="252" y="172"/>
                  </a:lnTo>
                  <a:lnTo>
                    <a:pt x="250" y="180"/>
                  </a:lnTo>
                  <a:lnTo>
                    <a:pt x="245" y="187"/>
                  </a:lnTo>
                  <a:lnTo>
                    <a:pt x="239" y="171"/>
                  </a:lnTo>
                  <a:lnTo>
                    <a:pt x="233" y="156"/>
                  </a:lnTo>
                  <a:lnTo>
                    <a:pt x="225" y="143"/>
                  </a:lnTo>
                  <a:lnTo>
                    <a:pt x="218" y="132"/>
                  </a:lnTo>
                  <a:lnTo>
                    <a:pt x="210" y="121"/>
                  </a:lnTo>
                  <a:lnTo>
                    <a:pt x="202" y="112"/>
                  </a:lnTo>
                  <a:lnTo>
                    <a:pt x="194" y="105"/>
                  </a:lnTo>
                  <a:lnTo>
                    <a:pt x="187" y="99"/>
                  </a:lnTo>
                  <a:lnTo>
                    <a:pt x="172" y="111"/>
                  </a:lnTo>
                  <a:lnTo>
                    <a:pt x="162" y="123"/>
                  </a:lnTo>
                  <a:lnTo>
                    <a:pt x="157" y="135"/>
                  </a:lnTo>
                  <a:lnTo>
                    <a:pt x="155" y="148"/>
                  </a:lnTo>
                  <a:lnTo>
                    <a:pt x="150" y="129"/>
                  </a:lnTo>
                  <a:lnTo>
                    <a:pt x="150" y="111"/>
                  </a:lnTo>
                  <a:lnTo>
                    <a:pt x="154" y="94"/>
                  </a:lnTo>
                  <a:lnTo>
                    <a:pt x="157" y="87"/>
                  </a:lnTo>
                  <a:lnTo>
                    <a:pt x="161" y="81"/>
                  </a:lnTo>
                  <a:lnTo>
                    <a:pt x="148" y="71"/>
                  </a:lnTo>
                  <a:lnTo>
                    <a:pt x="132" y="60"/>
                  </a:lnTo>
                  <a:lnTo>
                    <a:pt x="114" y="50"/>
                  </a:lnTo>
                  <a:lnTo>
                    <a:pt x="100" y="42"/>
                  </a:lnTo>
                  <a:lnTo>
                    <a:pt x="97" y="47"/>
                  </a:lnTo>
                  <a:lnTo>
                    <a:pt x="94" y="53"/>
                  </a:lnTo>
                  <a:lnTo>
                    <a:pt x="85" y="67"/>
                  </a:lnTo>
                  <a:lnTo>
                    <a:pt x="76" y="81"/>
                  </a:lnTo>
                  <a:lnTo>
                    <a:pt x="73" y="87"/>
                  </a:lnTo>
                  <a:lnTo>
                    <a:pt x="71" y="93"/>
                  </a:lnTo>
                  <a:lnTo>
                    <a:pt x="69" y="88"/>
                  </a:lnTo>
                  <a:lnTo>
                    <a:pt x="69" y="82"/>
                  </a:lnTo>
                  <a:lnTo>
                    <a:pt x="69" y="67"/>
                  </a:lnTo>
                  <a:lnTo>
                    <a:pt x="71" y="51"/>
                  </a:lnTo>
                  <a:lnTo>
                    <a:pt x="77" y="36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</p:grpSp>
      <p:sp>
        <p:nvSpPr>
          <p:cNvPr id="51214" name="Rectangle 29"/>
          <p:cNvSpPr>
            <a:spLocks noGrp="1" noChangeArrowheads="1"/>
          </p:cNvSpPr>
          <p:nvPr>
            <p:ph type="title"/>
          </p:nvPr>
        </p:nvSpPr>
        <p:spPr>
          <a:xfrm>
            <a:off x="1485900" y="1063229"/>
            <a:ext cx="6172200" cy="74295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67866" tIns="33338" rIns="67866" bIns="33338" rtlCol="0" anchor="ctr" anchorCtr="1">
            <a:normAutofit fontScale="90000"/>
          </a:bodyPr>
          <a:lstStyle/>
          <a:p>
            <a:pPr eaLnBrk="1" hangingPunct="1"/>
            <a:r>
              <a:rPr lang="zh-CN" altLang="en-US" sz="3000" dirty="0" smtClean="0"/>
              <a:t>分组</a:t>
            </a:r>
            <a:r>
              <a:rPr lang="zh-CN" altLang="en-US" sz="3000" dirty="0"/>
              <a:t>数据</a:t>
            </a:r>
            <a:r>
              <a:rPr lang="en-US" altLang="zh-CN" sz="3000" dirty="0"/>
              <a:t>—</a:t>
            </a:r>
            <a:r>
              <a:rPr lang="zh-CN" altLang="en-US" sz="3000" dirty="0"/>
              <a:t>茎叶图</a:t>
            </a:r>
            <a:br>
              <a:rPr lang="zh-CN" altLang="en-US" sz="3000" dirty="0"/>
            </a:br>
            <a:r>
              <a:rPr lang="zh-CN" altLang="en-US" sz="2700" dirty="0">
                <a:solidFill>
                  <a:schemeClr val="hlink"/>
                </a:solidFill>
              </a:rPr>
              <a:t>（茎叶图的制作）</a:t>
            </a:r>
          </a:p>
        </p:txBody>
      </p:sp>
      <p:sp>
        <p:nvSpPr>
          <p:cNvPr id="51215" name="Text Box 30"/>
          <p:cNvSpPr txBox="1">
            <a:spLocks noChangeArrowheads="1"/>
          </p:cNvSpPr>
          <p:nvPr/>
        </p:nvSpPr>
        <p:spPr bwMode="auto">
          <a:xfrm>
            <a:off x="2514600" y="5545568"/>
            <a:ext cx="4714391" cy="400110"/>
          </a:xfrm>
          <a:prstGeom prst="rect">
            <a:avLst/>
          </a:prstGeom>
          <a:solidFill>
            <a:srgbClr val="C545AD"/>
          </a:solidFill>
          <a:ln>
            <a:noFill/>
          </a:ln>
          <a:effectLst>
            <a:outerShdw dist="81320" dir="2319588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zh-CN" altLang="en-US" sz="2000" b="1" dirty="0" smtClean="0"/>
              <a:t>图</a:t>
            </a:r>
            <a:r>
              <a:rPr kumimoji="1" lang="en-US" altLang="zh-CN" sz="2000" b="1" dirty="0" smtClean="0"/>
              <a:t>6   </a:t>
            </a:r>
            <a:r>
              <a:rPr kumimoji="1" lang="zh-CN" altLang="en-US" sz="2000" b="1" dirty="0"/>
              <a:t>某车间工人日加工零件数的茎叶图</a:t>
            </a:r>
          </a:p>
        </p:txBody>
      </p:sp>
      <p:sp>
        <p:nvSpPr>
          <p:cNvPr id="99359" name="Line 31"/>
          <p:cNvSpPr>
            <a:spLocks noChangeShapeType="1"/>
          </p:cNvSpPr>
          <p:nvPr/>
        </p:nvSpPr>
        <p:spPr bwMode="auto">
          <a:xfrm>
            <a:off x="2971800" y="2343150"/>
            <a:ext cx="0" cy="2286000"/>
          </a:xfrm>
          <a:prstGeom prst="line">
            <a:avLst/>
          </a:prstGeom>
          <a:noFill/>
          <a:ln w="28575">
            <a:solidFill>
              <a:srgbClr val="00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194849928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9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9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99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9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9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9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9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9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9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99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99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99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0" grpId="0" build="p" autoUpdateAnimBg="0"/>
      <p:bldP spid="99331" grpId="0" build="p" autoUpdateAnimBg="0"/>
      <p:bldP spid="99332" grpId="0" animBg="1" autoUpdateAnimBg="0"/>
      <p:bldP spid="99333" grpId="0" animBg="1" autoUpdateAnimBg="0"/>
      <p:bldP spid="99334" grpId="0" animBg="1" autoUpdateAnimBg="0"/>
      <p:bldP spid="99335" grpId="0" animBg="1" autoUpdateAnimBg="0"/>
      <p:bldP spid="99336" grpId="0" animBg="1"/>
      <p:bldP spid="99342" grpId="0" animBg="1"/>
      <p:bldP spid="99343" grpId="0" build="p" autoUpdateAnimBg="0"/>
      <p:bldP spid="9935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2571750" y="1085850"/>
            <a:ext cx="5200650" cy="74295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67866" tIns="33338" rIns="67866" bIns="33338" rtlCol="0" anchor="ctr" anchorCtr="1">
            <a:normAutofit fontScale="90000"/>
          </a:bodyPr>
          <a:lstStyle/>
          <a:p>
            <a:pPr eaLnBrk="1" hangingPunct="1"/>
            <a:r>
              <a:rPr lang="zh-CN" altLang="en-US" sz="3000"/>
              <a:t>未分组数据</a:t>
            </a:r>
            <a:r>
              <a:rPr lang="en-US" altLang="zh-CN" sz="3000"/>
              <a:t>—</a:t>
            </a:r>
            <a:r>
              <a:rPr lang="zh-CN" altLang="en-US" sz="3000"/>
              <a:t>单批数据箱线图</a:t>
            </a:r>
            <a:r>
              <a:rPr lang="zh-CN" altLang="en-US" sz="2700"/>
              <a:t/>
            </a:r>
            <a:br>
              <a:rPr lang="zh-CN" altLang="en-US" sz="2700"/>
            </a:br>
            <a:r>
              <a:rPr lang="zh-CN" altLang="en-US" sz="2700">
                <a:solidFill>
                  <a:schemeClr val="hlink"/>
                </a:solidFill>
              </a:rPr>
              <a:t>（箱线图的构成）</a:t>
            </a:r>
          </a:p>
        </p:txBody>
      </p:sp>
      <p:grpSp>
        <p:nvGrpSpPr>
          <p:cNvPr id="54275" name="Group 3"/>
          <p:cNvGrpSpPr>
            <a:grpSpLocks/>
          </p:cNvGrpSpPr>
          <p:nvPr/>
        </p:nvGrpSpPr>
        <p:grpSpPr bwMode="auto">
          <a:xfrm>
            <a:off x="2286001" y="2800350"/>
            <a:ext cx="4822031" cy="2343150"/>
            <a:chOff x="960" y="1632"/>
            <a:chExt cx="4050" cy="1968"/>
          </a:xfrm>
        </p:grpSpPr>
        <p:sp>
          <p:nvSpPr>
            <p:cNvPr id="54276" name="Line 4"/>
            <p:cNvSpPr>
              <a:spLocks noChangeShapeType="1"/>
            </p:cNvSpPr>
            <p:nvPr/>
          </p:nvSpPr>
          <p:spPr bwMode="auto">
            <a:xfrm flipV="1">
              <a:off x="1056" y="2734"/>
              <a:ext cx="3691" cy="2"/>
            </a:xfrm>
            <a:prstGeom prst="line">
              <a:avLst/>
            </a:prstGeom>
            <a:noFill/>
            <a:ln w="25400">
              <a:solidFill>
                <a:srgbClr val="CDCDC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54277" name="Freeform 5"/>
            <p:cNvSpPr>
              <a:spLocks/>
            </p:cNvSpPr>
            <p:nvPr/>
          </p:nvSpPr>
          <p:spPr bwMode="auto">
            <a:xfrm>
              <a:off x="4755" y="2694"/>
              <a:ext cx="78" cy="77"/>
            </a:xfrm>
            <a:custGeom>
              <a:avLst/>
              <a:gdLst>
                <a:gd name="T0" fmla="*/ 0 w 78"/>
                <a:gd name="T1" fmla="*/ 0 h 77"/>
                <a:gd name="T2" fmla="*/ 77 w 78"/>
                <a:gd name="T3" fmla="*/ 37 h 77"/>
                <a:gd name="T4" fmla="*/ 0 w 78"/>
                <a:gd name="T5" fmla="*/ 76 h 77"/>
                <a:gd name="T6" fmla="*/ 0 w 78"/>
                <a:gd name="T7" fmla="*/ 0 h 7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8" h="77">
                  <a:moveTo>
                    <a:pt x="0" y="0"/>
                  </a:moveTo>
                  <a:lnTo>
                    <a:pt x="77" y="37"/>
                  </a:lnTo>
                  <a:lnTo>
                    <a:pt x="0" y="76"/>
                  </a:lnTo>
                  <a:lnTo>
                    <a:pt x="0" y="0"/>
                  </a:lnTo>
                </a:path>
              </a:pathLst>
            </a:custGeom>
            <a:solidFill>
              <a:srgbClr val="CDCDCD"/>
            </a:soli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54278" name="Rectangle 6"/>
            <p:cNvSpPr>
              <a:spLocks noChangeArrowheads="1"/>
            </p:cNvSpPr>
            <p:nvPr/>
          </p:nvSpPr>
          <p:spPr bwMode="auto">
            <a:xfrm>
              <a:off x="2839" y="2817"/>
              <a:ext cx="116" cy="58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350"/>
            </a:p>
          </p:txBody>
        </p:sp>
        <p:sp>
          <p:nvSpPr>
            <p:cNvPr id="103431" name="Rectangle 7"/>
            <p:cNvSpPr>
              <a:spLocks noChangeArrowheads="1"/>
            </p:cNvSpPr>
            <p:nvPr/>
          </p:nvSpPr>
          <p:spPr bwMode="auto">
            <a:xfrm>
              <a:off x="2363" y="1632"/>
              <a:ext cx="891" cy="367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lIns="67866" tIns="33338" rIns="67866" bIns="33338">
              <a:spAutoFit/>
            </a:bodyPr>
            <a:lstStyle/>
            <a:p>
              <a:pPr eaLnBrk="0" hangingPunct="0">
                <a:defRPr/>
              </a:pPr>
              <a:r>
                <a:rPr kumimoji="1" lang="zh-CN" altLang="en-US" sz="2400" dirty="0"/>
                <a:t>中位数</a:t>
              </a:r>
              <a:endParaRPr kumimoji="1" lang="zh-CN" altLang="en-US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3432" name="Rectangle 8"/>
            <p:cNvSpPr>
              <a:spLocks noChangeArrowheads="1"/>
            </p:cNvSpPr>
            <p:nvPr/>
          </p:nvSpPr>
          <p:spPr bwMode="auto">
            <a:xfrm>
              <a:off x="1091" y="2781"/>
              <a:ext cx="263" cy="376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/>
            <a:p>
              <a:pPr eaLnBrk="0" hangingPunct="0">
                <a:defRPr/>
              </a:pPr>
              <a:r>
                <a:rPr kumimoji="1" lang="en-US" altLang="zh-CN" sz="2475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4</a:t>
              </a:r>
            </a:p>
          </p:txBody>
        </p:sp>
        <p:sp>
          <p:nvSpPr>
            <p:cNvPr id="103433" name="Rectangle 9"/>
            <p:cNvSpPr>
              <a:spLocks noChangeArrowheads="1"/>
            </p:cNvSpPr>
            <p:nvPr/>
          </p:nvSpPr>
          <p:spPr bwMode="auto">
            <a:xfrm>
              <a:off x="1807" y="2781"/>
              <a:ext cx="263" cy="376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/>
            <a:p>
              <a:pPr eaLnBrk="0" hangingPunct="0">
                <a:defRPr/>
              </a:pPr>
              <a:r>
                <a:rPr kumimoji="1" lang="en-US" altLang="zh-CN" sz="2475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6</a:t>
              </a:r>
            </a:p>
          </p:txBody>
        </p:sp>
        <p:sp>
          <p:nvSpPr>
            <p:cNvPr id="103434" name="Rectangle 10"/>
            <p:cNvSpPr>
              <a:spLocks noChangeArrowheads="1"/>
            </p:cNvSpPr>
            <p:nvPr/>
          </p:nvSpPr>
          <p:spPr bwMode="auto">
            <a:xfrm>
              <a:off x="2599" y="2781"/>
              <a:ext cx="263" cy="376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/>
            <a:p>
              <a:pPr eaLnBrk="0" hangingPunct="0">
                <a:defRPr/>
              </a:pPr>
              <a:r>
                <a:rPr kumimoji="1" lang="en-US" altLang="zh-CN" sz="2475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8</a:t>
              </a:r>
            </a:p>
          </p:txBody>
        </p:sp>
        <p:sp>
          <p:nvSpPr>
            <p:cNvPr id="103435" name="Rectangle 11"/>
            <p:cNvSpPr>
              <a:spLocks noChangeArrowheads="1"/>
            </p:cNvSpPr>
            <p:nvPr/>
          </p:nvSpPr>
          <p:spPr bwMode="auto">
            <a:xfrm>
              <a:off x="3317" y="2781"/>
              <a:ext cx="411" cy="376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/>
            <a:p>
              <a:pPr eaLnBrk="0" hangingPunct="0">
                <a:defRPr/>
              </a:pPr>
              <a:r>
                <a:rPr kumimoji="1" lang="en-US" altLang="zh-CN" sz="2475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10</a:t>
              </a:r>
            </a:p>
          </p:txBody>
        </p:sp>
        <p:sp>
          <p:nvSpPr>
            <p:cNvPr id="103436" name="Rectangle 12"/>
            <p:cNvSpPr>
              <a:spLocks noChangeArrowheads="1"/>
            </p:cNvSpPr>
            <p:nvPr/>
          </p:nvSpPr>
          <p:spPr bwMode="auto">
            <a:xfrm>
              <a:off x="4176" y="2784"/>
              <a:ext cx="411" cy="376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/>
            <a:p>
              <a:pPr eaLnBrk="0" hangingPunct="0">
                <a:defRPr/>
              </a:pPr>
              <a:r>
                <a:rPr kumimoji="1" lang="en-US" altLang="zh-CN" sz="2475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12</a:t>
              </a:r>
            </a:p>
          </p:txBody>
        </p:sp>
        <p:sp>
          <p:nvSpPr>
            <p:cNvPr id="54285" name="Freeform 13"/>
            <p:cNvSpPr>
              <a:spLocks/>
            </p:cNvSpPr>
            <p:nvPr/>
          </p:nvSpPr>
          <p:spPr bwMode="auto">
            <a:xfrm>
              <a:off x="2067" y="2101"/>
              <a:ext cx="1585" cy="318"/>
            </a:xfrm>
            <a:custGeom>
              <a:avLst/>
              <a:gdLst>
                <a:gd name="T0" fmla="*/ 0 w 1585"/>
                <a:gd name="T1" fmla="*/ 317 h 318"/>
                <a:gd name="T2" fmla="*/ 1584 w 1585"/>
                <a:gd name="T3" fmla="*/ 317 h 318"/>
                <a:gd name="T4" fmla="*/ 1584 w 1585"/>
                <a:gd name="T5" fmla="*/ 0 h 318"/>
                <a:gd name="T6" fmla="*/ 0 w 1585"/>
                <a:gd name="T7" fmla="*/ 0 h 318"/>
                <a:gd name="T8" fmla="*/ 0 w 1585"/>
                <a:gd name="T9" fmla="*/ 317 h 3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85" h="318">
                  <a:moveTo>
                    <a:pt x="0" y="317"/>
                  </a:moveTo>
                  <a:lnTo>
                    <a:pt x="1584" y="317"/>
                  </a:lnTo>
                  <a:lnTo>
                    <a:pt x="1584" y="0"/>
                  </a:lnTo>
                  <a:lnTo>
                    <a:pt x="0" y="0"/>
                  </a:lnTo>
                  <a:lnTo>
                    <a:pt x="0" y="317"/>
                  </a:lnTo>
                </a:path>
              </a:pathLst>
            </a:custGeom>
            <a:solidFill>
              <a:schemeClr val="accent1"/>
            </a:solidFill>
            <a:ln w="38100" cap="rnd" cmpd="sng">
              <a:solidFill>
                <a:srgbClr val="11F6F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54286" name="Line 14"/>
            <p:cNvSpPr>
              <a:spLocks noChangeShapeType="1"/>
            </p:cNvSpPr>
            <p:nvPr/>
          </p:nvSpPr>
          <p:spPr bwMode="auto">
            <a:xfrm>
              <a:off x="3655" y="2259"/>
              <a:ext cx="585" cy="0"/>
            </a:xfrm>
            <a:prstGeom prst="line">
              <a:avLst/>
            </a:prstGeom>
            <a:noFill/>
            <a:ln w="38100">
              <a:solidFill>
                <a:srgbClr val="11F6F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54287" name="Line 15"/>
            <p:cNvSpPr>
              <a:spLocks noChangeShapeType="1"/>
            </p:cNvSpPr>
            <p:nvPr/>
          </p:nvSpPr>
          <p:spPr bwMode="auto">
            <a:xfrm>
              <a:off x="1437" y="2259"/>
              <a:ext cx="626" cy="0"/>
            </a:xfrm>
            <a:prstGeom prst="line">
              <a:avLst/>
            </a:prstGeom>
            <a:noFill/>
            <a:ln w="38100">
              <a:solidFill>
                <a:srgbClr val="11F6F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54288" name="Line 16"/>
            <p:cNvSpPr>
              <a:spLocks noChangeShapeType="1"/>
            </p:cNvSpPr>
            <p:nvPr/>
          </p:nvSpPr>
          <p:spPr bwMode="auto">
            <a:xfrm flipV="1">
              <a:off x="4234" y="2087"/>
              <a:ext cx="0" cy="325"/>
            </a:xfrm>
            <a:prstGeom prst="line">
              <a:avLst/>
            </a:prstGeom>
            <a:noFill/>
            <a:ln w="38100">
              <a:solidFill>
                <a:srgbClr val="11F6F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54289" name="Line 17"/>
            <p:cNvSpPr>
              <a:spLocks noChangeShapeType="1"/>
            </p:cNvSpPr>
            <p:nvPr/>
          </p:nvSpPr>
          <p:spPr bwMode="auto">
            <a:xfrm flipV="1">
              <a:off x="1433" y="2097"/>
              <a:ext cx="0" cy="325"/>
            </a:xfrm>
            <a:prstGeom prst="line">
              <a:avLst/>
            </a:prstGeom>
            <a:noFill/>
            <a:ln w="38100">
              <a:solidFill>
                <a:srgbClr val="11F6F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grpSp>
          <p:nvGrpSpPr>
            <p:cNvPr id="54290" name="Group 18"/>
            <p:cNvGrpSpPr>
              <a:grpSpLocks/>
            </p:cNvGrpSpPr>
            <p:nvPr/>
          </p:nvGrpSpPr>
          <p:grpSpPr bwMode="auto">
            <a:xfrm>
              <a:off x="3438" y="1632"/>
              <a:ext cx="437" cy="419"/>
              <a:chOff x="3236" y="2185"/>
              <a:chExt cx="437" cy="419"/>
            </a:xfrm>
          </p:grpSpPr>
          <p:sp>
            <p:nvSpPr>
              <p:cNvPr id="103443" name="Rectangle 19"/>
              <p:cNvSpPr>
                <a:spLocks noChangeArrowheads="1"/>
              </p:cNvSpPr>
              <p:nvPr/>
            </p:nvSpPr>
            <p:spPr bwMode="auto">
              <a:xfrm>
                <a:off x="3236" y="2185"/>
                <a:ext cx="437" cy="367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lIns="67866" tIns="33338" rIns="67866" bIns="33338">
                <a:spAutoFit/>
              </a:bodyPr>
              <a:lstStyle/>
              <a:p>
                <a:pPr eaLnBrk="0" hangingPunct="0">
                  <a:defRPr/>
                </a:pPr>
                <a:r>
                  <a:rPr kumimoji="1" lang="en-US" altLang="zh-CN" sz="2400" i="1" dirty="0"/>
                  <a:t>Q</a:t>
                </a:r>
                <a:endParaRPr kumimoji="1" lang="en-US" altLang="zh-CN" sz="2400" i="1" dirty="0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103444" name="Rectangle 20"/>
              <p:cNvSpPr>
                <a:spLocks noChangeArrowheads="1"/>
              </p:cNvSpPr>
              <p:nvPr/>
            </p:nvSpPr>
            <p:spPr bwMode="auto">
              <a:xfrm>
                <a:off x="3441" y="2354"/>
                <a:ext cx="232" cy="250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7866" tIns="33338" rIns="67866" bIns="33338">
                <a:spAutoFit/>
              </a:bodyPr>
              <a:lstStyle/>
              <a:p>
                <a:pPr eaLnBrk="0" hangingPunct="0">
                  <a:defRPr/>
                </a:pPr>
                <a:r>
                  <a:rPr kumimoji="1" lang="en-US" altLang="zh-CN" sz="1500" dirty="0">
                    <a:solidFill>
                      <a:schemeClr val="hlin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U</a:t>
                </a:r>
              </a:p>
            </p:txBody>
          </p:sp>
        </p:grpSp>
        <p:grpSp>
          <p:nvGrpSpPr>
            <p:cNvPr id="54291" name="Group 21"/>
            <p:cNvGrpSpPr>
              <a:grpSpLocks/>
            </p:cNvGrpSpPr>
            <p:nvPr/>
          </p:nvGrpSpPr>
          <p:grpSpPr bwMode="auto">
            <a:xfrm>
              <a:off x="1854" y="1632"/>
              <a:ext cx="410" cy="419"/>
              <a:chOff x="1652" y="2185"/>
              <a:chExt cx="410" cy="419"/>
            </a:xfrm>
          </p:grpSpPr>
          <p:sp>
            <p:nvSpPr>
              <p:cNvPr id="103446" name="Rectangle 22"/>
              <p:cNvSpPr>
                <a:spLocks noChangeArrowheads="1"/>
              </p:cNvSpPr>
              <p:nvPr/>
            </p:nvSpPr>
            <p:spPr bwMode="auto">
              <a:xfrm>
                <a:off x="1652" y="2185"/>
                <a:ext cx="410" cy="367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lIns="67866" tIns="33338" rIns="67866" bIns="33338">
                <a:spAutoFit/>
              </a:bodyPr>
              <a:lstStyle/>
              <a:p>
                <a:pPr eaLnBrk="0" hangingPunct="0">
                  <a:defRPr/>
                </a:pPr>
                <a:r>
                  <a:rPr kumimoji="1" lang="en-US" altLang="zh-CN" sz="2400" i="1" dirty="0">
                    <a:solidFill>
                      <a:schemeClr val="hlin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Q</a:t>
                </a:r>
                <a:endParaRPr kumimoji="1" lang="en-US" altLang="zh-CN" sz="2475" i="1" dirty="0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103447" name="Rectangle 23"/>
              <p:cNvSpPr>
                <a:spLocks noChangeArrowheads="1"/>
              </p:cNvSpPr>
              <p:nvPr/>
            </p:nvSpPr>
            <p:spPr bwMode="auto">
              <a:xfrm>
                <a:off x="1857" y="2354"/>
                <a:ext cx="205" cy="250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7866" tIns="33338" rIns="67866" bIns="33338">
                <a:spAutoFit/>
              </a:bodyPr>
              <a:lstStyle/>
              <a:p>
                <a:pPr eaLnBrk="0" hangingPunct="0">
                  <a:defRPr/>
                </a:pPr>
                <a:r>
                  <a:rPr kumimoji="1" lang="en-US" altLang="zh-CN" sz="1500">
                    <a:solidFill>
                      <a:schemeClr val="hlin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L</a:t>
                </a:r>
              </a:p>
            </p:txBody>
          </p:sp>
        </p:grpSp>
        <p:grpSp>
          <p:nvGrpSpPr>
            <p:cNvPr id="54292" name="Group 24"/>
            <p:cNvGrpSpPr>
              <a:grpSpLocks/>
            </p:cNvGrpSpPr>
            <p:nvPr/>
          </p:nvGrpSpPr>
          <p:grpSpPr bwMode="auto">
            <a:xfrm>
              <a:off x="4190" y="1632"/>
              <a:ext cx="820" cy="419"/>
              <a:chOff x="3988" y="2185"/>
              <a:chExt cx="820" cy="419"/>
            </a:xfrm>
          </p:grpSpPr>
          <p:sp>
            <p:nvSpPr>
              <p:cNvPr id="103449" name="Rectangle 25"/>
              <p:cNvSpPr>
                <a:spLocks noChangeArrowheads="1"/>
              </p:cNvSpPr>
              <p:nvPr/>
            </p:nvSpPr>
            <p:spPr bwMode="auto">
              <a:xfrm>
                <a:off x="3988" y="2185"/>
                <a:ext cx="273" cy="36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none" lIns="67866" tIns="33338" rIns="67866" bIns="33338">
                <a:spAutoFit/>
              </a:bodyPr>
              <a:lstStyle/>
              <a:p>
                <a:pPr eaLnBrk="0" hangingPunct="0">
                  <a:defRPr/>
                </a:pPr>
                <a:r>
                  <a:rPr kumimoji="1" lang="en-US" altLang="zh-CN" sz="2400" i="1" dirty="0">
                    <a:latin typeface="Times New Roman" pitchFamily="18" charset="0"/>
                  </a:rPr>
                  <a:t>X</a:t>
                </a:r>
              </a:p>
            </p:txBody>
          </p:sp>
          <p:sp>
            <p:nvSpPr>
              <p:cNvPr id="103450" name="Rectangle 26"/>
              <p:cNvSpPr>
                <a:spLocks noChangeArrowheads="1"/>
              </p:cNvSpPr>
              <p:nvPr/>
            </p:nvSpPr>
            <p:spPr bwMode="auto">
              <a:xfrm>
                <a:off x="4163" y="2354"/>
                <a:ext cx="600" cy="25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none" lIns="67866" tIns="33338" rIns="67866" bIns="33338">
                <a:spAutoFit/>
              </a:bodyPr>
              <a:lstStyle/>
              <a:p>
                <a:pPr eaLnBrk="0" hangingPunct="0">
                  <a:defRPr/>
                </a:pPr>
                <a:r>
                  <a:rPr kumimoji="1" lang="zh-CN" altLang="en-US" sz="1500" dirty="0"/>
                  <a:t>最大值</a:t>
                </a:r>
              </a:p>
            </p:txBody>
          </p:sp>
          <p:sp>
            <p:nvSpPr>
              <p:cNvPr id="54306" name="Rectangle 27"/>
              <p:cNvSpPr>
                <a:spLocks noChangeArrowheads="1"/>
              </p:cNvSpPr>
              <p:nvPr/>
            </p:nvSpPr>
            <p:spPr bwMode="auto">
              <a:xfrm>
                <a:off x="4692" y="2515"/>
                <a:ext cx="116" cy="58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796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350"/>
              </a:p>
            </p:txBody>
          </p:sp>
        </p:grpSp>
        <p:grpSp>
          <p:nvGrpSpPr>
            <p:cNvPr id="54293" name="Group 28"/>
            <p:cNvGrpSpPr>
              <a:grpSpLocks/>
            </p:cNvGrpSpPr>
            <p:nvPr/>
          </p:nvGrpSpPr>
          <p:grpSpPr bwMode="auto">
            <a:xfrm>
              <a:off x="960" y="1632"/>
              <a:ext cx="776" cy="419"/>
              <a:chOff x="758" y="2185"/>
              <a:chExt cx="776" cy="419"/>
            </a:xfrm>
          </p:grpSpPr>
          <p:sp>
            <p:nvSpPr>
              <p:cNvPr id="103453" name="Rectangle 29"/>
              <p:cNvSpPr>
                <a:spLocks noChangeArrowheads="1"/>
              </p:cNvSpPr>
              <p:nvPr/>
            </p:nvSpPr>
            <p:spPr bwMode="auto">
              <a:xfrm>
                <a:off x="758" y="2185"/>
                <a:ext cx="273" cy="36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none" lIns="67866" tIns="33338" rIns="67866" bIns="33338">
                <a:spAutoFit/>
              </a:bodyPr>
              <a:lstStyle/>
              <a:p>
                <a:pPr eaLnBrk="0" hangingPunct="0">
                  <a:defRPr/>
                </a:pPr>
                <a:r>
                  <a:rPr kumimoji="1" lang="en-US" altLang="zh-CN" sz="2400" i="1" dirty="0">
                    <a:latin typeface="Times New Roman" pitchFamily="18" charset="0"/>
                  </a:rPr>
                  <a:t>X</a:t>
                </a:r>
              </a:p>
            </p:txBody>
          </p:sp>
          <p:sp>
            <p:nvSpPr>
              <p:cNvPr id="103454" name="Rectangle 30"/>
              <p:cNvSpPr>
                <a:spLocks noChangeArrowheads="1"/>
              </p:cNvSpPr>
              <p:nvPr/>
            </p:nvSpPr>
            <p:spPr bwMode="auto">
              <a:xfrm>
                <a:off x="934" y="2354"/>
                <a:ext cx="600" cy="25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none" lIns="67866" tIns="33338" rIns="67866" bIns="33338">
                <a:spAutoFit/>
              </a:bodyPr>
              <a:lstStyle/>
              <a:p>
                <a:pPr eaLnBrk="0" hangingPunct="0">
                  <a:defRPr/>
                </a:pPr>
                <a:r>
                  <a:rPr kumimoji="1" lang="zh-CN" altLang="en-US" sz="1500" dirty="0" smtClean="0"/>
                  <a:t>最小值</a:t>
                </a:r>
                <a:endParaRPr kumimoji="1" lang="zh-CN" altLang="en-US" sz="1500" dirty="0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  <p:sp>
          <p:nvSpPr>
            <p:cNvPr id="54294" name="Rectangle 31"/>
            <p:cNvSpPr>
              <a:spLocks noChangeArrowheads="1"/>
            </p:cNvSpPr>
            <p:nvPr/>
          </p:nvSpPr>
          <p:spPr bwMode="auto">
            <a:xfrm>
              <a:off x="1785" y="1962"/>
              <a:ext cx="116" cy="58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350"/>
            </a:p>
          </p:txBody>
        </p:sp>
        <p:sp>
          <p:nvSpPr>
            <p:cNvPr id="54295" name="Line 32"/>
            <p:cNvSpPr>
              <a:spLocks noChangeShapeType="1"/>
            </p:cNvSpPr>
            <p:nvPr/>
          </p:nvSpPr>
          <p:spPr bwMode="auto">
            <a:xfrm>
              <a:off x="2842" y="2087"/>
              <a:ext cx="0" cy="336"/>
            </a:xfrm>
            <a:prstGeom prst="line">
              <a:avLst/>
            </a:prstGeom>
            <a:noFill/>
            <a:ln w="38100">
              <a:solidFill>
                <a:srgbClr val="00F0D9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54296" name="Line 33"/>
            <p:cNvSpPr>
              <a:spLocks noChangeShapeType="1"/>
            </p:cNvSpPr>
            <p:nvPr/>
          </p:nvSpPr>
          <p:spPr bwMode="auto">
            <a:xfrm>
              <a:off x="1200" y="2688"/>
              <a:ext cx="0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54297" name="Line 34"/>
            <p:cNvSpPr>
              <a:spLocks noChangeShapeType="1"/>
            </p:cNvSpPr>
            <p:nvPr/>
          </p:nvSpPr>
          <p:spPr bwMode="auto">
            <a:xfrm>
              <a:off x="1920" y="2688"/>
              <a:ext cx="0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54298" name="Line 35"/>
            <p:cNvSpPr>
              <a:spLocks noChangeShapeType="1"/>
            </p:cNvSpPr>
            <p:nvPr/>
          </p:nvSpPr>
          <p:spPr bwMode="auto">
            <a:xfrm>
              <a:off x="2736" y="2688"/>
              <a:ext cx="0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54299" name="Line 36"/>
            <p:cNvSpPr>
              <a:spLocks noChangeShapeType="1"/>
            </p:cNvSpPr>
            <p:nvPr/>
          </p:nvSpPr>
          <p:spPr bwMode="auto">
            <a:xfrm>
              <a:off x="3504" y="2688"/>
              <a:ext cx="0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54300" name="Line 37"/>
            <p:cNvSpPr>
              <a:spLocks noChangeShapeType="1"/>
            </p:cNvSpPr>
            <p:nvPr/>
          </p:nvSpPr>
          <p:spPr bwMode="auto">
            <a:xfrm>
              <a:off x="4368" y="2688"/>
              <a:ext cx="0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54301" name="Text Box 38"/>
            <p:cNvSpPr txBox="1">
              <a:spLocks noChangeArrowheads="1"/>
            </p:cNvSpPr>
            <p:nvPr/>
          </p:nvSpPr>
          <p:spPr bwMode="auto">
            <a:xfrm>
              <a:off x="1728" y="3264"/>
              <a:ext cx="2352" cy="336"/>
            </a:xfrm>
            <a:prstGeom prst="rect">
              <a:avLst/>
            </a:prstGeom>
            <a:solidFill>
              <a:srgbClr val="C545AD"/>
            </a:solidFill>
            <a:ln>
              <a:noFill/>
            </a:ln>
            <a:effectLst>
              <a:outerShdw dist="63500" dir="2212194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zh-CN" altLang="en-US" sz="2000" dirty="0" smtClean="0"/>
                <a:t>图</a:t>
              </a:r>
              <a:r>
                <a:rPr kumimoji="1" lang="en-US" altLang="zh-CN" sz="2000" dirty="0" smtClean="0"/>
                <a:t>7   </a:t>
              </a:r>
              <a:r>
                <a:rPr kumimoji="1" lang="zh-CN" altLang="en-US" sz="2000" dirty="0"/>
                <a:t>简单箱线图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843154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2130029" y="481419"/>
            <a:ext cx="5086350" cy="85725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67866" tIns="33338" rIns="67866" bIns="33338" rtlCol="0" anchor="ctr" anchorCtr="1">
            <a:normAutofit/>
          </a:bodyPr>
          <a:lstStyle/>
          <a:p>
            <a:pPr eaLnBrk="1" hangingPunct="1"/>
            <a:r>
              <a:rPr lang="zh-CN" altLang="en-US" sz="3000"/>
              <a:t>分布的形状与箱线图</a:t>
            </a:r>
            <a:endParaRPr lang="zh-CN" altLang="en-US" smtClean="0"/>
          </a:p>
        </p:txBody>
      </p:sp>
      <p:sp>
        <p:nvSpPr>
          <p:cNvPr id="107523" name="Rectangle 3"/>
          <p:cNvSpPr>
            <a:spLocks noChangeArrowheads="1"/>
          </p:cNvSpPr>
          <p:nvPr/>
        </p:nvSpPr>
        <p:spPr bwMode="auto">
          <a:xfrm>
            <a:off x="2057400" y="2852658"/>
            <a:ext cx="233238" cy="275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866" tIns="33338" rIns="67866" bIns="33338">
            <a:spAutoFit/>
          </a:bodyPr>
          <a:lstStyle/>
          <a:p>
            <a:pPr eaLnBrk="0" hangingPunct="0">
              <a:defRPr/>
            </a:pPr>
            <a:r>
              <a:rPr kumimoji="1" lang="en-US" altLang="zh-CN" sz="1350" b="1">
                <a:solidFill>
                  <a:srgbClr val="00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 </a:t>
            </a:r>
          </a:p>
        </p:txBody>
      </p:sp>
      <p:grpSp>
        <p:nvGrpSpPr>
          <p:cNvPr id="107524" name="Group 4"/>
          <p:cNvGrpSpPr>
            <a:grpSpLocks/>
          </p:cNvGrpSpPr>
          <p:nvPr/>
        </p:nvGrpSpPr>
        <p:grpSpPr bwMode="auto">
          <a:xfrm>
            <a:off x="3438067" y="2881835"/>
            <a:ext cx="2105483" cy="2824751"/>
            <a:chOff x="2221" y="1444"/>
            <a:chExt cx="1488" cy="2109"/>
          </a:xfrm>
        </p:grpSpPr>
        <p:sp>
          <p:nvSpPr>
            <p:cNvPr id="56382" name="Rectangle 5"/>
            <p:cNvSpPr>
              <a:spLocks noChangeArrowheads="1"/>
            </p:cNvSpPr>
            <p:nvPr/>
          </p:nvSpPr>
          <p:spPr bwMode="auto">
            <a:xfrm>
              <a:off x="2538" y="3264"/>
              <a:ext cx="891" cy="289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zh-CN" altLang="en-US" b="1" dirty="0">
                  <a:solidFill>
                    <a:schemeClr val="dk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</a:rPr>
                <a:t>对称分布</a:t>
              </a:r>
            </a:p>
          </p:txBody>
        </p:sp>
        <p:grpSp>
          <p:nvGrpSpPr>
            <p:cNvPr id="56383" name="Group 6"/>
            <p:cNvGrpSpPr>
              <a:grpSpLocks/>
            </p:cNvGrpSpPr>
            <p:nvPr/>
          </p:nvGrpSpPr>
          <p:grpSpPr bwMode="auto">
            <a:xfrm>
              <a:off x="2322" y="2750"/>
              <a:ext cx="1238" cy="314"/>
              <a:chOff x="2280" y="3022"/>
              <a:chExt cx="1160" cy="292"/>
            </a:xfrm>
          </p:grpSpPr>
          <p:sp>
            <p:nvSpPr>
              <p:cNvPr id="56403" name="Freeform 7"/>
              <p:cNvSpPr>
                <a:spLocks/>
              </p:cNvSpPr>
              <p:nvPr/>
            </p:nvSpPr>
            <p:spPr bwMode="auto">
              <a:xfrm>
                <a:off x="2715" y="3022"/>
                <a:ext cx="291" cy="292"/>
              </a:xfrm>
              <a:custGeom>
                <a:avLst/>
                <a:gdLst>
                  <a:gd name="T0" fmla="*/ 0 w 291"/>
                  <a:gd name="T1" fmla="*/ 291 h 292"/>
                  <a:gd name="T2" fmla="*/ 290 w 291"/>
                  <a:gd name="T3" fmla="*/ 291 h 292"/>
                  <a:gd name="T4" fmla="*/ 290 w 291"/>
                  <a:gd name="T5" fmla="*/ 0 h 292"/>
                  <a:gd name="T6" fmla="*/ 0 w 291"/>
                  <a:gd name="T7" fmla="*/ 0 h 292"/>
                  <a:gd name="T8" fmla="*/ 0 w 291"/>
                  <a:gd name="T9" fmla="*/ 291 h 2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1" h="292">
                    <a:moveTo>
                      <a:pt x="0" y="291"/>
                    </a:moveTo>
                    <a:lnTo>
                      <a:pt x="290" y="291"/>
                    </a:lnTo>
                    <a:lnTo>
                      <a:pt x="290" y="0"/>
                    </a:lnTo>
                    <a:lnTo>
                      <a:pt x="0" y="0"/>
                    </a:lnTo>
                    <a:lnTo>
                      <a:pt x="0" y="291"/>
                    </a:lnTo>
                  </a:path>
                </a:pathLst>
              </a:custGeom>
              <a:solidFill>
                <a:schemeClr val="accent1"/>
              </a:solidFill>
              <a:ln w="25400" cap="rnd" cmpd="sng">
                <a:solidFill>
                  <a:srgbClr val="00FFFF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17961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56404" name="Line 8"/>
              <p:cNvSpPr>
                <a:spLocks noChangeShapeType="1"/>
              </p:cNvSpPr>
              <p:nvPr/>
            </p:nvSpPr>
            <p:spPr bwMode="auto">
              <a:xfrm>
                <a:off x="2860" y="3030"/>
                <a:ext cx="0" cy="275"/>
              </a:xfrm>
              <a:prstGeom prst="line">
                <a:avLst/>
              </a:prstGeom>
              <a:noFill/>
              <a:ln w="25400">
                <a:solidFill>
                  <a:srgbClr val="00FFFF"/>
                </a:solidFill>
                <a:round/>
                <a:headEnd/>
                <a:tailEnd/>
              </a:ln>
              <a:effectLst>
                <a:outerShdw dist="1796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1350"/>
              </a:p>
            </p:txBody>
          </p:sp>
          <p:sp>
            <p:nvSpPr>
              <p:cNvPr id="56405" name="Line 9"/>
              <p:cNvSpPr>
                <a:spLocks noChangeShapeType="1"/>
              </p:cNvSpPr>
              <p:nvPr/>
            </p:nvSpPr>
            <p:spPr bwMode="auto">
              <a:xfrm>
                <a:off x="2280" y="3026"/>
                <a:ext cx="0" cy="283"/>
              </a:xfrm>
              <a:prstGeom prst="line">
                <a:avLst/>
              </a:prstGeom>
              <a:noFill/>
              <a:ln w="12700">
                <a:solidFill>
                  <a:srgbClr val="00FFFF"/>
                </a:solidFill>
                <a:round/>
                <a:headEnd/>
                <a:tailEnd/>
              </a:ln>
              <a:effectLst>
                <a:outerShdw dist="1796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1350"/>
              </a:p>
            </p:txBody>
          </p:sp>
          <p:sp>
            <p:nvSpPr>
              <p:cNvPr id="56406" name="Line 10"/>
              <p:cNvSpPr>
                <a:spLocks noChangeShapeType="1"/>
              </p:cNvSpPr>
              <p:nvPr/>
            </p:nvSpPr>
            <p:spPr bwMode="auto">
              <a:xfrm>
                <a:off x="3440" y="3026"/>
                <a:ext cx="0" cy="283"/>
              </a:xfrm>
              <a:prstGeom prst="line">
                <a:avLst/>
              </a:prstGeom>
              <a:noFill/>
              <a:ln w="12700">
                <a:solidFill>
                  <a:srgbClr val="00FFFF"/>
                </a:solidFill>
                <a:round/>
                <a:headEnd/>
                <a:tailEnd/>
              </a:ln>
              <a:effectLst>
                <a:outerShdw dist="1796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1350"/>
              </a:p>
            </p:txBody>
          </p:sp>
          <p:sp>
            <p:nvSpPr>
              <p:cNvPr id="56407" name="Line 11"/>
              <p:cNvSpPr>
                <a:spLocks noChangeShapeType="1"/>
              </p:cNvSpPr>
              <p:nvPr/>
            </p:nvSpPr>
            <p:spPr bwMode="auto">
              <a:xfrm>
                <a:off x="2284" y="3167"/>
                <a:ext cx="427" cy="0"/>
              </a:xfrm>
              <a:prstGeom prst="line">
                <a:avLst/>
              </a:prstGeom>
              <a:noFill/>
              <a:ln w="12700">
                <a:solidFill>
                  <a:srgbClr val="00FFFF"/>
                </a:solidFill>
                <a:round/>
                <a:headEnd/>
                <a:tailEnd/>
              </a:ln>
              <a:effectLst>
                <a:outerShdw dist="1796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1350"/>
              </a:p>
            </p:txBody>
          </p:sp>
          <p:sp>
            <p:nvSpPr>
              <p:cNvPr id="56408" name="Line 12"/>
              <p:cNvSpPr>
                <a:spLocks noChangeShapeType="1"/>
              </p:cNvSpPr>
              <p:nvPr/>
            </p:nvSpPr>
            <p:spPr bwMode="auto">
              <a:xfrm>
                <a:off x="3009" y="3167"/>
                <a:ext cx="427" cy="0"/>
              </a:xfrm>
              <a:prstGeom prst="line">
                <a:avLst/>
              </a:prstGeom>
              <a:noFill/>
              <a:ln w="12700">
                <a:solidFill>
                  <a:srgbClr val="00FFFF"/>
                </a:solidFill>
                <a:round/>
                <a:headEnd/>
                <a:tailEnd/>
              </a:ln>
              <a:effectLst>
                <a:outerShdw dist="1796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1350"/>
              </a:p>
            </p:txBody>
          </p:sp>
        </p:grpSp>
        <p:grpSp>
          <p:nvGrpSpPr>
            <p:cNvPr id="56384" name="Group 13"/>
            <p:cNvGrpSpPr>
              <a:grpSpLocks/>
            </p:cNvGrpSpPr>
            <p:nvPr/>
          </p:nvGrpSpPr>
          <p:grpSpPr bwMode="auto">
            <a:xfrm>
              <a:off x="2221" y="1444"/>
              <a:ext cx="1488" cy="1128"/>
              <a:chOff x="2186" y="1805"/>
              <a:chExt cx="1394" cy="1051"/>
            </a:xfrm>
          </p:grpSpPr>
          <p:sp>
            <p:nvSpPr>
              <p:cNvPr id="107534" name="Rectangle 14"/>
              <p:cNvSpPr>
                <a:spLocks noChangeArrowheads="1"/>
              </p:cNvSpPr>
              <p:nvPr/>
            </p:nvSpPr>
            <p:spPr bwMode="auto">
              <a:xfrm>
                <a:off x="2186" y="1805"/>
                <a:ext cx="214" cy="215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796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7866" tIns="33338" rIns="67866" bIns="33338">
                <a:spAutoFit/>
              </a:bodyPr>
              <a:lstStyle/>
              <a:p>
                <a:pPr eaLnBrk="0" hangingPunct="0">
                  <a:defRPr/>
                </a:pPr>
                <a:r>
                  <a:rPr kumimoji="1" lang="en-US" altLang="zh-CN" sz="1350" b="1" i="1">
                    <a:solidFill>
                      <a:srgbClr val="00FF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Q</a:t>
                </a:r>
              </a:p>
            </p:txBody>
          </p:sp>
          <p:sp>
            <p:nvSpPr>
              <p:cNvPr id="107535" name="Rectangle 15"/>
              <p:cNvSpPr>
                <a:spLocks noChangeArrowheads="1"/>
              </p:cNvSpPr>
              <p:nvPr/>
            </p:nvSpPr>
            <p:spPr bwMode="auto">
              <a:xfrm>
                <a:off x="2299" y="1900"/>
                <a:ext cx="163" cy="161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796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7866" tIns="33338" rIns="67866" bIns="33338">
                <a:spAutoFit/>
              </a:bodyPr>
              <a:lstStyle/>
              <a:p>
                <a:pPr eaLnBrk="0" hangingPunct="0">
                  <a:defRPr/>
                </a:pPr>
                <a:r>
                  <a:rPr kumimoji="1" lang="en-US" altLang="zh-CN" sz="900" b="1">
                    <a:solidFill>
                      <a:srgbClr val="00FF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L</a:t>
                </a:r>
              </a:p>
            </p:txBody>
          </p:sp>
          <p:sp>
            <p:nvSpPr>
              <p:cNvPr id="107536" name="Rectangle 16"/>
              <p:cNvSpPr>
                <a:spLocks noChangeArrowheads="1"/>
              </p:cNvSpPr>
              <p:nvPr/>
            </p:nvSpPr>
            <p:spPr bwMode="auto">
              <a:xfrm>
                <a:off x="2555" y="1805"/>
                <a:ext cx="517" cy="215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none" lIns="67866" tIns="33338" rIns="67866" bIns="33338">
                <a:spAutoFit/>
              </a:bodyPr>
              <a:lstStyle/>
              <a:p>
                <a:pPr eaLnBrk="0" hangingPunct="0">
                  <a:defRPr/>
                </a:pPr>
                <a:r>
                  <a:rPr kumimoji="1" lang="zh-CN" altLang="en-US" sz="1350" b="1" dirty="0">
                    <a:solidFill>
                      <a:schemeClr val="hlin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中位数</a:t>
                </a:r>
              </a:p>
            </p:txBody>
          </p:sp>
          <p:sp>
            <p:nvSpPr>
              <p:cNvPr id="107537" name="Rectangle 17"/>
              <p:cNvSpPr>
                <a:spLocks noChangeArrowheads="1"/>
              </p:cNvSpPr>
              <p:nvPr/>
            </p:nvSpPr>
            <p:spPr bwMode="auto">
              <a:xfrm>
                <a:off x="3059" y="1805"/>
                <a:ext cx="146" cy="215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796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7866" tIns="33338" rIns="67866" bIns="33338">
                <a:spAutoFit/>
              </a:bodyPr>
              <a:lstStyle/>
              <a:p>
                <a:pPr eaLnBrk="0" hangingPunct="0">
                  <a:defRPr/>
                </a:pPr>
                <a:r>
                  <a:rPr kumimoji="1" lang="en-US" altLang="zh-CN" sz="1350" b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 </a:t>
                </a:r>
              </a:p>
            </p:txBody>
          </p:sp>
          <p:sp>
            <p:nvSpPr>
              <p:cNvPr id="107538" name="Rectangle 18"/>
              <p:cNvSpPr>
                <a:spLocks noChangeArrowheads="1"/>
              </p:cNvSpPr>
              <p:nvPr/>
            </p:nvSpPr>
            <p:spPr bwMode="auto">
              <a:xfrm>
                <a:off x="3099" y="1805"/>
                <a:ext cx="146" cy="215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796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7866" tIns="33338" rIns="67866" bIns="33338">
                <a:spAutoFit/>
              </a:bodyPr>
              <a:lstStyle/>
              <a:p>
                <a:pPr eaLnBrk="0" hangingPunct="0">
                  <a:defRPr/>
                </a:pPr>
                <a:r>
                  <a:rPr kumimoji="1" lang="en-US" altLang="zh-CN" sz="1350" b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 </a:t>
                </a:r>
              </a:p>
            </p:txBody>
          </p:sp>
          <p:sp>
            <p:nvSpPr>
              <p:cNvPr id="107539" name="Rectangle 19"/>
              <p:cNvSpPr>
                <a:spLocks noChangeArrowheads="1"/>
              </p:cNvSpPr>
              <p:nvPr/>
            </p:nvSpPr>
            <p:spPr bwMode="auto">
              <a:xfrm>
                <a:off x="3138" y="1805"/>
                <a:ext cx="214" cy="215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796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7866" tIns="33338" rIns="67866" bIns="33338">
                <a:spAutoFit/>
              </a:bodyPr>
              <a:lstStyle/>
              <a:p>
                <a:pPr eaLnBrk="0" hangingPunct="0">
                  <a:defRPr/>
                </a:pPr>
                <a:r>
                  <a:rPr kumimoji="1" lang="en-US" altLang="zh-CN" sz="1350" b="1" i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Q</a:t>
                </a:r>
              </a:p>
            </p:txBody>
          </p:sp>
          <p:sp>
            <p:nvSpPr>
              <p:cNvPr id="107540" name="Rectangle 20"/>
              <p:cNvSpPr>
                <a:spLocks noChangeArrowheads="1"/>
              </p:cNvSpPr>
              <p:nvPr/>
            </p:nvSpPr>
            <p:spPr bwMode="auto">
              <a:xfrm>
                <a:off x="3253" y="1900"/>
                <a:ext cx="173" cy="161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796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7866" tIns="33338" rIns="67866" bIns="33338">
                <a:spAutoFit/>
              </a:bodyPr>
              <a:lstStyle/>
              <a:p>
                <a:pPr eaLnBrk="0" hangingPunct="0">
                  <a:defRPr/>
                </a:pPr>
                <a:r>
                  <a:rPr kumimoji="1" lang="en-US" altLang="zh-CN" sz="900" b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U</a:t>
                </a:r>
              </a:p>
            </p:txBody>
          </p:sp>
          <p:sp>
            <p:nvSpPr>
              <p:cNvPr id="56392" name="Rectangle 21"/>
              <p:cNvSpPr>
                <a:spLocks noChangeArrowheads="1"/>
              </p:cNvSpPr>
              <p:nvPr/>
            </p:nvSpPr>
            <p:spPr bwMode="auto">
              <a:xfrm>
                <a:off x="3309" y="1987"/>
                <a:ext cx="116" cy="58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796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350"/>
              </a:p>
            </p:txBody>
          </p:sp>
          <p:sp>
            <p:nvSpPr>
              <p:cNvPr id="56393" name="Line 22"/>
              <p:cNvSpPr>
                <a:spLocks noChangeShapeType="1"/>
              </p:cNvSpPr>
              <p:nvPr/>
            </p:nvSpPr>
            <p:spPr bwMode="auto">
              <a:xfrm>
                <a:off x="2860" y="2067"/>
                <a:ext cx="0" cy="640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/>
              </a:ln>
              <a:effectLst>
                <a:outerShdw dist="1796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1350"/>
              </a:p>
            </p:txBody>
          </p:sp>
          <p:sp>
            <p:nvSpPr>
              <p:cNvPr id="56394" name="Line 23"/>
              <p:cNvSpPr>
                <a:spLocks noChangeShapeType="1"/>
              </p:cNvSpPr>
              <p:nvPr/>
            </p:nvSpPr>
            <p:spPr bwMode="auto">
              <a:xfrm>
                <a:off x="2715" y="2400"/>
                <a:ext cx="0" cy="312"/>
              </a:xfrm>
              <a:prstGeom prst="line">
                <a:avLst/>
              </a:prstGeom>
              <a:noFill/>
              <a:ln w="25400">
                <a:solidFill>
                  <a:srgbClr val="00FF00"/>
                </a:solidFill>
                <a:round/>
                <a:headEnd/>
                <a:tailEnd/>
              </a:ln>
              <a:effectLst>
                <a:outerShdw dist="1796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1350"/>
              </a:p>
            </p:txBody>
          </p:sp>
          <p:sp>
            <p:nvSpPr>
              <p:cNvPr id="56395" name="Line 24"/>
              <p:cNvSpPr>
                <a:spLocks noChangeShapeType="1"/>
              </p:cNvSpPr>
              <p:nvPr/>
            </p:nvSpPr>
            <p:spPr bwMode="auto">
              <a:xfrm>
                <a:off x="3005" y="2400"/>
                <a:ext cx="0" cy="312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/>
                <a:tailEnd/>
              </a:ln>
              <a:effectLst>
                <a:outerShdw dist="1796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1350"/>
              </a:p>
            </p:txBody>
          </p:sp>
          <p:sp>
            <p:nvSpPr>
              <p:cNvPr id="56396" name="Freeform 25"/>
              <p:cNvSpPr>
                <a:spLocks/>
              </p:cNvSpPr>
              <p:nvPr/>
            </p:nvSpPr>
            <p:spPr bwMode="auto">
              <a:xfrm>
                <a:off x="2860" y="2033"/>
                <a:ext cx="399" cy="692"/>
              </a:xfrm>
              <a:custGeom>
                <a:avLst/>
                <a:gdLst>
                  <a:gd name="T0" fmla="*/ 398 w 399"/>
                  <a:gd name="T1" fmla="*/ 691 h 692"/>
                  <a:gd name="T2" fmla="*/ 356 w 399"/>
                  <a:gd name="T3" fmla="*/ 684 h 692"/>
                  <a:gd name="T4" fmla="*/ 335 w 399"/>
                  <a:gd name="T5" fmla="*/ 676 h 692"/>
                  <a:gd name="T6" fmla="*/ 315 w 399"/>
                  <a:gd name="T7" fmla="*/ 664 h 692"/>
                  <a:gd name="T8" fmla="*/ 294 w 399"/>
                  <a:gd name="T9" fmla="*/ 649 h 692"/>
                  <a:gd name="T10" fmla="*/ 273 w 399"/>
                  <a:gd name="T11" fmla="*/ 627 h 692"/>
                  <a:gd name="T12" fmla="*/ 251 w 399"/>
                  <a:gd name="T13" fmla="*/ 598 h 692"/>
                  <a:gd name="T14" fmla="*/ 209 w 399"/>
                  <a:gd name="T15" fmla="*/ 519 h 692"/>
                  <a:gd name="T16" fmla="*/ 168 w 399"/>
                  <a:gd name="T17" fmla="*/ 406 h 692"/>
                  <a:gd name="T18" fmla="*/ 126 w 399"/>
                  <a:gd name="T19" fmla="*/ 270 h 692"/>
                  <a:gd name="T20" fmla="*/ 104 w 399"/>
                  <a:gd name="T21" fmla="*/ 202 h 692"/>
                  <a:gd name="T22" fmla="*/ 83 w 399"/>
                  <a:gd name="T23" fmla="*/ 136 h 692"/>
                  <a:gd name="T24" fmla="*/ 62 w 399"/>
                  <a:gd name="T25" fmla="*/ 80 h 692"/>
                  <a:gd name="T26" fmla="*/ 41 w 399"/>
                  <a:gd name="T27" fmla="*/ 37 h 692"/>
                  <a:gd name="T28" fmla="*/ 21 w 399"/>
                  <a:gd name="T29" fmla="*/ 10 h 692"/>
                  <a:gd name="T30" fmla="*/ 0 w 399"/>
                  <a:gd name="T31" fmla="*/ 0 h 69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399" h="692">
                    <a:moveTo>
                      <a:pt x="398" y="691"/>
                    </a:moveTo>
                    <a:lnTo>
                      <a:pt x="356" y="684"/>
                    </a:lnTo>
                    <a:lnTo>
                      <a:pt x="335" y="676"/>
                    </a:lnTo>
                    <a:lnTo>
                      <a:pt x="315" y="664"/>
                    </a:lnTo>
                    <a:lnTo>
                      <a:pt x="294" y="649"/>
                    </a:lnTo>
                    <a:lnTo>
                      <a:pt x="273" y="627"/>
                    </a:lnTo>
                    <a:lnTo>
                      <a:pt x="251" y="598"/>
                    </a:lnTo>
                    <a:lnTo>
                      <a:pt x="209" y="519"/>
                    </a:lnTo>
                    <a:lnTo>
                      <a:pt x="168" y="406"/>
                    </a:lnTo>
                    <a:lnTo>
                      <a:pt x="126" y="270"/>
                    </a:lnTo>
                    <a:lnTo>
                      <a:pt x="104" y="202"/>
                    </a:lnTo>
                    <a:lnTo>
                      <a:pt x="83" y="136"/>
                    </a:lnTo>
                    <a:lnTo>
                      <a:pt x="62" y="80"/>
                    </a:lnTo>
                    <a:lnTo>
                      <a:pt x="41" y="37"/>
                    </a:lnTo>
                    <a:lnTo>
                      <a:pt x="21" y="10"/>
                    </a:lnTo>
                    <a:lnTo>
                      <a:pt x="0" y="0"/>
                    </a:lnTo>
                  </a:path>
                </a:pathLst>
              </a:custGeom>
              <a:noFill/>
              <a:ln w="25400" cap="rnd" cmpd="sng">
                <a:solidFill>
                  <a:srgbClr val="00FFFF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1796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56397" name="Freeform 26"/>
              <p:cNvSpPr>
                <a:spLocks/>
              </p:cNvSpPr>
              <p:nvPr/>
            </p:nvSpPr>
            <p:spPr bwMode="auto">
              <a:xfrm>
                <a:off x="2460" y="2033"/>
                <a:ext cx="401" cy="692"/>
              </a:xfrm>
              <a:custGeom>
                <a:avLst/>
                <a:gdLst>
                  <a:gd name="T0" fmla="*/ 0 w 401"/>
                  <a:gd name="T1" fmla="*/ 691 h 692"/>
                  <a:gd name="T2" fmla="*/ 42 w 401"/>
                  <a:gd name="T3" fmla="*/ 684 h 692"/>
                  <a:gd name="T4" fmla="*/ 63 w 401"/>
                  <a:gd name="T5" fmla="*/ 676 h 692"/>
                  <a:gd name="T6" fmla="*/ 85 w 401"/>
                  <a:gd name="T7" fmla="*/ 664 h 692"/>
                  <a:gd name="T8" fmla="*/ 106 w 401"/>
                  <a:gd name="T9" fmla="*/ 649 h 692"/>
                  <a:gd name="T10" fmla="*/ 127 w 401"/>
                  <a:gd name="T11" fmla="*/ 627 h 692"/>
                  <a:gd name="T12" fmla="*/ 147 w 401"/>
                  <a:gd name="T13" fmla="*/ 598 h 692"/>
                  <a:gd name="T14" fmla="*/ 189 w 401"/>
                  <a:gd name="T15" fmla="*/ 519 h 692"/>
                  <a:gd name="T16" fmla="*/ 232 w 401"/>
                  <a:gd name="T17" fmla="*/ 406 h 692"/>
                  <a:gd name="T18" fmla="*/ 274 w 401"/>
                  <a:gd name="T19" fmla="*/ 270 h 692"/>
                  <a:gd name="T20" fmla="*/ 294 w 401"/>
                  <a:gd name="T21" fmla="*/ 202 h 692"/>
                  <a:gd name="T22" fmla="*/ 315 w 401"/>
                  <a:gd name="T23" fmla="*/ 136 h 692"/>
                  <a:gd name="T24" fmla="*/ 336 w 401"/>
                  <a:gd name="T25" fmla="*/ 80 h 692"/>
                  <a:gd name="T26" fmla="*/ 357 w 401"/>
                  <a:gd name="T27" fmla="*/ 37 h 692"/>
                  <a:gd name="T28" fmla="*/ 379 w 401"/>
                  <a:gd name="T29" fmla="*/ 10 h 692"/>
                  <a:gd name="T30" fmla="*/ 400 w 401"/>
                  <a:gd name="T31" fmla="*/ 0 h 69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401" h="692">
                    <a:moveTo>
                      <a:pt x="0" y="691"/>
                    </a:moveTo>
                    <a:lnTo>
                      <a:pt x="42" y="684"/>
                    </a:lnTo>
                    <a:lnTo>
                      <a:pt x="63" y="676"/>
                    </a:lnTo>
                    <a:lnTo>
                      <a:pt x="85" y="664"/>
                    </a:lnTo>
                    <a:lnTo>
                      <a:pt x="106" y="649"/>
                    </a:lnTo>
                    <a:lnTo>
                      <a:pt x="127" y="627"/>
                    </a:lnTo>
                    <a:lnTo>
                      <a:pt x="147" y="598"/>
                    </a:lnTo>
                    <a:lnTo>
                      <a:pt x="189" y="519"/>
                    </a:lnTo>
                    <a:lnTo>
                      <a:pt x="232" y="406"/>
                    </a:lnTo>
                    <a:lnTo>
                      <a:pt x="274" y="270"/>
                    </a:lnTo>
                    <a:lnTo>
                      <a:pt x="294" y="202"/>
                    </a:lnTo>
                    <a:lnTo>
                      <a:pt x="315" y="136"/>
                    </a:lnTo>
                    <a:lnTo>
                      <a:pt x="336" y="80"/>
                    </a:lnTo>
                    <a:lnTo>
                      <a:pt x="357" y="37"/>
                    </a:lnTo>
                    <a:lnTo>
                      <a:pt x="379" y="10"/>
                    </a:lnTo>
                    <a:lnTo>
                      <a:pt x="400" y="0"/>
                    </a:lnTo>
                  </a:path>
                </a:pathLst>
              </a:custGeom>
              <a:noFill/>
              <a:ln w="25400" cap="rnd" cmpd="sng">
                <a:solidFill>
                  <a:srgbClr val="00FFFF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1796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56398" name="Line 27"/>
              <p:cNvSpPr>
                <a:spLocks noChangeShapeType="1"/>
              </p:cNvSpPr>
              <p:nvPr/>
            </p:nvSpPr>
            <p:spPr bwMode="auto">
              <a:xfrm>
                <a:off x="2284" y="2724"/>
                <a:ext cx="1237" cy="0"/>
              </a:xfrm>
              <a:prstGeom prst="line">
                <a:avLst/>
              </a:prstGeom>
              <a:noFill/>
              <a:ln w="12700">
                <a:solidFill>
                  <a:srgbClr val="CDCDCD"/>
                </a:solidFill>
                <a:round/>
                <a:headEnd/>
                <a:tailEnd/>
              </a:ln>
              <a:effectLst>
                <a:outerShdw dist="1796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1350"/>
              </a:p>
            </p:txBody>
          </p:sp>
          <p:sp>
            <p:nvSpPr>
              <p:cNvPr id="56399" name="Freeform 28"/>
              <p:cNvSpPr>
                <a:spLocks/>
              </p:cNvSpPr>
              <p:nvPr/>
            </p:nvSpPr>
            <p:spPr bwMode="auto">
              <a:xfrm>
                <a:off x="3525" y="2695"/>
                <a:ext cx="55" cy="55"/>
              </a:xfrm>
              <a:custGeom>
                <a:avLst/>
                <a:gdLst>
                  <a:gd name="T0" fmla="*/ 0 w 55"/>
                  <a:gd name="T1" fmla="*/ 0 h 55"/>
                  <a:gd name="T2" fmla="*/ 54 w 55"/>
                  <a:gd name="T3" fmla="*/ 26 h 55"/>
                  <a:gd name="T4" fmla="*/ 0 w 55"/>
                  <a:gd name="T5" fmla="*/ 54 h 55"/>
                  <a:gd name="T6" fmla="*/ 0 w 55"/>
                  <a:gd name="T7" fmla="*/ 0 h 55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5" h="55">
                    <a:moveTo>
                      <a:pt x="0" y="0"/>
                    </a:moveTo>
                    <a:lnTo>
                      <a:pt x="54" y="26"/>
                    </a:lnTo>
                    <a:lnTo>
                      <a:pt x="0" y="54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>
                <a:outerShdw dist="17961" dir="2700000" algn="ctr" rotWithShape="0">
                  <a:schemeClr val="bg2"/>
                </a:outerShdw>
              </a:effectLst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56400" name="Rectangle 29"/>
              <p:cNvSpPr>
                <a:spLocks noChangeArrowheads="1"/>
              </p:cNvSpPr>
              <p:nvPr/>
            </p:nvSpPr>
            <p:spPr bwMode="auto">
              <a:xfrm>
                <a:off x="2802" y="2798"/>
                <a:ext cx="116" cy="58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796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350"/>
              </a:p>
            </p:txBody>
          </p:sp>
          <p:sp>
            <p:nvSpPr>
              <p:cNvPr id="56401" name="Line 30"/>
              <p:cNvSpPr>
                <a:spLocks noChangeShapeType="1"/>
              </p:cNvSpPr>
              <p:nvPr/>
            </p:nvSpPr>
            <p:spPr bwMode="auto">
              <a:xfrm>
                <a:off x="2400" y="2064"/>
                <a:ext cx="24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>
                <a:outerShdw dist="1796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1350"/>
              </a:p>
            </p:txBody>
          </p:sp>
          <p:sp>
            <p:nvSpPr>
              <p:cNvPr id="56402" name="Line 31"/>
              <p:cNvSpPr>
                <a:spLocks noChangeShapeType="1"/>
              </p:cNvSpPr>
              <p:nvPr/>
            </p:nvSpPr>
            <p:spPr bwMode="auto">
              <a:xfrm flipH="1">
                <a:off x="3024" y="2016"/>
                <a:ext cx="240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>
                <a:outerShdw dist="1796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1350"/>
              </a:p>
            </p:txBody>
          </p:sp>
        </p:grpSp>
      </p:grpSp>
      <p:grpSp>
        <p:nvGrpSpPr>
          <p:cNvPr id="107552" name="Group 32"/>
          <p:cNvGrpSpPr>
            <a:grpSpLocks/>
          </p:cNvGrpSpPr>
          <p:nvPr/>
        </p:nvGrpSpPr>
        <p:grpSpPr bwMode="auto">
          <a:xfrm>
            <a:off x="1286359" y="2849891"/>
            <a:ext cx="1952142" cy="2856695"/>
            <a:chOff x="384" y="1440"/>
            <a:chExt cx="1389" cy="2113"/>
          </a:xfrm>
        </p:grpSpPr>
        <p:sp>
          <p:nvSpPr>
            <p:cNvPr id="107553" name="Rectangle 33"/>
            <p:cNvSpPr>
              <a:spLocks noChangeArrowheads="1"/>
            </p:cNvSpPr>
            <p:nvPr/>
          </p:nvSpPr>
          <p:spPr bwMode="auto">
            <a:xfrm>
              <a:off x="528" y="3264"/>
              <a:ext cx="974" cy="28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67866" tIns="33338" rIns="67866" bIns="33338">
              <a:spAutoFit/>
            </a:bodyPr>
            <a:lstStyle/>
            <a:p>
              <a:pPr algn="ctr" eaLnBrk="0" hangingPunct="0">
                <a:defRPr/>
              </a:pPr>
              <a:r>
                <a:rPr kumimoji="1" lang="zh-CN" altLang="en-US" b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左偏分布</a:t>
              </a:r>
            </a:p>
          </p:txBody>
        </p:sp>
        <p:grpSp>
          <p:nvGrpSpPr>
            <p:cNvPr id="56356" name="Group 34"/>
            <p:cNvGrpSpPr>
              <a:grpSpLocks/>
            </p:cNvGrpSpPr>
            <p:nvPr/>
          </p:nvGrpSpPr>
          <p:grpSpPr bwMode="auto">
            <a:xfrm>
              <a:off x="384" y="2750"/>
              <a:ext cx="1163" cy="314"/>
              <a:chOff x="465" y="3022"/>
              <a:chExt cx="1089" cy="292"/>
            </a:xfrm>
          </p:grpSpPr>
          <p:sp>
            <p:nvSpPr>
              <p:cNvPr id="56376" name="Freeform 35"/>
              <p:cNvSpPr>
                <a:spLocks/>
              </p:cNvSpPr>
              <p:nvPr/>
            </p:nvSpPr>
            <p:spPr bwMode="auto">
              <a:xfrm>
                <a:off x="755" y="3022"/>
                <a:ext cx="655" cy="292"/>
              </a:xfrm>
              <a:custGeom>
                <a:avLst/>
                <a:gdLst>
                  <a:gd name="T0" fmla="*/ 0 w 655"/>
                  <a:gd name="T1" fmla="*/ 291 h 292"/>
                  <a:gd name="T2" fmla="*/ 654 w 655"/>
                  <a:gd name="T3" fmla="*/ 291 h 292"/>
                  <a:gd name="T4" fmla="*/ 654 w 655"/>
                  <a:gd name="T5" fmla="*/ 0 h 292"/>
                  <a:gd name="T6" fmla="*/ 0 w 655"/>
                  <a:gd name="T7" fmla="*/ 0 h 292"/>
                  <a:gd name="T8" fmla="*/ 0 w 655"/>
                  <a:gd name="T9" fmla="*/ 291 h 2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55" h="292">
                    <a:moveTo>
                      <a:pt x="0" y="291"/>
                    </a:moveTo>
                    <a:lnTo>
                      <a:pt x="654" y="291"/>
                    </a:lnTo>
                    <a:lnTo>
                      <a:pt x="654" y="0"/>
                    </a:lnTo>
                    <a:lnTo>
                      <a:pt x="0" y="0"/>
                    </a:lnTo>
                    <a:lnTo>
                      <a:pt x="0" y="291"/>
                    </a:lnTo>
                  </a:path>
                </a:pathLst>
              </a:custGeom>
              <a:solidFill>
                <a:schemeClr val="accent1"/>
              </a:solidFill>
              <a:ln w="25400" cap="rnd" cmpd="sng">
                <a:solidFill>
                  <a:srgbClr val="00FFFF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17961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56377" name="Line 36"/>
              <p:cNvSpPr>
                <a:spLocks noChangeShapeType="1"/>
              </p:cNvSpPr>
              <p:nvPr/>
            </p:nvSpPr>
            <p:spPr bwMode="auto">
              <a:xfrm>
                <a:off x="1119" y="3030"/>
                <a:ext cx="0" cy="275"/>
              </a:xfrm>
              <a:prstGeom prst="line">
                <a:avLst/>
              </a:prstGeom>
              <a:noFill/>
              <a:ln w="25400">
                <a:solidFill>
                  <a:srgbClr val="00FFFF"/>
                </a:solidFill>
                <a:round/>
                <a:headEnd/>
                <a:tailEnd/>
              </a:ln>
              <a:effectLst>
                <a:outerShdw dist="1796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1350"/>
              </a:p>
            </p:txBody>
          </p:sp>
          <p:sp>
            <p:nvSpPr>
              <p:cNvPr id="56378" name="Line 37"/>
              <p:cNvSpPr>
                <a:spLocks noChangeShapeType="1"/>
              </p:cNvSpPr>
              <p:nvPr/>
            </p:nvSpPr>
            <p:spPr bwMode="auto">
              <a:xfrm>
                <a:off x="1413" y="3167"/>
                <a:ext cx="137" cy="0"/>
              </a:xfrm>
              <a:prstGeom prst="line">
                <a:avLst/>
              </a:prstGeom>
              <a:noFill/>
              <a:ln w="12700">
                <a:solidFill>
                  <a:srgbClr val="00FFFF"/>
                </a:solidFill>
                <a:round/>
                <a:headEnd/>
                <a:tailEnd/>
              </a:ln>
              <a:effectLst>
                <a:outerShdw dist="1796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1350"/>
              </a:p>
            </p:txBody>
          </p:sp>
          <p:sp>
            <p:nvSpPr>
              <p:cNvPr id="56379" name="Line 38"/>
              <p:cNvSpPr>
                <a:spLocks noChangeShapeType="1"/>
              </p:cNvSpPr>
              <p:nvPr/>
            </p:nvSpPr>
            <p:spPr bwMode="auto">
              <a:xfrm>
                <a:off x="469" y="3167"/>
                <a:ext cx="282" cy="0"/>
              </a:xfrm>
              <a:prstGeom prst="line">
                <a:avLst/>
              </a:prstGeom>
              <a:noFill/>
              <a:ln w="12700">
                <a:solidFill>
                  <a:srgbClr val="00FFFF"/>
                </a:solidFill>
                <a:round/>
                <a:headEnd/>
                <a:tailEnd/>
              </a:ln>
              <a:effectLst>
                <a:outerShdw dist="1796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1350"/>
              </a:p>
            </p:txBody>
          </p:sp>
          <p:sp>
            <p:nvSpPr>
              <p:cNvPr id="56380" name="Line 39"/>
              <p:cNvSpPr>
                <a:spLocks noChangeShapeType="1"/>
              </p:cNvSpPr>
              <p:nvPr/>
            </p:nvSpPr>
            <p:spPr bwMode="auto">
              <a:xfrm>
                <a:off x="1554" y="3026"/>
                <a:ext cx="0" cy="283"/>
              </a:xfrm>
              <a:prstGeom prst="line">
                <a:avLst/>
              </a:prstGeom>
              <a:noFill/>
              <a:ln w="12700">
                <a:solidFill>
                  <a:srgbClr val="00FFFF"/>
                </a:solidFill>
                <a:round/>
                <a:headEnd/>
                <a:tailEnd/>
              </a:ln>
              <a:effectLst>
                <a:outerShdw dist="1796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1350"/>
              </a:p>
            </p:txBody>
          </p:sp>
          <p:sp>
            <p:nvSpPr>
              <p:cNvPr id="56381" name="Line 40"/>
              <p:cNvSpPr>
                <a:spLocks noChangeShapeType="1"/>
              </p:cNvSpPr>
              <p:nvPr/>
            </p:nvSpPr>
            <p:spPr bwMode="auto">
              <a:xfrm>
                <a:off x="465" y="3026"/>
                <a:ext cx="0" cy="283"/>
              </a:xfrm>
              <a:prstGeom prst="line">
                <a:avLst/>
              </a:prstGeom>
              <a:noFill/>
              <a:ln w="12700">
                <a:solidFill>
                  <a:srgbClr val="00FFFF"/>
                </a:solidFill>
                <a:round/>
                <a:headEnd/>
                <a:tailEnd/>
              </a:ln>
              <a:effectLst>
                <a:outerShdw dist="1796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1350"/>
              </a:p>
            </p:txBody>
          </p:sp>
        </p:grpSp>
        <p:grpSp>
          <p:nvGrpSpPr>
            <p:cNvPr id="56357" name="Group 41"/>
            <p:cNvGrpSpPr>
              <a:grpSpLocks/>
            </p:cNvGrpSpPr>
            <p:nvPr/>
          </p:nvGrpSpPr>
          <p:grpSpPr bwMode="auto">
            <a:xfrm>
              <a:off x="384" y="1440"/>
              <a:ext cx="1389" cy="1132"/>
              <a:chOff x="465" y="1802"/>
              <a:chExt cx="1301" cy="1054"/>
            </a:xfrm>
          </p:grpSpPr>
          <p:sp>
            <p:nvSpPr>
              <p:cNvPr id="107562" name="Rectangle 42"/>
              <p:cNvSpPr>
                <a:spLocks noChangeArrowheads="1"/>
              </p:cNvSpPr>
              <p:nvPr/>
            </p:nvSpPr>
            <p:spPr bwMode="auto">
              <a:xfrm>
                <a:off x="541" y="1824"/>
                <a:ext cx="214" cy="215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796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7866" tIns="33338" rIns="67866" bIns="33338">
                <a:spAutoFit/>
              </a:bodyPr>
              <a:lstStyle/>
              <a:p>
                <a:pPr algn="r" eaLnBrk="0" hangingPunct="0">
                  <a:defRPr/>
                </a:pPr>
                <a:r>
                  <a:rPr kumimoji="1" lang="en-US" altLang="zh-CN" sz="1350" b="1" i="1">
                    <a:solidFill>
                      <a:srgbClr val="00FF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Q</a:t>
                </a:r>
              </a:p>
            </p:txBody>
          </p:sp>
          <p:sp>
            <p:nvSpPr>
              <p:cNvPr id="107563" name="Rectangle 43"/>
              <p:cNvSpPr>
                <a:spLocks noChangeArrowheads="1"/>
              </p:cNvSpPr>
              <p:nvPr/>
            </p:nvSpPr>
            <p:spPr bwMode="auto">
              <a:xfrm>
                <a:off x="624" y="1920"/>
                <a:ext cx="192" cy="161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796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7866" tIns="33338" rIns="67866" bIns="33338">
                <a:spAutoFit/>
              </a:bodyPr>
              <a:lstStyle/>
              <a:p>
                <a:pPr algn="just" eaLnBrk="0" hangingPunct="0">
                  <a:defRPr/>
                </a:pPr>
                <a:r>
                  <a:rPr kumimoji="1" lang="en-US" altLang="zh-CN" sz="900" b="1">
                    <a:solidFill>
                      <a:srgbClr val="00FF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L</a:t>
                </a:r>
              </a:p>
            </p:txBody>
          </p:sp>
          <p:sp>
            <p:nvSpPr>
              <p:cNvPr id="107564" name="Rectangle 44"/>
              <p:cNvSpPr>
                <a:spLocks noChangeArrowheads="1"/>
              </p:cNvSpPr>
              <p:nvPr/>
            </p:nvSpPr>
            <p:spPr bwMode="auto">
              <a:xfrm>
                <a:off x="807" y="1802"/>
                <a:ext cx="516" cy="215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796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7866" tIns="33338" rIns="67866" bIns="33338">
                <a:spAutoFit/>
              </a:bodyPr>
              <a:lstStyle/>
              <a:p>
                <a:pPr eaLnBrk="0" hangingPunct="0">
                  <a:defRPr/>
                </a:pPr>
                <a:r>
                  <a:rPr kumimoji="1" lang="zh-CN" altLang="en-US" sz="1350" b="1" dirty="0">
                    <a:solidFill>
                      <a:schemeClr val="hlin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中位数</a:t>
                </a:r>
              </a:p>
            </p:txBody>
          </p:sp>
          <p:sp>
            <p:nvSpPr>
              <p:cNvPr id="107565" name="Rectangle 45"/>
              <p:cNvSpPr>
                <a:spLocks noChangeArrowheads="1"/>
              </p:cNvSpPr>
              <p:nvPr/>
            </p:nvSpPr>
            <p:spPr bwMode="auto">
              <a:xfrm>
                <a:off x="1309" y="1802"/>
                <a:ext cx="183" cy="215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796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7866" tIns="33338" rIns="67866" bIns="33338">
                <a:spAutoFit/>
              </a:bodyPr>
              <a:lstStyle/>
              <a:p>
                <a:pPr eaLnBrk="0" hangingPunct="0">
                  <a:defRPr/>
                </a:pPr>
                <a:r>
                  <a:rPr kumimoji="1" lang="en-US" altLang="zh-CN" sz="1350" b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  </a:t>
                </a:r>
              </a:p>
            </p:txBody>
          </p:sp>
          <p:sp>
            <p:nvSpPr>
              <p:cNvPr id="107566" name="Rectangle 46"/>
              <p:cNvSpPr>
                <a:spLocks noChangeArrowheads="1"/>
              </p:cNvSpPr>
              <p:nvPr/>
            </p:nvSpPr>
            <p:spPr bwMode="auto">
              <a:xfrm>
                <a:off x="1391" y="1802"/>
                <a:ext cx="214" cy="215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796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7866" tIns="33338" rIns="67866" bIns="33338">
                <a:spAutoFit/>
              </a:bodyPr>
              <a:lstStyle/>
              <a:p>
                <a:pPr eaLnBrk="0" hangingPunct="0">
                  <a:defRPr/>
                </a:pPr>
                <a:r>
                  <a:rPr kumimoji="1" lang="en-US" altLang="zh-CN" sz="1350" b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Q</a:t>
                </a:r>
              </a:p>
            </p:txBody>
          </p:sp>
          <p:sp>
            <p:nvSpPr>
              <p:cNvPr id="107567" name="Rectangle 47"/>
              <p:cNvSpPr>
                <a:spLocks noChangeArrowheads="1"/>
              </p:cNvSpPr>
              <p:nvPr/>
            </p:nvSpPr>
            <p:spPr bwMode="auto">
              <a:xfrm>
                <a:off x="1502" y="1894"/>
                <a:ext cx="173" cy="161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796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7866" tIns="33338" rIns="67866" bIns="33338">
                <a:spAutoFit/>
              </a:bodyPr>
              <a:lstStyle/>
              <a:p>
                <a:pPr eaLnBrk="0" hangingPunct="0">
                  <a:defRPr/>
                </a:pPr>
                <a:r>
                  <a:rPr kumimoji="1" lang="en-US" altLang="zh-CN" sz="900" b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U</a:t>
                </a:r>
              </a:p>
            </p:txBody>
          </p:sp>
          <p:sp>
            <p:nvSpPr>
              <p:cNvPr id="56364" name="Rectangle 48"/>
              <p:cNvSpPr>
                <a:spLocks noChangeArrowheads="1"/>
              </p:cNvSpPr>
              <p:nvPr/>
            </p:nvSpPr>
            <p:spPr bwMode="auto">
              <a:xfrm>
                <a:off x="1560" y="1983"/>
                <a:ext cx="116" cy="58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796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350"/>
              </a:p>
            </p:txBody>
          </p:sp>
          <p:sp>
            <p:nvSpPr>
              <p:cNvPr id="56365" name="Line 49"/>
              <p:cNvSpPr>
                <a:spLocks noChangeShapeType="1"/>
              </p:cNvSpPr>
              <p:nvPr/>
            </p:nvSpPr>
            <p:spPr bwMode="auto">
              <a:xfrm>
                <a:off x="1409" y="2292"/>
                <a:ext cx="0" cy="420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/>
                <a:tailEnd/>
              </a:ln>
              <a:effectLst>
                <a:outerShdw dist="1796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1350"/>
              </a:p>
            </p:txBody>
          </p:sp>
          <p:sp>
            <p:nvSpPr>
              <p:cNvPr id="56366" name="Line 50"/>
              <p:cNvSpPr>
                <a:spLocks noChangeShapeType="1"/>
              </p:cNvSpPr>
              <p:nvPr/>
            </p:nvSpPr>
            <p:spPr bwMode="auto">
              <a:xfrm>
                <a:off x="1119" y="2241"/>
                <a:ext cx="0" cy="471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/>
              </a:ln>
              <a:effectLst>
                <a:outerShdw dist="1796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1350"/>
              </a:p>
            </p:txBody>
          </p:sp>
          <p:sp>
            <p:nvSpPr>
              <p:cNvPr id="56367" name="Line 51"/>
              <p:cNvSpPr>
                <a:spLocks noChangeShapeType="1"/>
              </p:cNvSpPr>
              <p:nvPr/>
            </p:nvSpPr>
            <p:spPr bwMode="auto">
              <a:xfrm>
                <a:off x="755" y="2657"/>
                <a:ext cx="0" cy="59"/>
              </a:xfrm>
              <a:prstGeom prst="line">
                <a:avLst/>
              </a:prstGeom>
              <a:noFill/>
              <a:ln w="25400">
                <a:solidFill>
                  <a:srgbClr val="00FF00"/>
                </a:solidFill>
                <a:round/>
                <a:headEnd/>
                <a:tailEnd/>
              </a:ln>
              <a:effectLst>
                <a:outerShdw dist="1796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1350"/>
              </a:p>
            </p:txBody>
          </p:sp>
          <p:sp>
            <p:nvSpPr>
              <p:cNvPr id="56368" name="Freeform 52"/>
              <p:cNvSpPr>
                <a:spLocks/>
              </p:cNvSpPr>
              <p:nvPr/>
            </p:nvSpPr>
            <p:spPr bwMode="auto">
              <a:xfrm>
                <a:off x="1336" y="2033"/>
                <a:ext cx="291" cy="692"/>
              </a:xfrm>
              <a:custGeom>
                <a:avLst/>
                <a:gdLst>
                  <a:gd name="T0" fmla="*/ 290 w 291"/>
                  <a:gd name="T1" fmla="*/ 691 h 692"/>
                  <a:gd name="T2" fmla="*/ 259 w 291"/>
                  <a:gd name="T3" fmla="*/ 684 h 692"/>
                  <a:gd name="T4" fmla="*/ 243 w 291"/>
                  <a:gd name="T5" fmla="*/ 676 h 692"/>
                  <a:gd name="T6" fmla="*/ 230 w 291"/>
                  <a:gd name="T7" fmla="*/ 664 h 692"/>
                  <a:gd name="T8" fmla="*/ 214 w 291"/>
                  <a:gd name="T9" fmla="*/ 649 h 692"/>
                  <a:gd name="T10" fmla="*/ 199 w 291"/>
                  <a:gd name="T11" fmla="*/ 627 h 692"/>
                  <a:gd name="T12" fmla="*/ 183 w 291"/>
                  <a:gd name="T13" fmla="*/ 598 h 692"/>
                  <a:gd name="T14" fmla="*/ 153 w 291"/>
                  <a:gd name="T15" fmla="*/ 519 h 692"/>
                  <a:gd name="T16" fmla="*/ 122 w 291"/>
                  <a:gd name="T17" fmla="*/ 406 h 692"/>
                  <a:gd name="T18" fmla="*/ 93 w 291"/>
                  <a:gd name="T19" fmla="*/ 270 h 692"/>
                  <a:gd name="T20" fmla="*/ 77 w 291"/>
                  <a:gd name="T21" fmla="*/ 202 h 692"/>
                  <a:gd name="T22" fmla="*/ 62 w 291"/>
                  <a:gd name="T23" fmla="*/ 136 h 692"/>
                  <a:gd name="T24" fmla="*/ 46 w 291"/>
                  <a:gd name="T25" fmla="*/ 80 h 692"/>
                  <a:gd name="T26" fmla="*/ 31 w 291"/>
                  <a:gd name="T27" fmla="*/ 37 h 692"/>
                  <a:gd name="T28" fmla="*/ 15 w 291"/>
                  <a:gd name="T29" fmla="*/ 10 h 692"/>
                  <a:gd name="T30" fmla="*/ 0 w 291"/>
                  <a:gd name="T31" fmla="*/ 0 h 69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291" h="692">
                    <a:moveTo>
                      <a:pt x="290" y="691"/>
                    </a:moveTo>
                    <a:lnTo>
                      <a:pt x="259" y="684"/>
                    </a:lnTo>
                    <a:lnTo>
                      <a:pt x="243" y="676"/>
                    </a:lnTo>
                    <a:lnTo>
                      <a:pt x="230" y="664"/>
                    </a:lnTo>
                    <a:lnTo>
                      <a:pt x="214" y="649"/>
                    </a:lnTo>
                    <a:lnTo>
                      <a:pt x="199" y="627"/>
                    </a:lnTo>
                    <a:lnTo>
                      <a:pt x="183" y="598"/>
                    </a:lnTo>
                    <a:lnTo>
                      <a:pt x="153" y="519"/>
                    </a:lnTo>
                    <a:lnTo>
                      <a:pt x="122" y="406"/>
                    </a:lnTo>
                    <a:lnTo>
                      <a:pt x="93" y="270"/>
                    </a:lnTo>
                    <a:lnTo>
                      <a:pt x="77" y="202"/>
                    </a:lnTo>
                    <a:lnTo>
                      <a:pt x="62" y="136"/>
                    </a:lnTo>
                    <a:lnTo>
                      <a:pt x="46" y="80"/>
                    </a:lnTo>
                    <a:lnTo>
                      <a:pt x="31" y="37"/>
                    </a:lnTo>
                    <a:lnTo>
                      <a:pt x="15" y="10"/>
                    </a:lnTo>
                    <a:lnTo>
                      <a:pt x="0" y="0"/>
                    </a:lnTo>
                  </a:path>
                </a:pathLst>
              </a:custGeom>
              <a:noFill/>
              <a:ln w="25400" cap="rnd" cmpd="sng">
                <a:solidFill>
                  <a:srgbClr val="00FFFF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1796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56369" name="Freeform 53"/>
              <p:cNvSpPr>
                <a:spLocks/>
              </p:cNvSpPr>
              <p:nvPr/>
            </p:nvSpPr>
            <p:spPr bwMode="auto">
              <a:xfrm>
                <a:off x="465" y="2033"/>
                <a:ext cx="872" cy="692"/>
              </a:xfrm>
              <a:custGeom>
                <a:avLst/>
                <a:gdLst>
                  <a:gd name="T0" fmla="*/ 0 w 872"/>
                  <a:gd name="T1" fmla="*/ 691 h 692"/>
                  <a:gd name="T2" fmla="*/ 93 w 872"/>
                  <a:gd name="T3" fmla="*/ 684 h 692"/>
                  <a:gd name="T4" fmla="*/ 138 w 872"/>
                  <a:gd name="T5" fmla="*/ 676 h 692"/>
                  <a:gd name="T6" fmla="*/ 184 w 872"/>
                  <a:gd name="T7" fmla="*/ 664 h 692"/>
                  <a:gd name="T8" fmla="*/ 230 w 872"/>
                  <a:gd name="T9" fmla="*/ 649 h 692"/>
                  <a:gd name="T10" fmla="*/ 275 w 872"/>
                  <a:gd name="T11" fmla="*/ 627 h 692"/>
                  <a:gd name="T12" fmla="*/ 321 w 872"/>
                  <a:gd name="T13" fmla="*/ 598 h 692"/>
                  <a:gd name="T14" fmla="*/ 412 w 872"/>
                  <a:gd name="T15" fmla="*/ 519 h 692"/>
                  <a:gd name="T16" fmla="*/ 505 w 872"/>
                  <a:gd name="T17" fmla="*/ 406 h 692"/>
                  <a:gd name="T18" fmla="*/ 596 w 872"/>
                  <a:gd name="T19" fmla="*/ 270 h 692"/>
                  <a:gd name="T20" fmla="*/ 642 w 872"/>
                  <a:gd name="T21" fmla="*/ 202 h 692"/>
                  <a:gd name="T22" fmla="*/ 689 w 872"/>
                  <a:gd name="T23" fmla="*/ 136 h 692"/>
                  <a:gd name="T24" fmla="*/ 733 w 872"/>
                  <a:gd name="T25" fmla="*/ 80 h 692"/>
                  <a:gd name="T26" fmla="*/ 780 w 872"/>
                  <a:gd name="T27" fmla="*/ 37 h 692"/>
                  <a:gd name="T28" fmla="*/ 826 w 872"/>
                  <a:gd name="T29" fmla="*/ 10 h 692"/>
                  <a:gd name="T30" fmla="*/ 871 w 872"/>
                  <a:gd name="T31" fmla="*/ 0 h 69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872" h="692">
                    <a:moveTo>
                      <a:pt x="0" y="691"/>
                    </a:moveTo>
                    <a:lnTo>
                      <a:pt x="93" y="684"/>
                    </a:lnTo>
                    <a:lnTo>
                      <a:pt x="138" y="676"/>
                    </a:lnTo>
                    <a:lnTo>
                      <a:pt x="184" y="664"/>
                    </a:lnTo>
                    <a:lnTo>
                      <a:pt x="230" y="649"/>
                    </a:lnTo>
                    <a:lnTo>
                      <a:pt x="275" y="627"/>
                    </a:lnTo>
                    <a:lnTo>
                      <a:pt x="321" y="598"/>
                    </a:lnTo>
                    <a:lnTo>
                      <a:pt x="412" y="519"/>
                    </a:lnTo>
                    <a:lnTo>
                      <a:pt x="505" y="406"/>
                    </a:lnTo>
                    <a:lnTo>
                      <a:pt x="596" y="270"/>
                    </a:lnTo>
                    <a:lnTo>
                      <a:pt x="642" y="202"/>
                    </a:lnTo>
                    <a:lnTo>
                      <a:pt x="689" y="136"/>
                    </a:lnTo>
                    <a:lnTo>
                      <a:pt x="733" y="80"/>
                    </a:lnTo>
                    <a:lnTo>
                      <a:pt x="780" y="37"/>
                    </a:lnTo>
                    <a:lnTo>
                      <a:pt x="826" y="10"/>
                    </a:lnTo>
                    <a:lnTo>
                      <a:pt x="871" y="0"/>
                    </a:lnTo>
                  </a:path>
                </a:pathLst>
              </a:custGeom>
              <a:noFill/>
              <a:ln w="25400" cap="rnd" cmpd="sng">
                <a:solidFill>
                  <a:srgbClr val="00FFFF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1796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56370" name="Line 54"/>
              <p:cNvSpPr>
                <a:spLocks noChangeShapeType="1"/>
              </p:cNvSpPr>
              <p:nvPr/>
            </p:nvSpPr>
            <p:spPr bwMode="auto">
              <a:xfrm>
                <a:off x="469" y="2724"/>
                <a:ext cx="1238" cy="0"/>
              </a:xfrm>
              <a:prstGeom prst="line">
                <a:avLst/>
              </a:prstGeom>
              <a:noFill/>
              <a:ln w="12700">
                <a:solidFill>
                  <a:srgbClr val="CDCDCD"/>
                </a:solidFill>
                <a:round/>
                <a:headEnd/>
                <a:tailEnd/>
              </a:ln>
              <a:effectLst>
                <a:outerShdw dist="1796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1350"/>
              </a:p>
            </p:txBody>
          </p:sp>
          <p:sp>
            <p:nvSpPr>
              <p:cNvPr id="56371" name="Freeform 55"/>
              <p:cNvSpPr>
                <a:spLocks/>
              </p:cNvSpPr>
              <p:nvPr/>
            </p:nvSpPr>
            <p:spPr bwMode="auto">
              <a:xfrm>
                <a:off x="1711" y="2695"/>
                <a:ext cx="55" cy="55"/>
              </a:xfrm>
              <a:custGeom>
                <a:avLst/>
                <a:gdLst>
                  <a:gd name="T0" fmla="*/ 0 w 55"/>
                  <a:gd name="T1" fmla="*/ 0 h 55"/>
                  <a:gd name="T2" fmla="*/ 54 w 55"/>
                  <a:gd name="T3" fmla="*/ 26 h 55"/>
                  <a:gd name="T4" fmla="*/ 0 w 55"/>
                  <a:gd name="T5" fmla="*/ 54 h 55"/>
                  <a:gd name="T6" fmla="*/ 0 w 55"/>
                  <a:gd name="T7" fmla="*/ 0 h 55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5" h="55">
                    <a:moveTo>
                      <a:pt x="0" y="0"/>
                    </a:moveTo>
                    <a:lnTo>
                      <a:pt x="54" y="26"/>
                    </a:lnTo>
                    <a:lnTo>
                      <a:pt x="0" y="54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>
                <a:outerShdw dist="17961" dir="2700000" algn="ctr" rotWithShape="0">
                  <a:schemeClr val="bg2"/>
                </a:outerShdw>
              </a:effectLst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56372" name="Rectangle 56"/>
              <p:cNvSpPr>
                <a:spLocks noChangeArrowheads="1"/>
              </p:cNvSpPr>
              <p:nvPr/>
            </p:nvSpPr>
            <p:spPr bwMode="auto">
              <a:xfrm>
                <a:off x="988" y="2798"/>
                <a:ext cx="116" cy="58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796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350"/>
              </a:p>
            </p:txBody>
          </p:sp>
          <p:sp>
            <p:nvSpPr>
              <p:cNvPr id="56373" name="Line 57"/>
              <p:cNvSpPr>
                <a:spLocks noChangeShapeType="1"/>
              </p:cNvSpPr>
              <p:nvPr/>
            </p:nvSpPr>
            <p:spPr bwMode="auto">
              <a:xfrm>
                <a:off x="672" y="2112"/>
                <a:ext cx="96" cy="48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>
                <a:outerShdw dist="1796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1350"/>
              </a:p>
            </p:txBody>
          </p:sp>
          <p:sp>
            <p:nvSpPr>
              <p:cNvPr id="56374" name="Line 58"/>
              <p:cNvSpPr>
                <a:spLocks noChangeShapeType="1"/>
              </p:cNvSpPr>
              <p:nvPr/>
            </p:nvSpPr>
            <p:spPr bwMode="auto">
              <a:xfrm>
                <a:off x="1008" y="1968"/>
                <a:ext cx="96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>
                <a:outerShdw dist="1796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1350"/>
              </a:p>
            </p:txBody>
          </p:sp>
          <p:sp>
            <p:nvSpPr>
              <p:cNvPr id="56375" name="Line 59"/>
              <p:cNvSpPr>
                <a:spLocks noChangeShapeType="1"/>
              </p:cNvSpPr>
              <p:nvPr/>
            </p:nvSpPr>
            <p:spPr bwMode="auto">
              <a:xfrm flipH="1">
                <a:off x="1440" y="2016"/>
                <a:ext cx="48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>
                <a:outerShdw dist="1796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1350"/>
              </a:p>
            </p:txBody>
          </p:sp>
        </p:grpSp>
      </p:grpSp>
      <p:grpSp>
        <p:nvGrpSpPr>
          <p:cNvPr id="107580" name="Group 60"/>
          <p:cNvGrpSpPr>
            <a:grpSpLocks/>
          </p:cNvGrpSpPr>
          <p:nvPr/>
        </p:nvGrpSpPr>
        <p:grpSpPr bwMode="auto">
          <a:xfrm>
            <a:off x="6036469" y="2881835"/>
            <a:ext cx="1960656" cy="2824751"/>
            <a:chOff x="4123" y="1444"/>
            <a:chExt cx="1445" cy="2109"/>
          </a:xfrm>
        </p:grpSpPr>
        <p:sp>
          <p:nvSpPr>
            <p:cNvPr id="56328" name="Rectangle 61"/>
            <p:cNvSpPr>
              <a:spLocks noChangeArrowheads="1"/>
            </p:cNvSpPr>
            <p:nvPr/>
          </p:nvSpPr>
          <p:spPr bwMode="auto">
            <a:xfrm>
              <a:off x="4320" y="3264"/>
              <a:ext cx="891" cy="289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zh-CN" altLang="en-US" b="1" dirty="0">
                  <a:solidFill>
                    <a:schemeClr val="dk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</a:rPr>
                <a:t>右偏分布</a:t>
              </a:r>
            </a:p>
          </p:txBody>
        </p:sp>
        <p:grpSp>
          <p:nvGrpSpPr>
            <p:cNvPr id="56329" name="Group 62"/>
            <p:cNvGrpSpPr>
              <a:grpSpLocks/>
            </p:cNvGrpSpPr>
            <p:nvPr/>
          </p:nvGrpSpPr>
          <p:grpSpPr bwMode="auto">
            <a:xfrm>
              <a:off x="4180" y="2750"/>
              <a:ext cx="1161" cy="314"/>
              <a:chOff x="4021" y="3022"/>
              <a:chExt cx="1087" cy="292"/>
            </a:xfrm>
          </p:grpSpPr>
          <p:sp>
            <p:nvSpPr>
              <p:cNvPr id="56349" name="Freeform 63"/>
              <p:cNvSpPr>
                <a:spLocks/>
              </p:cNvSpPr>
              <p:nvPr/>
            </p:nvSpPr>
            <p:spPr bwMode="auto">
              <a:xfrm>
                <a:off x="4166" y="3022"/>
                <a:ext cx="653" cy="292"/>
              </a:xfrm>
              <a:custGeom>
                <a:avLst/>
                <a:gdLst>
                  <a:gd name="T0" fmla="*/ 0 w 653"/>
                  <a:gd name="T1" fmla="*/ 291 h 292"/>
                  <a:gd name="T2" fmla="*/ 652 w 653"/>
                  <a:gd name="T3" fmla="*/ 291 h 292"/>
                  <a:gd name="T4" fmla="*/ 652 w 653"/>
                  <a:gd name="T5" fmla="*/ 0 h 292"/>
                  <a:gd name="T6" fmla="*/ 0 w 653"/>
                  <a:gd name="T7" fmla="*/ 0 h 292"/>
                  <a:gd name="T8" fmla="*/ 0 w 653"/>
                  <a:gd name="T9" fmla="*/ 291 h 2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53" h="292">
                    <a:moveTo>
                      <a:pt x="0" y="291"/>
                    </a:moveTo>
                    <a:lnTo>
                      <a:pt x="652" y="291"/>
                    </a:lnTo>
                    <a:lnTo>
                      <a:pt x="652" y="0"/>
                    </a:lnTo>
                    <a:lnTo>
                      <a:pt x="0" y="0"/>
                    </a:lnTo>
                    <a:lnTo>
                      <a:pt x="0" y="291"/>
                    </a:lnTo>
                  </a:path>
                </a:pathLst>
              </a:custGeom>
              <a:solidFill>
                <a:schemeClr val="accent1"/>
              </a:solidFill>
              <a:ln w="25400" cap="rnd" cmpd="sng">
                <a:solidFill>
                  <a:srgbClr val="00FFFF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17961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56350" name="Line 64"/>
              <p:cNvSpPr>
                <a:spLocks noChangeShapeType="1"/>
              </p:cNvSpPr>
              <p:nvPr/>
            </p:nvSpPr>
            <p:spPr bwMode="auto">
              <a:xfrm>
                <a:off x="4456" y="3030"/>
                <a:ext cx="0" cy="275"/>
              </a:xfrm>
              <a:prstGeom prst="line">
                <a:avLst/>
              </a:prstGeom>
              <a:noFill/>
              <a:ln w="25400">
                <a:solidFill>
                  <a:srgbClr val="00FFFF"/>
                </a:solidFill>
                <a:round/>
                <a:headEnd/>
                <a:tailEnd/>
              </a:ln>
              <a:effectLst>
                <a:outerShdw dist="1796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1350"/>
              </a:p>
            </p:txBody>
          </p:sp>
          <p:sp>
            <p:nvSpPr>
              <p:cNvPr id="56351" name="Line 65"/>
              <p:cNvSpPr>
                <a:spLocks noChangeShapeType="1"/>
              </p:cNvSpPr>
              <p:nvPr/>
            </p:nvSpPr>
            <p:spPr bwMode="auto">
              <a:xfrm>
                <a:off x="4021" y="3026"/>
                <a:ext cx="0" cy="283"/>
              </a:xfrm>
              <a:prstGeom prst="line">
                <a:avLst/>
              </a:prstGeom>
              <a:noFill/>
              <a:ln w="12700">
                <a:solidFill>
                  <a:srgbClr val="00FFFF"/>
                </a:solidFill>
                <a:round/>
                <a:headEnd/>
                <a:tailEnd/>
              </a:ln>
              <a:effectLst>
                <a:outerShdw dist="1796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1350"/>
              </a:p>
            </p:txBody>
          </p:sp>
          <p:sp>
            <p:nvSpPr>
              <p:cNvPr id="56352" name="Line 66"/>
              <p:cNvSpPr>
                <a:spLocks noChangeShapeType="1"/>
              </p:cNvSpPr>
              <p:nvPr/>
            </p:nvSpPr>
            <p:spPr bwMode="auto">
              <a:xfrm>
                <a:off x="5108" y="3026"/>
                <a:ext cx="0" cy="283"/>
              </a:xfrm>
              <a:prstGeom prst="line">
                <a:avLst/>
              </a:prstGeom>
              <a:noFill/>
              <a:ln w="12700">
                <a:solidFill>
                  <a:srgbClr val="00FFFF"/>
                </a:solidFill>
                <a:round/>
                <a:headEnd/>
                <a:tailEnd/>
              </a:ln>
              <a:effectLst>
                <a:outerShdw dist="1796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1350"/>
              </a:p>
            </p:txBody>
          </p:sp>
          <p:sp>
            <p:nvSpPr>
              <p:cNvPr id="56353" name="Line 67"/>
              <p:cNvSpPr>
                <a:spLocks noChangeShapeType="1"/>
              </p:cNvSpPr>
              <p:nvPr/>
            </p:nvSpPr>
            <p:spPr bwMode="auto">
              <a:xfrm>
                <a:off x="4822" y="3167"/>
                <a:ext cx="282" cy="0"/>
              </a:xfrm>
              <a:prstGeom prst="line">
                <a:avLst/>
              </a:prstGeom>
              <a:noFill/>
              <a:ln w="12700">
                <a:solidFill>
                  <a:srgbClr val="00FFFF"/>
                </a:solidFill>
                <a:round/>
                <a:headEnd/>
                <a:tailEnd/>
              </a:ln>
              <a:effectLst>
                <a:outerShdw dist="1796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1350"/>
              </a:p>
            </p:txBody>
          </p:sp>
          <p:sp>
            <p:nvSpPr>
              <p:cNvPr id="56354" name="Line 68"/>
              <p:cNvSpPr>
                <a:spLocks noChangeShapeType="1"/>
              </p:cNvSpPr>
              <p:nvPr/>
            </p:nvSpPr>
            <p:spPr bwMode="auto">
              <a:xfrm>
                <a:off x="4025" y="3167"/>
                <a:ext cx="137" cy="0"/>
              </a:xfrm>
              <a:prstGeom prst="line">
                <a:avLst/>
              </a:prstGeom>
              <a:noFill/>
              <a:ln w="12700">
                <a:solidFill>
                  <a:srgbClr val="00FFFF"/>
                </a:solidFill>
                <a:round/>
                <a:headEnd/>
                <a:tailEnd/>
              </a:ln>
              <a:effectLst>
                <a:outerShdw dist="1796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1350"/>
              </a:p>
            </p:txBody>
          </p:sp>
        </p:grpSp>
        <p:grpSp>
          <p:nvGrpSpPr>
            <p:cNvPr id="56330" name="Group 69"/>
            <p:cNvGrpSpPr>
              <a:grpSpLocks/>
            </p:cNvGrpSpPr>
            <p:nvPr/>
          </p:nvGrpSpPr>
          <p:grpSpPr bwMode="auto">
            <a:xfrm>
              <a:off x="4123" y="1444"/>
              <a:ext cx="1445" cy="1128"/>
              <a:chOff x="3967" y="1805"/>
              <a:chExt cx="1354" cy="1051"/>
            </a:xfrm>
          </p:grpSpPr>
          <p:sp>
            <p:nvSpPr>
              <p:cNvPr id="107590" name="Rectangle 70"/>
              <p:cNvSpPr>
                <a:spLocks noChangeArrowheads="1"/>
              </p:cNvSpPr>
              <p:nvPr/>
            </p:nvSpPr>
            <p:spPr bwMode="auto">
              <a:xfrm>
                <a:off x="3967" y="1805"/>
                <a:ext cx="214" cy="215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796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7866" tIns="33338" rIns="67866" bIns="33338">
                <a:spAutoFit/>
              </a:bodyPr>
              <a:lstStyle/>
              <a:p>
                <a:pPr eaLnBrk="0" hangingPunct="0">
                  <a:defRPr/>
                </a:pPr>
                <a:r>
                  <a:rPr kumimoji="1" lang="en-US" altLang="zh-CN" sz="1350" b="1" i="1">
                    <a:solidFill>
                      <a:srgbClr val="00FF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Q</a:t>
                </a:r>
              </a:p>
            </p:txBody>
          </p:sp>
          <p:sp>
            <p:nvSpPr>
              <p:cNvPr id="107591" name="Rectangle 71"/>
              <p:cNvSpPr>
                <a:spLocks noChangeArrowheads="1"/>
              </p:cNvSpPr>
              <p:nvPr/>
            </p:nvSpPr>
            <p:spPr bwMode="auto">
              <a:xfrm>
                <a:off x="4082" y="1900"/>
                <a:ext cx="163" cy="161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796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7866" tIns="33338" rIns="67866" bIns="33338">
                <a:spAutoFit/>
              </a:bodyPr>
              <a:lstStyle/>
              <a:p>
                <a:pPr eaLnBrk="0" hangingPunct="0">
                  <a:defRPr/>
                </a:pPr>
                <a:r>
                  <a:rPr kumimoji="1" lang="en-US" altLang="zh-CN" sz="900" b="1">
                    <a:solidFill>
                      <a:srgbClr val="00FF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L</a:t>
                </a:r>
              </a:p>
            </p:txBody>
          </p:sp>
          <p:sp>
            <p:nvSpPr>
              <p:cNvPr id="107592" name="Rectangle 72"/>
              <p:cNvSpPr>
                <a:spLocks noChangeArrowheads="1"/>
              </p:cNvSpPr>
              <p:nvPr/>
            </p:nvSpPr>
            <p:spPr bwMode="auto">
              <a:xfrm>
                <a:off x="4174" y="1805"/>
                <a:ext cx="146" cy="215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796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7866" tIns="33338" rIns="67866" bIns="33338">
                <a:spAutoFit/>
              </a:bodyPr>
              <a:lstStyle/>
              <a:p>
                <a:pPr eaLnBrk="0" hangingPunct="0">
                  <a:defRPr/>
                </a:pPr>
                <a:r>
                  <a:rPr kumimoji="1" lang="en-US" altLang="zh-CN" sz="1350" b="1">
                    <a:solidFill>
                      <a:srgbClr val="FF00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 </a:t>
                </a:r>
              </a:p>
            </p:txBody>
          </p:sp>
          <p:sp>
            <p:nvSpPr>
              <p:cNvPr id="107593" name="Rectangle 73"/>
              <p:cNvSpPr>
                <a:spLocks noChangeArrowheads="1"/>
              </p:cNvSpPr>
              <p:nvPr/>
            </p:nvSpPr>
            <p:spPr bwMode="auto">
              <a:xfrm>
                <a:off x="4216" y="1805"/>
                <a:ext cx="517" cy="215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796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7866" tIns="33338" rIns="67866" bIns="33338">
                <a:spAutoFit/>
              </a:bodyPr>
              <a:lstStyle/>
              <a:p>
                <a:pPr eaLnBrk="0" hangingPunct="0">
                  <a:defRPr/>
                </a:pPr>
                <a:r>
                  <a:rPr kumimoji="1" lang="zh-CN" altLang="en-US" sz="1350" b="1">
                    <a:solidFill>
                      <a:schemeClr val="hlin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中位数</a:t>
                </a:r>
              </a:p>
            </p:txBody>
          </p:sp>
          <p:sp>
            <p:nvSpPr>
              <p:cNvPr id="107594" name="Rectangle 74"/>
              <p:cNvSpPr>
                <a:spLocks noChangeArrowheads="1"/>
              </p:cNvSpPr>
              <p:nvPr/>
            </p:nvSpPr>
            <p:spPr bwMode="auto">
              <a:xfrm>
                <a:off x="4720" y="1805"/>
                <a:ext cx="184" cy="215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796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7866" tIns="33338" rIns="67866" bIns="33338">
                <a:spAutoFit/>
              </a:bodyPr>
              <a:lstStyle/>
              <a:p>
                <a:pPr eaLnBrk="0" hangingPunct="0">
                  <a:defRPr/>
                </a:pPr>
                <a:r>
                  <a:rPr kumimoji="1" lang="en-US" altLang="zh-CN" sz="1350" b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  </a:t>
                </a:r>
              </a:p>
            </p:txBody>
          </p:sp>
          <p:sp>
            <p:nvSpPr>
              <p:cNvPr id="107595" name="Rectangle 75"/>
              <p:cNvSpPr>
                <a:spLocks noChangeArrowheads="1"/>
              </p:cNvSpPr>
              <p:nvPr/>
            </p:nvSpPr>
            <p:spPr bwMode="auto">
              <a:xfrm>
                <a:off x="4799" y="1805"/>
                <a:ext cx="214" cy="215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796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7866" tIns="33338" rIns="67866" bIns="33338">
                <a:spAutoFit/>
              </a:bodyPr>
              <a:lstStyle/>
              <a:p>
                <a:pPr eaLnBrk="0" hangingPunct="0">
                  <a:defRPr/>
                </a:pPr>
                <a:r>
                  <a:rPr kumimoji="1" lang="en-US" altLang="zh-CN" sz="1350" b="1" i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Q</a:t>
                </a:r>
              </a:p>
            </p:txBody>
          </p:sp>
          <p:sp>
            <p:nvSpPr>
              <p:cNvPr id="107596" name="Rectangle 76"/>
              <p:cNvSpPr>
                <a:spLocks noChangeArrowheads="1"/>
              </p:cNvSpPr>
              <p:nvPr/>
            </p:nvSpPr>
            <p:spPr bwMode="auto">
              <a:xfrm>
                <a:off x="4911" y="1900"/>
                <a:ext cx="173" cy="161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796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7866" tIns="33338" rIns="67866" bIns="33338">
                <a:spAutoFit/>
              </a:bodyPr>
              <a:lstStyle/>
              <a:p>
                <a:pPr eaLnBrk="0" hangingPunct="0">
                  <a:defRPr/>
                </a:pPr>
                <a:r>
                  <a:rPr kumimoji="1" lang="en-US" altLang="zh-CN" sz="900" b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U</a:t>
                </a:r>
              </a:p>
            </p:txBody>
          </p:sp>
          <p:sp>
            <p:nvSpPr>
              <p:cNvPr id="56338" name="Line 77"/>
              <p:cNvSpPr>
                <a:spLocks noChangeShapeType="1"/>
              </p:cNvSpPr>
              <p:nvPr/>
            </p:nvSpPr>
            <p:spPr bwMode="auto">
              <a:xfrm>
                <a:off x="4166" y="2583"/>
                <a:ext cx="0" cy="129"/>
              </a:xfrm>
              <a:prstGeom prst="line">
                <a:avLst/>
              </a:prstGeom>
              <a:noFill/>
              <a:ln w="25400">
                <a:solidFill>
                  <a:srgbClr val="00FF00"/>
                </a:solidFill>
                <a:round/>
                <a:headEnd/>
                <a:tailEnd/>
              </a:ln>
              <a:effectLst>
                <a:outerShdw dist="1796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1350"/>
              </a:p>
            </p:txBody>
          </p:sp>
          <p:sp>
            <p:nvSpPr>
              <p:cNvPr id="56339" name="Line 78"/>
              <p:cNvSpPr>
                <a:spLocks noChangeShapeType="1"/>
              </p:cNvSpPr>
              <p:nvPr/>
            </p:nvSpPr>
            <p:spPr bwMode="auto">
              <a:xfrm>
                <a:off x="4456" y="2150"/>
                <a:ext cx="0" cy="566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/>
              </a:ln>
              <a:effectLst>
                <a:outerShdw dist="1796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1350"/>
              </a:p>
            </p:txBody>
          </p:sp>
          <p:sp>
            <p:nvSpPr>
              <p:cNvPr id="56340" name="Line 79"/>
              <p:cNvSpPr>
                <a:spLocks noChangeShapeType="1"/>
              </p:cNvSpPr>
              <p:nvPr/>
            </p:nvSpPr>
            <p:spPr bwMode="auto">
              <a:xfrm>
                <a:off x="4818" y="2628"/>
                <a:ext cx="0" cy="75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/>
                <a:tailEnd/>
              </a:ln>
              <a:effectLst>
                <a:outerShdw dist="1796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1350"/>
              </a:p>
            </p:txBody>
          </p:sp>
          <p:sp>
            <p:nvSpPr>
              <p:cNvPr id="56341" name="Freeform 80"/>
              <p:cNvSpPr>
                <a:spLocks/>
              </p:cNvSpPr>
              <p:nvPr/>
            </p:nvSpPr>
            <p:spPr bwMode="auto">
              <a:xfrm>
                <a:off x="4311" y="2033"/>
                <a:ext cx="871" cy="692"/>
              </a:xfrm>
              <a:custGeom>
                <a:avLst/>
                <a:gdLst>
                  <a:gd name="T0" fmla="*/ 870 w 871"/>
                  <a:gd name="T1" fmla="*/ 691 h 692"/>
                  <a:gd name="T2" fmla="*/ 777 w 871"/>
                  <a:gd name="T3" fmla="*/ 684 h 692"/>
                  <a:gd name="T4" fmla="*/ 733 w 871"/>
                  <a:gd name="T5" fmla="*/ 676 h 692"/>
                  <a:gd name="T6" fmla="*/ 686 w 871"/>
                  <a:gd name="T7" fmla="*/ 664 h 692"/>
                  <a:gd name="T8" fmla="*/ 640 w 871"/>
                  <a:gd name="T9" fmla="*/ 649 h 692"/>
                  <a:gd name="T10" fmla="*/ 596 w 871"/>
                  <a:gd name="T11" fmla="*/ 627 h 692"/>
                  <a:gd name="T12" fmla="*/ 549 w 871"/>
                  <a:gd name="T13" fmla="*/ 598 h 692"/>
                  <a:gd name="T14" fmla="*/ 456 w 871"/>
                  <a:gd name="T15" fmla="*/ 519 h 692"/>
                  <a:gd name="T16" fmla="*/ 365 w 871"/>
                  <a:gd name="T17" fmla="*/ 406 h 692"/>
                  <a:gd name="T18" fmla="*/ 274 w 871"/>
                  <a:gd name="T19" fmla="*/ 270 h 692"/>
                  <a:gd name="T20" fmla="*/ 228 w 871"/>
                  <a:gd name="T21" fmla="*/ 202 h 692"/>
                  <a:gd name="T22" fmla="*/ 182 w 871"/>
                  <a:gd name="T23" fmla="*/ 136 h 692"/>
                  <a:gd name="T24" fmla="*/ 137 w 871"/>
                  <a:gd name="T25" fmla="*/ 80 h 692"/>
                  <a:gd name="T26" fmla="*/ 91 w 871"/>
                  <a:gd name="T27" fmla="*/ 37 h 692"/>
                  <a:gd name="T28" fmla="*/ 44 w 871"/>
                  <a:gd name="T29" fmla="*/ 10 h 692"/>
                  <a:gd name="T30" fmla="*/ 0 w 871"/>
                  <a:gd name="T31" fmla="*/ 0 h 69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871" h="692">
                    <a:moveTo>
                      <a:pt x="870" y="691"/>
                    </a:moveTo>
                    <a:lnTo>
                      <a:pt x="777" y="684"/>
                    </a:lnTo>
                    <a:lnTo>
                      <a:pt x="733" y="676"/>
                    </a:lnTo>
                    <a:lnTo>
                      <a:pt x="686" y="664"/>
                    </a:lnTo>
                    <a:lnTo>
                      <a:pt x="640" y="649"/>
                    </a:lnTo>
                    <a:lnTo>
                      <a:pt x="596" y="627"/>
                    </a:lnTo>
                    <a:lnTo>
                      <a:pt x="549" y="598"/>
                    </a:lnTo>
                    <a:lnTo>
                      <a:pt x="456" y="519"/>
                    </a:lnTo>
                    <a:lnTo>
                      <a:pt x="365" y="406"/>
                    </a:lnTo>
                    <a:lnTo>
                      <a:pt x="274" y="270"/>
                    </a:lnTo>
                    <a:lnTo>
                      <a:pt x="228" y="202"/>
                    </a:lnTo>
                    <a:lnTo>
                      <a:pt x="182" y="136"/>
                    </a:lnTo>
                    <a:lnTo>
                      <a:pt x="137" y="80"/>
                    </a:lnTo>
                    <a:lnTo>
                      <a:pt x="91" y="37"/>
                    </a:lnTo>
                    <a:lnTo>
                      <a:pt x="44" y="10"/>
                    </a:lnTo>
                    <a:lnTo>
                      <a:pt x="0" y="0"/>
                    </a:lnTo>
                  </a:path>
                </a:pathLst>
              </a:custGeom>
              <a:noFill/>
              <a:ln w="25400" cap="rnd" cmpd="sng">
                <a:solidFill>
                  <a:srgbClr val="00FFFF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1796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56342" name="Freeform 81"/>
              <p:cNvSpPr>
                <a:spLocks/>
              </p:cNvSpPr>
              <p:nvPr/>
            </p:nvSpPr>
            <p:spPr bwMode="auto">
              <a:xfrm>
                <a:off x="4021" y="2033"/>
                <a:ext cx="291" cy="692"/>
              </a:xfrm>
              <a:custGeom>
                <a:avLst/>
                <a:gdLst>
                  <a:gd name="T0" fmla="*/ 0 w 291"/>
                  <a:gd name="T1" fmla="*/ 691 h 692"/>
                  <a:gd name="T2" fmla="*/ 29 w 291"/>
                  <a:gd name="T3" fmla="*/ 684 h 692"/>
                  <a:gd name="T4" fmla="*/ 44 w 291"/>
                  <a:gd name="T5" fmla="*/ 676 h 692"/>
                  <a:gd name="T6" fmla="*/ 60 w 291"/>
                  <a:gd name="T7" fmla="*/ 664 h 692"/>
                  <a:gd name="T8" fmla="*/ 75 w 291"/>
                  <a:gd name="T9" fmla="*/ 649 h 692"/>
                  <a:gd name="T10" fmla="*/ 90 w 291"/>
                  <a:gd name="T11" fmla="*/ 627 h 692"/>
                  <a:gd name="T12" fmla="*/ 106 w 291"/>
                  <a:gd name="T13" fmla="*/ 598 h 692"/>
                  <a:gd name="T14" fmla="*/ 137 w 291"/>
                  <a:gd name="T15" fmla="*/ 519 h 692"/>
                  <a:gd name="T16" fmla="*/ 168 w 291"/>
                  <a:gd name="T17" fmla="*/ 406 h 692"/>
                  <a:gd name="T18" fmla="*/ 197 w 291"/>
                  <a:gd name="T19" fmla="*/ 270 h 692"/>
                  <a:gd name="T20" fmla="*/ 212 w 291"/>
                  <a:gd name="T21" fmla="*/ 202 h 692"/>
                  <a:gd name="T22" fmla="*/ 228 w 291"/>
                  <a:gd name="T23" fmla="*/ 136 h 692"/>
                  <a:gd name="T24" fmla="*/ 243 w 291"/>
                  <a:gd name="T25" fmla="*/ 80 h 692"/>
                  <a:gd name="T26" fmla="*/ 259 w 291"/>
                  <a:gd name="T27" fmla="*/ 37 h 692"/>
                  <a:gd name="T28" fmla="*/ 274 w 291"/>
                  <a:gd name="T29" fmla="*/ 10 h 692"/>
                  <a:gd name="T30" fmla="*/ 290 w 291"/>
                  <a:gd name="T31" fmla="*/ 0 h 69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291" h="692">
                    <a:moveTo>
                      <a:pt x="0" y="691"/>
                    </a:moveTo>
                    <a:lnTo>
                      <a:pt x="29" y="684"/>
                    </a:lnTo>
                    <a:lnTo>
                      <a:pt x="44" y="676"/>
                    </a:lnTo>
                    <a:lnTo>
                      <a:pt x="60" y="664"/>
                    </a:lnTo>
                    <a:lnTo>
                      <a:pt x="75" y="649"/>
                    </a:lnTo>
                    <a:lnTo>
                      <a:pt x="90" y="627"/>
                    </a:lnTo>
                    <a:lnTo>
                      <a:pt x="106" y="598"/>
                    </a:lnTo>
                    <a:lnTo>
                      <a:pt x="137" y="519"/>
                    </a:lnTo>
                    <a:lnTo>
                      <a:pt x="168" y="406"/>
                    </a:lnTo>
                    <a:lnTo>
                      <a:pt x="197" y="270"/>
                    </a:lnTo>
                    <a:lnTo>
                      <a:pt x="212" y="202"/>
                    </a:lnTo>
                    <a:lnTo>
                      <a:pt x="228" y="136"/>
                    </a:lnTo>
                    <a:lnTo>
                      <a:pt x="243" y="80"/>
                    </a:lnTo>
                    <a:lnTo>
                      <a:pt x="259" y="37"/>
                    </a:lnTo>
                    <a:lnTo>
                      <a:pt x="274" y="10"/>
                    </a:lnTo>
                    <a:lnTo>
                      <a:pt x="290" y="0"/>
                    </a:lnTo>
                  </a:path>
                </a:pathLst>
              </a:custGeom>
              <a:noFill/>
              <a:ln w="25400" cap="rnd" cmpd="sng">
                <a:solidFill>
                  <a:srgbClr val="00FFFF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1796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56343" name="Line 82"/>
              <p:cNvSpPr>
                <a:spLocks noChangeShapeType="1"/>
              </p:cNvSpPr>
              <p:nvPr/>
            </p:nvSpPr>
            <p:spPr bwMode="auto">
              <a:xfrm>
                <a:off x="4025" y="2724"/>
                <a:ext cx="1237" cy="0"/>
              </a:xfrm>
              <a:prstGeom prst="line">
                <a:avLst/>
              </a:prstGeom>
              <a:noFill/>
              <a:ln w="12700">
                <a:solidFill>
                  <a:srgbClr val="CDCDCD"/>
                </a:solidFill>
                <a:round/>
                <a:headEnd/>
                <a:tailEnd/>
              </a:ln>
              <a:effectLst>
                <a:outerShdw dist="1796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1350"/>
              </a:p>
            </p:txBody>
          </p:sp>
          <p:sp>
            <p:nvSpPr>
              <p:cNvPr id="56344" name="Freeform 83"/>
              <p:cNvSpPr>
                <a:spLocks/>
              </p:cNvSpPr>
              <p:nvPr/>
            </p:nvSpPr>
            <p:spPr bwMode="auto">
              <a:xfrm>
                <a:off x="5266" y="2695"/>
                <a:ext cx="55" cy="55"/>
              </a:xfrm>
              <a:custGeom>
                <a:avLst/>
                <a:gdLst>
                  <a:gd name="T0" fmla="*/ 0 w 55"/>
                  <a:gd name="T1" fmla="*/ 0 h 55"/>
                  <a:gd name="T2" fmla="*/ 54 w 55"/>
                  <a:gd name="T3" fmla="*/ 26 h 55"/>
                  <a:gd name="T4" fmla="*/ 0 w 55"/>
                  <a:gd name="T5" fmla="*/ 54 h 55"/>
                  <a:gd name="T6" fmla="*/ 0 w 55"/>
                  <a:gd name="T7" fmla="*/ 0 h 55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5" h="55">
                    <a:moveTo>
                      <a:pt x="0" y="0"/>
                    </a:moveTo>
                    <a:lnTo>
                      <a:pt x="54" y="26"/>
                    </a:lnTo>
                    <a:lnTo>
                      <a:pt x="0" y="54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>
                <a:outerShdw dist="17961" dir="2700000" algn="ctr" rotWithShape="0">
                  <a:schemeClr val="bg2"/>
                </a:outerShdw>
              </a:effectLst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56345" name="Rectangle 84"/>
              <p:cNvSpPr>
                <a:spLocks noChangeArrowheads="1"/>
              </p:cNvSpPr>
              <p:nvPr/>
            </p:nvSpPr>
            <p:spPr bwMode="auto">
              <a:xfrm>
                <a:off x="4543" y="2798"/>
                <a:ext cx="116" cy="58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796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350"/>
              </a:p>
            </p:txBody>
          </p:sp>
          <p:sp>
            <p:nvSpPr>
              <p:cNvPr id="56346" name="Line 85"/>
              <p:cNvSpPr>
                <a:spLocks noChangeShapeType="1"/>
              </p:cNvSpPr>
              <p:nvPr/>
            </p:nvSpPr>
            <p:spPr bwMode="auto">
              <a:xfrm>
                <a:off x="4080" y="2016"/>
                <a:ext cx="96" cy="48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>
                <a:outerShdw dist="1796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1350"/>
              </a:p>
            </p:txBody>
          </p:sp>
          <p:sp>
            <p:nvSpPr>
              <p:cNvPr id="56347" name="Line 86"/>
              <p:cNvSpPr>
                <a:spLocks noChangeShapeType="1"/>
              </p:cNvSpPr>
              <p:nvPr/>
            </p:nvSpPr>
            <p:spPr bwMode="auto">
              <a:xfrm flipH="1">
                <a:off x="4512" y="2016"/>
                <a:ext cx="48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>
                <a:outerShdw dist="1796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1350"/>
              </a:p>
            </p:txBody>
          </p:sp>
          <p:sp>
            <p:nvSpPr>
              <p:cNvPr id="56348" name="Line 87"/>
              <p:cNvSpPr>
                <a:spLocks noChangeShapeType="1"/>
              </p:cNvSpPr>
              <p:nvPr/>
            </p:nvSpPr>
            <p:spPr bwMode="auto">
              <a:xfrm flipH="1">
                <a:off x="4848" y="2064"/>
                <a:ext cx="48" cy="48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>
                <a:outerShdw dist="1796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1350"/>
              </a:p>
            </p:txBody>
          </p:sp>
        </p:grpSp>
      </p:grpSp>
      <p:sp>
        <p:nvSpPr>
          <p:cNvPr id="107608" name="Text Box 88"/>
          <p:cNvSpPr txBox="1">
            <a:spLocks noChangeArrowheads="1"/>
          </p:cNvSpPr>
          <p:nvPr/>
        </p:nvSpPr>
        <p:spPr bwMode="auto">
          <a:xfrm>
            <a:off x="3079983" y="5868901"/>
            <a:ext cx="3038160" cy="40011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kumimoji="1" lang="zh-CN" altLang="en-US" sz="2000" b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图</a:t>
            </a:r>
            <a:r>
              <a:rPr kumimoji="1" lang="en-US" altLang="zh-CN" sz="2000" b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8   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不同分布的箱线图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91617" y="1487247"/>
            <a:ext cx="75631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中位数</a:t>
            </a:r>
            <a:r>
              <a:rPr lang="zh-CN" altLang="en-US" sz="2400" dirty="0"/>
              <a:t>：</a:t>
            </a:r>
            <a:r>
              <a:rPr lang="zh-CN" altLang="en-US" sz="2400" dirty="0" smtClean="0"/>
              <a:t>当</a:t>
            </a:r>
            <a:r>
              <a:rPr lang="zh-CN" altLang="en-US" sz="2400" dirty="0"/>
              <a:t>变量值的项数</a:t>
            </a:r>
            <a:r>
              <a:rPr lang="en-US" altLang="zh-CN" sz="2400" dirty="0"/>
              <a:t>N</a:t>
            </a:r>
            <a:r>
              <a:rPr lang="zh-CN" altLang="en-US" sz="2400" dirty="0"/>
              <a:t>为奇数时，处于中间位置的变量值即为中位数；当</a:t>
            </a:r>
            <a:r>
              <a:rPr lang="en-US" altLang="zh-CN" sz="2400" dirty="0"/>
              <a:t>N</a:t>
            </a:r>
            <a:r>
              <a:rPr lang="zh-CN" altLang="en-US" sz="2400" dirty="0"/>
              <a:t>为偶数时，中位数则为处于中间位置的</a:t>
            </a:r>
            <a:r>
              <a:rPr lang="en-US" altLang="zh-CN" sz="2400" dirty="0"/>
              <a:t>2</a:t>
            </a:r>
            <a:r>
              <a:rPr lang="zh-CN" altLang="en-US" sz="2400" dirty="0"/>
              <a:t>个变量值的平均数。</a:t>
            </a:r>
          </a:p>
        </p:txBody>
      </p:sp>
    </p:spTree>
    <p:extLst>
      <p:ext uri="{BB962C8B-B14F-4D97-AF65-F5344CB8AC3E}">
        <p14:creationId xmlns:p14="http://schemas.microsoft.com/office/powerpoint/2010/main" val="384112610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ChangeArrowheads="1"/>
          </p:cNvSpPr>
          <p:nvPr/>
        </p:nvSpPr>
        <p:spPr bwMode="auto">
          <a:xfrm>
            <a:off x="2608661" y="2543176"/>
            <a:ext cx="10715" cy="2381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350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title"/>
          </p:nvPr>
        </p:nvSpPr>
        <p:spPr>
          <a:xfrm>
            <a:off x="1516897" y="567283"/>
            <a:ext cx="6172200" cy="74295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67866" tIns="33338" rIns="67866" bIns="33338" rtlCol="0" anchor="ctr" anchorCtr="1">
            <a:normAutofit/>
          </a:bodyPr>
          <a:lstStyle/>
          <a:p>
            <a:pPr eaLnBrk="1" hangingPunct="1"/>
            <a:r>
              <a:rPr lang="zh-CN" altLang="en-US" sz="2700" dirty="0"/>
              <a:t>未分组数据</a:t>
            </a:r>
            <a:r>
              <a:rPr lang="en-US" altLang="zh-CN" sz="2700" dirty="0"/>
              <a:t>—</a:t>
            </a:r>
            <a:r>
              <a:rPr lang="zh-CN" altLang="en-US" sz="2700" dirty="0"/>
              <a:t>多批数据箱线</a:t>
            </a:r>
            <a:r>
              <a:rPr lang="zh-CN" altLang="en-US" sz="2700" dirty="0" smtClean="0"/>
              <a:t>图</a:t>
            </a:r>
            <a:endParaRPr lang="zh-CN" altLang="en-US" sz="2700" dirty="0">
              <a:solidFill>
                <a:schemeClr val="hlink"/>
              </a:solidFill>
            </a:endParaRPr>
          </a:p>
        </p:txBody>
      </p:sp>
      <p:sp>
        <p:nvSpPr>
          <p:cNvPr id="109572" name="Text Box 4"/>
          <p:cNvSpPr txBox="1">
            <a:spLocks noChangeArrowheads="1"/>
          </p:cNvSpPr>
          <p:nvPr/>
        </p:nvSpPr>
        <p:spPr bwMode="auto">
          <a:xfrm>
            <a:off x="836908" y="1852050"/>
            <a:ext cx="2123268" cy="3785652"/>
          </a:xfrm>
          <a:prstGeom prst="rect">
            <a:avLst/>
          </a:prstGeom>
          <a:noFill/>
          <a:ln w="12700">
            <a:solidFill>
              <a:srgbClr val="00F8E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 eaLnBrk="0" hangingPunct="0">
              <a:spcBef>
                <a:spcPct val="50000"/>
              </a:spcBef>
              <a:defRPr/>
            </a:pPr>
            <a:r>
              <a:rPr lang="en-US" altLang="zh-CN" sz="2000" dirty="0"/>
              <a:t>【</a:t>
            </a:r>
            <a:r>
              <a:rPr lang="zh-CN" altLang="en-US" sz="2000" dirty="0"/>
              <a:t>例</a:t>
            </a:r>
            <a:r>
              <a:rPr lang="en-US" altLang="zh-CN" sz="2000" dirty="0"/>
              <a:t>4</a:t>
            </a:r>
            <a:r>
              <a:rPr lang="en-US" altLang="zh-CN" sz="2000" dirty="0" smtClean="0"/>
              <a:t>】</a:t>
            </a:r>
            <a:r>
              <a:rPr lang="zh-CN" altLang="en-US" sz="2000" dirty="0" smtClean="0"/>
              <a:t>从</a:t>
            </a:r>
            <a:r>
              <a:rPr lang="zh-CN" altLang="en-US" sz="2000" dirty="0"/>
              <a:t>某大学经济管理专业二年级学生中随机抽取</a:t>
            </a:r>
            <a:r>
              <a:rPr lang="en-US" altLang="zh-CN" sz="2000" dirty="0"/>
              <a:t>11</a:t>
            </a:r>
            <a:r>
              <a:rPr lang="zh-CN" altLang="en-US" sz="2000" dirty="0"/>
              <a:t>人，对</a:t>
            </a:r>
            <a:r>
              <a:rPr lang="en-US" altLang="zh-CN" sz="2000" dirty="0"/>
              <a:t>8</a:t>
            </a:r>
            <a:r>
              <a:rPr lang="zh-CN" altLang="en-US" sz="2000" dirty="0"/>
              <a:t>门主要课程的考试成绩进行调查，所得结果如表</a:t>
            </a:r>
            <a:r>
              <a:rPr lang="en-US" altLang="zh-CN" sz="2000" dirty="0"/>
              <a:t>3-8</a:t>
            </a:r>
            <a:r>
              <a:rPr lang="zh-CN" altLang="en-US" sz="2000" dirty="0"/>
              <a:t>。试绘制各科考试成绩的批比较箱线图，并分析各科考试成绩的分布特征</a:t>
            </a:r>
          </a:p>
        </p:txBody>
      </p:sp>
      <p:graphicFrame>
        <p:nvGraphicFramePr>
          <p:cNvPr id="109573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7732518"/>
              </p:ext>
            </p:extLst>
          </p:nvPr>
        </p:nvGraphicFramePr>
        <p:xfrm>
          <a:off x="3316639" y="1852050"/>
          <a:ext cx="5346915" cy="3864864"/>
        </p:xfrm>
        <a:graphic>
          <a:graphicData uri="http://schemas.openxmlformats.org/drawingml/2006/table">
            <a:tbl>
              <a:tblPr/>
              <a:tblGrid>
                <a:gridCol w="1279922"/>
                <a:gridCol w="377428"/>
                <a:gridCol w="403924"/>
                <a:gridCol w="340963"/>
                <a:gridCol w="340963"/>
                <a:gridCol w="356461"/>
                <a:gridCol w="340963"/>
                <a:gridCol w="340962"/>
                <a:gridCol w="356461"/>
                <a:gridCol w="356461"/>
                <a:gridCol w="449451"/>
                <a:gridCol w="402956"/>
              </a:tblGrid>
              <a:tr h="329804">
                <a:tc gridSpan="1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表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6    11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名学生各科的考试成绩数据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47B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0956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课程名称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B"/>
                    </a:solidFill>
                  </a:tcPr>
                </a:tc>
                <a:tc gridSpan="1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学生编号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0956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11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B"/>
                    </a:solidFill>
                  </a:tcPr>
                </a:tc>
              </a:tr>
              <a:tr h="23086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英语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经济数学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西方经济学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市场营销学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财务管理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基础会计学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统计学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计算机应用基础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C67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93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85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BFF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90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95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91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78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BFF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97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92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81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BFF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95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BFF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90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70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BFF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93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67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BFF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91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90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82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BFF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92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72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BFF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91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94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80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BFF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81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BFF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77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BFFF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438034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pPr algn="l"/>
            <a:r>
              <a:rPr lang="zh-CN" altLang="en-US" b="1" dirty="0" smtClean="0"/>
              <a:t>如何</a:t>
            </a:r>
            <a:r>
              <a:rPr lang="zh-CN" altLang="en-US" b="1" dirty="0"/>
              <a:t>用图来表示数据？</a:t>
            </a:r>
          </a:p>
        </p:txBody>
      </p:sp>
      <p:pic>
        <p:nvPicPr>
          <p:cNvPr id="6149" name="Picture 5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59416" y="1441511"/>
            <a:ext cx="1885932" cy="2082539"/>
          </a:xfrm>
          <a:noFill/>
          <a:ln/>
        </p:spPr>
      </p:pic>
      <p:pic>
        <p:nvPicPr>
          <p:cNvPr id="6151" name="Picture 7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898" y="1441511"/>
            <a:ext cx="1885846" cy="2082539"/>
          </a:xfrm>
          <a:noFill/>
          <a:ln/>
        </p:spPr>
      </p:pic>
      <p:pic>
        <p:nvPicPr>
          <p:cNvPr id="6153" name="Picture 9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26081" y="1417639"/>
            <a:ext cx="1907695" cy="2106412"/>
          </a:xfrm>
          <a:noFill/>
          <a:ln/>
        </p:spPr>
      </p:pic>
      <p:pic>
        <p:nvPicPr>
          <p:cNvPr id="6155" name="Picture 11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733776" y="3776067"/>
            <a:ext cx="1901968" cy="2100089"/>
          </a:xfrm>
          <a:noFill/>
          <a:ln/>
        </p:spPr>
      </p:pic>
      <p:pic>
        <p:nvPicPr>
          <p:cNvPr id="6157" name="Picture 1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8429" y="1444562"/>
            <a:ext cx="1882408" cy="2079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8" name="Picture 1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16" y="3776068"/>
            <a:ext cx="1885931" cy="2083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9" name="Picture 1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521" y="3776068"/>
            <a:ext cx="1885316" cy="208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60" name="Picture 16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81" y="3776068"/>
            <a:ext cx="1887098" cy="208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198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2171700" y="1085850"/>
            <a:ext cx="5257800" cy="85725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67866" tIns="33338" rIns="67866" bIns="33338" rtlCol="0" anchor="ctr" anchorCtr="1">
            <a:normAutofit/>
          </a:bodyPr>
          <a:lstStyle/>
          <a:p>
            <a:pPr eaLnBrk="1" hangingPunct="1"/>
            <a:r>
              <a:rPr lang="zh-CN" altLang="en-US" sz="3000"/>
              <a:t>未分组数据</a:t>
            </a:r>
            <a:r>
              <a:rPr lang="en-US" altLang="zh-CN" sz="3000"/>
              <a:t>—</a:t>
            </a:r>
            <a:r>
              <a:rPr lang="zh-CN" altLang="en-US" sz="3000"/>
              <a:t>多批数据箱线图</a:t>
            </a:r>
            <a:endParaRPr lang="zh-CN" altLang="en-US" sz="2250">
              <a:solidFill>
                <a:schemeClr val="hlink"/>
              </a:solidFill>
            </a:endParaRPr>
          </a:p>
        </p:txBody>
      </p:sp>
      <p:grpSp>
        <p:nvGrpSpPr>
          <p:cNvPr id="58371" name="Group 3"/>
          <p:cNvGrpSpPr>
            <a:grpSpLocks/>
          </p:cNvGrpSpPr>
          <p:nvPr/>
        </p:nvGrpSpPr>
        <p:grpSpPr bwMode="auto">
          <a:xfrm>
            <a:off x="1576952" y="1943100"/>
            <a:ext cx="6447295" cy="4140511"/>
            <a:chOff x="336" y="1008"/>
            <a:chExt cx="5136" cy="3004"/>
          </a:xfrm>
        </p:grpSpPr>
        <p:sp>
          <p:nvSpPr>
            <p:cNvPr id="58372" name="Text Box 4"/>
            <p:cNvSpPr txBox="1">
              <a:spLocks noChangeArrowheads="1"/>
            </p:cNvSpPr>
            <p:nvPr/>
          </p:nvSpPr>
          <p:spPr bwMode="auto">
            <a:xfrm>
              <a:off x="336" y="3744"/>
              <a:ext cx="5136" cy="268"/>
            </a:xfrm>
            <a:prstGeom prst="rect">
              <a:avLst/>
            </a:prstGeom>
            <a:solidFill>
              <a:srgbClr val="C545AD"/>
            </a:solidFill>
            <a:ln>
              <a:noFill/>
            </a:ln>
            <a:effectLst>
              <a:outerShdw dist="81320" dir="2319588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zh-CN" altLang="en-US" dirty="0" smtClean="0"/>
                <a:t>图</a:t>
              </a:r>
              <a:r>
                <a:rPr kumimoji="1" lang="en-US" altLang="zh-CN" dirty="0" smtClean="0"/>
                <a:t>9    </a:t>
              </a:r>
              <a:r>
                <a:rPr kumimoji="1" lang="en-US" altLang="zh-CN" dirty="0"/>
                <a:t>8</a:t>
              </a:r>
              <a:r>
                <a:rPr kumimoji="1" lang="zh-CN" altLang="en-US" dirty="0"/>
                <a:t>门课程考试成绩的箱线图</a:t>
              </a:r>
            </a:p>
          </p:txBody>
        </p:sp>
        <p:graphicFrame>
          <p:nvGraphicFramePr>
            <p:cNvPr id="58373" name="Object 5"/>
            <p:cNvGraphicFramePr>
              <a:graphicFrameLocks noChangeAspect="1"/>
            </p:cNvGraphicFramePr>
            <p:nvPr/>
          </p:nvGraphicFramePr>
          <p:xfrm>
            <a:off x="336" y="1008"/>
            <a:ext cx="5136" cy="27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75" r:id="rId4" imgW="4838700" imgH="3461004" progId="">
                    <p:embed/>
                  </p:oleObj>
                </mc:Choice>
                <mc:Fallback>
                  <p:oleObj r:id="rId4" imgW="4838700" imgH="3461004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" y="1008"/>
                          <a:ext cx="5136" cy="27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74053" dir="1857825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80337030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2"/>
          <p:cNvSpPr txBox="1">
            <a:spLocks noChangeArrowheads="1"/>
          </p:cNvSpPr>
          <p:nvPr/>
        </p:nvSpPr>
        <p:spPr bwMode="auto">
          <a:xfrm>
            <a:off x="1543050" y="5261372"/>
            <a:ext cx="6115050" cy="369332"/>
          </a:xfrm>
          <a:prstGeom prst="rect">
            <a:avLst/>
          </a:prstGeom>
          <a:solidFill>
            <a:srgbClr val="C545AD"/>
          </a:solidFill>
          <a:ln>
            <a:noFill/>
          </a:ln>
          <a:effectLst>
            <a:outerShdw dist="81320" dir="2319588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zh-CN" altLang="en-US" dirty="0"/>
              <a:t>图</a:t>
            </a:r>
            <a:r>
              <a:rPr kumimoji="1" lang="en-US" altLang="zh-CN" dirty="0" smtClean="0"/>
              <a:t>10    </a:t>
            </a:r>
            <a:r>
              <a:rPr kumimoji="1" lang="en-US" altLang="zh-CN" dirty="0"/>
              <a:t>11</a:t>
            </a:r>
            <a:r>
              <a:rPr kumimoji="1" lang="zh-CN" altLang="en-US" dirty="0"/>
              <a:t>名学生</a:t>
            </a:r>
            <a:r>
              <a:rPr kumimoji="1" lang="en-US" altLang="zh-CN" dirty="0"/>
              <a:t>8</a:t>
            </a:r>
            <a:r>
              <a:rPr kumimoji="1" lang="zh-CN" altLang="en-US" dirty="0"/>
              <a:t>门课程考试成绩的箱线图</a:t>
            </a:r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1537099" y="2050257"/>
            <a:ext cx="6144815" cy="3208735"/>
          </a:xfrm>
          <a:prstGeom prst="rect">
            <a:avLst/>
          </a:prstGeom>
          <a:solidFill>
            <a:srgbClr val="FFFF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350"/>
          </a:p>
        </p:txBody>
      </p:sp>
      <p:sp>
        <p:nvSpPr>
          <p:cNvPr id="59396" name="Line 4"/>
          <p:cNvSpPr>
            <a:spLocks noChangeShapeType="1"/>
          </p:cNvSpPr>
          <p:nvPr/>
        </p:nvSpPr>
        <p:spPr bwMode="auto">
          <a:xfrm>
            <a:off x="6485336" y="4651774"/>
            <a:ext cx="1190" cy="97631"/>
          </a:xfrm>
          <a:prstGeom prst="line">
            <a:avLst/>
          </a:prstGeom>
          <a:noFill/>
          <a:ln w="158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59397" name="Line 5"/>
          <p:cNvSpPr>
            <a:spLocks noChangeShapeType="1"/>
          </p:cNvSpPr>
          <p:nvPr/>
        </p:nvSpPr>
        <p:spPr bwMode="auto">
          <a:xfrm>
            <a:off x="6359128" y="4651774"/>
            <a:ext cx="252413" cy="1190"/>
          </a:xfrm>
          <a:prstGeom prst="line">
            <a:avLst/>
          </a:prstGeom>
          <a:noFill/>
          <a:ln w="158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59398" name="Line 6"/>
          <p:cNvSpPr>
            <a:spLocks noChangeShapeType="1"/>
          </p:cNvSpPr>
          <p:nvPr/>
        </p:nvSpPr>
        <p:spPr bwMode="auto">
          <a:xfrm>
            <a:off x="6359128" y="4749405"/>
            <a:ext cx="252413" cy="1190"/>
          </a:xfrm>
          <a:prstGeom prst="line">
            <a:avLst/>
          </a:prstGeom>
          <a:noFill/>
          <a:ln w="158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59399" name="Rectangle 7"/>
          <p:cNvSpPr>
            <a:spLocks noChangeArrowheads="1"/>
          </p:cNvSpPr>
          <p:nvPr/>
        </p:nvSpPr>
        <p:spPr bwMode="auto">
          <a:xfrm>
            <a:off x="6710364" y="4637486"/>
            <a:ext cx="477695" cy="150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975">
                <a:solidFill>
                  <a:srgbClr val="000000"/>
                </a:solidFill>
              </a:rPr>
              <a:t>Min-Max</a:t>
            </a:r>
            <a:endParaRPr kumimoji="1" lang="en-US" altLang="zh-CN" sz="4500"/>
          </a:p>
        </p:txBody>
      </p:sp>
      <p:sp>
        <p:nvSpPr>
          <p:cNvPr id="59400" name="Rectangle 8"/>
          <p:cNvSpPr>
            <a:spLocks noChangeArrowheads="1"/>
          </p:cNvSpPr>
          <p:nvPr/>
        </p:nvSpPr>
        <p:spPr bwMode="auto">
          <a:xfrm>
            <a:off x="6359128" y="4830367"/>
            <a:ext cx="252413" cy="97631"/>
          </a:xfrm>
          <a:prstGeom prst="rect">
            <a:avLst/>
          </a:prstGeom>
          <a:solidFill>
            <a:srgbClr val="C0C0C0"/>
          </a:solidFill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350"/>
          </a:p>
        </p:txBody>
      </p:sp>
      <p:sp>
        <p:nvSpPr>
          <p:cNvPr id="59401" name="Rectangle 9"/>
          <p:cNvSpPr>
            <a:spLocks noChangeArrowheads="1"/>
          </p:cNvSpPr>
          <p:nvPr/>
        </p:nvSpPr>
        <p:spPr bwMode="auto">
          <a:xfrm>
            <a:off x="6710364" y="4816080"/>
            <a:ext cx="538609" cy="150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975">
                <a:solidFill>
                  <a:srgbClr val="000000"/>
                </a:solidFill>
              </a:rPr>
              <a:t>25%-75%</a:t>
            </a:r>
            <a:endParaRPr kumimoji="1" lang="en-US" altLang="zh-CN" sz="4500"/>
          </a:p>
        </p:txBody>
      </p:sp>
      <p:sp>
        <p:nvSpPr>
          <p:cNvPr id="59402" name="Rectangle 10"/>
          <p:cNvSpPr>
            <a:spLocks noChangeArrowheads="1"/>
          </p:cNvSpPr>
          <p:nvPr/>
        </p:nvSpPr>
        <p:spPr bwMode="auto">
          <a:xfrm>
            <a:off x="6449617" y="5051822"/>
            <a:ext cx="72628" cy="13097"/>
          </a:xfrm>
          <a:prstGeom prst="rect">
            <a:avLst/>
          </a:prstGeom>
          <a:solidFill>
            <a:srgbClr val="800000"/>
          </a:solidFill>
          <a:ln w="7938">
            <a:solidFill>
              <a:srgbClr val="8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350"/>
          </a:p>
        </p:txBody>
      </p:sp>
      <p:sp>
        <p:nvSpPr>
          <p:cNvPr id="59403" name="Rectangle 11"/>
          <p:cNvSpPr>
            <a:spLocks noChangeArrowheads="1"/>
          </p:cNvSpPr>
          <p:nvPr/>
        </p:nvSpPr>
        <p:spPr bwMode="auto">
          <a:xfrm>
            <a:off x="6710363" y="4994673"/>
            <a:ext cx="738985" cy="150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975">
                <a:solidFill>
                  <a:srgbClr val="000000"/>
                </a:solidFill>
              </a:rPr>
              <a:t>Median value</a:t>
            </a:r>
            <a:endParaRPr kumimoji="1" lang="en-US" altLang="zh-CN" sz="4500"/>
          </a:p>
        </p:txBody>
      </p:sp>
      <p:sp>
        <p:nvSpPr>
          <p:cNvPr id="59404" name="Rectangle 12"/>
          <p:cNvSpPr>
            <a:spLocks noChangeArrowheads="1"/>
          </p:cNvSpPr>
          <p:nvPr/>
        </p:nvSpPr>
        <p:spPr bwMode="auto">
          <a:xfrm>
            <a:off x="2006203" y="2208610"/>
            <a:ext cx="4148138" cy="2599134"/>
          </a:xfrm>
          <a:prstGeom prst="rect">
            <a:avLst/>
          </a:prstGeom>
          <a:solidFill>
            <a:srgbClr val="80FFFF"/>
          </a:solidFill>
          <a:ln w="7938">
            <a:solidFill>
              <a:srgbClr val="80FFFF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350"/>
          </a:p>
        </p:txBody>
      </p:sp>
      <p:sp>
        <p:nvSpPr>
          <p:cNvPr id="59405" name="Line 13"/>
          <p:cNvSpPr>
            <a:spLocks noChangeShapeType="1"/>
          </p:cNvSpPr>
          <p:nvPr/>
        </p:nvSpPr>
        <p:spPr bwMode="auto">
          <a:xfrm flipV="1">
            <a:off x="2351486" y="2728914"/>
            <a:ext cx="1190" cy="1645444"/>
          </a:xfrm>
          <a:prstGeom prst="line">
            <a:avLst/>
          </a:prstGeom>
          <a:noFill/>
          <a:ln w="158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59406" name="Line 14"/>
          <p:cNvSpPr>
            <a:spLocks noChangeShapeType="1"/>
          </p:cNvSpPr>
          <p:nvPr/>
        </p:nvSpPr>
        <p:spPr bwMode="auto">
          <a:xfrm>
            <a:off x="2247901" y="4374356"/>
            <a:ext cx="207169" cy="1191"/>
          </a:xfrm>
          <a:prstGeom prst="line">
            <a:avLst/>
          </a:prstGeom>
          <a:noFill/>
          <a:ln w="158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59407" name="Line 15"/>
          <p:cNvSpPr>
            <a:spLocks noChangeShapeType="1"/>
          </p:cNvSpPr>
          <p:nvPr/>
        </p:nvSpPr>
        <p:spPr bwMode="auto">
          <a:xfrm>
            <a:off x="2247901" y="2728913"/>
            <a:ext cx="207169" cy="1191"/>
          </a:xfrm>
          <a:prstGeom prst="line">
            <a:avLst/>
          </a:prstGeom>
          <a:noFill/>
          <a:ln w="158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59408" name="Line 16"/>
          <p:cNvSpPr>
            <a:spLocks noChangeShapeType="1"/>
          </p:cNvSpPr>
          <p:nvPr/>
        </p:nvSpPr>
        <p:spPr bwMode="auto">
          <a:xfrm flipV="1">
            <a:off x="2697956" y="2641997"/>
            <a:ext cx="1191" cy="952500"/>
          </a:xfrm>
          <a:prstGeom prst="line">
            <a:avLst/>
          </a:prstGeom>
          <a:noFill/>
          <a:ln w="158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59409" name="Line 17"/>
          <p:cNvSpPr>
            <a:spLocks noChangeShapeType="1"/>
          </p:cNvSpPr>
          <p:nvPr/>
        </p:nvSpPr>
        <p:spPr bwMode="auto">
          <a:xfrm>
            <a:off x="2594373" y="3594499"/>
            <a:ext cx="207169" cy="1190"/>
          </a:xfrm>
          <a:prstGeom prst="line">
            <a:avLst/>
          </a:prstGeom>
          <a:noFill/>
          <a:ln w="158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59410" name="Line 18"/>
          <p:cNvSpPr>
            <a:spLocks noChangeShapeType="1"/>
          </p:cNvSpPr>
          <p:nvPr/>
        </p:nvSpPr>
        <p:spPr bwMode="auto">
          <a:xfrm>
            <a:off x="2594373" y="2641999"/>
            <a:ext cx="207169" cy="1190"/>
          </a:xfrm>
          <a:prstGeom prst="line">
            <a:avLst/>
          </a:prstGeom>
          <a:noFill/>
          <a:ln w="158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59411" name="Line 19"/>
          <p:cNvSpPr>
            <a:spLocks noChangeShapeType="1"/>
          </p:cNvSpPr>
          <p:nvPr/>
        </p:nvSpPr>
        <p:spPr bwMode="auto">
          <a:xfrm flipV="1">
            <a:off x="3043238" y="2555083"/>
            <a:ext cx="1191" cy="1993106"/>
          </a:xfrm>
          <a:prstGeom prst="line">
            <a:avLst/>
          </a:prstGeom>
          <a:noFill/>
          <a:ln w="158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59412" name="Line 20"/>
          <p:cNvSpPr>
            <a:spLocks noChangeShapeType="1"/>
          </p:cNvSpPr>
          <p:nvPr/>
        </p:nvSpPr>
        <p:spPr bwMode="auto">
          <a:xfrm>
            <a:off x="2939655" y="4548188"/>
            <a:ext cx="207169" cy="1191"/>
          </a:xfrm>
          <a:prstGeom prst="line">
            <a:avLst/>
          </a:prstGeom>
          <a:noFill/>
          <a:ln w="158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59413" name="Line 21"/>
          <p:cNvSpPr>
            <a:spLocks noChangeShapeType="1"/>
          </p:cNvSpPr>
          <p:nvPr/>
        </p:nvSpPr>
        <p:spPr bwMode="auto">
          <a:xfrm>
            <a:off x="2939655" y="2555081"/>
            <a:ext cx="207169" cy="1191"/>
          </a:xfrm>
          <a:prstGeom prst="line">
            <a:avLst/>
          </a:prstGeom>
          <a:noFill/>
          <a:ln w="158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59414" name="Line 22"/>
          <p:cNvSpPr>
            <a:spLocks noChangeShapeType="1"/>
          </p:cNvSpPr>
          <p:nvPr/>
        </p:nvSpPr>
        <p:spPr bwMode="auto">
          <a:xfrm flipV="1">
            <a:off x="3388519" y="2641997"/>
            <a:ext cx="1191" cy="1298972"/>
          </a:xfrm>
          <a:prstGeom prst="line">
            <a:avLst/>
          </a:prstGeom>
          <a:noFill/>
          <a:ln w="158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59415" name="Line 23"/>
          <p:cNvSpPr>
            <a:spLocks noChangeShapeType="1"/>
          </p:cNvSpPr>
          <p:nvPr/>
        </p:nvSpPr>
        <p:spPr bwMode="auto">
          <a:xfrm>
            <a:off x="3284936" y="3940969"/>
            <a:ext cx="207169" cy="1191"/>
          </a:xfrm>
          <a:prstGeom prst="line">
            <a:avLst/>
          </a:prstGeom>
          <a:noFill/>
          <a:ln w="158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59416" name="Line 24"/>
          <p:cNvSpPr>
            <a:spLocks noChangeShapeType="1"/>
          </p:cNvSpPr>
          <p:nvPr/>
        </p:nvSpPr>
        <p:spPr bwMode="auto">
          <a:xfrm>
            <a:off x="3284936" y="2641999"/>
            <a:ext cx="207169" cy="1190"/>
          </a:xfrm>
          <a:prstGeom prst="line">
            <a:avLst/>
          </a:prstGeom>
          <a:noFill/>
          <a:ln w="158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59417" name="Line 25"/>
          <p:cNvSpPr>
            <a:spLocks noChangeShapeType="1"/>
          </p:cNvSpPr>
          <p:nvPr/>
        </p:nvSpPr>
        <p:spPr bwMode="auto">
          <a:xfrm flipV="1">
            <a:off x="3734992" y="2858692"/>
            <a:ext cx="1190" cy="1039415"/>
          </a:xfrm>
          <a:prstGeom prst="line">
            <a:avLst/>
          </a:prstGeom>
          <a:noFill/>
          <a:ln w="158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59418" name="Line 26"/>
          <p:cNvSpPr>
            <a:spLocks noChangeShapeType="1"/>
          </p:cNvSpPr>
          <p:nvPr/>
        </p:nvSpPr>
        <p:spPr bwMode="auto">
          <a:xfrm>
            <a:off x="3631407" y="3898106"/>
            <a:ext cx="207169" cy="1191"/>
          </a:xfrm>
          <a:prstGeom prst="line">
            <a:avLst/>
          </a:prstGeom>
          <a:noFill/>
          <a:ln w="158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59419" name="Line 27"/>
          <p:cNvSpPr>
            <a:spLocks noChangeShapeType="1"/>
          </p:cNvSpPr>
          <p:nvPr/>
        </p:nvSpPr>
        <p:spPr bwMode="auto">
          <a:xfrm>
            <a:off x="3631407" y="2858692"/>
            <a:ext cx="207169" cy="1190"/>
          </a:xfrm>
          <a:prstGeom prst="line">
            <a:avLst/>
          </a:prstGeom>
          <a:noFill/>
          <a:ln w="158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59420" name="Line 28"/>
          <p:cNvSpPr>
            <a:spLocks noChangeShapeType="1"/>
          </p:cNvSpPr>
          <p:nvPr/>
        </p:nvSpPr>
        <p:spPr bwMode="auto">
          <a:xfrm flipV="1">
            <a:off x="4080274" y="2728913"/>
            <a:ext cx="1190" cy="1428750"/>
          </a:xfrm>
          <a:prstGeom prst="line">
            <a:avLst/>
          </a:prstGeom>
          <a:noFill/>
          <a:ln w="158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59421" name="Line 29"/>
          <p:cNvSpPr>
            <a:spLocks noChangeShapeType="1"/>
          </p:cNvSpPr>
          <p:nvPr/>
        </p:nvSpPr>
        <p:spPr bwMode="auto">
          <a:xfrm>
            <a:off x="3976689" y="4157663"/>
            <a:ext cx="207169" cy="1191"/>
          </a:xfrm>
          <a:prstGeom prst="line">
            <a:avLst/>
          </a:prstGeom>
          <a:noFill/>
          <a:ln w="158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59422" name="Line 30"/>
          <p:cNvSpPr>
            <a:spLocks noChangeShapeType="1"/>
          </p:cNvSpPr>
          <p:nvPr/>
        </p:nvSpPr>
        <p:spPr bwMode="auto">
          <a:xfrm>
            <a:off x="3976689" y="2728913"/>
            <a:ext cx="207169" cy="1191"/>
          </a:xfrm>
          <a:prstGeom prst="line">
            <a:avLst/>
          </a:prstGeom>
          <a:noFill/>
          <a:ln w="158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59423" name="Line 31"/>
          <p:cNvSpPr>
            <a:spLocks noChangeShapeType="1"/>
          </p:cNvSpPr>
          <p:nvPr/>
        </p:nvSpPr>
        <p:spPr bwMode="auto">
          <a:xfrm flipV="1">
            <a:off x="4425555" y="2814637"/>
            <a:ext cx="1190" cy="909638"/>
          </a:xfrm>
          <a:prstGeom prst="line">
            <a:avLst/>
          </a:prstGeom>
          <a:noFill/>
          <a:ln w="158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59424" name="Line 32"/>
          <p:cNvSpPr>
            <a:spLocks noChangeShapeType="1"/>
          </p:cNvSpPr>
          <p:nvPr/>
        </p:nvSpPr>
        <p:spPr bwMode="auto">
          <a:xfrm>
            <a:off x="4321970" y="3724275"/>
            <a:ext cx="207169" cy="1191"/>
          </a:xfrm>
          <a:prstGeom prst="line">
            <a:avLst/>
          </a:prstGeom>
          <a:noFill/>
          <a:ln w="158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59425" name="Line 33"/>
          <p:cNvSpPr>
            <a:spLocks noChangeShapeType="1"/>
          </p:cNvSpPr>
          <p:nvPr/>
        </p:nvSpPr>
        <p:spPr bwMode="auto">
          <a:xfrm>
            <a:off x="4321970" y="2814638"/>
            <a:ext cx="207169" cy="1191"/>
          </a:xfrm>
          <a:prstGeom prst="line">
            <a:avLst/>
          </a:prstGeom>
          <a:noFill/>
          <a:ln w="158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59426" name="Line 34"/>
          <p:cNvSpPr>
            <a:spLocks noChangeShapeType="1"/>
          </p:cNvSpPr>
          <p:nvPr/>
        </p:nvSpPr>
        <p:spPr bwMode="auto">
          <a:xfrm flipV="1">
            <a:off x="4770836" y="2771775"/>
            <a:ext cx="1190" cy="996554"/>
          </a:xfrm>
          <a:prstGeom prst="line">
            <a:avLst/>
          </a:prstGeom>
          <a:noFill/>
          <a:ln w="158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59427" name="Line 35"/>
          <p:cNvSpPr>
            <a:spLocks noChangeShapeType="1"/>
          </p:cNvSpPr>
          <p:nvPr/>
        </p:nvSpPr>
        <p:spPr bwMode="auto">
          <a:xfrm>
            <a:off x="4667251" y="3768330"/>
            <a:ext cx="207169" cy="1190"/>
          </a:xfrm>
          <a:prstGeom prst="line">
            <a:avLst/>
          </a:prstGeom>
          <a:noFill/>
          <a:ln w="158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59428" name="Line 36"/>
          <p:cNvSpPr>
            <a:spLocks noChangeShapeType="1"/>
          </p:cNvSpPr>
          <p:nvPr/>
        </p:nvSpPr>
        <p:spPr bwMode="auto">
          <a:xfrm>
            <a:off x="4667251" y="2771775"/>
            <a:ext cx="207169" cy="1191"/>
          </a:xfrm>
          <a:prstGeom prst="line">
            <a:avLst/>
          </a:prstGeom>
          <a:noFill/>
          <a:ln w="158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59429" name="Line 37"/>
          <p:cNvSpPr>
            <a:spLocks noChangeShapeType="1"/>
          </p:cNvSpPr>
          <p:nvPr/>
        </p:nvSpPr>
        <p:spPr bwMode="auto">
          <a:xfrm flipV="1">
            <a:off x="5117306" y="2684860"/>
            <a:ext cx="1191" cy="1213247"/>
          </a:xfrm>
          <a:prstGeom prst="line">
            <a:avLst/>
          </a:prstGeom>
          <a:noFill/>
          <a:ln w="158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59430" name="Line 38"/>
          <p:cNvSpPr>
            <a:spLocks noChangeShapeType="1"/>
          </p:cNvSpPr>
          <p:nvPr/>
        </p:nvSpPr>
        <p:spPr bwMode="auto">
          <a:xfrm>
            <a:off x="5013723" y="3898106"/>
            <a:ext cx="207169" cy="1191"/>
          </a:xfrm>
          <a:prstGeom prst="line">
            <a:avLst/>
          </a:prstGeom>
          <a:noFill/>
          <a:ln w="158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59431" name="Line 39"/>
          <p:cNvSpPr>
            <a:spLocks noChangeShapeType="1"/>
          </p:cNvSpPr>
          <p:nvPr/>
        </p:nvSpPr>
        <p:spPr bwMode="auto">
          <a:xfrm>
            <a:off x="5013723" y="2684861"/>
            <a:ext cx="207169" cy="1190"/>
          </a:xfrm>
          <a:prstGeom prst="line">
            <a:avLst/>
          </a:prstGeom>
          <a:noFill/>
          <a:ln w="158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59432" name="Line 40"/>
          <p:cNvSpPr>
            <a:spLocks noChangeShapeType="1"/>
          </p:cNvSpPr>
          <p:nvPr/>
        </p:nvSpPr>
        <p:spPr bwMode="auto">
          <a:xfrm flipV="1">
            <a:off x="5462588" y="3031331"/>
            <a:ext cx="1191" cy="1039416"/>
          </a:xfrm>
          <a:prstGeom prst="line">
            <a:avLst/>
          </a:prstGeom>
          <a:noFill/>
          <a:ln w="158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59433" name="Line 41"/>
          <p:cNvSpPr>
            <a:spLocks noChangeShapeType="1"/>
          </p:cNvSpPr>
          <p:nvPr/>
        </p:nvSpPr>
        <p:spPr bwMode="auto">
          <a:xfrm>
            <a:off x="5359005" y="4070749"/>
            <a:ext cx="207169" cy="1190"/>
          </a:xfrm>
          <a:prstGeom prst="line">
            <a:avLst/>
          </a:prstGeom>
          <a:noFill/>
          <a:ln w="158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59434" name="Line 42"/>
          <p:cNvSpPr>
            <a:spLocks noChangeShapeType="1"/>
          </p:cNvSpPr>
          <p:nvPr/>
        </p:nvSpPr>
        <p:spPr bwMode="auto">
          <a:xfrm>
            <a:off x="5359005" y="3031331"/>
            <a:ext cx="207169" cy="1191"/>
          </a:xfrm>
          <a:prstGeom prst="line">
            <a:avLst/>
          </a:prstGeom>
          <a:noFill/>
          <a:ln w="158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59435" name="Line 43"/>
          <p:cNvSpPr>
            <a:spLocks noChangeShapeType="1"/>
          </p:cNvSpPr>
          <p:nvPr/>
        </p:nvSpPr>
        <p:spPr bwMode="auto">
          <a:xfrm flipV="1">
            <a:off x="5807869" y="3248026"/>
            <a:ext cx="1191" cy="1126331"/>
          </a:xfrm>
          <a:prstGeom prst="line">
            <a:avLst/>
          </a:prstGeom>
          <a:noFill/>
          <a:ln w="158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59436" name="Line 44"/>
          <p:cNvSpPr>
            <a:spLocks noChangeShapeType="1"/>
          </p:cNvSpPr>
          <p:nvPr/>
        </p:nvSpPr>
        <p:spPr bwMode="auto">
          <a:xfrm>
            <a:off x="5704286" y="4374356"/>
            <a:ext cx="207169" cy="1191"/>
          </a:xfrm>
          <a:prstGeom prst="line">
            <a:avLst/>
          </a:prstGeom>
          <a:noFill/>
          <a:ln w="158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59437" name="Line 45"/>
          <p:cNvSpPr>
            <a:spLocks noChangeShapeType="1"/>
          </p:cNvSpPr>
          <p:nvPr/>
        </p:nvSpPr>
        <p:spPr bwMode="auto">
          <a:xfrm>
            <a:off x="5704286" y="3248025"/>
            <a:ext cx="207169" cy="1191"/>
          </a:xfrm>
          <a:prstGeom prst="line">
            <a:avLst/>
          </a:prstGeom>
          <a:noFill/>
          <a:ln w="158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59438" name="Rectangle 46"/>
          <p:cNvSpPr>
            <a:spLocks noChangeArrowheads="1"/>
          </p:cNvSpPr>
          <p:nvPr/>
        </p:nvSpPr>
        <p:spPr bwMode="auto">
          <a:xfrm>
            <a:off x="2212183" y="3269456"/>
            <a:ext cx="278606" cy="606029"/>
          </a:xfrm>
          <a:prstGeom prst="rect">
            <a:avLst/>
          </a:prstGeom>
          <a:solidFill>
            <a:srgbClr val="C0C0C0"/>
          </a:solidFill>
          <a:ln w="7938">
            <a:solidFill>
              <a:srgbClr val="800202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350"/>
          </a:p>
        </p:txBody>
      </p:sp>
      <p:sp>
        <p:nvSpPr>
          <p:cNvPr id="59439" name="Rectangle 47"/>
          <p:cNvSpPr>
            <a:spLocks noChangeArrowheads="1"/>
          </p:cNvSpPr>
          <p:nvPr/>
        </p:nvSpPr>
        <p:spPr bwMode="auto">
          <a:xfrm>
            <a:off x="2559844" y="2837261"/>
            <a:ext cx="276225" cy="606028"/>
          </a:xfrm>
          <a:prstGeom prst="rect">
            <a:avLst/>
          </a:prstGeom>
          <a:solidFill>
            <a:srgbClr val="C0C0C0"/>
          </a:solidFill>
          <a:ln w="7938">
            <a:solidFill>
              <a:srgbClr val="800202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350"/>
          </a:p>
        </p:txBody>
      </p:sp>
      <p:sp>
        <p:nvSpPr>
          <p:cNvPr id="59440" name="Rectangle 48"/>
          <p:cNvSpPr>
            <a:spLocks noChangeArrowheads="1"/>
          </p:cNvSpPr>
          <p:nvPr/>
        </p:nvSpPr>
        <p:spPr bwMode="auto">
          <a:xfrm>
            <a:off x="2905125" y="2924175"/>
            <a:ext cx="276225" cy="844154"/>
          </a:xfrm>
          <a:prstGeom prst="rect">
            <a:avLst/>
          </a:prstGeom>
          <a:solidFill>
            <a:srgbClr val="C0C0C0"/>
          </a:solidFill>
          <a:ln w="7938">
            <a:solidFill>
              <a:srgbClr val="800202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350"/>
          </a:p>
        </p:txBody>
      </p:sp>
      <p:sp>
        <p:nvSpPr>
          <p:cNvPr id="59441" name="Rectangle 49"/>
          <p:cNvSpPr>
            <a:spLocks noChangeArrowheads="1"/>
          </p:cNvSpPr>
          <p:nvPr/>
        </p:nvSpPr>
        <p:spPr bwMode="auto">
          <a:xfrm>
            <a:off x="3250407" y="3031332"/>
            <a:ext cx="275035" cy="694135"/>
          </a:xfrm>
          <a:prstGeom prst="rect">
            <a:avLst/>
          </a:prstGeom>
          <a:solidFill>
            <a:srgbClr val="C0C0C0"/>
          </a:solidFill>
          <a:ln w="7938">
            <a:solidFill>
              <a:srgbClr val="800202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350"/>
          </a:p>
        </p:txBody>
      </p:sp>
      <p:sp>
        <p:nvSpPr>
          <p:cNvPr id="59442" name="Rectangle 50"/>
          <p:cNvSpPr>
            <a:spLocks noChangeArrowheads="1"/>
          </p:cNvSpPr>
          <p:nvPr/>
        </p:nvSpPr>
        <p:spPr bwMode="auto">
          <a:xfrm>
            <a:off x="3598070" y="3246836"/>
            <a:ext cx="275035" cy="478631"/>
          </a:xfrm>
          <a:prstGeom prst="rect">
            <a:avLst/>
          </a:prstGeom>
          <a:solidFill>
            <a:srgbClr val="C0C0C0"/>
          </a:solidFill>
          <a:ln w="7938">
            <a:solidFill>
              <a:srgbClr val="800202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350"/>
          </a:p>
        </p:txBody>
      </p:sp>
      <p:sp>
        <p:nvSpPr>
          <p:cNvPr id="59443" name="Rectangle 51"/>
          <p:cNvSpPr>
            <a:spLocks noChangeArrowheads="1"/>
          </p:cNvSpPr>
          <p:nvPr/>
        </p:nvSpPr>
        <p:spPr bwMode="auto">
          <a:xfrm>
            <a:off x="3943351" y="3118247"/>
            <a:ext cx="275035" cy="822722"/>
          </a:xfrm>
          <a:prstGeom prst="rect">
            <a:avLst/>
          </a:prstGeom>
          <a:solidFill>
            <a:srgbClr val="C0C0C0"/>
          </a:solidFill>
          <a:ln w="7938">
            <a:solidFill>
              <a:srgbClr val="800202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350"/>
          </a:p>
        </p:txBody>
      </p:sp>
      <p:sp>
        <p:nvSpPr>
          <p:cNvPr id="59444" name="Rectangle 52"/>
          <p:cNvSpPr>
            <a:spLocks noChangeArrowheads="1"/>
          </p:cNvSpPr>
          <p:nvPr/>
        </p:nvSpPr>
        <p:spPr bwMode="auto">
          <a:xfrm>
            <a:off x="4287441" y="2945608"/>
            <a:ext cx="276225" cy="497681"/>
          </a:xfrm>
          <a:prstGeom prst="rect">
            <a:avLst/>
          </a:prstGeom>
          <a:solidFill>
            <a:srgbClr val="C0C0C0"/>
          </a:solidFill>
          <a:ln w="7938">
            <a:solidFill>
              <a:srgbClr val="800202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350"/>
          </a:p>
        </p:txBody>
      </p:sp>
      <p:sp>
        <p:nvSpPr>
          <p:cNvPr id="59445" name="Rectangle 53"/>
          <p:cNvSpPr>
            <a:spLocks noChangeArrowheads="1"/>
          </p:cNvSpPr>
          <p:nvPr/>
        </p:nvSpPr>
        <p:spPr bwMode="auto">
          <a:xfrm>
            <a:off x="4632722" y="3140870"/>
            <a:ext cx="275034" cy="540544"/>
          </a:xfrm>
          <a:prstGeom prst="rect">
            <a:avLst/>
          </a:prstGeom>
          <a:solidFill>
            <a:srgbClr val="C0C0C0"/>
          </a:solidFill>
          <a:ln w="7938">
            <a:solidFill>
              <a:srgbClr val="800202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350"/>
          </a:p>
        </p:txBody>
      </p:sp>
      <p:sp>
        <p:nvSpPr>
          <p:cNvPr id="59446" name="Rectangle 54"/>
          <p:cNvSpPr>
            <a:spLocks noChangeArrowheads="1"/>
          </p:cNvSpPr>
          <p:nvPr/>
        </p:nvSpPr>
        <p:spPr bwMode="auto">
          <a:xfrm>
            <a:off x="4980385" y="2880124"/>
            <a:ext cx="275034" cy="563165"/>
          </a:xfrm>
          <a:prstGeom prst="rect">
            <a:avLst/>
          </a:prstGeom>
          <a:solidFill>
            <a:srgbClr val="C0C0C0"/>
          </a:solidFill>
          <a:ln w="7938">
            <a:solidFill>
              <a:srgbClr val="800202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350"/>
          </a:p>
        </p:txBody>
      </p:sp>
      <p:sp>
        <p:nvSpPr>
          <p:cNvPr id="59447" name="Rectangle 55"/>
          <p:cNvSpPr>
            <a:spLocks noChangeArrowheads="1"/>
          </p:cNvSpPr>
          <p:nvPr/>
        </p:nvSpPr>
        <p:spPr bwMode="auto">
          <a:xfrm>
            <a:off x="5325666" y="3162301"/>
            <a:ext cx="275034" cy="584597"/>
          </a:xfrm>
          <a:prstGeom prst="rect">
            <a:avLst/>
          </a:prstGeom>
          <a:solidFill>
            <a:srgbClr val="C0C0C0"/>
          </a:solidFill>
          <a:ln w="7938">
            <a:solidFill>
              <a:srgbClr val="800202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350"/>
          </a:p>
        </p:txBody>
      </p:sp>
      <p:sp>
        <p:nvSpPr>
          <p:cNvPr id="59448" name="Rectangle 56"/>
          <p:cNvSpPr>
            <a:spLocks noChangeArrowheads="1"/>
          </p:cNvSpPr>
          <p:nvPr/>
        </p:nvSpPr>
        <p:spPr bwMode="auto">
          <a:xfrm>
            <a:off x="5669756" y="3400425"/>
            <a:ext cx="276225" cy="367904"/>
          </a:xfrm>
          <a:prstGeom prst="rect">
            <a:avLst/>
          </a:prstGeom>
          <a:solidFill>
            <a:srgbClr val="C0C0C0"/>
          </a:solidFill>
          <a:ln w="7938">
            <a:solidFill>
              <a:srgbClr val="800202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350"/>
          </a:p>
        </p:txBody>
      </p:sp>
      <p:sp>
        <p:nvSpPr>
          <p:cNvPr id="59449" name="Rectangle 57"/>
          <p:cNvSpPr>
            <a:spLocks noChangeArrowheads="1"/>
          </p:cNvSpPr>
          <p:nvPr/>
        </p:nvSpPr>
        <p:spPr bwMode="auto">
          <a:xfrm>
            <a:off x="2316956" y="3632599"/>
            <a:ext cx="72629" cy="11906"/>
          </a:xfrm>
          <a:prstGeom prst="rect">
            <a:avLst/>
          </a:prstGeom>
          <a:solidFill>
            <a:srgbClr val="800000"/>
          </a:solidFill>
          <a:ln w="7938">
            <a:solidFill>
              <a:srgbClr val="8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350"/>
          </a:p>
        </p:txBody>
      </p:sp>
      <p:sp>
        <p:nvSpPr>
          <p:cNvPr id="59450" name="Rectangle 58"/>
          <p:cNvSpPr>
            <a:spLocks noChangeArrowheads="1"/>
          </p:cNvSpPr>
          <p:nvPr/>
        </p:nvSpPr>
        <p:spPr bwMode="auto">
          <a:xfrm>
            <a:off x="2662237" y="3113486"/>
            <a:ext cx="71438" cy="11906"/>
          </a:xfrm>
          <a:prstGeom prst="rect">
            <a:avLst/>
          </a:prstGeom>
          <a:solidFill>
            <a:srgbClr val="800000"/>
          </a:solidFill>
          <a:ln w="7938">
            <a:solidFill>
              <a:srgbClr val="8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350"/>
          </a:p>
        </p:txBody>
      </p:sp>
      <p:sp>
        <p:nvSpPr>
          <p:cNvPr id="59451" name="Rectangle 59"/>
          <p:cNvSpPr>
            <a:spLocks noChangeArrowheads="1"/>
          </p:cNvSpPr>
          <p:nvPr/>
        </p:nvSpPr>
        <p:spPr bwMode="auto">
          <a:xfrm>
            <a:off x="3009900" y="3351611"/>
            <a:ext cx="72629" cy="11906"/>
          </a:xfrm>
          <a:prstGeom prst="rect">
            <a:avLst/>
          </a:prstGeom>
          <a:solidFill>
            <a:srgbClr val="800000"/>
          </a:solidFill>
          <a:ln w="7938">
            <a:solidFill>
              <a:srgbClr val="8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350"/>
          </a:p>
        </p:txBody>
      </p:sp>
      <p:sp>
        <p:nvSpPr>
          <p:cNvPr id="59452" name="Rectangle 60"/>
          <p:cNvSpPr>
            <a:spLocks noChangeArrowheads="1"/>
          </p:cNvSpPr>
          <p:nvPr/>
        </p:nvSpPr>
        <p:spPr bwMode="auto">
          <a:xfrm>
            <a:off x="3353992" y="3567114"/>
            <a:ext cx="72628" cy="11906"/>
          </a:xfrm>
          <a:prstGeom prst="rect">
            <a:avLst/>
          </a:prstGeom>
          <a:solidFill>
            <a:srgbClr val="800000"/>
          </a:solidFill>
          <a:ln w="7938">
            <a:solidFill>
              <a:srgbClr val="8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350"/>
          </a:p>
        </p:txBody>
      </p:sp>
      <p:sp>
        <p:nvSpPr>
          <p:cNvPr id="59453" name="Rectangle 61"/>
          <p:cNvSpPr>
            <a:spLocks noChangeArrowheads="1"/>
          </p:cNvSpPr>
          <p:nvPr/>
        </p:nvSpPr>
        <p:spPr bwMode="auto">
          <a:xfrm>
            <a:off x="3699273" y="3482580"/>
            <a:ext cx="72628" cy="11906"/>
          </a:xfrm>
          <a:prstGeom prst="rect">
            <a:avLst/>
          </a:prstGeom>
          <a:solidFill>
            <a:srgbClr val="800000"/>
          </a:solidFill>
          <a:ln w="7938">
            <a:solidFill>
              <a:srgbClr val="8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350"/>
          </a:p>
        </p:txBody>
      </p:sp>
      <p:sp>
        <p:nvSpPr>
          <p:cNvPr id="59454" name="Rectangle 62"/>
          <p:cNvSpPr>
            <a:spLocks noChangeArrowheads="1"/>
          </p:cNvSpPr>
          <p:nvPr/>
        </p:nvSpPr>
        <p:spPr bwMode="auto">
          <a:xfrm>
            <a:off x="4044555" y="3307558"/>
            <a:ext cx="72628" cy="11906"/>
          </a:xfrm>
          <a:prstGeom prst="rect">
            <a:avLst/>
          </a:prstGeom>
          <a:solidFill>
            <a:srgbClr val="800000"/>
          </a:solidFill>
          <a:ln w="7938">
            <a:solidFill>
              <a:srgbClr val="8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350"/>
          </a:p>
        </p:txBody>
      </p:sp>
      <p:sp>
        <p:nvSpPr>
          <p:cNvPr id="59455" name="Rectangle 63"/>
          <p:cNvSpPr>
            <a:spLocks noChangeArrowheads="1"/>
          </p:cNvSpPr>
          <p:nvPr/>
        </p:nvSpPr>
        <p:spPr bwMode="auto">
          <a:xfrm>
            <a:off x="4392217" y="3178970"/>
            <a:ext cx="72628" cy="11906"/>
          </a:xfrm>
          <a:prstGeom prst="rect">
            <a:avLst/>
          </a:prstGeom>
          <a:solidFill>
            <a:srgbClr val="800000"/>
          </a:solidFill>
          <a:ln w="7938">
            <a:solidFill>
              <a:srgbClr val="8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350"/>
          </a:p>
        </p:txBody>
      </p:sp>
      <p:sp>
        <p:nvSpPr>
          <p:cNvPr id="59456" name="Rectangle 64"/>
          <p:cNvSpPr>
            <a:spLocks noChangeArrowheads="1"/>
          </p:cNvSpPr>
          <p:nvPr/>
        </p:nvSpPr>
        <p:spPr bwMode="auto">
          <a:xfrm>
            <a:off x="4737497" y="3223024"/>
            <a:ext cx="71438" cy="11906"/>
          </a:xfrm>
          <a:prstGeom prst="rect">
            <a:avLst/>
          </a:prstGeom>
          <a:solidFill>
            <a:srgbClr val="800000"/>
          </a:solidFill>
          <a:ln w="7938">
            <a:solidFill>
              <a:srgbClr val="8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350"/>
          </a:p>
        </p:txBody>
      </p:sp>
      <p:sp>
        <p:nvSpPr>
          <p:cNvPr id="59457" name="Rectangle 65"/>
          <p:cNvSpPr>
            <a:spLocks noChangeArrowheads="1"/>
          </p:cNvSpPr>
          <p:nvPr/>
        </p:nvSpPr>
        <p:spPr bwMode="auto">
          <a:xfrm>
            <a:off x="5081587" y="3328989"/>
            <a:ext cx="72629" cy="13097"/>
          </a:xfrm>
          <a:prstGeom prst="rect">
            <a:avLst/>
          </a:prstGeom>
          <a:solidFill>
            <a:srgbClr val="800000"/>
          </a:solidFill>
          <a:ln w="7938">
            <a:solidFill>
              <a:srgbClr val="8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350"/>
          </a:p>
        </p:txBody>
      </p:sp>
      <p:sp>
        <p:nvSpPr>
          <p:cNvPr id="59458" name="Rectangle 66"/>
          <p:cNvSpPr>
            <a:spLocks noChangeArrowheads="1"/>
          </p:cNvSpPr>
          <p:nvPr/>
        </p:nvSpPr>
        <p:spPr bwMode="auto">
          <a:xfrm>
            <a:off x="5426869" y="3438526"/>
            <a:ext cx="72629" cy="11906"/>
          </a:xfrm>
          <a:prstGeom prst="rect">
            <a:avLst/>
          </a:prstGeom>
          <a:solidFill>
            <a:srgbClr val="800000"/>
          </a:solidFill>
          <a:ln w="7938">
            <a:solidFill>
              <a:srgbClr val="8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350"/>
          </a:p>
        </p:txBody>
      </p:sp>
      <p:sp>
        <p:nvSpPr>
          <p:cNvPr id="59459" name="Rectangle 67"/>
          <p:cNvSpPr>
            <a:spLocks noChangeArrowheads="1"/>
          </p:cNvSpPr>
          <p:nvPr/>
        </p:nvSpPr>
        <p:spPr bwMode="auto">
          <a:xfrm>
            <a:off x="5774531" y="3589736"/>
            <a:ext cx="72629" cy="11906"/>
          </a:xfrm>
          <a:prstGeom prst="rect">
            <a:avLst/>
          </a:prstGeom>
          <a:solidFill>
            <a:srgbClr val="800000"/>
          </a:solidFill>
          <a:ln w="7938">
            <a:solidFill>
              <a:srgbClr val="8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350"/>
          </a:p>
        </p:txBody>
      </p:sp>
      <p:sp>
        <p:nvSpPr>
          <p:cNvPr id="59460" name="Line 68"/>
          <p:cNvSpPr>
            <a:spLocks noChangeShapeType="1"/>
          </p:cNvSpPr>
          <p:nvPr/>
        </p:nvSpPr>
        <p:spPr bwMode="auto">
          <a:xfrm>
            <a:off x="2009776" y="2208611"/>
            <a:ext cx="4140994" cy="1190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59461" name="Line 69"/>
          <p:cNvSpPr>
            <a:spLocks noChangeShapeType="1"/>
          </p:cNvSpPr>
          <p:nvPr/>
        </p:nvSpPr>
        <p:spPr bwMode="auto">
          <a:xfrm>
            <a:off x="2006205" y="2208610"/>
            <a:ext cx="1190" cy="1428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59462" name="Line 70"/>
          <p:cNvSpPr>
            <a:spLocks noChangeShapeType="1"/>
          </p:cNvSpPr>
          <p:nvPr/>
        </p:nvSpPr>
        <p:spPr bwMode="auto">
          <a:xfrm>
            <a:off x="2352675" y="2208610"/>
            <a:ext cx="1191" cy="1428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59463" name="Line 71"/>
          <p:cNvSpPr>
            <a:spLocks noChangeShapeType="1"/>
          </p:cNvSpPr>
          <p:nvPr/>
        </p:nvSpPr>
        <p:spPr bwMode="auto">
          <a:xfrm>
            <a:off x="2697956" y="2208610"/>
            <a:ext cx="1191" cy="1428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59464" name="Line 72"/>
          <p:cNvSpPr>
            <a:spLocks noChangeShapeType="1"/>
          </p:cNvSpPr>
          <p:nvPr/>
        </p:nvSpPr>
        <p:spPr bwMode="auto">
          <a:xfrm>
            <a:off x="3043238" y="2208610"/>
            <a:ext cx="1191" cy="1428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59465" name="Line 73"/>
          <p:cNvSpPr>
            <a:spLocks noChangeShapeType="1"/>
          </p:cNvSpPr>
          <p:nvPr/>
        </p:nvSpPr>
        <p:spPr bwMode="auto">
          <a:xfrm>
            <a:off x="3389711" y="2208610"/>
            <a:ext cx="1190" cy="1428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59466" name="Line 74"/>
          <p:cNvSpPr>
            <a:spLocks noChangeShapeType="1"/>
          </p:cNvSpPr>
          <p:nvPr/>
        </p:nvSpPr>
        <p:spPr bwMode="auto">
          <a:xfrm>
            <a:off x="3734992" y="2208610"/>
            <a:ext cx="1190" cy="1428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59467" name="Line 75"/>
          <p:cNvSpPr>
            <a:spLocks noChangeShapeType="1"/>
          </p:cNvSpPr>
          <p:nvPr/>
        </p:nvSpPr>
        <p:spPr bwMode="auto">
          <a:xfrm>
            <a:off x="4080274" y="2208610"/>
            <a:ext cx="1190" cy="1428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59468" name="Line 76"/>
          <p:cNvSpPr>
            <a:spLocks noChangeShapeType="1"/>
          </p:cNvSpPr>
          <p:nvPr/>
        </p:nvSpPr>
        <p:spPr bwMode="auto">
          <a:xfrm>
            <a:off x="4425555" y="2208610"/>
            <a:ext cx="1190" cy="1428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59469" name="Line 77"/>
          <p:cNvSpPr>
            <a:spLocks noChangeShapeType="1"/>
          </p:cNvSpPr>
          <p:nvPr/>
        </p:nvSpPr>
        <p:spPr bwMode="auto">
          <a:xfrm>
            <a:off x="4772025" y="2208610"/>
            <a:ext cx="1191" cy="1428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59470" name="Line 78"/>
          <p:cNvSpPr>
            <a:spLocks noChangeShapeType="1"/>
          </p:cNvSpPr>
          <p:nvPr/>
        </p:nvSpPr>
        <p:spPr bwMode="auto">
          <a:xfrm>
            <a:off x="5117306" y="2208610"/>
            <a:ext cx="1191" cy="1428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59471" name="Line 79"/>
          <p:cNvSpPr>
            <a:spLocks noChangeShapeType="1"/>
          </p:cNvSpPr>
          <p:nvPr/>
        </p:nvSpPr>
        <p:spPr bwMode="auto">
          <a:xfrm>
            <a:off x="5462588" y="2208610"/>
            <a:ext cx="1191" cy="1428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59472" name="Line 80"/>
          <p:cNvSpPr>
            <a:spLocks noChangeShapeType="1"/>
          </p:cNvSpPr>
          <p:nvPr/>
        </p:nvSpPr>
        <p:spPr bwMode="auto">
          <a:xfrm>
            <a:off x="5809061" y="2208610"/>
            <a:ext cx="1190" cy="1428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59473" name="Line 81"/>
          <p:cNvSpPr>
            <a:spLocks noChangeShapeType="1"/>
          </p:cNvSpPr>
          <p:nvPr/>
        </p:nvSpPr>
        <p:spPr bwMode="auto">
          <a:xfrm>
            <a:off x="6154342" y="2208610"/>
            <a:ext cx="1190" cy="1428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59474" name="Line 82"/>
          <p:cNvSpPr>
            <a:spLocks noChangeShapeType="1"/>
          </p:cNvSpPr>
          <p:nvPr/>
        </p:nvSpPr>
        <p:spPr bwMode="auto">
          <a:xfrm flipV="1">
            <a:off x="6154342" y="2210991"/>
            <a:ext cx="1190" cy="2594372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59475" name="Line 83"/>
          <p:cNvSpPr>
            <a:spLocks noChangeShapeType="1"/>
          </p:cNvSpPr>
          <p:nvPr/>
        </p:nvSpPr>
        <p:spPr bwMode="auto">
          <a:xfrm flipH="1">
            <a:off x="6136482" y="4807744"/>
            <a:ext cx="17860" cy="1191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59476" name="Line 84"/>
          <p:cNvSpPr>
            <a:spLocks noChangeShapeType="1"/>
          </p:cNvSpPr>
          <p:nvPr/>
        </p:nvSpPr>
        <p:spPr bwMode="auto">
          <a:xfrm flipH="1">
            <a:off x="6136482" y="4374356"/>
            <a:ext cx="17860" cy="1191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59477" name="Line 85"/>
          <p:cNvSpPr>
            <a:spLocks noChangeShapeType="1"/>
          </p:cNvSpPr>
          <p:nvPr/>
        </p:nvSpPr>
        <p:spPr bwMode="auto">
          <a:xfrm flipH="1">
            <a:off x="6136482" y="3940969"/>
            <a:ext cx="17860" cy="1191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59478" name="Line 86"/>
          <p:cNvSpPr>
            <a:spLocks noChangeShapeType="1"/>
          </p:cNvSpPr>
          <p:nvPr/>
        </p:nvSpPr>
        <p:spPr bwMode="auto">
          <a:xfrm flipH="1">
            <a:off x="6136482" y="3507581"/>
            <a:ext cx="17860" cy="1191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59479" name="Line 87"/>
          <p:cNvSpPr>
            <a:spLocks noChangeShapeType="1"/>
          </p:cNvSpPr>
          <p:nvPr/>
        </p:nvSpPr>
        <p:spPr bwMode="auto">
          <a:xfrm flipH="1">
            <a:off x="6136482" y="3075386"/>
            <a:ext cx="17860" cy="1190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59480" name="Line 88"/>
          <p:cNvSpPr>
            <a:spLocks noChangeShapeType="1"/>
          </p:cNvSpPr>
          <p:nvPr/>
        </p:nvSpPr>
        <p:spPr bwMode="auto">
          <a:xfrm flipH="1">
            <a:off x="6136482" y="2641999"/>
            <a:ext cx="17860" cy="1190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59481" name="Line 89"/>
          <p:cNvSpPr>
            <a:spLocks noChangeShapeType="1"/>
          </p:cNvSpPr>
          <p:nvPr/>
        </p:nvSpPr>
        <p:spPr bwMode="auto">
          <a:xfrm flipH="1">
            <a:off x="6136482" y="2208611"/>
            <a:ext cx="17860" cy="1190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59482" name="Line 90"/>
          <p:cNvSpPr>
            <a:spLocks noChangeShapeType="1"/>
          </p:cNvSpPr>
          <p:nvPr/>
        </p:nvSpPr>
        <p:spPr bwMode="auto">
          <a:xfrm flipH="1">
            <a:off x="6144816" y="4720830"/>
            <a:ext cx="9525" cy="1190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59483" name="Line 91"/>
          <p:cNvSpPr>
            <a:spLocks noChangeShapeType="1"/>
          </p:cNvSpPr>
          <p:nvPr/>
        </p:nvSpPr>
        <p:spPr bwMode="auto">
          <a:xfrm flipH="1">
            <a:off x="6144816" y="4633913"/>
            <a:ext cx="9525" cy="1191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59484" name="Line 92"/>
          <p:cNvSpPr>
            <a:spLocks noChangeShapeType="1"/>
          </p:cNvSpPr>
          <p:nvPr/>
        </p:nvSpPr>
        <p:spPr bwMode="auto">
          <a:xfrm flipH="1">
            <a:off x="6144816" y="4548188"/>
            <a:ext cx="9525" cy="1191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59485" name="Line 93"/>
          <p:cNvSpPr>
            <a:spLocks noChangeShapeType="1"/>
          </p:cNvSpPr>
          <p:nvPr/>
        </p:nvSpPr>
        <p:spPr bwMode="auto">
          <a:xfrm flipH="1">
            <a:off x="6144816" y="4461274"/>
            <a:ext cx="9525" cy="1190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59486" name="Line 94"/>
          <p:cNvSpPr>
            <a:spLocks noChangeShapeType="1"/>
          </p:cNvSpPr>
          <p:nvPr/>
        </p:nvSpPr>
        <p:spPr bwMode="auto">
          <a:xfrm flipH="1">
            <a:off x="6144816" y="4374356"/>
            <a:ext cx="9525" cy="1191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59487" name="Line 95"/>
          <p:cNvSpPr>
            <a:spLocks noChangeShapeType="1"/>
          </p:cNvSpPr>
          <p:nvPr/>
        </p:nvSpPr>
        <p:spPr bwMode="auto">
          <a:xfrm flipH="1">
            <a:off x="6144816" y="4287442"/>
            <a:ext cx="9525" cy="1190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59488" name="Line 96"/>
          <p:cNvSpPr>
            <a:spLocks noChangeShapeType="1"/>
          </p:cNvSpPr>
          <p:nvPr/>
        </p:nvSpPr>
        <p:spPr bwMode="auto">
          <a:xfrm flipH="1">
            <a:off x="6144816" y="4200525"/>
            <a:ext cx="9525" cy="1191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59489" name="Line 97"/>
          <p:cNvSpPr>
            <a:spLocks noChangeShapeType="1"/>
          </p:cNvSpPr>
          <p:nvPr/>
        </p:nvSpPr>
        <p:spPr bwMode="auto">
          <a:xfrm flipH="1">
            <a:off x="6144816" y="4114800"/>
            <a:ext cx="9525" cy="1191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59490" name="Line 98"/>
          <p:cNvSpPr>
            <a:spLocks noChangeShapeType="1"/>
          </p:cNvSpPr>
          <p:nvPr/>
        </p:nvSpPr>
        <p:spPr bwMode="auto">
          <a:xfrm flipH="1">
            <a:off x="6144816" y="4027886"/>
            <a:ext cx="9525" cy="1190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59491" name="Line 99"/>
          <p:cNvSpPr>
            <a:spLocks noChangeShapeType="1"/>
          </p:cNvSpPr>
          <p:nvPr/>
        </p:nvSpPr>
        <p:spPr bwMode="auto">
          <a:xfrm flipH="1">
            <a:off x="6144816" y="3940969"/>
            <a:ext cx="9525" cy="1191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59492" name="Line 100"/>
          <p:cNvSpPr>
            <a:spLocks noChangeShapeType="1"/>
          </p:cNvSpPr>
          <p:nvPr/>
        </p:nvSpPr>
        <p:spPr bwMode="auto">
          <a:xfrm flipH="1">
            <a:off x="6144816" y="3855244"/>
            <a:ext cx="9525" cy="1191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59493" name="Line 101"/>
          <p:cNvSpPr>
            <a:spLocks noChangeShapeType="1"/>
          </p:cNvSpPr>
          <p:nvPr/>
        </p:nvSpPr>
        <p:spPr bwMode="auto">
          <a:xfrm flipH="1">
            <a:off x="6144816" y="3768330"/>
            <a:ext cx="9525" cy="1190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59494" name="Line 102"/>
          <p:cNvSpPr>
            <a:spLocks noChangeShapeType="1"/>
          </p:cNvSpPr>
          <p:nvPr/>
        </p:nvSpPr>
        <p:spPr bwMode="auto">
          <a:xfrm flipH="1">
            <a:off x="6144816" y="3681413"/>
            <a:ext cx="9525" cy="1191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59495" name="Line 103"/>
          <p:cNvSpPr>
            <a:spLocks noChangeShapeType="1"/>
          </p:cNvSpPr>
          <p:nvPr/>
        </p:nvSpPr>
        <p:spPr bwMode="auto">
          <a:xfrm flipH="1">
            <a:off x="6144816" y="3594499"/>
            <a:ext cx="9525" cy="1190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59496" name="Line 104"/>
          <p:cNvSpPr>
            <a:spLocks noChangeShapeType="1"/>
          </p:cNvSpPr>
          <p:nvPr/>
        </p:nvSpPr>
        <p:spPr bwMode="auto">
          <a:xfrm flipH="1">
            <a:off x="6144816" y="3507581"/>
            <a:ext cx="9525" cy="1191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59497" name="Line 105"/>
          <p:cNvSpPr>
            <a:spLocks noChangeShapeType="1"/>
          </p:cNvSpPr>
          <p:nvPr/>
        </p:nvSpPr>
        <p:spPr bwMode="auto">
          <a:xfrm flipH="1">
            <a:off x="6144816" y="3421856"/>
            <a:ext cx="9525" cy="1191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59498" name="Line 106"/>
          <p:cNvSpPr>
            <a:spLocks noChangeShapeType="1"/>
          </p:cNvSpPr>
          <p:nvPr/>
        </p:nvSpPr>
        <p:spPr bwMode="auto">
          <a:xfrm flipH="1">
            <a:off x="6144816" y="3334942"/>
            <a:ext cx="9525" cy="1190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59499" name="Line 107"/>
          <p:cNvSpPr>
            <a:spLocks noChangeShapeType="1"/>
          </p:cNvSpPr>
          <p:nvPr/>
        </p:nvSpPr>
        <p:spPr bwMode="auto">
          <a:xfrm flipH="1">
            <a:off x="6144816" y="3248025"/>
            <a:ext cx="9525" cy="1191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59500" name="Line 108"/>
          <p:cNvSpPr>
            <a:spLocks noChangeShapeType="1"/>
          </p:cNvSpPr>
          <p:nvPr/>
        </p:nvSpPr>
        <p:spPr bwMode="auto">
          <a:xfrm flipH="1">
            <a:off x="6144816" y="3161111"/>
            <a:ext cx="9525" cy="1190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59501" name="Line 109"/>
          <p:cNvSpPr>
            <a:spLocks noChangeShapeType="1"/>
          </p:cNvSpPr>
          <p:nvPr/>
        </p:nvSpPr>
        <p:spPr bwMode="auto">
          <a:xfrm flipH="1">
            <a:off x="6144816" y="3075386"/>
            <a:ext cx="9525" cy="1190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59502" name="Line 110"/>
          <p:cNvSpPr>
            <a:spLocks noChangeShapeType="1"/>
          </p:cNvSpPr>
          <p:nvPr/>
        </p:nvSpPr>
        <p:spPr bwMode="auto">
          <a:xfrm flipH="1">
            <a:off x="6144816" y="2988469"/>
            <a:ext cx="9525" cy="1191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59503" name="Line 111"/>
          <p:cNvSpPr>
            <a:spLocks noChangeShapeType="1"/>
          </p:cNvSpPr>
          <p:nvPr/>
        </p:nvSpPr>
        <p:spPr bwMode="auto">
          <a:xfrm flipH="1">
            <a:off x="6144816" y="2901555"/>
            <a:ext cx="9525" cy="1190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59504" name="Line 112"/>
          <p:cNvSpPr>
            <a:spLocks noChangeShapeType="1"/>
          </p:cNvSpPr>
          <p:nvPr/>
        </p:nvSpPr>
        <p:spPr bwMode="auto">
          <a:xfrm flipH="1">
            <a:off x="6144816" y="2814638"/>
            <a:ext cx="9525" cy="1191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59505" name="Line 113"/>
          <p:cNvSpPr>
            <a:spLocks noChangeShapeType="1"/>
          </p:cNvSpPr>
          <p:nvPr/>
        </p:nvSpPr>
        <p:spPr bwMode="auto">
          <a:xfrm flipH="1">
            <a:off x="6144816" y="2728913"/>
            <a:ext cx="9525" cy="1191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59506" name="Line 114"/>
          <p:cNvSpPr>
            <a:spLocks noChangeShapeType="1"/>
          </p:cNvSpPr>
          <p:nvPr/>
        </p:nvSpPr>
        <p:spPr bwMode="auto">
          <a:xfrm flipH="1">
            <a:off x="6144816" y="2641999"/>
            <a:ext cx="9525" cy="1190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59507" name="Line 115"/>
          <p:cNvSpPr>
            <a:spLocks noChangeShapeType="1"/>
          </p:cNvSpPr>
          <p:nvPr/>
        </p:nvSpPr>
        <p:spPr bwMode="auto">
          <a:xfrm flipH="1">
            <a:off x="6144816" y="2555081"/>
            <a:ext cx="9525" cy="1191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59508" name="Line 116"/>
          <p:cNvSpPr>
            <a:spLocks noChangeShapeType="1"/>
          </p:cNvSpPr>
          <p:nvPr/>
        </p:nvSpPr>
        <p:spPr bwMode="auto">
          <a:xfrm flipH="1">
            <a:off x="6144816" y="2468167"/>
            <a:ext cx="9525" cy="1190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59509" name="Line 117"/>
          <p:cNvSpPr>
            <a:spLocks noChangeShapeType="1"/>
          </p:cNvSpPr>
          <p:nvPr/>
        </p:nvSpPr>
        <p:spPr bwMode="auto">
          <a:xfrm flipH="1">
            <a:off x="6144816" y="2382442"/>
            <a:ext cx="9525" cy="1190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59510" name="Line 118"/>
          <p:cNvSpPr>
            <a:spLocks noChangeShapeType="1"/>
          </p:cNvSpPr>
          <p:nvPr/>
        </p:nvSpPr>
        <p:spPr bwMode="auto">
          <a:xfrm flipH="1">
            <a:off x="6144816" y="2295525"/>
            <a:ext cx="9525" cy="1191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59511" name="Line 119"/>
          <p:cNvSpPr>
            <a:spLocks noChangeShapeType="1"/>
          </p:cNvSpPr>
          <p:nvPr/>
        </p:nvSpPr>
        <p:spPr bwMode="auto">
          <a:xfrm flipV="1">
            <a:off x="2006205" y="2210991"/>
            <a:ext cx="1190" cy="2594372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59512" name="Line 120"/>
          <p:cNvSpPr>
            <a:spLocks noChangeShapeType="1"/>
          </p:cNvSpPr>
          <p:nvPr/>
        </p:nvSpPr>
        <p:spPr bwMode="auto">
          <a:xfrm>
            <a:off x="2006204" y="4807744"/>
            <a:ext cx="17859" cy="1191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59513" name="Line 121"/>
          <p:cNvSpPr>
            <a:spLocks noChangeShapeType="1"/>
          </p:cNvSpPr>
          <p:nvPr/>
        </p:nvSpPr>
        <p:spPr bwMode="auto">
          <a:xfrm>
            <a:off x="2006204" y="4374356"/>
            <a:ext cx="17859" cy="1191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59514" name="Line 122"/>
          <p:cNvSpPr>
            <a:spLocks noChangeShapeType="1"/>
          </p:cNvSpPr>
          <p:nvPr/>
        </p:nvSpPr>
        <p:spPr bwMode="auto">
          <a:xfrm>
            <a:off x="2006204" y="3940969"/>
            <a:ext cx="17859" cy="1191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59515" name="Line 123"/>
          <p:cNvSpPr>
            <a:spLocks noChangeShapeType="1"/>
          </p:cNvSpPr>
          <p:nvPr/>
        </p:nvSpPr>
        <p:spPr bwMode="auto">
          <a:xfrm>
            <a:off x="2006204" y="3507581"/>
            <a:ext cx="17859" cy="1191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59516" name="Line 124"/>
          <p:cNvSpPr>
            <a:spLocks noChangeShapeType="1"/>
          </p:cNvSpPr>
          <p:nvPr/>
        </p:nvSpPr>
        <p:spPr bwMode="auto">
          <a:xfrm>
            <a:off x="2006204" y="3075386"/>
            <a:ext cx="17859" cy="1190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59517" name="Line 125"/>
          <p:cNvSpPr>
            <a:spLocks noChangeShapeType="1"/>
          </p:cNvSpPr>
          <p:nvPr/>
        </p:nvSpPr>
        <p:spPr bwMode="auto">
          <a:xfrm>
            <a:off x="2006204" y="2641999"/>
            <a:ext cx="17859" cy="1190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59518" name="Line 126"/>
          <p:cNvSpPr>
            <a:spLocks noChangeShapeType="1"/>
          </p:cNvSpPr>
          <p:nvPr/>
        </p:nvSpPr>
        <p:spPr bwMode="auto">
          <a:xfrm>
            <a:off x="2006204" y="2208611"/>
            <a:ext cx="17859" cy="1190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59519" name="Line 127"/>
          <p:cNvSpPr>
            <a:spLocks noChangeShapeType="1"/>
          </p:cNvSpPr>
          <p:nvPr/>
        </p:nvSpPr>
        <p:spPr bwMode="auto">
          <a:xfrm>
            <a:off x="2006205" y="4720830"/>
            <a:ext cx="10715" cy="1190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59520" name="Line 128"/>
          <p:cNvSpPr>
            <a:spLocks noChangeShapeType="1"/>
          </p:cNvSpPr>
          <p:nvPr/>
        </p:nvSpPr>
        <p:spPr bwMode="auto">
          <a:xfrm>
            <a:off x="2006205" y="4633913"/>
            <a:ext cx="10715" cy="1191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59521" name="Line 129"/>
          <p:cNvSpPr>
            <a:spLocks noChangeShapeType="1"/>
          </p:cNvSpPr>
          <p:nvPr/>
        </p:nvSpPr>
        <p:spPr bwMode="auto">
          <a:xfrm>
            <a:off x="2006205" y="4548188"/>
            <a:ext cx="10715" cy="1191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59522" name="Line 130"/>
          <p:cNvSpPr>
            <a:spLocks noChangeShapeType="1"/>
          </p:cNvSpPr>
          <p:nvPr/>
        </p:nvSpPr>
        <p:spPr bwMode="auto">
          <a:xfrm>
            <a:off x="2006205" y="4461274"/>
            <a:ext cx="10715" cy="1190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59523" name="Line 131"/>
          <p:cNvSpPr>
            <a:spLocks noChangeShapeType="1"/>
          </p:cNvSpPr>
          <p:nvPr/>
        </p:nvSpPr>
        <p:spPr bwMode="auto">
          <a:xfrm>
            <a:off x="2006205" y="4374356"/>
            <a:ext cx="10715" cy="1191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59524" name="Line 132"/>
          <p:cNvSpPr>
            <a:spLocks noChangeShapeType="1"/>
          </p:cNvSpPr>
          <p:nvPr/>
        </p:nvSpPr>
        <p:spPr bwMode="auto">
          <a:xfrm>
            <a:off x="2006205" y="4287442"/>
            <a:ext cx="10715" cy="1190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59525" name="Line 133"/>
          <p:cNvSpPr>
            <a:spLocks noChangeShapeType="1"/>
          </p:cNvSpPr>
          <p:nvPr/>
        </p:nvSpPr>
        <p:spPr bwMode="auto">
          <a:xfrm>
            <a:off x="2006205" y="4200525"/>
            <a:ext cx="10715" cy="1191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59526" name="Line 134"/>
          <p:cNvSpPr>
            <a:spLocks noChangeShapeType="1"/>
          </p:cNvSpPr>
          <p:nvPr/>
        </p:nvSpPr>
        <p:spPr bwMode="auto">
          <a:xfrm>
            <a:off x="2006205" y="4114800"/>
            <a:ext cx="10715" cy="1191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59527" name="Line 135"/>
          <p:cNvSpPr>
            <a:spLocks noChangeShapeType="1"/>
          </p:cNvSpPr>
          <p:nvPr/>
        </p:nvSpPr>
        <p:spPr bwMode="auto">
          <a:xfrm>
            <a:off x="2006205" y="4027886"/>
            <a:ext cx="10715" cy="1190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59528" name="Line 136"/>
          <p:cNvSpPr>
            <a:spLocks noChangeShapeType="1"/>
          </p:cNvSpPr>
          <p:nvPr/>
        </p:nvSpPr>
        <p:spPr bwMode="auto">
          <a:xfrm>
            <a:off x="2006205" y="3940969"/>
            <a:ext cx="10715" cy="1191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59529" name="Line 137"/>
          <p:cNvSpPr>
            <a:spLocks noChangeShapeType="1"/>
          </p:cNvSpPr>
          <p:nvPr/>
        </p:nvSpPr>
        <p:spPr bwMode="auto">
          <a:xfrm>
            <a:off x="2006205" y="3855244"/>
            <a:ext cx="10715" cy="1191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59530" name="Line 138"/>
          <p:cNvSpPr>
            <a:spLocks noChangeShapeType="1"/>
          </p:cNvSpPr>
          <p:nvPr/>
        </p:nvSpPr>
        <p:spPr bwMode="auto">
          <a:xfrm>
            <a:off x="2006205" y="3768330"/>
            <a:ext cx="10715" cy="1190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59531" name="Line 139"/>
          <p:cNvSpPr>
            <a:spLocks noChangeShapeType="1"/>
          </p:cNvSpPr>
          <p:nvPr/>
        </p:nvSpPr>
        <p:spPr bwMode="auto">
          <a:xfrm>
            <a:off x="2006205" y="3681413"/>
            <a:ext cx="10715" cy="1191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59532" name="Line 140"/>
          <p:cNvSpPr>
            <a:spLocks noChangeShapeType="1"/>
          </p:cNvSpPr>
          <p:nvPr/>
        </p:nvSpPr>
        <p:spPr bwMode="auto">
          <a:xfrm>
            <a:off x="2006205" y="3594499"/>
            <a:ext cx="10715" cy="1190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59533" name="Line 141"/>
          <p:cNvSpPr>
            <a:spLocks noChangeShapeType="1"/>
          </p:cNvSpPr>
          <p:nvPr/>
        </p:nvSpPr>
        <p:spPr bwMode="auto">
          <a:xfrm>
            <a:off x="2006205" y="3507581"/>
            <a:ext cx="10715" cy="1191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59534" name="Line 142"/>
          <p:cNvSpPr>
            <a:spLocks noChangeShapeType="1"/>
          </p:cNvSpPr>
          <p:nvPr/>
        </p:nvSpPr>
        <p:spPr bwMode="auto">
          <a:xfrm>
            <a:off x="2006205" y="3421856"/>
            <a:ext cx="10715" cy="1191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59535" name="Line 143"/>
          <p:cNvSpPr>
            <a:spLocks noChangeShapeType="1"/>
          </p:cNvSpPr>
          <p:nvPr/>
        </p:nvSpPr>
        <p:spPr bwMode="auto">
          <a:xfrm>
            <a:off x="2006205" y="3334942"/>
            <a:ext cx="10715" cy="1190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59536" name="Line 144"/>
          <p:cNvSpPr>
            <a:spLocks noChangeShapeType="1"/>
          </p:cNvSpPr>
          <p:nvPr/>
        </p:nvSpPr>
        <p:spPr bwMode="auto">
          <a:xfrm>
            <a:off x="2006205" y="3248025"/>
            <a:ext cx="10715" cy="1191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59537" name="Line 145"/>
          <p:cNvSpPr>
            <a:spLocks noChangeShapeType="1"/>
          </p:cNvSpPr>
          <p:nvPr/>
        </p:nvSpPr>
        <p:spPr bwMode="auto">
          <a:xfrm>
            <a:off x="2006205" y="3161111"/>
            <a:ext cx="10715" cy="1190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59538" name="Line 146"/>
          <p:cNvSpPr>
            <a:spLocks noChangeShapeType="1"/>
          </p:cNvSpPr>
          <p:nvPr/>
        </p:nvSpPr>
        <p:spPr bwMode="auto">
          <a:xfrm>
            <a:off x="2006205" y="3075386"/>
            <a:ext cx="10715" cy="1190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59539" name="Line 147"/>
          <p:cNvSpPr>
            <a:spLocks noChangeShapeType="1"/>
          </p:cNvSpPr>
          <p:nvPr/>
        </p:nvSpPr>
        <p:spPr bwMode="auto">
          <a:xfrm>
            <a:off x="2006205" y="2988469"/>
            <a:ext cx="10715" cy="1191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59540" name="Line 148"/>
          <p:cNvSpPr>
            <a:spLocks noChangeShapeType="1"/>
          </p:cNvSpPr>
          <p:nvPr/>
        </p:nvSpPr>
        <p:spPr bwMode="auto">
          <a:xfrm>
            <a:off x="2006205" y="2901555"/>
            <a:ext cx="10715" cy="1190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59541" name="Line 149"/>
          <p:cNvSpPr>
            <a:spLocks noChangeShapeType="1"/>
          </p:cNvSpPr>
          <p:nvPr/>
        </p:nvSpPr>
        <p:spPr bwMode="auto">
          <a:xfrm>
            <a:off x="2006205" y="2814638"/>
            <a:ext cx="10715" cy="1191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59542" name="Line 150"/>
          <p:cNvSpPr>
            <a:spLocks noChangeShapeType="1"/>
          </p:cNvSpPr>
          <p:nvPr/>
        </p:nvSpPr>
        <p:spPr bwMode="auto">
          <a:xfrm>
            <a:off x="2006205" y="2728913"/>
            <a:ext cx="10715" cy="1191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59543" name="Line 151"/>
          <p:cNvSpPr>
            <a:spLocks noChangeShapeType="1"/>
          </p:cNvSpPr>
          <p:nvPr/>
        </p:nvSpPr>
        <p:spPr bwMode="auto">
          <a:xfrm>
            <a:off x="2006205" y="2641999"/>
            <a:ext cx="10715" cy="1190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59544" name="Line 152"/>
          <p:cNvSpPr>
            <a:spLocks noChangeShapeType="1"/>
          </p:cNvSpPr>
          <p:nvPr/>
        </p:nvSpPr>
        <p:spPr bwMode="auto">
          <a:xfrm>
            <a:off x="2006205" y="2555081"/>
            <a:ext cx="10715" cy="1191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59545" name="Line 153"/>
          <p:cNvSpPr>
            <a:spLocks noChangeShapeType="1"/>
          </p:cNvSpPr>
          <p:nvPr/>
        </p:nvSpPr>
        <p:spPr bwMode="auto">
          <a:xfrm>
            <a:off x="2006205" y="2468167"/>
            <a:ext cx="10715" cy="1190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59546" name="Line 154"/>
          <p:cNvSpPr>
            <a:spLocks noChangeShapeType="1"/>
          </p:cNvSpPr>
          <p:nvPr/>
        </p:nvSpPr>
        <p:spPr bwMode="auto">
          <a:xfrm>
            <a:off x="2006205" y="2382442"/>
            <a:ext cx="10715" cy="1190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59547" name="Line 155"/>
          <p:cNvSpPr>
            <a:spLocks noChangeShapeType="1"/>
          </p:cNvSpPr>
          <p:nvPr/>
        </p:nvSpPr>
        <p:spPr bwMode="auto">
          <a:xfrm>
            <a:off x="2006205" y="2295525"/>
            <a:ext cx="10715" cy="1191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59548" name="Rectangle 156"/>
          <p:cNvSpPr>
            <a:spLocks noChangeArrowheads="1"/>
          </p:cNvSpPr>
          <p:nvPr/>
        </p:nvSpPr>
        <p:spPr bwMode="auto">
          <a:xfrm>
            <a:off x="1758554" y="4726781"/>
            <a:ext cx="160300" cy="173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1125">
                <a:solidFill>
                  <a:srgbClr val="800000"/>
                </a:solidFill>
              </a:rPr>
              <a:t>45</a:t>
            </a:r>
            <a:endParaRPr kumimoji="1" lang="en-US" altLang="zh-CN" sz="4500"/>
          </a:p>
        </p:txBody>
      </p:sp>
      <p:sp>
        <p:nvSpPr>
          <p:cNvPr id="59549" name="Rectangle 157"/>
          <p:cNvSpPr>
            <a:spLocks noChangeArrowheads="1"/>
          </p:cNvSpPr>
          <p:nvPr/>
        </p:nvSpPr>
        <p:spPr bwMode="auto">
          <a:xfrm>
            <a:off x="1758554" y="4294585"/>
            <a:ext cx="160300" cy="173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1125">
                <a:solidFill>
                  <a:srgbClr val="800000"/>
                </a:solidFill>
              </a:rPr>
              <a:t>55</a:t>
            </a:r>
            <a:endParaRPr kumimoji="1" lang="en-US" altLang="zh-CN" sz="4500"/>
          </a:p>
        </p:txBody>
      </p:sp>
      <p:sp>
        <p:nvSpPr>
          <p:cNvPr id="59550" name="Rectangle 158"/>
          <p:cNvSpPr>
            <a:spLocks noChangeArrowheads="1"/>
          </p:cNvSpPr>
          <p:nvPr/>
        </p:nvSpPr>
        <p:spPr bwMode="auto">
          <a:xfrm>
            <a:off x="1758554" y="3861197"/>
            <a:ext cx="160300" cy="173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1125">
                <a:solidFill>
                  <a:srgbClr val="800000"/>
                </a:solidFill>
              </a:rPr>
              <a:t>65</a:t>
            </a:r>
            <a:endParaRPr kumimoji="1" lang="en-US" altLang="zh-CN" sz="4500"/>
          </a:p>
        </p:txBody>
      </p:sp>
      <p:sp>
        <p:nvSpPr>
          <p:cNvPr id="59551" name="Rectangle 159"/>
          <p:cNvSpPr>
            <a:spLocks noChangeArrowheads="1"/>
          </p:cNvSpPr>
          <p:nvPr/>
        </p:nvSpPr>
        <p:spPr bwMode="auto">
          <a:xfrm>
            <a:off x="1758554" y="3427810"/>
            <a:ext cx="160300" cy="173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1125">
                <a:solidFill>
                  <a:srgbClr val="800000"/>
                </a:solidFill>
              </a:rPr>
              <a:t>75</a:t>
            </a:r>
            <a:endParaRPr kumimoji="1" lang="en-US" altLang="zh-CN" sz="4500"/>
          </a:p>
        </p:txBody>
      </p:sp>
      <p:sp>
        <p:nvSpPr>
          <p:cNvPr id="59552" name="Rectangle 160"/>
          <p:cNvSpPr>
            <a:spLocks noChangeArrowheads="1"/>
          </p:cNvSpPr>
          <p:nvPr/>
        </p:nvSpPr>
        <p:spPr bwMode="auto">
          <a:xfrm>
            <a:off x="1758554" y="2995613"/>
            <a:ext cx="160300" cy="173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1125">
                <a:solidFill>
                  <a:srgbClr val="800000"/>
                </a:solidFill>
              </a:rPr>
              <a:t>85</a:t>
            </a:r>
            <a:endParaRPr kumimoji="1" lang="en-US" altLang="zh-CN" sz="4500"/>
          </a:p>
        </p:txBody>
      </p:sp>
      <p:sp>
        <p:nvSpPr>
          <p:cNvPr id="59553" name="Rectangle 161"/>
          <p:cNvSpPr>
            <a:spLocks noChangeArrowheads="1"/>
          </p:cNvSpPr>
          <p:nvPr/>
        </p:nvSpPr>
        <p:spPr bwMode="auto">
          <a:xfrm>
            <a:off x="1758554" y="2562225"/>
            <a:ext cx="160300" cy="173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1125">
                <a:solidFill>
                  <a:srgbClr val="800000"/>
                </a:solidFill>
              </a:rPr>
              <a:t>95</a:t>
            </a:r>
            <a:endParaRPr kumimoji="1" lang="en-US" altLang="zh-CN" sz="4500"/>
          </a:p>
        </p:txBody>
      </p:sp>
      <p:sp>
        <p:nvSpPr>
          <p:cNvPr id="59554" name="Rectangle 162"/>
          <p:cNvSpPr>
            <a:spLocks noChangeArrowheads="1"/>
          </p:cNvSpPr>
          <p:nvPr/>
        </p:nvSpPr>
        <p:spPr bwMode="auto">
          <a:xfrm>
            <a:off x="1665685" y="2128838"/>
            <a:ext cx="240450" cy="173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1125">
                <a:solidFill>
                  <a:srgbClr val="800000"/>
                </a:solidFill>
              </a:rPr>
              <a:t>105</a:t>
            </a:r>
            <a:endParaRPr kumimoji="1" lang="en-US" altLang="zh-CN" sz="4500"/>
          </a:p>
        </p:txBody>
      </p:sp>
      <p:sp>
        <p:nvSpPr>
          <p:cNvPr id="59555" name="Line 163"/>
          <p:cNvSpPr>
            <a:spLocks noChangeShapeType="1"/>
          </p:cNvSpPr>
          <p:nvPr/>
        </p:nvSpPr>
        <p:spPr bwMode="auto">
          <a:xfrm>
            <a:off x="2009776" y="4807744"/>
            <a:ext cx="4140994" cy="1191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59556" name="Line 164"/>
          <p:cNvSpPr>
            <a:spLocks noChangeShapeType="1"/>
          </p:cNvSpPr>
          <p:nvPr/>
        </p:nvSpPr>
        <p:spPr bwMode="auto">
          <a:xfrm flipV="1">
            <a:off x="2006205" y="4792267"/>
            <a:ext cx="1190" cy="1547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59557" name="Line 165"/>
          <p:cNvSpPr>
            <a:spLocks noChangeShapeType="1"/>
          </p:cNvSpPr>
          <p:nvPr/>
        </p:nvSpPr>
        <p:spPr bwMode="auto">
          <a:xfrm flipV="1">
            <a:off x="2352675" y="4792267"/>
            <a:ext cx="1191" cy="1547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59558" name="Line 166"/>
          <p:cNvSpPr>
            <a:spLocks noChangeShapeType="1"/>
          </p:cNvSpPr>
          <p:nvPr/>
        </p:nvSpPr>
        <p:spPr bwMode="auto">
          <a:xfrm flipV="1">
            <a:off x="2697956" y="4792267"/>
            <a:ext cx="1191" cy="1547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59559" name="Line 167"/>
          <p:cNvSpPr>
            <a:spLocks noChangeShapeType="1"/>
          </p:cNvSpPr>
          <p:nvPr/>
        </p:nvSpPr>
        <p:spPr bwMode="auto">
          <a:xfrm flipV="1">
            <a:off x="3043238" y="4792267"/>
            <a:ext cx="1191" cy="1547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59560" name="Line 168"/>
          <p:cNvSpPr>
            <a:spLocks noChangeShapeType="1"/>
          </p:cNvSpPr>
          <p:nvPr/>
        </p:nvSpPr>
        <p:spPr bwMode="auto">
          <a:xfrm flipV="1">
            <a:off x="3389711" y="4792267"/>
            <a:ext cx="1190" cy="1547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59561" name="Line 169"/>
          <p:cNvSpPr>
            <a:spLocks noChangeShapeType="1"/>
          </p:cNvSpPr>
          <p:nvPr/>
        </p:nvSpPr>
        <p:spPr bwMode="auto">
          <a:xfrm flipV="1">
            <a:off x="3734992" y="4792267"/>
            <a:ext cx="1190" cy="1547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59562" name="Line 170"/>
          <p:cNvSpPr>
            <a:spLocks noChangeShapeType="1"/>
          </p:cNvSpPr>
          <p:nvPr/>
        </p:nvSpPr>
        <p:spPr bwMode="auto">
          <a:xfrm flipV="1">
            <a:off x="4080274" y="4792267"/>
            <a:ext cx="1190" cy="1547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59563" name="Line 171"/>
          <p:cNvSpPr>
            <a:spLocks noChangeShapeType="1"/>
          </p:cNvSpPr>
          <p:nvPr/>
        </p:nvSpPr>
        <p:spPr bwMode="auto">
          <a:xfrm flipV="1">
            <a:off x="4425555" y="4792267"/>
            <a:ext cx="1190" cy="1547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59564" name="Line 172"/>
          <p:cNvSpPr>
            <a:spLocks noChangeShapeType="1"/>
          </p:cNvSpPr>
          <p:nvPr/>
        </p:nvSpPr>
        <p:spPr bwMode="auto">
          <a:xfrm flipV="1">
            <a:off x="4772025" y="4792267"/>
            <a:ext cx="1191" cy="1547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59565" name="Line 173"/>
          <p:cNvSpPr>
            <a:spLocks noChangeShapeType="1"/>
          </p:cNvSpPr>
          <p:nvPr/>
        </p:nvSpPr>
        <p:spPr bwMode="auto">
          <a:xfrm flipV="1">
            <a:off x="5117306" y="4792267"/>
            <a:ext cx="1191" cy="1547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59566" name="Line 174"/>
          <p:cNvSpPr>
            <a:spLocks noChangeShapeType="1"/>
          </p:cNvSpPr>
          <p:nvPr/>
        </p:nvSpPr>
        <p:spPr bwMode="auto">
          <a:xfrm flipV="1">
            <a:off x="5462588" y="4792267"/>
            <a:ext cx="1191" cy="1547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59567" name="Line 175"/>
          <p:cNvSpPr>
            <a:spLocks noChangeShapeType="1"/>
          </p:cNvSpPr>
          <p:nvPr/>
        </p:nvSpPr>
        <p:spPr bwMode="auto">
          <a:xfrm flipV="1">
            <a:off x="5809061" y="4792267"/>
            <a:ext cx="1190" cy="1547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59568" name="Line 176"/>
          <p:cNvSpPr>
            <a:spLocks noChangeShapeType="1"/>
          </p:cNvSpPr>
          <p:nvPr/>
        </p:nvSpPr>
        <p:spPr bwMode="auto">
          <a:xfrm flipV="1">
            <a:off x="6154342" y="4792267"/>
            <a:ext cx="1190" cy="1547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59569" name="Rectangle 177"/>
          <p:cNvSpPr>
            <a:spLocks noChangeArrowheads="1"/>
          </p:cNvSpPr>
          <p:nvPr/>
        </p:nvSpPr>
        <p:spPr bwMode="auto">
          <a:xfrm>
            <a:off x="2155032" y="4849416"/>
            <a:ext cx="368691" cy="173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1125">
                <a:solidFill>
                  <a:srgbClr val="800000"/>
                </a:solidFill>
              </a:rPr>
              <a:t>学生</a:t>
            </a:r>
            <a:r>
              <a:rPr kumimoji="1" lang="en-US" altLang="zh-CN" sz="1125">
                <a:solidFill>
                  <a:srgbClr val="800000"/>
                </a:solidFill>
              </a:rPr>
              <a:t>1</a:t>
            </a:r>
            <a:endParaRPr kumimoji="1" lang="en-US" altLang="zh-CN" sz="4500"/>
          </a:p>
        </p:txBody>
      </p:sp>
      <p:sp>
        <p:nvSpPr>
          <p:cNvPr id="59570" name="Rectangle 178"/>
          <p:cNvSpPr>
            <a:spLocks noChangeArrowheads="1"/>
          </p:cNvSpPr>
          <p:nvPr/>
        </p:nvSpPr>
        <p:spPr bwMode="auto">
          <a:xfrm>
            <a:off x="2501504" y="5010150"/>
            <a:ext cx="368691" cy="173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1125">
                <a:solidFill>
                  <a:srgbClr val="800000"/>
                </a:solidFill>
              </a:rPr>
              <a:t>学生</a:t>
            </a:r>
            <a:r>
              <a:rPr kumimoji="1" lang="en-US" altLang="zh-CN" sz="1125">
                <a:solidFill>
                  <a:srgbClr val="800000"/>
                </a:solidFill>
              </a:rPr>
              <a:t>2</a:t>
            </a:r>
            <a:endParaRPr kumimoji="1" lang="en-US" altLang="zh-CN" sz="4500"/>
          </a:p>
        </p:txBody>
      </p:sp>
      <p:sp>
        <p:nvSpPr>
          <p:cNvPr id="59571" name="Rectangle 179"/>
          <p:cNvSpPr>
            <a:spLocks noChangeArrowheads="1"/>
          </p:cNvSpPr>
          <p:nvPr/>
        </p:nvSpPr>
        <p:spPr bwMode="auto">
          <a:xfrm>
            <a:off x="2846785" y="4849416"/>
            <a:ext cx="368691" cy="173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1125">
                <a:solidFill>
                  <a:srgbClr val="800000"/>
                </a:solidFill>
              </a:rPr>
              <a:t>学生</a:t>
            </a:r>
            <a:r>
              <a:rPr kumimoji="1" lang="en-US" altLang="zh-CN" sz="1125">
                <a:solidFill>
                  <a:srgbClr val="800000"/>
                </a:solidFill>
              </a:rPr>
              <a:t>3</a:t>
            </a:r>
            <a:endParaRPr kumimoji="1" lang="en-US" altLang="zh-CN" sz="4500"/>
          </a:p>
        </p:txBody>
      </p:sp>
      <p:sp>
        <p:nvSpPr>
          <p:cNvPr id="59572" name="Rectangle 180"/>
          <p:cNvSpPr>
            <a:spLocks noChangeArrowheads="1"/>
          </p:cNvSpPr>
          <p:nvPr/>
        </p:nvSpPr>
        <p:spPr bwMode="auto">
          <a:xfrm>
            <a:off x="3192067" y="5010150"/>
            <a:ext cx="368691" cy="173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1125">
                <a:solidFill>
                  <a:srgbClr val="800000"/>
                </a:solidFill>
              </a:rPr>
              <a:t>学生</a:t>
            </a:r>
            <a:r>
              <a:rPr kumimoji="1" lang="en-US" altLang="zh-CN" sz="1125">
                <a:solidFill>
                  <a:srgbClr val="800000"/>
                </a:solidFill>
              </a:rPr>
              <a:t>4</a:t>
            </a:r>
            <a:endParaRPr kumimoji="1" lang="en-US" altLang="zh-CN" sz="4500"/>
          </a:p>
        </p:txBody>
      </p:sp>
      <p:sp>
        <p:nvSpPr>
          <p:cNvPr id="59573" name="Rectangle 181"/>
          <p:cNvSpPr>
            <a:spLocks noChangeArrowheads="1"/>
          </p:cNvSpPr>
          <p:nvPr/>
        </p:nvSpPr>
        <p:spPr bwMode="auto">
          <a:xfrm>
            <a:off x="3538538" y="4849416"/>
            <a:ext cx="368691" cy="173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1125">
                <a:solidFill>
                  <a:srgbClr val="800000"/>
                </a:solidFill>
              </a:rPr>
              <a:t>学生</a:t>
            </a:r>
            <a:r>
              <a:rPr kumimoji="1" lang="en-US" altLang="zh-CN" sz="1125">
                <a:solidFill>
                  <a:srgbClr val="800000"/>
                </a:solidFill>
              </a:rPr>
              <a:t>5</a:t>
            </a:r>
            <a:endParaRPr kumimoji="1" lang="en-US" altLang="zh-CN" sz="4500"/>
          </a:p>
        </p:txBody>
      </p:sp>
      <p:sp>
        <p:nvSpPr>
          <p:cNvPr id="59574" name="Rectangle 182"/>
          <p:cNvSpPr>
            <a:spLocks noChangeArrowheads="1"/>
          </p:cNvSpPr>
          <p:nvPr/>
        </p:nvSpPr>
        <p:spPr bwMode="auto">
          <a:xfrm>
            <a:off x="3883819" y="5010150"/>
            <a:ext cx="368691" cy="173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1125">
                <a:solidFill>
                  <a:srgbClr val="800000"/>
                </a:solidFill>
              </a:rPr>
              <a:t>学生</a:t>
            </a:r>
            <a:r>
              <a:rPr kumimoji="1" lang="en-US" altLang="zh-CN" sz="1125">
                <a:solidFill>
                  <a:srgbClr val="800000"/>
                </a:solidFill>
              </a:rPr>
              <a:t>6</a:t>
            </a:r>
            <a:endParaRPr kumimoji="1" lang="en-US" altLang="zh-CN" sz="4500"/>
          </a:p>
        </p:txBody>
      </p:sp>
      <p:sp>
        <p:nvSpPr>
          <p:cNvPr id="59575" name="Rectangle 183"/>
          <p:cNvSpPr>
            <a:spLocks noChangeArrowheads="1"/>
          </p:cNvSpPr>
          <p:nvPr/>
        </p:nvSpPr>
        <p:spPr bwMode="auto">
          <a:xfrm>
            <a:off x="4229101" y="4849416"/>
            <a:ext cx="368691" cy="173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1125">
                <a:solidFill>
                  <a:srgbClr val="800000"/>
                </a:solidFill>
              </a:rPr>
              <a:t>学生</a:t>
            </a:r>
            <a:r>
              <a:rPr kumimoji="1" lang="en-US" altLang="zh-CN" sz="1125">
                <a:solidFill>
                  <a:srgbClr val="800000"/>
                </a:solidFill>
              </a:rPr>
              <a:t>7</a:t>
            </a:r>
            <a:endParaRPr kumimoji="1" lang="en-US" altLang="zh-CN" sz="4500"/>
          </a:p>
        </p:txBody>
      </p:sp>
      <p:sp>
        <p:nvSpPr>
          <p:cNvPr id="59576" name="Rectangle 184"/>
          <p:cNvSpPr>
            <a:spLocks noChangeArrowheads="1"/>
          </p:cNvSpPr>
          <p:nvPr/>
        </p:nvSpPr>
        <p:spPr bwMode="auto">
          <a:xfrm>
            <a:off x="4574382" y="5010150"/>
            <a:ext cx="368691" cy="173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1125">
                <a:solidFill>
                  <a:srgbClr val="800000"/>
                </a:solidFill>
              </a:rPr>
              <a:t>学生</a:t>
            </a:r>
            <a:r>
              <a:rPr kumimoji="1" lang="en-US" altLang="zh-CN" sz="1125">
                <a:solidFill>
                  <a:srgbClr val="800000"/>
                </a:solidFill>
              </a:rPr>
              <a:t>8</a:t>
            </a:r>
            <a:endParaRPr kumimoji="1" lang="en-US" altLang="zh-CN" sz="4500"/>
          </a:p>
        </p:txBody>
      </p:sp>
      <p:sp>
        <p:nvSpPr>
          <p:cNvPr id="59577" name="Rectangle 185"/>
          <p:cNvSpPr>
            <a:spLocks noChangeArrowheads="1"/>
          </p:cNvSpPr>
          <p:nvPr/>
        </p:nvSpPr>
        <p:spPr bwMode="auto">
          <a:xfrm>
            <a:off x="4920854" y="4849416"/>
            <a:ext cx="368691" cy="173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1125">
                <a:solidFill>
                  <a:srgbClr val="800000"/>
                </a:solidFill>
              </a:rPr>
              <a:t>学生</a:t>
            </a:r>
            <a:r>
              <a:rPr kumimoji="1" lang="en-US" altLang="zh-CN" sz="1125">
                <a:solidFill>
                  <a:srgbClr val="800000"/>
                </a:solidFill>
              </a:rPr>
              <a:t>9</a:t>
            </a:r>
            <a:endParaRPr kumimoji="1" lang="en-US" altLang="zh-CN" sz="4500"/>
          </a:p>
        </p:txBody>
      </p:sp>
      <p:sp>
        <p:nvSpPr>
          <p:cNvPr id="59578" name="Rectangle 186"/>
          <p:cNvSpPr>
            <a:spLocks noChangeArrowheads="1"/>
          </p:cNvSpPr>
          <p:nvPr/>
        </p:nvSpPr>
        <p:spPr bwMode="auto">
          <a:xfrm>
            <a:off x="5219701" y="5010150"/>
            <a:ext cx="448841" cy="173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1125">
                <a:solidFill>
                  <a:srgbClr val="800000"/>
                </a:solidFill>
              </a:rPr>
              <a:t>学生</a:t>
            </a:r>
            <a:r>
              <a:rPr kumimoji="1" lang="en-US" altLang="zh-CN" sz="1125">
                <a:solidFill>
                  <a:srgbClr val="800000"/>
                </a:solidFill>
              </a:rPr>
              <a:t>10</a:t>
            </a:r>
            <a:endParaRPr kumimoji="1" lang="en-US" altLang="zh-CN" sz="4500"/>
          </a:p>
        </p:txBody>
      </p:sp>
      <p:sp>
        <p:nvSpPr>
          <p:cNvPr id="59579" name="Rectangle 187"/>
          <p:cNvSpPr>
            <a:spLocks noChangeArrowheads="1"/>
          </p:cNvSpPr>
          <p:nvPr/>
        </p:nvSpPr>
        <p:spPr bwMode="auto">
          <a:xfrm>
            <a:off x="5564982" y="4849416"/>
            <a:ext cx="448841" cy="173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1125">
                <a:solidFill>
                  <a:srgbClr val="800000"/>
                </a:solidFill>
              </a:rPr>
              <a:t>学生</a:t>
            </a:r>
            <a:r>
              <a:rPr kumimoji="1" lang="en-US" altLang="zh-CN" sz="1125">
                <a:solidFill>
                  <a:srgbClr val="800000"/>
                </a:solidFill>
              </a:rPr>
              <a:t>11</a:t>
            </a:r>
            <a:endParaRPr kumimoji="1" lang="en-US" altLang="zh-CN" sz="4500"/>
          </a:p>
        </p:txBody>
      </p:sp>
      <p:sp>
        <p:nvSpPr>
          <p:cNvPr id="59580" name="Rectangle 188"/>
          <p:cNvSpPr>
            <a:spLocks noGrp="1" noChangeArrowheads="1"/>
          </p:cNvSpPr>
          <p:nvPr>
            <p:ph type="title"/>
          </p:nvPr>
        </p:nvSpPr>
        <p:spPr>
          <a:xfrm>
            <a:off x="2571750" y="1085850"/>
            <a:ext cx="5257800" cy="8001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67866" tIns="33338" rIns="67866" bIns="33338" rtlCol="0" anchor="ctr" anchorCtr="1">
            <a:normAutofit/>
          </a:bodyPr>
          <a:lstStyle/>
          <a:p>
            <a:pPr eaLnBrk="1" hangingPunct="1"/>
            <a:r>
              <a:rPr lang="zh-CN" altLang="en-US" smtClean="0"/>
              <a:t>未分组数据</a:t>
            </a:r>
            <a:r>
              <a:rPr lang="en-US" altLang="zh-CN" smtClean="0"/>
              <a:t>—</a:t>
            </a:r>
            <a:r>
              <a:rPr lang="zh-CN" altLang="en-US" smtClean="0"/>
              <a:t>箱线图</a:t>
            </a:r>
            <a:endParaRPr lang="zh-CN" altLang="en-US" sz="2250">
              <a:solidFill>
                <a:schemeClr val="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0510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2571750" y="1028700"/>
            <a:ext cx="5086350" cy="8001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67866" tIns="33338" rIns="67866" bIns="33338" rtlCol="0" anchor="ctr" anchorCtr="1">
            <a:normAutofit/>
          </a:bodyPr>
          <a:lstStyle/>
          <a:p>
            <a:pPr eaLnBrk="1" hangingPunct="1"/>
            <a:r>
              <a:rPr lang="zh-CN" altLang="en-US" sz="3000" dirty="0"/>
              <a:t>时间序列数据</a:t>
            </a:r>
            <a:r>
              <a:rPr lang="en-US" altLang="zh-CN" sz="3000" dirty="0" smtClean="0"/>
              <a:t>—</a:t>
            </a:r>
            <a:r>
              <a:rPr lang="zh-CN" altLang="en-US" sz="3000" dirty="0" smtClean="0"/>
              <a:t>点线图</a:t>
            </a:r>
            <a:endParaRPr lang="zh-CN" altLang="en-US" sz="2700" dirty="0"/>
          </a:p>
        </p:txBody>
      </p:sp>
      <p:sp>
        <p:nvSpPr>
          <p:cNvPr id="117763" name="Text Box 3"/>
          <p:cNvSpPr txBox="1">
            <a:spLocks noChangeArrowheads="1"/>
          </p:cNvSpPr>
          <p:nvPr/>
        </p:nvSpPr>
        <p:spPr bwMode="auto">
          <a:xfrm>
            <a:off x="1079292" y="2286001"/>
            <a:ext cx="2518347" cy="3381695"/>
          </a:xfrm>
          <a:prstGeom prst="rect">
            <a:avLst/>
          </a:prstGeom>
          <a:noFill/>
          <a:ln w="12700">
            <a:solidFill>
              <a:srgbClr val="00F8E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kumimoji="1" lang="en-US" altLang="zh-CN" sz="2400" b="1" dirty="0">
                <a:latin typeface="Times New Roman" pitchFamily="18" charset="0"/>
              </a:rPr>
              <a:t>【</a:t>
            </a:r>
            <a:r>
              <a:rPr kumimoji="1" lang="zh-CN" altLang="en-US" sz="2400" b="1" dirty="0">
                <a:latin typeface="Times New Roman" pitchFamily="18" charset="0"/>
              </a:rPr>
              <a:t>例</a:t>
            </a:r>
            <a:r>
              <a:rPr kumimoji="1" lang="en-US" altLang="zh-CN" sz="2400" b="1" dirty="0">
                <a:latin typeface="Times New Roman" pitchFamily="18" charset="0"/>
              </a:rPr>
              <a:t>5】</a:t>
            </a:r>
            <a:r>
              <a:rPr kumimoji="1" lang="zh-CN" altLang="en-US" sz="2400" dirty="0">
                <a:latin typeface="Times New Roman" pitchFamily="18" charset="0"/>
              </a:rPr>
              <a:t>已知</a:t>
            </a:r>
            <a:r>
              <a:rPr kumimoji="1" lang="en-US" altLang="zh-CN" sz="2400" dirty="0">
                <a:latin typeface="Times New Roman" pitchFamily="18" charset="0"/>
                <a:cs typeface="Times New Roman" pitchFamily="18" charset="0"/>
              </a:rPr>
              <a:t>1991</a:t>
            </a:r>
            <a:r>
              <a:rPr kumimoji="1" lang="zh-CN" altLang="en-US" sz="2400" dirty="0">
                <a:latin typeface="Times New Roman" pitchFamily="18" charset="0"/>
              </a:rPr>
              <a:t>～</a:t>
            </a:r>
            <a:r>
              <a:rPr kumimoji="1" lang="en-US" altLang="zh-CN" sz="2400" dirty="0">
                <a:latin typeface="Times New Roman" pitchFamily="18" charset="0"/>
                <a:cs typeface="Times New Roman" pitchFamily="18" charset="0"/>
              </a:rPr>
              <a:t>1998</a:t>
            </a:r>
            <a:r>
              <a:rPr kumimoji="1" lang="zh-CN" altLang="en-US" sz="2400" dirty="0">
                <a:latin typeface="Times New Roman" pitchFamily="18" charset="0"/>
              </a:rPr>
              <a:t>年我国城乡居民家庭的人均收入数据如表</a:t>
            </a:r>
            <a:r>
              <a:rPr kumimoji="1" lang="en-US" altLang="zh-CN" sz="2400" dirty="0">
                <a:latin typeface="Times New Roman" pitchFamily="18" charset="0"/>
                <a:cs typeface="Times New Roman" pitchFamily="18" charset="0"/>
              </a:rPr>
              <a:t>3-11</a:t>
            </a:r>
            <a:r>
              <a:rPr kumimoji="1" lang="zh-CN" altLang="en-US" sz="2400" dirty="0">
                <a:latin typeface="Times New Roman" pitchFamily="18" charset="0"/>
              </a:rPr>
              <a:t>。试绘制线图</a:t>
            </a:r>
          </a:p>
          <a:p>
            <a:pPr eaLnBrk="0" hangingPunct="0">
              <a:spcBef>
                <a:spcPct val="50000"/>
              </a:spcBef>
              <a:defRPr/>
            </a:pPr>
            <a:endParaRPr kumimoji="1" lang="zh-CN" altLang="en-US" sz="1425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eaLnBrk="0" hangingPunct="0">
              <a:spcBef>
                <a:spcPct val="50000"/>
              </a:spcBef>
              <a:defRPr/>
            </a:pPr>
            <a:endParaRPr kumimoji="1" lang="zh-CN" altLang="en-US" sz="1425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eaLnBrk="0" hangingPunct="0">
              <a:spcBef>
                <a:spcPct val="50000"/>
              </a:spcBef>
              <a:defRPr/>
            </a:pPr>
            <a:endParaRPr kumimoji="1"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61444" name="Picture 4" descr="BS00508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650" y="4286251"/>
            <a:ext cx="1428750" cy="1235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6D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7765" name="Text Box 5"/>
          <p:cNvSpPr txBox="1">
            <a:spLocks noChangeArrowheads="1"/>
          </p:cNvSpPr>
          <p:nvPr/>
        </p:nvSpPr>
        <p:spPr bwMode="auto">
          <a:xfrm>
            <a:off x="1657351" y="4114801"/>
            <a:ext cx="640556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kumimoji="1" lang="zh-CN" altLang="en-US" sz="3750" b="1" i="1">
                <a:solidFill>
                  <a:srgbClr val="FFFF9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￥</a:t>
            </a:r>
            <a:r>
              <a:rPr kumimoji="1" lang="zh-CN" altLang="en-US" sz="4500">
                <a:solidFill>
                  <a:schemeClr val="accent2"/>
                </a:solidFill>
                <a:latin typeface="Arial" charset="0"/>
              </a:rPr>
              <a:t> </a:t>
            </a:r>
          </a:p>
        </p:txBody>
      </p:sp>
      <p:sp>
        <p:nvSpPr>
          <p:cNvPr id="117766" name="Text Box 6"/>
          <p:cNvSpPr txBox="1">
            <a:spLocks noChangeArrowheads="1"/>
          </p:cNvSpPr>
          <p:nvPr/>
        </p:nvSpPr>
        <p:spPr bwMode="auto">
          <a:xfrm>
            <a:off x="2571751" y="4743451"/>
            <a:ext cx="640556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kumimoji="1" lang="zh-CN" altLang="en-US" sz="3750" b="1" i="1">
                <a:solidFill>
                  <a:srgbClr val="FFFF9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＄</a:t>
            </a:r>
            <a:r>
              <a:rPr kumimoji="1" lang="zh-CN" altLang="en-US" sz="375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 </a:t>
            </a:r>
            <a:r>
              <a:rPr kumimoji="1" lang="zh-CN" altLang="en-US" sz="4500">
                <a:solidFill>
                  <a:schemeClr val="accent2"/>
                </a:solidFill>
                <a:latin typeface="Arial" charset="0"/>
              </a:rPr>
              <a:t> </a:t>
            </a:r>
          </a:p>
        </p:txBody>
      </p:sp>
      <p:graphicFrame>
        <p:nvGraphicFramePr>
          <p:cNvPr id="117767" name="Group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414700"/>
              </p:ext>
            </p:extLst>
          </p:nvPr>
        </p:nvGraphicFramePr>
        <p:xfrm>
          <a:off x="3710065" y="2286001"/>
          <a:ext cx="4765729" cy="3189805"/>
        </p:xfrm>
        <a:graphic>
          <a:graphicData uri="http://schemas.openxmlformats.org/drawingml/2006/table">
            <a:tbl>
              <a:tblPr/>
              <a:tblGrid>
                <a:gridCol w="1650569"/>
                <a:gridCol w="1565329"/>
                <a:gridCol w="1549831"/>
              </a:tblGrid>
              <a:tr h="297226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表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7    1991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～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1998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年城乡居民家庭人均收入</a:t>
                      </a:r>
                    </a:p>
                  </a:txBody>
                  <a:tcPr marL="68580" marR="68580" marT="34295" marB="34295" anchor="ctr" horzOverflow="overflow">
                    <a:lnL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47B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429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年份</a:t>
                      </a:r>
                    </a:p>
                  </a:txBody>
                  <a:tcPr marL="68580" marR="68580" marT="34295" marB="34295" anchor="ctr" horzOverflow="overflow">
                    <a:lnL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城镇居民</a:t>
                      </a:r>
                    </a:p>
                  </a:txBody>
                  <a:tcPr marL="68580" marR="68580" marT="34295" marB="34295" anchor="ctr" horzOverflow="overflow">
                    <a:lnL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农村居民</a:t>
                      </a:r>
                    </a:p>
                  </a:txBody>
                  <a:tcPr marL="68580" marR="68580" marT="34295" marB="34295" anchor="ctr" horzOverflow="overflow">
                    <a:lnL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B"/>
                    </a:solidFill>
                  </a:tcPr>
                </a:tc>
              </a:tr>
              <a:tr h="24625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1991</a:t>
                      </a:r>
                      <a:endParaRPr kumimoji="0" lang="en-US" altLang="zh-CN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1992</a:t>
                      </a:r>
                      <a:endParaRPr kumimoji="0" lang="en-US" altLang="zh-CN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1993</a:t>
                      </a:r>
                      <a:endParaRPr kumimoji="0" lang="en-US" altLang="zh-CN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1994</a:t>
                      </a:r>
                      <a:endParaRPr kumimoji="0" lang="en-US" altLang="zh-CN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1995</a:t>
                      </a:r>
                      <a:endParaRPr kumimoji="0" lang="en-US" altLang="zh-CN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1996</a:t>
                      </a:r>
                      <a:endParaRPr kumimoji="0" lang="en-US" altLang="zh-CN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1997</a:t>
                      </a:r>
                      <a:endParaRPr kumimoji="0" lang="en-US" altLang="zh-CN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1998</a:t>
                      </a:r>
                      <a:endParaRPr kumimoji="0" lang="en-US" altLang="zh-CN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34295" marB="34295" anchor="ctr" horzOverflow="overflow">
                    <a:lnL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C67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1700.6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2026.6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2577.4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3496.2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4283.0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4838.9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5160.3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5425.1</a:t>
                      </a:r>
                      <a:endParaRPr kumimoji="0" lang="en-US" altLang="zh-CN" sz="1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34295" marB="34295" anchor="ctr" horzOverflow="overflow">
                    <a:lnL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BFF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708.6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784.0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921.6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1221.0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1577.7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1926.1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2091.1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2162.0</a:t>
                      </a:r>
                    </a:p>
                  </a:txBody>
                  <a:tcPr marL="68580" marR="68580" marT="34295" marB="34295" anchor="ctr" horzOverflow="overflow">
                    <a:lnL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BFFF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825491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2571750" y="1028700"/>
            <a:ext cx="5086350" cy="800100"/>
          </a:xfrm>
        </p:spPr>
        <p:txBody>
          <a:bodyPr/>
          <a:lstStyle/>
          <a:p>
            <a:pPr eaLnBrk="1" hangingPunct="1"/>
            <a:r>
              <a:rPr lang="zh-CN" altLang="en-US" sz="3000"/>
              <a:t>时间序列数据</a:t>
            </a:r>
            <a:endParaRPr lang="zh-CN" altLang="en-US" sz="2700">
              <a:solidFill>
                <a:schemeClr val="hlink"/>
              </a:solidFill>
            </a:endParaRPr>
          </a:p>
        </p:txBody>
      </p:sp>
      <p:grpSp>
        <p:nvGrpSpPr>
          <p:cNvPr id="62467" name="Group 3"/>
          <p:cNvGrpSpPr>
            <a:grpSpLocks/>
          </p:cNvGrpSpPr>
          <p:nvPr/>
        </p:nvGrpSpPr>
        <p:grpSpPr bwMode="auto">
          <a:xfrm>
            <a:off x="1714500" y="2114550"/>
            <a:ext cx="5657850" cy="3543300"/>
            <a:chOff x="480" y="1056"/>
            <a:chExt cx="4752" cy="2976"/>
          </a:xfrm>
        </p:grpSpPr>
        <p:sp>
          <p:nvSpPr>
            <p:cNvPr id="62468" name="Rectangle 4"/>
            <p:cNvSpPr>
              <a:spLocks noChangeArrowheads="1"/>
            </p:cNvSpPr>
            <p:nvPr/>
          </p:nvSpPr>
          <p:spPr bwMode="auto">
            <a:xfrm>
              <a:off x="480" y="1056"/>
              <a:ext cx="4752" cy="2976"/>
            </a:xfrm>
            <a:prstGeom prst="rect">
              <a:avLst/>
            </a:prstGeom>
            <a:solidFill>
              <a:srgbClr val="FEB54A"/>
            </a:solidFill>
            <a:ln>
              <a:noFill/>
            </a:ln>
            <a:effectLst>
              <a:outerShdw dist="71842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350"/>
            </a:p>
          </p:txBody>
        </p:sp>
        <p:sp>
          <p:nvSpPr>
            <p:cNvPr id="62469" name="Rectangle 5"/>
            <p:cNvSpPr>
              <a:spLocks noChangeArrowheads="1"/>
            </p:cNvSpPr>
            <p:nvPr/>
          </p:nvSpPr>
          <p:spPr bwMode="auto">
            <a:xfrm>
              <a:off x="548" y="1128"/>
              <a:ext cx="4603" cy="2832"/>
            </a:xfrm>
            <a:prstGeom prst="rect">
              <a:avLst/>
            </a:prstGeom>
            <a:solidFill>
              <a:srgbClr val="FF808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350"/>
            </a:p>
          </p:txBody>
        </p:sp>
        <p:sp>
          <p:nvSpPr>
            <p:cNvPr id="62470" name="Rectangle 6"/>
            <p:cNvSpPr>
              <a:spLocks noChangeArrowheads="1"/>
            </p:cNvSpPr>
            <p:nvPr/>
          </p:nvSpPr>
          <p:spPr bwMode="auto">
            <a:xfrm>
              <a:off x="1455" y="1272"/>
              <a:ext cx="3520" cy="1998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350"/>
            </a:p>
          </p:txBody>
        </p:sp>
        <p:sp>
          <p:nvSpPr>
            <p:cNvPr id="62471" name="Line 7"/>
            <p:cNvSpPr>
              <a:spLocks noChangeShapeType="1"/>
            </p:cNvSpPr>
            <p:nvPr/>
          </p:nvSpPr>
          <p:spPr bwMode="auto">
            <a:xfrm>
              <a:off x="1455" y="2609"/>
              <a:ext cx="352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62472" name="Line 8"/>
            <p:cNvSpPr>
              <a:spLocks noChangeShapeType="1"/>
            </p:cNvSpPr>
            <p:nvPr/>
          </p:nvSpPr>
          <p:spPr bwMode="auto">
            <a:xfrm>
              <a:off x="1455" y="1933"/>
              <a:ext cx="352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62473" name="Line 9"/>
            <p:cNvSpPr>
              <a:spLocks noChangeShapeType="1"/>
            </p:cNvSpPr>
            <p:nvPr/>
          </p:nvSpPr>
          <p:spPr bwMode="auto">
            <a:xfrm>
              <a:off x="1455" y="1272"/>
              <a:ext cx="352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62474" name="Rectangle 10"/>
            <p:cNvSpPr>
              <a:spLocks noChangeArrowheads="1"/>
            </p:cNvSpPr>
            <p:nvPr/>
          </p:nvSpPr>
          <p:spPr bwMode="auto">
            <a:xfrm>
              <a:off x="1455" y="1272"/>
              <a:ext cx="3520" cy="1998"/>
            </a:xfrm>
            <a:prstGeom prst="rect">
              <a:avLst/>
            </a:prstGeom>
            <a:noFill/>
            <a:ln w="22225">
              <a:solidFill>
                <a:srgbClr val="80808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350"/>
            </a:p>
          </p:txBody>
        </p:sp>
        <p:sp>
          <p:nvSpPr>
            <p:cNvPr id="62475" name="Line 11"/>
            <p:cNvSpPr>
              <a:spLocks noChangeShapeType="1"/>
            </p:cNvSpPr>
            <p:nvPr/>
          </p:nvSpPr>
          <p:spPr bwMode="auto">
            <a:xfrm>
              <a:off x="1455" y="1272"/>
              <a:ext cx="1" cy="199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62476" name="Line 12"/>
            <p:cNvSpPr>
              <a:spLocks noChangeShapeType="1"/>
            </p:cNvSpPr>
            <p:nvPr/>
          </p:nvSpPr>
          <p:spPr bwMode="auto">
            <a:xfrm>
              <a:off x="1455" y="3270"/>
              <a:ext cx="4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62477" name="Line 13"/>
            <p:cNvSpPr>
              <a:spLocks noChangeShapeType="1"/>
            </p:cNvSpPr>
            <p:nvPr/>
          </p:nvSpPr>
          <p:spPr bwMode="auto">
            <a:xfrm>
              <a:off x="1455" y="2609"/>
              <a:ext cx="4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62478" name="Line 14"/>
            <p:cNvSpPr>
              <a:spLocks noChangeShapeType="1"/>
            </p:cNvSpPr>
            <p:nvPr/>
          </p:nvSpPr>
          <p:spPr bwMode="auto">
            <a:xfrm>
              <a:off x="1455" y="1933"/>
              <a:ext cx="4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62479" name="Line 15"/>
            <p:cNvSpPr>
              <a:spLocks noChangeShapeType="1"/>
            </p:cNvSpPr>
            <p:nvPr/>
          </p:nvSpPr>
          <p:spPr bwMode="auto">
            <a:xfrm>
              <a:off x="1455" y="1272"/>
              <a:ext cx="4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62480" name="Line 16"/>
            <p:cNvSpPr>
              <a:spLocks noChangeShapeType="1"/>
            </p:cNvSpPr>
            <p:nvPr/>
          </p:nvSpPr>
          <p:spPr bwMode="auto">
            <a:xfrm>
              <a:off x="1455" y="3270"/>
              <a:ext cx="352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62481" name="Line 17"/>
            <p:cNvSpPr>
              <a:spLocks noChangeShapeType="1"/>
            </p:cNvSpPr>
            <p:nvPr/>
          </p:nvSpPr>
          <p:spPr bwMode="auto">
            <a:xfrm flipV="1">
              <a:off x="1455" y="3227"/>
              <a:ext cx="1" cy="4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62482" name="Line 18"/>
            <p:cNvSpPr>
              <a:spLocks noChangeShapeType="1"/>
            </p:cNvSpPr>
            <p:nvPr/>
          </p:nvSpPr>
          <p:spPr bwMode="auto">
            <a:xfrm flipV="1">
              <a:off x="1956" y="3227"/>
              <a:ext cx="1" cy="4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62483" name="Line 19"/>
            <p:cNvSpPr>
              <a:spLocks noChangeShapeType="1"/>
            </p:cNvSpPr>
            <p:nvPr/>
          </p:nvSpPr>
          <p:spPr bwMode="auto">
            <a:xfrm flipV="1">
              <a:off x="2457" y="3227"/>
              <a:ext cx="1" cy="4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62484" name="Line 20"/>
            <p:cNvSpPr>
              <a:spLocks noChangeShapeType="1"/>
            </p:cNvSpPr>
            <p:nvPr/>
          </p:nvSpPr>
          <p:spPr bwMode="auto">
            <a:xfrm flipV="1">
              <a:off x="2958" y="3227"/>
              <a:ext cx="1" cy="4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62485" name="Line 21"/>
            <p:cNvSpPr>
              <a:spLocks noChangeShapeType="1"/>
            </p:cNvSpPr>
            <p:nvPr/>
          </p:nvSpPr>
          <p:spPr bwMode="auto">
            <a:xfrm flipV="1">
              <a:off x="3472" y="3227"/>
              <a:ext cx="1" cy="4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62486" name="Line 22"/>
            <p:cNvSpPr>
              <a:spLocks noChangeShapeType="1"/>
            </p:cNvSpPr>
            <p:nvPr/>
          </p:nvSpPr>
          <p:spPr bwMode="auto">
            <a:xfrm flipV="1">
              <a:off x="3973" y="3227"/>
              <a:ext cx="1" cy="4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62487" name="Line 23"/>
            <p:cNvSpPr>
              <a:spLocks noChangeShapeType="1"/>
            </p:cNvSpPr>
            <p:nvPr/>
          </p:nvSpPr>
          <p:spPr bwMode="auto">
            <a:xfrm flipV="1">
              <a:off x="4474" y="3227"/>
              <a:ext cx="1" cy="4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62488" name="Line 24"/>
            <p:cNvSpPr>
              <a:spLocks noChangeShapeType="1"/>
            </p:cNvSpPr>
            <p:nvPr/>
          </p:nvSpPr>
          <p:spPr bwMode="auto">
            <a:xfrm flipV="1">
              <a:off x="4975" y="3227"/>
              <a:ext cx="1" cy="4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62489" name="Line 25"/>
            <p:cNvSpPr>
              <a:spLocks noChangeShapeType="1"/>
            </p:cNvSpPr>
            <p:nvPr/>
          </p:nvSpPr>
          <p:spPr bwMode="auto">
            <a:xfrm flipV="1">
              <a:off x="1455" y="2594"/>
              <a:ext cx="501" cy="115"/>
            </a:xfrm>
            <a:prstGeom prst="line">
              <a:avLst/>
            </a:prstGeom>
            <a:noFill/>
            <a:ln w="42863">
              <a:solidFill>
                <a:srgbClr val="99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62490" name="Line 26"/>
            <p:cNvSpPr>
              <a:spLocks noChangeShapeType="1"/>
            </p:cNvSpPr>
            <p:nvPr/>
          </p:nvSpPr>
          <p:spPr bwMode="auto">
            <a:xfrm flipV="1">
              <a:off x="1956" y="2407"/>
              <a:ext cx="501" cy="187"/>
            </a:xfrm>
            <a:prstGeom prst="line">
              <a:avLst/>
            </a:prstGeom>
            <a:noFill/>
            <a:ln w="42863">
              <a:solidFill>
                <a:srgbClr val="99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62491" name="Line 27"/>
            <p:cNvSpPr>
              <a:spLocks noChangeShapeType="1"/>
            </p:cNvSpPr>
            <p:nvPr/>
          </p:nvSpPr>
          <p:spPr bwMode="auto">
            <a:xfrm flipV="1">
              <a:off x="2457" y="2106"/>
              <a:ext cx="501" cy="301"/>
            </a:xfrm>
            <a:prstGeom prst="line">
              <a:avLst/>
            </a:prstGeom>
            <a:noFill/>
            <a:ln w="42863">
              <a:solidFill>
                <a:srgbClr val="99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62492" name="Line 28"/>
            <p:cNvSpPr>
              <a:spLocks noChangeShapeType="1"/>
            </p:cNvSpPr>
            <p:nvPr/>
          </p:nvSpPr>
          <p:spPr bwMode="auto">
            <a:xfrm flipV="1">
              <a:off x="2958" y="1847"/>
              <a:ext cx="514" cy="259"/>
            </a:xfrm>
            <a:prstGeom prst="line">
              <a:avLst/>
            </a:prstGeom>
            <a:noFill/>
            <a:ln w="42863">
              <a:solidFill>
                <a:srgbClr val="99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62493" name="Line 29"/>
            <p:cNvSpPr>
              <a:spLocks noChangeShapeType="1"/>
            </p:cNvSpPr>
            <p:nvPr/>
          </p:nvSpPr>
          <p:spPr bwMode="auto">
            <a:xfrm flipV="1">
              <a:off x="3472" y="1660"/>
              <a:ext cx="501" cy="187"/>
            </a:xfrm>
            <a:prstGeom prst="line">
              <a:avLst/>
            </a:prstGeom>
            <a:noFill/>
            <a:ln w="42863">
              <a:solidFill>
                <a:srgbClr val="99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62494" name="Line 30"/>
            <p:cNvSpPr>
              <a:spLocks noChangeShapeType="1"/>
            </p:cNvSpPr>
            <p:nvPr/>
          </p:nvSpPr>
          <p:spPr bwMode="auto">
            <a:xfrm flipV="1">
              <a:off x="3973" y="1545"/>
              <a:ext cx="501" cy="115"/>
            </a:xfrm>
            <a:prstGeom prst="line">
              <a:avLst/>
            </a:prstGeom>
            <a:noFill/>
            <a:ln w="42863">
              <a:solidFill>
                <a:srgbClr val="99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62495" name="Line 31"/>
            <p:cNvSpPr>
              <a:spLocks noChangeShapeType="1"/>
            </p:cNvSpPr>
            <p:nvPr/>
          </p:nvSpPr>
          <p:spPr bwMode="auto">
            <a:xfrm flipV="1">
              <a:off x="4474" y="1459"/>
              <a:ext cx="501" cy="86"/>
            </a:xfrm>
            <a:prstGeom prst="line">
              <a:avLst/>
            </a:prstGeom>
            <a:noFill/>
            <a:ln w="42863">
              <a:solidFill>
                <a:srgbClr val="99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62496" name="Line 32"/>
            <p:cNvSpPr>
              <a:spLocks noChangeShapeType="1"/>
            </p:cNvSpPr>
            <p:nvPr/>
          </p:nvSpPr>
          <p:spPr bwMode="auto">
            <a:xfrm flipV="1">
              <a:off x="1455" y="3011"/>
              <a:ext cx="501" cy="29"/>
            </a:xfrm>
            <a:prstGeom prst="line">
              <a:avLst/>
            </a:prstGeom>
            <a:noFill/>
            <a:ln w="42863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62497" name="Line 33"/>
            <p:cNvSpPr>
              <a:spLocks noChangeShapeType="1"/>
            </p:cNvSpPr>
            <p:nvPr/>
          </p:nvSpPr>
          <p:spPr bwMode="auto">
            <a:xfrm flipV="1">
              <a:off x="1956" y="2968"/>
              <a:ext cx="501" cy="43"/>
            </a:xfrm>
            <a:prstGeom prst="line">
              <a:avLst/>
            </a:prstGeom>
            <a:noFill/>
            <a:ln w="42863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62498" name="Line 34"/>
            <p:cNvSpPr>
              <a:spLocks noChangeShapeType="1"/>
            </p:cNvSpPr>
            <p:nvPr/>
          </p:nvSpPr>
          <p:spPr bwMode="auto">
            <a:xfrm flipV="1">
              <a:off x="2457" y="2867"/>
              <a:ext cx="501" cy="101"/>
            </a:xfrm>
            <a:prstGeom prst="line">
              <a:avLst/>
            </a:prstGeom>
            <a:noFill/>
            <a:ln w="42863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62499" name="Line 35"/>
            <p:cNvSpPr>
              <a:spLocks noChangeShapeType="1"/>
            </p:cNvSpPr>
            <p:nvPr/>
          </p:nvSpPr>
          <p:spPr bwMode="auto">
            <a:xfrm flipV="1">
              <a:off x="2958" y="2738"/>
              <a:ext cx="514" cy="129"/>
            </a:xfrm>
            <a:prstGeom prst="line">
              <a:avLst/>
            </a:prstGeom>
            <a:noFill/>
            <a:ln w="42863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62500" name="Line 36"/>
            <p:cNvSpPr>
              <a:spLocks noChangeShapeType="1"/>
            </p:cNvSpPr>
            <p:nvPr/>
          </p:nvSpPr>
          <p:spPr bwMode="auto">
            <a:xfrm flipV="1">
              <a:off x="3472" y="2623"/>
              <a:ext cx="501" cy="115"/>
            </a:xfrm>
            <a:prstGeom prst="line">
              <a:avLst/>
            </a:prstGeom>
            <a:noFill/>
            <a:ln w="42863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62501" name="Line 37"/>
            <p:cNvSpPr>
              <a:spLocks noChangeShapeType="1"/>
            </p:cNvSpPr>
            <p:nvPr/>
          </p:nvSpPr>
          <p:spPr bwMode="auto">
            <a:xfrm flipV="1">
              <a:off x="3973" y="2580"/>
              <a:ext cx="501" cy="43"/>
            </a:xfrm>
            <a:prstGeom prst="line">
              <a:avLst/>
            </a:prstGeom>
            <a:noFill/>
            <a:ln w="42863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62502" name="Line 38"/>
            <p:cNvSpPr>
              <a:spLocks noChangeShapeType="1"/>
            </p:cNvSpPr>
            <p:nvPr/>
          </p:nvSpPr>
          <p:spPr bwMode="auto">
            <a:xfrm flipV="1">
              <a:off x="4474" y="2551"/>
              <a:ext cx="501" cy="29"/>
            </a:xfrm>
            <a:prstGeom prst="line">
              <a:avLst/>
            </a:prstGeom>
            <a:noFill/>
            <a:ln w="42863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62503" name="Freeform 39"/>
            <p:cNvSpPr>
              <a:spLocks/>
            </p:cNvSpPr>
            <p:nvPr/>
          </p:nvSpPr>
          <p:spPr bwMode="auto">
            <a:xfrm>
              <a:off x="1414" y="2666"/>
              <a:ext cx="81" cy="86"/>
            </a:xfrm>
            <a:custGeom>
              <a:avLst/>
              <a:gdLst>
                <a:gd name="T0" fmla="*/ 41 w 81"/>
                <a:gd name="T1" fmla="*/ 0 h 86"/>
                <a:gd name="T2" fmla="*/ 81 w 81"/>
                <a:gd name="T3" fmla="*/ 43 h 86"/>
                <a:gd name="T4" fmla="*/ 41 w 81"/>
                <a:gd name="T5" fmla="*/ 86 h 86"/>
                <a:gd name="T6" fmla="*/ 0 w 81"/>
                <a:gd name="T7" fmla="*/ 43 h 86"/>
                <a:gd name="T8" fmla="*/ 41 w 81"/>
                <a:gd name="T9" fmla="*/ 0 h 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1" h="86">
                  <a:moveTo>
                    <a:pt x="41" y="0"/>
                  </a:moveTo>
                  <a:lnTo>
                    <a:pt x="81" y="43"/>
                  </a:lnTo>
                  <a:lnTo>
                    <a:pt x="41" y="86"/>
                  </a:lnTo>
                  <a:lnTo>
                    <a:pt x="0" y="43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FFFF00"/>
            </a:solidFill>
            <a:ln w="22225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62504" name="Freeform 40"/>
            <p:cNvSpPr>
              <a:spLocks/>
            </p:cNvSpPr>
            <p:nvPr/>
          </p:nvSpPr>
          <p:spPr bwMode="auto">
            <a:xfrm>
              <a:off x="1915" y="2551"/>
              <a:ext cx="81" cy="86"/>
            </a:xfrm>
            <a:custGeom>
              <a:avLst/>
              <a:gdLst>
                <a:gd name="T0" fmla="*/ 41 w 81"/>
                <a:gd name="T1" fmla="*/ 0 h 86"/>
                <a:gd name="T2" fmla="*/ 81 w 81"/>
                <a:gd name="T3" fmla="*/ 43 h 86"/>
                <a:gd name="T4" fmla="*/ 41 w 81"/>
                <a:gd name="T5" fmla="*/ 86 h 86"/>
                <a:gd name="T6" fmla="*/ 0 w 81"/>
                <a:gd name="T7" fmla="*/ 43 h 86"/>
                <a:gd name="T8" fmla="*/ 41 w 81"/>
                <a:gd name="T9" fmla="*/ 0 h 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1" h="86">
                  <a:moveTo>
                    <a:pt x="41" y="0"/>
                  </a:moveTo>
                  <a:lnTo>
                    <a:pt x="81" y="43"/>
                  </a:lnTo>
                  <a:lnTo>
                    <a:pt x="41" y="86"/>
                  </a:lnTo>
                  <a:lnTo>
                    <a:pt x="0" y="43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FFFF00"/>
            </a:solidFill>
            <a:ln w="22225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62505" name="Freeform 41"/>
            <p:cNvSpPr>
              <a:spLocks/>
            </p:cNvSpPr>
            <p:nvPr/>
          </p:nvSpPr>
          <p:spPr bwMode="auto">
            <a:xfrm>
              <a:off x="2416" y="2364"/>
              <a:ext cx="81" cy="87"/>
            </a:xfrm>
            <a:custGeom>
              <a:avLst/>
              <a:gdLst>
                <a:gd name="T0" fmla="*/ 41 w 81"/>
                <a:gd name="T1" fmla="*/ 0 h 87"/>
                <a:gd name="T2" fmla="*/ 81 w 81"/>
                <a:gd name="T3" fmla="*/ 43 h 87"/>
                <a:gd name="T4" fmla="*/ 41 w 81"/>
                <a:gd name="T5" fmla="*/ 87 h 87"/>
                <a:gd name="T6" fmla="*/ 0 w 81"/>
                <a:gd name="T7" fmla="*/ 43 h 87"/>
                <a:gd name="T8" fmla="*/ 41 w 81"/>
                <a:gd name="T9" fmla="*/ 0 h 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1" h="87">
                  <a:moveTo>
                    <a:pt x="41" y="0"/>
                  </a:moveTo>
                  <a:lnTo>
                    <a:pt x="81" y="43"/>
                  </a:lnTo>
                  <a:lnTo>
                    <a:pt x="41" y="87"/>
                  </a:lnTo>
                  <a:lnTo>
                    <a:pt x="0" y="43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FFFF00"/>
            </a:solidFill>
            <a:ln w="22225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62506" name="Freeform 42"/>
            <p:cNvSpPr>
              <a:spLocks/>
            </p:cNvSpPr>
            <p:nvPr/>
          </p:nvSpPr>
          <p:spPr bwMode="auto">
            <a:xfrm>
              <a:off x="2917" y="2062"/>
              <a:ext cx="81" cy="87"/>
            </a:xfrm>
            <a:custGeom>
              <a:avLst/>
              <a:gdLst>
                <a:gd name="T0" fmla="*/ 41 w 81"/>
                <a:gd name="T1" fmla="*/ 0 h 87"/>
                <a:gd name="T2" fmla="*/ 81 w 81"/>
                <a:gd name="T3" fmla="*/ 44 h 87"/>
                <a:gd name="T4" fmla="*/ 41 w 81"/>
                <a:gd name="T5" fmla="*/ 87 h 87"/>
                <a:gd name="T6" fmla="*/ 0 w 81"/>
                <a:gd name="T7" fmla="*/ 44 h 87"/>
                <a:gd name="T8" fmla="*/ 41 w 81"/>
                <a:gd name="T9" fmla="*/ 0 h 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1" h="87">
                  <a:moveTo>
                    <a:pt x="41" y="0"/>
                  </a:moveTo>
                  <a:lnTo>
                    <a:pt x="81" y="44"/>
                  </a:lnTo>
                  <a:lnTo>
                    <a:pt x="41" y="87"/>
                  </a:lnTo>
                  <a:lnTo>
                    <a:pt x="0" y="44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FFFF00"/>
            </a:solidFill>
            <a:ln w="22225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62507" name="Freeform 43"/>
            <p:cNvSpPr>
              <a:spLocks/>
            </p:cNvSpPr>
            <p:nvPr/>
          </p:nvSpPr>
          <p:spPr bwMode="auto">
            <a:xfrm>
              <a:off x="3431" y="1804"/>
              <a:ext cx="82" cy="86"/>
            </a:xfrm>
            <a:custGeom>
              <a:avLst/>
              <a:gdLst>
                <a:gd name="T0" fmla="*/ 41 w 82"/>
                <a:gd name="T1" fmla="*/ 0 h 86"/>
                <a:gd name="T2" fmla="*/ 82 w 82"/>
                <a:gd name="T3" fmla="*/ 43 h 86"/>
                <a:gd name="T4" fmla="*/ 41 w 82"/>
                <a:gd name="T5" fmla="*/ 86 h 86"/>
                <a:gd name="T6" fmla="*/ 0 w 82"/>
                <a:gd name="T7" fmla="*/ 43 h 86"/>
                <a:gd name="T8" fmla="*/ 41 w 82"/>
                <a:gd name="T9" fmla="*/ 0 h 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2" h="86">
                  <a:moveTo>
                    <a:pt x="41" y="0"/>
                  </a:moveTo>
                  <a:lnTo>
                    <a:pt x="82" y="43"/>
                  </a:lnTo>
                  <a:lnTo>
                    <a:pt x="41" y="86"/>
                  </a:lnTo>
                  <a:lnTo>
                    <a:pt x="0" y="43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FFFF00"/>
            </a:solidFill>
            <a:ln w="22225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62508" name="Freeform 44"/>
            <p:cNvSpPr>
              <a:spLocks/>
            </p:cNvSpPr>
            <p:nvPr/>
          </p:nvSpPr>
          <p:spPr bwMode="auto">
            <a:xfrm>
              <a:off x="3932" y="1617"/>
              <a:ext cx="82" cy="86"/>
            </a:xfrm>
            <a:custGeom>
              <a:avLst/>
              <a:gdLst>
                <a:gd name="T0" fmla="*/ 41 w 82"/>
                <a:gd name="T1" fmla="*/ 0 h 86"/>
                <a:gd name="T2" fmla="*/ 82 w 82"/>
                <a:gd name="T3" fmla="*/ 43 h 86"/>
                <a:gd name="T4" fmla="*/ 41 w 82"/>
                <a:gd name="T5" fmla="*/ 86 h 86"/>
                <a:gd name="T6" fmla="*/ 0 w 82"/>
                <a:gd name="T7" fmla="*/ 43 h 86"/>
                <a:gd name="T8" fmla="*/ 41 w 82"/>
                <a:gd name="T9" fmla="*/ 0 h 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2" h="86">
                  <a:moveTo>
                    <a:pt x="41" y="0"/>
                  </a:moveTo>
                  <a:lnTo>
                    <a:pt x="82" y="43"/>
                  </a:lnTo>
                  <a:lnTo>
                    <a:pt x="41" y="86"/>
                  </a:lnTo>
                  <a:lnTo>
                    <a:pt x="0" y="43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FFFF00"/>
            </a:solidFill>
            <a:ln w="22225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62509" name="Freeform 45"/>
            <p:cNvSpPr>
              <a:spLocks/>
            </p:cNvSpPr>
            <p:nvPr/>
          </p:nvSpPr>
          <p:spPr bwMode="auto">
            <a:xfrm>
              <a:off x="4433" y="1502"/>
              <a:ext cx="81" cy="86"/>
            </a:xfrm>
            <a:custGeom>
              <a:avLst/>
              <a:gdLst>
                <a:gd name="T0" fmla="*/ 41 w 81"/>
                <a:gd name="T1" fmla="*/ 0 h 86"/>
                <a:gd name="T2" fmla="*/ 81 w 81"/>
                <a:gd name="T3" fmla="*/ 43 h 86"/>
                <a:gd name="T4" fmla="*/ 41 w 81"/>
                <a:gd name="T5" fmla="*/ 86 h 86"/>
                <a:gd name="T6" fmla="*/ 0 w 81"/>
                <a:gd name="T7" fmla="*/ 43 h 86"/>
                <a:gd name="T8" fmla="*/ 41 w 81"/>
                <a:gd name="T9" fmla="*/ 0 h 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1" h="86">
                  <a:moveTo>
                    <a:pt x="41" y="0"/>
                  </a:moveTo>
                  <a:lnTo>
                    <a:pt x="81" y="43"/>
                  </a:lnTo>
                  <a:lnTo>
                    <a:pt x="41" y="86"/>
                  </a:lnTo>
                  <a:lnTo>
                    <a:pt x="0" y="43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FFFF00"/>
            </a:solidFill>
            <a:ln w="22225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62510" name="Freeform 46"/>
            <p:cNvSpPr>
              <a:spLocks/>
            </p:cNvSpPr>
            <p:nvPr/>
          </p:nvSpPr>
          <p:spPr bwMode="auto">
            <a:xfrm>
              <a:off x="4934" y="1415"/>
              <a:ext cx="81" cy="87"/>
            </a:xfrm>
            <a:custGeom>
              <a:avLst/>
              <a:gdLst>
                <a:gd name="T0" fmla="*/ 41 w 81"/>
                <a:gd name="T1" fmla="*/ 0 h 87"/>
                <a:gd name="T2" fmla="*/ 81 w 81"/>
                <a:gd name="T3" fmla="*/ 44 h 87"/>
                <a:gd name="T4" fmla="*/ 41 w 81"/>
                <a:gd name="T5" fmla="*/ 87 h 87"/>
                <a:gd name="T6" fmla="*/ 0 w 81"/>
                <a:gd name="T7" fmla="*/ 44 h 87"/>
                <a:gd name="T8" fmla="*/ 41 w 81"/>
                <a:gd name="T9" fmla="*/ 0 h 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1" h="87">
                  <a:moveTo>
                    <a:pt x="41" y="0"/>
                  </a:moveTo>
                  <a:lnTo>
                    <a:pt x="81" y="44"/>
                  </a:lnTo>
                  <a:lnTo>
                    <a:pt x="41" y="87"/>
                  </a:lnTo>
                  <a:lnTo>
                    <a:pt x="0" y="44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FFFF00"/>
            </a:solidFill>
            <a:ln w="22225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62511" name="Oval 47"/>
            <p:cNvSpPr>
              <a:spLocks noChangeArrowheads="1"/>
            </p:cNvSpPr>
            <p:nvPr/>
          </p:nvSpPr>
          <p:spPr bwMode="auto">
            <a:xfrm>
              <a:off x="1414" y="2997"/>
              <a:ext cx="68" cy="72"/>
            </a:xfrm>
            <a:prstGeom prst="ellipse">
              <a:avLst/>
            </a:prstGeom>
            <a:solidFill>
              <a:srgbClr val="FFFF00"/>
            </a:solidFill>
            <a:ln w="22225">
              <a:solidFill>
                <a:srgbClr val="FF00FF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350"/>
            </a:p>
          </p:txBody>
        </p:sp>
        <p:sp>
          <p:nvSpPr>
            <p:cNvPr id="62512" name="Oval 48"/>
            <p:cNvSpPr>
              <a:spLocks noChangeArrowheads="1"/>
            </p:cNvSpPr>
            <p:nvPr/>
          </p:nvSpPr>
          <p:spPr bwMode="auto">
            <a:xfrm>
              <a:off x="1915" y="2968"/>
              <a:ext cx="68" cy="72"/>
            </a:xfrm>
            <a:prstGeom prst="ellipse">
              <a:avLst/>
            </a:prstGeom>
            <a:solidFill>
              <a:srgbClr val="FFFF00"/>
            </a:solidFill>
            <a:ln w="22225">
              <a:solidFill>
                <a:srgbClr val="FF00FF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350"/>
            </a:p>
          </p:txBody>
        </p:sp>
        <p:sp>
          <p:nvSpPr>
            <p:cNvPr id="62513" name="Oval 49"/>
            <p:cNvSpPr>
              <a:spLocks noChangeArrowheads="1"/>
            </p:cNvSpPr>
            <p:nvPr/>
          </p:nvSpPr>
          <p:spPr bwMode="auto">
            <a:xfrm>
              <a:off x="2416" y="2925"/>
              <a:ext cx="68" cy="72"/>
            </a:xfrm>
            <a:prstGeom prst="ellipse">
              <a:avLst/>
            </a:prstGeom>
            <a:solidFill>
              <a:srgbClr val="FFFF00"/>
            </a:solidFill>
            <a:ln w="22225">
              <a:solidFill>
                <a:srgbClr val="FF00FF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350"/>
            </a:p>
          </p:txBody>
        </p:sp>
        <p:sp>
          <p:nvSpPr>
            <p:cNvPr id="62514" name="Oval 50"/>
            <p:cNvSpPr>
              <a:spLocks noChangeArrowheads="1"/>
            </p:cNvSpPr>
            <p:nvPr/>
          </p:nvSpPr>
          <p:spPr bwMode="auto">
            <a:xfrm>
              <a:off x="2917" y="2824"/>
              <a:ext cx="68" cy="72"/>
            </a:xfrm>
            <a:prstGeom prst="ellipse">
              <a:avLst/>
            </a:prstGeom>
            <a:solidFill>
              <a:srgbClr val="FFFF00"/>
            </a:solidFill>
            <a:ln w="22225">
              <a:solidFill>
                <a:srgbClr val="FF00FF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350"/>
            </a:p>
          </p:txBody>
        </p:sp>
        <p:sp>
          <p:nvSpPr>
            <p:cNvPr id="62515" name="Oval 51"/>
            <p:cNvSpPr>
              <a:spLocks noChangeArrowheads="1"/>
            </p:cNvSpPr>
            <p:nvPr/>
          </p:nvSpPr>
          <p:spPr bwMode="auto">
            <a:xfrm>
              <a:off x="3431" y="2695"/>
              <a:ext cx="68" cy="72"/>
            </a:xfrm>
            <a:prstGeom prst="ellipse">
              <a:avLst/>
            </a:prstGeom>
            <a:solidFill>
              <a:srgbClr val="FFFF00"/>
            </a:solidFill>
            <a:ln w="22225">
              <a:solidFill>
                <a:srgbClr val="FF00FF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350"/>
            </a:p>
          </p:txBody>
        </p:sp>
        <p:sp>
          <p:nvSpPr>
            <p:cNvPr id="62516" name="Oval 52"/>
            <p:cNvSpPr>
              <a:spLocks noChangeArrowheads="1"/>
            </p:cNvSpPr>
            <p:nvPr/>
          </p:nvSpPr>
          <p:spPr bwMode="auto">
            <a:xfrm>
              <a:off x="3932" y="2580"/>
              <a:ext cx="68" cy="72"/>
            </a:xfrm>
            <a:prstGeom prst="ellipse">
              <a:avLst/>
            </a:prstGeom>
            <a:solidFill>
              <a:srgbClr val="FFFF00"/>
            </a:solidFill>
            <a:ln w="22225">
              <a:solidFill>
                <a:srgbClr val="FF00FF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350"/>
            </a:p>
          </p:txBody>
        </p:sp>
        <p:sp>
          <p:nvSpPr>
            <p:cNvPr id="62517" name="Oval 53"/>
            <p:cNvSpPr>
              <a:spLocks noChangeArrowheads="1"/>
            </p:cNvSpPr>
            <p:nvPr/>
          </p:nvSpPr>
          <p:spPr bwMode="auto">
            <a:xfrm>
              <a:off x="4433" y="2537"/>
              <a:ext cx="68" cy="72"/>
            </a:xfrm>
            <a:prstGeom prst="ellipse">
              <a:avLst/>
            </a:prstGeom>
            <a:solidFill>
              <a:srgbClr val="FFFF00"/>
            </a:solidFill>
            <a:ln w="22225">
              <a:solidFill>
                <a:srgbClr val="FF00FF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350"/>
            </a:p>
          </p:txBody>
        </p:sp>
        <p:sp>
          <p:nvSpPr>
            <p:cNvPr id="62518" name="Oval 54"/>
            <p:cNvSpPr>
              <a:spLocks noChangeArrowheads="1"/>
            </p:cNvSpPr>
            <p:nvPr/>
          </p:nvSpPr>
          <p:spPr bwMode="auto">
            <a:xfrm>
              <a:off x="4934" y="2508"/>
              <a:ext cx="68" cy="72"/>
            </a:xfrm>
            <a:prstGeom prst="ellipse">
              <a:avLst/>
            </a:prstGeom>
            <a:solidFill>
              <a:srgbClr val="FFFF00"/>
            </a:solidFill>
            <a:ln w="22225">
              <a:solidFill>
                <a:srgbClr val="FF00FF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350"/>
            </a:p>
          </p:txBody>
        </p:sp>
        <p:sp>
          <p:nvSpPr>
            <p:cNvPr id="62519" name="Rectangle 55"/>
            <p:cNvSpPr>
              <a:spLocks noChangeArrowheads="1"/>
            </p:cNvSpPr>
            <p:nvPr/>
          </p:nvSpPr>
          <p:spPr bwMode="auto">
            <a:xfrm>
              <a:off x="1265" y="3169"/>
              <a:ext cx="81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500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sz="4500"/>
            </a:p>
          </p:txBody>
        </p:sp>
        <p:sp>
          <p:nvSpPr>
            <p:cNvPr id="62520" name="Rectangle 56"/>
            <p:cNvSpPr>
              <a:spLocks noChangeArrowheads="1"/>
            </p:cNvSpPr>
            <p:nvPr/>
          </p:nvSpPr>
          <p:spPr bwMode="auto">
            <a:xfrm>
              <a:off x="1022" y="2508"/>
              <a:ext cx="323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500">
                  <a:solidFill>
                    <a:srgbClr val="000000"/>
                  </a:solidFill>
                  <a:latin typeface="Times New Roman" panose="02020603050405020304" pitchFamily="18" charset="0"/>
                </a:rPr>
                <a:t>2000</a:t>
              </a:r>
              <a:endParaRPr kumimoji="1" lang="en-US" altLang="zh-CN" sz="4500"/>
            </a:p>
          </p:txBody>
        </p:sp>
        <p:sp>
          <p:nvSpPr>
            <p:cNvPr id="62521" name="Rectangle 57"/>
            <p:cNvSpPr>
              <a:spLocks noChangeArrowheads="1"/>
            </p:cNvSpPr>
            <p:nvPr/>
          </p:nvSpPr>
          <p:spPr bwMode="auto">
            <a:xfrm>
              <a:off x="1022" y="1832"/>
              <a:ext cx="323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500">
                  <a:solidFill>
                    <a:srgbClr val="000000"/>
                  </a:solidFill>
                  <a:latin typeface="Times New Roman" panose="02020603050405020304" pitchFamily="18" charset="0"/>
                </a:rPr>
                <a:t>4000</a:t>
              </a:r>
              <a:endParaRPr kumimoji="1" lang="en-US" altLang="zh-CN" sz="4500"/>
            </a:p>
          </p:txBody>
        </p:sp>
        <p:sp>
          <p:nvSpPr>
            <p:cNvPr id="62522" name="Rectangle 58"/>
            <p:cNvSpPr>
              <a:spLocks noChangeArrowheads="1"/>
            </p:cNvSpPr>
            <p:nvPr/>
          </p:nvSpPr>
          <p:spPr bwMode="auto">
            <a:xfrm>
              <a:off x="1022" y="1171"/>
              <a:ext cx="323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500">
                  <a:solidFill>
                    <a:srgbClr val="000000"/>
                  </a:solidFill>
                  <a:latin typeface="Times New Roman" panose="02020603050405020304" pitchFamily="18" charset="0"/>
                </a:rPr>
                <a:t>6000</a:t>
              </a:r>
              <a:endParaRPr kumimoji="1" lang="en-US" altLang="zh-CN" sz="4500"/>
            </a:p>
          </p:txBody>
        </p:sp>
        <p:sp>
          <p:nvSpPr>
            <p:cNvPr id="62523" name="Rectangle 59"/>
            <p:cNvSpPr>
              <a:spLocks noChangeArrowheads="1"/>
            </p:cNvSpPr>
            <p:nvPr/>
          </p:nvSpPr>
          <p:spPr bwMode="auto">
            <a:xfrm>
              <a:off x="1292" y="3399"/>
              <a:ext cx="323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500">
                  <a:solidFill>
                    <a:srgbClr val="000000"/>
                  </a:solidFill>
                  <a:latin typeface="Times New Roman" panose="02020603050405020304" pitchFamily="18" charset="0"/>
                </a:rPr>
                <a:t>1991</a:t>
              </a:r>
              <a:endParaRPr kumimoji="1" lang="en-US" altLang="zh-CN" sz="4500"/>
            </a:p>
          </p:txBody>
        </p:sp>
        <p:sp>
          <p:nvSpPr>
            <p:cNvPr id="62524" name="Rectangle 60"/>
            <p:cNvSpPr>
              <a:spLocks noChangeArrowheads="1"/>
            </p:cNvSpPr>
            <p:nvPr/>
          </p:nvSpPr>
          <p:spPr bwMode="auto">
            <a:xfrm>
              <a:off x="1793" y="3399"/>
              <a:ext cx="323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500">
                  <a:solidFill>
                    <a:srgbClr val="000000"/>
                  </a:solidFill>
                  <a:latin typeface="Times New Roman" panose="02020603050405020304" pitchFamily="18" charset="0"/>
                </a:rPr>
                <a:t>1992</a:t>
              </a:r>
              <a:endParaRPr kumimoji="1" lang="en-US" altLang="zh-CN" sz="4500"/>
            </a:p>
          </p:txBody>
        </p:sp>
        <p:sp>
          <p:nvSpPr>
            <p:cNvPr id="62525" name="Rectangle 61"/>
            <p:cNvSpPr>
              <a:spLocks noChangeArrowheads="1"/>
            </p:cNvSpPr>
            <p:nvPr/>
          </p:nvSpPr>
          <p:spPr bwMode="auto">
            <a:xfrm>
              <a:off x="2294" y="3399"/>
              <a:ext cx="323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500">
                  <a:solidFill>
                    <a:srgbClr val="000000"/>
                  </a:solidFill>
                  <a:latin typeface="Times New Roman" panose="02020603050405020304" pitchFamily="18" charset="0"/>
                </a:rPr>
                <a:t>1993</a:t>
              </a:r>
              <a:endParaRPr kumimoji="1" lang="en-US" altLang="zh-CN" sz="4500"/>
            </a:p>
          </p:txBody>
        </p:sp>
        <p:sp>
          <p:nvSpPr>
            <p:cNvPr id="62526" name="Rectangle 62"/>
            <p:cNvSpPr>
              <a:spLocks noChangeArrowheads="1"/>
            </p:cNvSpPr>
            <p:nvPr/>
          </p:nvSpPr>
          <p:spPr bwMode="auto">
            <a:xfrm>
              <a:off x="2795" y="3399"/>
              <a:ext cx="323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500">
                  <a:solidFill>
                    <a:srgbClr val="000000"/>
                  </a:solidFill>
                  <a:latin typeface="Times New Roman" panose="02020603050405020304" pitchFamily="18" charset="0"/>
                </a:rPr>
                <a:t>1994</a:t>
              </a:r>
              <a:endParaRPr kumimoji="1" lang="en-US" altLang="zh-CN" sz="4500"/>
            </a:p>
          </p:txBody>
        </p:sp>
        <p:sp>
          <p:nvSpPr>
            <p:cNvPr id="62527" name="Rectangle 63"/>
            <p:cNvSpPr>
              <a:spLocks noChangeArrowheads="1"/>
            </p:cNvSpPr>
            <p:nvPr/>
          </p:nvSpPr>
          <p:spPr bwMode="auto">
            <a:xfrm>
              <a:off x="3310" y="3399"/>
              <a:ext cx="323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500">
                  <a:solidFill>
                    <a:srgbClr val="000000"/>
                  </a:solidFill>
                  <a:latin typeface="Times New Roman" panose="02020603050405020304" pitchFamily="18" charset="0"/>
                </a:rPr>
                <a:t>1995</a:t>
              </a:r>
              <a:endParaRPr kumimoji="1" lang="en-US" altLang="zh-CN" sz="4500"/>
            </a:p>
          </p:txBody>
        </p:sp>
        <p:sp>
          <p:nvSpPr>
            <p:cNvPr id="62528" name="Rectangle 64"/>
            <p:cNvSpPr>
              <a:spLocks noChangeArrowheads="1"/>
            </p:cNvSpPr>
            <p:nvPr/>
          </p:nvSpPr>
          <p:spPr bwMode="auto">
            <a:xfrm>
              <a:off x="3810" y="3399"/>
              <a:ext cx="323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500">
                  <a:solidFill>
                    <a:srgbClr val="000000"/>
                  </a:solidFill>
                  <a:latin typeface="Times New Roman" panose="02020603050405020304" pitchFamily="18" charset="0"/>
                </a:rPr>
                <a:t>1996</a:t>
              </a:r>
              <a:endParaRPr kumimoji="1" lang="en-US" altLang="zh-CN" sz="4500"/>
            </a:p>
          </p:txBody>
        </p:sp>
        <p:sp>
          <p:nvSpPr>
            <p:cNvPr id="62529" name="Rectangle 65"/>
            <p:cNvSpPr>
              <a:spLocks noChangeArrowheads="1"/>
            </p:cNvSpPr>
            <p:nvPr/>
          </p:nvSpPr>
          <p:spPr bwMode="auto">
            <a:xfrm>
              <a:off x="4311" y="3399"/>
              <a:ext cx="323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500">
                  <a:solidFill>
                    <a:srgbClr val="000000"/>
                  </a:solidFill>
                  <a:latin typeface="Times New Roman" panose="02020603050405020304" pitchFamily="18" charset="0"/>
                </a:rPr>
                <a:t>1997</a:t>
              </a:r>
              <a:endParaRPr kumimoji="1" lang="en-US" altLang="zh-CN" sz="4500"/>
            </a:p>
          </p:txBody>
        </p:sp>
        <p:sp>
          <p:nvSpPr>
            <p:cNvPr id="62530" name="Rectangle 66"/>
            <p:cNvSpPr>
              <a:spLocks noChangeArrowheads="1"/>
            </p:cNvSpPr>
            <p:nvPr/>
          </p:nvSpPr>
          <p:spPr bwMode="auto">
            <a:xfrm>
              <a:off x="4812" y="3399"/>
              <a:ext cx="323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500">
                  <a:solidFill>
                    <a:srgbClr val="000000"/>
                  </a:solidFill>
                  <a:latin typeface="Times New Roman" panose="02020603050405020304" pitchFamily="18" charset="0"/>
                </a:rPr>
                <a:t>1998</a:t>
              </a:r>
              <a:endParaRPr kumimoji="1" lang="en-US" altLang="zh-CN" sz="4500"/>
            </a:p>
          </p:txBody>
        </p:sp>
        <p:sp>
          <p:nvSpPr>
            <p:cNvPr id="62531" name="Rectangle 67"/>
            <p:cNvSpPr>
              <a:spLocks noChangeArrowheads="1"/>
            </p:cNvSpPr>
            <p:nvPr/>
          </p:nvSpPr>
          <p:spPr bwMode="auto">
            <a:xfrm>
              <a:off x="1631" y="1329"/>
              <a:ext cx="1153" cy="591"/>
            </a:xfrm>
            <a:prstGeom prst="rect">
              <a:avLst/>
            </a:prstGeom>
            <a:solidFill>
              <a:srgbClr val="FFFFC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350"/>
            </a:p>
          </p:txBody>
        </p:sp>
        <p:sp>
          <p:nvSpPr>
            <p:cNvPr id="62532" name="Line 68"/>
            <p:cNvSpPr>
              <a:spLocks noChangeShapeType="1"/>
            </p:cNvSpPr>
            <p:nvPr/>
          </p:nvSpPr>
          <p:spPr bwMode="auto">
            <a:xfrm>
              <a:off x="1685" y="1502"/>
              <a:ext cx="365" cy="1"/>
            </a:xfrm>
            <a:prstGeom prst="line">
              <a:avLst/>
            </a:prstGeom>
            <a:noFill/>
            <a:ln w="42863">
              <a:solidFill>
                <a:srgbClr val="99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62533" name="Freeform 69"/>
            <p:cNvSpPr>
              <a:spLocks/>
            </p:cNvSpPr>
            <p:nvPr/>
          </p:nvSpPr>
          <p:spPr bwMode="auto">
            <a:xfrm>
              <a:off x="1820" y="1459"/>
              <a:ext cx="82" cy="86"/>
            </a:xfrm>
            <a:custGeom>
              <a:avLst/>
              <a:gdLst>
                <a:gd name="T0" fmla="*/ 41 w 82"/>
                <a:gd name="T1" fmla="*/ 0 h 86"/>
                <a:gd name="T2" fmla="*/ 82 w 82"/>
                <a:gd name="T3" fmla="*/ 43 h 86"/>
                <a:gd name="T4" fmla="*/ 41 w 82"/>
                <a:gd name="T5" fmla="*/ 86 h 86"/>
                <a:gd name="T6" fmla="*/ 0 w 82"/>
                <a:gd name="T7" fmla="*/ 43 h 86"/>
                <a:gd name="T8" fmla="*/ 41 w 82"/>
                <a:gd name="T9" fmla="*/ 0 h 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2" h="86">
                  <a:moveTo>
                    <a:pt x="41" y="0"/>
                  </a:moveTo>
                  <a:lnTo>
                    <a:pt x="82" y="43"/>
                  </a:lnTo>
                  <a:lnTo>
                    <a:pt x="41" y="86"/>
                  </a:lnTo>
                  <a:lnTo>
                    <a:pt x="0" y="43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FFFF00"/>
            </a:solidFill>
            <a:ln w="22225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62534" name="Rectangle 70"/>
            <p:cNvSpPr>
              <a:spLocks noChangeArrowheads="1"/>
            </p:cNvSpPr>
            <p:nvPr/>
          </p:nvSpPr>
          <p:spPr bwMode="auto">
            <a:xfrm>
              <a:off x="2091" y="1430"/>
              <a:ext cx="64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500">
                  <a:solidFill>
                    <a:srgbClr val="000000"/>
                  </a:solidFill>
                  <a:latin typeface="宋体" panose="02010600030101010101" pitchFamily="2" charset="-122"/>
                </a:rPr>
                <a:t>城镇居民</a:t>
              </a:r>
              <a:endParaRPr kumimoji="1" lang="zh-CN" altLang="en-US" sz="4500"/>
            </a:p>
          </p:txBody>
        </p:sp>
        <p:sp>
          <p:nvSpPr>
            <p:cNvPr id="62535" name="Line 71"/>
            <p:cNvSpPr>
              <a:spLocks noChangeShapeType="1"/>
            </p:cNvSpPr>
            <p:nvPr/>
          </p:nvSpPr>
          <p:spPr bwMode="auto">
            <a:xfrm>
              <a:off x="1685" y="1775"/>
              <a:ext cx="365" cy="1"/>
            </a:xfrm>
            <a:prstGeom prst="line">
              <a:avLst/>
            </a:prstGeom>
            <a:noFill/>
            <a:ln w="42863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62536" name="Oval 72"/>
            <p:cNvSpPr>
              <a:spLocks noChangeArrowheads="1"/>
            </p:cNvSpPr>
            <p:nvPr/>
          </p:nvSpPr>
          <p:spPr bwMode="auto">
            <a:xfrm>
              <a:off x="1820" y="1732"/>
              <a:ext cx="68" cy="72"/>
            </a:xfrm>
            <a:prstGeom prst="ellipse">
              <a:avLst/>
            </a:prstGeom>
            <a:solidFill>
              <a:srgbClr val="FFFF00"/>
            </a:solidFill>
            <a:ln w="22225">
              <a:solidFill>
                <a:srgbClr val="FF00FF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350"/>
            </a:p>
          </p:txBody>
        </p:sp>
        <p:sp>
          <p:nvSpPr>
            <p:cNvPr id="62537" name="Rectangle 73"/>
            <p:cNvSpPr>
              <a:spLocks noChangeArrowheads="1"/>
            </p:cNvSpPr>
            <p:nvPr/>
          </p:nvSpPr>
          <p:spPr bwMode="auto">
            <a:xfrm>
              <a:off x="2091" y="1703"/>
              <a:ext cx="64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500">
                  <a:solidFill>
                    <a:srgbClr val="000000"/>
                  </a:solidFill>
                  <a:latin typeface="宋体" panose="02010600030101010101" pitchFamily="2" charset="-122"/>
                </a:rPr>
                <a:t>农村居民</a:t>
              </a:r>
              <a:endParaRPr kumimoji="1" lang="zh-CN" altLang="en-US" sz="4500"/>
            </a:p>
          </p:txBody>
        </p:sp>
        <p:sp>
          <p:nvSpPr>
            <p:cNvPr id="62538" name="Rectangle 74"/>
            <p:cNvSpPr>
              <a:spLocks noChangeArrowheads="1"/>
            </p:cNvSpPr>
            <p:nvPr/>
          </p:nvSpPr>
          <p:spPr bwMode="auto">
            <a:xfrm>
              <a:off x="548" y="1128"/>
              <a:ext cx="4603" cy="2832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350"/>
            </a:p>
          </p:txBody>
        </p:sp>
        <p:sp>
          <p:nvSpPr>
            <p:cNvPr id="62539" name="Rectangle 75"/>
            <p:cNvSpPr>
              <a:spLocks noChangeArrowheads="1"/>
            </p:cNvSpPr>
            <p:nvPr/>
          </p:nvSpPr>
          <p:spPr bwMode="auto">
            <a:xfrm>
              <a:off x="720" y="1632"/>
              <a:ext cx="298" cy="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350"/>
            </a:p>
          </p:txBody>
        </p:sp>
        <p:sp>
          <p:nvSpPr>
            <p:cNvPr id="62540" name="Rectangle 76"/>
            <p:cNvSpPr>
              <a:spLocks noChangeArrowheads="1"/>
            </p:cNvSpPr>
            <p:nvPr/>
          </p:nvSpPr>
          <p:spPr bwMode="auto">
            <a:xfrm>
              <a:off x="720" y="1680"/>
              <a:ext cx="162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500" b="1">
                  <a:solidFill>
                    <a:srgbClr val="000000"/>
                  </a:solidFill>
                  <a:latin typeface="宋体" panose="02010600030101010101" pitchFamily="2" charset="-122"/>
                </a:rPr>
                <a:t>收</a:t>
              </a:r>
              <a:endParaRPr kumimoji="1" lang="zh-CN" altLang="en-US" sz="4500" b="1"/>
            </a:p>
          </p:txBody>
        </p:sp>
        <p:sp>
          <p:nvSpPr>
            <p:cNvPr id="62541" name="Rectangle 77"/>
            <p:cNvSpPr>
              <a:spLocks noChangeArrowheads="1"/>
            </p:cNvSpPr>
            <p:nvPr/>
          </p:nvSpPr>
          <p:spPr bwMode="auto">
            <a:xfrm>
              <a:off x="720" y="1872"/>
              <a:ext cx="162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500" b="1">
                  <a:solidFill>
                    <a:srgbClr val="000000"/>
                  </a:solidFill>
                  <a:latin typeface="宋体" panose="02010600030101010101" pitchFamily="2" charset="-122"/>
                </a:rPr>
                <a:t>入</a:t>
              </a:r>
              <a:endParaRPr kumimoji="1" lang="zh-CN" altLang="en-US" sz="4500" b="1"/>
            </a:p>
          </p:txBody>
        </p:sp>
        <p:sp>
          <p:nvSpPr>
            <p:cNvPr id="62542" name="Rectangle 78"/>
            <p:cNvSpPr>
              <a:spLocks noChangeArrowheads="1"/>
            </p:cNvSpPr>
            <p:nvPr/>
          </p:nvSpPr>
          <p:spPr bwMode="auto">
            <a:xfrm>
              <a:off x="576" y="2064"/>
              <a:ext cx="555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kumimoji="1" lang="zh-CN" altLang="zh-CN" sz="4500" b="1"/>
            </a:p>
          </p:txBody>
        </p:sp>
        <p:sp>
          <p:nvSpPr>
            <p:cNvPr id="62543" name="Rectangle 79"/>
            <p:cNvSpPr>
              <a:spLocks noChangeArrowheads="1"/>
            </p:cNvSpPr>
            <p:nvPr/>
          </p:nvSpPr>
          <p:spPr bwMode="auto">
            <a:xfrm>
              <a:off x="832" y="2062"/>
              <a:ext cx="40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50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kumimoji="1" lang="en-US" altLang="zh-CN" sz="4500"/>
            </a:p>
          </p:txBody>
        </p:sp>
        <p:sp>
          <p:nvSpPr>
            <p:cNvPr id="62544" name="Rectangle 80"/>
            <p:cNvSpPr>
              <a:spLocks noChangeArrowheads="1"/>
            </p:cNvSpPr>
            <p:nvPr/>
          </p:nvSpPr>
          <p:spPr bwMode="auto">
            <a:xfrm>
              <a:off x="576" y="2112"/>
              <a:ext cx="485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500" b="1">
                  <a:solidFill>
                    <a:srgbClr val="000000"/>
                  </a:solidFill>
                  <a:latin typeface="宋体" panose="02010600030101010101" pitchFamily="2" charset="-122"/>
                </a:rPr>
                <a:t>（元）</a:t>
              </a:r>
              <a:endParaRPr kumimoji="1" lang="zh-CN" altLang="en-US" sz="4500" b="1"/>
            </a:p>
          </p:txBody>
        </p:sp>
        <p:sp>
          <p:nvSpPr>
            <p:cNvPr id="62545" name="Rectangle 81"/>
            <p:cNvSpPr>
              <a:spLocks noChangeArrowheads="1"/>
            </p:cNvSpPr>
            <p:nvPr/>
          </p:nvSpPr>
          <p:spPr bwMode="auto">
            <a:xfrm>
              <a:off x="1807" y="3644"/>
              <a:ext cx="2762" cy="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350"/>
            </a:p>
          </p:txBody>
        </p:sp>
        <p:sp>
          <p:nvSpPr>
            <p:cNvPr id="62546" name="Rectangle 82"/>
            <p:cNvSpPr>
              <a:spLocks noChangeArrowheads="1"/>
            </p:cNvSpPr>
            <p:nvPr/>
          </p:nvSpPr>
          <p:spPr bwMode="auto">
            <a:xfrm>
              <a:off x="2281" y="3673"/>
              <a:ext cx="4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65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kumimoji="1" lang="en-US" altLang="zh-CN" sz="4500"/>
            </a:p>
          </p:txBody>
        </p:sp>
        <p:sp>
          <p:nvSpPr>
            <p:cNvPr id="62547" name="Rectangle 83"/>
            <p:cNvSpPr>
              <a:spLocks noChangeArrowheads="1"/>
            </p:cNvSpPr>
            <p:nvPr/>
          </p:nvSpPr>
          <p:spPr bwMode="auto">
            <a:xfrm>
              <a:off x="2064" y="3696"/>
              <a:ext cx="2100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5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图</a:t>
              </a:r>
              <a:r>
                <a:rPr kumimoji="1" lang="en-US" altLang="zh-CN" sz="1500" b="1" dirty="0" smtClean="0">
                  <a:solidFill>
                    <a:srgbClr val="000000"/>
                  </a:solidFill>
                  <a:latin typeface="宋体" panose="02010600030101010101" pitchFamily="2" charset="-122"/>
                </a:rPr>
                <a:t>11  </a:t>
              </a:r>
              <a:r>
                <a:rPr kumimoji="1" lang="zh-CN" altLang="en-US" sz="15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城乡居民家庭人均收入</a:t>
              </a:r>
              <a:endParaRPr kumimoji="1" lang="zh-CN" altLang="en-US" sz="15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1626927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xfrm>
            <a:off x="1485900" y="1063229"/>
            <a:ext cx="6172200" cy="74295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67866" tIns="33338" rIns="67866" bIns="33338" rtlCol="0" anchor="ctr" anchorCtr="1">
            <a:normAutofit/>
          </a:bodyPr>
          <a:lstStyle/>
          <a:p>
            <a:pPr eaLnBrk="1" hangingPunct="1"/>
            <a:r>
              <a:rPr lang="zh-CN" altLang="en-US" sz="3000"/>
              <a:t>多变量数据</a:t>
            </a:r>
            <a:r>
              <a:rPr lang="en-US" altLang="zh-CN" sz="3000"/>
              <a:t>—</a:t>
            </a:r>
            <a:r>
              <a:rPr lang="zh-CN" altLang="en-US" sz="3000"/>
              <a:t>雷达图</a:t>
            </a:r>
            <a:endParaRPr lang="zh-CN" altLang="en-US" sz="2700">
              <a:solidFill>
                <a:schemeClr val="hlink"/>
              </a:solidFill>
            </a:endParaRPr>
          </a:p>
        </p:txBody>
      </p:sp>
      <p:sp>
        <p:nvSpPr>
          <p:cNvPr id="121858" name="Rectangle 2"/>
          <p:cNvSpPr>
            <a:spLocks noGrp="1" noChangeArrowheads="1"/>
          </p:cNvSpPr>
          <p:nvPr>
            <p:ph idx="1"/>
          </p:nvPr>
        </p:nvSpPr>
        <p:spPr>
          <a:xfrm>
            <a:off x="1485900" y="2286000"/>
            <a:ext cx="6172200" cy="32004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67866" tIns="33338" rIns="67866" bIns="33338" rtlCol="0">
            <a:normAutofit fontScale="92500" lnSpcReduction="10000"/>
          </a:bodyPr>
          <a:lstStyle/>
          <a:p>
            <a:pPr marL="457200" indent="-457200" algn="just">
              <a:buFontTx/>
              <a:buAutoNum type="arabicPeriod"/>
            </a:pPr>
            <a:r>
              <a:rPr lang="zh-CN" altLang="en-US" dirty="0" smtClean="0">
                <a:latin typeface="Times New Roman" panose="02020603050405020304" pitchFamily="18" charset="0"/>
              </a:rPr>
              <a:t>雷达图（</a:t>
            </a:r>
            <a:r>
              <a:rPr lang="en-US" altLang="zh-CN" dirty="0" smtClean="0">
                <a:latin typeface="Times New Roman" panose="02020603050405020304" pitchFamily="18" charset="0"/>
              </a:rPr>
              <a:t>Radar Chart</a:t>
            </a:r>
            <a:r>
              <a:rPr lang="zh-CN" altLang="en-US" dirty="0" smtClean="0">
                <a:latin typeface="Times New Roman" panose="02020603050405020304" pitchFamily="18" charset="0"/>
              </a:rPr>
              <a:t>）是显示多个变量的常用图示方法</a:t>
            </a:r>
          </a:p>
          <a:p>
            <a:pPr marL="457200" indent="-457200" algn="just">
              <a:buFontTx/>
              <a:buAutoNum type="arabicPeriod" startAt="3"/>
            </a:pPr>
            <a:r>
              <a:rPr lang="zh-CN" altLang="en-US" dirty="0" smtClean="0">
                <a:latin typeface="Times New Roman" panose="02020603050405020304" pitchFamily="18" charset="0"/>
              </a:rPr>
              <a:t>在显示或对比各变量的数值总和时十分有用</a:t>
            </a:r>
          </a:p>
          <a:p>
            <a:pPr marL="457200" indent="-457200" algn="just">
              <a:buFontTx/>
              <a:buAutoNum type="arabicPeriod" startAt="3"/>
            </a:pPr>
            <a:r>
              <a:rPr lang="zh-CN" altLang="en-US" dirty="0" smtClean="0">
                <a:latin typeface="Times New Roman" panose="02020603050405020304" pitchFamily="18" charset="0"/>
              </a:rPr>
              <a:t>假定各变量的取值具有相同的正负号，总的绝对值与图形所围成的区域成正比</a:t>
            </a:r>
          </a:p>
          <a:p>
            <a:pPr marL="457200" indent="-457200" algn="just">
              <a:buFontTx/>
              <a:buAutoNum type="arabicPeriod" startAt="3"/>
            </a:pPr>
            <a:r>
              <a:rPr lang="zh-CN" altLang="en-US" dirty="0" smtClean="0">
                <a:latin typeface="Times New Roman" panose="02020603050405020304" pitchFamily="18" charset="0"/>
              </a:rPr>
              <a:t>可用于研究多个样本之间的相似程度</a:t>
            </a:r>
          </a:p>
        </p:txBody>
      </p:sp>
    </p:spTree>
    <p:extLst>
      <p:ext uri="{BB962C8B-B14F-4D97-AF65-F5344CB8AC3E}">
        <p14:creationId xmlns:p14="http://schemas.microsoft.com/office/powerpoint/2010/main" val="64802289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ChangeArrowheads="1"/>
          </p:cNvSpPr>
          <p:nvPr/>
        </p:nvSpPr>
        <p:spPr bwMode="auto">
          <a:xfrm>
            <a:off x="1600201" y="2536031"/>
            <a:ext cx="2216944" cy="1191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350"/>
          </a:p>
        </p:txBody>
      </p:sp>
      <p:sp>
        <p:nvSpPr>
          <p:cNvPr id="65539" name="Rectangle 3"/>
          <p:cNvSpPr>
            <a:spLocks noChangeArrowheads="1"/>
          </p:cNvSpPr>
          <p:nvPr/>
        </p:nvSpPr>
        <p:spPr bwMode="auto">
          <a:xfrm>
            <a:off x="3829051" y="2536031"/>
            <a:ext cx="11906" cy="1191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350"/>
          </a:p>
        </p:txBody>
      </p:sp>
      <p:sp>
        <p:nvSpPr>
          <p:cNvPr id="65540" name="Rectangle 4"/>
          <p:cNvSpPr>
            <a:spLocks noChangeArrowheads="1"/>
          </p:cNvSpPr>
          <p:nvPr/>
        </p:nvSpPr>
        <p:spPr bwMode="auto">
          <a:xfrm>
            <a:off x="3817145" y="2536031"/>
            <a:ext cx="11906" cy="1191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350"/>
          </a:p>
        </p:txBody>
      </p:sp>
      <p:sp>
        <p:nvSpPr>
          <p:cNvPr id="65541" name="Rectangle 5"/>
          <p:cNvSpPr>
            <a:spLocks noChangeArrowheads="1"/>
          </p:cNvSpPr>
          <p:nvPr/>
        </p:nvSpPr>
        <p:spPr bwMode="auto">
          <a:xfrm>
            <a:off x="3840958" y="2536031"/>
            <a:ext cx="1840706" cy="1191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350"/>
          </a:p>
        </p:txBody>
      </p:sp>
      <p:sp>
        <p:nvSpPr>
          <p:cNvPr id="65542" name="Rectangle 6"/>
          <p:cNvSpPr>
            <a:spLocks noChangeArrowheads="1"/>
          </p:cNvSpPr>
          <p:nvPr/>
        </p:nvSpPr>
        <p:spPr bwMode="auto">
          <a:xfrm>
            <a:off x="5693570" y="2536031"/>
            <a:ext cx="11906" cy="1191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350"/>
          </a:p>
        </p:txBody>
      </p:sp>
      <p:sp>
        <p:nvSpPr>
          <p:cNvPr id="65543" name="Rectangle 7"/>
          <p:cNvSpPr>
            <a:spLocks noChangeArrowheads="1"/>
          </p:cNvSpPr>
          <p:nvPr/>
        </p:nvSpPr>
        <p:spPr bwMode="auto">
          <a:xfrm>
            <a:off x="5681664" y="2536031"/>
            <a:ext cx="11906" cy="1191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350"/>
          </a:p>
        </p:txBody>
      </p:sp>
      <p:sp>
        <p:nvSpPr>
          <p:cNvPr id="65544" name="Rectangle 8"/>
          <p:cNvSpPr>
            <a:spLocks noChangeArrowheads="1"/>
          </p:cNvSpPr>
          <p:nvPr/>
        </p:nvSpPr>
        <p:spPr bwMode="auto">
          <a:xfrm>
            <a:off x="5705475" y="2536031"/>
            <a:ext cx="1839516" cy="1191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350"/>
          </a:p>
        </p:txBody>
      </p:sp>
      <p:sp>
        <p:nvSpPr>
          <p:cNvPr id="65545" name="Rectangle 9"/>
          <p:cNvSpPr>
            <a:spLocks noGrp="1" noChangeArrowheads="1"/>
          </p:cNvSpPr>
          <p:nvPr>
            <p:ph type="title"/>
          </p:nvPr>
        </p:nvSpPr>
        <p:spPr>
          <a:xfrm>
            <a:off x="1485900" y="1063229"/>
            <a:ext cx="6172200" cy="74295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67866" tIns="33338" rIns="67866" bIns="33338" rtlCol="0" anchor="ctr" anchorCtr="1">
            <a:normAutofit fontScale="90000"/>
          </a:bodyPr>
          <a:lstStyle/>
          <a:p>
            <a:pPr eaLnBrk="1" hangingPunct="1"/>
            <a:r>
              <a:rPr lang="zh-CN" altLang="en-US" sz="3000"/>
              <a:t>多变量数据</a:t>
            </a:r>
            <a:r>
              <a:rPr lang="en-US" altLang="zh-CN" sz="3000"/>
              <a:t>—</a:t>
            </a:r>
            <a:r>
              <a:rPr lang="zh-CN" altLang="en-US" sz="3000"/>
              <a:t>雷达图</a:t>
            </a:r>
            <a:br>
              <a:rPr lang="zh-CN" altLang="en-US" sz="3000"/>
            </a:br>
            <a:r>
              <a:rPr lang="zh-CN" altLang="en-US" sz="2700">
                <a:solidFill>
                  <a:schemeClr val="hlink"/>
                </a:solidFill>
              </a:rPr>
              <a:t>（实例）</a:t>
            </a:r>
            <a:endParaRPr lang="zh-CN" altLang="en-US" sz="2700"/>
          </a:p>
        </p:txBody>
      </p:sp>
      <p:sp>
        <p:nvSpPr>
          <p:cNvPr id="125962" name="Text Box 10"/>
          <p:cNvSpPr txBox="1">
            <a:spLocks noChangeArrowheads="1"/>
          </p:cNvSpPr>
          <p:nvPr/>
        </p:nvSpPr>
        <p:spPr bwMode="auto">
          <a:xfrm>
            <a:off x="728420" y="2228850"/>
            <a:ext cx="2243380" cy="3612527"/>
          </a:xfrm>
          <a:prstGeom prst="rect">
            <a:avLst/>
          </a:prstGeom>
          <a:noFill/>
          <a:ln w="12700">
            <a:solidFill>
              <a:srgbClr val="00F8E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 eaLnBrk="0" hangingPunct="0">
              <a:spcBef>
                <a:spcPct val="50000"/>
              </a:spcBef>
              <a:defRPr/>
            </a:pPr>
            <a:r>
              <a:rPr kumimoji="1" lang="en-US" altLang="zh-CN" sz="2400" b="1" dirty="0">
                <a:latin typeface="Times New Roman" pitchFamily="18" charset="0"/>
              </a:rPr>
              <a:t>【</a:t>
            </a:r>
            <a:r>
              <a:rPr kumimoji="1" lang="zh-CN" altLang="en-US" sz="2400" b="1" dirty="0">
                <a:latin typeface="Times New Roman" pitchFamily="18" charset="0"/>
              </a:rPr>
              <a:t>例</a:t>
            </a:r>
            <a:r>
              <a:rPr kumimoji="1" lang="en-US" altLang="zh-CN" sz="2400" b="1" dirty="0">
                <a:latin typeface="Times New Roman" pitchFamily="18" charset="0"/>
              </a:rPr>
              <a:t>6】</a:t>
            </a:r>
            <a:r>
              <a:rPr kumimoji="1" lang="en-US" altLang="zh-CN" sz="2400" dirty="0">
                <a:latin typeface="Times New Roman" pitchFamily="18" charset="0"/>
                <a:cs typeface="Times New Roman" pitchFamily="18" charset="0"/>
              </a:rPr>
              <a:t>1997</a:t>
            </a:r>
            <a:r>
              <a:rPr kumimoji="1" lang="zh-CN" altLang="en-US" sz="2400" dirty="0">
                <a:latin typeface="Times New Roman" pitchFamily="18" charset="0"/>
              </a:rPr>
              <a:t>年我国城乡居民家庭平均每人各项生活消费支出数据如表</a:t>
            </a:r>
            <a:r>
              <a:rPr kumimoji="1" lang="en-US" altLang="zh-CN" sz="2400" dirty="0">
                <a:latin typeface="Times New Roman" pitchFamily="18" charset="0"/>
              </a:rPr>
              <a:t>12</a:t>
            </a:r>
            <a:r>
              <a:rPr kumimoji="1" lang="zh-CN" altLang="en-US" sz="2400" dirty="0">
                <a:latin typeface="Times New Roman" pitchFamily="18" charset="0"/>
              </a:rPr>
              <a:t>。试绘制雷达图。</a:t>
            </a:r>
          </a:p>
          <a:p>
            <a:pPr algn="just" eaLnBrk="0" hangingPunct="0">
              <a:spcBef>
                <a:spcPct val="50000"/>
              </a:spcBef>
              <a:defRPr/>
            </a:pPr>
            <a:endParaRPr kumimoji="1" lang="zh-CN" altLang="en-US" sz="15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algn="just" eaLnBrk="0" hangingPunct="0">
              <a:spcBef>
                <a:spcPct val="50000"/>
              </a:spcBef>
              <a:defRPr/>
            </a:pPr>
            <a:endParaRPr kumimoji="1" lang="zh-CN" altLang="en-US" sz="15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algn="just" eaLnBrk="0" hangingPunct="0">
              <a:spcBef>
                <a:spcPct val="50000"/>
              </a:spcBef>
              <a:defRPr/>
            </a:pPr>
            <a:endParaRPr kumimoji="1" lang="en-US" altLang="zh-CN" sz="1050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65547" name="Picture 11" descr="BD08911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962" y="4720998"/>
            <a:ext cx="16573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25965" name="Group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1134270"/>
              </p:ext>
            </p:extLst>
          </p:nvPr>
        </p:nvGraphicFramePr>
        <p:xfrm>
          <a:off x="3028949" y="2228851"/>
          <a:ext cx="5572609" cy="3535965"/>
        </p:xfrm>
        <a:graphic>
          <a:graphicData uri="http://schemas.openxmlformats.org/drawingml/2006/table">
            <a:tbl>
              <a:tblPr/>
              <a:tblGrid>
                <a:gridCol w="2406229"/>
                <a:gridCol w="1583881"/>
                <a:gridCol w="1582499"/>
              </a:tblGrid>
              <a:tr h="297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表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8    1997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年城乡居民家庭平均每人生活消费支出</a:t>
                      </a:r>
                    </a:p>
                  </a:txBody>
                  <a:tcPr marL="68580" marR="68580" marT="34295" marB="34295" anchor="ctr" horzOverflow="overflow">
                    <a:lnL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47B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143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项  目</a:t>
                      </a:r>
                    </a:p>
                  </a:txBody>
                  <a:tcPr marL="68580" marR="68580" marT="34295" marB="34295" anchor="ctr" horzOverflow="overflow">
                    <a:lnL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城镇居民</a:t>
                      </a:r>
                    </a:p>
                  </a:txBody>
                  <a:tcPr marL="68580" marR="68580" marT="34295" marB="34295" anchor="ctr" horzOverflow="overflow">
                    <a:lnL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农村居民</a:t>
                      </a:r>
                    </a:p>
                  </a:txBody>
                  <a:tcPr marL="68580" marR="68580" marT="34295" marB="34295" anchor="ctr" horzOverflow="overflow">
                    <a:lnL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B"/>
                    </a:solidFill>
                  </a:tcPr>
                </a:tc>
              </a:tr>
              <a:tr h="2135102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食品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衣着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家庭设备用品及服务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医疗保健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交通通讯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娱乐教育文化服务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居住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杂项商品与服务</a:t>
                      </a:r>
                    </a:p>
                  </a:txBody>
                  <a:tcPr marL="68580" marR="68580" marT="34295" marB="34295" anchor="ctr" horzOverflow="overflow">
                    <a:lnL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C67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1942.59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520.91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316.89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179.68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232.90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448.38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358.64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185.65</a:t>
                      </a:r>
                    </a:p>
                  </a:txBody>
                  <a:tcPr marL="68580" marR="68580" marT="34295" marB="34295" anchor="ctr" horzOverflow="overflow">
                    <a:lnL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BFF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890.28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109.41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85.41   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62.45   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53.92   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148.18   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233.23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34.27</a:t>
                      </a:r>
                    </a:p>
                  </a:txBody>
                  <a:tcPr marL="68580" marR="68580" marT="34295" marB="34295" anchor="ctr" horzOverflow="overflow">
                    <a:lnL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BFFF9"/>
                    </a:solidFill>
                  </a:tcPr>
                </a:tc>
              </a:tr>
              <a:tr h="4179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合  计</a:t>
                      </a:r>
                    </a:p>
                  </a:txBody>
                  <a:tcPr marL="68580" marR="68580" marT="34295" marB="34295" anchor="ctr" horzOverflow="overflow">
                    <a:lnL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4185.64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34295" marB="34295" anchor="ctr" horzOverflow="overflow">
                    <a:lnL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1617.15</a:t>
                      </a:r>
                    </a:p>
                  </a:txBody>
                  <a:tcPr marL="68580" marR="68580" marT="34295" marB="34295" anchor="ctr" horzOverflow="overflow">
                    <a:lnL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B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997850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562" name="Group 2"/>
          <p:cNvGrpSpPr>
            <a:grpSpLocks/>
          </p:cNvGrpSpPr>
          <p:nvPr/>
        </p:nvGrpSpPr>
        <p:grpSpPr bwMode="auto">
          <a:xfrm>
            <a:off x="1485900" y="1806179"/>
            <a:ext cx="5886450" cy="4359726"/>
            <a:chOff x="528" y="1056"/>
            <a:chExt cx="4704" cy="3404"/>
          </a:xfrm>
        </p:grpSpPr>
        <p:sp>
          <p:nvSpPr>
            <p:cNvPr id="66564" name="Rectangle 3"/>
            <p:cNvSpPr>
              <a:spLocks noChangeArrowheads="1"/>
            </p:cNvSpPr>
            <p:nvPr/>
          </p:nvSpPr>
          <p:spPr bwMode="auto">
            <a:xfrm>
              <a:off x="528" y="1056"/>
              <a:ext cx="4704" cy="2976"/>
            </a:xfrm>
            <a:prstGeom prst="rect">
              <a:avLst/>
            </a:prstGeom>
            <a:solidFill>
              <a:srgbClr val="FEB54A"/>
            </a:solidFill>
            <a:ln>
              <a:noFill/>
            </a:ln>
            <a:effectLst>
              <a:outerShdw dist="71842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350"/>
            </a:p>
          </p:txBody>
        </p:sp>
        <p:sp>
          <p:nvSpPr>
            <p:cNvPr id="66565" name="Rectangle 4"/>
            <p:cNvSpPr>
              <a:spLocks noChangeArrowheads="1"/>
            </p:cNvSpPr>
            <p:nvPr/>
          </p:nvSpPr>
          <p:spPr bwMode="auto">
            <a:xfrm>
              <a:off x="581" y="1101"/>
              <a:ext cx="4599" cy="2886"/>
            </a:xfrm>
            <a:prstGeom prst="rect">
              <a:avLst/>
            </a:prstGeom>
            <a:solidFill>
              <a:srgbClr val="00FFFF"/>
            </a:solidFill>
            <a:ln w="17526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350"/>
            </a:p>
          </p:txBody>
        </p:sp>
        <p:sp>
          <p:nvSpPr>
            <p:cNvPr id="66566" name="Line 5"/>
            <p:cNvSpPr>
              <a:spLocks noChangeShapeType="1"/>
            </p:cNvSpPr>
            <p:nvPr/>
          </p:nvSpPr>
          <p:spPr bwMode="auto">
            <a:xfrm flipV="1">
              <a:off x="2639" y="1345"/>
              <a:ext cx="1" cy="1104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66567" name="Line 6"/>
            <p:cNvSpPr>
              <a:spLocks noChangeShapeType="1"/>
            </p:cNvSpPr>
            <p:nvPr/>
          </p:nvSpPr>
          <p:spPr bwMode="auto">
            <a:xfrm>
              <a:off x="2618" y="2178"/>
              <a:ext cx="42" cy="1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66568" name="Line 7"/>
            <p:cNvSpPr>
              <a:spLocks noChangeShapeType="1"/>
            </p:cNvSpPr>
            <p:nvPr/>
          </p:nvSpPr>
          <p:spPr bwMode="auto">
            <a:xfrm flipH="1">
              <a:off x="2618" y="2178"/>
              <a:ext cx="42" cy="1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66569" name="Line 8"/>
            <p:cNvSpPr>
              <a:spLocks noChangeShapeType="1"/>
            </p:cNvSpPr>
            <p:nvPr/>
          </p:nvSpPr>
          <p:spPr bwMode="auto">
            <a:xfrm>
              <a:off x="2618" y="1897"/>
              <a:ext cx="42" cy="1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66570" name="Line 9"/>
            <p:cNvSpPr>
              <a:spLocks noChangeShapeType="1"/>
            </p:cNvSpPr>
            <p:nvPr/>
          </p:nvSpPr>
          <p:spPr bwMode="auto">
            <a:xfrm flipH="1">
              <a:off x="2618" y="1897"/>
              <a:ext cx="42" cy="1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66571" name="Line 10"/>
            <p:cNvSpPr>
              <a:spLocks noChangeShapeType="1"/>
            </p:cNvSpPr>
            <p:nvPr/>
          </p:nvSpPr>
          <p:spPr bwMode="auto">
            <a:xfrm>
              <a:off x="2618" y="1626"/>
              <a:ext cx="42" cy="1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66572" name="Line 11"/>
            <p:cNvSpPr>
              <a:spLocks noChangeShapeType="1"/>
            </p:cNvSpPr>
            <p:nvPr/>
          </p:nvSpPr>
          <p:spPr bwMode="auto">
            <a:xfrm flipH="1">
              <a:off x="2618" y="1626"/>
              <a:ext cx="42" cy="1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66573" name="Line 12"/>
            <p:cNvSpPr>
              <a:spLocks noChangeShapeType="1"/>
            </p:cNvSpPr>
            <p:nvPr/>
          </p:nvSpPr>
          <p:spPr bwMode="auto">
            <a:xfrm>
              <a:off x="2618" y="1345"/>
              <a:ext cx="42" cy="1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66574" name="Line 13"/>
            <p:cNvSpPr>
              <a:spLocks noChangeShapeType="1"/>
            </p:cNvSpPr>
            <p:nvPr/>
          </p:nvSpPr>
          <p:spPr bwMode="auto">
            <a:xfrm flipH="1">
              <a:off x="2618" y="1345"/>
              <a:ext cx="42" cy="1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66575" name="Line 14"/>
            <p:cNvSpPr>
              <a:spLocks noChangeShapeType="1"/>
            </p:cNvSpPr>
            <p:nvPr/>
          </p:nvSpPr>
          <p:spPr bwMode="auto">
            <a:xfrm flipV="1">
              <a:off x="2639" y="1671"/>
              <a:ext cx="903" cy="778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66576" name="Line 15"/>
            <p:cNvSpPr>
              <a:spLocks noChangeShapeType="1"/>
            </p:cNvSpPr>
            <p:nvPr/>
          </p:nvSpPr>
          <p:spPr bwMode="auto">
            <a:xfrm>
              <a:off x="2838" y="2241"/>
              <a:ext cx="42" cy="36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66577" name="Line 16"/>
            <p:cNvSpPr>
              <a:spLocks noChangeShapeType="1"/>
            </p:cNvSpPr>
            <p:nvPr/>
          </p:nvSpPr>
          <p:spPr bwMode="auto">
            <a:xfrm flipH="1" flipV="1">
              <a:off x="2838" y="2241"/>
              <a:ext cx="42" cy="36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66578" name="Line 17"/>
            <p:cNvSpPr>
              <a:spLocks noChangeShapeType="1"/>
            </p:cNvSpPr>
            <p:nvPr/>
          </p:nvSpPr>
          <p:spPr bwMode="auto">
            <a:xfrm>
              <a:off x="3069" y="2042"/>
              <a:ext cx="42" cy="36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66579" name="Line 18"/>
            <p:cNvSpPr>
              <a:spLocks noChangeShapeType="1"/>
            </p:cNvSpPr>
            <p:nvPr/>
          </p:nvSpPr>
          <p:spPr bwMode="auto">
            <a:xfrm flipH="1" flipV="1">
              <a:off x="3069" y="2042"/>
              <a:ext cx="42" cy="36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66580" name="Line 19"/>
            <p:cNvSpPr>
              <a:spLocks noChangeShapeType="1"/>
            </p:cNvSpPr>
            <p:nvPr/>
          </p:nvSpPr>
          <p:spPr bwMode="auto">
            <a:xfrm>
              <a:off x="3290" y="1852"/>
              <a:ext cx="42" cy="36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66581" name="Line 20"/>
            <p:cNvSpPr>
              <a:spLocks noChangeShapeType="1"/>
            </p:cNvSpPr>
            <p:nvPr/>
          </p:nvSpPr>
          <p:spPr bwMode="auto">
            <a:xfrm flipH="1" flipV="1">
              <a:off x="3290" y="1852"/>
              <a:ext cx="42" cy="36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66582" name="Line 21"/>
            <p:cNvSpPr>
              <a:spLocks noChangeShapeType="1"/>
            </p:cNvSpPr>
            <p:nvPr/>
          </p:nvSpPr>
          <p:spPr bwMode="auto">
            <a:xfrm>
              <a:off x="3521" y="1653"/>
              <a:ext cx="42" cy="36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66583" name="Line 22"/>
            <p:cNvSpPr>
              <a:spLocks noChangeShapeType="1"/>
            </p:cNvSpPr>
            <p:nvPr/>
          </p:nvSpPr>
          <p:spPr bwMode="auto">
            <a:xfrm flipH="1" flipV="1">
              <a:off x="3521" y="1653"/>
              <a:ext cx="42" cy="36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66584" name="Line 23"/>
            <p:cNvSpPr>
              <a:spLocks noChangeShapeType="1"/>
            </p:cNvSpPr>
            <p:nvPr/>
          </p:nvSpPr>
          <p:spPr bwMode="auto">
            <a:xfrm>
              <a:off x="2639" y="2449"/>
              <a:ext cx="1281" cy="1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66585" name="Line 24"/>
            <p:cNvSpPr>
              <a:spLocks noChangeShapeType="1"/>
            </p:cNvSpPr>
            <p:nvPr/>
          </p:nvSpPr>
          <p:spPr bwMode="auto">
            <a:xfrm>
              <a:off x="2954" y="2431"/>
              <a:ext cx="1" cy="36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66586" name="Line 25"/>
            <p:cNvSpPr>
              <a:spLocks noChangeShapeType="1"/>
            </p:cNvSpPr>
            <p:nvPr/>
          </p:nvSpPr>
          <p:spPr bwMode="auto">
            <a:xfrm flipV="1">
              <a:off x="2954" y="2431"/>
              <a:ext cx="1" cy="36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66587" name="Line 26"/>
            <p:cNvSpPr>
              <a:spLocks noChangeShapeType="1"/>
            </p:cNvSpPr>
            <p:nvPr/>
          </p:nvSpPr>
          <p:spPr bwMode="auto">
            <a:xfrm>
              <a:off x="3279" y="2431"/>
              <a:ext cx="1" cy="36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66588" name="Line 27"/>
            <p:cNvSpPr>
              <a:spLocks noChangeShapeType="1"/>
            </p:cNvSpPr>
            <p:nvPr/>
          </p:nvSpPr>
          <p:spPr bwMode="auto">
            <a:xfrm flipV="1">
              <a:off x="3279" y="2431"/>
              <a:ext cx="1" cy="36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66589" name="Line 28"/>
            <p:cNvSpPr>
              <a:spLocks noChangeShapeType="1"/>
            </p:cNvSpPr>
            <p:nvPr/>
          </p:nvSpPr>
          <p:spPr bwMode="auto">
            <a:xfrm>
              <a:off x="3594" y="2431"/>
              <a:ext cx="1" cy="36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66590" name="Line 29"/>
            <p:cNvSpPr>
              <a:spLocks noChangeShapeType="1"/>
            </p:cNvSpPr>
            <p:nvPr/>
          </p:nvSpPr>
          <p:spPr bwMode="auto">
            <a:xfrm flipV="1">
              <a:off x="3594" y="2431"/>
              <a:ext cx="1" cy="36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66591" name="Line 30"/>
            <p:cNvSpPr>
              <a:spLocks noChangeShapeType="1"/>
            </p:cNvSpPr>
            <p:nvPr/>
          </p:nvSpPr>
          <p:spPr bwMode="auto">
            <a:xfrm>
              <a:off x="3920" y="2431"/>
              <a:ext cx="1" cy="36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66592" name="Line 31"/>
            <p:cNvSpPr>
              <a:spLocks noChangeShapeType="1"/>
            </p:cNvSpPr>
            <p:nvPr/>
          </p:nvSpPr>
          <p:spPr bwMode="auto">
            <a:xfrm flipV="1">
              <a:off x="3920" y="2431"/>
              <a:ext cx="1" cy="36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66593" name="Line 32"/>
            <p:cNvSpPr>
              <a:spLocks noChangeShapeType="1"/>
            </p:cNvSpPr>
            <p:nvPr/>
          </p:nvSpPr>
          <p:spPr bwMode="auto">
            <a:xfrm>
              <a:off x="2639" y="2449"/>
              <a:ext cx="903" cy="778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66594" name="Line 33"/>
            <p:cNvSpPr>
              <a:spLocks noChangeShapeType="1"/>
            </p:cNvSpPr>
            <p:nvPr/>
          </p:nvSpPr>
          <p:spPr bwMode="auto">
            <a:xfrm flipH="1">
              <a:off x="2838" y="2621"/>
              <a:ext cx="42" cy="36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66595" name="Line 34"/>
            <p:cNvSpPr>
              <a:spLocks noChangeShapeType="1"/>
            </p:cNvSpPr>
            <p:nvPr/>
          </p:nvSpPr>
          <p:spPr bwMode="auto">
            <a:xfrm flipV="1">
              <a:off x="2838" y="2621"/>
              <a:ext cx="42" cy="36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66596" name="Line 35"/>
            <p:cNvSpPr>
              <a:spLocks noChangeShapeType="1"/>
            </p:cNvSpPr>
            <p:nvPr/>
          </p:nvSpPr>
          <p:spPr bwMode="auto">
            <a:xfrm flipH="1">
              <a:off x="3069" y="2820"/>
              <a:ext cx="42" cy="36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66597" name="Line 36"/>
            <p:cNvSpPr>
              <a:spLocks noChangeShapeType="1"/>
            </p:cNvSpPr>
            <p:nvPr/>
          </p:nvSpPr>
          <p:spPr bwMode="auto">
            <a:xfrm flipV="1">
              <a:off x="3069" y="2820"/>
              <a:ext cx="42" cy="36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66598" name="Line 37"/>
            <p:cNvSpPr>
              <a:spLocks noChangeShapeType="1"/>
            </p:cNvSpPr>
            <p:nvPr/>
          </p:nvSpPr>
          <p:spPr bwMode="auto">
            <a:xfrm flipH="1">
              <a:off x="3290" y="3010"/>
              <a:ext cx="42" cy="36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66599" name="Line 38"/>
            <p:cNvSpPr>
              <a:spLocks noChangeShapeType="1"/>
            </p:cNvSpPr>
            <p:nvPr/>
          </p:nvSpPr>
          <p:spPr bwMode="auto">
            <a:xfrm flipV="1">
              <a:off x="3290" y="3010"/>
              <a:ext cx="42" cy="36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66600" name="Line 39"/>
            <p:cNvSpPr>
              <a:spLocks noChangeShapeType="1"/>
            </p:cNvSpPr>
            <p:nvPr/>
          </p:nvSpPr>
          <p:spPr bwMode="auto">
            <a:xfrm flipH="1">
              <a:off x="3521" y="3209"/>
              <a:ext cx="42" cy="36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66601" name="Line 40"/>
            <p:cNvSpPr>
              <a:spLocks noChangeShapeType="1"/>
            </p:cNvSpPr>
            <p:nvPr/>
          </p:nvSpPr>
          <p:spPr bwMode="auto">
            <a:xfrm flipV="1">
              <a:off x="3521" y="3209"/>
              <a:ext cx="42" cy="36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66602" name="Line 41"/>
            <p:cNvSpPr>
              <a:spLocks noChangeShapeType="1"/>
            </p:cNvSpPr>
            <p:nvPr/>
          </p:nvSpPr>
          <p:spPr bwMode="auto">
            <a:xfrm>
              <a:off x="2639" y="2449"/>
              <a:ext cx="1" cy="1104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66603" name="Line 42"/>
            <p:cNvSpPr>
              <a:spLocks noChangeShapeType="1"/>
            </p:cNvSpPr>
            <p:nvPr/>
          </p:nvSpPr>
          <p:spPr bwMode="auto">
            <a:xfrm flipH="1">
              <a:off x="2618" y="2720"/>
              <a:ext cx="42" cy="1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66604" name="Line 43"/>
            <p:cNvSpPr>
              <a:spLocks noChangeShapeType="1"/>
            </p:cNvSpPr>
            <p:nvPr/>
          </p:nvSpPr>
          <p:spPr bwMode="auto">
            <a:xfrm>
              <a:off x="2618" y="2720"/>
              <a:ext cx="42" cy="1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66605" name="Line 44"/>
            <p:cNvSpPr>
              <a:spLocks noChangeShapeType="1"/>
            </p:cNvSpPr>
            <p:nvPr/>
          </p:nvSpPr>
          <p:spPr bwMode="auto">
            <a:xfrm flipH="1">
              <a:off x="2618" y="3001"/>
              <a:ext cx="42" cy="1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66606" name="Line 45"/>
            <p:cNvSpPr>
              <a:spLocks noChangeShapeType="1"/>
            </p:cNvSpPr>
            <p:nvPr/>
          </p:nvSpPr>
          <p:spPr bwMode="auto">
            <a:xfrm>
              <a:off x="2618" y="3001"/>
              <a:ext cx="42" cy="1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66607" name="Line 46"/>
            <p:cNvSpPr>
              <a:spLocks noChangeShapeType="1"/>
            </p:cNvSpPr>
            <p:nvPr/>
          </p:nvSpPr>
          <p:spPr bwMode="auto">
            <a:xfrm flipH="1">
              <a:off x="2618" y="3272"/>
              <a:ext cx="42" cy="1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66608" name="Line 47"/>
            <p:cNvSpPr>
              <a:spLocks noChangeShapeType="1"/>
            </p:cNvSpPr>
            <p:nvPr/>
          </p:nvSpPr>
          <p:spPr bwMode="auto">
            <a:xfrm>
              <a:off x="2618" y="3272"/>
              <a:ext cx="42" cy="1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66609" name="Line 48"/>
            <p:cNvSpPr>
              <a:spLocks noChangeShapeType="1"/>
            </p:cNvSpPr>
            <p:nvPr/>
          </p:nvSpPr>
          <p:spPr bwMode="auto">
            <a:xfrm flipH="1">
              <a:off x="2618" y="3553"/>
              <a:ext cx="42" cy="1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66610" name="Line 49"/>
            <p:cNvSpPr>
              <a:spLocks noChangeShapeType="1"/>
            </p:cNvSpPr>
            <p:nvPr/>
          </p:nvSpPr>
          <p:spPr bwMode="auto">
            <a:xfrm>
              <a:off x="2618" y="3553"/>
              <a:ext cx="42" cy="1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66611" name="Line 50"/>
            <p:cNvSpPr>
              <a:spLocks noChangeShapeType="1"/>
            </p:cNvSpPr>
            <p:nvPr/>
          </p:nvSpPr>
          <p:spPr bwMode="auto">
            <a:xfrm flipH="1">
              <a:off x="1736" y="2449"/>
              <a:ext cx="903" cy="778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66612" name="Line 51"/>
            <p:cNvSpPr>
              <a:spLocks noChangeShapeType="1"/>
            </p:cNvSpPr>
            <p:nvPr/>
          </p:nvSpPr>
          <p:spPr bwMode="auto">
            <a:xfrm flipH="1" flipV="1">
              <a:off x="2397" y="2621"/>
              <a:ext cx="42" cy="36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66613" name="Line 52"/>
            <p:cNvSpPr>
              <a:spLocks noChangeShapeType="1"/>
            </p:cNvSpPr>
            <p:nvPr/>
          </p:nvSpPr>
          <p:spPr bwMode="auto">
            <a:xfrm>
              <a:off x="2397" y="2621"/>
              <a:ext cx="42" cy="36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66614" name="Line 53"/>
            <p:cNvSpPr>
              <a:spLocks noChangeShapeType="1"/>
            </p:cNvSpPr>
            <p:nvPr/>
          </p:nvSpPr>
          <p:spPr bwMode="auto">
            <a:xfrm flipH="1" flipV="1">
              <a:off x="2166" y="2820"/>
              <a:ext cx="42" cy="36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66615" name="Line 54"/>
            <p:cNvSpPr>
              <a:spLocks noChangeShapeType="1"/>
            </p:cNvSpPr>
            <p:nvPr/>
          </p:nvSpPr>
          <p:spPr bwMode="auto">
            <a:xfrm>
              <a:off x="2166" y="2820"/>
              <a:ext cx="42" cy="36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66616" name="Line 55"/>
            <p:cNvSpPr>
              <a:spLocks noChangeShapeType="1"/>
            </p:cNvSpPr>
            <p:nvPr/>
          </p:nvSpPr>
          <p:spPr bwMode="auto">
            <a:xfrm flipH="1" flipV="1">
              <a:off x="1946" y="3010"/>
              <a:ext cx="42" cy="36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66617" name="Line 56"/>
            <p:cNvSpPr>
              <a:spLocks noChangeShapeType="1"/>
            </p:cNvSpPr>
            <p:nvPr/>
          </p:nvSpPr>
          <p:spPr bwMode="auto">
            <a:xfrm>
              <a:off x="1946" y="3010"/>
              <a:ext cx="42" cy="36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66618" name="Line 57"/>
            <p:cNvSpPr>
              <a:spLocks noChangeShapeType="1"/>
            </p:cNvSpPr>
            <p:nvPr/>
          </p:nvSpPr>
          <p:spPr bwMode="auto">
            <a:xfrm flipH="1" flipV="1">
              <a:off x="1715" y="3209"/>
              <a:ext cx="42" cy="36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66619" name="Line 58"/>
            <p:cNvSpPr>
              <a:spLocks noChangeShapeType="1"/>
            </p:cNvSpPr>
            <p:nvPr/>
          </p:nvSpPr>
          <p:spPr bwMode="auto">
            <a:xfrm>
              <a:off x="1715" y="3209"/>
              <a:ext cx="42" cy="36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66620" name="Line 59"/>
            <p:cNvSpPr>
              <a:spLocks noChangeShapeType="1"/>
            </p:cNvSpPr>
            <p:nvPr/>
          </p:nvSpPr>
          <p:spPr bwMode="auto">
            <a:xfrm flipH="1">
              <a:off x="1358" y="2449"/>
              <a:ext cx="1281" cy="1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66621" name="Line 60"/>
            <p:cNvSpPr>
              <a:spLocks noChangeShapeType="1"/>
            </p:cNvSpPr>
            <p:nvPr/>
          </p:nvSpPr>
          <p:spPr bwMode="auto">
            <a:xfrm flipV="1">
              <a:off x="2324" y="2431"/>
              <a:ext cx="1" cy="36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66622" name="Line 61"/>
            <p:cNvSpPr>
              <a:spLocks noChangeShapeType="1"/>
            </p:cNvSpPr>
            <p:nvPr/>
          </p:nvSpPr>
          <p:spPr bwMode="auto">
            <a:xfrm>
              <a:off x="2324" y="2431"/>
              <a:ext cx="1" cy="36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66623" name="Line 62"/>
            <p:cNvSpPr>
              <a:spLocks noChangeShapeType="1"/>
            </p:cNvSpPr>
            <p:nvPr/>
          </p:nvSpPr>
          <p:spPr bwMode="auto">
            <a:xfrm flipV="1">
              <a:off x="1998" y="2431"/>
              <a:ext cx="1" cy="36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66624" name="Line 63"/>
            <p:cNvSpPr>
              <a:spLocks noChangeShapeType="1"/>
            </p:cNvSpPr>
            <p:nvPr/>
          </p:nvSpPr>
          <p:spPr bwMode="auto">
            <a:xfrm>
              <a:off x="1998" y="2431"/>
              <a:ext cx="1" cy="36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66625" name="Line 64"/>
            <p:cNvSpPr>
              <a:spLocks noChangeShapeType="1"/>
            </p:cNvSpPr>
            <p:nvPr/>
          </p:nvSpPr>
          <p:spPr bwMode="auto">
            <a:xfrm flipV="1">
              <a:off x="1683" y="2431"/>
              <a:ext cx="1" cy="36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66626" name="Line 65"/>
            <p:cNvSpPr>
              <a:spLocks noChangeShapeType="1"/>
            </p:cNvSpPr>
            <p:nvPr/>
          </p:nvSpPr>
          <p:spPr bwMode="auto">
            <a:xfrm>
              <a:off x="1683" y="2431"/>
              <a:ext cx="1" cy="36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66627" name="Line 66"/>
            <p:cNvSpPr>
              <a:spLocks noChangeShapeType="1"/>
            </p:cNvSpPr>
            <p:nvPr/>
          </p:nvSpPr>
          <p:spPr bwMode="auto">
            <a:xfrm flipV="1">
              <a:off x="1358" y="2431"/>
              <a:ext cx="1" cy="36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66628" name="Line 67"/>
            <p:cNvSpPr>
              <a:spLocks noChangeShapeType="1"/>
            </p:cNvSpPr>
            <p:nvPr/>
          </p:nvSpPr>
          <p:spPr bwMode="auto">
            <a:xfrm>
              <a:off x="1358" y="2431"/>
              <a:ext cx="1" cy="36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66629" name="Line 68"/>
            <p:cNvSpPr>
              <a:spLocks noChangeShapeType="1"/>
            </p:cNvSpPr>
            <p:nvPr/>
          </p:nvSpPr>
          <p:spPr bwMode="auto">
            <a:xfrm flipH="1" flipV="1">
              <a:off x="1736" y="1671"/>
              <a:ext cx="903" cy="778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66630" name="Line 69"/>
            <p:cNvSpPr>
              <a:spLocks noChangeShapeType="1"/>
            </p:cNvSpPr>
            <p:nvPr/>
          </p:nvSpPr>
          <p:spPr bwMode="auto">
            <a:xfrm flipV="1">
              <a:off x="2397" y="2241"/>
              <a:ext cx="42" cy="36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66631" name="Line 70"/>
            <p:cNvSpPr>
              <a:spLocks noChangeShapeType="1"/>
            </p:cNvSpPr>
            <p:nvPr/>
          </p:nvSpPr>
          <p:spPr bwMode="auto">
            <a:xfrm flipH="1">
              <a:off x="2397" y="2241"/>
              <a:ext cx="42" cy="36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66632" name="Line 71"/>
            <p:cNvSpPr>
              <a:spLocks noChangeShapeType="1"/>
            </p:cNvSpPr>
            <p:nvPr/>
          </p:nvSpPr>
          <p:spPr bwMode="auto">
            <a:xfrm flipV="1">
              <a:off x="2166" y="2042"/>
              <a:ext cx="42" cy="36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66633" name="Line 72"/>
            <p:cNvSpPr>
              <a:spLocks noChangeShapeType="1"/>
            </p:cNvSpPr>
            <p:nvPr/>
          </p:nvSpPr>
          <p:spPr bwMode="auto">
            <a:xfrm flipH="1">
              <a:off x="2166" y="2042"/>
              <a:ext cx="42" cy="36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66634" name="Line 73"/>
            <p:cNvSpPr>
              <a:spLocks noChangeShapeType="1"/>
            </p:cNvSpPr>
            <p:nvPr/>
          </p:nvSpPr>
          <p:spPr bwMode="auto">
            <a:xfrm flipV="1">
              <a:off x="1946" y="1852"/>
              <a:ext cx="42" cy="36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66635" name="Line 74"/>
            <p:cNvSpPr>
              <a:spLocks noChangeShapeType="1"/>
            </p:cNvSpPr>
            <p:nvPr/>
          </p:nvSpPr>
          <p:spPr bwMode="auto">
            <a:xfrm flipH="1">
              <a:off x="1946" y="1852"/>
              <a:ext cx="42" cy="36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66636" name="Line 75"/>
            <p:cNvSpPr>
              <a:spLocks noChangeShapeType="1"/>
            </p:cNvSpPr>
            <p:nvPr/>
          </p:nvSpPr>
          <p:spPr bwMode="auto">
            <a:xfrm flipV="1">
              <a:off x="1715" y="1653"/>
              <a:ext cx="42" cy="36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66637" name="Line 76"/>
            <p:cNvSpPr>
              <a:spLocks noChangeShapeType="1"/>
            </p:cNvSpPr>
            <p:nvPr/>
          </p:nvSpPr>
          <p:spPr bwMode="auto">
            <a:xfrm flipH="1">
              <a:off x="1715" y="1653"/>
              <a:ext cx="42" cy="36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66638" name="Line 77"/>
            <p:cNvSpPr>
              <a:spLocks noChangeShapeType="1"/>
            </p:cNvSpPr>
            <p:nvPr/>
          </p:nvSpPr>
          <p:spPr bwMode="auto">
            <a:xfrm>
              <a:off x="2639" y="1382"/>
              <a:ext cx="241" cy="859"/>
            </a:xfrm>
            <a:prstGeom prst="line">
              <a:avLst/>
            </a:prstGeom>
            <a:noFill/>
            <a:ln w="33338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66639" name="Line 78"/>
            <p:cNvSpPr>
              <a:spLocks noChangeShapeType="1"/>
            </p:cNvSpPr>
            <p:nvPr/>
          </p:nvSpPr>
          <p:spPr bwMode="auto">
            <a:xfrm flipH="1">
              <a:off x="2838" y="2241"/>
              <a:ext cx="42" cy="208"/>
            </a:xfrm>
            <a:prstGeom prst="line">
              <a:avLst/>
            </a:prstGeom>
            <a:noFill/>
            <a:ln w="33338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66640" name="Line 79"/>
            <p:cNvSpPr>
              <a:spLocks noChangeShapeType="1"/>
            </p:cNvSpPr>
            <p:nvPr/>
          </p:nvSpPr>
          <p:spPr bwMode="auto">
            <a:xfrm flipH="1">
              <a:off x="2723" y="2449"/>
              <a:ext cx="115" cy="72"/>
            </a:xfrm>
            <a:prstGeom prst="line">
              <a:avLst/>
            </a:prstGeom>
            <a:noFill/>
            <a:ln w="33338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66641" name="Line 80"/>
            <p:cNvSpPr>
              <a:spLocks noChangeShapeType="1"/>
            </p:cNvSpPr>
            <p:nvPr/>
          </p:nvSpPr>
          <p:spPr bwMode="auto">
            <a:xfrm flipH="1">
              <a:off x="2639" y="2521"/>
              <a:ext cx="84" cy="55"/>
            </a:xfrm>
            <a:prstGeom prst="line">
              <a:avLst/>
            </a:prstGeom>
            <a:noFill/>
            <a:ln w="33338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66642" name="Line 81"/>
            <p:cNvSpPr>
              <a:spLocks noChangeShapeType="1"/>
            </p:cNvSpPr>
            <p:nvPr/>
          </p:nvSpPr>
          <p:spPr bwMode="auto">
            <a:xfrm flipH="1">
              <a:off x="2439" y="2576"/>
              <a:ext cx="200" cy="45"/>
            </a:xfrm>
            <a:prstGeom prst="line">
              <a:avLst/>
            </a:prstGeom>
            <a:noFill/>
            <a:ln w="33338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66643" name="Line 82"/>
            <p:cNvSpPr>
              <a:spLocks noChangeShapeType="1"/>
            </p:cNvSpPr>
            <p:nvPr/>
          </p:nvSpPr>
          <p:spPr bwMode="auto">
            <a:xfrm flipH="1" flipV="1">
              <a:off x="2408" y="2449"/>
              <a:ext cx="31" cy="172"/>
            </a:xfrm>
            <a:prstGeom prst="line">
              <a:avLst/>
            </a:prstGeom>
            <a:noFill/>
            <a:ln w="33338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66644" name="Line 83"/>
            <p:cNvSpPr>
              <a:spLocks noChangeShapeType="1"/>
            </p:cNvSpPr>
            <p:nvPr/>
          </p:nvSpPr>
          <p:spPr bwMode="auto">
            <a:xfrm flipV="1">
              <a:off x="2408" y="2377"/>
              <a:ext cx="147" cy="72"/>
            </a:xfrm>
            <a:prstGeom prst="line">
              <a:avLst/>
            </a:prstGeom>
            <a:noFill/>
            <a:ln w="33338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66645" name="Line 84"/>
            <p:cNvSpPr>
              <a:spLocks noChangeShapeType="1"/>
            </p:cNvSpPr>
            <p:nvPr/>
          </p:nvSpPr>
          <p:spPr bwMode="auto">
            <a:xfrm flipV="1">
              <a:off x="2555" y="1382"/>
              <a:ext cx="84" cy="995"/>
            </a:xfrm>
            <a:prstGeom prst="line">
              <a:avLst/>
            </a:prstGeom>
            <a:noFill/>
            <a:ln w="33338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66646" name="Line 85"/>
            <p:cNvSpPr>
              <a:spLocks noChangeShapeType="1"/>
            </p:cNvSpPr>
            <p:nvPr/>
          </p:nvSpPr>
          <p:spPr bwMode="auto">
            <a:xfrm>
              <a:off x="2639" y="1961"/>
              <a:ext cx="52" cy="443"/>
            </a:xfrm>
            <a:prstGeom prst="line">
              <a:avLst/>
            </a:prstGeom>
            <a:noFill/>
            <a:ln w="33338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66647" name="Line 86"/>
            <p:cNvSpPr>
              <a:spLocks noChangeShapeType="1"/>
            </p:cNvSpPr>
            <p:nvPr/>
          </p:nvSpPr>
          <p:spPr bwMode="auto">
            <a:xfrm>
              <a:off x="2691" y="2404"/>
              <a:ext cx="1" cy="45"/>
            </a:xfrm>
            <a:prstGeom prst="line">
              <a:avLst/>
            </a:prstGeom>
            <a:noFill/>
            <a:ln w="33338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66648" name="Line 87"/>
            <p:cNvSpPr>
              <a:spLocks noChangeShapeType="1"/>
            </p:cNvSpPr>
            <p:nvPr/>
          </p:nvSpPr>
          <p:spPr bwMode="auto">
            <a:xfrm flipH="1">
              <a:off x="2670" y="2449"/>
              <a:ext cx="21" cy="27"/>
            </a:xfrm>
            <a:prstGeom prst="line">
              <a:avLst/>
            </a:prstGeom>
            <a:noFill/>
            <a:ln w="33338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66649" name="Line 88"/>
            <p:cNvSpPr>
              <a:spLocks noChangeShapeType="1"/>
            </p:cNvSpPr>
            <p:nvPr/>
          </p:nvSpPr>
          <p:spPr bwMode="auto">
            <a:xfrm flipH="1">
              <a:off x="2639" y="2476"/>
              <a:ext cx="31" cy="1"/>
            </a:xfrm>
            <a:prstGeom prst="line">
              <a:avLst/>
            </a:prstGeom>
            <a:noFill/>
            <a:ln w="33338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66650" name="Line 89"/>
            <p:cNvSpPr>
              <a:spLocks noChangeShapeType="1"/>
            </p:cNvSpPr>
            <p:nvPr/>
          </p:nvSpPr>
          <p:spPr bwMode="auto">
            <a:xfrm flipH="1">
              <a:off x="2576" y="2476"/>
              <a:ext cx="63" cy="27"/>
            </a:xfrm>
            <a:prstGeom prst="line">
              <a:avLst/>
            </a:prstGeom>
            <a:noFill/>
            <a:ln w="33338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66651" name="Line 90"/>
            <p:cNvSpPr>
              <a:spLocks noChangeShapeType="1"/>
            </p:cNvSpPr>
            <p:nvPr/>
          </p:nvSpPr>
          <p:spPr bwMode="auto">
            <a:xfrm flipH="1" flipV="1">
              <a:off x="2492" y="2449"/>
              <a:ext cx="84" cy="54"/>
            </a:xfrm>
            <a:prstGeom prst="line">
              <a:avLst/>
            </a:prstGeom>
            <a:noFill/>
            <a:ln w="33338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66652" name="Line 91"/>
            <p:cNvSpPr>
              <a:spLocks noChangeShapeType="1"/>
            </p:cNvSpPr>
            <p:nvPr/>
          </p:nvSpPr>
          <p:spPr bwMode="auto">
            <a:xfrm flipV="1">
              <a:off x="2492" y="2440"/>
              <a:ext cx="136" cy="9"/>
            </a:xfrm>
            <a:prstGeom prst="line">
              <a:avLst/>
            </a:prstGeom>
            <a:noFill/>
            <a:ln w="33338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66653" name="Line 92"/>
            <p:cNvSpPr>
              <a:spLocks noChangeShapeType="1"/>
            </p:cNvSpPr>
            <p:nvPr/>
          </p:nvSpPr>
          <p:spPr bwMode="auto">
            <a:xfrm flipV="1">
              <a:off x="2628" y="1961"/>
              <a:ext cx="11" cy="479"/>
            </a:xfrm>
            <a:prstGeom prst="line">
              <a:avLst/>
            </a:prstGeom>
            <a:noFill/>
            <a:ln w="33338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66654" name="Oval 93"/>
            <p:cNvSpPr>
              <a:spLocks noChangeArrowheads="1"/>
            </p:cNvSpPr>
            <p:nvPr/>
          </p:nvSpPr>
          <p:spPr bwMode="auto">
            <a:xfrm>
              <a:off x="2607" y="1355"/>
              <a:ext cx="53" cy="45"/>
            </a:xfrm>
            <a:prstGeom prst="ellipse">
              <a:avLst/>
            </a:prstGeom>
            <a:solidFill>
              <a:srgbClr val="FFFF99"/>
            </a:solidFill>
            <a:ln w="1746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350"/>
            </a:p>
          </p:txBody>
        </p:sp>
        <p:sp>
          <p:nvSpPr>
            <p:cNvPr id="66655" name="Oval 94"/>
            <p:cNvSpPr>
              <a:spLocks noChangeArrowheads="1"/>
            </p:cNvSpPr>
            <p:nvPr/>
          </p:nvSpPr>
          <p:spPr bwMode="auto">
            <a:xfrm>
              <a:off x="2849" y="2214"/>
              <a:ext cx="52" cy="45"/>
            </a:xfrm>
            <a:prstGeom prst="ellipse">
              <a:avLst/>
            </a:prstGeom>
            <a:solidFill>
              <a:srgbClr val="FFFF99"/>
            </a:solidFill>
            <a:ln w="1746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350"/>
            </a:p>
          </p:txBody>
        </p:sp>
        <p:sp>
          <p:nvSpPr>
            <p:cNvPr id="66656" name="Oval 95"/>
            <p:cNvSpPr>
              <a:spLocks noChangeArrowheads="1"/>
            </p:cNvSpPr>
            <p:nvPr/>
          </p:nvSpPr>
          <p:spPr bwMode="auto">
            <a:xfrm>
              <a:off x="2807" y="2422"/>
              <a:ext cx="52" cy="45"/>
            </a:xfrm>
            <a:prstGeom prst="ellipse">
              <a:avLst/>
            </a:prstGeom>
            <a:solidFill>
              <a:srgbClr val="FFFF99"/>
            </a:solidFill>
            <a:ln w="1746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350"/>
            </a:p>
          </p:txBody>
        </p:sp>
        <p:sp>
          <p:nvSpPr>
            <p:cNvPr id="66657" name="Oval 96"/>
            <p:cNvSpPr>
              <a:spLocks noChangeArrowheads="1"/>
            </p:cNvSpPr>
            <p:nvPr/>
          </p:nvSpPr>
          <p:spPr bwMode="auto">
            <a:xfrm>
              <a:off x="2691" y="2494"/>
              <a:ext cx="53" cy="45"/>
            </a:xfrm>
            <a:prstGeom prst="ellipse">
              <a:avLst/>
            </a:prstGeom>
            <a:solidFill>
              <a:srgbClr val="FFFF99"/>
            </a:solidFill>
            <a:ln w="1746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350"/>
            </a:p>
          </p:txBody>
        </p:sp>
        <p:sp>
          <p:nvSpPr>
            <p:cNvPr id="66658" name="Oval 97"/>
            <p:cNvSpPr>
              <a:spLocks noChangeArrowheads="1"/>
            </p:cNvSpPr>
            <p:nvPr/>
          </p:nvSpPr>
          <p:spPr bwMode="auto">
            <a:xfrm>
              <a:off x="2607" y="2549"/>
              <a:ext cx="53" cy="45"/>
            </a:xfrm>
            <a:prstGeom prst="ellipse">
              <a:avLst/>
            </a:prstGeom>
            <a:solidFill>
              <a:srgbClr val="FFFF99"/>
            </a:solidFill>
            <a:ln w="1746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350"/>
            </a:p>
          </p:txBody>
        </p:sp>
        <p:sp>
          <p:nvSpPr>
            <p:cNvPr id="66659" name="Oval 98"/>
            <p:cNvSpPr>
              <a:spLocks noChangeArrowheads="1"/>
            </p:cNvSpPr>
            <p:nvPr/>
          </p:nvSpPr>
          <p:spPr bwMode="auto">
            <a:xfrm>
              <a:off x="2408" y="2594"/>
              <a:ext cx="52" cy="45"/>
            </a:xfrm>
            <a:prstGeom prst="ellipse">
              <a:avLst/>
            </a:prstGeom>
            <a:solidFill>
              <a:srgbClr val="FFFF99"/>
            </a:solidFill>
            <a:ln w="1746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350"/>
            </a:p>
          </p:txBody>
        </p:sp>
        <p:sp>
          <p:nvSpPr>
            <p:cNvPr id="66660" name="Oval 99"/>
            <p:cNvSpPr>
              <a:spLocks noChangeArrowheads="1"/>
            </p:cNvSpPr>
            <p:nvPr/>
          </p:nvSpPr>
          <p:spPr bwMode="auto">
            <a:xfrm>
              <a:off x="2376" y="2422"/>
              <a:ext cx="53" cy="45"/>
            </a:xfrm>
            <a:prstGeom prst="ellipse">
              <a:avLst/>
            </a:prstGeom>
            <a:solidFill>
              <a:srgbClr val="FFFF99"/>
            </a:solidFill>
            <a:ln w="1746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350"/>
            </a:p>
          </p:txBody>
        </p:sp>
        <p:sp>
          <p:nvSpPr>
            <p:cNvPr id="66661" name="Oval 100"/>
            <p:cNvSpPr>
              <a:spLocks noChangeArrowheads="1"/>
            </p:cNvSpPr>
            <p:nvPr/>
          </p:nvSpPr>
          <p:spPr bwMode="auto">
            <a:xfrm>
              <a:off x="2523" y="2350"/>
              <a:ext cx="53" cy="45"/>
            </a:xfrm>
            <a:prstGeom prst="ellipse">
              <a:avLst/>
            </a:prstGeom>
            <a:solidFill>
              <a:srgbClr val="FFFF99"/>
            </a:solidFill>
            <a:ln w="1746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350"/>
            </a:p>
          </p:txBody>
        </p:sp>
        <p:sp>
          <p:nvSpPr>
            <p:cNvPr id="66662" name="Rectangle 101"/>
            <p:cNvSpPr>
              <a:spLocks noChangeArrowheads="1"/>
            </p:cNvSpPr>
            <p:nvPr/>
          </p:nvSpPr>
          <p:spPr bwMode="auto">
            <a:xfrm>
              <a:off x="2492" y="2386"/>
              <a:ext cx="53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975" b="1">
                  <a:solidFill>
                    <a:srgbClr val="FF8080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sz="4500"/>
            </a:p>
          </p:txBody>
        </p:sp>
        <p:sp>
          <p:nvSpPr>
            <p:cNvPr id="66663" name="Rectangle 102"/>
            <p:cNvSpPr>
              <a:spLocks noChangeArrowheads="1"/>
            </p:cNvSpPr>
            <p:nvPr/>
          </p:nvSpPr>
          <p:spPr bwMode="auto">
            <a:xfrm>
              <a:off x="2366" y="2114"/>
              <a:ext cx="158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975" b="1">
                  <a:solidFill>
                    <a:srgbClr val="FF8080"/>
                  </a:solidFill>
                  <a:latin typeface="Times New Roman" panose="02020603050405020304" pitchFamily="18" charset="0"/>
                </a:rPr>
                <a:t>500</a:t>
              </a:r>
              <a:endParaRPr kumimoji="1" lang="en-US" altLang="zh-CN" sz="4500"/>
            </a:p>
          </p:txBody>
        </p:sp>
        <p:sp>
          <p:nvSpPr>
            <p:cNvPr id="66664" name="Rectangle 103"/>
            <p:cNvSpPr>
              <a:spLocks noChangeArrowheads="1"/>
            </p:cNvSpPr>
            <p:nvPr/>
          </p:nvSpPr>
          <p:spPr bwMode="auto">
            <a:xfrm>
              <a:off x="2303" y="1834"/>
              <a:ext cx="210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975" b="1">
                  <a:solidFill>
                    <a:srgbClr val="FF8080"/>
                  </a:solidFill>
                  <a:latin typeface="Times New Roman" panose="02020603050405020304" pitchFamily="18" charset="0"/>
                </a:rPr>
                <a:t>1000</a:t>
              </a:r>
              <a:endParaRPr kumimoji="1" lang="en-US" altLang="zh-CN" sz="4500"/>
            </a:p>
          </p:txBody>
        </p:sp>
        <p:sp>
          <p:nvSpPr>
            <p:cNvPr id="66665" name="Rectangle 104"/>
            <p:cNvSpPr>
              <a:spLocks noChangeArrowheads="1"/>
            </p:cNvSpPr>
            <p:nvPr/>
          </p:nvSpPr>
          <p:spPr bwMode="auto">
            <a:xfrm>
              <a:off x="2303" y="1563"/>
              <a:ext cx="210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975" b="1">
                  <a:solidFill>
                    <a:srgbClr val="FF8080"/>
                  </a:solidFill>
                  <a:latin typeface="Times New Roman" panose="02020603050405020304" pitchFamily="18" charset="0"/>
                </a:rPr>
                <a:t>1500</a:t>
              </a:r>
              <a:endParaRPr kumimoji="1" lang="en-US" altLang="zh-CN" sz="4500"/>
            </a:p>
          </p:txBody>
        </p:sp>
        <p:sp>
          <p:nvSpPr>
            <p:cNvPr id="66666" name="Rectangle 105"/>
            <p:cNvSpPr>
              <a:spLocks noChangeArrowheads="1"/>
            </p:cNvSpPr>
            <p:nvPr/>
          </p:nvSpPr>
          <p:spPr bwMode="auto">
            <a:xfrm>
              <a:off x="2303" y="1282"/>
              <a:ext cx="210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975" b="1" dirty="0">
                  <a:solidFill>
                    <a:srgbClr val="FF8080"/>
                  </a:solidFill>
                  <a:latin typeface="Times New Roman" panose="02020603050405020304" pitchFamily="18" charset="0"/>
                </a:rPr>
                <a:t>2000</a:t>
              </a:r>
              <a:endParaRPr kumimoji="1" lang="en-US" altLang="zh-CN" sz="4500" dirty="0"/>
            </a:p>
          </p:txBody>
        </p:sp>
        <p:sp>
          <p:nvSpPr>
            <p:cNvPr id="66667" name="Rectangle 106"/>
            <p:cNvSpPr>
              <a:spLocks noChangeArrowheads="1"/>
            </p:cNvSpPr>
            <p:nvPr/>
          </p:nvSpPr>
          <p:spPr bwMode="auto">
            <a:xfrm>
              <a:off x="2397" y="1174"/>
              <a:ext cx="188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975" b="1">
                  <a:solidFill>
                    <a:srgbClr val="800000"/>
                  </a:solidFill>
                  <a:latin typeface="Times New Roman" panose="02020603050405020304" pitchFamily="18" charset="0"/>
                </a:rPr>
                <a:t>       </a:t>
              </a:r>
              <a:endParaRPr kumimoji="1" lang="en-US" altLang="zh-CN" sz="4500"/>
            </a:p>
          </p:txBody>
        </p:sp>
        <p:sp>
          <p:nvSpPr>
            <p:cNvPr id="66668" name="Rectangle 107"/>
            <p:cNvSpPr>
              <a:spLocks noChangeArrowheads="1"/>
            </p:cNvSpPr>
            <p:nvPr/>
          </p:nvSpPr>
          <p:spPr bwMode="auto">
            <a:xfrm>
              <a:off x="2618" y="1192"/>
              <a:ext cx="302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400" b="1" dirty="0">
                  <a:solidFill>
                    <a:srgbClr val="800000"/>
                  </a:solidFill>
                  <a:latin typeface="宋体" panose="02010600030101010101" pitchFamily="2" charset="-122"/>
                </a:rPr>
                <a:t>食品</a:t>
              </a:r>
              <a:endParaRPr kumimoji="1" lang="zh-CN" altLang="en-US" sz="4800" dirty="0"/>
            </a:p>
          </p:txBody>
        </p:sp>
        <p:sp>
          <p:nvSpPr>
            <p:cNvPr id="66669" name="Rectangle 108"/>
            <p:cNvSpPr>
              <a:spLocks noChangeArrowheads="1"/>
            </p:cNvSpPr>
            <p:nvPr/>
          </p:nvSpPr>
          <p:spPr bwMode="auto">
            <a:xfrm>
              <a:off x="3584" y="1590"/>
              <a:ext cx="188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975" b="1">
                  <a:solidFill>
                    <a:srgbClr val="800000"/>
                  </a:solidFill>
                  <a:latin typeface="Times New Roman" panose="02020603050405020304" pitchFamily="18" charset="0"/>
                </a:rPr>
                <a:t>       </a:t>
              </a:r>
              <a:endParaRPr kumimoji="1" lang="en-US" altLang="zh-CN" sz="4500"/>
            </a:p>
          </p:txBody>
        </p:sp>
        <p:sp>
          <p:nvSpPr>
            <p:cNvPr id="66670" name="Rectangle 109"/>
            <p:cNvSpPr>
              <a:spLocks noChangeArrowheads="1"/>
            </p:cNvSpPr>
            <p:nvPr/>
          </p:nvSpPr>
          <p:spPr bwMode="auto">
            <a:xfrm>
              <a:off x="3583" y="1502"/>
              <a:ext cx="326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400" b="1" dirty="0">
                  <a:solidFill>
                    <a:srgbClr val="800000"/>
                  </a:solidFill>
                  <a:latin typeface="宋体" panose="02010600030101010101" pitchFamily="2" charset="-122"/>
                </a:rPr>
                <a:t>衣着</a:t>
              </a:r>
              <a:endParaRPr kumimoji="1" lang="zh-CN" altLang="en-US" sz="7200" dirty="0"/>
            </a:p>
          </p:txBody>
        </p:sp>
        <p:sp>
          <p:nvSpPr>
            <p:cNvPr id="66671" name="Rectangle 110"/>
            <p:cNvSpPr>
              <a:spLocks noChangeArrowheads="1"/>
            </p:cNvSpPr>
            <p:nvPr/>
          </p:nvSpPr>
          <p:spPr bwMode="auto">
            <a:xfrm>
              <a:off x="3972" y="2322"/>
              <a:ext cx="135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975" b="1">
                  <a:solidFill>
                    <a:srgbClr val="800000"/>
                  </a:solidFill>
                  <a:latin typeface="Times New Roman" panose="02020603050405020304" pitchFamily="18" charset="0"/>
                </a:rPr>
                <a:t>     </a:t>
              </a:r>
              <a:endParaRPr kumimoji="1" lang="en-US" altLang="zh-CN" sz="4500"/>
            </a:p>
          </p:txBody>
        </p:sp>
        <p:sp>
          <p:nvSpPr>
            <p:cNvPr id="66672" name="Rectangle 111"/>
            <p:cNvSpPr>
              <a:spLocks noChangeArrowheads="1"/>
            </p:cNvSpPr>
            <p:nvPr/>
          </p:nvSpPr>
          <p:spPr bwMode="auto">
            <a:xfrm>
              <a:off x="4130" y="2289"/>
              <a:ext cx="754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400" b="1" dirty="0">
                  <a:solidFill>
                    <a:srgbClr val="800000"/>
                  </a:solidFill>
                  <a:latin typeface="宋体" panose="02010600030101010101" pitchFamily="2" charset="-122"/>
                </a:rPr>
                <a:t>家庭设备用</a:t>
              </a:r>
              <a:endParaRPr kumimoji="1" lang="zh-CN" altLang="en-US" sz="7200" dirty="0"/>
            </a:p>
          </p:txBody>
        </p:sp>
        <p:sp>
          <p:nvSpPr>
            <p:cNvPr id="66673" name="Rectangle 112"/>
            <p:cNvSpPr>
              <a:spLocks noChangeArrowheads="1"/>
            </p:cNvSpPr>
            <p:nvPr/>
          </p:nvSpPr>
          <p:spPr bwMode="auto">
            <a:xfrm>
              <a:off x="4025" y="2449"/>
              <a:ext cx="162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975" b="1">
                  <a:solidFill>
                    <a:srgbClr val="800000"/>
                  </a:solidFill>
                  <a:latin typeface="Times New Roman" panose="02020603050405020304" pitchFamily="18" charset="0"/>
                </a:rPr>
                <a:t>      </a:t>
              </a:r>
              <a:endParaRPr kumimoji="1" lang="en-US" altLang="zh-CN" sz="4500"/>
            </a:p>
          </p:txBody>
        </p:sp>
        <p:sp>
          <p:nvSpPr>
            <p:cNvPr id="66674" name="Rectangle 113"/>
            <p:cNvSpPr>
              <a:spLocks noChangeArrowheads="1"/>
            </p:cNvSpPr>
            <p:nvPr/>
          </p:nvSpPr>
          <p:spPr bwMode="auto">
            <a:xfrm>
              <a:off x="4214" y="2467"/>
              <a:ext cx="603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400" b="1" dirty="0">
                  <a:solidFill>
                    <a:srgbClr val="800000"/>
                  </a:solidFill>
                  <a:latin typeface="宋体" panose="02010600030101010101" pitchFamily="2" charset="-122"/>
                </a:rPr>
                <a:t>品及服务</a:t>
              </a:r>
              <a:endParaRPr kumimoji="1" lang="zh-CN" altLang="en-US" sz="7200" dirty="0"/>
            </a:p>
          </p:txBody>
        </p:sp>
        <p:sp>
          <p:nvSpPr>
            <p:cNvPr id="66675" name="Rectangle 114"/>
            <p:cNvSpPr>
              <a:spLocks noChangeArrowheads="1"/>
            </p:cNvSpPr>
            <p:nvPr/>
          </p:nvSpPr>
          <p:spPr bwMode="auto">
            <a:xfrm>
              <a:off x="3584" y="3182"/>
              <a:ext cx="108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975" b="1">
                  <a:solidFill>
                    <a:srgbClr val="800000"/>
                  </a:solidFill>
                  <a:latin typeface="Times New Roman" panose="02020603050405020304" pitchFamily="18" charset="0"/>
                </a:rPr>
                <a:t>    </a:t>
              </a:r>
              <a:endParaRPr kumimoji="1" lang="en-US" altLang="zh-CN" sz="4500"/>
            </a:p>
          </p:txBody>
        </p:sp>
        <p:sp>
          <p:nvSpPr>
            <p:cNvPr id="66676" name="Rectangle 115"/>
            <p:cNvSpPr>
              <a:spLocks noChangeArrowheads="1"/>
            </p:cNvSpPr>
            <p:nvPr/>
          </p:nvSpPr>
          <p:spPr bwMode="auto">
            <a:xfrm>
              <a:off x="3607" y="3202"/>
              <a:ext cx="517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200" b="1" dirty="0">
                  <a:solidFill>
                    <a:srgbClr val="800000"/>
                  </a:solidFill>
                  <a:latin typeface="宋体" panose="02010600030101010101" pitchFamily="2" charset="-122"/>
                </a:rPr>
                <a:t>医疗保健</a:t>
              </a:r>
              <a:endParaRPr kumimoji="1" lang="zh-CN" altLang="en-US" sz="6600" dirty="0"/>
            </a:p>
          </p:txBody>
        </p:sp>
        <p:sp>
          <p:nvSpPr>
            <p:cNvPr id="66677" name="Rectangle 116"/>
            <p:cNvSpPr>
              <a:spLocks noChangeArrowheads="1"/>
            </p:cNvSpPr>
            <p:nvPr/>
          </p:nvSpPr>
          <p:spPr bwMode="auto">
            <a:xfrm>
              <a:off x="2303" y="3598"/>
              <a:ext cx="135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975" b="1">
                  <a:solidFill>
                    <a:srgbClr val="800000"/>
                  </a:solidFill>
                  <a:latin typeface="Times New Roman" panose="02020603050405020304" pitchFamily="18" charset="0"/>
                </a:rPr>
                <a:t>     </a:t>
              </a:r>
              <a:endParaRPr kumimoji="1" lang="en-US" altLang="zh-CN" sz="4500"/>
            </a:p>
          </p:txBody>
        </p:sp>
        <p:sp>
          <p:nvSpPr>
            <p:cNvPr id="66678" name="Rectangle 117"/>
            <p:cNvSpPr>
              <a:spLocks noChangeArrowheads="1"/>
            </p:cNvSpPr>
            <p:nvPr/>
          </p:nvSpPr>
          <p:spPr bwMode="auto">
            <a:xfrm>
              <a:off x="2434" y="3588"/>
              <a:ext cx="603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400" b="1" dirty="0">
                  <a:solidFill>
                    <a:srgbClr val="800000"/>
                  </a:solidFill>
                  <a:latin typeface="宋体" panose="02010600030101010101" pitchFamily="2" charset="-122"/>
                </a:rPr>
                <a:t>交通通讯</a:t>
              </a:r>
              <a:endParaRPr kumimoji="1" lang="zh-CN" altLang="en-US" sz="7200" dirty="0"/>
            </a:p>
          </p:txBody>
        </p:sp>
        <p:sp>
          <p:nvSpPr>
            <p:cNvPr id="66679" name="Rectangle 118"/>
            <p:cNvSpPr>
              <a:spLocks noChangeArrowheads="1"/>
            </p:cNvSpPr>
            <p:nvPr/>
          </p:nvSpPr>
          <p:spPr bwMode="auto">
            <a:xfrm>
              <a:off x="1011" y="3118"/>
              <a:ext cx="135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975" b="1" dirty="0">
                  <a:solidFill>
                    <a:srgbClr val="800000"/>
                  </a:solidFill>
                  <a:latin typeface="Times New Roman" panose="02020603050405020304" pitchFamily="18" charset="0"/>
                </a:rPr>
                <a:t>     </a:t>
              </a:r>
              <a:endParaRPr kumimoji="1" lang="en-US" altLang="zh-CN" sz="4500" dirty="0"/>
            </a:p>
          </p:txBody>
        </p:sp>
        <p:sp>
          <p:nvSpPr>
            <p:cNvPr id="66680" name="Rectangle 119"/>
            <p:cNvSpPr>
              <a:spLocks noChangeArrowheads="1"/>
            </p:cNvSpPr>
            <p:nvPr/>
          </p:nvSpPr>
          <p:spPr bwMode="auto">
            <a:xfrm>
              <a:off x="1090" y="3096"/>
              <a:ext cx="603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400" b="1" dirty="0">
                  <a:solidFill>
                    <a:srgbClr val="800000"/>
                  </a:solidFill>
                  <a:latin typeface="宋体" panose="02010600030101010101" pitchFamily="2" charset="-122"/>
                </a:rPr>
                <a:t>娱乐教育</a:t>
              </a:r>
              <a:endParaRPr kumimoji="1" lang="zh-CN" altLang="en-US" sz="7200" dirty="0"/>
            </a:p>
          </p:txBody>
        </p:sp>
        <p:sp>
          <p:nvSpPr>
            <p:cNvPr id="66681" name="Rectangle 120"/>
            <p:cNvSpPr>
              <a:spLocks noChangeArrowheads="1"/>
            </p:cNvSpPr>
            <p:nvPr/>
          </p:nvSpPr>
          <p:spPr bwMode="auto">
            <a:xfrm>
              <a:off x="990" y="3245"/>
              <a:ext cx="162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975" b="1">
                  <a:solidFill>
                    <a:srgbClr val="800000"/>
                  </a:solidFill>
                  <a:latin typeface="Times New Roman" panose="02020603050405020304" pitchFamily="18" charset="0"/>
                </a:rPr>
                <a:t>      </a:t>
              </a:r>
              <a:endParaRPr kumimoji="1" lang="en-US" altLang="zh-CN" sz="4500"/>
            </a:p>
          </p:txBody>
        </p:sp>
        <p:sp>
          <p:nvSpPr>
            <p:cNvPr id="66682" name="Rectangle 121"/>
            <p:cNvSpPr>
              <a:spLocks noChangeArrowheads="1"/>
            </p:cNvSpPr>
            <p:nvPr/>
          </p:nvSpPr>
          <p:spPr bwMode="auto">
            <a:xfrm>
              <a:off x="1088" y="3248"/>
              <a:ext cx="603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400" b="1" dirty="0">
                  <a:solidFill>
                    <a:srgbClr val="800000"/>
                  </a:solidFill>
                  <a:latin typeface="宋体" panose="02010600030101010101" pitchFamily="2" charset="-122"/>
                </a:rPr>
                <a:t>文化服务</a:t>
              </a:r>
              <a:endParaRPr kumimoji="1" lang="zh-CN" altLang="en-US" sz="7200" dirty="0"/>
            </a:p>
          </p:txBody>
        </p:sp>
        <p:sp>
          <p:nvSpPr>
            <p:cNvPr id="66683" name="Rectangle 122"/>
            <p:cNvSpPr>
              <a:spLocks noChangeArrowheads="1"/>
            </p:cNvSpPr>
            <p:nvPr/>
          </p:nvSpPr>
          <p:spPr bwMode="auto">
            <a:xfrm>
              <a:off x="822" y="2386"/>
              <a:ext cx="188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975" b="1">
                  <a:solidFill>
                    <a:srgbClr val="800000"/>
                  </a:solidFill>
                  <a:latin typeface="Times New Roman" panose="02020603050405020304" pitchFamily="18" charset="0"/>
                </a:rPr>
                <a:t>       </a:t>
              </a:r>
              <a:endParaRPr kumimoji="1" lang="en-US" altLang="zh-CN" sz="4500"/>
            </a:p>
          </p:txBody>
        </p:sp>
        <p:sp>
          <p:nvSpPr>
            <p:cNvPr id="66684" name="Rectangle 123"/>
            <p:cNvSpPr>
              <a:spLocks noChangeArrowheads="1"/>
            </p:cNvSpPr>
            <p:nvPr/>
          </p:nvSpPr>
          <p:spPr bwMode="auto">
            <a:xfrm>
              <a:off x="1043" y="2404"/>
              <a:ext cx="302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400" b="1" dirty="0">
                  <a:solidFill>
                    <a:srgbClr val="800000"/>
                  </a:solidFill>
                  <a:latin typeface="宋体" panose="02010600030101010101" pitchFamily="2" charset="-122"/>
                </a:rPr>
                <a:t>居住</a:t>
              </a:r>
              <a:endParaRPr kumimoji="1" lang="zh-CN" altLang="en-US" sz="4800" dirty="0"/>
            </a:p>
          </p:txBody>
        </p:sp>
        <p:sp>
          <p:nvSpPr>
            <p:cNvPr id="66685" name="Rectangle 124"/>
            <p:cNvSpPr>
              <a:spLocks noChangeArrowheads="1"/>
            </p:cNvSpPr>
            <p:nvPr/>
          </p:nvSpPr>
          <p:spPr bwMode="auto">
            <a:xfrm>
              <a:off x="959" y="1526"/>
              <a:ext cx="188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975" b="1">
                  <a:solidFill>
                    <a:srgbClr val="800000"/>
                  </a:solidFill>
                  <a:latin typeface="Times New Roman" panose="02020603050405020304" pitchFamily="18" charset="0"/>
                </a:rPr>
                <a:t>       </a:t>
              </a:r>
              <a:endParaRPr kumimoji="1" lang="en-US" altLang="zh-CN" sz="4500"/>
            </a:p>
          </p:txBody>
        </p:sp>
        <p:sp>
          <p:nvSpPr>
            <p:cNvPr id="66686" name="Rectangle 125"/>
            <p:cNvSpPr>
              <a:spLocks noChangeArrowheads="1"/>
            </p:cNvSpPr>
            <p:nvPr/>
          </p:nvSpPr>
          <p:spPr bwMode="auto">
            <a:xfrm>
              <a:off x="1179" y="1544"/>
              <a:ext cx="603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400" b="1" dirty="0">
                  <a:solidFill>
                    <a:srgbClr val="800000"/>
                  </a:solidFill>
                  <a:latin typeface="宋体" panose="02010600030101010101" pitchFamily="2" charset="-122"/>
                </a:rPr>
                <a:t>杂项商品</a:t>
              </a:r>
              <a:endParaRPr kumimoji="1" lang="zh-CN" altLang="en-US" sz="7200" dirty="0"/>
            </a:p>
          </p:txBody>
        </p:sp>
        <p:sp>
          <p:nvSpPr>
            <p:cNvPr id="66687" name="Rectangle 126"/>
            <p:cNvSpPr>
              <a:spLocks noChangeArrowheads="1"/>
            </p:cNvSpPr>
            <p:nvPr/>
          </p:nvSpPr>
          <p:spPr bwMode="auto">
            <a:xfrm>
              <a:off x="1011" y="1653"/>
              <a:ext cx="215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975" b="1">
                  <a:solidFill>
                    <a:srgbClr val="800000"/>
                  </a:solidFill>
                  <a:latin typeface="Times New Roman" panose="02020603050405020304" pitchFamily="18" charset="0"/>
                </a:rPr>
                <a:t>        </a:t>
              </a:r>
              <a:endParaRPr kumimoji="1" lang="en-US" altLang="zh-CN" sz="4500"/>
            </a:p>
          </p:txBody>
        </p:sp>
        <p:sp>
          <p:nvSpPr>
            <p:cNvPr id="66688" name="Rectangle 127"/>
            <p:cNvSpPr>
              <a:spLocks noChangeArrowheads="1"/>
            </p:cNvSpPr>
            <p:nvPr/>
          </p:nvSpPr>
          <p:spPr bwMode="auto">
            <a:xfrm>
              <a:off x="1237" y="1684"/>
              <a:ext cx="452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400" b="1" dirty="0">
                  <a:solidFill>
                    <a:srgbClr val="800000"/>
                  </a:solidFill>
                  <a:latin typeface="宋体" panose="02010600030101010101" pitchFamily="2" charset="-122"/>
                </a:rPr>
                <a:t>与服务</a:t>
              </a:r>
              <a:endParaRPr kumimoji="1" lang="zh-CN" altLang="en-US" sz="7200" dirty="0"/>
            </a:p>
          </p:txBody>
        </p:sp>
        <p:sp>
          <p:nvSpPr>
            <p:cNvPr id="66689" name="Rectangle 128"/>
            <p:cNvSpPr>
              <a:spLocks noChangeArrowheads="1"/>
            </p:cNvSpPr>
            <p:nvPr/>
          </p:nvSpPr>
          <p:spPr bwMode="auto">
            <a:xfrm>
              <a:off x="3941" y="3390"/>
              <a:ext cx="949" cy="402"/>
            </a:xfrm>
            <a:prstGeom prst="rect">
              <a:avLst/>
            </a:prstGeom>
            <a:solidFill>
              <a:srgbClr val="FFFFC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350"/>
            </a:p>
          </p:txBody>
        </p:sp>
        <p:sp>
          <p:nvSpPr>
            <p:cNvPr id="66690" name="Line 129"/>
            <p:cNvSpPr>
              <a:spLocks noChangeShapeType="1"/>
            </p:cNvSpPr>
            <p:nvPr/>
          </p:nvSpPr>
          <p:spPr bwMode="auto">
            <a:xfrm>
              <a:off x="3983" y="3498"/>
              <a:ext cx="283" cy="1"/>
            </a:xfrm>
            <a:prstGeom prst="line">
              <a:avLst/>
            </a:prstGeom>
            <a:noFill/>
            <a:ln w="33338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66691" name="Oval 130"/>
            <p:cNvSpPr>
              <a:spLocks noChangeArrowheads="1"/>
            </p:cNvSpPr>
            <p:nvPr/>
          </p:nvSpPr>
          <p:spPr bwMode="auto">
            <a:xfrm>
              <a:off x="4088" y="3471"/>
              <a:ext cx="52" cy="45"/>
            </a:xfrm>
            <a:prstGeom prst="ellipse">
              <a:avLst/>
            </a:prstGeom>
            <a:solidFill>
              <a:srgbClr val="FFFF99"/>
            </a:solidFill>
            <a:ln w="1746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350"/>
            </a:p>
          </p:txBody>
        </p:sp>
        <p:sp>
          <p:nvSpPr>
            <p:cNvPr id="66692" name="Rectangle 131"/>
            <p:cNvSpPr>
              <a:spLocks noChangeArrowheads="1"/>
            </p:cNvSpPr>
            <p:nvPr/>
          </p:nvSpPr>
          <p:spPr bwMode="auto">
            <a:xfrm>
              <a:off x="4298" y="3453"/>
              <a:ext cx="603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400" dirty="0">
                  <a:solidFill>
                    <a:srgbClr val="000000"/>
                  </a:solidFill>
                  <a:latin typeface="宋体" panose="02010600030101010101" pitchFamily="2" charset="-122"/>
                </a:rPr>
                <a:t>城镇居民</a:t>
              </a:r>
              <a:endParaRPr kumimoji="1" lang="zh-CN" altLang="en-US" sz="7200" dirty="0"/>
            </a:p>
          </p:txBody>
        </p:sp>
        <p:sp>
          <p:nvSpPr>
            <p:cNvPr id="66693" name="Line 132"/>
            <p:cNvSpPr>
              <a:spLocks noChangeShapeType="1"/>
            </p:cNvSpPr>
            <p:nvPr/>
          </p:nvSpPr>
          <p:spPr bwMode="auto">
            <a:xfrm>
              <a:off x="3983" y="3670"/>
              <a:ext cx="283" cy="1"/>
            </a:xfrm>
            <a:prstGeom prst="line">
              <a:avLst/>
            </a:prstGeom>
            <a:noFill/>
            <a:ln w="33338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66694" name="Rectangle 133"/>
            <p:cNvSpPr>
              <a:spLocks noChangeArrowheads="1"/>
            </p:cNvSpPr>
            <p:nvPr/>
          </p:nvSpPr>
          <p:spPr bwMode="auto">
            <a:xfrm>
              <a:off x="4298" y="3625"/>
              <a:ext cx="603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400" dirty="0">
                  <a:solidFill>
                    <a:srgbClr val="000000"/>
                  </a:solidFill>
                  <a:latin typeface="宋体" panose="02010600030101010101" pitchFamily="2" charset="-122"/>
                </a:rPr>
                <a:t>农村居民</a:t>
              </a:r>
              <a:endParaRPr kumimoji="1" lang="zh-CN" altLang="en-US" sz="7200" dirty="0"/>
            </a:p>
          </p:txBody>
        </p:sp>
        <p:sp>
          <p:nvSpPr>
            <p:cNvPr id="66695" name="Rectangle 134"/>
            <p:cNvSpPr>
              <a:spLocks noChangeArrowheads="1"/>
            </p:cNvSpPr>
            <p:nvPr/>
          </p:nvSpPr>
          <p:spPr bwMode="auto">
            <a:xfrm>
              <a:off x="581" y="1101"/>
              <a:ext cx="4599" cy="2886"/>
            </a:xfrm>
            <a:prstGeom prst="rect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350"/>
            </a:p>
          </p:txBody>
        </p:sp>
        <p:sp>
          <p:nvSpPr>
            <p:cNvPr id="66696" name="Rectangle 135"/>
            <p:cNvSpPr>
              <a:spLocks noChangeArrowheads="1"/>
            </p:cNvSpPr>
            <p:nvPr/>
          </p:nvSpPr>
          <p:spPr bwMode="auto">
            <a:xfrm>
              <a:off x="1620" y="3770"/>
              <a:ext cx="2216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350"/>
            </a:p>
          </p:txBody>
        </p:sp>
        <p:sp>
          <p:nvSpPr>
            <p:cNvPr id="66697" name="Rectangle 136"/>
            <p:cNvSpPr>
              <a:spLocks noChangeArrowheads="1"/>
            </p:cNvSpPr>
            <p:nvPr/>
          </p:nvSpPr>
          <p:spPr bwMode="auto">
            <a:xfrm>
              <a:off x="1046" y="4244"/>
              <a:ext cx="3059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 </a:t>
              </a:r>
              <a:r>
                <a:rPr kumimoji="1" lang="zh-CN" altLang="en-US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图</a:t>
              </a:r>
              <a:r>
                <a:rPr kumimoji="1" lang="en-US" altLang="zh-CN" b="1" dirty="0" smtClean="0">
                  <a:solidFill>
                    <a:srgbClr val="000000"/>
                  </a:solidFill>
                  <a:latin typeface="Times New Roman" panose="02020603050405020304" pitchFamily="18" charset="0"/>
                </a:rPr>
                <a:t>12   </a:t>
              </a:r>
              <a:r>
                <a:rPr kumimoji="1" lang="en-US" altLang="zh-CN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1997</a:t>
              </a:r>
              <a:r>
                <a:rPr kumimoji="1" lang="zh-CN" altLang="en-US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年城镇居民家庭消费支出 </a:t>
              </a:r>
              <a:endParaRPr kumimoji="1" lang="zh-CN" altLang="en-US" sz="6600" dirty="0"/>
            </a:p>
          </p:txBody>
        </p:sp>
        <p:sp>
          <p:nvSpPr>
            <p:cNvPr id="66698" name="Rectangle 137"/>
            <p:cNvSpPr>
              <a:spLocks noChangeArrowheads="1"/>
            </p:cNvSpPr>
            <p:nvPr/>
          </p:nvSpPr>
          <p:spPr bwMode="auto">
            <a:xfrm>
              <a:off x="2093" y="3797"/>
              <a:ext cx="121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125" b="1">
                  <a:solidFill>
                    <a:srgbClr val="000000"/>
                  </a:solidFill>
                  <a:latin typeface="宋体" panose="02010600030101010101" pitchFamily="2" charset="-122"/>
                </a:rPr>
                <a:t>  </a:t>
              </a:r>
              <a:endParaRPr kumimoji="1" lang="en-US" altLang="zh-CN" sz="4500"/>
            </a:p>
          </p:txBody>
        </p:sp>
        <p:sp>
          <p:nvSpPr>
            <p:cNvPr id="66699" name="Rectangle 138"/>
            <p:cNvSpPr>
              <a:spLocks noChangeArrowheads="1"/>
            </p:cNvSpPr>
            <p:nvPr/>
          </p:nvSpPr>
          <p:spPr bwMode="auto">
            <a:xfrm>
              <a:off x="1946" y="1418"/>
              <a:ext cx="472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350"/>
            </a:p>
          </p:txBody>
        </p:sp>
        <p:sp>
          <p:nvSpPr>
            <p:cNvPr id="66700" name="Rectangle 139"/>
            <p:cNvSpPr>
              <a:spLocks noChangeArrowheads="1"/>
            </p:cNvSpPr>
            <p:nvPr/>
          </p:nvSpPr>
          <p:spPr bwMode="auto">
            <a:xfrm>
              <a:off x="1988" y="1454"/>
              <a:ext cx="315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975" b="1">
                  <a:solidFill>
                    <a:srgbClr val="000000"/>
                  </a:solidFill>
                  <a:latin typeface="宋体" panose="02010600030101010101" pitchFamily="2" charset="-122"/>
                </a:rPr>
                <a:t>（元）</a:t>
              </a:r>
              <a:endParaRPr kumimoji="1" lang="zh-CN" altLang="en-US" sz="4500"/>
            </a:p>
          </p:txBody>
        </p:sp>
      </p:grpSp>
      <p:sp>
        <p:nvSpPr>
          <p:cNvPr id="66563" name="Rectangle 140"/>
          <p:cNvSpPr>
            <a:spLocks noGrp="1" noChangeArrowheads="1"/>
          </p:cNvSpPr>
          <p:nvPr>
            <p:ph type="title"/>
          </p:nvPr>
        </p:nvSpPr>
        <p:spPr>
          <a:xfrm>
            <a:off x="1485900" y="1063229"/>
            <a:ext cx="6172200" cy="74295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67866" tIns="33338" rIns="67866" bIns="33338" rtlCol="0" anchor="ctr" anchorCtr="1">
            <a:normAutofit/>
          </a:bodyPr>
          <a:lstStyle/>
          <a:p>
            <a:pPr eaLnBrk="1" hangingPunct="1"/>
            <a:r>
              <a:rPr lang="zh-CN" altLang="en-US" sz="3000"/>
              <a:t>多变量数据</a:t>
            </a:r>
            <a:r>
              <a:rPr lang="en-US" altLang="zh-CN" sz="3000"/>
              <a:t>—</a:t>
            </a:r>
            <a:r>
              <a:rPr lang="zh-CN" altLang="en-US" sz="3000"/>
              <a:t>雷达图</a:t>
            </a:r>
            <a:endParaRPr lang="zh-CN" altLang="en-US" sz="2700">
              <a:solidFill>
                <a:schemeClr val="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18714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1485900" y="1063229"/>
            <a:ext cx="6172200" cy="7429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3000"/>
              <a:t>数据类型及图示</a:t>
            </a:r>
            <a:br>
              <a:rPr lang="zh-CN" altLang="en-US" sz="3000"/>
            </a:br>
            <a:r>
              <a:rPr lang="zh-CN" altLang="en-US" sz="2700">
                <a:solidFill>
                  <a:schemeClr val="hlink"/>
                </a:solidFill>
              </a:rPr>
              <a:t>（小结）</a:t>
            </a:r>
          </a:p>
        </p:txBody>
      </p:sp>
      <p:grpSp>
        <p:nvGrpSpPr>
          <p:cNvPr id="69635" name="Group 3"/>
          <p:cNvGrpSpPr>
            <a:grpSpLocks/>
          </p:cNvGrpSpPr>
          <p:nvPr/>
        </p:nvGrpSpPr>
        <p:grpSpPr bwMode="auto">
          <a:xfrm>
            <a:off x="1428750" y="2114551"/>
            <a:ext cx="6380559" cy="3393282"/>
            <a:chOff x="240" y="1056"/>
            <a:chExt cx="5359" cy="2850"/>
          </a:xfrm>
        </p:grpSpPr>
        <p:sp>
          <p:nvSpPr>
            <p:cNvPr id="132100" name="AutoShape 4"/>
            <p:cNvSpPr>
              <a:spLocks noChangeArrowheads="1"/>
            </p:cNvSpPr>
            <p:nvPr/>
          </p:nvSpPr>
          <p:spPr bwMode="auto">
            <a:xfrm>
              <a:off x="2016" y="1056"/>
              <a:ext cx="1727" cy="365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kumimoji="1" lang="zh-CN" altLang="en-US" sz="1950" b="1"/>
                <a:t>数据类型与显示</a:t>
              </a:r>
              <a:endParaRPr kumimoji="1" lang="zh-CN" altLang="en-US" sz="1950"/>
            </a:p>
          </p:txBody>
        </p:sp>
        <p:sp>
          <p:nvSpPr>
            <p:cNvPr id="132101" name="Text Box 5"/>
            <p:cNvSpPr txBox="1">
              <a:spLocks noChangeArrowheads="1"/>
            </p:cNvSpPr>
            <p:nvPr/>
          </p:nvSpPr>
          <p:spPr bwMode="auto">
            <a:xfrm>
              <a:off x="3312" y="1776"/>
              <a:ext cx="1286" cy="33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kumimoji="1" lang="zh-CN" altLang="en-US" sz="1950" b="1"/>
                <a:t>数值型数据</a:t>
              </a:r>
              <a:endParaRPr kumimoji="1" lang="zh-CN" altLang="en-US" sz="1950"/>
            </a:p>
          </p:txBody>
        </p:sp>
        <p:sp>
          <p:nvSpPr>
            <p:cNvPr id="132102" name="Text Box 6"/>
            <p:cNvSpPr txBox="1">
              <a:spLocks noChangeArrowheads="1"/>
            </p:cNvSpPr>
            <p:nvPr/>
          </p:nvSpPr>
          <p:spPr bwMode="auto">
            <a:xfrm>
              <a:off x="285" y="1810"/>
              <a:ext cx="991" cy="33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kumimoji="1" lang="zh-CN" altLang="en-US" sz="1950" b="1"/>
                <a:t>品质数据</a:t>
              </a:r>
              <a:endParaRPr kumimoji="1" lang="zh-CN" altLang="en-US" sz="1950"/>
            </a:p>
          </p:txBody>
        </p:sp>
        <p:sp>
          <p:nvSpPr>
            <p:cNvPr id="132103" name="Text Box 7"/>
            <p:cNvSpPr txBox="1">
              <a:spLocks noChangeArrowheads="1"/>
            </p:cNvSpPr>
            <p:nvPr/>
          </p:nvSpPr>
          <p:spPr bwMode="auto">
            <a:xfrm>
              <a:off x="1323" y="2363"/>
              <a:ext cx="991" cy="33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kumimoji="1" lang="zh-CN" altLang="en-US" sz="1950" b="1" dirty="0">
                  <a:solidFill>
                    <a:schemeClr val="tx1"/>
                  </a:solidFill>
                </a:rPr>
                <a:t>分组数据</a:t>
              </a:r>
              <a:endParaRPr kumimoji="1" lang="zh-CN" altLang="en-US" sz="1950" dirty="0">
                <a:solidFill>
                  <a:schemeClr val="tx1"/>
                </a:solidFill>
              </a:endParaRPr>
            </a:p>
          </p:txBody>
        </p:sp>
        <p:sp>
          <p:nvSpPr>
            <p:cNvPr id="132104" name="Text Box 8"/>
            <p:cNvSpPr txBox="1">
              <a:spLocks noChangeArrowheads="1"/>
            </p:cNvSpPr>
            <p:nvPr/>
          </p:nvSpPr>
          <p:spPr bwMode="auto">
            <a:xfrm>
              <a:off x="380" y="2363"/>
              <a:ext cx="849" cy="33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kumimoji="1" lang="zh-CN" altLang="en-US" sz="1950" b="1" dirty="0" smtClean="0">
                  <a:solidFill>
                    <a:schemeClr val="tx1"/>
                  </a:solidFill>
                </a:rPr>
                <a:t>频数表</a:t>
              </a:r>
              <a:endParaRPr kumimoji="1" lang="zh-CN" altLang="en-US" sz="1950" dirty="0">
                <a:solidFill>
                  <a:schemeClr val="tx1"/>
                </a:solidFill>
              </a:endParaRPr>
            </a:p>
          </p:txBody>
        </p:sp>
        <p:sp>
          <p:nvSpPr>
            <p:cNvPr id="132105" name="Text Box 9"/>
            <p:cNvSpPr txBox="1">
              <a:spLocks noChangeArrowheads="1"/>
            </p:cNvSpPr>
            <p:nvPr/>
          </p:nvSpPr>
          <p:spPr bwMode="auto">
            <a:xfrm>
              <a:off x="2455" y="3058"/>
              <a:ext cx="331" cy="834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kumimoji="1" lang="zh-CN" altLang="en-US" sz="1950" b="1" dirty="0">
                  <a:solidFill>
                    <a:schemeClr val="tx1"/>
                  </a:solidFill>
                </a:rPr>
                <a:t>茎叶图</a:t>
              </a:r>
              <a:endParaRPr kumimoji="1" lang="zh-CN" altLang="en-US" sz="1950" dirty="0">
                <a:solidFill>
                  <a:schemeClr val="tx1"/>
                </a:solidFill>
              </a:endParaRPr>
            </a:p>
          </p:txBody>
        </p:sp>
        <p:sp>
          <p:nvSpPr>
            <p:cNvPr id="132106" name="Text Box 10"/>
            <p:cNvSpPr txBox="1">
              <a:spLocks noChangeArrowheads="1"/>
            </p:cNvSpPr>
            <p:nvPr/>
          </p:nvSpPr>
          <p:spPr bwMode="auto">
            <a:xfrm>
              <a:off x="240" y="3072"/>
              <a:ext cx="330" cy="834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kumimoji="1" lang="zh-CN" altLang="en-US" sz="1950" b="1" dirty="0">
                  <a:solidFill>
                    <a:schemeClr val="tx1"/>
                  </a:solidFill>
                </a:rPr>
                <a:t>条形图</a:t>
              </a:r>
              <a:endParaRPr kumimoji="1" lang="zh-CN" altLang="en-US" sz="1950" dirty="0">
                <a:solidFill>
                  <a:schemeClr val="tx1"/>
                </a:solidFill>
              </a:endParaRPr>
            </a:p>
          </p:txBody>
        </p:sp>
        <p:sp>
          <p:nvSpPr>
            <p:cNvPr id="132107" name="Line 11"/>
            <p:cNvSpPr>
              <a:spLocks noChangeShapeType="1"/>
            </p:cNvSpPr>
            <p:nvPr/>
          </p:nvSpPr>
          <p:spPr bwMode="auto">
            <a:xfrm>
              <a:off x="804" y="1532"/>
              <a:ext cx="3180" cy="4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 sz="1350"/>
            </a:p>
          </p:txBody>
        </p:sp>
        <p:sp>
          <p:nvSpPr>
            <p:cNvPr id="132108" name="Line 12"/>
            <p:cNvSpPr>
              <a:spLocks noChangeShapeType="1"/>
            </p:cNvSpPr>
            <p:nvPr/>
          </p:nvSpPr>
          <p:spPr bwMode="auto">
            <a:xfrm>
              <a:off x="1559" y="2872"/>
              <a:ext cx="472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 sz="1350"/>
            </a:p>
          </p:txBody>
        </p:sp>
        <p:sp>
          <p:nvSpPr>
            <p:cNvPr id="132109" name="Line 13"/>
            <p:cNvSpPr>
              <a:spLocks noChangeShapeType="1"/>
            </p:cNvSpPr>
            <p:nvPr/>
          </p:nvSpPr>
          <p:spPr bwMode="auto">
            <a:xfrm flipV="1">
              <a:off x="384" y="2826"/>
              <a:ext cx="798" cy="6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 sz="1350"/>
            </a:p>
          </p:txBody>
        </p:sp>
        <p:sp>
          <p:nvSpPr>
            <p:cNvPr id="132110" name="Line 14"/>
            <p:cNvSpPr>
              <a:spLocks noChangeShapeType="1"/>
            </p:cNvSpPr>
            <p:nvPr/>
          </p:nvSpPr>
          <p:spPr bwMode="auto">
            <a:xfrm>
              <a:off x="804" y="1532"/>
              <a:ext cx="0" cy="277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 sz="1350"/>
            </a:p>
          </p:txBody>
        </p:sp>
        <p:sp>
          <p:nvSpPr>
            <p:cNvPr id="132111" name="Line 15"/>
            <p:cNvSpPr>
              <a:spLocks noChangeShapeType="1"/>
            </p:cNvSpPr>
            <p:nvPr/>
          </p:nvSpPr>
          <p:spPr bwMode="auto">
            <a:xfrm>
              <a:off x="384" y="2832"/>
              <a:ext cx="0" cy="232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 sz="1350"/>
            </a:p>
          </p:txBody>
        </p:sp>
        <p:sp>
          <p:nvSpPr>
            <p:cNvPr id="132112" name="Line 16"/>
            <p:cNvSpPr>
              <a:spLocks noChangeShapeType="1"/>
            </p:cNvSpPr>
            <p:nvPr/>
          </p:nvSpPr>
          <p:spPr bwMode="auto">
            <a:xfrm>
              <a:off x="2927" y="1394"/>
              <a:ext cx="0" cy="138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 sz="1350"/>
            </a:p>
          </p:txBody>
        </p:sp>
        <p:sp>
          <p:nvSpPr>
            <p:cNvPr id="132113" name="Line 17"/>
            <p:cNvSpPr>
              <a:spLocks noChangeShapeType="1"/>
            </p:cNvSpPr>
            <p:nvPr/>
          </p:nvSpPr>
          <p:spPr bwMode="auto">
            <a:xfrm>
              <a:off x="3984" y="1536"/>
              <a:ext cx="0" cy="232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 sz="1350"/>
            </a:p>
          </p:txBody>
        </p:sp>
        <p:sp>
          <p:nvSpPr>
            <p:cNvPr id="132114" name="Line 18"/>
            <p:cNvSpPr>
              <a:spLocks noChangeShapeType="1"/>
            </p:cNvSpPr>
            <p:nvPr/>
          </p:nvSpPr>
          <p:spPr bwMode="auto">
            <a:xfrm>
              <a:off x="804" y="2133"/>
              <a:ext cx="0" cy="231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 sz="1350"/>
            </a:p>
          </p:txBody>
        </p:sp>
        <p:sp>
          <p:nvSpPr>
            <p:cNvPr id="132115" name="Line 19"/>
            <p:cNvSpPr>
              <a:spLocks noChangeShapeType="1"/>
            </p:cNvSpPr>
            <p:nvPr/>
          </p:nvSpPr>
          <p:spPr bwMode="auto">
            <a:xfrm>
              <a:off x="804" y="2688"/>
              <a:ext cx="0" cy="37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 sz="1350"/>
            </a:p>
          </p:txBody>
        </p:sp>
        <p:sp>
          <p:nvSpPr>
            <p:cNvPr id="132116" name="Line 20"/>
            <p:cNvSpPr>
              <a:spLocks noChangeShapeType="1"/>
            </p:cNvSpPr>
            <p:nvPr/>
          </p:nvSpPr>
          <p:spPr bwMode="auto">
            <a:xfrm>
              <a:off x="1182" y="2826"/>
              <a:ext cx="0" cy="232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 sz="1350"/>
            </a:p>
          </p:txBody>
        </p:sp>
        <p:sp>
          <p:nvSpPr>
            <p:cNvPr id="132117" name="Text Box 21"/>
            <p:cNvSpPr txBox="1">
              <a:spLocks noChangeArrowheads="1"/>
            </p:cNvSpPr>
            <p:nvPr/>
          </p:nvSpPr>
          <p:spPr bwMode="auto">
            <a:xfrm>
              <a:off x="624" y="3072"/>
              <a:ext cx="331" cy="834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kumimoji="1" lang="zh-CN" altLang="en-US" sz="1950" b="1" dirty="0">
                  <a:solidFill>
                    <a:schemeClr val="tx1"/>
                  </a:solidFill>
                </a:rPr>
                <a:t>圆形图</a:t>
              </a:r>
              <a:endParaRPr kumimoji="1" lang="zh-CN" altLang="en-US" sz="1950" dirty="0">
                <a:solidFill>
                  <a:schemeClr val="tx1"/>
                </a:solidFill>
              </a:endParaRPr>
            </a:p>
          </p:txBody>
        </p:sp>
        <p:sp>
          <p:nvSpPr>
            <p:cNvPr id="132118" name="Text Box 22"/>
            <p:cNvSpPr txBox="1">
              <a:spLocks noChangeArrowheads="1"/>
            </p:cNvSpPr>
            <p:nvPr/>
          </p:nvSpPr>
          <p:spPr bwMode="auto">
            <a:xfrm>
              <a:off x="1008" y="3072"/>
              <a:ext cx="336" cy="834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kumimoji="1" lang="zh-CN" altLang="en-US" sz="1950" b="1" dirty="0">
                  <a:solidFill>
                    <a:schemeClr val="tx1"/>
                  </a:solidFill>
                </a:rPr>
                <a:t>环形图</a:t>
              </a:r>
              <a:endParaRPr kumimoji="1" lang="zh-CN" altLang="en-US" sz="1950" dirty="0">
                <a:solidFill>
                  <a:schemeClr val="tx1"/>
                </a:solidFill>
              </a:endParaRPr>
            </a:p>
          </p:txBody>
        </p:sp>
        <p:sp>
          <p:nvSpPr>
            <p:cNvPr id="132119" name="Text Box 23"/>
            <p:cNvSpPr txBox="1">
              <a:spLocks noChangeArrowheads="1"/>
            </p:cNvSpPr>
            <p:nvPr/>
          </p:nvSpPr>
          <p:spPr bwMode="auto">
            <a:xfrm>
              <a:off x="1417" y="3058"/>
              <a:ext cx="331" cy="834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kumimoji="1" lang="zh-CN" altLang="en-US" sz="1950" b="1" dirty="0">
                  <a:solidFill>
                    <a:schemeClr val="tx1"/>
                  </a:solidFill>
                </a:rPr>
                <a:t>直方图</a:t>
              </a:r>
              <a:endParaRPr kumimoji="1" lang="zh-CN" altLang="en-US" sz="1950" dirty="0">
                <a:solidFill>
                  <a:schemeClr val="tx1"/>
                </a:solidFill>
              </a:endParaRPr>
            </a:p>
          </p:txBody>
        </p:sp>
        <p:sp>
          <p:nvSpPr>
            <p:cNvPr id="132120" name="Line 24"/>
            <p:cNvSpPr>
              <a:spLocks noChangeShapeType="1"/>
            </p:cNvSpPr>
            <p:nvPr/>
          </p:nvSpPr>
          <p:spPr bwMode="auto">
            <a:xfrm>
              <a:off x="1559" y="2872"/>
              <a:ext cx="0" cy="186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 sz="1350"/>
            </a:p>
          </p:txBody>
        </p:sp>
        <p:sp>
          <p:nvSpPr>
            <p:cNvPr id="132121" name="Text Box 25"/>
            <p:cNvSpPr txBox="1">
              <a:spLocks noChangeArrowheads="1"/>
            </p:cNvSpPr>
            <p:nvPr/>
          </p:nvSpPr>
          <p:spPr bwMode="auto">
            <a:xfrm>
              <a:off x="2926" y="3058"/>
              <a:ext cx="331" cy="834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kumimoji="1" lang="zh-CN" altLang="en-US" sz="1950" b="1" dirty="0">
                  <a:solidFill>
                    <a:schemeClr val="tx1"/>
                  </a:solidFill>
                </a:rPr>
                <a:t>箱线图</a:t>
              </a:r>
              <a:endParaRPr kumimoji="1" lang="zh-CN" altLang="en-US" sz="1950" dirty="0">
                <a:solidFill>
                  <a:schemeClr val="tx1"/>
                </a:solidFill>
              </a:endParaRPr>
            </a:p>
          </p:txBody>
        </p:sp>
        <p:sp>
          <p:nvSpPr>
            <p:cNvPr id="132122" name="Text Box 26"/>
            <p:cNvSpPr txBox="1">
              <a:spLocks noChangeArrowheads="1"/>
            </p:cNvSpPr>
            <p:nvPr/>
          </p:nvSpPr>
          <p:spPr bwMode="auto">
            <a:xfrm>
              <a:off x="1842" y="3058"/>
              <a:ext cx="330" cy="834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kumimoji="1" lang="zh-CN" altLang="en-US" sz="1950" b="1" dirty="0">
                  <a:solidFill>
                    <a:schemeClr val="tx1"/>
                  </a:solidFill>
                </a:rPr>
                <a:t>折线图</a:t>
              </a:r>
              <a:endParaRPr kumimoji="1" lang="zh-CN" altLang="en-US" sz="1950" dirty="0">
                <a:solidFill>
                  <a:schemeClr val="tx1"/>
                </a:solidFill>
              </a:endParaRPr>
            </a:p>
          </p:txBody>
        </p:sp>
        <p:sp>
          <p:nvSpPr>
            <p:cNvPr id="132123" name="Text Box 27"/>
            <p:cNvSpPr txBox="1">
              <a:spLocks noChangeArrowheads="1"/>
            </p:cNvSpPr>
            <p:nvPr/>
          </p:nvSpPr>
          <p:spPr bwMode="auto">
            <a:xfrm>
              <a:off x="2408" y="2363"/>
              <a:ext cx="1010" cy="33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kumimoji="1" lang="zh-CN" altLang="en-US" sz="1950" b="1" dirty="0">
                  <a:solidFill>
                    <a:schemeClr val="tx1"/>
                  </a:solidFill>
                </a:rPr>
                <a:t>原始数据</a:t>
              </a:r>
              <a:endParaRPr kumimoji="1" lang="zh-CN" altLang="en-US" sz="1950" dirty="0">
                <a:solidFill>
                  <a:schemeClr val="tx1"/>
                </a:solidFill>
              </a:endParaRPr>
            </a:p>
          </p:txBody>
        </p:sp>
        <p:sp>
          <p:nvSpPr>
            <p:cNvPr id="132124" name="Line 28"/>
            <p:cNvSpPr>
              <a:spLocks noChangeShapeType="1"/>
            </p:cNvSpPr>
            <p:nvPr/>
          </p:nvSpPr>
          <p:spPr bwMode="auto">
            <a:xfrm>
              <a:off x="2644" y="2872"/>
              <a:ext cx="471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 sz="1350"/>
            </a:p>
          </p:txBody>
        </p:sp>
        <p:sp>
          <p:nvSpPr>
            <p:cNvPr id="132125" name="Line 29"/>
            <p:cNvSpPr>
              <a:spLocks noChangeShapeType="1"/>
            </p:cNvSpPr>
            <p:nvPr/>
          </p:nvSpPr>
          <p:spPr bwMode="auto">
            <a:xfrm>
              <a:off x="2031" y="2872"/>
              <a:ext cx="0" cy="186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 sz="1350"/>
            </a:p>
          </p:txBody>
        </p:sp>
        <p:sp>
          <p:nvSpPr>
            <p:cNvPr id="132126" name="Line 30"/>
            <p:cNvSpPr>
              <a:spLocks noChangeShapeType="1"/>
            </p:cNvSpPr>
            <p:nvPr/>
          </p:nvSpPr>
          <p:spPr bwMode="auto">
            <a:xfrm>
              <a:off x="3115" y="2872"/>
              <a:ext cx="0" cy="186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 sz="1350"/>
            </a:p>
          </p:txBody>
        </p:sp>
        <p:sp>
          <p:nvSpPr>
            <p:cNvPr id="132127" name="Line 31"/>
            <p:cNvSpPr>
              <a:spLocks noChangeShapeType="1"/>
            </p:cNvSpPr>
            <p:nvPr/>
          </p:nvSpPr>
          <p:spPr bwMode="auto">
            <a:xfrm>
              <a:off x="2644" y="2872"/>
              <a:ext cx="0" cy="186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 sz="1350"/>
            </a:p>
          </p:txBody>
        </p:sp>
        <p:sp>
          <p:nvSpPr>
            <p:cNvPr id="132128" name="Line 32"/>
            <p:cNvSpPr>
              <a:spLocks noChangeShapeType="1"/>
            </p:cNvSpPr>
            <p:nvPr/>
          </p:nvSpPr>
          <p:spPr bwMode="auto">
            <a:xfrm>
              <a:off x="1795" y="2688"/>
              <a:ext cx="0" cy="184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 sz="1350"/>
            </a:p>
          </p:txBody>
        </p:sp>
        <p:sp>
          <p:nvSpPr>
            <p:cNvPr id="132129" name="Line 33"/>
            <p:cNvSpPr>
              <a:spLocks noChangeShapeType="1"/>
            </p:cNvSpPr>
            <p:nvPr/>
          </p:nvSpPr>
          <p:spPr bwMode="auto">
            <a:xfrm>
              <a:off x="2880" y="2688"/>
              <a:ext cx="0" cy="184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 sz="1350"/>
            </a:p>
          </p:txBody>
        </p:sp>
        <p:sp>
          <p:nvSpPr>
            <p:cNvPr id="132130" name="Text Box 34"/>
            <p:cNvSpPr txBox="1">
              <a:spLocks noChangeArrowheads="1"/>
            </p:cNvSpPr>
            <p:nvPr/>
          </p:nvSpPr>
          <p:spPr bwMode="auto">
            <a:xfrm>
              <a:off x="3504" y="2375"/>
              <a:ext cx="991" cy="33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kumimoji="1" lang="zh-CN" altLang="en-US" sz="1950" b="1" dirty="0">
                  <a:solidFill>
                    <a:schemeClr val="tx1"/>
                  </a:solidFill>
                </a:rPr>
                <a:t>时序数据</a:t>
              </a:r>
              <a:endParaRPr kumimoji="1" lang="zh-CN" altLang="en-US" sz="1950" dirty="0">
                <a:solidFill>
                  <a:schemeClr val="tx1"/>
                </a:solidFill>
              </a:endParaRPr>
            </a:p>
          </p:txBody>
        </p:sp>
        <p:sp>
          <p:nvSpPr>
            <p:cNvPr id="132131" name="Line 35"/>
            <p:cNvSpPr>
              <a:spLocks noChangeShapeType="1"/>
            </p:cNvSpPr>
            <p:nvPr/>
          </p:nvSpPr>
          <p:spPr bwMode="auto">
            <a:xfrm>
              <a:off x="3984" y="2688"/>
              <a:ext cx="0" cy="384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 sz="1350"/>
            </a:p>
          </p:txBody>
        </p:sp>
        <p:sp>
          <p:nvSpPr>
            <p:cNvPr id="132132" name="Text Box 36"/>
            <p:cNvSpPr txBox="1">
              <a:spLocks noChangeArrowheads="1"/>
            </p:cNvSpPr>
            <p:nvPr/>
          </p:nvSpPr>
          <p:spPr bwMode="auto">
            <a:xfrm>
              <a:off x="3792" y="3060"/>
              <a:ext cx="331" cy="824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kumimoji="1" lang="zh-CN" altLang="en-US" sz="1950" b="1" dirty="0">
                  <a:solidFill>
                    <a:schemeClr val="tx1"/>
                  </a:solidFill>
                </a:rPr>
                <a:t>线</a:t>
              </a:r>
            </a:p>
            <a:p>
              <a:pPr algn="ctr" eaLnBrk="0" hangingPunct="0">
                <a:spcBef>
                  <a:spcPct val="50000"/>
                </a:spcBef>
                <a:defRPr/>
              </a:pPr>
              <a:endParaRPr kumimoji="1" lang="zh-CN" altLang="en-US" sz="600" b="1" dirty="0">
                <a:solidFill>
                  <a:schemeClr val="tx1"/>
                </a:solidFill>
              </a:endParaRPr>
            </a:p>
            <a:p>
              <a:pPr algn="ctr" eaLnBrk="0" hangingPunct="0">
                <a:spcBef>
                  <a:spcPct val="50000"/>
                </a:spcBef>
                <a:defRPr/>
              </a:pPr>
              <a:r>
                <a:rPr kumimoji="1" lang="zh-CN" altLang="en-US" sz="1950" b="1" dirty="0">
                  <a:solidFill>
                    <a:schemeClr val="tx1"/>
                  </a:solidFill>
                </a:rPr>
                <a:t>图</a:t>
              </a:r>
              <a:endParaRPr kumimoji="1" lang="zh-CN" altLang="en-US" sz="1950" dirty="0">
                <a:solidFill>
                  <a:schemeClr val="tx1"/>
                </a:solidFill>
              </a:endParaRPr>
            </a:p>
          </p:txBody>
        </p:sp>
        <p:sp>
          <p:nvSpPr>
            <p:cNvPr id="132133" name="Text Box 37"/>
            <p:cNvSpPr txBox="1">
              <a:spLocks noChangeArrowheads="1"/>
            </p:cNvSpPr>
            <p:nvPr/>
          </p:nvSpPr>
          <p:spPr bwMode="auto">
            <a:xfrm>
              <a:off x="4908" y="3058"/>
              <a:ext cx="330" cy="834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kumimoji="1" lang="zh-CN" altLang="en-US" sz="1950" b="1" dirty="0">
                  <a:solidFill>
                    <a:schemeClr val="tx1"/>
                  </a:solidFill>
                </a:rPr>
                <a:t>雷达图</a:t>
              </a:r>
              <a:endParaRPr kumimoji="1" lang="zh-CN" altLang="en-US" sz="1950" dirty="0">
                <a:solidFill>
                  <a:schemeClr val="tx1"/>
                </a:solidFill>
              </a:endParaRPr>
            </a:p>
          </p:txBody>
        </p:sp>
        <p:sp>
          <p:nvSpPr>
            <p:cNvPr id="132134" name="Text Box 38"/>
            <p:cNvSpPr txBox="1">
              <a:spLocks noChangeArrowheads="1"/>
            </p:cNvSpPr>
            <p:nvPr/>
          </p:nvSpPr>
          <p:spPr bwMode="auto">
            <a:xfrm>
              <a:off x="4578" y="2364"/>
              <a:ext cx="1021" cy="33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kumimoji="1" lang="zh-CN" altLang="en-US" sz="1950" b="1" dirty="0">
                  <a:solidFill>
                    <a:schemeClr val="tx1"/>
                  </a:solidFill>
                </a:rPr>
                <a:t>多元数据</a:t>
              </a:r>
              <a:endParaRPr kumimoji="1" lang="zh-CN" altLang="en-US" sz="1950" dirty="0">
                <a:solidFill>
                  <a:schemeClr val="tx1"/>
                </a:solidFill>
              </a:endParaRPr>
            </a:p>
          </p:txBody>
        </p:sp>
        <p:sp>
          <p:nvSpPr>
            <p:cNvPr id="132135" name="Line 39"/>
            <p:cNvSpPr>
              <a:spLocks noChangeShapeType="1"/>
            </p:cNvSpPr>
            <p:nvPr/>
          </p:nvSpPr>
          <p:spPr bwMode="auto">
            <a:xfrm>
              <a:off x="5096" y="2688"/>
              <a:ext cx="0" cy="37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 sz="1350"/>
            </a:p>
          </p:txBody>
        </p:sp>
        <p:sp>
          <p:nvSpPr>
            <p:cNvPr id="132136" name="Line 40"/>
            <p:cNvSpPr>
              <a:spLocks noChangeShapeType="1"/>
            </p:cNvSpPr>
            <p:nvPr/>
          </p:nvSpPr>
          <p:spPr bwMode="auto">
            <a:xfrm>
              <a:off x="1824" y="1936"/>
              <a:ext cx="0" cy="439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 sz="1350"/>
            </a:p>
          </p:txBody>
        </p:sp>
        <p:sp>
          <p:nvSpPr>
            <p:cNvPr id="132137" name="Line 41"/>
            <p:cNvSpPr>
              <a:spLocks noChangeShapeType="1"/>
            </p:cNvSpPr>
            <p:nvPr/>
          </p:nvSpPr>
          <p:spPr bwMode="auto">
            <a:xfrm>
              <a:off x="2880" y="1920"/>
              <a:ext cx="0" cy="455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 sz="1350"/>
            </a:p>
          </p:txBody>
        </p:sp>
        <p:sp>
          <p:nvSpPr>
            <p:cNvPr id="132138" name="Line 42"/>
            <p:cNvSpPr>
              <a:spLocks noChangeShapeType="1"/>
            </p:cNvSpPr>
            <p:nvPr/>
          </p:nvSpPr>
          <p:spPr bwMode="auto">
            <a:xfrm>
              <a:off x="3984" y="2082"/>
              <a:ext cx="0" cy="293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 sz="1350"/>
            </a:p>
          </p:txBody>
        </p:sp>
        <p:sp>
          <p:nvSpPr>
            <p:cNvPr id="132139" name="Line 43"/>
            <p:cNvSpPr>
              <a:spLocks noChangeShapeType="1"/>
            </p:cNvSpPr>
            <p:nvPr/>
          </p:nvSpPr>
          <p:spPr bwMode="auto">
            <a:xfrm>
              <a:off x="5088" y="1920"/>
              <a:ext cx="0" cy="455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 sz="1350"/>
            </a:p>
          </p:txBody>
        </p:sp>
        <p:sp>
          <p:nvSpPr>
            <p:cNvPr id="132140" name="Line 44"/>
            <p:cNvSpPr>
              <a:spLocks noChangeShapeType="1"/>
            </p:cNvSpPr>
            <p:nvPr/>
          </p:nvSpPr>
          <p:spPr bwMode="auto">
            <a:xfrm>
              <a:off x="4598" y="1920"/>
              <a:ext cx="490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 sz="1350"/>
            </a:p>
          </p:txBody>
        </p:sp>
        <p:sp>
          <p:nvSpPr>
            <p:cNvPr id="132141" name="Line 45"/>
            <p:cNvSpPr>
              <a:spLocks noChangeShapeType="1"/>
            </p:cNvSpPr>
            <p:nvPr/>
          </p:nvSpPr>
          <p:spPr bwMode="auto">
            <a:xfrm>
              <a:off x="1824" y="1920"/>
              <a:ext cx="1488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4045221829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000"/>
              <a:t>图形的制作（同学完成）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High-low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Pareto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Boxplot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Error bar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Scattor/dot</a:t>
            </a:r>
          </a:p>
        </p:txBody>
      </p:sp>
      <p:sp>
        <p:nvSpPr>
          <p:cNvPr id="75780" name="Rectangle 5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Histogram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P-P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Q-Q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 series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Stem-and-leaf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radar</a:t>
            </a:r>
          </a:p>
        </p:txBody>
      </p:sp>
    </p:spTree>
    <p:extLst>
      <p:ext uri="{BB962C8B-B14F-4D97-AF65-F5344CB8AC3E}">
        <p14:creationId xmlns:p14="http://schemas.microsoft.com/office/powerpoint/2010/main" val="2035201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10368" y="2514600"/>
            <a:ext cx="6931478" cy="857250"/>
          </a:xfrm>
        </p:spPr>
        <p:txBody>
          <a:bodyPr>
            <a:normAutofit fontScale="90000"/>
          </a:bodyPr>
          <a:lstStyle/>
          <a:p>
            <a:r>
              <a:rPr lang="zh-CN" altLang="en-US" b="1" dirty="0"/>
              <a:t>如何用少量数字来概括数据？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13471419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485900" y="1063229"/>
            <a:ext cx="6172200" cy="74295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67866" tIns="33338" rIns="67866" bIns="33338" rtlCol="0" anchor="ctr" anchorCtr="1">
            <a:normAutofit/>
          </a:bodyPr>
          <a:lstStyle/>
          <a:p>
            <a:r>
              <a:rPr lang="en-US" altLang="zh-CN" sz="3200" b="1" dirty="0"/>
              <a:t>§2.1  </a:t>
            </a:r>
            <a:r>
              <a:rPr lang="zh-CN" altLang="en-US" sz="3200" dirty="0"/>
              <a:t>统计数据的整理与显示</a:t>
            </a:r>
            <a:endParaRPr lang="zh-CN" altLang="en-US" dirty="0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3836376" y="2212730"/>
            <a:ext cx="4651132" cy="3672255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67866" tIns="33338" rIns="67866" bIns="33338" rtlCol="0">
            <a:normAutofit/>
          </a:bodyPr>
          <a:lstStyle/>
          <a:p>
            <a:pPr marL="457200" indent="-457200">
              <a:buFontTx/>
              <a:buAutoNum type="arabicPeriod"/>
            </a:pPr>
            <a:r>
              <a:rPr lang="zh-CN" altLang="en-US" sz="3200" dirty="0" smtClean="0"/>
              <a:t>数据的审核与筛选</a:t>
            </a:r>
          </a:p>
          <a:p>
            <a:pPr marL="914400" lvl="1" indent="-400050">
              <a:buSzPct val="150000"/>
              <a:buFont typeface="Wingdings" panose="05000000000000000000" pitchFamily="2" charset="2"/>
              <a:buChar char="§"/>
            </a:pPr>
            <a:r>
              <a:rPr lang="zh-CN" altLang="en-US" sz="2800" dirty="0" smtClean="0"/>
              <a:t>发现数据中的错误</a:t>
            </a:r>
          </a:p>
          <a:p>
            <a:pPr marL="914400" lvl="1" indent="-400050">
              <a:spcBef>
                <a:spcPct val="24000"/>
              </a:spcBef>
              <a:buSzPct val="150000"/>
              <a:buFont typeface="Wingdings" panose="05000000000000000000" pitchFamily="2" charset="2"/>
              <a:buChar char="§"/>
            </a:pPr>
            <a:r>
              <a:rPr lang="zh-CN" altLang="en-US" sz="2800" dirty="0" smtClean="0"/>
              <a:t>找出符合条件的数据</a:t>
            </a:r>
          </a:p>
          <a:p>
            <a:pPr marL="457200" indent="-457200">
              <a:spcBef>
                <a:spcPct val="24000"/>
              </a:spcBef>
              <a:buFontTx/>
              <a:buAutoNum type="arabicPeriod"/>
            </a:pPr>
            <a:r>
              <a:rPr lang="zh-CN" altLang="en-US" sz="3200" dirty="0" smtClean="0"/>
              <a:t>数据排序</a:t>
            </a:r>
            <a:endParaRPr lang="en-US" altLang="zh-CN" sz="3200" dirty="0" smtClean="0"/>
          </a:p>
          <a:p>
            <a:pPr marL="914400" lvl="1" indent="-400050">
              <a:spcBef>
                <a:spcPct val="24000"/>
              </a:spcBef>
              <a:buSzPct val="150000"/>
              <a:buFont typeface="Wingdings" panose="05000000000000000000" pitchFamily="2" charset="2"/>
              <a:buChar char="§"/>
            </a:pPr>
            <a:r>
              <a:rPr lang="zh-CN" altLang="en-US" sz="2800" dirty="0"/>
              <a:t>发现数据的基本特征</a:t>
            </a:r>
          </a:p>
          <a:p>
            <a:pPr marL="457200" indent="-457200">
              <a:spcBef>
                <a:spcPct val="24000"/>
              </a:spcBef>
              <a:buFontTx/>
              <a:buAutoNum type="arabicPeriod"/>
            </a:pPr>
            <a:r>
              <a:rPr lang="zh-CN" altLang="en-US" sz="3200" dirty="0" smtClean="0"/>
              <a:t>确定整理方法</a:t>
            </a:r>
          </a:p>
          <a:p>
            <a:pPr marL="914400" lvl="1" indent="-400050">
              <a:spcBef>
                <a:spcPct val="24000"/>
              </a:spcBef>
              <a:buSzPct val="150000"/>
              <a:buFont typeface="Wingdings" panose="05000000000000000000" pitchFamily="2" charset="2"/>
              <a:buChar char="§"/>
            </a:pPr>
            <a:r>
              <a:rPr lang="zh-CN" altLang="en-US" sz="2800" dirty="0" smtClean="0"/>
              <a:t>数据类型</a:t>
            </a:r>
            <a:endParaRPr lang="en-US" altLang="zh-CN" sz="2800" dirty="0" smtClean="0"/>
          </a:p>
          <a:p>
            <a:pPr marL="57150" indent="0">
              <a:spcBef>
                <a:spcPct val="24000"/>
              </a:spcBef>
              <a:buSzPct val="150000"/>
              <a:buNone/>
            </a:pPr>
            <a:endParaRPr lang="zh-CN" altLang="en-US" dirty="0"/>
          </a:p>
        </p:txBody>
      </p:sp>
      <p:graphicFrame>
        <p:nvGraphicFramePr>
          <p:cNvPr id="512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0670048"/>
              </p:ext>
            </p:extLst>
          </p:nvPr>
        </p:nvGraphicFramePr>
        <p:xfrm>
          <a:off x="886558" y="2400299"/>
          <a:ext cx="2400300" cy="28967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6" name="Clip" r:id="rId4" imgW="3025775" imgH="3252788" progId="MS_ClipArt_Gallery.5">
                  <p:embed/>
                </p:oleObj>
              </mc:Choice>
              <mc:Fallback>
                <p:oleObj name="Clip" r:id="rId4" imgW="3025775" imgH="3252788" progId="MS_ClipArt_Gallery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6558" y="2400299"/>
                        <a:ext cx="2400300" cy="2896791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CCECFF"/>
                          </a:gs>
                          <a:gs pos="100000">
                            <a:srgbClr val="5E6D76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3312822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1776413" y="594111"/>
            <a:ext cx="5314950" cy="85725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67866" tIns="33338" rIns="67866" bIns="33338" rtlCol="0" anchor="ctr" anchorCtr="1">
            <a:normAutofit/>
          </a:bodyPr>
          <a:lstStyle/>
          <a:p>
            <a:pPr eaLnBrk="1" hangingPunct="1"/>
            <a:r>
              <a:rPr lang="zh-CN" altLang="en-US" sz="3000" dirty="0"/>
              <a:t>数据分布的特征</a:t>
            </a:r>
            <a:endParaRPr lang="zh-CN" altLang="en-US" dirty="0" smtClean="0"/>
          </a:p>
        </p:txBody>
      </p:sp>
      <p:grpSp>
        <p:nvGrpSpPr>
          <p:cNvPr id="154627" name="Group 3"/>
          <p:cNvGrpSpPr>
            <a:grpSpLocks/>
          </p:cNvGrpSpPr>
          <p:nvPr/>
        </p:nvGrpSpPr>
        <p:grpSpPr bwMode="auto">
          <a:xfrm>
            <a:off x="1510904" y="2208090"/>
            <a:ext cx="5484019" cy="990599"/>
            <a:chOff x="309" y="1294"/>
            <a:chExt cx="4606" cy="832"/>
          </a:xfrm>
        </p:grpSpPr>
        <p:sp>
          <p:nvSpPr>
            <p:cNvPr id="154628" name="Rectangle 4"/>
            <p:cNvSpPr>
              <a:spLocks noChangeArrowheads="1"/>
            </p:cNvSpPr>
            <p:nvPr/>
          </p:nvSpPr>
          <p:spPr bwMode="auto">
            <a:xfrm>
              <a:off x="309" y="1294"/>
              <a:ext cx="1350" cy="8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7866" tIns="33338" rIns="67866" bIns="33338"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kumimoji="1" lang="zh-CN" altLang="en-US" sz="2400" b="1" dirty="0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位置测度 </a:t>
              </a:r>
            </a:p>
            <a:p>
              <a:pPr algn="ctr" eaLnBrk="0" hangingPunct="0">
                <a:spcBef>
                  <a:spcPct val="50000"/>
                </a:spcBef>
                <a:defRPr/>
              </a:pPr>
              <a:r>
                <a:rPr kumimoji="1" lang="en-US" altLang="zh-CN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(</a:t>
              </a:r>
              <a:r>
                <a:rPr kumimoji="1" lang="zh-CN" altLang="en-US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位置</a:t>
              </a:r>
              <a:r>
                <a:rPr kumimoji="1" lang="en-US" altLang="zh-CN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)</a:t>
              </a:r>
            </a:p>
          </p:txBody>
        </p:sp>
        <p:grpSp>
          <p:nvGrpSpPr>
            <p:cNvPr id="78869" name="Group 5"/>
            <p:cNvGrpSpPr>
              <a:grpSpLocks/>
            </p:cNvGrpSpPr>
            <p:nvPr/>
          </p:nvGrpSpPr>
          <p:grpSpPr bwMode="auto">
            <a:xfrm>
              <a:off x="1846" y="1401"/>
              <a:ext cx="3069" cy="574"/>
              <a:chOff x="1846" y="1401"/>
              <a:chExt cx="3069" cy="574"/>
            </a:xfrm>
          </p:grpSpPr>
          <p:sp>
            <p:nvSpPr>
              <p:cNvPr id="78870" name="Freeform 6"/>
              <p:cNvSpPr>
                <a:spLocks/>
              </p:cNvSpPr>
              <p:nvPr/>
            </p:nvSpPr>
            <p:spPr bwMode="auto">
              <a:xfrm>
                <a:off x="2979" y="1401"/>
                <a:ext cx="863" cy="574"/>
              </a:xfrm>
              <a:custGeom>
                <a:avLst/>
                <a:gdLst>
                  <a:gd name="T0" fmla="*/ 862 w 863"/>
                  <a:gd name="T1" fmla="*/ 573 h 574"/>
                  <a:gd name="T2" fmla="*/ 770 w 863"/>
                  <a:gd name="T3" fmla="*/ 566 h 574"/>
                  <a:gd name="T4" fmla="*/ 726 w 863"/>
                  <a:gd name="T5" fmla="*/ 560 h 574"/>
                  <a:gd name="T6" fmla="*/ 680 w 863"/>
                  <a:gd name="T7" fmla="*/ 551 h 574"/>
                  <a:gd name="T8" fmla="*/ 634 w 863"/>
                  <a:gd name="T9" fmla="*/ 537 h 574"/>
                  <a:gd name="T10" fmla="*/ 590 w 863"/>
                  <a:gd name="T11" fmla="*/ 520 h 574"/>
                  <a:gd name="T12" fmla="*/ 544 w 863"/>
                  <a:gd name="T13" fmla="*/ 495 h 574"/>
                  <a:gd name="T14" fmla="*/ 452 w 863"/>
                  <a:gd name="T15" fmla="*/ 428 h 574"/>
                  <a:gd name="T16" fmla="*/ 362 w 863"/>
                  <a:gd name="T17" fmla="*/ 334 h 574"/>
                  <a:gd name="T18" fmla="*/ 272 w 863"/>
                  <a:gd name="T19" fmla="*/ 224 h 574"/>
                  <a:gd name="T20" fmla="*/ 226 w 863"/>
                  <a:gd name="T21" fmla="*/ 166 h 574"/>
                  <a:gd name="T22" fmla="*/ 180 w 863"/>
                  <a:gd name="T23" fmla="*/ 113 h 574"/>
                  <a:gd name="T24" fmla="*/ 136 w 863"/>
                  <a:gd name="T25" fmla="*/ 67 h 574"/>
                  <a:gd name="T26" fmla="*/ 90 w 863"/>
                  <a:gd name="T27" fmla="*/ 31 h 574"/>
                  <a:gd name="T28" fmla="*/ 44 w 863"/>
                  <a:gd name="T29" fmla="*/ 8 h 574"/>
                  <a:gd name="T30" fmla="*/ 0 w 863"/>
                  <a:gd name="T31" fmla="*/ 0 h 57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863" h="574">
                    <a:moveTo>
                      <a:pt x="862" y="573"/>
                    </a:moveTo>
                    <a:lnTo>
                      <a:pt x="770" y="566"/>
                    </a:lnTo>
                    <a:lnTo>
                      <a:pt x="726" y="560"/>
                    </a:lnTo>
                    <a:lnTo>
                      <a:pt x="680" y="551"/>
                    </a:lnTo>
                    <a:lnTo>
                      <a:pt x="634" y="537"/>
                    </a:lnTo>
                    <a:lnTo>
                      <a:pt x="590" y="520"/>
                    </a:lnTo>
                    <a:lnTo>
                      <a:pt x="544" y="495"/>
                    </a:lnTo>
                    <a:lnTo>
                      <a:pt x="452" y="428"/>
                    </a:lnTo>
                    <a:lnTo>
                      <a:pt x="362" y="334"/>
                    </a:lnTo>
                    <a:lnTo>
                      <a:pt x="272" y="224"/>
                    </a:lnTo>
                    <a:lnTo>
                      <a:pt x="226" y="166"/>
                    </a:lnTo>
                    <a:lnTo>
                      <a:pt x="180" y="113"/>
                    </a:lnTo>
                    <a:lnTo>
                      <a:pt x="136" y="67"/>
                    </a:lnTo>
                    <a:lnTo>
                      <a:pt x="90" y="31"/>
                    </a:lnTo>
                    <a:lnTo>
                      <a:pt x="44" y="8"/>
                    </a:lnTo>
                    <a:lnTo>
                      <a:pt x="0" y="0"/>
                    </a:lnTo>
                  </a:path>
                </a:pathLst>
              </a:custGeom>
              <a:noFill/>
              <a:ln w="38100" cap="rnd" cmpd="sng">
                <a:solidFill>
                  <a:srgbClr val="00F6F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78871" name="Freeform 7"/>
              <p:cNvSpPr>
                <a:spLocks/>
              </p:cNvSpPr>
              <p:nvPr/>
            </p:nvSpPr>
            <p:spPr bwMode="auto">
              <a:xfrm>
                <a:off x="2117" y="1401"/>
                <a:ext cx="863" cy="574"/>
              </a:xfrm>
              <a:custGeom>
                <a:avLst/>
                <a:gdLst>
                  <a:gd name="T0" fmla="*/ 0 w 863"/>
                  <a:gd name="T1" fmla="*/ 573 h 574"/>
                  <a:gd name="T2" fmla="*/ 90 w 863"/>
                  <a:gd name="T3" fmla="*/ 566 h 574"/>
                  <a:gd name="T4" fmla="*/ 136 w 863"/>
                  <a:gd name="T5" fmla="*/ 560 h 574"/>
                  <a:gd name="T6" fmla="*/ 180 w 863"/>
                  <a:gd name="T7" fmla="*/ 551 h 574"/>
                  <a:gd name="T8" fmla="*/ 226 w 863"/>
                  <a:gd name="T9" fmla="*/ 537 h 574"/>
                  <a:gd name="T10" fmla="*/ 272 w 863"/>
                  <a:gd name="T11" fmla="*/ 520 h 574"/>
                  <a:gd name="T12" fmla="*/ 316 w 863"/>
                  <a:gd name="T13" fmla="*/ 495 h 574"/>
                  <a:gd name="T14" fmla="*/ 408 w 863"/>
                  <a:gd name="T15" fmla="*/ 428 h 574"/>
                  <a:gd name="T16" fmla="*/ 498 w 863"/>
                  <a:gd name="T17" fmla="*/ 334 h 574"/>
                  <a:gd name="T18" fmla="*/ 590 w 863"/>
                  <a:gd name="T19" fmla="*/ 224 h 574"/>
                  <a:gd name="T20" fmla="*/ 634 w 863"/>
                  <a:gd name="T21" fmla="*/ 166 h 574"/>
                  <a:gd name="T22" fmla="*/ 680 w 863"/>
                  <a:gd name="T23" fmla="*/ 113 h 574"/>
                  <a:gd name="T24" fmla="*/ 726 w 863"/>
                  <a:gd name="T25" fmla="*/ 67 h 574"/>
                  <a:gd name="T26" fmla="*/ 770 w 863"/>
                  <a:gd name="T27" fmla="*/ 31 h 574"/>
                  <a:gd name="T28" fmla="*/ 816 w 863"/>
                  <a:gd name="T29" fmla="*/ 8 h 574"/>
                  <a:gd name="T30" fmla="*/ 862 w 863"/>
                  <a:gd name="T31" fmla="*/ 0 h 57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863" h="574">
                    <a:moveTo>
                      <a:pt x="0" y="573"/>
                    </a:moveTo>
                    <a:lnTo>
                      <a:pt x="90" y="566"/>
                    </a:lnTo>
                    <a:lnTo>
                      <a:pt x="136" y="560"/>
                    </a:lnTo>
                    <a:lnTo>
                      <a:pt x="180" y="551"/>
                    </a:lnTo>
                    <a:lnTo>
                      <a:pt x="226" y="537"/>
                    </a:lnTo>
                    <a:lnTo>
                      <a:pt x="272" y="520"/>
                    </a:lnTo>
                    <a:lnTo>
                      <a:pt x="316" y="495"/>
                    </a:lnTo>
                    <a:lnTo>
                      <a:pt x="408" y="428"/>
                    </a:lnTo>
                    <a:lnTo>
                      <a:pt x="498" y="334"/>
                    </a:lnTo>
                    <a:lnTo>
                      <a:pt x="590" y="224"/>
                    </a:lnTo>
                    <a:lnTo>
                      <a:pt x="634" y="166"/>
                    </a:lnTo>
                    <a:lnTo>
                      <a:pt x="680" y="113"/>
                    </a:lnTo>
                    <a:lnTo>
                      <a:pt x="726" y="67"/>
                    </a:lnTo>
                    <a:lnTo>
                      <a:pt x="770" y="31"/>
                    </a:lnTo>
                    <a:lnTo>
                      <a:pt x="816" y="8"/>
                    </a:lnTo>
                    <a:lnTo>
                      <a:pt x="862" y="0"/>
                    </a:lnTo>
                  </a:path>
                </a:pathLst>
              </a:custGeom>
              <a:noFill/>
              <a:ln w="38100" cap="rnd" cmpd="sng">
                <a:solidFill>
                  <a:srgbClr val="00F6F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78872" name="Freeform 8"/>
              <p:cNvSpPr>
                <a:spLocks/>
              </p:cNvSpPr>
              <p:nvPr/>
            </p:nvSpPr>
            <p:spPr bwMode="auto">
              <a:xfrm>
                <a:off x="3985" y="1401"/>
                <a:ext cx="863" cy="574"/>
              </a:xfrm>
              <a:custGeom>
                <a:avLst/>
                <a:gdLst>
                  <a:gd name="T0" fmla="*/ 862 w 863"/>
                  <a:gd name="T1" fmla="*/ 573 h 574"/>
                  <a:gd name="T2" fmla="*/ 770 w 863"/>
                  <a:gd name="T3" fmla="*/ 566 h 574"/>
                  <a:gd name="T4" fmla="*/ 726 w 863"/>
                  <a:gd name="T5" fmla="*/ 560 h 574"/>
                  <a:gd name="T6" fmla="*/ 680 w 863"/>
                  <a:gd name="T7" fmla="*/ 551 h 574"/>
                  <a:gd name="T8" fmla="*/ 634 w 863"/>
                  <a:gd name="T9" fmla="*/ 537 h 574"/>
                  <a:gd name="T10" fmla="*/ 590 w 863"/>
                  <a:gd name="T11" fmla="*/ 520 h 574"/>
                  <a:gd name="T12" fmla="*/ 544 w 863"/>
                  <a:gd name="T13" fmla="*/ 495 h 574"/>
                  <a:gd name="T14" fmla="*/ 452 w 863"/>
                  <a:gd name="T15" fmla="*/ 428 h 574"/>
                  <a:gd name="T16" fmla="*/ 362 w 863"/>
                  <a:gd name="T17" fmla="*/ 334 h 574"/>
                  <a:gd name="T18" fmla="*/ 272 w 863"/>
                  <a:gd name="T19" fmla="*/ 224 h 574"/>
                  <a:gd name="T20" fmla="*/ 226 w 863"/>
                  <a:gd name="T21" fmla="*/ 166 h 574"/>
                  <a:gd name="T22" fmla="*/ 180 w 863"/>
                  <a:gd name="T23" fmla="*/ 113 h 574"/>
                  <a:gd name="T24" fmla="*/ 136 w 863"/>
                  <a:gd name="T25" fmla="*/ 67 h 574"/>
                  <a:gd name="T26" fmla="*/ 90 w 863"/>
                  <a:gd name="T27" fmla="*/ 31 h 574"/>
                  <a:gd name="T28" fmla="*/ 44 w 863"/>
                  <a:gd name="T29" fmla="*/ 8 h 574"/>
                  <a:gd name="T30" fmla="*/ 0 w 863"/>
                  <a:gd name="T31" fmla="*/ 0 h 57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863" h="574">
                    <a:moveTo>
                      <a:pt x="862" y="573"/>
                    </a:moveTo>
                    <a:lnTo>
                      <a:pt x="770" y="566"/>
                    </a:lnTo>
                    <a:lnTo>
                      <a:pt x="726" y="560"/>
                    </a:lnTo>
                    <a:lnTo>
                      <a:pt x="680" y="551"/>
                    </a:lnTo>
                    <a:lnTo>
                      <a:pt x="634" y="537"/>
                    </a:lnTo>
                    <a:lnTo>
                      <a:pt x="590" y="520"/>
                    </a:lnTo>
                    <a:lnTo>
                      <a:pt x="544" y="495"/>
                    </a:lnTo>
                    <a:lnTo>
                      <a:pt x="452" y="428"/>
                    </a:lnTo>
                    <a:lnTo>
                      <a:pt x="362" y="334"/>
                    </a:lnTo>
                    <a:lnTo>
                      <a:pt x="272" y="224"/>
                    </a:lnTo>
                    <a:lnTo>
                      <a:pt x="226" y="166"/>
                    </a:lnTo>
                    <a:lnTo>
                      <a:pt x="180" y="113"/>
                    </a:lnTo>
                    <a:lnTo>
                      <a:pt x="136" y="67"/>
                    </a:lnTo>
                    <a:lnTo>
                      <a:pt x="90" y="31"/>
                    </a:lnTo>
                    <a:lnTo>
                      <a:pt x="44" y="8"/>
                    </a:lnTo>
                    <a:lnTo>
                      <a:pt x="0" y="0"/>
                    </a:lnTo>
                  </a:path>
                </a:pathLst>
              </a:custGeom>
              <a:noFill/>
              <a:ln w="38100" cap="rnd" cmpd="sng">
                <a:solidFill>
                  <a:schemeClr val="hlink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78873" name="Freeform 9"/>
              <p:cNvSpPr>
                <a:spLocks/>
              </p:cNvSpPr>
              <p:nvPr/>
            </p:nvSpPr>
            <p:spPr bwMode="auto">
              <a:xfrm>
                <a:off x="3123" y="1401"/>
                <a:ext cx="863" cy="574"/>
              </a:xfrm>
              <a:custGeom>
                <a:avLst/>
                <a:gdLst>
                  <a:gd name="T0" fmla="*/ 0 w 863"/>
                  <a:gd name="T1" fmla="*/ 573 h 574"/>
                  <a:gd name="T2" fmla="*/ 90 w 863"/>
                  <a:gd name="T3" fmla="*/ 566 h 574"/>
                  <a:gd name="T4" fmla="*/ 136 w 863"/>
                  <a:gd name="T5" fmla="*/ 560 h 574"/>
                  <a:gd name="T6" fmla="*/ 180 w 863"/>
                  <a:gd name="T7" fmla="*/ 551 h 574"/>
                  <a:gd name="T8" fmla="*/ 226 w 863"/>
                  <a:gd name="T9" fmla="*/ 537 h 574"/>
                  <a:gd name="T10" fmla="*/ 272 w 863"/>
                  <a:gd name="T11" fmla="*/ 520 h 574"/>
                  <a:gd name="T12" fmla="*/ 316 w 863"/>
                  <a:gd name="T13" fmla="*/ 495 h 574"/>
                  <a:gd name="T14" fmla="*/ 408 w 863"/>
                  <a:gd name="T15" fmla="*/ 428 h 574"/>
                  <a:gd name="T16" fmla="*/ 498 w 863"/>
                  <a:gd name="T17" fmla="*/ 334 h 574"/>
                  <a:gd name="T18" fmla="*/ 590 w 863"/>
                  <a:gd name="T19" fmla="*/ 224 h 574"/>
                  <a:gd name="T20" fmla="*/ 634 w 863"/>
                  <a:gd name="T21" fmla="*/ 166 h 574"/>
                  <a:gd name="T22" fmla="*/ 680 w 863"/>
                  <a:gd name="T23" fmla="*/ 113 h 574"/>
                  <a:gd name="T24" fmla="*/ 726 w 863"/>
                  <a:gd name="T25" fmla="*/ 67 h 574"/>
                  <a:gd name="T26" fmla="*/ 770 w 863"/>
                  <a:gd name="T27" fmla="*/ 31 h 574"/>
                  <a:gd name="T28" fmla="*/ 816 w 863"/>
                  <a:gd name="T29" fmla="*/ 8 h 574"/>
                  <a:gd name="T30" fmla="*/ 862 w 863"/>
                  <a:gd name="T31" fmla="*/ 0 h 57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863" h="574">
                    <a:moveTo>
                      <a:pt x="0" y="573"/>
                    </a:moveTo>
                    <a:lnTo>
                      <a:pt x="90" y="566"/>
                    </a:lnTo>
                    <a:lnTo>
                      <a:pt x="136" y="560"/>
                    </a:lnTo>
                    <a:lnTo>
                      <a:pt x="180" y="551"/>
                    </a:lnTo>
                    <a:lnTo>
                      <a:pt x="226" y="537"/>
                    </a:lnTo>
                    <a:lnTo>
                      <a:pt x="272" y="520"/>
                    </a:lnTo>
                    <a:lnTo>
                      <a:pt x="316" y="495"/>
                    </a:lnTo>
                    <a:lnTo>
                      <a:pt x="408" y="428"/>
                    </a:lnTo>
                    <a:lnTo>
                      <a:pt x="498" y="334"/>
                    </a:lnTo>
                    <a:lnTo>
                      <a:pt x="590" y="224"/>
                    </a:lnTo>
                    <a:lnTo>
                      <a:pt x="634" y="166"/>
                    </a:lnTo>
                    <a:lnTo>
                      <a:pt x="680" y="113"/>
                    </a:lnTo>
                    <a:lnTo>
                      <a:pt x="726" y="67"/>
                    </a:lnTo>
                    <a:lnTo>
                      <a:pt x="770" y="31"/>
                    </a:lnTo>
                    <a:lnTo>
                      <a:pt x="816" y="8"/>
                    </a:lnTo>
                    <a:lnTo>
                      <a:pt x="862" y="0"/>
                    </a:lnTo>
                  </a:path>
                </a:pathLst>
              </a:custGeom>
              <a:noFill/>
              <a:ln w="38100" cap="rnd" cmpd="sng">
                <a:solidFill>
                  <a:schemeClr val="hlink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78874" name="Line 10"/>
              <p:cNvSpPr>
                <a:spLocks noChangeShapeType="1"/>
              </p:cNvSpPr>
              <p:nvPr/>
            </p:nvSpPr>
            <p:spPr bwMode="auto">
              <a:xfrm>
                <a:off x="1846" y="1974"/>
                <a:ext cx="3069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1350"/>
              </a:p>
            </p:txBody>
          </p:sp>
        </p:grpSp>
      </p:grpSp>
      <p:grpSp>
        <p:nvGrpSpPr>
          <p:cNvPr id="154635" name="Group 11"/>
          <p:cNvGrpSpPr>
            <a:grpSpLocks/>
          </p:cNvGrpSpPr>
          <p:nvPr/>
        </p:nvGrpSpPr>
        <p:grpSpPr bwMode="auto">
          <a:xfrm>
            <a:off x="1371601" y="3446861"/>
            <a:ext cx="5623322" cy="1201341"/>
            <a:chOff x="192" y="2175"/>
            <a:chExt cx="4723" cy="1009"/>
          </a:xfrm>
        </p:grpSpPr>
        <p:sp>
          <p:nvSpPr>
            <p:cNvPr id="154636" name="Rectangle 12"/>
            <p:cNvSpPr>
              <a:spLocks noChangeArrowheads="1"/>
            </p:cNvSpPr>
            <p:nvPr/>
          </p:nvSpPr>
          <p:spPr bwMode="auto">
            <a:xfrm>
              <a:off x="192" y="2352"/>
              <a:ext cx="1539" cy="8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7866" tIns="33338" rIns="67866" bIns="33338"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kumimoji="1" lang="zh-CN" altLang="en-US" sz="2400" b="1" dirty="0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离散测度</a:t>
              </a:r>
            </a:p>
            <a:p>
              <a:pPr algn="ctr" eaLnBrk="0" hangingPunct="0">
                <a:spcBef>
                  <a:spcPct val="50000"/>
                </a:spcBef>
                <a:defRPr/>
              </a:pPr>
              <a:r>
                <a:rPr kumimoji="1" lang="zh-CN" altLang="en-US" sz="2400" b="1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 </a:t>
              </a:r>
              <a:r>
                <a:rPr kumimoji="1" lang="en-US" altLang="zh-CN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(</a:t>
              </a:r>
              <a:r>
                <a:rPr kumimoji="1" lang="zh-CN" altLang="en-US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分散程度</a:t>
              </a:r>
              <a:r>
                <a:rPr kumimoji="1" lang="en-US" altLang="zh-CN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)</a:t>
              </a:r>
            </a:p>
          </p:txBody>
        </p:sp>
        <p:grpSp>
          <p:nvGrpSpPr>
            <p:cNvPr id="78862" name="Group 13"/>
            <p:cNvGrpSpPr>
              <a:grpSpLocks/>
            </p:cNvGrpSpPr>
            <p:nvPr/>
          </p:nvGrpSpPr>
          <p:grpSpPr bwMode="auto">
            <a:xfrm>
              <a:off x="1846" y="2175"/>
              <a:ext cx="3069" cy="661"/>
              <a:chOff x="1846" y="2175"/>
              <a:chExt cx="3069" cy="661"/>
            </a:xfrm>
          </p:grpSpPr>
          <p:sp>
            <p:nvSpPr>
              <p:cNvPr id="78863" name="Freeform 14"/>
              <p:cNvSpPr>
                <a:spLocks/>
              </p:cNvSpPr>
              <p:nvPr/>
            </p:nvSpPr>
            <p:spPr bwMode="auto">
              <a:xfrm>
                <a:off x="2979" y="2261"/>
                <a:ext cx="863" cy="575"/>
              </a:xfrm>
              <a:custGeom>
                <a:avLst/>
                <a:gdLst>
                  <a:gd name="T0" fmla="*/ 862 w 863"/>
                  <a:gd name="T1" fmla="*/ 574 h 575"/>
                  <a:gd name="T2" fmla="*/ 770 w 863"/>
                  <a:gd name="T3" fmla="*/ 566 h 575"/>
                  <a:gd name="T4" fmla="*/ 726 w 863"/>
                  <a:gd name="T5" fmla="*/ 560 h 575"/>
                  <a:gd name="T6" fmla="*/ 680 w 863"/>
                  <a:gd name="T7" fmla="*/ 551 h 575"/>
                  <a:gd name="T8" fmla="*/ 634 w 863"/>
                  <a:gd name="T9" fmla="*/ 537 h 575"/>
                  <a:gd name="T10" fmla="*/ 590 w 863"/>
                  <a:gd name="T11" fmla="*/ 520 h 575"/>
                  <a:gd name="T12" fmla="*/ 544 w 863"/>
                  <a:gd name="T13" fmla="*/ 495 h 575"/>
                  <a:gd name="T14" fmla="*/ 452 w 863"/>
                  <a:gd name="T15" fmla="*/ 428 h 575"/>
                  <a:gd name="T16" fmla="*/ 362 w 863"/>
                  <a:gd name="T17" fmla="*/ 335 h 575"/>
                  <a:gd name="T18" fmla="*/ 272 w 863"/>
                  <a:gd name="T19" fmla="*/ 224 h 575"/>
                  <a:gd name="T20" fmla="*/ 226 w 863"/>
                  <a:gd name="T21" fmla="*/ 167 h 575"/>
                  <a:gd name="T22" fmla="*/ 180 w 863"/>
                  <a:gd name="T23" fmla="*/ 113 h 575"/>
                  <a:gd name="T24" fmla="*/ 136 w 863"/>
                  <a:gd name="T25" fmla="*/ 67 h 575"/>
                  <a:gd name="T26" fmla="*/ 90 w 863"/>
                  <a:gd name="T27" fmla="*/ 31 h 575"/>
                  <a:gd name="T28" fmla="*/ 44 w 863"/>
                  <a:gd name="T29" fmla="*/ 8 h 575"/>
                  <a:gd name="T30" fmla="*/ 0 w 863"/>
                  <a:gd name="T31" fmla="*/ 0 h 57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863" h="575">
                    <a:moveTo>
                      <a:pt x="862" y="574"/>
                    </a:moveTo>
                    <a:lnTo>
                      <a:pt x="770" y="566"/>
                    </a:lnTo>
                    <a:lnTo>
                      <a:pt x="726" y="560"/>
                    </a:lnTo>
                    <a:lnTo>
                      <a:pt x="680" y="551"/>
                    </a:lnTo>
                    <a:lnTo>
                      <a:pt x="634" y="537"/>
                    </a:lnTo>
                    <a:lnTo>
                      <a:pt x="590" y="520"/>
                    </a:lnTo>
                    <a:lnTo>
                      <a:pt x="544" y="495"/>
                    </a:lnTo>
                    <a:lnTo>
                      <a:pt x="452" y="428"/>
                    </a:lnTo>
                    <a:lnTo>
                      <a:pt x="362" y="335"/>
                    </a:lnTo>
                    <a:lnTo>
                      <a:pt x="272" y="224"/>
                    </a:lnTo>
                    <a:lnTo>
                      <a:pt x="226" y="167"/>
                    </a:lnTo>
                    <a:lnTo>
                      <a:pt x="180" y="113"/>
                    </a:lnTo>
                    <a:lnTo>
                      <a:pt x="136" y="67"/>
                    </a:lnTo>
                    <a:lnTo>
                      <a:pt x="90" y="31"/>
                    </a:lnTo>
                    <a:lnTo>
                      <a:pt x="44" y="8"/>
                    </a:lnTo>
                    <a:lnTo>
                      <a:pt x="0" y="0"/>
                    </a:lnTo>
                  </a:path>
                </a:pathLst>
              </a:custGeom>
              <a:noFill/>
              <a:ln w="38100" cap="rnd" cmpd="sng">
                <a:solidFill>
                  <a:srgbClr val="00F6F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78864" name="Freeform 15"/>
              <p:cNvSpPr>
                <a:spLocks/>
              </p:cNvSpPr>
              <p:nvPr/>
            </p:nvSpPr>
            <p:spPr bwMode="auto">
              <a:xfrm>
                <a:off x="2117" y="2261"/>
                <a:ext cx="863" cy="575"/>
              </a:xfrm>
              <a:custGeom>
                <a:avLst/>
                <a:gdLst>
                  <a:gd name="T0" fmla="*/ 0 w 863"/>
                  <a:gd name="T1" fmla="*/ 574 h 575"/>
                  <a:gd name="T2" fmla="*/ 90 w 863"/>
                  <a:gd name="T3" fmla="*/ 566 h 575"/>
                  <a:gd name="T4" fmla="*/ 136 w 863"/>
                  <a:gd name="T5" fmla="*/ 560 h 575"/>
                  <a:gd name="T6" fmla="*/ 180 w 863"/>
                  <a:gd name="T7" fmla="*/ 551 h 575"/>
                  <a:gd name="T8" fmla="*/ 226 w 863"/>
                  <a:gd name="T9" fmla="*/ 537 h 575"/>
                  <a:gd name="T10" fmla="*/ 272 w 863"/>
                  <a:gd name="T11" fmla="*/ 520 h 575"/>
                  <a:gd name="T12" fmla="*/ 316 w 863"/>
                  <a:gd name="T13" fmla="*/ 495 h 575"/>
                  <a:gd name="T14" fmla="*/ 408 w 863"/>
                  <a:gd name="T15" fmla="*/ 428 h 575"/>
                  <a:gd name="T16" fmla="*/ 498 w 863"/>
                  <a:gd name="T17" fmla="*/ 335 h 575"/>
                  <a:gd name="T18" fmla="*/ 590 w 863"/>
                  <a:gd name="T19" fmla="*/ 224 h 575"/>
                  <a:gd name="T20" fmla="*/ 634 w 863"/>
                  <a:gd name="T21" fmla="*/ 167 h 575"/>
                  <a:gd name="T22" fmla="*/ 680 w 863"/>
                  <a:gd name="T23" fmla="*/ 113 h 575"/>
                  <a:gd name="T24" fmla="*/ 726 w 863"/>
                  <a:gd name="T25" fmla="*/ 67 h 575"/>
                  <a:gd name="T26" fmla="*/ 770 w 863"/>
                  <a:gd name="T27" fmla="*/ 31 h 575"/>
                  <a:gd name="T28" fmla="*/ 816 w 863"/>
                  <a:gd name="T29" fmla="*/ 8 h 575"/>
                  <a:gd name="T30" fmla="*/ 862 w 863"/>
                  <a:gd name="T31" fmla="*/ 0 h 57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863" h="575">
                    <a:moveTo>
                      <a:pt x="0" y="574"/>
                    </a:moveTo>
                    <a:lnTo>
                      <a:pt x="90" y="566"/>
                    </a:lnTo>
                    <a:lnTo>
                      <a:pt x="136" y="560"/>
                    </a:lnTo>
                    <a:lnTo>
                      <a:pt x="180" y="551"/>
                    </a:lnTo>
                    <a:lnTo>
                      <a:pt x="226" y="537"/>
                    </a:lnTo>
                    <a:lnTo>
                      <a:pt x="272" y="520"/>
                    </a:lnTo>
                    <a:lnTo>
                      <a:pt x="316" y="495"/>
                    </a:lnTo>
                    <a:lnTo>
                      <a:pt x="408" y="428"/>
                    </a:lnTo>
                    <a:lnTo>
                      <a:pt x="498" y="335"/>
                    </a:lnTo>
                    <a:lnTo>
                      <a:pt x="590" y="224"/>
                    </a:lnTo>
                    <a:lnTo>
                      <a:pt x="634" y="167"/>
                    </a:lnTo>
                    <a:lnTo>
                      <a:pt x="680" y="113"/>
                    </a:lnTo>
                    <a:lnTo>
                      <a:pt x="726" y="67"/>
                    </a:lnTo>
                    <a:lnTo>
                      <a:pt x="770" y="31"/>
                    </a:lnTo>
                    <a:lnTo>
                      <a:pt x="816" y="8"/>
                    </a:lnTo>
                    <a:lnTo>
                      <a:pt x="862" y="0"/>
                    </a:lnTo>
                  </a:path>
                </a:pathLst>
              </a:custGeom>
              <a:noFill/>
              <a:ln w="38100" cap="rnd" cmpd="sng">
                <a:solidFill>
                  <a:srgbClr val="00F6F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78865" name="Freeform 16"/>
              <p:cNvSpPr>
                <a:spLocks/>
              </p:cNvSpPr>
              <p:nvPr/>
            </p:nvSpPr>
            <p:spPr bwMode="auto">
              <a:xfrm>
                <a:off x="2979" y="2175"/>
                <a:ext cx="576" cy="661"/>
              </a:xfrm>
              <a:custGeom>
                <a:avLst/>
                <a:gdLst>
                  <a:gd name="T0" fmla="*/ 575 w 576"/>
                  <a:gd name="T1" fmla="*/ 660 h 661"/>
                  <a:gd name="T2" fmla="*/ 514 w 576"/>
                  <a:gd name="T3" fmla="*/ 650 h 661"/>
                  <a:gd name="T4" fmla="*/ 483 w 576"/>
                  <a:gd name="T5" fmla="*/ 644 h 661"/>
                  <a:gd name="T6" fmla="*/ 454 w 576"/>
                  <a:gd name="T7" fmla="*/ 633 h 661"/>
                  <a:gd name="T8" fmla="*/ 424 w 576"/>
                  <a:gd name="T9" fmla="*/ 618 h 661"/>
                  <a:gd name="T10" fmla="*/ 393 w 576"/>
                  <a:gd name="T11" fmla="*/ 597 h 661"/>
                  <a:gd name="T12" fmla="*/ 362 w 576"/>
                  <a:gd name="T13" fmla="*/ 570 h 661"/>
                  <a:gd name="T14" fmla="*/ 303 w 576"/>
                  <a:gd name="T15" fmla="*/ 493 h 661"/>
                  <a:gd name="T16" fmla="*/ 242 w 576"/>
                  <a:gd name="T17" fmla="*/ 386 h 661"/>
                  <a:gd name="T18" fmla="*/ 180 w 576"/>
                  <a:gd name="T19" fmla="*/ 258 h 661"/>
                  <a:gd name="T20" fmla="*/ 152 w 576"/>
                  <a:gd name="T21" fmla="*/ 191 h 661"/>
                  <a:gd name="T22" fmla="*/ 121 w 576"/>
                  <a:gd name="T23" fmla="*/ 130 h 661"/>
                  <a:gd name="T24" fmla="*/ 90 w 576"/>
                  <a:gd name="T25" fmla="*/ 77 h 661"/>
                  <a:gd name="T26" fmla="*/ 60 w 576"/>
                  <a:gd name="T27" fmla="*/ 36 h 661"/>
                  <a:gd name="T28" fmla="*/ 29 w 576"/>
                  <a:gd name="T29" fmla="*/ 10 h 661"/>
                  <a:gd name="T30" fmla="*/ 0 w 576"/>
                  <a:gd name="T31" fmla="*/ 0 h 66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576" h="661">
                    <a:moveTo>
                      <a:pt x="575" y="660"/>
                    </a:moveTo>
                    <a:lnTo>
                      <a:pt x="514" y="650"/>
                    </a:lnTo>
                    <a:lnTo>
                      <a:pt x="483" y="644"/>
                    </a:lnTo>
                    <a:lnTo>
                      <a:pt x="454" y="633"/>
                    </a:lnTo>
                    <a:lnTo>
                      <a:pt x="424" y="618"/>
                    </a:lnTo>
                    <a:lnTo>
                      <a:pt x="393" y="597"/>
                    </a:lnTo>
                    <a:lnTo>
                      <a:pt x="362" y="570"/>
                    </a:lnTo>
                    <a:lnTo>
                      <a:pt x="303" y="493"/>
                    </a:lnTo>
                    <a:lnTo>
                      <a:pt x="242" y="386"/>
                    </a:lnTo>
                    <a:lnTo>
                      <a:pt x="180" y="258"/>
                    </a:lnTo>
                    <a:lnTo>
                      <a:pt x="152" y="191"/>
                    </a:lnTo>
                    <a:lnTo>
                      <a:pt x="121" y="130"/>
                    </a:lnTo>
                    <a:lnTo>
                      <a:pt x="90" y="77"/>
                    </a:lnTo>
                    <a:lnTo>
                      <a:pt x="60" y="36"/>
                    </a:lnTo>
                    <a:lnTo>
                      <a:pt x="29" y="10"/>
                    </a:lnTo>
                    <a:lnTo>
                      <a:pt x="0" y="0"/>
                    </a:lnTo>
                  </a:path>
                </a:pathLst>
              </a:custGeom>
              <a:noFill/>
              <a:ln w="38100" cap="rnd" cmpd="sng">
                <a:solidFill>
                  <a:schemeClr val="hlink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78866" name="Freeform 17"/>
              <p:cNvSpPr>
                <a:spLocks/>
              </p:cNvSpPr>
              <p:nvPr/>
            </p:nvSpPr>
            <p:spPr bwMode="auto">
              <a:xfrm>
                <a:off x="2405" y="2175"/>
                <a:ext cx="575" cy="661"/>
              </a:xfrm>
              <a:custGeom>
                <a:avLst/>
                <a:gdLst>
                  <a:gd name="T0" fmla="*/ 0 w 575"/>
                  <a:gd name="T1" fmla="*/ 660 h 661"/>
                  <a:gd name="T2" fmla="*/ 59 w 575"/>
                  <a:gd name="T3" fmla="*/ 650 h 661"/>
                  <a:gd name="T4" fmla="*/ 90 w 575"/>
                  <a:gd name="T5" fmla="*/ 644 h 661"/>
                  <a:gd name="T6" fmla="*/ 120 w 575"/>
                  <a:gd name="T7" fmla="*/ 633 h 661"/>
                  <a:gd name="T8" fmla="*/ 151 w 575"/>
                  <a:gd name="T9" fmla="*/ 618 h 661"/>
                  <a:gd name="T10" fmla="*/ 180 w 575"/>
                  <a:gd name="T11" fmla="*/ 597 h 661"/>
                  <a:gd name="T12" fmla="*/ 210 w 575"/>
                  <a:gd name="T13" fmla="*/ 570 h 661"/>
                  <a:gd name="T14" fmla="*/ 272 w 575"/>
                  <a:gd name="T15" fmla="*/ 493 h 661"/>
                  <a:gd name="T16" fmla="*/ 331 w 575"/>
                  <a:gd name="T17" fmla="*/ 386 h 661"/>
                  <a:gd name="T18" fmla="*/ 392 w 575"/>
                  <a:gd name="T19" fmla="*/ 258 h 661"/>
                  <a:gd name="T20" fmla="*/ 423 w 575"/>
                  <a:gd name="T21" fmla="*/ 191 h 661"/>
                  <a:gd name="T22" fmla="*/ 454 w 575"/>
                  <a:gd name="T23" fmla="*/ 130 h 661"/>
                  <a:gd name="T24" fmla="*/ 482 w 575"/>
                  <a:gd name="T25" fmla="*/ 77 h 661"/>
                  <a:gd name="T26" fmla="*/ 513 w 575"/>
                  <a:gd name="T27" fmla="*/ 36 h 661"/>
                  <a:gd name="T28" fmla="*/ 544 w 575"/>
                  <a:gd name="T29" fmla="*/ 10 h 661"/>
                  <a:gd name="T30" fmla="*/ 574 w 575"/>
                  <a:gd name="T31" fmla="*/ 0 h 66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575" h="661">
                    <a:moveTo>
                      <a:pt x="0" y="660"/>
                    </a:moveTo>
                    <a:lnTo>
                      <a:pt x="59" y="650"/>
                    </a:lnTo>
                    <a:lnTo>
                      <a:pt x="90" y="644"/>
                    </a:lnTo>
                    <a:lnTo>
                      <a:pt x="120" y="633"/>
                    </a:lnTo>
                    <a:lnTo>
                      <a:pt x="151" y="618"/>
                    </a:lnTo>
                    <a:lnTo>
                      <a:pt x="180" y="597"/>
                    </a:lnTo>
                    <a:lnTo>
                      <a:pt x="210" y="570"/>
                    </a:lnTo>
                    <a:lnTo>
                      <a:pt x="272" y="493"/>
                    </a:lnTo>
                    <a:lnTo>
                      <a:pt x="331" y="386"/>
                    </a:lnTo>
                    <a:lnTo>
                      <a:pt x="392" y="258"/>
                    </a:lnTo>
                    <a:lnTo>
                      <a:pt x="423" y="191"/>
                    </a:lnTo>
                    <a:lnTo>
                      <a:pt x="454" y="130"/>
                    </a:lnTo>
                    <a:lnTo>
                      <a:pt x="482" y="77"/>
                    </a:lnTo>
                    <a:lnTo>
                      <a:pt x="513" y="36"/>
                    </a:lnTo>
                    <a:lnTo>
                      <a:pt x="544" y="10"/>
                    </a:lnTo>
                    <a:lnTo>
                      <a:pt x="574" y="0"/>
                    </a:lnTo>
                  </a:path>
                </a:pathLst>
              </a:custGeom>
              <a:noFill/>
              <a:ln w="38100" cap="rnd" cmpd="sng">
                <a:solidFill>
                  <a:schemeClr val="hlink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78867" name="Line 18"/>
              <p:cNvSpPr>
                <a:spLocks noChangeShapeType="1"/>
              </p:cNvSpPr>
              <p:nvPr/>
            </p:nvSpPr>
            <p:spPr bwMode="auto">
              <a:xfrm>
                <a:off x="1846" y="2835"/>
                <a:ext cx="3069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1350"/>
              </a:p>
            </p:txBody>
          </p:sp>
        </p:grpSp>
      </p:grpSp>
      <p:grpSp>
        <p:nvGrpSpPr>
          <p:cNvPr id="154643" name="Group 19"/>
          <p:cNvGrpSpPr>
            <a:grpSpLocks/>
          </p:cNvGrpSpPr>
          <p:nvPr/>
        </p:nvGrpSpPr>
        <p:grpSpPr bwMode="auto">
          <a:xfrm>
            <a:off x="1428751" y="4976145"/>
            <a:ext cx="5566172" cy="1103710"/>
            <a:chOff x="240" y="3121"/>
            <a:chExt cx="4675" cy="927"/>
          </a:xfrm>
        </p:grpSpPr>
        <p:sp>
          <p:nvSpPr>
            <p:cNvPr id="154644" name="Rectangle 20"/>
            <p:cNvSpPr>
              <a:spLocks noChangeArrowheads="1"/>
            </p:cNvSpPr>
            <p:nvPr/>
          </p:nvSpPr>
          <p:spPr bwMode="auto">
            <a:xfrm>
              <a:off x="240" y="3216"/>
              <a:ext cx="1491" cy="8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7866" tIns="33338" rIns="67866" bIns="33338"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kumimoji="1" lang="zh-CN" altLang="en-US" sz="2400" b="1" dirty="0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偏态和峰度</a:t>
              </a:r>
            </a:p>
            <a:p>
              <a:pPr algn="ctr" eaLnBrk="0" hangingPunct="0">
                <a:spcBef>
                  <a:spcPct val="50000"/>
                </a:spcBef>
                <a:defRPr/>
              </a:pPr>
              <a:r>
                <a:rPr kumimoji="1" lang="zh-CN" altLang="en-US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（形状）</a:t>
              </a:r>
            </a:p>
          </p:txBody>
        </p:sp>
        <p:grpSp>
          <p:nvGrpSpPr>
            <p:cNvPr id="78855" name="Group 21"/>
            <p:cNvGrpSpPr>
              <a:grpSpLocks/>
            </p:cNvGrpSpPr>
            <p:nvPr/>
          </p:nvGrpSpPr>
          <p:grpSpPr bwMode="auto">
            <a:xfrm>
              <a:off x="1846" y="3121"/>
              <a:ext cx="3069" cy="575"/>
              <a:chOff x="1846" y="3121"/>
              <a:chExt cx="3069" cy="575"/>
            </a:xfrm>
          </p:grpSpPr>
          <p:sp>
            <p:nvSpPr>
              <p:cNvPr id="78856" name="Freeform 22"/>
              <p:cNvSpPr>
                <a:spLocks/>
              </p:cNvSpPr>
              <p:nvPr/>
            </p:nvSpPr>
            <p:spPr bwMode="auto">
              <a:xfrm>
                <a:off x="2979" y="3121"/>
                <a:ext cx="863" cy="575"/>
              </a:xfrm>
              <a:custGeom>
                <a:avLst/>
                <a:gdLst>
                  <a:gd name="T0" fmla="*/ 862 w 863"/>
                  <a:gd name="T1" fmla="*/ 574 h 575"/>
                  <a:gd name="T2" fmla="*/ 770 w 863"/>
                  <a:gd name="T3" fmla="*/ 566 h 575"/>
                  <a:gd name="T4" fmla="*/ 726 w 863"/>
                  <a:gd name="T5" fmla="*/ 561 h 575"/>
                  <a:gd name="T6" fmla="*/ 680 w 863"/>
                  <a:gd name="T7" fmla="*/ 551 h 575"/>
                  <a:gd name="T8" fmla="*/ 634 w 863"/>
                  <a:gd name="T9" fmla="*/ 538 h 575"/>
                  <a:gd name="T10" fmla="*/ 590 w 863"/>
                  <a:gd name="T11" fmla="*/ 520 h 575"/>
                  <a:gd name="T12" fmla="*/ 544 w 863"/>
                  <a:gd name="T13" fmla="*/ 496 h 575"/>
                  <a:gd name="T14" fmla="*/ 452 w 863"/>
                  <a:gd name="T15" fmla="*/ 429 h 575"/>
                  <a:gd name="T16" fmla="*/ 362 w 863"/>
                  <a:gd name="T17" fmla="*/ 335 h 575"/>
                  <a:gd name="T18" fmla="*/ 272 w 863"/>
                  <a:gd name="T19" fmla="*/ 224 h 575"/>
                  <a:gd name="T20" fmla="*/ 226 w 863"/>
                  <a:gd name="T21" fmla="*/ 167 h 575"/>
                  <a:gd name="T22" fmla="*/ 180 w 863"/>
                  <a:gd name="T23" fmla="*/ 113 h 575"/>
                  <a:gd name="T24" fmla="*/ 136 w 863"/>
                  <a:gd name="T25" fmla="*/ 67 h 575"/>
                  <a:gd name="T26" fmla="*/ 90 w 863"/>
                  <a:gd name="T27" fmla="*/ 31 h 575"/>
                  <a:gd name="T28" fmla="*/ 44 w 863"/>
                  <a:gd name="T29" fmla="*/ 8 h 575"/>
                  <a:gd name="T30" fmla="*/ 0 w 863"/>
                  <a:gd name="T31" fmla="*/ 0 h 57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863" h="575">
                    <a:moveTo>
                      <a:pt x="862" y="574"/>
                    </a:moveTo>
                    <a:lnTo>
                      <a:pt x="770" y="566"/>
                    </a:lnTo>
                    <a:lnTo>
                      <a:pt x="726" y="561"/>
                    </a:lnTo>
                    <a:lnTo>
                      <a:pt x="680" y="551"/>
                    </a:lnTo>
                    <a:lnTo>
                      <a:pt x="634" y="538"/>
                    </a:lnTo>
                    <a:lnTo>
                      <a:pt x="590" y="520"/>
                    </a:lnTo>
                    <a:lnTo>
                      <a:pt x="544" y="496"/>
                    </a:lnTo>
                    <a:lnTo>
                      <a:pt x="452" y="429"/>
                    </a:lnTo>
                    <a:lnTo>
                      <a:pt x="362" y="335"/>
                    </a:lnTo>
                    <a:lnTo>
                      <a:pt x="272" y="224"/>
                    </a:lnTo>
                    <a:lnTo>
                      <a:pt x="226" y="167"/>
                    </a:lnTo>
                    <a:lnTo>
                      <a:pt x="180" y="113"/>
                    </a:lnTo>
                    <a:lnTo>
                      <a:pt x="136" y="67"/>
                    </a:lnTo>
                    <a:lnTo>
                      <a:pt x="90" y="31"/>
                    </a:lnTo>
                    <a:lnTo>
                      <a:pt x="44" y="8"/>
                    </a:lnTo>
                    <a:lnTo>
                      <a:pt x="0" y="0"/>
                    </a:lnTo>
                  </a:path>
                </a:pathLst>
              </a:custGeom>
              <a:noFill/>
              <a:ln w="38100" cap="rnd" cmpd="sng">
                <a:solidFill>
                  <a:srgbClr val="00F6F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78857" name="Freeform 23"/>
              <p:cNvSpPr>
                <a:spLocks/>
              </p:cNvSpPr>
              <p:nvPr/>
            </p:nvSpPr>
            <p:spPr bwMode="auto">
              <a:xfrm>
                <a:off x="2117" y="3121"/>
                <a:ext cx="863" cy="575"/>
              </a:xfrm>
              <a:custGeom>
                <a:avLst/>
                <a:gdLst>
                  <a:gd name="T0" fmla="*/ 0 w 863"/>
                  <a:gd name="T1" fmla="*/ 574 h 575"/>
                  <a:gd name="T2" fmla="*/ 90 w 863"/>
                  <a:gd name="T3" fmla="*/ 566 h 575"/>
                  <a:gd name="T4" fmla="*/ 136 w 863"/>
                  <a:gd name="T5" fmla="*/ 561 h 575"/>
                  <a:gd name="T6" fmla="*/ 180 w 863"/>
                  <a:gd name="T7" fmla="*/ 551 h 575"/>
                  <a:gd name="T8" fmla="*/ 226 w 863"/>
                  <a:gd name="T9" fmla="*/ 538 h 575"/>
                  <a:gd name="T10" fmla="*/ 272 w 863"/>
                  <a:gd name="T11" fmla="*/ 520 h 575"/>
                  <a:gd name="T12" fmla="*/ 316 w 863"/>
                  <a:gd name="T13" fmla="*/ 496 h 575"/>
                  <a:gd name="T14" fmla="*/ 408 w 863"/>
                  <a:gd name="T15" fmla="*/ 429 h 575"/>
                  <a:gd name="T16" fmla="*/ 498 w 863"/>
                  <a:gd name="T17" fmla="*/ 335 h 575"/>
                  <a:gd name="T18" fmla="*/ 590 w 863"/>
                  <a:gd name="T19" fmla="*/ 224 h 575"/>
                  <a:gd name="T20" fmla="*/ 634 w 863"/>
                  <a:gd name="T21" fmla="*/ 167 h 575"/>
                  <a:gd name="T22" fmla="*/ 680 w 863"/>
                  <a:gd name="T23" fmla="*/ 113 h 575"/>
                  <a:gd name="T24" fmla="*/ 726 w 863"/>
                  <a:gd name="T25" fmla="*/ 67 h 575"/>
                  <a:gd name="T26" fmla="*/ 770 w 863"/>
                  <a:gd name="T27" fmla="*/ 31 h 575"/>
                  <a:gd name="T28" fmla="*/ 816 w 863"/>
                  <a:gd name="T29" fmla="*/ 8 h 575"/>
                  <a:gd name="T30" fmla="*/ 862 w 863"/>
                  <a:gd name="T31" fmla="*/ 0 h 57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863" h="575">
                    <a:moveTo>
                      <a:pt x="0" y="574"/>
                    </a:moveTo>
                    <a:lnTo>
                      <a:pt x="90" y="566"/>
                    </a:lnTo>
                    <a:lnTo>
                      <a:pt x="136" y="561"/>
                    </a:lnTo>
                    <a:lnTo>
                      <a:pt x="180" y="551"/>
                    </a:lnTo>
                    <a:lnTo>
                      <a:pt x="226" y="538"/>
                    </a:lnTo>
                    <a:lnTo>
                      <a:pt x="272" y="520"/>
                    </a:lnTo>
                    <a:lnTo>
                      <a:pt x="316" y="496"/>
                    </a:lnTo>
                    <a:lnTo>
                      <a:pt x="408" y="429"/>
                    </a:lnTo>
                    <a:lnTo>
                      <a:pt x="498" y="335"/>
                    </a:lnTo>
                    <a:lnTo>
                      <a:pt x="590" y="224"/>
                    </a:lnTo>
                    <a:lnTo>
                      <a:pt x="634" y="167"/>
                    </a:lnTo>
                    <a:lnTo>
                      <a:pt x="680" y="113"/>
                    </a:lnTo>
                    <a:lnTo>
                      <a:pt x="726" y="67"/>
                    </a:lnTo>
                    <a:lnTo>
                      <a:pt x="770" y="31"/>
                    </a:lnTo>
                    <a:lnTo>
                      <a:pt x="816" y="8"/>
                    </a:lnTo>
                    <a:lnTo>
                      <a:pt x="862" y="0"/>
                    </a:lnTo>
                  </a:path>
                </a:pathLst>
              </a:custGeom>
              <a:noFill/>
              <a:ln w="38100" cap="rnd" cmpd="sng">
                <a:solidFill>
                  <a:srgbClr val="00F6F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78858" name="Freeform 24"/>
              <p:cNvSpPr>
                <a:spLocks/>
              </p:cNvSpPr>
              <p:nvPr/>
            </p:nvSpPr>
            <p:spPr bwMode="auto">
              <a:xfrm>
                <a:off x="3410" y="3121"/>
                <a:ext cx="432" cy="575"/>
              </a:xfrm>
              <a:custGeom>
                <a:avLst/>
                <a:gdLst>
                  <a:gd name="T0" fmla="*/ 431 w 432"/>
                  <a:gd name="T1" fmla="*/ 574 h 575"/>
                  <a:gd name="T2" fmla="*/ 385 w 432"/>
                  <a:gd name="T3" fmla="*/ 566 h 575"/>
                  <a:gd name="T4" fmla="*/ 362 w 432"/>
                  <a:gd name="T5" fmla="*/ 561 h 575"/>
                  <a:gd name="T6" fmla="*/ 339 w 432"/>
                  <a:gd name="T7" fmla="*/ 551 h 575"/>
                  <a:gd name="T8" fmla="*/ 318 w 432"/>
                  <a:gd name="T9" fmla="*/ 538 h 575"/>
                  <a:gd name="T10" fmla="*/ 295 w 432"/>
                  <a:gd name="T11" fmla="*/ 520 h 575"/>
                  <a:gd name="T12" fmla="*/ 272 w 432"/>
                  <a:gd name="T13" fmla="*/ 496 h 575"/>
                  <a:gd name="T14" fmla="*/ 226 w 432"/>
                  <a:gd name="T15" fmla="*/ 429 h 575"/>
                  <a:gd name="T16" fmla="*/ 180 w 432"/>
                  <a:gd name="T17" fmla="*/ 335 h 575"/>
                  <a:gd name="T18" fmla="*/ 136 w 432"/>
                  <a:gd name="T19" fmla="*/ 224 h 575"/>
                  <a:gd name="T20" fmla="*/ 113 w 432"/>
                  <a:gd name="T21" fmla="*/ 167 h 575"/>
                  <a:gd name="T22" fmla="*/ 90 w 432"/>
                  <a:gd name="T23" fmla="*/ 113 h 575"/>
                  <a:gd name="T24" fmla="*/ 67 w 432"/>
                  <a:gd name="T25" fmla="*/ 67 h 575"/>
                  <a:gd name="T26" fmla="*/ 44 w 432"/>
                  <a:gd name="T27" fmla="*/ 31 h 575"/>
                  <a:gd name="T28" fmla="*/ 23 w 432"/>
                  <a:gd name="T29" fmla="*/ 8 h 575"/>
                  <a:gd name="T30" fmla="*/ 0 w 432"/>
                  <a:gd name="T31" fmla="*/ 0 h 57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432" h="575">
                    <a:moveTo>
                      <a:pt x="431" y="574"/>
                    </a:moveTo>
                    <a:lnTo>
                      <a:pt x="385" y="566"/>
                    </a:lnTo>
                    <a:lnTo>
                      <a:pt x="362" y="561"/>
                    </a:lnTo>
                    <a:lnTo>
                      <a:pt x="339" y="551"/>
                    </a:lnTo>
                    <a:lnTo>
                      <a:pt x="318" y="538"/>
                    </a:lnTo>
                    <a:lnTo>
                      <a:pt x="295" y="520"/>
                    </a:lnTo>
                    <a:lnTo>
                      <a:pt x="272" y="496"/>
                    </a:lnTo>
                    <a:lnTo>
                      <a:pt x="226" y="429"/>
                    </a:lnTo>
                    <a:lnTo>
                      <a:pt x="180" y="335"/>
                    </a:lnTo>
                    <a:lnTo>
                      <a:pt x="136" y="224"/>
                    </a:lnTo>
                    <a:lnTo>
                      <a:pt x="113" y="167"/>
                    </a:lnTo>
                    <a:lnTo>
                      <a:pt x="90" y="113"/>
                    </a:lnTo>
                    <a:lnTo>
                      <a:pt x="67" y="67"/>
                    </a:lnTo>
                    <a:lnTo>
                      <a:pt x="44" y="31"/>
                    </a:lnTo>
                    <a:lnTo>
                      <a:pt x="23" y="8"/>
                    </a:lnTo>
                    <a:lnTo>
                      <a:pt x="0" y="0"/>
                    </a:lnTo>
                  </a:path>
                </a:pathLst>
              </a:custGeom>
              <a:noFill/>
              <a:ln w="38100" cap="rnd" cmpd="sng">
                <a:solidFill>
                  <a:schemeClr val="hlink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78859" name="Freeform 25"/>
              <p:cNvSpPr>
                <a:spLocks/>
              </p:cNvSpPr>
              <p:nvPr/>
            </p:nvSpPr>
            <p:spPr bwMode="auto">
              <a:xfrm>
                <a:off x="2117" y="3121"/>
                <a:ext cx="1294" cy="575"/>
              </a:xfrm>
              <a:custGeom>
                <a:avLst/>
                <a:gdLst>
                  <a:gd name="T0" fmla="*/ 0 w 1294"/>
                  <a:gd name="T1" fmla="*/ 574 h 575"/>
                  <a:gd name="T2" fmla="*/ 136 w 1294"/>
                  <a:gd name="T3" fmla="*/ 566 h 575"/>
                  <a:gd name="T4" fmla="*/ 203 w 1294"/>
                  <a:gd name="T5" fmla="*/ 561 h 575"/>
                  <a:gd name="T6" fmla="*/ 272 w 1294"/>
                  <a:gd name="T7" fmla="*/ 551 h 575"/>
                  <a:gd name="T8" fmla="*/ 339 w 1294"/>
                  <a:gd name="T9" fmla="*/ 538 h 575"/>
                  <a:gd name="T10" fmla="*/ 408 w 1294"/>
                  <a:gd name="T11" fmla="*/ 520 h 575"/>
                  <a:gd name="T12" fmla="*/ 475 w 1294"/>
                  <a:gd name="T13" fmla="*/ 496 h 575"/>
                  <a:gd name="T14" fmla="*/ 613 w 1294"/>
                  <a:gd name="T15" fmla="*/ 429 h 575"/>
                  <a:gd name="T16" fmla="*/ 747 w 1294"/>
                  <a:gd name="T17" fmla="*/ 335 h 575"/>
                  <a:gd name="T18" fmla="*/ 885 w 1294"/>
                  <a:gd name="T19" fmla="*/ 224 h 575"/>
                  <a:gd name="T20" fmla="*/ 952 w 1294"/>
                  <a:gd name="T21" fmla="*/ 167 h 575"/>
                  <a:gd name="T22" fmla="*/ 1021 w 1294"/>
                  <a:gd name="T23" fmla="*/ 113 h 575"/>
                  <a:gd name="T24" fmla="*/ 1088 w 1294"/>
                  <a:gd name="T25" fmla="*/ 67 h 575"/>
                  <a:gd name="T26" fmla="*/ 1157 w 1294"/>
                  <a:gd name="T27" fmla="*/ 31 h 575"/>
                  <a:gd name="T28" fmla="*/ 1224 w 1294"/>
                  <a:gd name="T29" fmla="*/ 8 h 575"/>
                  <a:gd name="T30" fmla="*/ 1293 w 1294"/>
                  <a:gd name="T31" fmla="*/ 0 h 57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1294" h="575">
                    <a:moveTo>
                      <a:pt x="0" y="574"/>
                    </a:moveTo>
                    <a:lnTo>
                      <a:pt x="136" y="566"/>
                    </a:lnTo>
                    <a:lnTo>
                      <a:pt x="203" y="561"/>
                    </a:lnTo>
                    <a:lnTo>
                      <a:pt x="272" y="551"/>
                    </a:lnTo>
                    <a:lnTo>
                      <a:pt x="339" y="538"/>
                    </a:lnTo>
                    <a:lnTo>
                      <a:pt x="408" y="520"/>
                    </a:lnTo>
                    <a:lnTo>
                      <a:pt x="475" y="496"/>
                    </a:lnTo>
                    <a:lnTo>
                      <a:pt x="613" y="429"/>
                    </a:lnTo>
                    <a:lnTo>
                      <a:pt x="747" y="335"/>
                    </a:lnTo>
                    <a:lnTo>
                      <a:pt x="885" y="224"/>
                    </a:lnTo>
                    <a:lnTo>
                      <a:pt x="952" y="167"/>
                    </a:lnTo>
                    <a:lnTo>
                      <a:pt x="1021" y="113"/>
                    </a:lnTo>
                    <a:lnTo>
                      <a:pt x="1088" y="67"/>
                    </a:lnTo>
                    <a:lnTo>
                      <a:pt x="1157" y="31"/>
                    </a:lnTo>
                    <a:lnTo>
                      <a:pt x="1224" y="8"/>
                    </a:lnTo>
                    <a:lnTo>
                      <a:pt x="1293" y="0"/>
                    </a:lnTo>
                  </a:path>
                </a:pathLst>
              </a:custGeom>
              <a:noFill/>
              <a:ln w="38100" cap="rnd" cmpd="sng">
                <a:solidFill>
                  <a:schemeClr val="hlink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78860" name="Line 26"/>
              <p:cNvSpPr>
                <a:spLocks noChangeShapeType="1"/>
              </p:cNvSpPr>
              <p:nvPr/>
            </p:nvSpPr>
            <p:spPr bwMode="auto">
              <a:xfrm>
                <a:off x="1846" y="3695"/>
                <a:ext cx="3069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135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5595597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4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4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4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1387322" y="705053"/>
            <a:ext cx="6172200" cy="800100"/>
          </a:xfrm>
        </p:spPr>
        <p:txBody>
          <a:bodyPr/>
          <a:lstStyle/>
          <a:p>
            <a:pPr eaLnBrk="1" hangingPunct="1"/>
            <a:r>
              <a:rPr lang="zh-CN" altLang="en-US" sz="3000" dirty="0"/>
              <a:t>数据分布的特征和测度</a:t>
            </a:r>
          </a:p>
        </p:txBody>
      </p:sp>
      <p:grpSp>
        <p:nvGrpSpPr>
          <p:cNvPr id="79875" name="Group 3"/>
          <p:cNvGrpSpPr>
            <a:grpSpLocks/>
          </p:cNvGrpSpPr>
          <p:nvPr/>
        </p:nvGrpSpPr>
        <p:grpSpPr bwMode="auto">
          <a:xfrm>
            <a:off x="1387322" y="2007030"/>
            <a:ext cx="6751933" cy="3928821"/>
            <a:chOff x="624" y="1200"/>
            <a:chExt cx="4656" cy="2518"/>
          </a:xfrm>
        </p:grpSpPr>
        <p:sp>
          <p:nvSpPr>
            <p:cNvPr id="79876" name="Text Box 4"/>
            <p:cNvSpPr txBox="1">
              <a:spLocks noChangeArrowheads="1"/>
            </p:cNvSpPr>
            <p:nvPr/>
          </p:nvSpPr>
          <p:spPr bwMode="auto">
            <a:xfrm>
              <a:off x="1920" y="1200"/>
              <a:ext cx="2112" cy="368"/>
            </a:xfrm>
            <a:prstGeom prst="rect">
              <a:avLst/>
            </a:prstGeom>
            <a:solidFill>
              <a:srgbClr val="00ECD6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zh-CN" altLang="en-US" sz="2250" b="1"/>
                <a:t>数据的特征和测度</a:t>
              </a:r>
              <a:endParaRPr kumimoji="1" lang="zh-CN" altLang="en-US" sz="2400"/>
            </a:p>
          </p:txBody>
        </p:sp>
        <p:sp>
          <p:nvSpPr>
            <p:cNvPr id="79877" name="Text Box 5"/>
            <p:cNvSpPr txBox="1">
              <a:spLocks noChangeArrowheads="1"/>
            </p:cNvSpPr>
            <p:nvPr/>
          </p:nvSpPr>
          <p:spPr bwMode="auto">
            <a:xfrm>
              <a:off x="3792" y="2112"/>
              <a:ext cx="1440" cy="349"/>
            </a:xfrm>
            <a:prstGeom prst="rect">
              <a:avLst/>
            </a:prstGeom>
            <a:solidFill>
              <a:srgbClr val="00ECD6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zh-CN" altLang="en-US" sz="2100" b="1"/>
                <a:t>分布的形状</a:t>
              </a:r>
              <a:endParaRPr kumimoji="1" lang="zh-CN" altLang="en-US" sz="2400"/>
            </a:p>
          </p:txBody>
        </p:sp>
        <p:sp>
          <p:nvSpPr>
            <p:cNvPr id="79878" name="Text Box 6"/>
            <p:cNvSpPr txBox="1">
              <a:spLocks noChangeArrowheads="1"/>
            </p:cNvSpPr>
            <p:nvPr/>
          </p:nvSpPr>
          <p:spPr bwMode="auto">
            <a:xfrm>
              <a:off x="624" y="2112"/>
              <a:ext cx="1248" cy="349"/>
            </a:xfrm>
            <a:prstGeom prst="rect">
              <a:avLst/>
            </a:prstGeom>
            <a:solidFill>
              <a:srgbClr val="00ECD6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zh-CN" altLang="en-US" sz="2100" b="1" dirty="0"/>
                <a:t>位置测度</a:t>
              </a:r>
              <a:endParaRPr kumimoji="1" lang="zh-CN" altLang="en-US" sz="2700" dirty="0"/>
            </a:p>
          </p:txBody>
        </p:sp>
        <p:sp>
          <p:nvSpPr>
            <p:cNvPr id="79879" name="Line 7"/>
            <p:cNvSpPr>
              <a:spLocks noChangeShapeType="1"/>
            </p:cNvSpPr>
            <p:nvPr/>
          </p:nvSpPr>
          <p:spPr bwMode="auto">
            <a:xfrm>
              <a:off x="1248" y="1872"/>
              <a:ext cx="326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79880" name="Line 8"/>
            <p:cNvSpPr>
              <a:spLocks noChangeShapeType="1"/>
            </p:cNvSpPr>
            <p:nvPr/>
          </p:nvSpPr>
          <p:spPr bwMode="auto">
            <a:xfrm>
              <a:off x="912" y="2784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79881" name="Line 9"/>
            <p:cNvSpPr>
              <a:spLocks noChangeShapeType="1"/>
            </p:cNvSpPr>
            <p:nvPr/>
          </p:nvSpPr>
          <p:spPr bwMode="auto">
            <a:xfrm>
              <a:off x="1248" y="1872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79882" name="Line 10"/>
            <p:cNvSpPr>
              <a:spLocks noChangeShapeType="1"/>
            </p:cNvSpPr>
            <p:nvPr/>
          </p:nvSpPr>
          <p:spPr bwMode="auto">
            <a:xfrm>
              <a:off x="2976" y="1584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79883" name="Line 11"/>
            <p:cNvSpPr>
              <a:spLocks noChangeShapeType="1"/>
            </p:cNvSpPr>
            <p:nvPr/>
          </p:nvSpPr>
          <p:spPr bwMode="auto">
            <a:xfrm>
              <a:off x="4512" y="1872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79884" name="Line 12"/>
            <p:cNvSpPr>
              <a:spLocks noChangeShapeType="1"/>
            </p:cNvSpPr>
            <p:nvPr/>
          </p:nvSpPr>
          <p:spPr bwMode="auto">
            <a:xfrm>
              <a:off x="912" y="2496"/>
              <a:ext cx="0" cy="9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79885" name="Text Box 13"/>
            <p:cNvSpPr txBox="1">
              <a:spLocks noChangeArrowheads="1"/>
            </p:cNvSpPr>
            <p:nvPr/>
          </p:nvSpPr>
          <p:spPr bwMode="auto">
            <a:xfrm>
              <a:off x="2304" y="2112"/>
              <a:ext cx="1248" cy="349"/>
            </a:xfrm>
            <a:prstGeom prst="rect">
              <a:avLst/>
            </a:prstGeom>
            <a:solidFill>
              <a:srgbClr val="00ECD6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zh-CN" altLang="en-US" sz="2100" b="1" dirty="0"/>
                <a:t>离散程度</a:t>
              </a:r>
              <a:endParaRPr kumimoji="1" lang="zh-CN" altLang="en-US" sz="2100" dirty="0"/>
            </a:p>
          </p:txBody>
        </p:sp>
        <p:sp>
          <p:nvSpPr>
            <p:cNvPr id="79886" name="Line 14"/>
            <p:cNvSpPr>
              <a:spLocks noChangeShapeType="1"/>
            </p:cNvSpPr>
            <p:nvPr/>
          </p:nvSpPr>
          <p:spPr bwMode="auto">
            <a:xfrm>
              <a:off x="2976" y="1872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56687" name="Text Box 15"/>
            <p:cNvSpPr txBox="1">
              <a:spLocks noChangeArrowheads="1"/>
            </p:cNvSpPr>
            <p:nvPr/>
          </p:nvSpPr>
          <p:spPr bwMode="auto">
            <a:xfrm>
              <a:off x="1152" y="2640"/>
              <a:ext cx="720" cy="310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kumimoji="1" lang="zh-CN" altLang="en-US" b="1" dirty="0"/>
                <a:t>众   数</a:t>
              </a:r>
              <a:endParaRPr kumimoji="1" lang="zh-CN" altLang="en-US" dirty="0"/>
            </a:p>
          </p:txBody>
        </p:sp>
        <p:sp>
          <p:nvSpPr>
            <p:cNvPr id="156688" name="Text Box 16"/>
            <p:cNvSpPr txBox="1">
              <a:spLocks noChangeArrowheads="1"/>
            </p:cNvSpPr>
            <p:nvPr/>
          </p:nvSpPr>
          <p:spPr bwMode="auto">
            <a:xfrm>
              <a:off x="1152" y="2928"/>
              <a:ext cx="768" cy="310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kumimoji="1" lang="zh-CN" altLang="en-US" b="1" dirty="0"/>
                <a:t>中位数</a:t>
              </a:r>
              <a:endParaRPr kumimoji="1" lang="zh-CN" altLang="en-US" dirty="0"/>
            </a:p>
          </p:txBody>
        </p:sp>
        <p:sp>
          <p:nvSpPr>
            <p:cNvPr id="156689" name="Text Box 17"/>
            <p:cNvSpPr txBox="1">
              <a:spLocks noChangeArrowheads="1"/>
            </p:cNvSpPr>
            <p:nvPr/>
          </p:nvSpPr>
          <p:spPr bwMode="auto">
            <a:xfrm>
              <a:off x="1152" y="3264"/>
              <a:ext cx="720" cy="310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kumimoji="1" lang="zh-CN" altLang="en-US" b="1" dirty="0"/>
                <a:t>均   值</a:t>
              </a:r>
              <a:endParaRPr kumimoji="1" lang="zh-CN" altLang="en-US" dirty="0"/>
            </a:p>
          </p:txBody>
        </p:sp>
        <p:sp>
          <p:nvSpPr>
            <p:cNvPr id="156690" name="Text Box 18"/>
            <p:cNvSpPr txBox="1">
              <a:spLocks noChangeArrowheads="1"/>
            </p:cNvSpPr>
            <p:nvPr/>
          </p:nvSpPr>
          <p:spPr bwMode="auto">
            <a:xfrm>
              <a:off x="2832" y="3408"/>
              <a:ext cx="1008" cy="310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kumimoji="1" lang="zh-CN" altLang="en-US" b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离散系数</a:t>
              </a:r>
              <a:endParaRPr kumimoji="1"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56691" name="Text Box 19"/>
            <p:cNvSpPr txBox="1">
              <a:spLocks noChangeArrowheads="1"/>
            </p:cNvSpPr>
            <p:nvPr/>
          </p:nvSpPr>
          <p:spPr bwMode="auto">
            <a:xfrm>
              <a:off x="2832" y="3120"/>
              <a:ext cx="1320" cy="310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kumimoji="1" lang="zh-CN" altLang="en-US" b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方差和标准差</a:t>
              </a:r>
              <a:endParaRPr kumimoji="1"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56692" name="Text Box 20"/>
            <p:cNvSpPr txBox="1">
              <a:spLocks noChangeArrowheads="1"/>
            </p:cNvSpPr>
            <p:nvPr/>
          </p:nvSpPr>
          <p:spPr bwMode="auto">
            <a:xfrm>
              <a:off x="4512" y="3264"/>
              <a:ext cx="768" cy="310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kumimoji="1" lang="zh-CN" altLang="en-US" b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峰   度</a:t>
              </a:r>
              <a:endParaRPr kumimoji="1"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56693" name="Text Box 21"/>
            <p:cNvSpPr txBox="1">
              <a:spLocks noChangeArrowheads="1"/>
            </p:cNvSpPr>
            <p:nvPr/>
          </p:nvSpPr>
          <p:spPr bwMode="auto">
            <a:xfrm>
              <a:off x="2832" y="2832"/>
              <a:ext cx="960" cy="310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kumimoji="1" lang="zh-CN" altLang="en-US" b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四分位差</a:t>
              </a:r>
              <a:endParaRPr kumimoji="1"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56694" name="Text Box 22"/>
            <p:cNvSpPr txBox="1">
              <a:spLocks noChangeArrowheads="1"/>
            </p:cNvSpPr>
            <p:nvPr/>
          </p:nvSpPr>
          <p:spPr bwMode="auto">
            <a:xfrm>
              <a:off x="2832" y="2544"/>
              <a:ext cx="960" cy="310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kumimoji="1" lang="zh-CN" altLang="en-US" b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异众比率</a:t>
              </a:r>
              <a:endParaRPr kumimoji="1"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56695" name="Text Box 23"/>
            <p:cNvSpPr txBox="1">
              <a:spLocks noChangeArrowheads="1"/>
            </p:cNvSpPr>
            <p:nvPr/>
          </p:nvSpPr>
          <p:spPr bwMode="auto">
            <a:xfrm>
              <a:off x="4512" y="2592"/>
              <a:ext cx="768" cy="310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kumimoji="1" lang="zh-CN" altLang="en-US" b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偏   态</a:t>
              </a:r>
              <a:endParaRPr kumimoji="1"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79896" name="Line 24"/>
            <p:cNvSpPr>
              <a:spLocks noChangeShapeType="1"/>
            </p:cNvSpPr>
            <p:nvPr/>
          </p:nvSpPr>
          <p:spPr bwMode="auto">
            <a:xfrm>
              <a:off x="912" y="3072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79897" name="Line 25"/>
            <p:cNvSpPr>
              <a:spLocks noChangeShapeType="1"/>
            </p:cNvSpPr>
            <p:nvPr/>
          </p:nvSpPr>
          <p:spPr bwMode="auto">
            <a:xfrm>
              <a:off x="2592" y="3552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79898" name="Line 26"/>
            <p:cNvSpPr>
              <a:spLocks noChangeShapeType="1"/>
            </p:cNvSpPr>
            <p:nvPr/>
          </p:nvSpPr>
          <p:spPr bwMode="auto">
            <a:xfrm>
              <a:off x="2592" y="3264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79899" name="Line 27"/>
            <p:cNvSpPr>
              <a:spLocks noChangeShapeType="1"/>
            </p:cNvSpPr>
            <p:nvPr/>
          </p:nvSpPr>
          <p:spPr bwMode="auto">
            <a:xfrm>
              <a:off x="2592" y="2688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79900" name="Line 28"/>
            <p:cNvSpPr>
              <a:spLocks noChangeShapeType="1"/>
            </p:cNvSpPr>
            <p:nvPr/>
          </p:nvSpPr>
          <p:spPr bwMode="auto">
            <a:xfrm>
              <a:off x="2592" y="2976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79901" name="Line 29"/>
            <p:cNvSpPr>
              <a:spLocks noChangeShapeType="1"/>
            </p:cNvSpPr>
            <p:nvPr/>
          </p:nvSpPr>
          <p:spPr bwMode="auto">
            <a:xfrm>
              <a:off x="4272" y="3408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79902" name="Line 30"/>
            <p:cNvSpPr>
              <a:spLocks noChangeShapeType="1"/>
            </p:cNvSpPr>
            <p:nvPr/>
          </p:nvSpPr>
          <p:spPr bwMode="auto">
            <a:xfrm>
              <a:off x="4272" y="2736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79903" name="Line 31"/>
            <p:cNvSpPr>
              <a:spLocks noChangeShapeType="1"/>
            </p:cNvSpPr>
            <p:nvPr/>
          </p:nvSpPr>
          <p:spPr bwMode="auto">
            <a:xfrm>
              <a:off x="912" y="3408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79904" name="Line 32"/>
            <p:cNvSpPr>
              <a:spLocks noChangeShapeType="1"/>
            </p:cNvSpPr>
            <p:nvPr/>
          </p:nvSpPr>
          <p:spPr bwMode="auto">
            <a:xfrm>
              <a:off x="4272" y="2496"/>
              <a:ext cx="0" cy="9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79905" name="Line 33"/>
            <p:cNvSpPr>
              <a:spLocks noChangeShapeType="1"/>
            </p:cNvSpPr>
            <p:nvPr/>
          </p:nvSpPr>
          <p:spPr bwMode="auto">
            <a:xfrm>
              <a:off x="2592" y="2496"/>
              <a:ext cx="0" cy="10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3096662730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ChangeArrowheads="1"/>
          </p:cNvSpPr>
          <p:nvPr/>
        </p:nvSpPr>
        <p:spPr bwMode="auto">
          <a:xfrm>
            <a:off x="2269048" y="698392"/>
            <a:ext cx="5086350" cy="8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866" tIns="33338" rIns="67866" bIns="33338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solidFill>
                  <a:schemeClr val="tx2"/>
                </a:solidFill>
              </a:rPr>
              <a:t>位置测度</a:t>
            </a:r>
            <a:endParaRPr lang="zh-CN" altLang="en-US" sz="3600" b="1" dirty="0">
              <a:solidFill>
                <a:schemeClr val="tx2"/>
              </a:solidFill>
            </a:endParaRPr>
          </a:p>
        </p:txBody>
      </p:sp>
      <p:sp>
        <p:nvSpPr>
          <p:cNvPr id="157699" name="Rectangle 3"/>
          <p:cNvSpPr>
            <a:spLocks noChangeArrowheads="1"/>
          </p:cNvSpPr>
          <p:nvPr/>
        </p:nvSpPr>
        <p:spPr bwMode="auto">
          <a:xfrm>
            <a:off x="1270860" y="1909197"/>
            <a:ext cx="7082725" cy="2151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866" tIns="33338" rIns="67866" bIns="33338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800" b="1" dirty="0"/>
              <a:t>一</a:t>
            </a:r>
            <a:r>
              <a:rPr lang="en-US" altLang="zh-CN" sz="2800" b="1" dirty="0"/>
              <a:t>.  </a:t>
            </a:r>
            <a:r>
              <a:rPr lang="zh-CN" altLang="en-US" sz="2800" b="1" dirty="0"/>
              <a:t>定类数据：众数</a:t>
            </a:r>
          </a:p>
          <a:p>
            <a:pPr eaLnBrk="1" hangingPunct="1">
              <a:spcBef>
                <a:spcPct val="24000"/>
              </a:spcBef>
            </a:pPr>
            <a:r>
              <a:rPr lang="zh-CN" altLang="en-US" sz="2800" b="1" dirty="0"/>
              <a:t>二</a:t>
            </a:r>
            <a:r>
              <a:rPr lang="en-US" altLang="zh-CN" sz="2800" b="1" dirty="0"/>
              <a:t>.  </a:t>
            </a:r>
            <a:r>
              <a:rPr lang="zh-CN" altLang="en-US" sz="2800" b="1" dirty="0"/>
              <a:t>定序数据：中位数和分位数</a:t>
            </a:r>
          </a:p>
          <a:p>
            <a:pPr eaLnBrk="1" hangingPunct="1">
              <a:spcBef>
                <a:spcPct val="24000"/>
              </a:spcBef>
            </a:pPr>
            <a:r>
              <a:rPr lang="zh-CN" altLang="en-US" sz="2800" b="1" dirty="0"/>
              <a:t>三</a:t>
            </a:r>
            <a:r>
              <a:rPr lang="en-US" altLang="zh-CN" sz="2800" b="1" dirty="0"/>
              <a:t>.  </a:t>
            </a:r>
            <a:r>
              <a:rPr lang="zh-CN" altLang="en-US" sz="2800" b="1" dirty="0"/>
              <a:t>定距和定比数据：均值</a:t>
            </a:r>
          </a:p>
          <a:p>
            <a:pPr marL="385763" indent="-385763" eaLnBrk="1" hangingPunct="1">
              <a:spcBef>
                <a:spcPct val="24000"/>
              </a:spcBef>
              <a:buAutoNum type="ea1ChsPeriod" startAt="4"/>
            </a:pPr>
            <a:r>
              <a:rPr lang="zh-CN" altLang="en-US" sz="2800" b="1" dirty="0"/>
              <a:t>众数、中位数和均值的</a:t>
            </a:r>
            <a:r>
              <a:rPr lang="zh-CN" altLang="en-US" sz="2800" b="1" dirty="0" smtClean="0"/>
              <a:t>比较</a:t>
            </a:r>
            <a:endParaRPr lang="en-US" altLang="zh-CN" sz="2800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805912" y="4471261"/>
            <a:ext cx="778014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+mn-ea"/>
              </a:rPr>
              <a:t> </a:t>
            </a:r>
            <a:r>
              <a:rPr lang="zh-CN" altLang="en-US" sz="2800" b="1" dirty="0" smtClean="0">
                <a:solidFill>
                  <a:srgbClr val="0000FF"/>
                </a:solidFill>
                <a:latin typeface="+mn-ea"/>
              </a:rPr>
              <a:t>   </a:t>
            </a:r>
            <a:r>
              <a:rPr lang="en-US" altLang="zh-CN" sz="2800" b="1" dirty="0" smtClean="0">
                <a:solidFill>
                  <a:srgbClr val="0000FF"/>
                </a:solidFill>
                <a:latin typeface="+mn-ea"/>
              </a:rPr>
              <a:t>“</a:t>
            </a:r>
            <a:r>
              <a:rPr lang="zh-CN" altLang="en-US" sz="2800" b="1" dirty="0">
                <a:solidFill>
                  <a:srgbClr val="0000FF"/>
                </a:solidFill>
                <a:latin typeface="+mn-ea"/>
              </a:rPr>
              <a:t>位置”一般是关于数据中某变量观测值的“中心位置”或者数据分布的中心（</a:t>
            </a:r>
            <a:r>
              <a:rPr lang="en-US" altLang="zh-CN" sz="2800" b="1" dirty="0">
                <a:solidFill>
                  <a:srgbClr val="0000FF"/>
                </a:solidFill>
                <a:latin typeface="+mn-ea"/>
              </a:rPr>
              <a:t>center</a:t>
            </a:r>
            <a:r>
              <a:rPr lang="zh-CN" altLang="en-US" sz="2800" b="1" dirty="0">
                <a:solidFill>
                  <a:srgbClr val="0000FF"/>
                </a:solidFill>
                <a:latin typeface="+mn-ea"/>
              </a:rPr>
              <a:t>或</a:t>
            </a:r>
            <a:r>
              <a:rPr lang="en-US" altLang="zh-CN" sz="2800" b="1" dirty="0">
                <a:solidFill>
                  <a:srgbClr val="0000FF"/>
                </a:solidFill>
                <a:latin typeface="+mn-ea"/>
              </a:rPr>
              <a:t>center tendency</a:t>
            </a:r>
            <a:r>
              <a:rPr lang="zh-CN" altLang="en-US" sz="2800" b="1" dirty="0">
                <a:solidFill>
                  <a:srgbClr val="0000FF"/>
                </a:solidFill>
                <a:latin typeface="+mn-ea"/>
              </a:rPr>
              <a:t>）。和这种“位置”有关的统计量就称为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位置统计量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(location statistic)</a:t>
            </a:r>
            <a:r>
              <a:rPr lang="zh-CN" altLang="en-US" sz="2800" b="1" dirty="0">
                <a:solidFill>
                  <a:srgbClr val="0000FF"/>
                </a:solidFill>
                <a:latin typeface="+mn-ea"/>
              </a:rPr>
              <a:t>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38559662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2137798" y="535333"/>
            <a:ext cx="5086350" cy="8001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67866" tIns="33338" rIns="67866" bIns="33338" rtlCol="0" anchor="ctr" anchorCtr="1">
            <a:noAutofit/>
          </a:bodyPr>
          <a:lstStyle/>
          <a:p>
            <a:pPr eaLnBrk="1" hangingPunct="1"/>
            <a:r>
              <a:rPr lang="zh-CN" altLang="en-US" sz="3200" dirty="0"/>
              <a:t>定类数据：众数</a:t>
            </a:r>
            <a:br>
              <a:rPr lang="zh-CN" altLang="en-US" sz="3200" dirty="0"/>
            </a:br>
            <a:r>
              <a:rPr lang="en-US" altLang="zh-CN" sz="3200" dirty="0">
                <a:solidFill>
                  <a:schemeClr val="hlink"/>
                </a:solidFill>
              </a:rPr>
              <a:t>(</a:t>
            </a:r>
            <a:r>
              <a:rPr lang="zh-CN" altLang="en-US" sz="3200" dirty="0">
                <a:solidFill>
                  <a:schemeClr val="hlink"/>
                </a:solidFill>
              </a:rPr>
              <a:t>众数的不唯一性</a:t>
            </a:r>
            <a:r>
              <a:rPr lang="en-US" altLang="zh-CN" sz="3200" dirty="0">
                <a:solidFill>
                  <a:schemeClr val="hlink"/>
                </a:solidFill>
              </a:rPr>
              <a:t>)</a:t>
            </a:r>
          </a:p>
        </p:txBody>
      </p:sp>
      <p:sp>
        <p:nvSpPr>
          <p:cNvPr id="166915" name="Rectangle 3"/>
          <p:cNvSpPr>
            <a:spLocks noGrp="1" noChangeArrowheads="1"/>
          </p:cNvSpPr>
          <p:nvPr>
            <p:ph idx="1"/>
          </p:nvPr>
        </p:nvSpPr>
        <p:spPr>
          <a:xfrm>
            <a:off x="1053888" y="2243380"/>
            <a:ext cx="5399061" cy="942975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67866" tIns="33338" rIns="67866" bIns="33338" rtlCol="0">
            <a:noAutofit/>
          </a:bodyPr>
          <a:lstStyle/>
          <a:p>
            <a:pPr marL="0" indent="0">
              <a:buNone/>
              <a:tabLst>
                <a:tab pos="1885950" algn="ctr"/>
                <a:tab pos="2571750" algn="ctr"/>
                <a:tab pos="3257550" algn="ctr"/>
                <a:tab pos="3943350" algn="ctr"/>
                <a:tab pos="4629150" algn="ctr"/>
                <a:tab pos="5314950" algn="ctr"/>
              </a:tabLst>
            </a:pPr>
            <a:r>
              <a:rPr lang="zh-CN" altLang="en-US" b="1" dirty="0">
                <a:solidFill>
                  <a:schemeClr val="tx2"/>
                </a:solidFill>
              </a:rPr>
              <a:t>无众数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原始数据</a:t>
            </a:r>
            <a:r>
              <a:rPr lang="en-US" altLang="zh-CN" dirty="0"/>
              <a:t>:       10    5    9   12    6    8</a:t>
            </a:r>
          </a:p>
        </p:txBody>
      </p:sp>
      <p:grpSp>
        <p:nvGrpSpPr>
          <p:cNvPr id="166916" name="Group 4"/>
          <p:cNvGrpSpPr>
            <a:grpSpLocks/>
          </p:cNvGrpSpPr>
          <p:nvPr/>
        </p:nvGrpSpPr>
        <p:grpSpPr bwMode="auto">
          <a:xfrm>
            <a:off x="6774255" y="4785577"/>
            <a:ext cx="1577921" cy="1245420"/>
            <a:chOff x="4656" y="1200"/>
            <a:chExt cx="912" cy="624"/>
          </a:xfrm>
        </p:grpSpPr>
        <p:grpSp>
          <p:nvGrpSpPr>
            <p:cNvPr id="85009" name="Group 5"/>
            <p:cNvGrpSpPr>
              <a:grpSpLocks/>
            </p:cNvGrpSpPr>
            <p:nvPr/>
          </p:nvGrpSpPr>
          <p:grpSpPr bwMode="auto">
            <a:xfrm>
              <a:off x="4656" y="1200"/>
              <a:ext cx="912" cy="624"/>
              <a:chOff x="4656" y="1200"/>
              <a:chExt cx="912" cy="624"/>
            </a:xfrm>
          </p:grpSpPr>
          <p:sp>
            <p:nvSpPr>
              <p:cNvPr id="85011" name="Line 6"/>
              <p:cNvSpPr>
                <a:spLocks noChangeShapeType="1"/>
              </p:cNvSpPr>
              <p:nvPr/>
            </p:nvSpPr>
            <p:spPr bwMode="auto">
              <a:xfrm>
                <a:off x="4656" y="1200"/>
                <a:ext cx="0" cy="6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85012" name="Line 7"/>
              <p:cNvSpPr>
                <a:spLocks noChangeShapeType="1"/>
              </p:cNvSpPr>
              <p:nvPr/>
            </p:nvSpPr>
            <p:spPr bwMode="auto">
              <a:xfrm>
                <a:off x="4656" y="1824"/>
                <a:ext cx="91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</p:grpSp>
        <p:sp>
          <p:nvSpPr>
            <p:cNvPr id="85010" name="Freeform 8"/>
            <p:cNvSpPr>
              <a:spLocks/>
            </p:cNvSpPr>
            <p:nvPr/>
          </p:nvSpPr>
          <p:spPr bwMode="auto">
            <a:xfrm>
              <a:off x="4704" y="1256"/>
              <a:ext cx="672" cy="520"/>
            </a:xfrm>
            <a:custGeom>
              <a:avLst/>
              <a:gdLst>
                <a:gd name="T0" fmla="*/ 0 w 672"/>
                <a:gd name="T1" fmla="*/ 520 h 520"/>
                <a:gd name="T2" fmla="*/ 96 w 672"/>
                <a:gd name="T3" fmla="*/ 136 h 520"/>
                <a:gd name="T4" fmla="*/ 240 w 672"/>
                <a:gd name="T5" fmla="*/ 280 h 520"/>
                <a:gd name="T6" fmla="*/ 384 w 672"/>
                <a:gd name="T7" fmla="*/ 40 h 520"/>
                <a:gd name="T8" fmla="*/ 672 w 672"/>
                <a:gd name="T9" fmla="*/ 520 h 5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72" h="520">
                  <a:moveTo>
                    <a:pt x="0" y="520"/>
                  </a:moveTo>
                  <a:cubicBezTo>
                    <a:pt x="28" y="348"/>
                    <a:pt x="56" y="176"/>
                    <a:pt x="96" y="136"/>
                  </a:cubicBezTo>
                  <a:cubicBezTo>
                    <a:pt x="136" y="96"/>
                    <a:pt x="192" y="296"/>
                    <a:pt x="240" y="280"/>
                  </a:cubicBezTo>
                  <a:cubicBezTo>
                    <a:pt x="288" y="264"/>
                    <a:pt x="312" y="0"/>
                    <a:pt x="384" y="40"/>
                  </a:cubicBezTo>
                  <a:cubicBezTo>
                    <a:pt x="456" y="80"/>
                    <a:pt x="616" y="432"/>
                    <a:pt x="672" y="520"/>
                  </a:cubicBezTo>
                </a:path>
              </a:pathLst>
            </a:custGeom>
            <a:noFill/>
            <a:ln w="38100" cap="flat" cmpd="sng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</p:grpSp>
      <p:grpSp>
        <p:nvGrpSpPr>
          <p:cNvPr id="166921" name="Group 9"/>
          <p:cNvGrpSpPr>
            <a:grpSpLocks/>
          </p:cNvGrpSpPr>
          <p:nvPr/>
        </p:nvGrpSpPr>
        <p:grpSpPr bwMode="auto">
          <a:xfrm>
            <a:off x="6758713" y="1713897"/>
            <a:ext cx="1439889" cy="1139086"/>
            <a:chOff x="4560" y="1248"/>
            <a:chExt cx="912" cy="624"/>
          </a:xfrm>
        </p:grpSpPr>
        <p:grpSp>
          <p:nvGrpSpPr>
            <p:cNvPr id="85005" name="Group 10"/>
            <p:cNvGrpSpPr>
              <a:grpSpLocks/>
            </p:cNvGrpSpPr>
            <p:nvPr/>
          </p:nvGrpSpPr>
          <p:grpSpPr bwMode="auto">
            <a:xfrm>
              <a:off x="4560" y="1248"/>
              <a:ext cx="912" cy="624"/>
              <a:chOff x="4656" y="1200"/>
              <a:chExt cx="912" cy="624"/>
            </a:xfrm>
          </p:grpSpPr>
          <p:sp>
            <p:nvSpPr>
              <p:cNvPr id="85007" name="Line 11"/>
              <p:cNvSpPr>
                <a:spLocks noChangeShapeType="1"/>
              </p:cNvSpPr>
              <p:nvPr/>
            </p:nvSpPr>
            <p:spPr bwMode="auto">
              <a:xfrm>
                <a:off x="4656" y="1200"/>
                <a:ext cx="0" cy="6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85008" name="Line 12"/>
              <p:cNvSpPr>
                <a:spLocks noChangeShapeType="1"/>
              </p:cNvSpPr>
              <p:nvPr/>
            </p:nvSpPr>
            <p:spPr bwMode="auto">
              <a:xfrm>
                <a:off x="4656" y="1824"/>
                <a:ext cx="91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</p:grpSp>
        <p:sp>
          <p:nvSpPr>
            <p:cNvPr id="85006" name="Freeform 13"/>
            <p:cNvSpPr>
              <a:spLocks/>
            </p:cNvSpPr>
            <p:nvPr/>
          </p:nvSpPr>
          <p:spPr bwMode="auto">
            <a:xfrm>
              <a:off x="4608" y="1632"/>
              <a:ext cx="768" cy="144"/>
            </a:xfrm>
            <a:custGeom>
              <a:avLst/>
              <a:gdLst>
                <a:gd name="T0" fmla="*/ 0 w 864"/>
                <a:gd name="T1" fmla="*/ 144 h 144"/>
                <a:gd name="T2" fmla="*/ 384 w 864"/>
                <a:gd name="T3" fmla="*/ 0 h 144"/>
                <a:gd name="T4" fmla="*/ 768 w 864"/>
                <a:gd name="T5" fmla="*/ 144 h 14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64" h="144">
                  <a:moveTo>
                    <a:pt x="0" y="144"/>
                  </a:moveTo>
                  <a:cubicBezTo>
                    <a:pt x="144" y="72"/>
                    <a:pt x="288" y="0"/>
                    <a:pt x="432" y="0"/>
                  </a:cubicBezTo>
                  <a:cubicBezTo>
                    <a:pt x="576" y="0"/>
                    <a:pt x="720" y="72"/>
                    <a:pt x="864" y="144"/>
                  </a:cubicBezTo>
                </a:path>
              </a:pathLst>
            </a:custGeom>
            <a:noFill/>
            <a:ln w="38100" cap="flat" cmpd="sng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</p:grpSp>
      <p:grpSp>
        <p:nvGrpSpPr>
          <p:cNvPr id="166926" name="Group 14"/>
          <p:cNvGrpSpPr>
            <a:grpSpLocks/>
          </p:cNvGrpSpPr>
          <p:nvPr/>
        </p:nvGrpSpPr>
        <p:grpSpPr bwMode="auto">
          <a:xfrm>
            <a:off x="6758713" y="3186355"/>
            <a:ext cx="1461442" cy="1255635"/>
            <a:chOff x="4560" y="2112"/>
            <a:chExt cx="912" cy="624"/>
          </a:xfrm>
        </p:grpSpPr>
        <p:grpSp>
          <p:nvGrpSpPr>
            <p:cNvPr id="85001" name="Group 15"/>
            <p:cNvGrpSpPr>
              <a:grpSpLocks/>
            </p:cNvGrpSpPr>
            <p:nvPr/>
          </p:nvGrpSpPr>
          <p:grpSpPr bwMode="auto">
            <a:xfrm>
              <a:off x="4560" y="2112"/>
              <a:ext cx="912" cy="624"/>
              <a:chOff x="4656" y="1200"/>
              <a:chExt cx="912" cy="624"/>
            </a:xfrm>
          </p:grpSpPr>
          <p:sp>
            <p:nvSpPr>
              <p:cNvPr id="85003" name="Line 16"/>
              <p:cNvSpPr>
                <a:spLocks noChangeShapeType="1"/>
              </p:cNvSpPr>
              <p:nvPr/>
            </p:nvSpPr>
            <p:spPr bwMode="auto">
              <a:xfrm>
                <a:off x="4656" y="1200"/>
                <a:ext cx="0" cy="6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85004" name="Line 17"/>
              <p:cNvSpPr>
                <a:spLocks noChangeShapeType="1"/>
              </p:cNvSpPr>
              <p:nvPr/>
            </p:nvSpPr>
            <p:spPr bwMode="auto">
              <a:xfrm>
                <a:off x="4656" y="1824"/>
                <a:ext cx="91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</p:grpSp>
        <p:sp>
          <p:nvSpPr>
            <p:cNvPr id="85002" name="Freeform 18"/>
            <p:cNvSpPr>
              <a:spLocks/>
            </p:cNvSpPr>
            <p:nvPr/>
          </p:nvSpPr>
          <p:spPr bwMode="auto">
            <a:xfrm>
              <a:off x="4656" y="2208"/>
              <a:ext cx="672" cy="432"/>
            </a:xfrm>
            <a:custGeom>
              <a:avLst/>
              <a:gdLst>
                <a:gd name="T0" fmla="*/ 0 w 672"/>
                <a:gd name="T1" fmla="*/ 432 h 288"/>
                <a:gd name="T2" fmla="*/ 336 w 672"/>
                <a:gd name="T3" fmla="*/ 0 h 288"/>
                <a:gd name="T4" fmla="*/ 672 w 672"/>
                <a:gd name="T5" fmla="*/ 432 h 28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72" h="288">
                  <a:moveTo>
                    <a:pt x="0" y="288"/>
                  </a:moveTo>
                  <a:cubicBezTo>
                    <a:pt x="112" y="144"/>
                    <a:pt x="224" y="0"/>
                    <a:pt x="336" y="0"/>
                  </a:cubicBezTo>
                  <a:cubicBezTo>
                    <a:pt x="448" y="0"/>
                    <a:pt x="608" y="240"/>
                    <a:pt x="672" y="288"/>
                  </a:cubicBezTo>
                </a:path>
              </a:pathLst>
            </a:custGeom>
            <a:noFill/>
            <a:ln w="38100" cap="flat" cmpd="sng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</p:grpSp>
      <p:sp>
        <p:nvSpPr>
          <p:cNvPr id="166931" name="Text Box 19"/>
          <p:cNvSpPr txBox="1">
            <a:spLocks noChangeArrowheads="1"/>
          </p:cNvSpPr>
          <p:nvPr/>
        </p:nvSpPr>
        <p:spPr bwMode="auto">
          <a:xfrm>
            <a:off x="1053887" y="3383391"/>
            <a:ext cx="5399061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kumimoji="1" lang="zh-CN" altLang="en-US" sz="2800" b="1" dirty="0">
                <a:solidFill>
                  <a:schemeClr val="tx2"/>
                </a:solidFill>
                <a:latin typeface="Arial" charset="0"/>
              </a:rPr>
              <a:t>一个众数</a:t>
            </a:r>
            <a:r>
              <a:rPr kumimoji="1" lang="zh-CN" altLang="en-US" sz="2800" dirty="0">
                <a:solidFill>
                  <a:srgbClr val="FCFEB9"/>
                </a:solidFill>
                <a:latin typeface="Arial" charset="0"/>
              </a:rPr>
              <a:t/>
            </a:r>
            <a:br>
              <a:rPr kumimoji="1" lang="zh-CN" altLang="en-US" sz="2800" dirty="0">
                <a:solidFill>
                  <a:srgbClr val="FCFEB9"/>
                </a:solidFill>
                <a:latin typeface="Arial" charset="0"/>
              </a:rPr>
            </a:br>
            <a:r>
              <a:rPr kumimoji="1" lang="zh-CN" altLang="en-US" sz="2800" dirty="0">
                <a:latin typeface="Arial" charset="0"/>
              </a:rPr>
              <a:t>原始数据</a:t>
            </a:r>
            <a:r>
              <a:rPr kumimoji="1" lang="en-US" altLang="zh-CN" sz="2800" dirty="0">
                <a:latin typeface="Arial" charset="0"/>
              </a:rPr>
              <a:t>:     </a:t>
            </a:r>
            <a:r>
              <a:rPr kumimoji="1" lang="en-US" altLang="zh-CN" sz="2800" dirty="0" smtClean="0">
                <a:latin typeface="Arial" charset="0"/>
              </a:rPr>
              <a:t> </a:t>
            </a:r>
            <a:r>
              <a:rPr lang="en-US" altLang="zh-CN" sz="2800" dirty="0"/>
              <a:t>6    5    9    8    5    5</a:t>
            </a:r>
          </a:p>
        </p:txBody>
      </p:sp>
      <p:sp>
        <p:nvSpPr>
          <p:cNvPr id="166932" name="Rectangle 20"/>
          <p:cNvSpPr>
            <a:spLocks noChangeArrowheads="1"/>
          </p:cNvSpPr>
          <p:nvPr/>
        </p:nvSpPr>
        <p:spPr bwMode="auto">
          <a:xfrm>
            <a:off x="1053887" y="4720596"/>
            <a:ext cx="5735866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kumimoji="1" lang="zh-CN" altLang="en-US" sz="2800" b="1" dirty="0">
                <a:solidFill>
                  <a:schemeClr val="tx2"/>
                </a:solidFill>
                <a:latin typeface="Arial" charset="0"/>
              </a:rPr>
              <a:t>多于一个众数</a:t>
            </a:r>
            <a:r>
              <a:rPr kumimoji="1" lang="zh-CN" altLang="en-US" sz="2800" dirty="0">
                <a:latin typeface="Arial" charset="0"/>
              </a:rPr>
              <a:t/>
            </a:r>
            <a:br>
              <a:rPr kumimoji="1" lang="zh-CN" altLang="en-US" sz="2800" dirty="0">
                <a:latin typeface="Arial" charset="0"/>
              </a:rPr>
            </a:br>
            <a:r>
              <a:rPr kumimoji="1" lang="zh-CN" altLang="en-US" sz="2800" dirty="0">
                <a:latin typeface="Arial" charset="0"/>
              </a:rPr>
              <a:t>原始数据</a:t>
            </a:r>
            <a:r>
              <a:rPr kumimoji="1" lang="en-US" altLang="zh-CN" sz="2800" dirty="0">
                <a:latin typeface="Arial" charset="0"/>
              </a:rPr>
              <a:t>:    </a:t>
            </a:r>
            <a:r>
              <a:rPr kumimoji="1" lang="en-US" altLang="zh-CN" sz="2800" dirty="0" smtClean="0">
                <a:latin typeface="Arial" charset="0"/>
              </a:rPr>
              <a:t> </a:t>
            </a:r>
            <a:r>
              <a:rPr lang="en-US" altLang="zh-CN" sz="2800" dirty="0" smtClean="0"/>
              <a:t>25   </a:t>
            </a:r>
            <a:r>
              <a:rPr lang="en-US" altLang="zh-CN" sz="2800" dirty="0"/>
              <a:t>28   28   36   42   42</a:t>
            </a:r>
          </a:p>
        </p:txBody>
      </p:sp>
    </p:spTree>
    <p:extLst>
      <p:ext uri="{BB962C8B-B14F-4D97-AF65-F5344CB8AC3E}">
        <p14:creationId xmlns:p14="http://schemas.microsoft.com/office/powerpoint/2010/main" val="74449356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2388192" y="392449"/>
            <a:ext cx="5086350" cy="85725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67866" tIns="33338" rIns="67866" bIns="33338" rtlCol="0" anchor="ctr" anchorCtr="1">
            <a:normAutofit/>
          </a:bodyPr>
          <a:lstStyle/>
          <a:p>
            <a:pPr eaLnBrk="1" hangingPunct="1"/>
            <a:r>
              <a:rPr lang="zh-CN" altLang="en-US" sz="3000" dirty="0"/>
              <a:t>定序数据的</a:t>
            </a:r>
            <a:r>
              <a:rPr lang="zh-CN" altLang="en-US" sz="3000" dirty="0" smtClean="0"/>
              <a:t>众数</a:t>
            </a:r>
            <a:endParaRPr lang="en-US" altLang="zh-CN" sz="2700" dirty="0">
              <a:solidFill>
                <a:schemeClr val="hlink"/>
              </a:solidFill>
            </a:endParaRPr>
          </a:p>
        </p:txBody>
      </p:sp>
      <p:sp>
        <p:nvSpPr>
          <p:cNvPr id="171011" name="Text Box 3"/>
          <p:cNvSpPr txBox="1">
            <a:spLocks noChangeArrowheads="1"/>
          </p:cNvSpPr>
          <p:nvPr/>
        </p:nvSpPr>
        <p:spPr bwMode="auto">
          <a:xfrm>
            <a:off x="1470402" y="1467496"/>
            <a:ext cx="524036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 eaLnBrk="0" hangingPunct="0">
              <a:spcBef>
                <a:spcPct val="50000"/>
              </a:spcBef>
              <a:defRPr/>
            </a:pPr>
            <a:r>
              <a:rPr lang="en-US" altLang="zh-CN" sz="2400" b="1" dirty="0" smtClean="0">
                <a:latin typeface="Times New Roman" panose="02020603050405020304" pitchFamily="18" charset="0"/>
              </a:rPr>
              <a:t>【</a:t>
            </a:r>
            <a:r>
              <a:rPr lang="zh-CN" altLang="en-US" sz="2400" b="1" dirty="0" smtClean="0">
                <a:latin typeface="Times New Roman" panose="02020603050405020304" pitchFamily="18" charset="0"/>
              </a:rPr>
              <a:t>例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7】</a:t>
            </a:r>
            <a:r>
              <a:rPr lang="zh-CN" altLang="en-US" sz="2400" b="1" dirty="0">
                <a:latin typeface="Times New Roman" panose="02020603050405020304" pitchFamily="18" charset="0"/>
              </a:rPr>
              <a:t>根据</a:t>
            </a:r>
            <a:r>
              <a:rPr lang="zh-CN" altLang="en-US" sz="2400" b="1" dirty="0" smtClean="0">
                <a:latin typeface="Times New Roman" panose="02020603050405020304" pitchFamily="18" charset="0"/>
              </a:rPr>
              <a:t>表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9</a:t>
            </a:r>
            <a:r>
              <a:rPr lang="zh-CN" altLang="en-US" sz="2400" b="1" dirty="0" smtClean="0">
                <a:latin typeface="Times New Roman" panose="02020603050405020304" pitchFamily="18" charset="0"/>
              </a:rPr>
              <a:t>中</a:t>
            </a:r>
            <a:r>
              <a:rPr lang="zh-CN" altLang="en-US" sz="2400" b="1" dirty="0">
                <a:latin typeface="Times New Roman" panose="02020603050405020304" pitchFamily="18" charset="0"/>
              </a:rPr>
              <a:t>的数据，计算众数</a:t>
            </a:r>
          </a:p>
        </p:txBody>
      </p:sp>
      <p:sp>
        <p:nvSpPr>
          <p:cNvPr id="171012" name="Text Box 4"/>
          <p:cNvSpPr txBox="1">
            <a:spLocks noChangeArrowheads="1"/>
          </p:cNvSpPr>
          <p:nvPr/>
        </p:nvSpPr>
        <p:spPr bwMode="auto">
          <a:xfrm>
            <a:off x="5687878" y="2364755"/>
            <a:ext cx="3037668" cy="3612527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 eaLnBrk="0" hangingPunct="0">
              <a:spcBef>
                <a:spcPct val="50000"/>
              </a:spcBef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解</a:t>
            </a:r>
            <a:r>
              <a:rPr lang="zh-CN" altLang="en-US" sz="2400" dirty="0">
                <a:latin typeface="Times New Roman" panose="02020603050405020304" pitchFamily="18" charset="0"/>
              </a:rPr>
              <a:t>：这里的数据为定序数据。变量为“回答类别”。甲城市中对住房表示不满意的户数最多，为</a:t>
            </a:r>
            <a:r>
              <a:rPr lang="en-US" altLang="zh-CN" sz="2400" dirty="0">
                <a:latin typeface="Times New Roman" panose="02020603050405020304" pitchFamily="18" charset="0"/>
              </a:rPr>
              <a:t>108</a:t>
            </a:r>
            <a:r>
              <a:rPr lang="zh-CN" altLang="en-US" sz="2400" dirty="0">
                <a:latin typeface="Times New Roman" panose="02020603050405020304" pitchFamily="18" charset="0"/>
              </a:rPr>
              <a:t>户，因此众数为“不满意”这一类别，即</a:t>
            </a:r>
          </a:p>
          <a:p>
            <a:pPr algn="just" eaLnBrk="0" hangingPunct="0">
              <a:spcBef>
                <a:spcPct val="50000"/>
              </a:spcBef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  </a:t>
            </a:r>
            <a:r>
              <a:rPr lang="en-US" altLang="zh-CN" sz="2400" b="1" dirty="0">
                <a:latin typeface="Times New Roman" panose="02020603050405020304" pitchFamily="18" charset="0"/>
              </a:rPr>
              <a:t>Mo</a:t>
            </a:r>
            <a:r>
              <a:rPr lang="zh-CN" altLang="en-US" sz="2400" b="1" dirty="0">
                <a:latin typeface="Times New Roman" panose="02020603050405020304" pitchFamily="18" charset="0"/>
              </a:rPr>
              <a:t>＝不满意</a:t>
            </a:r>
          </a:p>
          <a:p>
            <a:pPr algn="just" eaLnBrk="0" hangingPunct="0">
              <a:spcBef>
                <a:spcPct val="50000"/>
              </a:spcBef>
              <a:defRPr/>
            </a:pPr>
            <a:endParaRPr kumimoji="1" lang="en-US" altLang="zh-CN" sz="1650" b="1" dirty="0">
              <a:solidFill>
                <a:srgbClr val="FFFFB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graphicFrame>
        <p:nvGraphicFramePr>
          <p:cNvPr id="171013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513737"/>
              </p:ext>
            </p:extLst>
          </p:nvPr>
        </p:nvGraphicFramePr>
        <p:xfrm>
          <a:off x="1270862" y="2364757"/>
          <a:ext cx="3929790" cy="3619938"/>
        </p:xfrm>
        <a:graphic>
          <a:graphicData uri="http://schemas.openxmlformats.org/drawingml/2006/table">
            <a:tbl>
              <a:tblPr/>
              <a:tblGrid>
                <a:gridCol w="1477642"/>
                <a:gridCol w="1143478"/>
                <a:gridCol w="1308670"/>
              </a:tblGrid>
              <a:tr h="67540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表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9    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甲城市家庭对住房状况评价的频数分布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47B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522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回答类别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B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甲城市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522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户数 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户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)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百分比 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(%)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B"/>
                    </a:solidFill>
                  </a:tcPr>
                </a:tc>
              </a:tr>
              <a:tr h="181608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非常不满意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不满意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一般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满意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非常满意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C67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93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30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BFF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BFFF9"/>
                    </a:solidFill>
                  </a:tcPr>
                </a:tc>
              </a:tr>
              <a:tr h="375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合计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300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100.0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B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323434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1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12" grpId="0" animBg="1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1485900" y="703829"/>
            <a:ext cx="6103144" cy="7429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3000" dirty="0"/>
              <a:t>数值型分组数据的众数</a:t>
            </a:r>
            <a:br>
              <a:rPr lang="zh-CN" altLang="en-US" sz="3000" dirty="0"/>
            </a:br>
            <a:r>
              <a:rPr lang="en-US" altLang="zh-CN" sz="2700" dirty="0">
                <a:solidFill>
                  <a:schemeClr val="hlink"/>
                </a:solidFill>
              </a:rPr>
              <a:t>(</a:t>
            </a:r>
            <a:r>
              <a:rPr lang="zh-CN" altLang="en-US" sz="2700" dirty="0">
                <a:solidFill>
                  <a:schemeClr val="hlink"/>
                </a:solidFill>
              </a:rPr>
              <a:t>要点及计算公式</a:t>
            </a:r>
            <a:r>
              <a:rPr lang="en-US" altLang="zh-CN" sz="2700" dirty="0">
                <a:solidFill>
                  <a:schemeClr val="hlink"/>
                </a:solidFill>
              </a:rPr>
              <a:t>)</a:t>
            </a:r>
            <a:endParaRPr lang="en-US" altLang="zh-CN" sz="2700" b="1" dirty="0">
              <a:solidFill>
                <a:schemeClr val="hlink"/>
              </a:solidFill>
            </a:endParaRP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46547" y="1885951"/>
            <a:ext cx="5707856" cy="400050"/>
          </a:xfrm>
          <a:extLst>
            <a:ext uri="{909E8E84-426E-40DD-AFC4-6F175D3DCCD1}">
              <a14:hiddenFill xmlns:a14="http://schemas.microsoft.com/office/drawing/2010/main">
                <a:solidFill>
                  <a:srgbClr val="00FFCC"/>
                </a:solidFill>
              </a14:hiddenFill>
            </a:ext>
          </a:extLst>
        </p:spPr>
        <p:txBody>
          <a:bodyPr>
            <a:noAutofit/>
          </a:bodyPr>
          <a:lstStyle/>
          <a:p>
            <a:pPr marL="400050" indent="-400050">
              <a:buNone/>
            </a:pPr>
            <a:r>
              <a:rPr lang="en-US" altLang="zh-CN" sz="2400" dirty="0"/>
              <a:t>1.  </a:t>
            </a:r>
            <a:r>
              <a:rPr lang="zh-CN" altLang="en-US" sz="2400" dirty="0"/>
              <a:t>众数的值与相邻两组频数的分布有关</a:t>
            </a:r>
          </a:p>
        </p:txBody>
      </p:sp>
      <p:sp>
        <p:nvSpPr>
          <p:cNvPr id="173060" name="Text Box 4"/>
          <p:cNvSpPr txBox="1">
            <a:spLocks noChangeArrowheads="1"/>
          </p:cNvSpPr>
          <p:nvPr/>
        </p:nvSpPr>
        <p:spPr bwMode="auto">
          <a:xfrm>
            <a:off x="946546" y="5256132"/>
            <a:ext cx="528280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>
              <a:defRPr/>
            </a:pPr>
            <a:r>
              <a:rPr kumimoji="1" lang="en-US" altLang="zh-CN" sz="2400" dirty="0"/>
              <a:t>4.  </a:t>
            </a:r>
            <a:r>
              <a:rPr kumimoji="1" lang="zh-CN" altLang="en-US" sz="2400" dirty="0"/>
              <a:t>该公式假定众数组的频数在众数组内均匀分布</a:t>
            </a:r>
          </a:p>
        </p:txBody>
      </p:sp>
      <p:sp>
        <p:nvSpPr>
          <p:cNvPr id="173061" name="Text Box 5"/>
          <p:cNvSpPr txBox="1">
            <a:spLocks noChangeArrowheads="1"/>
          </p:cNvSpPr>
          <p:nvPr/>
        </p:nvSpPr>
        <p:spPr bwMode="auto">
          <a:xfrm>
            <a:off x="946546" y="2455747"/>
            <a:ext cx="5435203" cy="830997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>
              <a:spcBef>
                <a:spcPct val="50000"/>
              </a:spcBef>
              <a:defRPr/>
            </a:pPr>
            <a:r>
              <a:rPr kumimoji="1" lang="en-US" altLang="zh-CN" sz="2400" dirty="0"/>
              <a:t>2.  </a:t>
            </a:r>
            <a:r>
              <a:rPr kumimoji="1" lang="zh-CN" altLang="en-US" sz="2400" dirty="0"/>
              <a:t>相邻两组的频数相等时，众数组的组中值即为众数</a:t>
            </a:r>
          </a:p>
        </p:txBody>
      </p:sp>
      <p:grpSp>
        <p:nvGrpSpPr>
          <p:cNvPr id="173062" name="Group 6"/>
          <p:cNvGrpSpPr>
            <a:grpSpLocks/>
          </p:cNvGrpSpPr>
          <p:nvPr/>
        </p:nvGrpSpPr>
        <p:grpSpPr bwMode="auto">
          <a:xfrm>
            <a:off x="6361509" y="1718109"/>
            <a:ext cx="2039541" cy="1689066"/>
            <a:chOff x="4080" y="1104"/>
            <a:chExt cx="1296" cy="1021"/>
          </a:xfrm>
        </p:grpSpPr>
        <p:sp>
          <p:nvSpPr>
            <p:cNvPr id="173063" name="Text Box 7"/>
            <p:cNvSpPr txBox="1">
              <a:spLocks noChangeArrowheads="1"/>
            </p:cNvSpPr>
            <p:nvPr/>
          </p:nvSpPr>
          <p:spPr bwMode="auto">
            <a:xfrm>
              <a:off x="4752" y="1776"/>
              <a:ext cx="282" cy="349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kumimoji="1" lang="en-US" altLang="zh-CN" sz="105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M</a:t>
              </a:r>
              <a:r>
                <a:rPr kumimoji="1" lang="en-US" altLang="zh-CN" sz="1050" b="1" i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o</a:t>
              </a:r>
              <a:endParaRPr kumimoji="1" lang="en-US" altLang="zh-CN" sz="1050" b="1" i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88099" name="Line 8"/>
            <p:cNvSpPr>
              <a:spLocks noChangeShapeType="1"/>
            </p:cNvSpPr>
            <p:nvPr/>
          </p:nvSpPr>
          <p:spPr bwMode="auto">
            <a:xfrm flipV="1">
              <a:off x="4080" y="1632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grpSp>
          <p:nvGrpSpPr>
            <p:cNvPr id="88100" name="Group 9"/>
            <p:cNvGrpSpPr>
              <a:grpSpLocks/>
            </p:cNvGrpSpPr>
            <p:nvPr/>
          </p:nvGrpSpPr>
          <p:grpSpPr bwMode="auto">
            <a:xfrm>
              <a:off x="4416" y="1104"/>
              <a:ext cx="960" cy="716"/>
              <a:chOff x="4416" y="1104"/>
              <a:chExt cx="960" cy="716"/>
            </a:xfrm>
          </p:grpSpPr>
          <p:grpSp>
            <p:nvGrpSpPr>
              <p:cNvPr id="88101" name="Group 10"/>
              <p:cNvGrpSpPr>
                <a:grpSpLocks/>
              </p:cNvGrpSpPr>
              <p:nvPr/>
            </p:nvGrpSpPr>
            <p:grpSpPr bwMode="auto">
              <a:xfrm>
                <a:off x="4544" y="1144"/>
                <a:ext cx="634" cy="676"/>
                <a:chOff x="4323" y="1292"/>
                <a:chExt cx="729" cy="783"/>
              </a:xfrm>
            </p:grpSpPr>
            <p:sp>
              <p:nvSpPr>
                <p:cNvPr id="88105" name="Rectangle 11"/>
                <p:cNvSpPr>
                  <a:spLocks noChangeArrowheads="1"/>
                </p:cNvSpPr>
                <p:nvPr/>
              </p:nvSpPr>
              <p:spPr bwMode="auto">
                <a:xfrm>
                  <a:off x="4566" y="1292"/>
                  <a:ext cx="243" cy="783"/>
                </a:xfrm>
                <a:prstGeom prst="rect">
                  <a:avLst/>
                </a:prstGeom>
                <a:noFill/>
                <a:ln w="28575">
                  <a:solidFill>
                    <a:schemeClr val="hlink"/>
                  </a:solidFill>
                  <a:miter lim="800000"/>
                  <a:headEnd/>
                  <a:tailEnd/>
                </a:ln>
                <a:effectLst>
                  <a:outerShdw dist="17961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1350"/>
                </a:p>
              </p:txBody>
            </p:sp>
            <p:sp>
              <p:nvSpPr>
                <p:cNvPr id="88106" name="Rectangle 12"/>
                <p:cNvSpPr>
                  <a:spLocks noChangeArrowheads="1"/>
                </p:cNvSpPr>
                <p:nvPr/>
              </p:nvSpPr>
              <p:spPr bwMode="auto">
                <a:xfrm>
                  <a:off x="4323" y="1522"/>
                  <a:ext cx="243" cy="553"/>
                </a:xfrm>
                <a:prstGeom prst="rect">
                  <a:avLst/>
                </a:prstGeom>
                <a:noFill/>
                <a:ln w="28575">
                  <a:solidFill>
                    <a:schemeClr val="hlink"/>
                  </a:solidFill>
                  <a:miter lim="800000"/>
                  <a:headEnd/>
                  <a:tailEnd/>
                </a:ln>
                <a:effectLst>
                  <a:outerShdw dist="17961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1350"/>
                </a:p>
              </p:txBody>
            </p:sp>
            <p:sp>
              <p:nvSpPr>
                <p:cNvPr id="88107" name="Rectangle 13"/>
                <p:cNvSpPr>
                  <a:spLocks noChangeArrowheads="1"/>
                </p:cNvSpPr>
                <p:nvPr/>
              </p:nvSpPr>
              <p:spPr bwMode="auto">
                <a:xfrm>
                  <a:off x="4809" y="1522"/>
                  <a:ext cx="243" cy="553"/>
                </a:xfrm>
                <a:prstGeom prst="rect">
                  <a:avLst/>
                </a:prstGeom>
                <a:noFill/>
                <a:ln w="28575">
                  <a:solidFill>
                    <a:schemeClr val="hlink"/>
                  </a:solidFill>
                  <a:miter lim="800000"/>
                  <a:headEnd/>
                  <a:tailEnd/>
                </a:ln>
                <a:effectLst>
                  <a:outerShdw dist="17961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1350"/>
                </a:p>
              </p:txBody>
            </p:sp>
            <p:sp>
              <p:nvSpPr>
                <p:cNvPr id="88108" name="Line 14"/>
                <p:cNvSpPr>
                  <a:spLocks noChangeShapeType="1"/>
                </p:cNvSpPr>
                <p:nvPr/>
              </p:nvSpPr>
              <p:spPr bwMode="auto">
                <a:xfrm>
                  <a:off x="4566" y="1292"/>
                  <a:ext cx="243" cy="230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/>
                </a:ln>
                <a:effectLst>
                  <a:outerShdw dist="17961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1350"/>
                </a:p>
              </p:txBody>
            </p:sp>
            <p:sp>
              <p:nvSpPr>
                <p:cNvPr id="88109" name="Line 15"/>
                <p:cNvSpPr>
                  <a:spLocks noChangeShapeType="1"/>
                </p:cNvSpPr>
                <p:nvPr/>
              </p:nvSpPr>
              <p:spPr bwMode="auto">
                <a:xfrm flipV="1">
                  <a:off x="4566" y="1292"/>
                  <a:ext cx="243" cy="230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/>
                </a:ln>
                <a:effectLst>
                  <a:outerShdw dist="17961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1350"/>
                </a:p>
              </p:txBody>
            </p:sp>
            <p:sp>
              <p:nvSpPr>
                <p:cNvPr id="88110" name="Line 16"/>
                <p:cNvSpPr>
                  <a:spLocks noChangeShapeType="1"/>
                </p:cNvSpPr>
                <p:nvPr/>
              </p:nvSpPr>
              <p:spPr bwMode="auto">
                <a:xfrm>
                  <a:off x="4688" y="1430"/>
                  <a:ext cx="0" cy="645"/>
                </a:xfrm>
                <a:prstGeom prst="line">
                  <a:avLst/>
                </a:prstGeom>
                <a:noFill/>
                <a:ln w="19050">
                  <a:solidFill>
                    <a:schemeClr val="accent2"/>
                  </a:solidFill>
                  <a:prstDash val="dash"/>
                  <a:round/>
                  <a:headEnd/>
                  <a:tailEnd/>
                </a:ln>
                <a:effectLst>
                  <a:outerShdw dist="17961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1350"/>
                </a:p>
              </p:txBody>
            </p:sp>
          </p:grpSp>
          <p:grpSp>
            <p:nvGrpSpPr>
              <p:cNvPr id="88102" name="Group 17"/>
              <p:cNvGrpSpPr>
                <a:grpSpLocks/>
              </p:cNvGrpSpPr>
              <p:nvPr/>
            </p:nvGrpSpPr>
            <p:grpSpPr bwMode="auto">
              <a:xfrm>
                <a:off x="4416" y="1104"/>
                <a:ext cx="960" cy="716"/>
                <a:chOff x="2640" y="3072"/>
                <a:chExt cx="1536" cy="912"/>
              </a:xfrm>
            </p:grpSpPr>
            <p:sp>
              <p:nvSpPr>
                <p:cNvPr id="88103" name="Line 18"/>
                <p:cNvSpPr>
                  <a:spLocks noChangeShapeType="1"/>
                </p:cNvSpPr>
                <p:nvPr/>
              </p:nvSpPr>
              <p:spPr bwMode="auto">
                <a:xfrm>
                  <a:off x="2640" y="3984"/>
                  <a:ext cx="153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>
                  <a:outerShdw dist="17961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1350"/>
                </a:p>
              </p:txBody>
            </p:sp>
            <p:sp>
              <p:nvSpPr>
                <p:cNvPr id="88104" name="Line 19"/>
                <p:cNvSpPr>
                  <a:spLocks noChangeShapeType="1"/>
                </p:cNvSpPr>
                <p:nvPr/>
              </p:nvSpPr>
              <p:spPr bwMode="auto">
                <a:xfrm>
                  <a:off x="2640" y="3072"/>
                  <a:ext cx="0" cy="91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triangle" w="med" len="med"/>
                  <a:tailEnd/>
                </a:ln>
                <a:effectLst>
                  <a:outerShdw dist="17961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1350"/>
                </a:p>
              </p:txBody>
            </p:sp>
          </p:grpSp>
        </p:grpSp>
      </p:grpSp>
      <p:sp>
        <p:nvSpPr>
          <p:cNvPr id="173076" name="Text Box 20"/>
          <p:cNvSpPr txBox="1">
            <a:spLocks noChangeArrowheads="1"/>
          </p:cNvSpPr>
          <p:nvPr/>
        </p:nvSpPr>
        <p:spPr bwMode="auto">
          <a:xfrm>
            <a:off x="946546" y="3314700"/>
            <a:ext cx="5282804" cy="757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kumimoji="1" lang="en-US" altLang="zh-CN" sz="2400" dirty="0"/>
              <a:t>3.  </a:t>
            </a:r>
            <a:r>
              <a:rPr kumimoji="1" lang="zh-CN" altLang="en-US" sz="2400" dirty="0"/>
              <a:t>相邻两组的频数不相等时，众数采用下列近似公式计算</a:t>
            </a:r>
          </a:p>
        </p:txBody>
      </p:sp>
      <p:grpSp>
        <p:nvGrpSpPr>
          <p:cNvPr id="173078" name="Group 22"/>
          <p:cNvGrpSpPr>
            <a:grpSpLocks/>
          </p:cNvGrpSpPr>
          <p:nvPr/>
        </p:nvGrpSpPr>
        <p:grpSpPr bwMode="auto">
          <a:xfrm>
            <a:off x="6290601" y="3297278"/>
            <a:ext cx="2110449" cy="2694575"/>
            <a:chOff x="4005" y="2016"/>
            <a:chExt cx="1371" cy="1885"/>
          </a:xfrm>
        </p:grpSpPr>
        <p:sp>
          <p:nvSpPr>
            <p:cNvPr id="88074" name="Line 23"/>
            <p:cNvSpPr>
              <a:spLocks noChangeShapeType="1"/>
            </p:cNvSpPr>
            <p:nvPr/>
          </p:nvSpPr>
          <p:spPr bwMode="auto">
            <a:xfrm flipV="1">
              <a:off x="4005" y="2496"/>
              <a:ext cx="315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88075" name="Line 24"/>
            <p:cNvSpPr>
              <a:spLocks noChangeShapeType="1"/>
            </p:cNvSpPr>
            <p:nvPr/>
          </p:nvSpPr>
          <p:spPr bwMode="auto">
            <a:xfrm>
              <a:off x="4027" y="2976"/>
              <a:ext cx="318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grpSp>
          <p:nvGrpSpPr>
            <p:cNvPr id="88076" name="Group 25"/>
            <p:cNvGrpSpPr>
              <a:grpSpLocks/>
            </p:cNvGrpSpPr>
            <p:nvPr/>
          </p:nvGrpSpPr>
          <p:grpSpPr bwMode="auto">
            <a:xfrm>
              <a:off x="4416" y="2016"/>
              <a:ext cx="960" cy="1021"/>
              <a:chOff x="4416" y="1920"/>
              <a:chExt cx="960" cy="1021"/>
            </a:xfrm>
          </p:grpSpPr>
          <p:sp>
            <p:nvSpPr>
              <p:cNvPr id="88088" name="Rectangle 26"/>
              <p:cNvSpPr>
                <a:spLocks noChangeArrowheads="1"/>
              </p:cNvSpPr>
              <p:nvPr/>
            </p:nvSpPr>
            <p:spPr bwMode="auto">
              <a:xfrm>
                <a:off x="4755" y="1960"/>
                <a:ext cx="212" cy="676"/>
              </a:xfrm>
              <a:prstGeom prst="rect">
                <a:avLst/>
              </a:prstGeom>
              <a:noFill/>
              <a:ln w="28575">
                <a:solidFill>
                  <a:schemeClr val="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350"/>
              </a:p>
            </p:txBody>
          </p:sp>
          <p:sp>
            <p:nvSpPr>
              <p:cNvPr id="88089" name="Rectangle 27"/>
              <p:cNvSpPr>
                <a:spLocks noChangeArrowheads="1"/>
              </p:cNvSpPr>
              <p:nvPr/>
            </p:nvSpPr>
            <p:spPr bwMode="auto">
              <a:xfrm>
                <a:off x="4544" y="2159"/>
                <a:ext cx="211" cy="477"/>
              </a:xfrm>
              <a:prstGeom prst="rect">
                <a:avLst/>
              </a:prstGeom>
              <a:noFill/>
              <a:ln w="28575">
                <a:solidFill>
                  <a:schemeClr val="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350"/>
              </a:p>
            </p:txBody>
          </p:sp>
          <p:sp>
            <p:nvSpPr>
              <p:cNvPr id="88090" name="Rectangle 28"/>
              <p:cNvSpPr>
                <a:spLocks noChangeArrowheads="1"/>
              </p:cNvSpPr>
              <p:nvPr/>
            </p:nvSpPr>
            <p:spPr bwMode="auto">
              <a:xfrm>
                <a:off x="4967" y="2304"/>
                <a:ext cx="217" cy="332"/>
              </a:xfrm>
              <a:prstGeom prst="rect">
                <a:avLst/>
              </a:prstGeom>
              <a:noFill/>
              <a:ln w="28575">
                <a:solidFill>
                  <a:schemeClr val="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350"/>
              </a:p>
            </p:txBody>
          </p:sp>
          <p:sp>
            <p:nvSpPr>
              <p:cNvPr id="88091" name="Line 29"/>
              <p:cNvSpPr>
                <a:spLocks noChangeShapeType="1"/>
              </p:cNvSpPr>
              <p:nvPr/>
            </p:nvSpPr>
            <p:spPr bwMode="auto">
              <a:xfrm>
                <a:off x="4752" y="1968"/>
                <a:ext cx="237" cy="344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ffectLst>
                <a:outerShdw dist="1796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88092" name="Line 30"/>
              <p:cNvSpPr>
                <a:spLocks noChangeShapeType="1"/>
              </p:cNvSpPr>
              <p:nvPr/>
            </p:nvSpPr>
            <p:spPr bwMode="auto">
              <a:xfrm flipV="1">
                <a:off x="4755" y="1960"/>
                <a:ext cx="212" cy="199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ffectLst>
                <a:outerShdw dist="1796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88093" name="Line 31"/>
              <p:cNvSpPr>
                <a:spLocks noChangeShapeType="1"/>
              </p:cNvSpPr>
              <p:nvPr/>
            </p:nvSpPr>
            <p:spPr bwMode="auto">
              <a:xfrm>
                <a:off x="4848" y="2112"/>
                <a:ext cx="0" cy="528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prstDash val="dash"/>
                <a:round/>
                <a:headEnd/>
                <a:tailEnd/>
              </a:ln>
              <a:effectLst>
                <a:outerShdw dist="1796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173088" name="Text Box 32"/>
              <p:cNvSpPr txBox="1">
                <a:spLocks noChangeArrowheads="1"/>
              </p:cNvSpPr>
              <p:nvPr/>
            </p:nvSpPr>
            <p:spPr bwMode="auto">
              <a:xfrm>
                <a:off x="4704" y="2592"/>
                <a:ext cx="282" cy="349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796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  <a:defRPr/>
                </a:pPr>
                <a:r>
                  <a:rPr kumimoji="1" lang="en-US" altLang="zh-CN" sz="1050" b="1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M</a:t>
                </a:r>
                <a:r>
                  <a:rPr kumimoji="1" lang="en-US" altLang="zh-CN" sz="1050" b="1" i="1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o</a:t>
                </a:r>
                <a:endParaRPr kumimoji="1" lang="en-US" altLang="zh-CN" sz="105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grpSp>
            <p:nvGrpSpPr>
              <p:cNvPr id="88095" name="Group 33"/>
              <p:cNvGrpSpPr>
                <a:grpSpLocks/>
              </p:cNvGrpSpPr>
              <p:nvPr/>
            </p:nvGrpSpPr>
            <p:grpSpPr bwMode="auto">
              <a:xfrm>
                <a:off x="4416" y="1920"/>
                <a:ext cx="960" cy="716"/>
                <a:chOff x="2640" y="3072"/>
                <a:chExt cx="1536" cy="912"/>
              </a:xfrm>
            </p:grpSpPr>
            <p:sp>
              <p:nvSpPr>
                <p:cNvPr id="88096" name="Line 34"/>
                <p:cNvSpPr>
                  <a:spLocks noChangeShapeType="1"/>
                </p:cNvSpPr>
                <p:nvPr/>
              </p:nvSpPr>
              <p:spPr bwMode="auto">
                <a:xfrm>
                  <a:off x="2640" y="3984"/>
                  <a:ext cx="153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>
                  <a:outerShdw dist="17961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1350"/>
                </a:p>
              </p:txBody>
            </p:sp>
            <p:sp>
              <p:nvSpPr>
                <p:cNvPr id="88097" name="Line 35"/>
                <p:cNvSpPr>
                  <a:spLocks noChangeShapeType="1"/>
                </p:cNvSpPr>
                <p:nvPr/>
              </p:nvSpPr>
              <p:spPr bwMode="auto">
                <a:xfrm>
                  <a:off x="2640" y="3072"/>
                  <a:ext cx="0" cy="91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triangle" w="med" len="med"/>
                  <a:tailEnd/>
                </a:ln>
                <a:effectLst>
                  <a:outerShdw dist="17961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1350"/>
                </a:p>
              </p:txBody>
            </p:sp>
          </p:grpSp>
        </p:grpSp>
        <p:grpSp>
          <p:nvGrpSpPr>
            <p:cNvPr id="88077" name="Group 36"/>
            <p:cNvGrpSpPr>
              <a:grpSpLocks/>
            </p:cNvGrpSpPr>
            <p:nvPr/>
          </p:nvGrpSpPr>
          <p:grpSpPr bwMode="auto">
            <a:xfrm>
              <a:off x="4416" y="2880"/>
              <a:ext cx="960" cy="1021"/>
              <a:chOff x="4416" y="2832"/>
              <a:chExt cx="960" cy="1021"/>
            </a:xfrm>
          </p:grpSpPr>
          <p:sp>
            <p:nvSpPr>
              <p:cNvPr id="88078" name="Rectangle 37"/>
              <p:cNvSpPr>
                <a:spLocks noChangeArrowheads="1"/>
              </p:cNvSpPr>
              <p:nvPr/>
            </p:nvSpPr>
            <p:spPr bwMode="auto">
              <a:xfrm>
                <a:off x="4755" y="2872"/>
                <a:ext cx="212" cy="676"/>
              </a:xfrm>
              <a:prstGeom prst="rect">
                <a:avLst/>
              </a:prstGeom>
              <a:noFill/>
              <a:ln w="28575">
                <a:solidFill>
                  <a:schemeClr val="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350"/>
              </a:p>
            </p:txBody>
          </p:sp>
          <p:sp>
            <p:nvSpPr>
              <p:cNvPr id="88079" name="Rectangle 38"/>
              <p:cNvSpPr>
                <a:spLocks noChangeArrowheads="1"/>
              </p:cNvSpPr>
              <p:nvPr/>
            </p:nvSpPr>
            <p:spPr bwMode="auto">
              <a:xfrm>
                <a:off x="4560" y="3216"/>
                <a:ext cx="195" cy="332"/>
              </a:xfrm>
              <a:prstGeom prst="rect">
                <a:avLst/>
              </a:prstGeom>
              <a:noFill/>
              <a:ln w="28575">
                <a:solidFill>
                  <a:schemeClr val="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350"/>
              </a:p>
            </p:txBody>
          </p:sp>
          <p:sp>
            <p:nvSpPr>
              <p:cNvPr id="88080" name="Rectangle 39"/>
              <p:cNvSpPr>
                <a:spLocks noChangeArrowheads="1"/>
              </p:cNvSpPr>
              <p:nvPr/>
            </p:nvSpPr>
            <p:spPr bwMode="auto">
              <a:xfrm>
                <a:off x="4967" y="3071"/>
                <a:ext cx="211" cy="477"/>
              </a:xfrm>
              <a:prstGeom prst="rect">
                <a:avLst/>
              </a:prstGeom>
              <a:noFill/>
              <a:ln w="28575">
                <a:solidFill>
                  <a:schemeClr val="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350"/>
              </a:p>
            </p:txBody>
          </p:sp>
          <p:sp>
            <p:nvSpPr>
              <p:cNvPr id="88081" name="Line 40"/>
              <p:cNvSpPr>
                <a:spLocks noChangeShapeType="1"/>
              </p:cNvSpPr>
              <p:nvPr/>
            </p:nvSpPr>
            <p:spPr bwMode="auto">
              <a:xfrm>
                <a:off x="4755" y="2872"/>
                <a:ext cx="212" cy="199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ffectLst>
                <a:outerShdw dist="1796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88082" name="Line 41"/>
              <p:cNvSpPr>
                <a:spLocks noChangeShapeType="1"/>
              </p:cNvSpPr>
              <p:nvPr/>
            </p:nvSpPr>
            <p:spPr bwMode="auto">
              <a:xfrm flipV="1">
                <a:off x="4752" y="2872"/>
                <a:ext cx="215" cy="344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ffectLst>
                <a:outerShdw dist="1796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88083" name="Line 42"/>
              <p:cNvSpPr>
                <a:spLocks noChangeShapeType="1"/>
              </p:cNvSpPr>
              <p:nvPr/>
            </p:nvSpPr>
            <p:spPr bwMode="auto">
              <a:xfrm>
                <a:off x="4896" y="3024"/>
                <a:ext cx="0" cy="509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prstDash val="dash"/>
                <a:round/>
                <a:headEnd/>
                <a:tailEnd/>
              </a:ln>
              <a:effectLst>
                <a:outerShdw dist="1796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173099" name="Text Box 43"/>
              <p:cNvSpPr txBox="1">
                <a:spLocks noChangeArrowheads="1"/>
              </p:cNvSpPr>
              <p:nvPr/>
            </p:nvSpPr>
            <p:spPr bwMode="auto">
              <a:xfrm>
                <a:off x="4800" y="3504"/>
                <a:ext cx="282" cy="349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796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  <a:defRPr/>
                </a:pPr>
                <a:r>
                  <a:rPr kumimoji="1" lang="en-US" altLang="zh-CN" sz="1050" b="1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M</a:t>
                </a:r>
                <a:r>
                  <a:rPr kumimoji="1" lang="en-US" altLang="zh-CN" sz="1050" b="1" i="1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o</a:t>
                </a:r>
                <a:endParaRPr kumimoji="1" lang="en-US" altLang="zh-CN" sz="105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grpSp>
            <p:nvGrpSpPr>
              <p:cNvPr id="88085" name="Group 44"/>
              <p:cNvGrpSpPr>
                <a:grpSpLocks/>
              </p:cNvGrpSpPr>
              <p:nvPr/>
            </p:nvGrpSpPr>
            <p:grpSpPr bwMode="auto">
              <a:xfrm>
                <a:off x="4416" y="2832"/>
                <a:ext cx="960" cy="716"/>
                <a:chOff x="2640" y="3072"/>
                <a:chExt cx="1536" cy="912"/>
              </a:xfrm>
            </p:grpSpPr>
            <p:sp>
              <p:nvSpPr>
                <p:cNvPr id="88086" name="Line 45"/>
                <p:cNvSpPr>
                  <a:spLocks noChangeShapeType="1"/>
                </p:cNvSpPr>
                <p:nvPr/>
              </p:nvSpPr>
              <p:spPr bwMode="auto">
                <a:xfrm>
                  <a:off x="2640" y="3984"/>
                  <a:ext cx="153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>
                  <a:outerShdw dist="17961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1350"/>
                </a:p>
              </p:txBody>
            </p:sp>
            <p:sp>
              <p:nvSpPr>
                <p:cNvPr id="88087" name="Line 46"/>
                <p:cNvSpPr>
                  <a:spLocks noChangeShapeType="1"/>
                </p:cNvSpPr>
                <p:nvPr/>
              </p:nvSpPr>
              <p:spPr bwMode="auto">
                <a:xfrm>
                  <a:off x="2640" y="3072"/>
                  <a:ext cx="0" cy="91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triangle" w="med" len="med"/>
                  <a:tailEnd/>
                </a:ln>
                <a:effectLst>
                  <a:outerShdw dist="17961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1350"/>
                </a:p>
              </p:txBody>
            </p:sp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1461116" y="4220791"/>
                <a:ext cx="4678717" cy="7676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+(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1116" y="4220791"/>
                <a:ext cx="4678717" cy="76764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854785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10368" y="2571750"/>
            <a:ext cx="6613072" cy="85725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67866" tIns="33338" rIns="67866" bIns="33338" rtlCol="0" anchor="b">
            <a:normAutofit fontScale="90000"/>
          </a:bodyPr>
          <a:lstStyle/>
          <a:p>
            <a:pPr eaLnBrk="1" hangingPunct="1"/>
            <a:r>
              <a:rPr lang="zh-CN" altLang="en-US" dirty="0" smtClean="0"/>
              <a:t>定序数据：中位数和分位数</a:t>
            </a:r>
          </a:p>
        </p:txBody>
      </p:sp>
    </p:spTree>
    <p:extLst>
      <p:ext uri="{BB962C8B-B14F-4D97-AF65-F5344CB8AC3E}">
        <p14:creationId xmlns:p14="http://schemas.microsoft.com/office/powerpoint/2010/main" val="3772487319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1485900" y="1063229"/>
            <a:ext cx="6172200" cy="74295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67866" tIns="33338" rIns="67866" bIns="33338" rtlCol="0" anchor="ctr" anchorCtr="1">
            <a:normAutofit fontScale="90000"/>
          </a:bodyPr>
          <a:lstStyle/>
          <a:p>
            <a:r>
              <a:rPr lang="zh-CN" altLang="en-US" sz="3000" dirty="0"/>
              <a:t>定序数据：中位数</a:t>
            </a:r>
            <a:r>
              <a:rPr lang="en-US" altLang="zh-CN" sz="3000" b="1" dirty="0">
                <a:solidFill>
                  <a:srgbClr val="0000FF"/>
                </a:solidFill>
              </a:rPr>
              <a:t>(median) </a:t>
            </a:r>
            <a:r>
              <a:rPr lang="zh-CN" altLang="en-US" sz="3000" dirty="0"/>
              <a:t/>
            </a:r>
            <a:br>
              <a:rPr lang="zh-CN" altLang="en-US" sz="3000" dirty="0"/>
            </a:br>
            <a:r>
              <a:rPr lang="en-US" altLang="zh-CN" sz="2700" dirty="0">
                <a:solidFill>
                  <a:schemeClr val="hlink"/>
                </a:solidFill>
              </a:rPr>
              <a:t>(</a:t>
            </a:r>
            <a:r>
              <a:rPr lang="zh-CN" altLang="en-US" sz="2700" dirty="0">
                <a:solidFill>
                  <a:schemeClr val="hlink"/>
                </a:solidFill>
              </a:rPr>
              <a:t>概念要点</a:t>
            </a:r>
            <a:r>
              <a:rPr lang="en-US" altLang="zh-CN" sz="2700" dirty="0">
                <a:solidFill>
                  <a:schemeClr val="hlink"/>
                </a:solidFill>
              </a:rPr>
              <a:t>)</a:t>
            </a:r>
          </a:p>
        </p:txBody>
      </p:sp>
      <p:sp>
        <p:nvSpPr>
          <p:cNvPr id="177155" name="Rectangle 3"/>
          <p:cNvSpPr>
            <a:spLocks noGrp="1" noChangeArrowheads="1"/>
          </p:cNvSpPr>
          <p:nvPr>
            <p:ph idx="1"/>
          </p:nvPr>
        </p:nvSpPr>
        <p:spPr>
          <a:xfrm>
            <a:off x="1485900" y="2144222"/>
            <a:ext cx="5314950" cy="5715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67866" tIns="33338" rIns="67866" bIns="33338" rtlCol="0">
            <a:normAutofit/>
          </a:bodyPr>
          <a:lstStyle/>
          <a:p>
            <a:pPr marL="457200" indent="-457200">
              <a:spcBef>
                <a:spcPct val="33000"/>
              </a:spcBef>
              <a:buFontTx/>
              <a:buAutoNum type="arabicPeriod"/>
            </a:pPr>
            <a:r>
              <a:rPr lang="zh-CN" altLang="en-US" sz="2400" dirty="0"/>
              <a:t>排序后处于中间位置上的值</a:t>
            </a:r>
          </a:p>
        </p:txBody>
      </p:sp>
      <p:grpSp>
        <p:nvGrpSpPr>
          <p:cNvPr id="177156" name="Group 4"/>
          <p:cNvGrpSpPr>
            <a:grpSpLocks/>
          </p:cNvGrpSpPr>
          <p:nvPr/>
        </p:nvGrpSpPr>
        <p:grpSpPr bwMode="auto">
          <a:xfrm>
            <a:off x="2429359" y="2690908"/>
            <a:ext cx="3829050" cy="897732"/>
            <a:chOff x="768" y="1725"/>
            <a:chExt cx="3216" cy="754"/>
          </a:xfrm>
        </p:grpSpPr>
        <p:sp>
          <p:nvSpPr>
            <p:cNvPr id="177157" name="Rectangle 5"/>
            <p:cNvSpPr>
              <a:spLocks noChangeArrowheads="1"/>
            </p:cNvSpPr>
            <p:nvPr/>
          </p:nvSpPr>
          <p:spPr bwMode="auto">
            <a:xfrm>
              <a:off x="2160" y="2112"/>
              <a:ext cx="480" cy="3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7866" tIns="33338" rIns="67866" bIns="33338"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kumimoji="1" lang="en-US" altLang="zh-CN" sz="2400" b="1" i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M</a:t>
              </a:r>
              <a:r>
                <a:rPr kumimoji="1" lang="en-US" altLang="zh-CN" sz="2400" b="1" i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e</a:t>
              </a:r>
              <a:endParaRPr kumimoji="1" lang="en-US" altLang="zh-CN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grpSp>
          <p:nvGrpSpPr>
            <p:cNvPr id="91144" name="Group 6"/>
            <p:cNvGrpSpPr>
              <a:grpSpLocks/>
            </p:cNvGrpSpPr>
            <p:nvPr/>
          </p:nvGrpSpPr>
          <p:grpSpPr bwMode="auto">
            <a:xfrm>
              <a:off x="768" y="1725"/>
              <a:ext cx="3216" cy="388"/>
              <a:chOff x="1632" y="1536"/>
              <a:chExt cx="1728" cy="328"/>
            </a:xfrm>
          </p:grpSpPr>
          <p:sp>
            <p:nvSpPr>
              <p:cNvPr id="177159" name="Text Box 7"/>
              <p:cNvSpPr txBox="1">
                <a:spLocks noChangeArrowheads="1"/>
              </p:cNvSpPr>
              <p:nvPr/>
            </p:nvSpPr>
            <p:spPr bwMode="auto">
              <a:xfrm>
                <a:off x="1632" y="1536"/>
                <a:ext cx="864" cy="32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dist="53882" dir="2700000" algn="ctr" rotWithShape="0">
                  <a:schemeClr val="bg2"/>
                </a:outerShdw>
              </a:effectLst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kumimoji="1" lang="en-US" altLang="zh-CN" sz="2400" b="1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" charset="0"/>
                  </a:rPr>
                  <a:t>50%</a:t>
                </a:r>
              </a:p>
            </p:txBody>
          </p:sp>
          <p:sp>
            <p:nvSpPr>
              <p:cNvPr id="177160" name="Text Box 8"/>
              <p:cNvSpPr txBox="1">
                <a:spLocks noChangeArrowheads="1"/>
              </p:cNvSpPr>
              <p:nvPr/>
            </p:nvSpPr>
            <p:spPr bwMode="auto">
              <a:xfrm>
                <a:off x="2496" y="1536"/>
                <a:ext cx="864" cy="328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ffectLst>
                <a:outerShdw dist="53882" dir="2700000" algn="ctr" rotWithShape="0">
                  <a:schemeClr val="bg2"/>
                </a:outerShdw>
              </a:effectLst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kumimoji="1" lang="en-US" altLang="zh-CN" sz="24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</a:rPr>
                  <a:t>50%</a:t>
                </a:r>
              </a:p>
            </p:txBody>
          </p:sp>
        </p:grpSp>
      </p:grpSp>
      <p:sp>
        <p:nvSpPr>
          <p:cNvPr id="177161" name="Text Box 9"/>
          <p:cNvSpPr txBox="1">
            <a:spLocks noChangeArrowheads="1"/>
          </p:cNvSpPr>
          <p:nvPr/>
        </p:nvSpPr>
        <p:spPr bwMode="auto">
          <a:xfrm>
            <a:off x="1485900" y="3600451"/>
            <a:ext cx="611505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indent="0" eaLnBrk="0" hangingPunct="0">
              <a:spcBef>
                <a:spcPct val="33000"/>
              </a:spcBef>
              <a:defRPr/>
            </a:pPr>
            <a:r>
              <a:rPr kumimoji="1" lang="en-US" altLang="zh-CN" sz="2400" dirty="0"/>
              <a:t>2.     </a:t>
            </a:r>
            <a:r>
              <a:rPr kumimoji="1" lang="zh-CN" altLang="en-US" sz="2400" dirty="0"/>
              <a:t>各变量值与中位数的离差绝对值之和最小，即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2859725" y="4536128"/>
                <a:ext cx="3300851" cy="117621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altLang="zh-CN" sz="2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𝑚𝑖𝑛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9725" y="4536128"/>
                <a:ext cx="3300851" cy="117621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201460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7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7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77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7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55" grpId="0" build="p" autoUpdateAnimBg="0"/>
      <p:bldP spid="177161" grpId="0" build="p" autoUpdateAnimBg="0"/>
      <p:bldP spid="2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2127626" y="775931"/>
            <a:ext cx="5086350" cy="85725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67866" tIns="33338" rIns="67866" bIns="33338" rtlCol="0" anchor="ctr" anchorCtr="1">
            <a:normAutofit/>
          </a:bodyPr>
          <a:lstStyle/>
          <a:p>
            <a:pPr eaLnBrk="1" hangingPunct="1"/>
            <a:r>
              <a:rPr lang="zh-CN" altLang="en-US" sz="3000" dirty="0"/>
              <a:t>定序数据的中位数</a:t>
            </a:r>
            <a:br>
              <a:rPr lang="zh-CN" altLang="en-US" sz="3000" dirty="0"/>
            </a:br>
            <a:r>
              <a:rPr lang="en-US" altLang="zh-CN" sz="2700" dirty="0">
                <a:solidFill>
                  <a:schemeClr val="hlink"/>
                </a:solidFill>
              </a:rPr>
              <a:t>(</a:t>
            </a:r>
            <a:r>
              <a:rPr lang="zh-CN" altLang="en-US" sz="2700" dirty="0">
                <a:solidFill>
                  <a:schemeClr val="hlink"/>
                </a:solidFill>
              </a:rPr>
              <a:t>算例</a:t>
            </a:r>
            <a:r>
              <a:rPr lang="en-US" altLang="zh-CN" sz="2700" dirty="0">
                <a:solidFill>
                  <a:schemeClr val="hlink"/>
                </a:solidFill>
              </a:rPr>
              <a:t>)</a:t>
            </a:r>
          </a:p>
        </p:txBody>
      </p:sp>
      <p:sp>
        <p:nvSpPr>
          <p:cNvPr id="182275" name="Text Box 3"/>
          <p:cNvSpPr txBox="1">
            <a:spLocks noChangeArrowheads="1"/>
          </p:cNvSpPr>
          <p:nvPr/>
        </p:nvSpPr>
        <p:spPr bwMode="auto">
          <a:xfrm>
            <a:off x="1105222" y="1773588"/>
            <a:ext cx="713115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 eaLnBrk="0" hangingPunct="0">
              <a:spcBef>
                <a:spcPct val="50000"/>
              </a:spcBef>
              <a:defRPr/>
            </a:pPr>
            <a:r>
              <a:rPr kumimoji="1" lang="en-US" altLang="zh-CN" sz="2400" b="1" dirty="0" smtClean="0">
                <a:latin typeface="Times New Roman" pitchFamily="18" charset="0"/>
              </a:rPr>
              <a:t>【</a:t>
            </a:r>
            <a:r>
              <a:rPr kumimoji="1" lang="zh-CN" altLang="en-US" sz="2400" b="1" dirty="0" smtClean="0">
                <a:latin typeface="Times New Roman" pitchFamily="18" charset="0"/>
              </a:rPr>
              <a:t>例</a:t>
            </a:r>
            <a:r>
              <a:rPr kumimoji="1" lang="en-US" altLang="zh-CN" sz="2400" b="1" dirty="0" smtClean="0">
                <a:latin typeface="Times New Roman" pitchFamily="18" charset="0"/>
              </a:rPr>
              <a:t>7】</a:t>
            </a:r>
            <a:r>
              <a:rPr kumimoji="1" lang="zh-CN" altLang="en-US" sz="2400" dirty="0">
                <a:latin typeface="Times New Roman" pitchFamily="18" charset="0"/>
              </a:rPr>
              <a:t>根据</a:t>
            </a:r>
            <a:r>
              <a:rPr kumimoji="1" lang="zh-CN" altLang="en-US" sz="2400" dirty="0" smtClean="0">
                <a:latin typeface="Times New Roman" pitchFamily="18" charset="0"/>
              </a:rPr>
              <a:t>表</a:t>
            </a:r>
            <a:r>
              <a:rPr kumimoji="1" lang="en-US" altLang="zh-CN" sz="2400" dirty="0">
                <a:latin typeface="Times New Roman" pitchFamily="18" charset="0"/>
                <a:cs typeface="Times New Roman" pitchFamily="18" charset="0"/>
              </a:rPr>
              <a:t>9</a:t>
            </a:r>
            <a:r>
              <a:rPr kumimoji="1" lang="zh-CN" altLang="en-US" sz="2400" dirty="0" smtClean="0">
                <a:latin typeface="Times New Roman" pitchFamily="18" charset="0"/>
              </a:rPr>
              <a:t>中</a:t>
            </a:r>
            <a:r>
              <a:rPr kumimoji="1" lang="zh-CN" altLang="en-US" sz="2400" dirty="0">
                <a:latin typeface="Times New Roman" pitchFamily="18" charset="0"/>
              </a:rPr>
              <a:t>的数据，计算甲城市家庭对住房满意状况评价的中位数</a:t>
            </a:r>
          </a:p>
        </p:txBody>
      </p:sp>
      <p:sp>
        <p:nvSpPr>
          <p:cNvPr id="182276" name="Text Box 4"/>
          <p:cNvSpPr txBox="1">
            <a:spLocks noChangeArrowheads="1"/>
          </p:cNvSpPr>
          <p:nvPr/>
        </p:nvSpPr>
        <p:spPr bwMode="auto">
          <a:xfrm>
            <a:off x="5500929" y="3051038"/>
            <a:ext cx="3426095" cy="2862322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 eaLnBrk="0" hangingPunct="0">
              <a:spcBef>
                <a:spcPct val="50000"/>
              </a:spcBef>
              <a:defRPr/>
            </a:pPr>
            <a:r>
              <a:rPr kumimoji="1" lang="zh-CN" altLang="en-US" sz="2400" b="1" dirty="0">
                <a:latin typeface="Times New Roman" pitchFamily="18" charset="0"/>
              </a:rPr>
              <a:t>解：</a:t>
            </a:r>
            <a:r>
              <a:rPr kumimoji="1" lang="zh-CN" altLang="en-US" sz="2400" dirty="0">
                <a:latin typeface="Times New Roman" pitchFamily="18" charset="0"/>
              </a:rPr>
              <a:t>中位数的位置为：</a:t>
            </a:r>
          </a:p>
          <a:p>
            <a:pPr algn="just" eaLnBrk="0" hangingPunct="0">
              <a:spcBef>
                <a:spcPct val="50000"/>
              </a:spcBef>
              <a:defRPr/>
            </a:pPr>
            <a:r>
              <a:rPr kumimoji="1" lang="zh-CN" altLang="en-US" sz="2400" dirty="0">
                <a:latin typeface="Times New Roman" pitchFamily="18" charset="0"/>
              </a:rPr>
              <a:t>           </a:t>
            </a:r>
            <a:r>
              <a:rPr kumimoji="1" lang="en-US" altLang="zh-CN" sz="2400" dirty="0">
                <a:latin typeface="Times New Roman" pitchFamily="18" charset="0"/>
              </a:rPr>
              <a:t>300/2</a:t>
            </a:r>
            <a:r>
              <a:rPr kumimoji="1" lang="zh-CN" altLang="en-US" sz="2400" dirty="0">
                <a:latin typeface="Times New Roman" pitchFamily="18" charset="0"/>
              </a:rPr>
              <a:t>＝</a:t>
            </a:r>
            <a:r>
              <a:rPr kumimoji="1" lang="en-US" altLang="zh-CN" sz="2400" dirty="0">
                <a:latin typeface="Times New Roman" pitchFamily="18" charset="0"/>
              </a:rPr>
              <a:t>150</a:t>
            </a:r>
          </a:p>
          <a:p>
            <a:pPr algn="just" eaLnBrk="0" hangingPunct="0">
              <a:spcBef>
                <a:spcPct val="50000"/>
              </a:spcBef>
              <a:defRPr/>
            </a:pPr>
            <a:r>
              <a:rPr kumimoji="1" lang="zh-CN" altLang="en-US" sz="2400" dirty="0">
                <a:latin typeface="Times New Roman" pitchFamily="18" charset="0"/>
              </a:rPr>
              <a:t>从累计频数看，中位数的在“一般”这一组别中。因此</a:t>
            </a:r>
          </a:p>
          <a:p>
            <a:pPr algn="just" eaLnBrk="0" hangingPunct="0">
              <a:spcBef>
                <a:spcPct val="50000"/>
              </a:spcBef>
              <a:defRPr/>
            </a:pPr>
            <a:r>
              <a:rPr kumimoji="1" lang="zh-CN" altLang="en-US" sz="24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kumimoji="1" lang="en-US" altLang="zh-CN" sz="24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M</a:t>
            </a:r>
            <a:r>
              <a:rPr kumimoji="1" lang="en-US" altLang="zh-CN" sz="2400" b="1" baseline="-30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e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＝一般</a:t>
            </a:r>
          </a:p>
        </p:txBody>
      </p:sp>
      <p:graphicFrame>
        <p:nvGraphicFramePr>
          <p:cNvPr id="182277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7784509"/>
              </p:ext>
            </p:extLst>
          </p:nvPr>
        </p:nvGraphicFramePr>
        <p:xfrm>
          <a:off x="898903" y="2804857"/>
          <a:ext cx="4332746" cy="3366446"/>
        </p:xfrm>
        <a:graphic>
          <a:graphicData uri="http://schemas.openxmlformats.org/drawingml/2006/table">
            <a:tbl>
              <a:tblPr/>
              <a:tblGrid>
                <a:gridCol w="1362316"/>
                <a:gridCol w="1527571"/>
                <a:gridCol w="1442859"/>
              </a:tblGrid>
              <a:tr h="274307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表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9    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甲城市家庭对住房状况评价的频数分布</a:t>
                      </a:r>
                    </a:p>
                  </a:txBody>
                  <a:tcPr marL="68580" marR="68580" marT="34283" marB="34283" anchor="ctr" horzOverflow="overflow">
                    <a:lnL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47B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97167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回答类别</a:t>
                      </a:r>
                    </a:p>
                  </a:txBody>
                  <a:tcPr marL="68580" marR="68580" marT="34283" marB="34283" anchor="ctr" horzOverflow="overflow">
                    <a:lnL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B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甲城市</a:t>
                      </a:r>
                    </a:p>
                  </a:txBody>
                  <a:tcPr marL="68580" marR="68580" marT="34283" marB="34283" anchor="ctr" horzOverflow="overflow">
                    <a:lnL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9716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户数 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户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)</a:t>
                      </a:r>
                    </a:p>
                  </a:txBody>
                  <a:tcPr marL="68580" marR="68580" marT="34283" marB="34283" anchor="ctr" horzOverflow="overflow">
                    <a:lnL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累计频数</a:t>
                      </a:r>
                    </a:p>
                  </a:txBody>
                  <a:tcPr marL="68580" marR="68580" marT="34283" marB="34283" anchor="ctr" horzOverflow="overflow">
                    <a:lnL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B"/>
                    </a:solidFill>
                  </a:tcPr>
                </a:tc>
              </a:tr>
              <a:tr h="1394447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非常不满意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不满意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一般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满意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非常满意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34283" marB="34283" anchor="ctr" horzOverflow="overflow">
                    <a:lnL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C67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93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30</a:t>
                      </a:r>
                    </a:p>
                  </a:txBody>
                  <a:tcPr marL="68580" marR="68580" marT="34283" marB="34283" anchor="ctr" horzOverflow="overflow">
                    <a:lnL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BFF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132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225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270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300</a:t>
                      </a:r>
                    </a:p>
                  </a:txBody>
                  <a:tcPr marL="68580" marR="68580" marT="34283" marB="34283" anchor="ctr" horzOverflow="overflow">
                    <a:lnL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BFFF9"/>
                    </a:solidFill>
                  </a:tcPr>
                </a:tc>
              </a:tr>
              <a:tr h="2971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合计</a:t>
                      </a:r>
                    </a:p>
                  </a:txBody>
                  <a:tcPr marL="68580" marR="68580" marT="34283" marB="34283" anchor="ctr" horzOverflow="overflow">
                    <a:lnL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300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68580" marR="68580" marT="34283" marB="34283" anchor="ctr" horzOverflow="overflow">
                    <a:lnL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  <a:cs typeface="Times New Roman" pitchFamily="18" charset="0"/>
                        </a:rPr>
                        <a:t>—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34283" marB="34283" anchor="ctr" horzOverflow="overflow">
                    <a:lnL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B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518581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2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76" grpId="0" animBg="1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1485900" y="1063228"/>
            <a:ext cx="6172200" cy="67984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3000">
                <a:sym typeface="Monotype Sorts" pitchFamily="2" charset="2"/>
              </a:rPr>
              <a:t>未分组数据的中位数</a:t>
            </a:r>
            <a:r>
              <a:rPr lang="zh-CN" altLang="en-US" sz="3000"/>
              <a:t/>
            </a:r>
            <a:br>
              <a:rPr lang="zh-CN" altLang="en-US" sz="3000"/>
            </a:br>
            <a:r>
              <a:rPr lang="en-US" altLang="zh-CN" sz="2700">
                <a:solidFill>
                  <a:schemeClr val="hlink"/>
                </a:solidFill>
              </a:rPr>
              <a:t>(</a:t>
            </a:r>
            <a:r>
              <a:rPr lang="zh-CN" altLang="en-US" sz="2700">
                <a:solidFill>
                  <a:schemeClr val="hlink"/>
                </a:solidFill>
              </a:rPr>
              <a:t>计算公式</a:t>
            </a:r>
            <a:r>
              <a:rPr lang="en-US" altLang="zh-CN" sz="2700">
                <a:solidFill>
                  <a:schemeClr val="hlink"/>
                </a:solidFill>
              </a:rPr>
              <a:t>)</a:t>
            </a:r>
            <a:endParaRPr lang="en-US" altLang="zh-CN" sz="2700" b="1">
              <a:solidFill>
                <a:schemeClr val="hlin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1485900" y="2712720"/>
                <a:ext cx="5944961" cy="19424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altLang="zh-CN" sz="2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zh-CN" sz="2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  <m:r>
                                              <a:rPr lang="en-US" altLang="zh-CN" sz="2800" b="0" i="1" smtClean="0">
                                                <a:latin typeface="Cambria Math" panose="02040503050406030204" pitchFamily="18" charset="0"/>
                                              </a:rPr>
                                              <m:t>+1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zh-CN" sz="28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sub>
                                </m:sSub>
                              </m:e>
                              <m:e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当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为奇数时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f>
                                          <m:fPr>
                                            <m:ctrlPr>
                                              <a:rPr lang="en-US" altLang="zh-CN" sz="2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zh-CN" sz="2800" i="1"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zh-CN" sz="28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sub>
                                    </m:sSub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f>
                                          <m:fPr>
                                            <m:ctrlPr>
                                              <a:rPr lang="en-US" altLang="zh-CN" sz="2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zh-CN" sz="2800" i="1"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zh-CN" sz="28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  <m: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当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为</m:t>
                                </m:r>
                                <m:r>
                                  <a:rPr lang="zh-CN" altLang="en-US" sz="2800" i="1" smtClean="0">
                                    <a:latin typeface="Cambria Math" panose="02040503050406030204" pitchFamily="18" charset="0"/>
                                  </a:rPr>
                                  <m:t>偶数</m:t>
                                </m:r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时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5900" y="2712720"/>
                <a:ext cx="5944961" cy="194245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421257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01404" y="2114550"/>
            <a:ext cx="5829300" cy="85725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67866" tIns="33338" rIns="67866" bIns="33338" rtlCol="0" anchor="b">
            <a:normAutofit fontScale="90000"/>
          </a:bodyPr>
          <a:lstStyle/>
          <a:p>
            <a:pPr eaLnBrk="1" hangingPunct="1"/>
            <a:r>
              <a:rPr lang="zh-CN" altLang="en-US" smtClean="0"/>
              <a:t>定类数据的整理与显示</a:t>
            </a:r>
          </a:p>
        </p:txBody>
      </p:sp>
      <p:grpSp>
        <p:nvGrpSpPr>
          <p:cNvPr id="13315" name="Group 3"/>
          <p:cNvGrpSpPr>
            <a:grpSpLocks/>
          </p:cNvGrpSpPr>
          <p:nvPr/>
        </p:nvGrpSpPr>
        <p:grpSpPr bwMode="auto">
          <a:xfrm>
            <a:off x="2514600" y="3257550"/>
            <a:ext cx="4229100" cy="2171700"/>
            <a:chOff x="1152" y="2016"/>
            <a:chExt cx="3552" cy="1824"/>
          </a:xfrm>
        </p:grpSpPr>
        <p:sp>
          <p:nvSpPr>
            <p:cNvPr id="13316" name="Freeform 4"/>
            <p:cNvSpPr>
              <a:spLocks/>
            </p:cNvSpPr>
            <p:nvPr/>
          </p:nvSpPr>
          <p:spPr bwMode="auto">
            <a:xfrm>
              <a:off x="1152" y="2016"/>
              <a:ext cx="3529" cy="1810"/>
            </a:xfrm>
            <a:custGeom>
              <a:avLst/>
              <a:gdLst>
                <a:gd name="T0" fmla="*/ 0 w 904"/>
                <a:gd name="T1" fmla="*/ 1808 h 811"/>
                <a:gd name="T2" fmla="*/ 0 w 904"/>
                <a:gd name="T3" fmla="*/ 0 h 811"/>
                <a:gd name="T4" fmla="*/ 3525 w 904"/>
                <a:gd name="T5" fmla="*/ 0 h 811"/>
                <a:gd name="T6" fmla="*/ 3525 w 904"/>
                <a:gd name="T7" fmla="*/ 1799 h 811"/>
                <a:gd name="T8" fmla="*/ 0 w 904"/>
                <a:gd name="T9" fmla="*/ 1799 h 811"/>
                <a:gd name="T10" fmla="*/ 0 w 904"/>
                <a:gd name="T11" fmla="*/ 1808 h 8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904" h="811">
                  <a:moveTo>
                    <a:pt x="0" y="810"/>
                  </a:moveTo>
                  <a:lnTo>
                    <a:pt x="0" y="0"/>
                  </a:lnTo>
                  <a:lnTo>
                    <a:pt x="903" y="0"/>
                  </a:lnTo>
                  <a:lnTo>
                    <a:pt x="903" y="806"/>
                  </a:lnTo>
                  <a:lnTo>
                    <a:pt x="0" y="806"/>
                  </a:lnTo>
                  <a:lnTo>
                    <a:pt x="0" y="810"/>
                  </a:lnTo>
                </a:path>
              </a:pathLst>
            </a:custGeom>
            <a:gradFill rotWithShape="0">
              <a:gsLst>
                <a:gs pos="0">
                  <a:srgbClr val="FFCCCC"/>
                </a:gs>
                <a:gs pos="100000">
                  <a:srgbClr val="765E5E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3317" name="Freeform 5"/>
            <p:cNvSpPr>
              <a:spLocks/>
            </p:cNvSpPr>
            <p:nvPr/>
          </p:nvSpPr>
          <p:spPr bwMode="auto">
            <a:xfrm>
              <a:off x="1152" y="2016"/>
              <a:ext cx="3552" cy="1824"/>
            </a:xfrm>
            <a:custGeom>
              <a:avLst/>
              <a:gdLst>
                <a:gd name="T0" fmla="*/ 0 w 910"/>
                <a:gd name="T1" fmla="*/ 1822 h 817"/>
                <a:gd name="T2" fmla="*/ 0 w 910"/>
                <a:gd name="T3" fmla="*/ 0 h 817"/>
                <a:gd name="T4" fmla="*/ 3548 w 910"/>
                <a:gd name="T5" fmla="*/ 0 h 817"/>
                <a:gd name="T6" fmla="*/ 3548 w 910"/>
                <a:gd name="T7" fmla="*/ 1813 h 817"/>
                <a:gd name="T8" fmla="*/ 0 w 910"/>
                <a:gd name="T9" fmla="*/ 1813 h 817"/>
                <a:gd name="T10" fmla="*/ 0 w 910"/>
                <a:gd name="T11" fmla="*/ 1822 h 81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910" h="817">
                  <a:moveTo>
                    <a:pt x="0" y="816"/>
                  </a:moveTo>
                  <a:lnTo>
                    <a:pt x="0" y="0"/>
                  </a:lnTo>
                  <a:lnTo>
                    <a:pt x="909" y="0"/>
                  </a:lnTo>
                  <a:lnTo>
                    <a:pt x="909" y="812"/>
                  </a:lnTo>
                  <a:lnTo>
                    <a:pt x="0" y="812"/>
                  </a:lnTo>
                  <a:lnTo>
                    <a:pt x="0" y="816"/>
                  </a:lnTo>
                </a:path>
              </a:pathLst>
            </a:custGeom>
            <a:gradFill rotWithShape="0">
              <a:gsLst>
                <a:gs pos="0">
                  <a:srgbClr val="CCECFF"/>
                </a:gs>
                <a:gs pos="100000">
                  <a:srgbClr val="5E6D76"/>
                </a:gs>
              </a:gsLst>
              <a:lin ang="5400000" scaled="1"/>
            </a:gra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3318" name="Line 6"/>
            <p:cNvSpPr>
              <a:spLocks noChangeShapeType="1"/>
            </p:cNvSpPr>
            <p:nvPr/>
          </p:nvSpPr>
          <p:spPr bwMode="auto">
            <a:xfrm>
              <a:off x="4158" y="2016"/>
              <a:ext cx="0" cy="1813"/>
            </a:xfrm>
            <a:prstGeom prst="line">
              <a:avLst/>
            </a:prstGeom>
            <a:noFill/>
            <a:ln w="12700">
              <a:solidFill>
                <a:srgbClr val="6666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3319" name="Line 7"/>
            <p:cNvSpPr>
              <a:spLocks noChangeShapeType="1"/>
            </p:cNvSpPr>
            <p:nvPr/>
          </p:nvSpPr>
          <p:spPr bwMode="auto">
            <a:xfrm>
              <a:off x="3549" y="2016"/>
              <a:ext cx="0" cy="1813"/>
            </a:xfrm>
            <a:prstGeom prst="line">
              <a:avLst/>
            </a:prstGeom>
            <a:noFill/>
            <a:ln w="12700">
              <a:solidFill>
                <a:srgbClr val="6666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3320" name="Line 8"/>
            <p:cNvSpPr>
              <a:spLocks noChangeShapeType="1"/>
            </p:cNvSpPr>
            <p:nvPr/>
          </p:nvSpPr>
          <p:spPr bwMode="auto">
            <a:xfrm>
              <a:off x="2944" y="2025"/>
              <a:ext cx="0" cy="1804"/>
            </a:xfrm>
            <a:prstGeom prst="line">
              <a:avLst/>
            </a:prstGeom>
            <a:noFill/>
            <a:ln w="12700">
              <a:solidFill>
                <a:srgbClr val="6666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3321" name="Line 9"/>
            <p:cNvSpPr>
              <a:spLocks noChangeShapeType="1"/>
            </p:cNvSpPr>
            <p:nvPr/>
          </p:nvSpPr>
          <p:spPr bwMode="auto">
            <a:xfrm>
              <a:off x="2350" y="2016"/>
              <a:ext cx="0" cy="1813"/>
            </a:xfrm>
            <a:prstGeom prst="line">
              <a:avLst/>
            </a:prstGeom>
            <a:noFill/>
            <a:ln w="12700">
              <a:solidFill>
                <a:srgbClr val="6666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3322" name="Line 10"/>
            <p:cNvSpPr>
              <a:spLocks noChangeShapeType="1"/>
            </p:cNvSpPr>
            <p:nvPr/>
          </p:nvSpPr>
          <p:spPr bwMode="auto">
            <a:xfrm>
              <a:off x="1745" y="2016"/>
              <a:ext cx="0" cy="1804"/>
            </a:xfrm>
            <a:prstGeom prst="line">
              <a:avLst/>
            </a:prstGeom>
            <a:noFill/>
            <a:ln w="12700">
              <a:solidFill>
                <a:srgbClr val="6666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3323" name="Line 11"/>
            <p:cNvSpPr>
              <a:spLocks noChangeShapeType="1"/>
            </p:cNvSpPr>
            <p:nvPr/>
          </p:nvSpPr>
          <p:spPr bwMode="auto">
            <a:xfrm>
              <a:off x="1152" y="2458"/>
              <a:ext cx="3548" cy="0"/>
            </a:xfrm>
            <a:prstGeom prst="line">
              <a:avLst/>
            </a:prstGeom>
            <a:noFill/>
            <a:ln w="12700">
              <a:solidFill>
                <a:srgbClr val="6666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3324" name="Line 12"/>
            <p:cNvSpPr>
              <a:spLocks noChangeShapeType="1"/>
            </p:cNvSpPr>
            <p:nvPr/>
          </p:nvSpPr>
          <p:spPr bwMode="auto">
            <a:xfrm>
              <a:off x="1152" y="2795"/>
              <a:ext cx="3548" cy="0"/>
            </a:xfrm>
            <a:prstGeom prst="line">
              <a:avLst/>
            </a:prstGeom>
            <a:noFill/>
            <a:ln w="12700">
              <a:solidFill>
                <a:srgbClr val="6666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3325" name="Line 13"/>
            <p:cNvSpPr>
              <a:spLocks noChangeShapeType="1"/>
            </p:cNvSpPr>
            <p:nvPr/>
          </p:nvSpPr>
          <p:spPr bwMode="auto">
            <a:xfrm>
              <a:off x="1152" y="3143"/>
              <a:ext cx="3548" cy="0"/>
            </a:xfrm>
            <a:prstGeom prst="line">
              <a:avLst/>
            </a:prstGeom>
            <a:noFill/>
            <a:ln w="12700">
              <a:solidFill>
                <a:srgbClr val="6666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3326" name="Line 14"/>
            <p:cNvSpPr>
              <a:spLocks noChangeShapeType="1"/>
            </p:cNvSpPr>
            <p:nvPr/>
          </p:nvSpPr>
          <p:spPr bwMode="auto">
            <a:xfrm>
              <a:off x="1152" y="3480"/>
              <a:ext cx="3548" cy="0"/>
            </a:xfrm>
            <a:prstGeom prst="line">
              <a:avLst/>
            </a:prstGeom>
            <a:noFill/>
            <a:ln w="12700">
              <a:solidFill>
                <a:srgbClr val="6666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8687" name="Rectangle 15"/>
            <p:cNvSpPr>
              <a:spLocks noChangeArrowheads="1"/>
            </p:cNvSpPr>
            <p:nvPr/>
          </p:nvSpPr>
          <p:spPr bwMode="auto">
            <a:xfrm>
              <a:off x="1773" y="2523"/>
              <a:ext cx="483" cy="1266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45791" dir="2021404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 sz="1350">
                <a:latin typeface="Arial" charset="0"/>
              </a:endParaRPr>
            </a:p>
          </p:txBody>
        </p:sp>
        <p:sp>
          <p:nvSpPr>
            <p:cNvPr id="28688" name="Rectangle 16"/>
            <p:cNvSpPr>
              <a:spLocks noChangeArrowheads="1"/>
            </p:cNvSpPr>
            <p:nvPr/>
          </p:nvSpPr>
          <p:spPr bwMode="auto">
            <a:xfrm>
              <a:off x="2256" y="2784"/>
              <a:ext cx="482" cy="1013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45791" dir="2021404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 sz="1350">
                <a:latin typeface="Arial" charset="0"/>
              </a:endParaRPr>
            </a:p>
          </p:txBody>
        </p:sp>
        <p:sp>
          <p:nvSpPr>
            <p:cNvPr id="28689" name="Rectangle 17"/>
            <p:cNvSpPr>
              <a:spLocks noChangeArrowheads="1"/>
            </p:cNvSpPr>
            <p:nvPr/>
          </p:nvSpPr>
          <p:spPr bwMode="auto">
            <a:xfrm>
              <a:off x="3152" y="2269"/>
              <a:ext cx="483" cy="1520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45791" dir="2021404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 sz="1350">
                <a:latin typeface="Arial" charset="0"/>
              </a:endParaRPr>
            </a:p>
          </p:txBody>
        </p:sp>
        <p:sp>
          <p:nvSpPr>
            <p:cNvPr id="28690" name="Rectangle 18"/>
            <p:cNvSpPr>
              <a:spLocks noChangeArrowheads="1"/>
            </p:cNvSpPr>
            <p:nvPr/>
          </p:nvSpPr>
          <p:spPr bwMode="auto">
            <a:xfrm>
              <a:off x="3635" y="2624"/>
              <a:ext cx="483" cy="1165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45791" dir="2021404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 sz="1350"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285949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4" name="Rectangle 4"/>
          <p:cNvSpPr>
            <a:spLocks noGrp="1" noChangeArrowheads="1"/>
          </p:cNvSpPr>
          <p:nvPr>
            <p:ph type="title"/>
          </p:nvPr>
        </p:nvSpPr>
        <p:spPr>
          <a:xfrm>
            <a:off x="1485900" y="1063228"/>
            <a:ext cx="6172200" cy="679847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67866" tIns="33338" rIns="67866" bIns="33338" rtlCol="0" anchor="ctr" anchorCtr="1">
            <a:normAutofit fontScale="90000"/>
          </a:bodyPr>
          <a:lstStyle/>
          <a:p>
            <a:pPr eaLnBrk="1" hangingPunct="1"/>
            <a:r>
              <a:rPr lang="zh-CN" altLang="en-US" sz="3000">
                <a:sym typeface="Monotype Sorts" pitchFamily="2" charset="2"/>
              </a:rPr>
              <a:t>数值型分组数据的中位数</a:t>
            </a:r>
            <a:r>
              <a:rPr lang="zh-CN" altLang="en-US" sz="3000"/>
              <a:t/>
            </a:r>
            <a:br>
              <a:rPr lang="zh-CN" altLang="en-US" sz="3000"/>
            </a:br>
            <a:r>
              <a:rPr lang="en-US" altLang="zh-CN" sz="2700">
                <a:solidFill>
                  <a:schemeClr val="hlink"/>
                </a:solidFill>
              </a:rPr>
              <a:t>(</a:t>
            </a:r>
            <a:r>
              <a:rPr lang="zh-CN" altLang="en-US" sz="2700">
                <a:solidFill>
                  <a:schemeClr val="hlink"/>
                </a:solidFill>
              </a:rPr>
              <a:t>要点及计算公式</a:t>
            </a:r>
            <a:r>
              <a:rPr lang="en-US" altLang="zh-CN" sz="2700">
                <a:solidFill>
                  <a:schemeClr val="hlink"/>
                </a:solidFill>
              </a:rPr>
              <a:t>)</a:t>
            </a:r>
            <a:endParaRPr lang="en-US" altLang="zh-CN" sz="2700" b="1">
              <a:solidFill>
                <a:schemeClr val="hlink"/>
              </a:solidFill>
            </a:endParaRPr>
          </a:p>
        </p:txBody>
      </p:sp>
      <p:sp>
        <p:nvSpPr>
          <p:cNvPr id="188418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1485900" y="2286000"/>
            <a:ext cx="5943600" cy="1143000"/>
          </a:xfrm>
          <a:extLst>
            <a:ext uri="{909E8E84-426E-40DD-AFC4-6F175D3DCCD1}">
              <a14:hiddenFill xmlns:a14="http://schemas.microsoft.com/office/drawing/2010/main">
                <a:solidFill>
                  <a:srgbClr val="00FFCC"/>
                </a:solidFill>
              </a14:hiddenFill>
            </a:ext>
          </a:extLst>
        </p:spPr>
        <p:txBody>
          <a:bodyPr/>
          <a:lstStyle/>
          <a:p>
            <a:pPr marL="400050" indent="-400050">
              <a:buFontTx/>
              <a:buAutoNum type="arabicPeriod"/>
            </a:pPr>
            <a:r>
              <a:rPr lang="zh-CN" altLang="en-US" sz="2400" dirty="0"/>
              <a:t>根据位置公式确定中位数所在的组</a:t>
            </a:r>
          </a:p>
          <a:p>
            <a:pPr marL="400050" indent="-400050">
              <a:buFontTx/>
              <a:buAutoNum type="arabicPeriod"/>
            </a:pPr>
            <a:r>
              <a:rPr lang="zh-CN" altLang="en-US" sz="2400" dirty="0"/>
              <a:t>采用下列近似公式计算：</a:t>
            </a:r>
          </a:p>
        </p:txBody>
      </p:sp>
      <p:sp>
        <p:nvSpPr>
          <p:cNvPr id="188419" name="Text Box 3"/>
          <p:cNvSpPr txBox="1">
            <a:spLocks noChangeArrowheads="1"/>
          </p:cNvSpPr>
          <p:nvPr/>
        </p:nvSpPr>
        <p:spPr bwMode="auto">
          <a:xfrm>
            <a:off x="1485900" y="4686301"/>
            <a:ext cx="62865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>
              <a:defRPr/>
            </a:pPr>
            <a:r>
              <a:rPr kumimoji="1" lang="en-US" altLang="zh-CN" sz="2400" dirty="0"/>
              <a:t>3.  </a:t>
            </a:r>
            <a:r>
              <a:rPr kumimoji="1" lang="zh-CN" altLang="en-US" sz="2400" dirty="0"/>
              <a:t>该公式假定中位数组的频数在该组内均匀分布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2633803" y="3283438"/>
                <a:ext cx="3647793" cy="11612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3803" y="3283438"/>
                <a:ext cx="3647793" cy="116121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579014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1601452" y="629277"/>
            <a:ext cx="6103144" cy="74295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000" dirty="0"/>
              <a:t>数值型分组数据的</a:t>
            </a:r>
            <a:r>
              <a:rPr lang="zh-CN" altLang="en-US" sz="3000" dirty="0" smtClean="0"/>
              <a:t>中位数</a:t>
            </a:r>
            <a:endParaRPr lang="en-US" altLang="zh-CN" sz="2700" b="1" dirty="0">
              <a:solidFill>
                <a:schemeClr val="hlink"/>
              </a:solidFill>
            </a:endParaRPr>
          </a:p>
        </p:txBody>
      </p:sp>
      <p:graphicFrame>
        <p:nvGraphicFramePr>
          <p:cNvPr id="189443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9281804"/>
              </p:ext>
            </p:extLst>
          </p:nvPr>
        </p:nvGraphicFramePr>
        <p:xfrm>
          <a:off x="3115159" y="1484526"/>
          <a:ext cx="5455402" cy="3688096"/>
        </p:xfrm>
        <a:graphic>
          <a:graphicData uri="http://schemas.openxmlformats.org/drawingml/2006/table">
            <a:tbl>
              <a:tblPr/>
              <a:tblGrid>
                <a:gridCol w="2025886"/>
                <a:gridCol w="1731806"/>
                <a:gridCol w="1697710"/>
              </a:tblGrid>
              <a:tr h="274331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表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10  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某车间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50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名工人日加工零件数分组表</a:t>
                      </a:r>
                    </a:p>
                  </a:txBody>
                  <a:tcPr marL="68580" marR="68580" marT="34292" marB="34292" anchor="ctr" horzOverflow="overflow">
                    <a:lnL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47B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514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按零件数分组</a:t>
                      </a:r>
                    </a:p>
                  </a:txBody>
                  <a:tcPr marL="68580" marR="68580" marT="34292" marB="34292" anchor="ctr" horzOverflow="overflow">
                    <a:lnL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频数（人）</a:t>
                      </a:r>
                    </a:p>
                  </a:txBody>
                  <a:tcPr marL="68580" marR="68580" marT="34292" marB="34292" anchor="ctr" horzOverflow="overflow">
                    <a:lnL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累积频数</a:t>
                      </a:r>
                    </a:p>
                  </a:txBody>
                  <a:tcPr marL="68580" marR="68580" marT="34292" marB="34292" anchor="ctr" horzOverflow="overflow">
                    <a:lnL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B"/>
                    </a:solidFill>
                  </a:tcPr>
                </a:tc>
              </a:tr>
              <a:tr h="15682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105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~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110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110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~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115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115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~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120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120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~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125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125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~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130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130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~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135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135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~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140</a:t>
                      </a:r>
                    </a:p>
                  </a:txBody>
                  <a:tcPr marL="68580" marR="68580" marT="34292" marB="34292" anchor="ctr" horzOverflow="overflow">
                    <a:lnL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C67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68580" marR="68580" marT="34292" marB="34292" anchor="ctr" horzOverflow="overflow">
                    <a:lnL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BFF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50</a:t>
                      </a:r>
                    </a:p>
                  </a:txBody>
                  <a:tcPr marL="68580" marR="68580" marT="34292" marB="34292" anchor="ctr" horzOverflow="overflow">
                    <a:lnL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BFFF9"/>
                    </a:solidFill>
                  </a:tcPr>
                </a:tc>
              </a:tr>
              <a:tr h="2514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合计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68580" marR="68580" marT="34292" marB="34292" anchor="ctr" horzOverflow="overflow">
                    <a:lnL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68580" marR="68580" marT="34292" marB="34292" anchor="ctr" horzOverflow="overflow">
                    <a:lnL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  <a:cs typeface="Times New Roman" pitchFamily="18" charset="0"/>
                        </a:rPr>
                        <a:t>—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34292" marB="34292" anchor="ctr" horzOverflow="overflow">
                    <a:lnL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B"/>
                    </a:solidFill>
                  </a:tcPr>
                </a:tc>
              </a:tr>
            </a:tbl>
          </a:graphicData>
        </a:graphic>
      </p:graphicFrame>
      <p:sp>
        <p:nvSpPr>
          <p:cNvPr id="189463" name="Text Box 23"/>
          <p:cNvSpPr txBox="1">
            <a:spLocks noChangeArrowheads="1"/>
          </p:cNvSpPr>
          <p:nvPr/>
        </p:nvSpPr>
        <p:spPr bwMode="auto">
          <a:xfrm>
            <a:off x="780526" y="1558859"/>
            <a:ext cx="2142556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 eaLnBrk="0" hangingPunct="0">
              <a:spcBef>
                <a:spcPct val="50000"/>
              </a:spcBef>
              <a:defRPr/>
            </a:pPr>
            <a:r>
              <a:rPr kumimoji="1" lang="en-US" altLang="zh-CN" sz="2800" b="1" dirty="0" smtClean="0">
                <a:latin typeface="Times New Roman" pitchFamily="18" charset="0"/>
              </a:rPr>
              <a:t>【</a:t>
            </a:r>
            <a:r>
              <a:rPr kumimoji="1" lang="zh-CN" altLang="en-US" sz="2800" b="1" dirty="0" smtClean="0">
                <a:latin typeface="Times New Roman" pitchFamily="18" charset="0"/>
              </a:rPr>
              <a:t>例</a:t>
            </a:r>
            <a:r>
              <a:rPr kumimoji="1" lang="en-US" altLang="zh-CN" sz="2800" b="1" dirty="0" smtClean="0">
                <a:latin typeface="Times New Roman" pitchFamily="18" charset="0"/>
              </a:rPr>
              <a:t>8】</a:t>
            </a:r>
            <a:r>
              <a:rPr kumimoji="1" lang="zh-CN" altLang="en-US" sz="2800" dirty="0">
                <a:latin typeface="Times New Roman" pitchFamily="18" charset="0"/>
              </a:rPr>
              <a:t>根据</a:t>
            </a:r>
            <a:r>
              <a:rPr kumimoji="1" lang="zh-CN" altLang="en-US" sz="2800" dirty="0" smtClean="0">
                <a:latin typeface="Times New Roman" pitchFamily="18" charset="0"/>
              </a:rPr>
              <a:t>表</a:t>
            </a:r>
            <a:r>
              <a:rPr kumimoji="1" lang="en-US" altLang="zh-CN" sz="2800" dirty="0" smtClean="0">
                <a:latin typeface="Times New Roman" pitchFamily="18" charset="0"/>
                <a:cs typeface="Times New Roman" pitchFamily="18" charset="0"/>
              </a:rPr>
              <a:t>10</a:t>
            </a:r>
            <a:r>
              <a:rPr kumimoji="1" lang="zh-CN" altLang="en-US" sz="2800" dirty="0" smtClean="0">
                <a:latin typeface="Times New Roman" pitchFamily="18" charset="0"/>
              </a:rPr>
              <a:t>中</a:t>
            </a:r>
            <a:r>
              <a:rPr kumimoji="1" lang="zh-CN" altLang="en-US" sz="2800" dirty="0">
                <a:latin typeface="Times New Roman" pitchFamily="18" charset="0"/>
              </a:rPr>
              <a:t>的数据，计算</a:t>
            </a:r>
            <a:r>
              <a:rPr kumimoji="1" lang="en-US" altLang="zh-CN" sz="2800" dirty="0">
                <a:latin typeface="Times New Roman" pitchFamily="18" charset="0"/>
              </a:rPr>
              <a:t>50 </a:t>
            </a:r>
            <a:r>
              <a:rPr kumimoji="1" lang="zh-CN" altLang="en-US" sz="2800" dirty="0">
                <a:latin typeface="Times New Roman" pitchFamily="18" charset="0"/>
              </a:rPr>
              <a:t>名工人日加工零件数的中位数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907127" y="5418395"/>
                <a:ext cx="7491794" cy="11301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4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altLang="zh-CN" sz="4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≐</m:t>
                    </m:r>
                    <m:r>
                      <a:rPr lang="en-US" altLang="zh-CN" sz="4000" b="0" i="1" smtClean="0">
                        <a:latin typeface="Cambria Math" panose="02040503050406030204" pitchFamily="18" charset="0"/>
                      </a:rPr>
                      <m:t>120+</m:t>
                    </m:r>
                    <m:f>
                      <m:fPr>
                        <m:ctrlP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50</m:t>
                            </m:r>
                          </m:num>
                          <m:den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−16</m:t>
                        </m:r>
                      </m:num>
                      <m:den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den>
                    </m:f>
                    <m:r>
                      <a:rPr lang="en-US" altLang="zh-CN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×5=123.21</m:t>
                    </m:r>
                  </m:oMath>
                </a14:m>
                <a:r>
                  <a:rPr lang="en-US" altLang="zh-CN" sz="2800" dirty="0" smtClean="0"/>
                  <a:t>(</a:t>
                </a:r>
                <a:r>
                  <a:rPr lang="zh-CN" altLang="en-US" sz="2800" dirty="0" smtClean="0"/>
                  <a:t>个</a:t>
                </a:r>
                <a:r>
                  <a:rPr lang="en-US" altLang="zh-CN" sz="2800" dirty="0" smtClean="0"/>
                  <a:t>)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127" y="5418395"/>
                <a:ext cx="7491794" cy="1130181"/>
              </a:xfrm>
              <a:prstGeom prst="rect">
                <a:avLst/>
              </a:prstGeom>
              <a:blipFill rotWithShape="0">
                <a:blip r:embed="rId2"/>
                <a:stretch>
                  <a:fillRect r="-1871" b="-43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937295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85900" y="1381638"/>
            <a:ext cx="6172200" cy="74295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67866" tIns="33338" rIns="67866" bIns="33338" rtlCol="0" anchor="ctr" anchorCtr="1">
            <a:normAutofit fontScale="90000"/>
          </a:bodyPr>
          <a:lstStyle/>
          <a:p>
            <a:pPr eaLnBrk="1" hangingPunct="1"/>
            <a:r>
              <a:rPr lang="zh-CN" altLang="en-US" sz="3000" dirty="0"/>
              <a:t>四分位数</a:t>
            </a:r>
            <a:br>
              <a:rPr lang="zh-CN" altLang="en-US" sz="3000" dirty="0"/>
            </a:br>
            <a:r>
              <a:rPr lang="en-US" altLang="zh-CN" sz="2700" dirty="0">
                <a:solidFill>
                  <a:schemeClr val="hlink"/>
                </a:solidFill>
              </a:rPr>
              <a:t>(</a:t>
            </a:r>
            <a:r>
              <a:rPr lang="zh-CN" altLang="en-US" sz="2700" dirty="0">
                <a:solidFill>
                  <a:schemeClr val="hlink"/>
                </a:solidFill>
              </a:rPr>
              <a:t>概念要点</a:t>
            </a:r>
            <a:r>
              <a:rPr lang="en-US" altLang="zh-CN" sz="2700" dirty="0">
                <a:solidFill>
                  <a:schemeClr val="hlink"/>
                </a:solidFill>
              </a:rPr>
              <a:t>)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idx="1"/>
          </p:nvPr>
        </p:nvSpPr>
        <p:spPr>
          <a:xfrm>
            <a:off x="1485900" y="2438914"/>
            <a:ext cx="6557720" cy="1006078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67866" tIns="33338" rIns="67866" bIns="33338" rtlCol="0">
            <a:normAutofit/>
          </a:bodyPr>
          <a:lstStyle/>
          <a:p>
            <a:pPr eaLnBrk="1" hangingPunct="1">
              <a:spcBef>
                <a:spcPct val="33000"/>
              </a:spcBef>
              <a:buFontTx/>
              <a:buNone/>
            </a:pPr>
            <a:r>
              <a:rPr lang="en-US" altLang="zh-CN" dirty="0"/>
              <a:t>1.	</a:t>
            </a:r>
            <a:r>
              <a:rPr lang="zh-CN" altLang="en-US" dirty="0"/>
              <a:t>排序后处于</a:t>
            </a:r>
            <a:r>
              <a:rPr lang="en-US" altLang="zh-CN" dirty="0"/>
              <a:t>25%</a:t>
            </a:r>
            <a:r>
              <a:rPr lang="zh-CN" altLang="en-US" dirty="0"/>
              <a:t>和</a:t>
            </a:r>
            <a:r>
              <a:rPr lang="en-US" altLang="zh-CN" dirty="0"/>
              <a:t>75%</a:t>
            </a:r>
            <a:r>
              <a:rPr lang="zh-CN" altLang="en-US" dirty="0"/>
              <a:t>位置上的值</a:t>
            </a:r>
          </a:p>
          <a:p>
            <a:pPr eaLnBrk="1" hangingPunct="1">
              <a:spcBef>
                <a:spcPct val="33000"/>
              </a:spcBef>
              <a:buFontTx/>
              <a:buNone/>
            </a:pPr>
            <a:endParaRPr lang="en-US" altLang="zh-CN" sz="2250" dirty="0"/>
          </a:p>
        </p:txBody>
      </p:sp>
      <p:grpSp>
        <p:nvGrpSpPr>
          <p:cNvPr id="190469" name="Group 5"/>
          <p:cNvGrpSpPr>
            <a:grpSpLocks/>
          </p:cNvGrpSpPr>
          <p:nvPr/>
        </p:nvGrpSpPr>
        <p:grpSpPr bwMode="auto">
          <a:xfrm>
            <a:off x="2284513" y="3444992"/>
            <a:ext cx="4574974" cy="1242266"/>
            <a:chOff x="912" y="2016"/>
            <a:chExt cx="3456" cy="712"/>
          </a:xfrm>
        </p:grpSpPr>
        <p:sp>
          <p:nvSpPr>
            <p:cNvPr id="190470" name="Rectangle 6"/>
            <p:cNvSpPr>
              <a:spLocks noChangeArrowheads="1"/>
            </p:cNvSpPr>
            <p:nvPr/>
          </p:nvSpPr>
          <p:spPr bwMode="auto">
            <a:xfrm>
              <a:off x="1488" y="2400"/>
              <a:ext cx="534" cy="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7866" tIns="33338" rIns="67866" bIns="33338"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kumimoji="1" lang="en-US" altLang="zh-CN" sz="21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Q</a:t>
              </a:r>
              <a:r>
                <a:rPr kumimoji="1" lang="en-US" altLang="zh-CN" sz="2100" b="1" i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L</a:t>
              </a:r>
            </a:p>
          </p:txBody>
        </p:sp>
        <p:sp>
          <p:nvSpPr>
            <p:cNvPr id="190471" name="Rectangle 7"/>
            <p:cNvSpPr>
              <a:spLocks noChangeArrowheads="1"/>
            </p:cNvSpPr>
            <p:nvPr/>
          </p:nvSpPr>
          <p:spPr bwMode="auto">
            <a:xfrm>
              <a:off x="2400" y="2400"/>
              <a:ext cx="534" cy="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7866" tIns="33338" rIns="67866" bIns="33338"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kumimoji="1" lang="en-US" altLang="zh-CN" sz="21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Q</a:t>
              </a:r>
              <a:r>
                <a:rPr kumimoji="1" lang="en-US" altLang="zh-CN" sz="2100" b="1" i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M</a:t>
              </a:r>
            </a:p>
          </p:txBody>
        </p:sp>
        <p:sp>
          <p:nvSpPr>
            <p:cNvPr id="190472" name="Rectangle 8"/>
            <p:cNvSpPr>
              <a:spLocks noChangeArrowheads="1"/>
            </p:cNvSpPr>
            <p:nvPr/>
          </p:nvSpPr>
          <p:spPr bwMode="auto">
            <a:xfrm>
              <a:off x="3312" y="2400"/>
              <a:ext cx="534" cy="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7866" tIns="33338" rIns="67866" bIns="33338"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kumimoji="1" lang="en-US" altLang="zh-CN" sz="21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Q</a:t>
              </a:r>
              <a:r>
                <a:rPr kumimoji="1" lang="en-US" altLang="zh-CN" sz="2100" b="1" i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U</a:t>
              </a:r>
            </a:p>
          </p:txBody>
        </p:sp>
        <p:grpSp>
          <p:nvGrpSpPr>
            <p:cNvPr id="99337" name="Group 9"/>
            <p:cNvGrpSpPr>
              <a:grpSpLocks/>
            </p:cNvGrpSpPr>
            <p:nvPr/>
          </p:nvGrpSpPr>
          <p:grpSpPr bwMode="auto">
            <a:xfrm>
              <a:off x="912" y="2016"/>
              <a:ext cx="3456" cy="388"/>
              <a:chOff x="912" y="2016"/>
              <a:chExt cx="3456" cy="388"/>
            </a:xfrm>
          </p:grpSpPr>
          <p:sp>
            <p:nvSpPr>
              <p:cNvPr id="190474" name="Text Box 10"/>
              <p:cNvSpPr txBox="1">
                <a:spLocks noChangeArrowheads="1"/>
              </p:cNvSpPr>
              <p:nvPr/>
            </p:nvSpPr>
            <p:spPr bwMode="auto">
              <a:xfrm>
                <a:off x="912" y="2016"/>
                <a:ext cx="864" cy="38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dist="53882" dir="2700000" algn="ctr" rotWithShape="0">
                  <a:schemeClr val="bg2"/>
                </a:outerShdw>
              </a:effectLst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kumimoji="1" lang="en-US" altLang="zh-CN" sz="2400" b="1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" charset="0"/>
                  </a:rPr>
                  <a:t>25%</a:t>
                </a:r>
              </a:p>
            </p:txBody>
          </p:sp>
          <p:sp>
            <p:nvSpPr>
              <p:cNvPr id="190475" name="Text Box 11"/>
              <p:cNvSpPr txBox="1">
                <a:spLocks noChangeArrowheads="1"/>
              </p:cNvSpPr>
              <p:nvPr/>
            </p:nvSpPr>
            <p:spPr bwMode="auto">
              <a:xfrm>
                <a:off x="1776" y="2016"/>
                <a:ext cx="864" cy="388"/>
              </a:xfrm>
              <a:prstGeom prst="rect">
                <a:avLst/>
              </a:prstGeom>
              <a:solidFill>
                <a:srgbClr val="FF33CC"/>
              </a:solidFill>
              <a:ln>
                <a:noFill/>
              </a:ln>
              <a:effectLst>
                <a:outerShdw dist="53882" dir="2700000" algn="ctr" rotWithShape="0">
                  <a:schemeClr val="bg2"/>
                </a:outerShdw>
              </a:effectLst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kumimoji="1" lang="en-US" altLang="zh-CN" sz="2400" b="1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" charset="0"/>
                  </a:rPr>
                  <a:t>25%</a:t>
                </a:r>
              </a:p>
            </p:txBody>
          </p:sp>
          <p:sp>
            <p:nvSpPr>
              <p:cNvPr id="190476" name="Text Box 12"/>
              <p:cNvSpPr txBox="1">
                <a:spLocks noChangeArrowheads="1"/>
              </p:cNvSpPr>
              <p:nvPr/>
            </p:nvSpPr>
            <p:spPr bwMode="auto">
              <a:xfrm>
                <a:off x="2640" y="2016"/>
                <a:ext cx="864" cy="388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>
                <a:outerShdw dist="53882" dir="2700000" algn="ctr" rotWithShape="0">
                  <a:schemeClr val="bg2"/>
                </a:outerShdw>
              </a:effectLst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kumimoji="1" lang="en-US" altLang="zh-CN" sz="2400" b="1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" charset="0"/>
                  </a:rPr>
                  <a:t>25%</a:t>
                </a:r>
              </a:p>
            </p:txBody>
          </p:sp>
          <p:sp>
            <p:nvSpPr>
              <p:cNvPr id="190477" name="Text Box 13"/>
              <p:cNvSpPr txBox="1">
                <a:spLocks noChangeArrowheads="1"/>
              </p:cNvSpPr>
              <p:nvPr/>
            </p:nvSpPr>
            <p:spPr bwMode="auto">
              <a:xfrm>
                <a:off x="3504" y="2016"/>
                <a:ext cx="864" cy="388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ffectLst>
                <a:outerShdw dist="53882" dir="2700000" algn="ctr" rotWithShape="0">
                  <a:schemeClr val="bg2"/>
                </a:outerShdw>
              </a:effectLst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kumimoji="1" lang="en-US" altLang="zh-CN" sz="2400" b="1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" charset="0"/>
                  </a:rPr>
                  <a:t>25%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8241172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2571750" y="1028700"/>
            <a:ext cx="5086350" cy="85725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67866" tIns="33338" rIns="67866" bIns="33338" rtlCol="0" anchor="ctr" anchorCtr="1">
            <a:normAutofit/>
          </a:bodyPr>
          <a:lstStyle/>
          <a:p>
            <a:pPr eaLnBrk="1" hangingPunct="1"/>
            <a:r>
              <a:rPr lang="zh-CN" altLang="en-US" sz="3000"/>
              <a:t>四分位数</a:t>
            </a:r>
            <a:br>
              <a:rPr lang="zh-CN" altLang="en-US" sz="3000"/>
            </a:br>
            <a:r>
              <a:rPr lang="en-US" altLang="zh-CN" sz="2700">
                <a:solidFill>
                  <a:schemeClr val="hlink"/>
                </a:solidFill>
              </a:rPr>
              <a:t>(</a:t>
            </a:r>
            <a:r>
              <a:rPr lang="zh-CN" altLang="en-US" sz="2700">
                <a:solidFill>
                  <a:schemeClr val="hlink"/>
                </a:solidFill>
              </a:rPr>
              <a:t>位置的确定</a:t>
            </a:r>
            <a:r>
              <a:rPr lang="en-US" altLang="zh-CN" sz="2700">
                <a:solidFill>
                  <a:schemeClr val="hlink"/>
                </a:solidFill>
              </a:rPr>
              <a:t>)</a:t>
            </a:r>
          </a:p>
        </p:txBody>
      </p:sp>
      <p:sp>
        <p:nvSpPr>
          <p:cNvPr id="192515" name="Text Box 3"/>
          <p:cNvSpPr txBox="1">
            <a:spLocks noChangeArrowheads="1"/>
          </p:cNvSpPr>
          <p:nvPr/>
        </p:nvSpPr>
        <p:spPr bwMode="auto">
          <a:xfrm>
            <a:off x="1332854" y="2800351"/>
            <a:ext cx="2153296" cy="438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kumimoji="1" lang="zh-CN" altLang="en-US" sz="2250" b="1" dirty="0">
                <a:latin typeface="Arial" charset="0"/>
              </a:rPr>
              <a:t>未分组数据：</a:t>
            </a:r>
            <a:endParaRPr kumimoji="1" lang="zh-CN" altLang="en-US" sz="2250" dirty="0">
              <a:latin typeface="Arial" charset="0"/>
            </a:endParaRPr>
          </a:p>
        </p:txBody>
      </p:sp>
      <p:sp>
        <p:nvSpPr>
          <p:cNvPr id="192516" name="Text Box 4"/>
          <p:cNvSpPr txBox="1">
            <a:spLocks noChangeArrowheads="1"/>
          </p:cNvSpPr>
          <p:nvPr/>
        </p:nvSpPr>
        <p:spPr bwMode="auto">
          <a:xfrm>
            <a:off x="1332854" y="4457701"/>
            <a:ext cx="2381896" cy="438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kumimoji="1" lang="zh-CN" altLang="en-US" sz="2250" b="1" dirty="0">
                <a:latin typeface="Arial" charset="0"/>
              </a:rPr>
              <a:t>组距分组数据：</a:t>
            </a:r>
            <a:endParaRPr kumimoji="1" lang="zh-CN" altLang="en-US" sz="2250" dirty="0">
              <a:latin typeface="Arial" charset="0"/>
            </a:endParaRPr>
          </a:p>
        </p:txBody>
      </p:sp>
      <p:grpSp>
        <p:nvGrpSpPr>
          <p:cNvPr id="192517" name="Group 5"/>
          <p:cNvGrpSpPr>
            <a:grpSpLocks/>
          </p:cNvGrpSpPr>
          <p:nvPr/>
        </p:nvGrpSpPr>
        <p:grpSpPr bwMode="auto">
          <a:xfrm>
            <a:off x="3486150" y="2286000"/>
            <a:ext cx="3657600" cy="1453753"/>
            <a:chOff x="1968" y="1200"/>
            <a:chExt cx="3072" cy="1221"/>
          </a:xfrm>
        </p:grpSpPr>
        <p:grpSp>
          <p:nvGrpSpPr>
            <p:cNvPr id="100373" name="Group 6"/>
            <p:cNvGrpSpPr>
              <a:grpSpLocks/>
            </p:cNvGrpSpPr>
            <p:nvPr/>
          </p:nvGrpSpPr>
          <p:grpSpPr bwMode="auto">
            <a:xfrm>
              <a:off x="2160" y="1200"/>
              <a:ext cx="2880" cy="1221"/>
              <a:chOff x="2160" y="1200"/>
              <a:chExt cx="2880" cy="1221"/>
            </a:xfrm>
          </p:grpSpPr>
          <p:grpSp>
            <p:nvGrpSpPr>
              <p:cNvPr id="100375" name="Group 7"/>
              <p:cNvGrpSpPr>
                <a:grpSpLocks/>
              </p:cNvGrpSpPr>
              <p:nvPr/>
            </p:nvGrpSpPr>
            <p:grpSpPr bwMode="auto">
              <a:xfrm>
                <a:off x="2160" y="1200"/>
                <a:ext cx="2784" cy="597"/>
                <a:chOff x="1920" y="1152"/>
                <a:chExt cx="2784" cy="597"/>
              </a:xfrm>
            </p:grpSpPr>
            <p:sp>
              <p:nvSpPr>
                <p:cNvPr id="192520" name="Rectangle 8"/>
                <p:cNvSpPr>
                  <a:spLocks noChangeArrowheads="1"/>
                </p:cNvSpPr>
                <p:nvPr/>
              </p:nvSpPr>
              <p:spPr bwMode="auto">
                <a:xfrm>
                  <a:off x="1920" y="1296"/>
                  <a:ext cx="2147" cy="30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67866" tIns="33338" rIns="67866" bIns="33338">
                  <a:spAutoFit/>
                </a:bodyPr>
                <a:lstStyle/>
                <a:p>
                  <a:pPr eaLnBrk="0" hangingPunct="0">
                    <a:defRPr/>
                  </a:pPr>
                  <a:r>
                    <a:rPr kumimoji="1" lang="zh-CN" altLang="en-US" sz="1950" dirty="0">
                      <a:latin typeface="Arial" charset="0"/>
                    </a:rPr>
                    <a:t>下四分位数</a:t>
                  </a:r>
                  <a:r>
                    <a:rPr kumimoji="1" lang="en-US" altLang="zh-CN" sz="1950" dirty="0">
                      <a:latin typeface="Arial" charset="0"/>
                    </a:rPr>
                    <a:t>(</a:t>
                  </a:r>
                  <a:r>
                    <a:rPr kumimoji="1" lang="en-US" altLang="zh-CN" sz="1950" i="1" dirty="0">
                      <a:latin typeface="Arial" charset="0"/>
                    </a:rPr>
                    <a:t>Q</a:t>
                  </a:r>
                  <a:r>
                    <a:rPr kumimoji="1" lang="en-US" altLang="zh-CN" sz="1950" i="1" baseline="-25000" dirty="0">
                      <a:latin typeface="Arial" charset="0"/>
                    </a:rPr>
                    <a:t>L</a:t>
                  </a:r>
                  <a:r>
                    <a:rPr kumimoji="1" lang="en-US" altLang="zh-CN" sz="1950" dirty="0">
                      <a:latin typeface="Arial" charset="0"/>
                    </a:rPr>
                    <a:t>)</a:t>
                  </a:r>
                  <a:r>
                    <a:rPr kumimoji="1" lang="zh-CN" altLang="en-US" sz="1950" dirty="0">
                      <a:latin typeface="Arial" charset="0"/>
                    </a:rPr>
                    <a:t>位置 </a:t>
                  </a:r>
                  <a:r>
                    <a:rPr kumimoji="1" lang="en-US" altLang="zh-CN" sz="1950" dirty="0">
                      <a:latin typeface="Arial" charset="0"/>
                    </a:rPr>
                    <a:t>=</a:t>
                  </a:r>
                </a:p>
              </p:txBody>
            </p:sp>
            <p:grpSp>
              <p:nvGrpSpPr>
                <p:cNvPr id="100383" name="Group 9"/>
                <p:cNvGrpSpPr>
                  <a:grpSpLocks/>
                </p:cNvGrpSpPr>
                <p:nvPr/>
              </p:nvGrpSpPr>
              <p:grpSpPr bwMode="auto">
                <a:xfrm>
                  <a:off x="4032" y="1152"/>
                  <a:ext cx="672" cy="597"/>
                  <a:chOff x="4176" y="1152"/>
                  <a:chExt cx="672" cy="597"/>
                </a:xfrm>
              </p:grpSpPr>
              <p:sp>
                <p:nvSpPr>
                  <p:cNvPr id="100384" name="Line 10"/>
                  <p:cNvSpPr>
                    <a:spLocks noChangeShapeType="1"/>
                  </p:cNvSpPr>
                  <p:nvPr/>
                </p:nvSpPr>
                <p:spPr bwMode="auto">
                  <a:xfrm>
                    <a:off x="4176" y="1440"/>
                    <a:ext cx="432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192523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1152"/>
                    <a:ext cx="672" cy="30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67866" tIns="33338" rIns="67866" bIns="33338">
                    <a:spAutoFit/>
                  </a:bodyPr>
                  <a:lstStyle/>
                  <a:p>
                    <a:pPr eaLnBrk="0" hangingPunct="0">
                      <a:defRPr/>
                    </a:pPr>
                    <a:r>
                      <a:rPr kumimoji="1" lang="en-US" altLang="zh-CN" sz="1950" i="1" dirty="0">
                        <a:latin typeface="Arial" charset="0"/>
                      </a:rPr>
                      <a:t>N+</a:t>
                    </a:r>
                    <a:r>
                      <a:rPr kumimoji="1" lang="en-US" altLang="zh-CN" sz="1950" dirty="0">
                        <a:latin typeface="Arial" charset="0"/>
                      </a:rPr>
                      <a:t>1</a:t>
                    </a:r>
                    <a:endParaRPr kumimoji="1" lang="en-US" altLang="zh-CN" sz="1950" i="1" dirty="0">
                      <a:latin typeface="Arial" charset="0"/>
                    </a:endParaRPr>
                  </a:p>
                </p:txBody>
              </p:sp>
              <p:sp>
                <p:nvSpPr>
                  <p:cNvPr id="192524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4272" y="1440"/>
                    <a:ext cx="232" cy="30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67866" tIns="33338" rIns="67866" bIns="33338">
                    <a:spAutoFit/>
                  </a:bodyPr>
                  <a:lstStyle/>
                  <a:p>
                    <a:pPr eaLnBrk="0" hangingPunct="0">
                      <a:defRPr/>
                    </a:pPr>
                    <a:r>
                      <a:rPr kumimoji="1" lang="en-US" altLang="zh-CN" sz="1950">
                        <a:latin typeface="Arial" charset="0"/>
                      </a:rPr>
                      <a:t>4</a:t>
                    </a:r>
                  </a:p>
                </p:txBody>
              </p:sp>
            </p:grpSp>
          </p:grpSp>
          <p:grpSp>
            <p:nvGrpSpPr>
              <p:cNvPr id="100376" name="Group 13"/>
              <p:cNvGrpSpPr>
                <a:grpSpLocks/>
              </p:cNvGrpSpPr>
              <p:nvPr/>
            </p:nvGrpSpPr>
            <p:grpSpPr bwMode="auto">
              <a:xfrm>
                <a:off x="2160" y="1776"/>
                <a:ext cx="2880" cy="645"/>
                <a:chOff x="2208" y="1776"/>
                <a:chExt cx="2880" cy="645"/>
              </a:xfrm>
            </p:grpSpPr>
            <p:sp>
              <p:nvSpPr>
                <p:cNvPr id="192526" name="Rectangle 14"/>
                <p:cNvSpPr>
                  <a:spLocks noChangeArrowheads="1"/>
                </p:cNvSpPr>
                <p:nvPr/>
              </p:nvSpPr>
              <p:spPr bwMode="auto">
                <a:xfrm>
                  <a:off x="2208" y="1968"/>
                  <a:ext cx="2170" cy="30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67866" tIns="33338" rIns="67866" bIns="33338">
                  <a:spAutoFit/>
                </a:bodyPr>
                <a:lstStyle/>
                <a:p>
                  <a:pPr eaLnBrk="0" hangingPunct="0">
                    <a:defRPr/>
                  </a:pPr>
                  <a:r>
                    <a:rPr kumimoji="1" lang="zh-CN" altLang="en-US" sz="1950">
                      <a:latin typeface="Arial" charset="0"/>
                    </a:rPr>
                    <a:t>上四分位数</a:t>
                  </a:r>
                  <a:r>
                    <a:rPr kumimoji="1" lang="en-US" altLang="zh-CN" sz="1950">
                      <a:latin typeface="Arial" charset="0"/>
                    </a:rPr>
                    <a:t>(</a:t>
                  </a:r>
                  <a:r>
                    <a:rPr kumimoji="1" lang="en-US" altLang="zh-CN" sz="1950" i="1">
                      <a:latin typeface="Arial" charset="0"/>
                    </a:rPr>
                    <a:t>Q</a:t>
                  </a:r>
                  <a:r>
                    <a:rPr kumimoji="1" lang="en-US" altLang="zh-CN" sz="1950" i="1" baseline="-25000">
                      <a:latin typeface="Arial" charset="0"/>
                    </a:rPr>
                    <a:t>U</a:t>
                  </a:r>
                  <a:r>
                    <a:rPr kumimoji="1" lang="en-US" altLang="zh-CN" sz="1950">
                      <a:latin typeface="Arial" charset="0"/>
                    </a:rPr>
                    <a:t>)</a:t>
                  </a:r>
                  <a:r>
                    <a:rPr kumimoji="1" lang="zh-CN" altLang="en-US" sz="1950">
                      <a:latin typeface="Arial" charset="0"/>
                    </a:rPr>
                    <a:t>位置 </a:t>
                  </a:r>
                  <a:r>
                    <a:rPr kumimoji="1" lang="en-US" altLang="zh-CN" sz="1950">
                      <a:latin typeface="Arial" charset="0"/>
                    </a:rPr>
                    <a:t>=</a:t>
                  </a:r>
                </a:p>
              </p:txBody>
            </p:sp>
            <p:grpSp>
              <p:nvGrpSpPr>
                <p:cNvPr id="100378" name="Group 15"/>
                <p:cNvGrpSpPr>
                  <a:grpSpLocks/>
                </p:cNvGrpSpPr>
                <p:nvPr/>
              </p:nvGrpSpPr>
              <p:grpSpPr bwMode="auto">
                <a:xfrm>
                  <a:off x="4320" y="1776"/>
                  <a:ext cx="768" cy="645"/>
                  <a:chOff x="4320" y="1776"/>
                  <a:chExt cx="768" cy="645"/>
                </a:xfrm>
              </p:grpSpPr>
              <p:sp>
                <p:nvSpPr>
                  <p:cNvPr id="100379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4320" y="2112"/>
                    <a:ext cx="768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192529" name="Rectangle 17"/>
                  <p:cNvSpPr>
                    <a:spLocks noChangeArrowheads="1"/>
                  </p:cNvSpPr>
                  <p:nvPr/>
                </p:nvSpPr>
                <p:spPr bwMode="auto">
                  <a:xfrm>
                    <a:off x="4320" y="1776"/>
                    <a:ext cx="768" cy="30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67866" tIns="33338" rIns="67866" bIns="33338">
                    <a:spAutoFit/>
                  </a:bodyPr>
                  <a:lstStyle/>
                  <a:p>
                    <a:pPr algn="ctr" eaLnBrk="0" hangingPunct="0">
                      <a:defRPr/>
                    </a:pPr>
                    <a:r>
                      <a:rPr kumimoji="1" lang="en-US" altLang="zh-CN" sz="1950" dirty="0">
                        <a:latin typeface="Arial" charset="0"/>
                      </a:rPr>
                      <a:t>3(</a:t>
                    </a:r>
                    <a:r>
                      <a:rPr kumimoji="1" lang="en-US" altLang="zh-CN" sz="1950" i="1" dirty="0">
                        <a:latin typeface="Arial" charset="0"/>
                      </a:rPr>
                      <a:t>N+</a:t>
                    </a:r>
                    <a:r>
                      <a:rPr kumimoji="1" lang="en-US" altLang="zh-CN" sz="1950" dirty="0">
                        <a:latin typeface="Arial" charset="0"/>
                      </a:rPr>
                      <a:t>1)</a:t>
                    </a:r>
                    <a:endParaRPr kumimoji="1" lang="en-US" altLang="zh-CN" sz="1950" i="1" dirty="0">
                      <a:latin typeface="Arial" charset="0"/>
                    </a:endParaRPr>
                  </a:p>
                </p:txBody>
              </p:sp>
              <p:sp>
                <p:nvSpPr>
                  <p:cNvPr id="192530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4608" y="2112"/>
                    <a:ext cx="232" cy="30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67866" tIns="33338" rIns="67866" bIns="33338">
                    <a:spAutoFit/>
                  </a:bodyPr>
                  <a:lstStyle/>
                  <a:p>
                    <a:pPr eaLnBrk="0" hangingPunct="0">
                      <a:defRPr/>
                    </a:pPr>
                    <a:r>
                      <a:rPr kumimoji="1" lang="en-US" altLang="zh-CN" sz="1950">
                        <a:latin typeface="Arial" charset="0"/>
                      </a:rPr>
                      <a:t>4</a:t>
                    </a:r>
                  </a:p>
                </p:txBody>
              </p:sp>
            </p:grpSp>
          </p:grpSp>
        </p:grpSp>
        <p:sp>
          <p:nvSpPr>
            <p:cNvPr id="100374" name="AutoShape 19"/>
            <p:cNvSpPr>
              <a:spLocks/>
            </p:cNvSpPr>
            <p:nvPr/>
          </p:nvSpPr>
          <p:spPr bwMode="auto">
            <a:xfrm>
              <a:off x="1968" y="1440"/>
              <a:ext cx="192" cy="768"/>
            </a:xfrm>
            <a:prstGeom prst="leftBrace">
              <a:avLst>
                <a:gd name="adj1" fmla="val 33333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350"/>
            </a:p>
          </p:txBody>
        </p:sp>
      </p:grpSp>
      <p:grpSp>
        <p:nvGrpSpPr>
          <p:cNvPr id="192532" name="Group 20"/>
          <p:cNvGrpSpPr>
            <a:grpSpLocks/>
          </p:cNvGrpSpPr>
          <p:nvPr/>
        </p:nvGrpSpPr>
        <p:grpSpPr bwMode="auto">
          <a:xfrm>
            <a:off x="3543300" y="4000499"/>
            <a:ext cx="3339704" cy="1396603"/>
            <a:chOff x="2016" y="2640"/>
            <a:chExt cx="2805" cy="1173"/>
          </a:xfrm>
        </p:grpSpPr>
        <p:grpSp>
          <p:nvGrpSpPr>
            <p:cNvPr id="100359" name="Group 21"/>
            <p:cNvGrpSpPr>
              <a:grpSpLocks/>
            </p:cNvGrpSpPr>
            <p:nvPr/>
          </p:nvGrpSpPr>
          <p:grpSpPr bwMode="auto">
            <a:xfrm>
              <a:off x="2208" y="2640"/>
              <a:ext cx="2613" cy="1173"/>
              <a:chOff x="2208" y="2640"/>
              <a:chExt cx="2613" cy="1173"/>
            </a:xfrm>
          </p:grpSpPr>
          <p:grpSp>
            <p:nvGrpSpPr>
              <p:cNvPr id="100361" name="Group 22"/>
              <p:cNvGrpSpPr>
                <a:grpSpLocks/>
              </p:cNvGrpSpPr>
              <p:nvPr/>
            </p:nvGrpSpPr>
            <p:grpSpPr bwMode="auto">
              <a:xfrm>
                <a:off x="2208" y="2640"/>
                <a:ext cx="2448" cy="549"/>
                <a:chOff x="2208" y="2640"/>
                <a:chExt cx="2448" cy="549"/>
              </a:xfrm>
            </p:grpSpPr>
            <p:sp>
              <p:nvSpPr>
                <p:cNvPr id="192535" name="Rectangle 23"/>
                <p:cNvSpPr>
                  <a:spLocks noChangeArrowheads="1"/>
                </p:cNvSpPr>
                <p:nvPr/>
              </p:nvSpPr>
              <p:spPr bwMode="auto">
                <a:xfrm>
                  <a:off x="2208" y="2784"/>
                  <a:ext cx="2147" cy="30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67866" tIns="33338" rIns="67866" bIns="33338">
                  <a:spAutoFit/>
                </a:bodyPr>
                <a:lstStyle/>
                <a:p>
                  <a:pPr eaLnBrk="0" hangingPunct="0">
                    <a:defRPr/>
                  </a:pPr>
                  <a:r>
                    <a:rPr kumimoji="1" lang="zh-CN" altLang="en-US" sz="1950">
                      <a:latin typeface="Arial" charset="0"/>
                    </a:rPr>
                    <a:t>下四分位数</a:t>
                  </a:r>
                  <a:r>
                    <a:rPr kumimoji="1" lang="en-US" altLang="zh-CN" sz="1950">
                      <a:latin typeface="Arial" charset="0"/>
                    </a:rPr>
                    <a:t>(</a:t>
                  </a:r>
                  <a:r>
                    <a:rPr kumimoji="1" lang="en-US" altLang="zh-CN" sz="1950" i="1">
                      <a:latin typeface="Arial" charset="0"/>
                    </a:rPr>
                    <a:t>Q</a:t>
                  </a:r>
                  <a:r>
                    <a:rPr kumimoji="1" lang="en-US" altLang="zh-CN" sz="1950" i="1" baseline="-25000">
                      <a:latin typeface="Arial" charset="0"/>
                    </a:rPr>
                    <a:t>L</a:t>
                  </a:r>
                  <a:r>
                    <a:rPr kumimoji="1" lang="en-US" altLang="zh-CN" sz="1950">
                      <a:latin typeface="Arial" charset="0"/>
                    </a:rPr>
                    <a:t>)</a:t>
                  </a:r>
                  <a:r>
                    <a:rPr kumimoji="1" lang="zh-CN" altLang="en-US" sz="1950">
                      <a:latin typeface="Arial" charset="0"/>
                    </a:rPr>
                    <a:t>位置 </a:t>
                  </a:r>
                  <a:r>
                    <a:rPr kumimoji="1" lang="en-US" altLang="zh-CN" sz="1950">
                      <a:latin typeface="Arial" charset="0"/>
                    </a:rPr>
                    <a:t>=</a:t>
                  </a:r>
                </a:p>
              </p:txBody>
            </p:sp>
            <p:grpSp>
              <p:nvGrpSpPr>
                <p:cNvPr id="100369" name="Group 24"/>
                <p:cNvGrpSpPr>
                  <a:grpSpLocks/>
                </p:cNvGrpSpPr>
                <p:nvPr/>
              </p:nvGrpSpPr>
              <p:grpSpPr bwMode="auto">
                <a:xfrm>
                  <a:off x="4320" y="2640"/>
                  <a:ext cx="336" cy="549"/>
                  <a:chOff x="4320" y="2640"/>
                  <a:chExt cx="336" cy="549"/>
                </a:xfrm>
              </p:grpSpPr>
              <p:sp>
                <p:nvSpPr>
                  <p:cNvPr id="100370" name="Line 25"/>
                  <p:cNvSpPr>
                    <a:spLocks noChangeShapeType="1"/>
                  </p:cNvSpPr>
                  <p:nvPr/>
                </p:nvSpPr>
                <p:spPr bwMode="auto">
                  <a:xfrm>
                    <a:off x="4320" y="2928"/>
                    <a:ext cx="288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192538" name="Rectangle 26"/>
                  <p:cNvSpPr>
                    <a:spLocks noChangeArrowheads="1"/>
                  </p:cNvSpPr>
                  <p:nvPr/>
                </p:nvSpPr>
                <p:spPr bwMode="auto">
                  <a:xfrm>
                    <a:off x="4320" y="2640"/>
                    <a:ext cx="336" cy="30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67866" tIns="33338" rIns="67866" bIns="33338">
                    <a:spAutoFit/>
                  </a:bodyPr>
                  <a:lstStyle/>
                  <a:p>
                    <a:pPr eaLnBrk="0" hangingPunct="0">
                      <a:defRPr/>
                    </a:pPr>
                    <a:r>
                      <a:rPr kumimoji="1" lang="en-US" altLang="zh-CN" sz="1950" i="1" dirty="0">
                        <a:latin typeface="Arial" charset="0"/>
                      </a:rPr>
                      <a:t>N</a:t>
                    </a:r>
                  </a:p>
                </p:txBody>
              </p:sp>
              <p:sp>
                <p:nvSpPr>
                  <p:cNvPr id="192539" name="Rectangle 27"/>
                  <p:cNvSpPr>
                    <a:spLocks noChangeArrowheads="1"/>
                  </p:cNvSpPr>
                  <p:nvPr/>
                </p:nvSpPr>
                <p:spPr bwMode="auto">
                  <a:xfrm>
                    <a:off x="4320" y="2880"/>
                    <a:ext cx="230" cy="30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67866" tIns="33338" rIns="67866" bIns="33338">
                    <a:spAutoFit/>
                  </a:bodyPr>
                  <a:lstStyle/>
                  <a:p>
                    <a:pPr eaLnBrk="0" hangingPunct="0">
                      <a:defRPr/>
                    </a:pPr>
                    <a:r>
                      <a:rPr kumimoji="1" lang="en-US" altLang="zh-CN" sz="1950" dirty="0">
                        <a:latin typeface="Arial" charset="0"/>
                      </a:rPr>
                      <a:t>4</a:t>
                    </a:r>
                  </a:p>
                </p:txBody>
              </p:sp>
            </p:grpSp>
          </p:grpSp>
          <p:grpSp>
            <p:nvGrpSpPr>
              <p:cNvPr id="100362" name="Group 28"/>
              <p:cNvGrpSpPr>
                <a:grpSpLocks/>
              </p:cNvGrpSpPr>
              <p:nvPr/>
            </p:nvGrpSpPr>
            <p:grpSpPr bwMode="auto">
              <a:xfrm>
                <a:off x="2208" y="3216"/>
                <a:ext cx="2613" cy="597"/>
                <a:chOff x="1920" y="1152"/>
                <a:chExt cx="2613" cy="597"/>
              </a:xfrm>
            </p:grpSpPr>
            <p:sp>
              <p:nvSpPr>
                <p:cNvPr id="192541" name="Rectangle 29"/>
                <p:cNvSpPr>
                  <a:spLocks noChangeArrowheads="1"/>
                </p:cNvSpPr>
                <p:nvPr/>
              </p:nvSpPr>
              <p:spPr bwMode="auto">
                <a:xfrm>
                  <a:off x="1920" y="1296"/>
                  <a:ext cx="2147" cy="30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67866" tIns="33338" rIns="67866" bIns="33338">
                  <a:spAutoFit/>
                </a:bodyPr>
                <a:lstStyle/>
                <a:p>
                  <a:pPr eaLnBrk="0" hangingPunct="0">
                    <a:defRPr/>
                  </a:pPr>
                  <a:r>
                    <a:rPr kumimoji="1" lang="zh-CN" altLang="en-US" sz="1950">
                      <a:latin typeface="Arial" charset="0"/>
                    </a:rPr>
                    <a:t>上四分位数</a:t>
                  </a:r>
                  <a:r>
                    <a:rPr kumimoji="1" lang="en-US" altLang="zh-CN" sz="1950">
                      <a:latin typeface="Arial" charset="0"/>
                    </a:rPr>
                    <a:t>(</a:t>
                  </a:r>
                  <a:r>
                    <a:rPr kumimoji="1" lang="en-US" altLang="zh-CN" sz="1950" i="1">
                      <a:latin typeface="Arial" charset="0"/>
                    </a:rPr>
                    <a:t>Q</a:t>
                  </a:r>
                  <a:r>
                    <a:rPr kumimoji="1" lang="en-US" altLang="zh-CN" sz="1950" i="1" baseline="-25000">
                      <a:latin typeface="Arial" charset="0"/>
                    </a:rPr>
                    <a:t>L</a:t>
                  </a:r>
                  <a:r>
                    <a:rPr kumimoji="1" lang="en-US" altLang="zh-CN" sz="1950">
                      <a:latin typeface="Arial" charset="0"/>
                    </a:rPr>
                    <a:t>)</a:t>
                  </a:r>
                  <a:r>
                    <a:rPr kumimoji="1" lang="zh-CN" altLang="en-US" sz="1950">
                      <a:latin typeface="Arial" charset="0"/>
                    </a:rPr>
                    <a:t>位置 </a:t>
                  </a:r>
                  <a:r>
                    <a:rPr kumimoji="1" lang="en-US" altLang="zh-CN" sz="1950">
                      <a:latin typeface="Arial" charset="0"/>
                    </a:rPr>
                    <a:t>=</a:t>
                  </a:r>
                </a:p>
              </p:txBody>
            </p:sp>
            <p:grpSp>
              <p:nvGrpSpPr>
                <p:cNvPr id="100364" name="Group 30"/>
                <p:cNvGrpSpPr>
                  <a:grpSpLocks/>
                </p:cNvGrpSpPr>
                <p:nvPr/>
              </p:nvGrpSpPr>
              <p:grpSpPr bwMode="auto">
                <a:xfrm>
                  <a:off x="4032" y="1152"/>
                  <a:ext cx="501" cy="597"/>
                  <a:chOff x="4176" y="1152"/>
                  <a:chExt cx="501" cy="597"/>
                </a:xfrm>
              </p:grpSpPr>
              <p:sp>
                <p:nvSpPr>
                  <p:cNvPr id="100365" name="Line 31"/>
                  <p:cNvSpPr>
                    <a:spLocks noChangeShapeType="1"/>
                  </p:cNvSpPr>
                  <p:nvPr/>
                </p:nvSpPr>
                <p:spPr bwMode="auto">
                  <a:xfrm>
                    <a:off x="4176" y="1440"/>
                    <a:ext cx="432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192544" name="Rectangle 32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1152"/>
                    <a:ext cx="501" cy="30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67866" tIns="33338" rIns="67866" bIns="33338">
                    <a:spAutoFit/>
                  </a:bodyPr>
                  <a:lstStyle/>
                  <a:p>
                    <a:pPr eaLnBrk="0" hangingPunct="0">
                      <a:defRPr/>
                    </a:pPr>
                    <a:r>
                      <a:rPr kumimoji="1" lang="en-US" altLang="zh-CN" sz="1950" i="1" dirty="0">
                        <a:latin typeface="Arial" charset="0"/>
                      </a:rPr>
                      <a:t>3N</a:t>
                    </a:r>
                  </a:p>
                </p:txBody>
              </p:sp>
              <p:sp>
                <p:nvSpPr>
                  <p:cNvPr id="192545" name="Rectangle 33"/>
                  <p:cNvSpPr>
                    <a:spLocks noChangeArrowheads="1"/>
                  </p:cNvSpPr>
                  <p:nvPr/>
                </p:nvSpPr>
                <p:spPr bwMode="auto">
                  <a:xfrm>
                    <a:off x="4272" y="1440"/>
                    <a:ext cx="232" cy="30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67866" tIns="33338" rIns="67866" bIns="33338">
                    <a:spAutoFit/>
                  </a:bodyPr>
                  <a:lstStyle/>
                  <a:p>
                    <a:pPr eaLnBrk="0" hangingPunct="0">
                      <a:defRPr/>
                    </a:pPr>
                    <a:r>
                      <a:rPr kumimoji="1" lang="en-US" altLang="zh-CN" sz="1950">
                        <a:latin typeface="Arial" charset="0"/>
                      </a:rPr>
                      <a:t>4</a:t>
                    </a:r>
                  </a:p>
                </p:txBody>
              </p:sp>
            </p:grpSp>
          </p:grpSp>
        </p:grpSp>
        <p:sp>
          <p:nvSpPr>
            <p:cNvPr id="100360" name="AutoShape 34"/>
            <p:cNvSpPr>
              <a:spLocks/>
            </p:cNvSpPr>
            <p:nvPr/>
          </p:nvSpPr>
          <p:spPr bwMode="auto">
            <a:xfrm>
              <a:off x="2016" y="2880"/>
              <a:ext cx="192" cy="720"/>
            </a:xfrm>
            <a:prstGeom prst="leftBrace">
              <a:avLst>
                <a:gd name="adj1" fmla="val 31250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365362651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2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2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25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15" grpId="0" build="p" autoUpdateAnimBg="0"/>
      <p:bldP spid="192516" grpId="0" build="p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1485900" y="1063228"/>
            <a:ext cx="6172200" cy="67984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3000">
                <a:sym typeface="Monotype Sorts" pitchFamily="2" charset="2"/>
              </a:rPr>
              <a:t>数值型分组数据的四分位数</a:t>
            </a:r>
            <a:r>
              <a:rPr lang="zh-CN" altLang="en-US" sz="3000"/>
              <a:t/>
            </a:r>
            <a:br>
              <a:rPr lang="zh-CN" altLang="en-US" sz="3000"/>
            </a:br>
            <a:r>
              <a:rPr lang="en-US" altLang="zh-CN" sz="2700">
                <a:solidFill>
                  <a:schemeClr val="hlink"/>
                </a:solidFill>
              </a:rPr>
              <a:t>(</a:t>
            </a:r>
            <a:r>
              <a:rPr lang="zh-CN" altLang="en-US" sz="2700">
                <a:solidFill>
                  <a:schemeClr val="hlink"/>
                </a:solidFill>
              </a:rPr>
              <a:t>计算公式</a:t>
            </a:r>
            <a:r>
              <a:rPr lang="en-US" altLang="zh-CN" sz="2700">
                <a:solidFill>
                  <a:schemeClr val="hlink"/>
                </a:solidFill>
              </a:rPr>
              <a:t>)</a:t>
            </a:r>
          </a:p>
        </p:txBody>
      </p:sp>
      <p:sp>
        <p:nvSpPr>
          <p:cNvPr id="104455" name="Rectangle 4"/>
          <p:cNvSpPr>
            <a:spLocks noChangeArrowheads="1"/>
          </p:cNvSpPr>
          <p:nvPr/>
        </p:nvSpPr>
        <p:spPr bwMode="auto">
          <a:xfrm>
            <a:off x="1714501" y="4286250"/>
            <a:ext cx="1828800" cy="5715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67866" tIns="33338" rIns="67866" bIns="33338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400" b="1"/>
              <a:t>上四分位数</a:t>
            </a:r>
            <a:r>
              <a:rPr lang="en-US" altLang="zh-CN" sz="2400" b="1"/>
              <a:t>:</a:t>
            </a:r>
            <a:r>
              <a:rPr lang="en-US" altLang="zh-CN" sz="2100" b="1">
                <a:solidFill>
                  <a:srgbClr val="FFFF93"/>
                </a:solidFill>
              </a:rPr>
              <a:t> </a:t>
            </a:r>
          </a:p>
        </p:txBody>
      </p:sp>
      <p:sp>
        <p:nvSpPr>
          <p:cNvPr id="104454" name="Rectangle 8"/>
          <p:cNvSpPr>
            <a:spLocks noChangeArrowheads="1"/>
          </p:cNvSpPr>
          <p:nvPr/>
        </p:nvSpPr>
        <p:spPr bwMode="auto">
          <a:xfrm>
            <a:off x="1657350" y="2743200"/>
            <a:ext cx="1828800" cy="5715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67866" tIns="33338" rIns="67866" bIns="33338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400" b="1" dirty="0"/>
              <a:t>下四分位数</a:t>
            </a:r>
            <a:r>
              <a:rPr lang="en-US" altLang="zh-CN" sz="2400" b="1" dirty="0"/>
              <a:t>:</a:t>
            </a:r>
            <a:r>
              <a:rPr lang="en-US" altLang="zh-CN" sz="2100" b="1" dirty="0">
                <a:solidFill>
                  <a:srgbClr val="FFFF93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3434044" y="2267785"/>
                <a:ext cx="3760839" cy="11612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≐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den>
                      </m:f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4044" y="2267785"/>
                <a:ext cx="3760839" cy="116121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3434044" y="3795836"/>
                <a:ext cx="3760839" cy="11640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≐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sub>
                          </m:sSub>
                        </m:den>
                      </m:f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4044" y="3795836"/>
                <a:ext cx="3760839" cy="116403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625280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1470402" y="537388"/>
            <a:ext cx="6172200" cy="679847"/>
          </a:xfrm>
        </p:spPr>
        <p:txBody>
          <a:bodyPr>
            <a:normAutofit/>
          </a:bodyPr>
          <a:lstStyle/>
          <a:p>
            <a:pPr algn="ctr" eaLnBrk="1" hangingPunct="1"/>
            <a:r>
              <a:rPr lang="zh-CN" altLang="en-US" sz="3000" dirty="0">
                <a:sym typeface="Monotype Sorts" pitchFamily="2" charset="2"/>
              </a:rPr>
              <a:t>数值型分组数据的四</a:t>
            </a:r>
            <a:r>
              <a:rPr lang="zh-CN" altLang="en-US" sz="3000" dirty="0" smtClean="0">
                <a:sym typeface="Monotype Sorts" pitchFamily="2" charset="2"/>
              </a:rPr>
              <a:t>分位数</a:t>
            </a:r>
            <a:endParaRPr lang="en-US" altLang="zh-CN" sz="2700" dirty="0">
              <a:solidFill>
                <a:schemeClr val="hlink"/>
              </a:solidFill>
            </a:endParaRPr>
          </a:p>
        </p:txBody>
      </p:sp>
      <p:sp>
        <p:nvSpPr>
          <p:cNvPr id="2017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839271" y="2756815"/>
            <a:ext cx="2901773" cy="312208"/>
          </a:xfrm>
        </p:spPr>
        <p:txBody>
          <a:bodyPr>
            <a:noAutofit/>
          </a:bodyPr>
          <a:lstStyle/>
          <a:p>
            <a:pPr algn="ctr" eaLnBrk="1" hangingPunct="1">
              <a:buFontTx/>
              <a:buNone/>
            </a:pPr>
            <a:r>
              <a:rPr lang="en-US" altLang="zh-CN" sz="2400" b="1" i="1" dirty="0"/>
              <a:t>Q</a:t>
            </a:r>
            <a:r>
              <a:rPr lang="en-US" altLang="zh-CN" sz="2400" b="1" i="1" baseline="-25000" dirty="0"/>
              <a:t>L</a:t>
            </a:r>
            <a:r>
              <a:rPr lang="zh-CN" altLang="en-US" sz="2400" b="1" dirty="0"/>
              <a:t>位置＝</a:t>
            </a:r>
            <a:r>
              <a:rPr lang="en-US" altLang="zh-CN" sz="2400" b="1" dirty="0"/>
              <a:t>50/4</a:t>
            </a:r>
            <a:r>
              <a:rPr lang="zh-CN" altLang="en-US" sz="2400" b="1" dirty="0"/>
              <a:t>＝</a:t>
            </a:r>
            <a:r>
              <a:rPr lang="en-US" altLang="zh-CN" sz="2400" b="1" dirty="0"/>
              <a:t>12.5</a:t>
            </a:r>
          </a:p>
        </p:txBody>
      </p:sp>
      <p:sp>
        <p:nvSpPr>
          <p:cNvPr id="201732" name="Rectangle 4"/>
          <p:cNvSpPr>
            <a:spLocks noChangeArrowheads="1"/>
          </p:cNvSpPr>
          <p:nvPr/>
        </p:nvSpPr>
        <p:spPr bwMode="auto">
          <a:xfrm>
            <a:off x="5839271" y="4437649"/>
            <a:ext cx="2901773" cy="355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866" tIns="33338" rIns="67866" bIns="33338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zh-CN" sz="2000" b="1" i="1" dirty="0"/>
              <a:t>Q</a:t>
            </a:r>
            <a:r>
              <a:rPr lang="en-US" altLang="zh-CN" sz="2000" b="1" i="1" baseline="-25000" dirty="0"/>
              <a:t>U</a:t>
            </a:r>
            <a:r>
              <a:rPr lang="zh-CN" altLang="en-US" sz="2000" b="1" dirty="0"/>
              <a:t>位置＝</a:t>
            </a:r>
            <a:r>
              <a:rPr lang="en-US" altLang="zh-CN" sz="2000" b="1" dirty="0"/>
              <a:t>3×50/4</a:t>
            </a:r>
            <a:r>
              <a:rPr lang="zh-CN" altLang="en-US" sz="2000" b="1" dirty="0"/>
              <a:t>＝</a:t>
            </a:r>
            <a:r>
              <a:rPr lang="en-US" altLang="zh-CN" sz="2000" b="1" dirty="0"/>
              <a:t>37.5</a:t>
            </a:r>
          </a:p>
        </p:txBody>
      </p:sp>
      <p:graphicFrame>
        <p:nvGraphicFramePr>
          <p:cNvPr id="201733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8158926"/>
              </p:ext>
            </p:extLst>
          </p:nvPr>
        </p:nvGraphicFramePr>
        <p:xfrm>
          <a:off x="767164" y="2596758"/>
          <a:ext cx="4564253" cy="3380543"/>
        </p:xfrm>
        <a:graphic>
          <a:graphicData uri="http://schemas.openxmlformats.org/drawingml/2006/table">
            <a:tbl>
              <a:tblPr/>
              <a:tblGrid>
                <a:gridCol w="1671106"/>
                <a:gridCol w="1269055"/>
                <a:gridCol w="1624092"/>
              </a:tblGrid>
              <a:tr h="376727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表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10  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某车间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50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名工人日加工零件数分组表</a:t>
                      </a:r>
                    </a:p>
                  </a:txBody>
                  <a:tcPr marL="68580" marR="68580" marT="34292" marB="34292" anchor="ctr" horzOverflow="overflow">
                    <a:lnL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47B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360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按零件数分组</a:t>
                      </a:r>
                    </a:p>
                  </a:txBody>
                  <a:tcPr marL="68580" marR="68580" marT="34292" marB="34292" anchor="ctr" horzOverflow="overflow">
                    <a:lnL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频数（人）</a:t>
                      </a:r>
                    </a:p>
                  </a:txBody>
                  <a:tcPr marL="68580" marR="68580" marT="34292" marB="34292" anchor="ctr" horzOverflow="overflow">
                    <a:lnL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累积频数</a:t>
                      </a:r>
                    </a:p>
                  </a:txBody>
                  <a:tcPr marL="68580" marR="68580" marT="34292" marB="34292" anchor="ctr" horzOverflow="overflow">
                    <a:lnL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B"/>
                    </a:solidFill>
                  </a:tcPr>
                </a:tc>
              </a:tr>
              <a:tr h="20954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105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~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110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110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~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115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115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~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120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120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~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125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125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~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130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130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~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135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135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~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140</a:t>
                      </a:r>
                    </a:p>
                  </a:txBody>
                  <a:tcPr marL="68580" marR="68580" marT="34292" marB="34292" anchor="ctr" horzOverflow="overflow">
                    <a:lnL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C67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68580" marR="68580" marT="34292" marB="34292" anchor="ctr" horzOverflow="overflow">
                    <a:lnL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BFF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50</a:t>
                      </a:r>
                    </a:p>
                  </a:txBody>
                  <a:tcPr marL="68580" marR="68580" marT="34292" marB="34292" anchor="ctr" horzOverflow="overflow">
                    <a:lnL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BFFF9"/>
                    </a:solidFill>
                  </a:tcPr>
                </a:tc>
              </a:tr>
              <a:tr h="3360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合计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68580" marR="68580" marT="34292" marB="34292" anchor="ctr" horzOverflow="overflow">
                    <a:lnL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68580" marR="68580" marT="34292" marB="34292" anchor="ctr" horzOverflow="overflow">
                    <a:lnL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  <a:cs typeface="Times New Roman" pitchFamily="18" charset="0"/>
                        </a:rPr>
                        <a:t>—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34292" marB="34292" anchor="ctr" horzOverflow="overflow">
                    <a:lnL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B"/>
                    </a:solidFill>
                  </a:tcPr>
                </a:tc>
              </a:tr>
            </a:tbl>
          </a:graphicData>
        </a:graphic>
      </p:graphicFrame>
      <p:sp>
        <p:nvSpPr>
          <p:cNvPr id="201753" name="Text Box 25"/>
          <p:cNvSpPr txBox="1">
            <a:spLocks noChangeArrowheads="1"/>
          </p:cNvSpPr>
          <p:nvPr/>
        </p:nvSpPr>
        <p:spPr bwMode="auto">
          <a:xfrm>
            <a:off x="883403" y="1514207"/>
            <a:ext cx="760966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 eaLnBrk="0" hangingPunct="0">
              <a:spcBef>
                <a:spcPct val="50000"/>
              </a:spcBef>
              <a:defRPr/>
            </a:pPr>
            <a:r>
              <a:rPr kumimoji="1" lang="en-US" altLang="zh-CN" sz="2400" b="1" dirty="0" smtClean="0">
                <a:latin typeface="Times New Roman" pitchFamily="18" charset="0"/>
              </a:rPr>
              <a:t>【</a:t>
            </a:r>
            <a:r>
              <a:rPr kumimoji="1" lang="zh-CN" altLang="en-US" sz="2400" b="1" dirty="0" smtClean="0">
                <a:latin typeface="Times New Roman" pitchFamily="18" charset="0"/>
              </a:rPr>
              <a:t>例</a:t>
            </a:r>
            <a:r>
              <a:rPr kumimoji="1" lang="en-US" altLang="zh-CN" sz="2400" b="1" dirty="0">
                <a:latin typeface="Times New Roman" pitchFamily="18" charset="0"/>
              </a:rPr>
              <a:t>8</a:t>
            </a:r>
            <a:r>
              <a:rPr kumimoji="1" lang="en-US" altLang="zh-CN" sz="2400" b="1" dirty="0" smtClean="0">
                <a:latin typeface="Times New Roman" pitchFamily="18" charset="0"/>
              </a:rPr>
              <a:t>】</a:t>
            </a:r>
            <a:r>
              <a:rPr kumimoji="1" lang="zh-CN" altLang="en-US" sz="2400" dirty="0">
                <a:latin typeface="Times New Roman" pitchFamily="18" charset="0"/>
              </a:rPr>
              <a:t>根据</a:t>
            </a:r>
            <a:r>
              <a:rPr kumimoji="1" lang="zh-CN" altLang="en-US" sz="2400" dirty="0" smtClean="0">
                <a:latin typeface="Times New Roman" pitchFamily="18" charset="0"/>
              </a:rPr>
              <a:t>表</a:t>
            </a:r>
            <a:r>
              <a:rPr kumimoji="1" lang="en-US" altLang="zh-CN" sz="2400" dirty="0" smtClean="0">
                <a:latin typeface="Times New Roman" pitchFamily="18" charset="0"/>
              </a:rPr>
              <a:t>10</a:t>
            </a:r>
            <a:r>
              <a:rPr kumimoji="1" lang="zh-CN" altLang="en-US" sz="2400" dirty="0" smtClean="0">
                <a:latin typeface="Times New Roman" pitchFamily="18" charset="0"/>
              </a:rPr>
              <a:t>中</a:t>
            </a:r>
            <a:r>
              <a:rPr kumimoji="1" lang="zh-CN" altLang="en-US" sz="2400" dirty="0">
                <a:latin typeface="Times New Roman" pitchFamily="18" charset="0"/>
              </a:rPr>
              <a:t>的数据，计算</a:t>
            </a:r>
            <a:r>
              <a:rPr kumimoji="1" lang="en-US" altLang="zh-CN" sz="2400" dirty="0">
                <a:latin typeface="Times New Roman" pitchFamily="18" charset="0"/>
              </a:rPr>
              <a:t>50 </a:t>
            </a:r>
            <a:r>
              <a:rPr kumimoji="1" lang="zh-CN" altLang="en-US" sz="2400" dirty="0">
                <a:latin typeface="Times New Roman" pitchFamily="18" charset="0"/>
              </a:rPr>
              <a:t>名工人日加工零件数的四分位数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5249724" y="3215522"/>
                <a:ext cx="3894276" cy="7053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≐115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50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−8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5≐117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81(</m:t>
                      </m:r>
                      <m:r>
                        <a:rPr lang="zh-CN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个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9724" y="3215522"/>
                <a:ext cx="3894276" cy="70532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5245708" y="5088431"/>
                <a:ext cx="3894276" cy="98232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≐125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50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−30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5≐1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.75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个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5708" y="5088431"/>
                <a:ext cx="3894276" cy="982320"/>
              </a:xfrm>
              <a:prstGeom prst="rect">
                <a:avLst/>
              </a:prstGeom>
              <a:blipFill rotWithShape="0">
                <a:blip r:embed="rId3"/>
                <a:stretch>
                  <a:fillRect b="-93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884967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1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1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1" grpId="0" build="p" autoUpdateAnimBg="0"/>
      <p:bldP spid="201732" grpId="0" build="p" autoUpdateAnimBg="0"/>
      <p:bldP spid="9" grpId="0"/>
      <p:bldP spid="10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57350" y="2571750"/>
            <a:ext cx="5829300" cy="85725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67866" tIns="33338" rIns="67866" bIns="33338" rtlCol="0" anchor="b">
            <a:normAutofit fontScale="90000"/>
          </a:bodyPr>
          <a:lstStyle/>
          <a:p>
            <a:pPr eaLnBrk="1" hangingPunct="1"/>
            <a:r>
              <a:rPr lang="zh-CN" altLang="en-US" dirty="0" smtClean="0"/>
              <a:t>定距和定比数据：均值</a:t>
            </a:r>
          </a:p>
        </p:txBody>
      </p:sp>
    </p:spTree>
    <p:extLst>
      <p:ext uri="{BB962C8B-B14F-4D97-AF65-F5344CB8AC3E}">
        <p14:creationId xmlns:p14="http://schemas.microsoft.com/office/powerpoint/2010/main" val="387197295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567580"/>
            <a:ext cx="6172200" cy="742950"/>
          </a:xfrm>
        </p:spPr>
        <p:txBody>
          <a:bodyPr>
            <a:normAutofit/>
          </a:bodyPr>
          <a:lstStyle/>
          <a:p>
            <a:r>
              <a:rPr lang="zh-CN" altLang="en-US" sz="3000" dirty="0"/>
              <a:t>均值</a:t>
            </a:r>
            <a:r>
              <a:rPr lang="en-US" altLang="zh-CN" sz="3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(mean</a:t>
            </a:r>
            <a:r>
              <a:rPr lang="en-US" altLang="zh-CN" sz="3000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)</a:t>
            </a:r>
            <a:endParaRPr lang="en-US" altLang="zh-CN" sz="2700" b="1" dirty="0">
              <a:solidFill>
                <a:schemeClr val="hlink"/>
              </a:solidFill>
            </a:endParaRPr>
          </a:p>
        </p:txBody>
      </p:sp>
      <p:sp>
        <p:nvSpPr>
          <p:cNvPr id="206851" name="Rectangle 3"/>
          <p:cNvSpPr>
            <a:spLocks noChangeArrowheads="1"/>
          </p:cNvSpPr>
          <p:nvPr/>
        </p:nvSpPr>
        <p:spPr bwMode="auto">
          <a:xfrm>
            <a:off x="1037418" y="1369639"/>
            <a:ext cx="6361086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866" tIns="33338" rIns="67866" bIns="33338"/>
          <a:lstStyle/>
          <a:p>
            <a:pPr eaLnBrk="0" hangingPunct="0">
              <a:spcBef>
                <a:spcPct val="20000"/>
              </a:spcBef>
              <a:defRPr/>
            </a:pPr>
            <a:r>
              <a:rPr kumimoji="1" lang="zh-CN" altLang="en-US" sz="2400" dirty="0">
                <a:latin typeface="Arial" charset="0"/>
              </a:rPr>
              <a:t>设一组数据为</a:t>
            </a:r>
            <a:r>
              <a:rPr kumimoji="1" lang="zh-CN" altLang="en-US" sz="2400" dirty="0" smtClean="0">
                <a:latin typeface="Arial" charset="0"/>
              </a:rPr>
              <a:t>：</a:t>
            </a:r>
            <a:r>
              <a:rPr kumimoji="1" lang="en-US" altLang="zh-CN" sz="2400" i="1" dirty="0" smtClean="0">
                <a:latin typeface="Times New Roman" pitchFamily="18" charset="0"/>
              </a:rPr>
              <a:t>x</a:t>
            </a:r>
            <a:r>
              <a:rPr kumimoji="1" lang="en-US" altLang="zh-CN" sz="2400" baseline="-25000" dirty="0" smtClean="0">
                <a:latin typeface="Arial" charset="0"/>
              </a:rPr>
              <a:t>1 </a:t>
            </a:r>
            <a:r>
              <a:rPr kumimoji="1" lang="zh-CN" altLang="en-US" sz="2400" dirty="0" smtClean="0">
                <a:latin typeface="Arial" charset="0"/>
              </a:rPr>
              <a:t>，</a:t>
            </a:r>
            <a:r>
              <a:rPr kumimoji="1" lang="en-US" altLang="zh-CN" sz="2400" i="1" dirty="0" smtClean="0">
                <a:latin typeface="Times New Roman" pitchFamily="18" charset="0"/>
              </a:rPr>
              <a:t>x</a:t>
            </a:r>
            <a:r>
              <a:rPr kumimoji="1" lang="en-US" altLang="zh-CN" sz="2400" baseline="-25000" dirty="0" smtClean="0">
                <a:latin typeface="Arial" charset="0"/>
              </a:rPr>
              <a:t>2 </a:t>
            </a:r>
            <a:r>
              <a:rPr kumimoji="1" lang="zh-CN" altLang="en-US" sz="2400" dirty="0">
                <a:latin typeface="Arial" charset="0"/>
              </a:rPr>
              <a:t>，</a:t>
            </a:r>
            <a:r>
              <a:rPr kumimoji="1" lang="en-US" altLang="zh-CN" sz="2400" dirty="0">
                <a:latin typeface="Arial" charset="0"/>
              </a:rPr>
              <a:t>… </a:t>
            </a:r>
            <a:r>
              <a:rPr kumimoji="1" lang="zh-CN" altLang="en-US" sz="2400" dirty="0" smtClean="0">
                <a:latin typeface="Arial" charset="0"/>
              </a:rPr>
              <a:t>，</a:t>
            </a:r>
            <a:r>
              <a:rPr kumimoji="1" lang="en-US" altLang="zh-CN" sz="2400" i="1" dirty="0" err="1" smtClean="0">
                <a:latin typeface="Times New Roman" pitchFamily="18" charset="0"/>
              </a:rPr>
              <a:t>x</a:t>
            </a:r>
            <a:r>
              <a:rPr kumimoji="1" lang="en-US" altLang="zh-CN" sz="2400" baseline="-25000" dirty="0" err="1" smtClean="0">
                <a:latin typeface="Arial" charset="0"/>
              </a:rPr>
              <a:t>N</a:t>
            </a:r>
            <a:r>
              <a:rPr kumimoji="1" lang="en-US" altLang="zh-CN" sz="2400" baseline="-25000" dirty="0" smtClean="0">
                <a:latin typeface="Arial" charset="0"/>
              </a:rPr>
              <a:t> </a:t>
            </a:r>
            <a:endParaRPr kumimoji="1" lang="en-US" altLang="zh-CN" sz="2400" baseline="-25000" dirty="0">
              <a:latin typeface="Arial" charset="0"/>
            </a:endParaRPr>
          </a:p>
          <a:p>
            <a:pPr eaLnBrk="0" hangingPunct="0">
              <a:spcBef>
                <a:spcPct val="20000"/>
              </a:spcBef>
              <a:defRPr/>
            </a:pPr>
            <a:r>
              <a:rPr kumimoji="1" lang="zh-CN" altLang="en-US" sz="2400" b="1" dirty="0">
                <a:latin typeface="Arial" charset="0"/>
              </a:rPr>
              <a:t>算术平均值</a:t>
            </a:r>
            <a:r>
              <a:rPr kumimoji="1" lang="zh-CN" altLang="en-US" sz="2400" dirty="0">
                <a:latin typeface="Arial" charset="0"/>
              </a:rPr>
              <a:t>的计算公式为</a:t>
            </a:r>
          </a:p>
        </p:txBody>
      </p:sp>
      <p:sp>
        <p:nvSpPr>
          <p:cNvPr id="206852" name="Rectangle 4"/>
          <p:cNvSpPr>
            <a:spLocks noChangeArrowheads="1"/>
          </p:cNvSpPr>
          <p:nvPr/>
        </p:nvSpPr>
        <p:spPr bwMode="auto">
          <a:xfrm>
            <a:off x="1037418" y="3598491"/>
            <a:ext cx="5486400" cy="1472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866" tIns="33338" rIns="67866" bIns="33338"/>
          <a:lstStyle/>
          <a:p>
            <a:pPr eaLnBrk="0" hangingPunct="0">
              <a:spcBef>
                <a:spcPct val="20000"/>
              </a:spcBef>
              <a:defRPr/>
            </a:pPr>
            <a:r>
              <a:rPr kumimoji="1" lang="zh-CN" altLang="en-US" sz="2400" dirty="0">
                <a:latin typeface="Arial" charset="0"/>
              </a:rPr>
              <a:t>设分组后的数据为</a:t>
            </a:r>
            <a:r>
              <a:rPr kumimoji="1" lang="zh-CN" altLang="en-US" sz="2400" dirty="0" smtClean="0">
                <a:latin typeface="Arial" charset="0"/>
              </a:rPr>
              <a:t>：</a:t>
            </a:r>
            <a:r>
              <a:rPr kumimoji="1" lang="en-US" altLang="zh-CN" sz="2400" i="1" dirty="0">
                <a:latin typeface="Times New Roman" pitchFamily="18" charset="0"/>
              </a:rPr>
              <a:t>x</a:t>
            </a:r>
            <a:r>
              <a:rPr kumimoji="1" lang="en-US" altLang="zh-CN" sz="2400" baseline="-25000" dirty="0" smtClean="0">
                <a:latin typeface="Arial" charset="0"/>
              </a:rPr>
              <a:t>1 </a:t>
            </a:r>
            <a:r>
              <a:rPr kumimoji="1" lang="zh-CN" altLang="en-US" sz="2400" dirty="0" smtClean="0">
                <a:latin typeface="Arial" charset="0"/>
              </a:rPr>
              <a:t>，</a:t>
            </a:r>
            <a:r>
              <a:rPr kumimoji="1" lang="en-US" altLang="zh-CN" sz="2400" i="1" dirty="0">
                <a:latin typeface="Times New Roman" pitchFamily="18" charset="0"/>
              </a:rPr>
              <a:t>x</a:t>
            </a:r>
            <a:r>
              <a:rPr kumimoji="1" lang="en-US" altLang="zh-CN" sz="2400" baseline="-25000" dirty="0" smtClean="0">
                <a:latin typeface="Arial" charset="0"/>
              </a:rPr>
              <a:t>2 </a:t>
            </a:r>
            <a:r>
              <a:rPr kumimoji="1" lang="zh-CN" altLang="en-US" sz="2400" dirty="0">
                <a:latin typeface="Arial" charset="0"/>
              </a:rPr>
              <a:t>，</a:t>
            </a:r>
            <a:r>
              <a:rPr kumimoji="1" lang="en-US" altLang="zh-CN" sz="2400" dirty="0">
                <a:latin typeface="Arial" charset="0"/>
              </a:rPr>
              <a:t>… </a:t>
            </a:r>
            <a:r>
              <a:rPr kumimoji="1" lang="zh-CN" altLang="en-US" sz="2400" dirty="0" smtClean="0">
                <a:latin typeface="Arial" charset="0"/>
              </a:rPr>
              <a:t>，</a:t>
            </a:r>
            <a:r>
              <a:rPr kumimoji="1" lang="en-US" altLang="zh-CN" sz="2400" i="1" dirty="0" err="1">
                <a:latin typeface="Times New Roman" pitchFamily="18" charset="0"/>
              </a:rPr>
              <a:t>x</a:t>
            </a:r>
            <a:r>
              <a:rPr kumimoji="1" lang="en-US" altLang="zh-CN" sz="2400" baseline="-25000" dirty="0" err="1" smtClean="0">
                <a:latin typeface="Times New Roman" pitchFamily="18" charset="0"/>
              </a:rPr>
              <a:t>K</a:t>
            </a:r>
            <a:r>
              <a:rPr kumimoji="1" lang="en-US" altLang="zh-CN" sz="2400" baseline="-25000" dirty="0" smtClean="0">
                <a:latin typeface="Arial" charset="0"/>
              </a:rPr>
              <a:t> </a:t>
            </a:r>
            <a:endParaRPr kumimoji="1" lang="en-US" altLang="zh-CN" sz="2400" baseline="-25000" dirty="0">
              <a:latin typeface="Arial" charset="0"/>
            </a:endParaRPr>
          </a:p>
          <a:p>
            <a:pPr eaLnBrk="0" hangingPunct="0">
              <a:spcBef>
                <a:spcPct val="20000"/>
              </a:spcBef>
              <a:defRPr/>
            </a:pPr>
            <a:r>
              <a:rPr kumimoji="1" lang="zh-CN" altLang="en-US" sz="2400" dirty="0">
                <a:latin typeface="Arial" charset="0"/>
              </a:rPr>
              <a:t>相应的频数为：       </a:t>
            </a:r>
            <a:r>
              <a:rPr kumimoji="1" lang="en-US" altLang="zh-CN" sz="2400" i="1" dirty="0">
                <a:latin typeface="Times New Roman" pitchFamily="18" charset="0"/>
              </a:rPr>
              <a:t>f</a:t>
            </a:r>
            <a:r>
              <a:rPr kumimoji="1" lang="en-US" altLang="zh-CN" sz="2400" baseline="-25000" dirty="0" smtClean="0">
                <a:latin typeface="Arial" charset="0"/>
              </a:rPr>
              <a:t>1 </a:t>
            </a:r>
            <a:r>
              <a:rPr kumimoji="1" lang="zh-CN" altLang="en-US" sz="2400" dirty="0">
                <a:latin typeface="Arial" charset="0"/>
              </a:rPr>
              <a:t>， </a:t>
            </a:r>
            <a:r>
              <a:rPr kumimoji="1" lang="en-US" altLang="zh-CN" sz="2400" i="1" dirty="0">
                <a:latin typeface="Times New Roman" pitchFamily="18" charset="0"/>
              </a:rPr>
              <a:t>f</a:t>
            </a:r>
            <a:r>
              <a:rPr kumimoji="1" lang="en-US" altLang="zh-CN" sz="2400" baseline="-25000" dirty="0" smtClean="0">
                <a:latin typeface="Arial" charset="0"/>
              </a:rPr>
              <a:t>2</a:t>
            </a:r>
            <a:r>
              <a:rPr kumimoji="1" lang="zh-CN" altLang="en-US" sz="2400" dirty="0">
                <a:latin typeface="Arial" charset="0"/>
              </a:rPr>
              <a:t>，</a:t>
            </a:r>
            <a:r>
              <a:rPr kumimoji="1" lang="en-US" altLang="zh-CN" sz="2400" dirty="0">
                <a:latin typeface="Arial" charset="0"/>
              </a:rPr>
              <a:t>… </a:t>
            </a:r>
            <a:r>
              <a:rPr kumimoji="1" lang="zh-CN" altLang="en-US" sz="2400" dirty="0" smtClean="0">
                <a:latin typeface="Arial" charset="0"/>
              </a:rPr>
              <a:t>，</a:t>
            </a:r>
            <a:r>
              <a:rPr kumimoji="1" lang="en-US" altLang="zh-CN" sz="2400" i="1" dirty="0" err="1">
                <a:latin typeface="Times New Roman" pitchFamily="18" charset="0"/>
              </a:rPr>
              <a:t>f</a:t>
            </a:r>
            <a:r>
              <a:rPr kumimoji="1" lang="en-US" altLang="zh-CN" sz="2400" baseline="-25000" dirty="0" err="1" smtClean="0">
                <a:latin typeface="Times New Roman" pitchFamily="18" charset="0"/>
              </a:rPr>
              <a:t>K</a:t>
            </a:r>
            <a:endParaRPr kumimoji="1" lang="en-US" altLang="zh-CN" sz="2400" dirty="0">
              <a:latin typeface="Times New Roman" pitchFamily="18" charset="0"/>
            </a:endParaRPr>
          </a:p>
          <a:p>
            <a:pPr eaLnBrk="0" hangingPunct="0">
              <a:spcBef>
                <a:spcPct val="20000"/>
              </a:spcBef>
              <a:defRPr/>
            </a:pPr>
            <a:r>
              <a:rPr kumimoji="1" lang="zh-CN" altLang="en-US" sz="2400" b="1" dirty="0">
                <a:latin typeface="Arial" charset="0"/>
              </a:rPr>
              <a:t>加权平均值</a:t>
            </a:r>
            <a:r>
              <a:rPr kumimoji="1" lang="zh-CN" altLang="en-US" sz="2400" dirty="0">
                <a:latin typeface="Arial" charset="0"/>
              </a:rPr>
              <a:t>的计算公式为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1861215" y="2295557"/>
                <a:ext cx="5868914" cy="10017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zh-CN" alt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1215" y="2295557"/>
                <a:ext cx="5868914" cy="100174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984982" y="5075684"/>
                <a:ext cx="7278659" cy="11349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zh-CN" alt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altLang="zh-CN" sz="32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den>
                      </m:f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982" y="5075684"/>
                <a:ext cx="7278659" cy="113492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484140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567580"/>
            <a:ext cx="6172200" cy="742950"/>
          </a:xfrm>
        </p:spPr>
        <p:txBody>
          <a:bodyPr>
            <a:normAutofit/>
          </a:bodyPr>
          <a:lstStyle/>
          <a:p>
            <a:r>
              <a:rPr lang="zh-CN" altLang="en-US" sz="3000" dirty="0"/>
              <a:t>均值</a:t>
            </a:r>
            <a:r>
              <a:rPr lang="en-US" altLang="zh-CN" sz="3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(mean</a:t>
            </a:r>
            <a:r>
              <a:rPr lang="en-US" altLang="zh-CN" sz="3000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)</a:t>
            </a:r>
            <a:endParaRPr lang="en-US" altLang="zh-CN" sz="2700" b="1" dirty="0">
              <a:solidFill>
                <a:schemeClr val="hlink"/>
              </a:solidFill>
            </a:endParaRPr>
          </a:p>
        </p:txBody>
      </p:sp>
      <p:sp>
        <p:nvSpPr>
          <p:cNvPr id="206851" name="Rectangle 3"/>
          <p:cNvSpPr>
            <a:spLocks noChangeArrowheads="1"/>
          </p:cNvSpPr>
          <p:nvPr/>
        </p:nvSpPr>
        <p:spPr bwMode="auto">
          <a:xfrm>
            <a:off x="1037418" y="1369639"/>
            <a:ext cx="6361086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866" tIns="33338" rIns="67866" bIns="33338"/>
          <a:lstStyle/>
          <a:p>
            <a:pPr eaLnBrk="0" hangingPunct="0">
              <a:spcBef>
                <a:spcPct val="20000"/>
              </a:spcBef>
              <a:defRPr/>
            </a:pPr>
            <a:r>
              <a:rPr kumimoji="1" lang="zh-CN" altLang="en-US" sz="2400" dirty="0">
                <a:latin typeface="Arial" charset="0"/>
              </a:rPr>
              <a:t>设一组数据为</a:t>
            </a:r>
            <a:r>
              <a:rPr kumimoji="1" lang="zh-CN" altLang="en-US" sz="2400" dirty="0" smtClean="0">
                <a:latin typeface="Arial" charset="0"/>
              </a:rPr>
              <a:t>：</a:t>
            </a:r>
            <a:r>
              <a:rPr kumimoji="1" lang="en-US" altLang="zh-CN" sz="2400" i="1" dirty="0">
                <a:latin typeface="Times New Roman" pitchFamily="18" charset="0"/>
              </a:rPr>
              <a:t>x</a:t>
            </a:r>
            <a:r>
              <a:rPr kumimoji="1" lang="en-US" altLang="zh-CN" sz="2400" baseline="-25000" dirty="0" smtClean="0">
                <a:latin typeface="Arial" charset="0"/>
              </a:rPr>
              <a:t>1 </a:t>
            </a:r>
            <a:r>
              <a:rPr kumimoji="1" lang="zh-CN" altLang="en-US" sz="2400" dirty="0" smtClean="0">
                <a:latin typeface="Arial" charset="0"/>
              </a:rPr>
              <a:t>，</a:t>
            </a:r>
            <a:r>
              <a:rPr kumimoji="1" lang="en-US" altLang="zh-CN" sz="2400" i="1" dirty="0">
                <a:latin typeface="Times New Roman" pitchFamily="18" charset="0"/>
              </a:rPr>
              <a:t>x</a:t>
            </a:r>
            <a:r>
              <a:rPr kumimoji="1" lang="en-US" altLang="zh-CN" sz="2400" baseline="-25000" dirty="0" smtClean="0">
                <a:latin typeface="Arial" charset="0"/>
              </a:rPr>
              <a:t>2 </a:t>
            </a:r>
            <a:r>
              <a:rPr kumimoji="1" lang="zh-CN" altLang="en-US" sz="2400" dirty="0">
                <a:latin typeface="Arial" charset="0"/>
              </a:rPr>
              <a:t>，</a:t>
            </a:r>
            <a:r>
              <a:rPr kumimoji="1" lang="en-US" altLang="zh-CN" sz="2400" dirty="0">
                <a:latin typeface="Arial" charset="0"/>
              </a:rPr>
              <a:t>… </a:t>
            </a:r>
            <a:r>
              <a:rPr kumimoji="1" lang="zh-CN" altLang="en-US" sz="2400" dirty="0" smtClean="0">
                <a:latin typeface="Arial" charset="0"/>
              </a:rPr>
              <a:t>，</a:t>
            </a:r>
            <a:r>
              <a:rPr kumimoji="1" lang="en-US" altLang="zh-CN" sz="2400" i="1" dirty="0" err="1">
                <a:latin typeface="Times New Roman" pitchFamily="18" charset="0"/>
              </a:rPr>
              <a:t>x</a:t>
            </a:r>
            <a:r>
              <a:rPr kumimoji="1" lang="en-US" altLang="zh-CN" sz="2400" baseline="-25000" dirty="0" err="1" smtClean="0">
                <a:latin typeface="Arial" charset="0"/>
              </a:rPr>
              <a:t>N</a:t>
            </a:r>
            <a:r>
              <a:rPr kumimoji="1" lang="en-US" altLang="zh-CN" sz="2400" baseline="-25000" dirty="0" smtClean="0">
                <a:latin typeface="Arial" charset="0"/>
              </a:rPr>
              <a:t> </a:t>
            </a:r>
            <a:endParaRPr kumimoji="1" lang="en-US" altLang="zh-CN" sz="2400" baseline="-25000" dirty="0">
              <a:latin typeface="Arial" charset="0"/>
            </a:endParaRPr>
          </a:p>
          <a:p>
            <a:pPr eaLnBrk="0" hangingPunct="0">
              <a:spcBef>
                <a:spcPct val="20000"/>
              </a:spcBef>
              <a:defRPr/>
            </a:pPr>
            <a:r>
              <a:rPr kumimoji="1" lang="zh-CN" altLang="en-US" sz="2400" b="1" dirty="0" smtClean="0">
                <a:latin typeface="Arial" charset="0"/>
              </a:rPr>
              <a:t>几何平均值</a:t>
            </a:r>
            <a:r>
              <a:rPr kumimoji="1" lang="zh-CN" altLang="en-US" sz="2400" dirty="0">
                <a:latin typeface="Arial" charset="0"/>
              </a:rPr>
              <a:t>的计算公式为</a:t>
            </a:r>
          </a:p>
        </p:txBody>
      </p:sp>
      <p:sp>
        <p:nvSpPr>
          <p:cNvPr id="206852" name="Rectangle 4"/>
          <p:cNvSpPr>
            <a:spLocks noChangeArrowheads="1"/>
          </p:cNvSpPr>
          <p:nvPr/>
        </p:nvSpPr>
        <p:spPr bwMode="auto">
          <a:xfrm>
            <a:off x="1088217" y="4936226"/>
            <a:ext cx="6108449" cy="1472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866" tIns="33338" rIns="67866" bIns="33338"/>
          <a:lstStyle/>
          <a:p>
            <a:pPr eaLnBrk="0" hangingPunct="0">
              <a:spcBef>
                <a:spcPct val="20000"/>
              </a:spcBef>
              <a:defRPr/>
            </a:pPr>
            <a:r>
              <a:rPr kumimoji="1" lang="zh-CN" altLang="en-US" sz="2400" dirty="0" smtClean="0">
                <a:latin typeface="Arial" charset="0"/>
              </a:rPr>
              <a:t>几何平均数适用于服从对数正态分布的变量</a:t>
            </a:r>
            <a:endParaRPr kumimoji="1" lang="zh-CN" altLang="en-US" sz="2400" dirty="0"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1861215" y="2447954"/>
                <a:ext cx="2358210" cy="1915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g>
                        <m:e>
                          <m:nary>
                            <m:naryPr>
                              <m:chr m:val="∏"/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rad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1215" y="2447954"/>
                <a:ext cx="2358210" cy="191584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658249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750" y="381307"/>
            <a:ext cx="6172200" cy="74295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67866" tIns="33338" rIns="67866" bIns="33338" rtlCol="0" anchor="ctr" anchorCtr="1">
            <a:normAutofit/>
          </a:bodyPr>
          <a:lstStyle/>
          <a:p>
            <a:pPr eaLnBrk="1" hangingPunct="1"/>
            <a:r>
              <a:rPr lang="zh-CN" altLang="en-US" sz="3000" dirty="0" smtClean="0"/>
              <a:t>加权均值</a:t>
            </a:r>
            <a:endParaRPr lang="zh-CN" altLang="en-US" sz="2700" dirty="0">
              <a:solidFill>
                <a:schemeClr val="hlink"/>
              </a:solidFill>
            </a:endParaRPr>
          </a:p>
        </p:txBody>
      </p:sp>
      <p:graphicFrame>
        <p:nvGraphicFramePr>
          <p:cNvPr id="209923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2555807"/>
              </p:ext>
            </p:extLst>
          </p:nvPr>
        </p:nvGraphicFramePr>
        <p:xfrm>
          <a:off x="1196274" y="1955254"/>
          <a:ext cx="7017826" cy="3072638"/>
        </p:xfrm>
        <a:graphic>
          <a:graphicData uri="http://schemas.openxmlformats.org/drawingml/2006/table">
            <a:tbl>
              <a:tblPr/>
              <a:tblGrid>
                <a:gridCol w="1986177"/>
                <a:gridCol w="1794457"/>
                <a:gridCol w="1550322"/>
                <a:gridCol w="1686870"/>
              </a:tblGrid>
              <a:tr h="349202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表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10    </a:t>
                      </a:r>
                      <a:r>
                        <a:rPr kumimoji="0" lang="zh-CN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某车间50名工人日加工零件均值计算表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68580" marR="68580" marT="34298" marB="34298" anchor="ctr" horzOverflow="overflow">
                    <a:lnL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47B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072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按零件数分组</a:t>
                      </a:r>
                    </a:p>
                  </a:txBody>
                  <a:tcPr marL="68580" marR="68580" marT="34298" marB="34298" anchor="ctr" horzOverflow="overflow">
                    <a:lnL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组中值（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18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）</a:t>
                      </a:r>
                    </a:p>
                  </a:txBody>
                  <a:tcPr marL="68580" marR="68580" marT="34298" marB="34298" anchor="ctr" horzOverflow="overflow">
                    <a:lnL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频数（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  <a:r>
                        <a:rPr kumimoji="0" lang="en-US" altLang="zh-CN" sz="18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）</a:t>
                      </a:r>
                    </a:p>
                  </a:txBody>
                  <a:tcPr marL="68580" marR="68580" marT="34298" marB="34298" anchor="ctr" horzOverflow="overflow">
                    <a:lnL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1800" b="1" i="0" u="none" strike="noStrike" cap="none" normalizeH="0" baseline="-30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altLang="zh-CN" sz="18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  <a:r>
                        <a:rPr kumimoji="0" lang="en-US" altLang="zh-CN" sz="1800" b="1" i="0" u="none" strike="noStrike" cap="none" normalizeH="0" baseline="-30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68580" marR="68580" marT="34298" marB="34298" anchor="ctr" horzOverflow="overflow">
                    <a:lnL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B"/>
                    </a:solidFill>
                  </a:tcPr>
                </a:tc>
              </a:tr>
              <a:tr h="19164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105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~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110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110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~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115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115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~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120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120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~125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125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~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130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130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~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135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135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~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140</a:t>
                      </a:r>
                    </a:p>
                  </a:txBody>
                  <a:tcPr marL="68580" marR="68580" marT="34298" marB="34298" anchor="ctr" horzOverflow="overflow">
                    <a:lnL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C67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107.5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112.5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117.5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122.5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127.5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132.5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137.5</a:t>
                      </a:r>
                    </a:p>
                  </a:txBody>
                  <a:tcPr marL="68580" marR="68580" marT="34298" marB="34298" anchor="ctr" horzOverflow="overflow">
                    <a:lnL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BFF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68580" marR="68580" marT="34298" marB="34298" anchor="ctr" horzOverflow="overflow">
                    <a:lnL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BFF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322.5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562.5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940.0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1715.0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1275.0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795.0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550.0</a:t>
                      </a:r>
                    </a:p>
                  </a:txBody>
                  <a:tcPr marL="68580" marR="68580" marT="34298" marB="34298" anchor="ctr" horzOverflow="overflow">
                    <a:lnL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BFFF9"/>
                    </a:solidFill>
                  </a:tcPr>
                </a:tc>
              </a:tr>
              <a:tr h="3072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合计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68580" marR="68580" marT="34298" marB="34298" anchor="ctr" horzOverflow="overflow">
                    <a:lnL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—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68580" marR="68580" marT="34298" marB="34298" anchor="ctr" horzOverflow="overflow">
                    <a:lnL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50</a:t>
                      </a:r>
                    </a:p>
                  </a:txBody>
                  <a:tcPr marL="68580" marR="68580" marT="34298" marB="34298" anchor="ctr" horzOverflow="overflow">
                    <a:lnL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6160.0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34298" marB="34298" anchor="ctr" horzOverflow="overflow">
                    <a:lnL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B"/>
                    </a:solidFill>
                  </a:tcPr>
                </a:tc>
              </a:tr>
            </a:tbl>
          </a:graphicData>
        </a:graphic>
      </p:graphicFrame>
      <p:sp>
        <p:nvSpPr>
          <p:cNvPr id="209947" name="Text Box 27"/>
          <p:cNvSpPr txBox="1">
            <a:spLocks noChangeArrowheads="1"/>
          </p:cNvSpPr>
          <p:nvPr/>
        </p:nvSpPr>
        <p:spPr bwMode="auto">
          <a:xfrm>
            <a:off x="1196274" y="1124257"/>
            <a:ext cx="701782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 eaLnBrk="0" hangingPunct="0">
              <a:spcBef>
                <a:spcPct val="50000"/>
              </a:spcBef>
              <a:defRPr/>
            </a:pPr>
            <a:r>
              <a:rPr kumimoji="1" lang="en-US" altLang="zh-CN" sz="2400" b="1" dirty="0" smtClean="0">
                <a:latin typeface="Times New Roman" pitchFamily="18" charset="0"/>
              </a:rPr>
              <a:t>【</a:t>
            </a:r>
            <a:r>
              <a:rPr kumimoji="1" lang="zh-CN" altLang="en-US" sz="2400" b="1" dirty="0" smtClean="0">
                <a:latin typeface="Times New Roman" pitchFamily="18" charset="0"/>
              </a:rPr>
              <a:t>例</a:t>
            </a:r>
            <a:r>
              <a:rPr kumimoji="1" lang="en-US" altLang="zh-CN" sz="2400" b="1" dirty="0" smtClean="0">
                <a:latin typeface="Times New Roman" pitchFamily="18" charset="0"/>
              </a:rPr>
              <a:t>8】</a:t>
            </a:r>
            <a:r>
              <a:rPr kumimoji="1" lang="zh-CN" altLang="en-US" sz="2400" dirty="0">
                <a:latin typeface="Times New Roman" pitchFamily="18" charset="0"/>
              </a:rPr>
              <a:t>根据</a:t>
            </a:r>
            <a:r>
              <a:rPr kumimoji="1" lang="zh-CN" altLang="en-US" sz="2400" dirty="0" smtClean="0">
                <a:latin typeface="Times New Roman" pitchFamily="18" charset="0"/>
              </a:rPr>
              <a:t>表</a:t>
            </a:r>
            <a:r>
              <a:rPr kumimoji="1" lang="en-US" altLang="zh-CN" sz="2400" dirty="0" smtClean="0">
                <a:latin typeface="Times New Roman" pitchFamily="18" charset="0"/>
              </a:rPr>
              <a:t>10</a:t>
            </a:r>
            <a:r>
              <a:rPr kumimoji="1" lang="zh-CN" altLang="en-US" sz="2400" dirty="0" smtClean="0">
                <a:latin typeface="Times New Roman" pitchFamily="18" charset="0"/>
              </a:rPr>
              <a:t>中</a:t>
            </a:r>
            <a:r>
              <a:rPr kumimoji="1" lang="zh-CN" altLang="en-US" sz="2400" dirty="0">
                <a:latin typeface="Times New Roman" pitchFamily="18" charset="0"/>
              </a:rPr>
              <a:t>的数据，计算</a:t>
            </a:r>
            <a:r>
              <a:rPr kumimoji="1" lang="en-US" altLang="zh-CN" sz="2400" dirty="0">
                <a:latin typeface="Times New Roman" pitchFamily="18" charset="0"/>
              </a:rPr>
              <a:t>50 </a:t>
            </a:r>
            <a:r>
              <a:rPr kumimoji="1" lang="zh-CN" altLang="en-US" sz="2400" dirty="0">
                <a:latin typeface="Times New Roman" pitchFamily="18" charset="0"/>
              </a:rPr>
              <a:t>名工人日加工零件数的均值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2010095" y="5262396"/>
                <a:ext cx="6312626" cy="11349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zh-CN" alt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altLang="zh-CN" sz="32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6160</m:t>
                          </m:r>
                        </m:num>
                        <m:den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50</m:t>
                          </m:r>
                        </m:den>
                      </m:f>
                      <m:r>
                        <a:rPr lang="en-US" altLang="zh-CN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123.2(</m:t>
                      </m:r>
                      <m:r>
                        <a:rPr lang="zh-CN" alt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个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0095" y="5262396"/>
                <a:ext cx="6312626" cy="113492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424011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85900" y="1063229"/>
            <a:ext cx="6172200" cy="74295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67866" tIns="33338" rIns="67866" bIns="33338" rtlCol="0" anchor="ctr" anchorCtr="1">
            <a:noAutofit/>
          </a:bodyPr>
          <a:lstStyle/>
          <a:p>
            <a:pPr eaLnBrk="1" hangingPunct="1"/>
            <a:r>
              <a:rPr lang="zh-CN" altLang="en-US" sz="3200" dirty="0"/>
              <a:t>定类数据的整理</a:t>
            </a:r>
            <a:br>
              <a:rPr lang="zh-CN" altLang="en-US" sz="3200" dirty="0"/>
            </a:br>
            <a:r>
              <a:rPr lang="en-US" altLang="zh-CN" sz="3200" dirty="0">
                <a:solidFill>
                  <a:schemeClr val="hlink"/>
                </a:solidFill>
              </a:rPr>
              <a:t>(</a:t>
            </a:r>
            <a:r>
              <a:rPr lang="zh-CN" altLang="en-US" sz="3200" dirty="0">
                <a:solidFill>
                  <a:schemeClr val="hlink"/>
                </a:solidFill>
              </a:rPr>
              <a:t>基本过程</a:t>
            </a:r>
            <a:r>
              <a:rPr lang="en-US" altLang="zh-CN" sz="3200" dirty="0">
                <a:solidFill>
                  <a:schemeClr val="hlink"/>
                </a:solidFill>
              </a:rPr>
              <a:t>)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1172767" y="2389404"/>
            <a:ext cx="4014787" cy="389214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67866" tIns="33338" rIns="67866" bIns="33338" rtlCol="0">
            <a:noAutofit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3200" dirty="0"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1.</a:t>
            </a:r>
            <a:r>
              <a:rPr lang="en-US" altLang="zh-CN" sz="3200" dirty="0"/>
              <a:t>  </a:t>
            </a:r>
            <a:r>
              <a:rPr lang="zh-CN" altLang="en-US" sz="3200" dirty="0"/>
              <a:t>列出各类别</a:t>
            </a:r>
          </a:p>
        </p:txBody>
      </p:sp>
      <p:grpSp>
        <p:nvGrpSpPr>
          <p:cNvPr id="32772" name="Group 4"/>
          <p:cNvGrpSpPr>
            <a:grpSpLocks/>
          </p:cNvGrpSpPr>
          <p:nvPr/>
        </p:nvGrpSpPr>
        <p:grpSpPr bwMode="auto">
          <a:xfrm>
            <a:off x="4904244" y="2343150"/>
            <a:ext cx="2000250" cy="2857500"/>
            <a:chOff x="2976" y="1248"/>
            <a:chExt cx="1680" cy="2400"/>
          </a:xfrm>
        </p:grpSpPr>
        <p:sp>
          <p:nvSpPr>
            <p:cNvPr id="15381" name="AutoShape 5"/>
            <p:cNvSpPr>
              <a:spLocks noChangeArrowheads="1"/>
            </p:cNvSpPr>
            <p:nvPr/>
          </p:nvSpPr>
          <p:spPr bwMode="auto">
            <a:xfrm>
              <a:off x="2976" y="2686"/>
              <a:ext cx="1152" cy="962"/>
            </a:xfrm>
            <a:prstGeom prst="octagon">
              <a:avLst>
                <a:gd name="adj" fmla="val 29287"/>
              </a:avLst>
            </a:prstGeom>
            <a:solidFill>
              <a:srgbClr val="E0E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48106" dir="19742175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350"/>
            </a:p>
          </p:txBody>
        </p:sp>
        <p:sp>
          <p:nvSpPr>
            <p:cNvPr id="15382" name="AutoShape 6"/>
            <p:cNvSpPr>
              <a:spLocks noChangeArrowheads="1"/>
            </p:cNvSpPr>
            <p:nvPr/>
          </p:nvSpPr>
          <p:spPr bwMode="auto">
            <a:xfrm>
              <a:off x="3456" y="1248"/>
              <a:ext cx="1200" cy="1032"/>
            </a:xfrm>
            <a:prstGeom prst="pentagon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41990" dir="618291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350"/>
            </a:p>
          </p:txBody>
        </p:sp>
      </p:grpSp>
      <p:grpSp>
        <p:nvGrpSpPr>
          <p:cNvPr id="32775" name="Group 7"/>
          <p:cNvGrpSpPr>
            <a:grpSpLocks/>
          </p:cNvGrpSpPr>
          <p:nvPr/>
        </p:nvGrpSpPr>
        <p:grpSpPr bwMode="auto">
          <a:xfrm>
            <a:off x="1172767" y="2343151"/>
            <a:ext cx="5579269" cy="2840832"/>
            <a:chOff x="-119" y="1248"/>
            <a:chExt cx="4686" cy="2386"/>
          </a:xfrm>
        </p:grpSpPr>
        <p:grpSp>
          <p:nvGrpSpPr>
            <p:cNvPr id="15367" name="Group 8"/>
            <p:cNvGrpSpPr>
              <a:grpSpLocks/>
            </p:cNvGrpSpPr>
            <p:nvPr/>
          </p:nvGrpSpPr>
          <p:grpSpPr bwMode="auto">
            <a:xfrm>
              <a:off x="3024" y="1248"/>
              <a:ext cx="1543" cy="2386"/>
              <a:chOff x="3024" y="1296"/>
              <a:chExt cx="1543" cy="2386"/>
            </a:xfrm>
          </p:grpSpPr>
          <p:grpSp>
            <p:nvGrpSpPr>
              <p:cNvPr id="15369" name="Group 9"/>
              <p:cNvGrpSpPr>
                <a:grpSpLocks/>
              </p:cNvGrpSpPr>
              <p:nvPr/>
            </p:nvGrpSpPr>
            <p:grpSpPr bwMode="auto">
              <a:xfrm>
                <a:off x="3024" y="2688"/>
                <a:ext cx="1056" cy="994"/>
                <a:chOff x="2976" y="2688"/>
                <a:chExt cx="1056" cy="994"/>
              </a:xfrm>
            </p:grpSpPr>
            <p:sp>
              <p:nvSpPr>
                <p:cNvPr id="32778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3600" y="3146"/>
                  <a:ext cx="432" cy="514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dist="25400" dir="54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  <a:defRPr/>
                  </a:pPr>
                  <a:r>
                    <a:rPr kumimoji="1" lang="en-US" altLang="zh-CN" sz="3375" b="1">
                      <a:solidFill>
                        <a:schemeClr val="accent1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  <a:sym typeface="Wingdings" pitchFamily="2" charset="2"/>
                    </a:rPr>
                    <a:t></a:t>
                  </a:r>
                </a:p>
              </p:txBody>
            </p:sp>
            <p:sp>
              <p:nvSpPr>
                <p:cNvPr id="32779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3600" y="2780"/>
                  <a:ext cx="432" cy="514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dist="25400" dir="54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  <a:defRPr/>
                  </a:pPr>
                  <a:r>
                    <a:rPr kumimoji="1" lang="en-US" altLang="zh-CN" sz="3375" b="1" dirty="0">
                      <a:solidFill>
                        <a:schemeClr val="accent1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  <a:sym typeface="Wingdings" pitchFamily="2" charset="2"/>
                    </a:rPr>
                    <a:t></a:t>
                  </a:r>
                </a:p>
              </p:txBody>
            </p:sp>
            <p:sp>
              <p:nvSpPr>
                <p:cNvPr id="32780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3216" y="2688"/>
                  <a:ext cx="432" cy="514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dist="25400" dir="54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  <a:defRPr/>
                  </a:pPr>
                  <a:r>
                    <a:rPr kumimoji="1" lang="en-US" altLang="zh-CN" sz="3375" b="1">
                      <a:solidFill>
                        <a:schemeClr val="accent1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  <a:sym typeface="Wingdings" pitchFamily="2" charset="2"/>
                    </a:rPr>
                    <a:t></a:t>
                  </a:r>
                </a:p>
              </p:txBody>
            </p:sp>
            <p:sp>
              <p:nvSpPr>
                <p:cNvPr id="32781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3264" y="3168"/>
                  <a:ext cx="432" cy="514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dist="25400" dir="54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  <a:defRPr/>
                  </a:pPr>
                  <a:r>
                    <a:rPr kumimoji="1" lang="en-US" altLang="zh-CN" sz="3375" b="1">
                      <a:solidFill>
                        <a:schemeClr val="accent1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  <a:sym typeface="Wingdings" pitchFamily="2" charset="2"/>
                    </a:rPr>
                    <a:t></a:t>
                  </a:r>
                </a:p>
              </p:txBody>
            </p:sp>
            <p:sp>
              <p:nvSpPr>
                <p:cNvPr id="32782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976" y="2963"/>
                  <a:ext cx="432" cy="514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dist="25400" dir="54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  <a:defRPr/>
                  </a:pPr>
                  <a:r>
                    <a:rPr kumimoji="1" lang="en-US" altLang="zh-CN" sz="3375" b="1">
                      <a:solidFill>
                        <a:schemeClr val="accent1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  <a:sym typeface="Wingdings" pitchFamily="2" charset="2"/>
                    </a:rPr>
                    <a:t></a:t>
                  </a:r>
                </a:p>
              </p:txBody>
            </p:sp>
          </p:grpSp>
          <p:grpSp>
            <p:nvGrpSpPr>
              <p:cNvPr id="15370" name="Group 15"/>
              <p:cNvGrpSpPr>
                <a:grpSpLocks/>
              </p:cNvGrpSpPr>
              <p:nvPr/>
            </p:nvGrpSpPr>
            <p:grpSpPr bwMode="auto">
              <a:xfrm>
                <a:off x="3589" y="1296"/>
                <a:ext cx="978" cy="1077"/>
                <a:chOff x="3589" y="1296"/>
                <a:chExt cx="978" cy="1077"/>
              </a:xfrm>
            </p:grpSpPr>
            <p:sp>
              <p:nvSpPr>
                <p:cNvPr id="32784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3589" y="1484"/>
                  <a:ext cx="400" cy="514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dist="35921" dir="81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  <a:defRPr/>
                  </a:pPr>
                  <a:r>
                    <a:rPr kumimoji="1" lang="en-US" altLang="zh-CN" sz="3375" b="1">
                      <a:solidFill>
                        <a:schemeClr val="accent2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  <a:sym typeface="Wingdings" pitchFamily="2" charset="2"/>
                    </a:rPr>
                    <a:t></a:t>
                  </a:r>
                </a:p>
              </p:txBody>
            </p:sp>
            <p:sp>
              <p:nvSpPr>
                <p:cNvPr id="32785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3900" y="1296"/>
                  <a:ext cx="400" cy="514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dist="35921" dir="81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  <a:defRPr/>
                  </a:pPr>
                  <a:r>
                    <a:rPr kumimoji="1" lang="en-US" altLang="zh-CN" sz="3375" b="1">
                      <a:solidFill>
                        <a:schemeClr val="accent2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  <a:sym typeface="Wingdings" pitchFamily="2" charset="2"/>
                    </a:rPr>
                    <a:t></a:t>
                  </a:r>
                </a:p>
              </p:txBody>
            </p:sp>
            <p:sp>
              <p:nvSpPr>
                <p:cNvPr id="32786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4034" y="1812"/>
                  <a:ext cx="400" cy="514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dist="35921" dir="81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  <a:defRPr/>
                  </a:pPr>
                  <a:r>
                    <a:rPr kumimoji="1" lang="en-US" altLang="zh-CN" sz="3375" b="1">
                      <a:solidFill>
                        <a:schemeClr val="accent2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  <a:sym typeface="Wingdings" pitchFamily="2" charset="2"/>
                    </a:rPr>
                    <a:t></a:t>
                  </a:r>
                </a:p>
              </p:txBody>
            </p:sp>
            <p:sp>
              <p:nvSpPr>
                <p:cNvPr id="32787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3589" y="1859"/>
                  <a:ext cx="400" cy="514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dist="35921" dir="81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  <a:defRPr/>
                  </a:pPr>
                  <a:r>
                    <a:rPr kumimoji="1" lang="en-US" altLang="zh-CN" sz="3375" b="1">
                      <a:solidFill>
                        <a:schemeClr val="accent2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  <a:sym typeface="Wingdings" pitchFamily="2" charset="2"/>
                    </a:rPr>
                    <a:t></a:t>
                  </a:r>
                </a:p>
              </p:txBody>
            </p:sp>
            <p:sp>
              <p:nvSpPr>
                <p:cNvPr id="32788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4167" y="1530"/>
                  <a:ext cx="400" cy="514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dist="35921" dir="81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  <a:defRPr/>
                  </a:pPr>
                  <a:r>
                    <a:rPr kumimoji="1" lang="en-US" altLang="zh-CN" sz="3375" b="1" dirty="0">
                      <a:solidFill>
                        <a:schemeClr val="accent2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  <a:sym typeface="Wingdings" pitchFamily="2" charset="2"/>
                    </a:rPr>
                    <a:t></a:t>
                  </a:r>
                </a:p>
              </p:txBody>
            </p:sp>
          </p:grpSp>
        </p:grpSp>
        <p:sp>
          <p:nvSpPr>
            <p:cNvPr id="32789" name="Text Box 21"/>
            <p:cNvSpPr txBox="1">
              <a:spLocks noChangeArrowheads="1"/>
            </p:cNvSpPr>
            <p:nvPr/>
          </p:nvSpPr>
          <p:spPr bwMode="auto">
            <a:xfrm>
              <a:off x="-119" y="1732"/>
              <a:ext cx="3486" cy="4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kumimoji="1" lang="en-US" altLang="zh-CN" sz="3200" dirty="0">
                  <a:latin typeface="Arial" charset="0"/>
                </a:rPr>
                <a:t>2.  </a:t>
              </a:r>
              <a:r>
                <a:rPr kumimoji="1" lang="zh-CN" altLang="en-US" sz="3200" dirty="0">
                  <a:latin typeface="Arial" charset="0"/>
                </a:rPr>
                <a:t>计算各类别的频数</a:t>
              </a:r>
            </a:p>
          </p:txBody>
        </p:sp>
      </p:grpSp>
      <p:sp>
        <p:nvSpPr>
          <p:cNvPr id="32790" name="Text Box 22"/>
          <p:cNvSpPr txBox="1">
            <a:spLocks noChangeArrowheads="1"/>
          </p:cNvSpPr>
          <p:nvPr/>
        </p:nvSpPr>
        <p:spPr bwMode="auto">
          <a:xfrm>
            <a:off x="1172767" y="3559267"/>
            <a:ext cx="3856433" cy="1096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24000"/>
              </a:spcBef>
              <a:defRPr/>
            </a:pPr>
            <a:r>
              <a:rPr kumimoji="1" lang="en-US" altLang="zh-CN" sz="3200" dirty="0">
                <a:latin typeface="Arial" charset="0"/>
              </a:rPr>
              <a:t>3</a:t>
            </a:r>
            <a:r>
              <a:rPr kumimoji="1" lang="en-US" altLang="zh-CN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.  </a:t>
            </a:r>
            <a:r>
              <a:rPr kumimoji="1" lang="zh-CN" altLang="en-US" sz="3200" dirty="0">
                <a:latin typeface="Arial" charset="0"/>
              </a:rPr>
              <a:t>制作频数分布表</a:t>
            </a:r>
          </a:p>
          <a:p>
            <a:pPr eaLnBrk="0" hangingPunct="0">
              <a:lnSpc>
                <a:spcPct val="90000"/>
              </a:lnSpc>
              <a:spcBef>
                <a:spcPct val="24000"/>
              </a:spcBef>
              <a:defRPr/>
            </a:pPr>
            <a:r>
              <a:rPr kumimoji="1" lang="en-US" altLang="zh-CN" sz="3200" dirty="0">
                <a:latin typeface="Arial" charset="0"/>
              </a:rPr>
              <a:t>4.  </a:t>
            </a:r>
            <a:r>
              <a:rPr kumimoji="1" lang="zh-CN" altLang="en-US" sz="3200" dirty="0">
                <a:latin typeface="Arial" charset="0"/>
              </a:rPr>
              <a:t>用图形显示数据</a:t>
            </a:r>
          </a:p>
        </p:txBody>
      </p:sp>
    </p:spTree>
    <p:extLst>
      <p:ext uri="{BB962C8B-B14F-4D97-AF65-F5344CB8AC3E}">
        <p14:creationId xmlns:p14="http://schemas.microsoft.com/office/powerpoint/2010/main" val="41492012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7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27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uild="p" autoUpdateAnimBg="0"/>
      <p:bldP spid="32790" grpId="0" build="p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2228850" y="600077"/>
            <a:ext cx="5086350" cy="8001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67866" tIns="33338" rIns="67866" bIns="33338" rtlCol="0" anchor="ctr" anchorCtr="1">
            <a:noAutofit/>
          </a:bodyPr>
          <a:lstStyle/>
          <a:p>
            <a:pPr eaLnBrk="1" hangingPunct="1"/>
            <a:r>
              <a:rPr lang="zh-CN" altLang="en-US" sz="3200" dirty="0"/>
              <a:t>均值</a:t>
            </a:r>
            <a:br>
              <a:rPr lang="zh-CN" altLang="en-US" sz="3200" dirty="0"/>
            </a:br>
            <a:r>
              <a:rPr lang="en-US" altLang="zh-CN" sz="3200" dirty="0">
                <a:solidFill>
                  <a:schemeClr val="hlink"/>
                </a:solidFill>
              </a:rPr>
              <a:t>(</a:t>
            </a:r>
            <a:r>
              <a:rPr lang="zh-CN" altLang="en-US" sz="3200" dirty="0">
                <a:solidFill>
                  <a:schemeClr val="hlink"/>
                </a:solidFill>
              </a:rPr>
              <a:t>数学性质</a:t>
            </a:r>
            <a:r>
              <a:rPr lang="en-US" altLang="zh-CN" sz="3200" dirty="0">
                <a:solidFill>
                  <a:schemeClr val="hlink"/>
                </a:solidFill>
              </a:rPr>
              <a:t>)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idx="1"/>
          </p:nvPr>
        </p:nvSpPr>
        <p:spPr>
          <a:xfrm>
            <a:off x="898942" y="1712714"/>
            <a:ext cx="6510297" cy="1383506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67866" tIns="33338" rIns="67866" bIns="33338" rtlCol="0">
            <a:normAutofit/>
          </a:bodyPr>
          <a:lstStyle/>
          <a:p>
            <a:pPr eaLnBrk="1" hangingPunct="1">
              <a:buFontTx/>
              <a:buNone/>
            </a:pPr>
            <a:r>
              <a:rPr lang="en-US" altLang="zh-CN" dirty="0" smtClean="0"/>
              <a:t>1.    </a:t>
            </a:r>
            <a:r>
              <a:rPr lang="zh-CN" altLang="en-US" dirty="0" smtClean="0"/>
              <a:t>各变量值与均值的离差之和等于零</a:t>
            </a:r>
          </a:p>
        </p:txBody>
      </p:sp>
      <p:sp>
        <p:nvSpPr>
          <p:cNvPr id="214020" name="Text Box 4"/>
          <p:cNvSpPr txBox="1">
            <a:spLocks noChangeArrowheads="1"/>
          </p:cNvSpPr>
          <p:nvPr/>
        </p:nvSpPr>
        <p:spPr bwMode="auto">
          <a:xfrm>
            <a:off x="898941" y="3668107"/>
            <a:ext cx="685021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kumimoji="1" lang="en-US" altLang="zh-CN" sz="2800" dirty="0">
                <a:latin typeface="Times New Roman" pitchFamily="18" charset="0"/>
              </a:rPr>
              <a:t>2.    </a:t>
            </a:r>
            <a:r>
              <a:rPr kumimoji="1" lang="zh-CN" altLang="en-US" sz="2800" dirty="0">
                <a:latin typeface="Times New Roman" pitchFamily="18" charset="0"/>
              </a:rPr>
              <a:t>各变量值与均值的离差平方和最小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3079843" y="2366523"/>
                <a:ext cx="2453107" cy="117621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en-US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d>
                        </m:e>
                      </m:nary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9843" y="2366523"/>
                <a:ext cx="2453107" cy="117621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1879599" y="4480061"/>
                <a:ext cx="5875867" cy="117621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en-US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&lt;</m:t>
                      </m:r>
                      <m:nary>
                        <m:naryPr>
                          <m:chr m:val="∑"/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  (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acc>
                        <m:accPr>
                          <m:chr m:val="̅"/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9599" y="4480061"/>
                <a:ext cx="5875867" cy="117621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741921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4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4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4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4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19" grpId="0" build="p" autoUpdateAnimBg="0"/>
      <p:bldP spid="214020" grpId="0" build="p" autoUpdateAnimBg="0"/>
      <p:bldP spid="2" grpId="0" animBg="1"/>
      <p:bldP spid="8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69572" y="2571750"/>
            <a:ext cx="6453868" cy="85725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67866" tIns="33338" rIns="67866" bIns="33338" rtlCol="0" anchor="b">
            <a:normAutofit fontScale="90000"/>
          </a:bodyPr>
          <a:lstStyle/>
          <a:p>
            <a:pPr eaLnBrk="1" hangingPunct="1"/>
            <a:r>
              <a:rPr lang="zh-CN" altLang="en-US" dirty="0" smtClean="0"/>
              <a:t>众数、中位数和均值的比较</a:t>
            </a:r>
          </a:p>
        </p:txBody>
      </p:sp>
    </p:spTree>
    <p:extLst>
      <p:ext uri="{BB962C8B-B14F-4D97-AF65-F5344CB8AC3E}">
        <p14:creationId xmlns:p14="http://schemas.microsoft.com/office/powerpoint/2010/main" val="405645465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>
          <a:xfrm>
            <a:off x="2149079" y="1257300"/>
            <a:ext cx="5029200" cy="85725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67866" tIns="33338" rIns="67866" bIns="33338" rtlCol="0" anchor="ctr" anchorCtr="1">
            <a:normAutofit/>
          </a:bodyPr>
          <a:lstStyle/>
          <a:p>
            <a:pPr eaLnBrk="1" hangingPunct="1"/>
            <a:r>
              <a:rPr lang="zh-CN" altLang="en-US" sz="3000"/>
              <a:t>众数、中位数和均值的关系</a:t>
            </a:r>
            <a:endParaRPr lang="zh-CN" altLang="en-US" smtClean="0"/>
          </a:p>
        </p:txBody>
      </p:sp>
      <p:sp>
        <p:nvSpPr>
          <p:cNvPr id="118787" name="Rectangle 3"/>
          <p:cNvSpPr>
            <a:spLocks noChangeArrowheads="1"/>
          </p:cNvSpPr>
          <p:nvPr/>
        </p:nvSpPr>
        <p:spPr bwMode="auto">
          <a:xfrm>
            <a:off x="4474369" y="5310189"/>
            <a:ext cx="138113" cy="69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350"/>
          </a:p>
        </p:txBody>
      </p:sp>
      <p:sp>
        <p:nvSpPr>
          <p:cNvPr id="118788" name="Rectangle 4"/>
          <p:cNvSpPr>
            <a:spLocks noChangeArrowheads="1"/>
          </p:cNvSpPr>
          <p:nvPr/>
        </p:nvSpPr>
        <p:spPr bwMode="auto">
          <a:xfrm>
            <a:off x="6504385" y="5310189"/>
            <a:ext cx="138113" cy="69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350"/>
          </a:p>
        </p:txBody>
      </p:sp>
      <p:sp>
        <p:nvSpPr>
          <p:cNvPr id="118789" name="Rectangle 5"/>
          <p:cNvSpPr>
            <a:spLocks noChangeArrowheads="1"/>
          </p:cNvSpPr>
          <p:nvPr/>
        </p:nvSpPr>
        <p:spPr bwMode="auto">
          <a:xfrm>
            <a:off x="2359819" y="5310189"/>
            <a:ext cx="138113" cy="69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350"/>
          </a:p>
        </p:txBody>
      </p:sp>
      <p:grpSp>
        <p:nvGrpSpPr>
          <p:cNvPr id="226310" name="Group 6"/>
          <p:cNvGrpSpPr>
            <a:grpSpLocks/>
          </p:cNvGrpSpPr>
          <p:nvPr/>
        </p:nvGrpSpPr>
        <p:grpSpPr bwMode="auto">
          <a:xfrm>
            <a:off x="3493452" y="2769988"/>
            <a:ext cx="2410932" cy="2324931"/>
            <a:chOff x="2112" y="1536"/>
            <a:chExt cx="1488" cy="1488"/>
          </a:xfrm>
        </p:grpSpPr>
        <p:sp>
          <p:nvSpPr>
            <p:cNvPr id="118825" name="Rectangle 7"/>
            <p:cNvSpPr>
              <a:spLocks noChangeArrowheads="1"/>
            </p:cNvSpPr>
            <p:nvPr/>
          </p:nvSpPr>
          <p:spPr bwMode="auto">
            <a:xfrm>
              <a:off x="2496" y="2784"/>
              <a:ext cx="722" cy="240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2000" b="1" dirty="0"/>
                <a:t>对称分布</a:t>
              </a:r>
            </a:p>
          </p:txBody>
        </p:sp>
        <p:sp>
          <p:nvSpPr>
            <p:cNvPr id="226312" name="Rectangle 8"/>
            <p:cNvSpPr>
              <a:spLocks noChangeArrowheads="1"/>
            </p:cNvSpPr>
            <p:nvPr/>
          </p:nvSpPr>
          <p:spPr bwMode="auto">
            <a:xfrm>
              <a:off x="3059" y="2384"/>
              <a:ext cx="156" cy="231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/>
            <a:p>
              <a:pPr eaLnBrk="0" hangingPunct="0">
                <a:defRPr/>
              </a:pPr>
              <a:r>
                <a:rPr kumimoji="1" lang="en-US" altLang="zh-CN" sz="135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 </a:t>
              </a:r>
            </a:p>
          </p:txBody>
        </p:sp>
        <p:grpSp>
          <p:nvGrpSpPr>
            <p:cNvPr id="118827" name="Group 9"/>
            <p:cNvGrpSpPr>
              <a:grpSpLocks/>
            </p:cNvGrpSpPr>
            <p:nvPr/>
          </p:nvGrpSpPr>
          <p:grpSpPr bwMode="auto">
            <a:xfrm>
              <a:off x="2112" y="1536"/>
              <a:ext cx="1476" cy="231"/>
              <a:chOff x="2112" y="1584"/>
              <a:chExt cx="1476" cy="231"/>
            </a:xfrm>
          </p:grpSpPr>
          <p:sp>
            <p:nvSpPr>
              <p:cNvPr id="226314" name="Rectangle 10"/>
              <p:cNvSpPr>
                <a:spLocks noChangeArrowheads="1"/>
              </p:cNvSpPr>
              <p:nvPr/>
            </p:nvSpPr>
            <p:spPr bwMode="auto">
              <a:xfrm>
                <a:off x="2112" y="1584"/>
                <a:ext cx="372" cy="220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796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7866" tIns="33338" rIns="67866" bIns="33338">
                <a:spAutoFit/>
              </a:bodyPr>
              <a:lstStyle/>
              <a:p>
                <a:pPr eaLnBrk="0" hangingPunct="0">
                  <a:defRPr/>
                </a:pPr>
                <a:r>
                  <a:rPr kumimoji="1" lang="zh-CN" altLang="en-US" b="1" dirty="0">
                    <a:solidFill>
                      <a:srgbClr val="00FF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均值</a:t>
                </a:r>
              </a:p>
            </p:txBody>
          </p:sp>
          <p:sp>
            <p:nvSpPr>
              <p:cNvPr id="226315" name="Rectangle 11"/>
              <p:cNvSpPr>
                <a:spLocks noChangeArrowheads="1"/>
              </p:cNvSpPr>
              <p:nvPr/>
            </p:nvSpPr>
            <p:spPr bwMode="auto">
              <a:xfrm>
                <a:off x="2448" y="1584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796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7866" tIns="33338" rIns="67866" bIns="33338">
                <a:spAutoFit/>
              </a:bodyPr>
              <a:lstStyle/>
              <a:p>
                <a:pPr eaLnBrk="0" hangingPunct="0">
                  <a:defRPr/>
                </a:pPr>
                <a:r>
                  <a:rPr kumimoji="1" lang="en-US" altLang="zh-CN" sz="1350" b="1">
                    <a:solidFill>
                      <a:srgbClr val="CDCDCD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= </a:t>
                </a:r>
              </a:p>
            </p:txBody>
          </p:sp>
          <p:sp>
            <p:nvSpPr>
              <p:cNvPr id="226316" name="Rectangle 12"/>
              <p:cNvSpPr>
                <a:spLocks noChangeArrowheads="1"/>
              </p:cNvSpPr>
              <p:nvPr/>
            </p:nvSpPr>
            <p:spPr bwMode="auto">
              <a:xfrm>
                <a:off x="2592" y="1584"/>
                <a:ext cx="515" cy="220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796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7866" tIns="33338" rIns="67866" bIns="33338">
                <a:spAutoFit/>
              </a:bodyPr>
              <a:lstStyle/>
              <a:p>
                <a:pPr eaLnBrk="0" hangingPunct="0">
                  <a:defRPr/>
                </a:pPr>
                <a:r>
                  <a:rPr kumimoji="1" lang="zh-CN" altLang="en-US" b="1" dirty="0">
                    <a:solidFill>
                      <a:schemeClr val="hlin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中位数</a:t>
                </a:r>
              </a:p>
            </p:txBody>
          </p:sp>
          <p:sp>
            <p:nvSpPr>
              <p:cNvPr id="226317" name="Rectangle 13"/>
              <p:cNvSpPr>
                <a:spLocks noChangeArrowheads="1"/>
              </p:cNvSpPr>
              <p:nvPr/>
            </p:nvSpPr>
            <p:spPr bwMode="auto">
              <a:xfrm>
                <a:off x="3072" y="1584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796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7866" tIns="33338" rIns="67866" bIns="33338">
                <a:spAutoFit/>
              </a:bodyPr>
              <a:lstStyle/>
              <a:p>
                <a:pPr eaLnBrk="0" hangingPunct="0">
                  <a:defRPr/>
                </a:pPr>
                <a:r>
                  <a:rPr kumimoji="1" lang="en-US" altLang="zh-CN" sz="1350" b="1">
                    <a:solidFill>
                      <a:srgbClr val="CDCDCD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= </a:t>
                </a:r>
              </a:p>
            </p:txBody>
          </p:sp>
          <p:sp>
            <p:nvSpPr>
              <p:cNvPr id="226318" name="Rectangle 14"/>
              <p:cNvSpPr>
                <a:spLocks noChangeArrowheads="1"/>
              </p:cNvSpPr>
              <p:nvPr/>
            </p:nvSpPr>
            <p:spPr bwMode="auto">
              <a:xfrm>
                <a:off x="3216" y="1584"/>
                <a:ext cx="372" cy="220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796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7866" tIns="33338" rIns="67866" bIns="33338">
                <a:spAutoFit/>
              </a:bodyPr>
              <a:lstStyle/>
              <a:p>
                <a:pPr eaLnBrk="0" hangingPunct="0">
                  <a:defRPr/>
                </a:pPr>
                <a:r>
                  <a:rPr kumimoji="1" lang="zh-CN" altLang="en-US" b="1" dirty="0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众数</a:t>
                </a:r>
              </a:p>
            </p:txBody>
          </p:sp>
        </p:grpSp>
        <p:sp>
          <p:nvSpPr>
            <p:cNvPr id="118828" name="Line 15"/>
            <p:cNvSpPr>
              <a:spLocks noChangeShapeType="1"/>
            </p:cNvSpPr>
            <p:nvPr/>
          </p:nvSpPr>
          <p:spPr bwMode="auto">
            <a:xfrm>
              <a:off x="2928" y="1920"/>
              <a:ext cx="0" cy="624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  <a:effectLst>
              <a:outerShdw dist="1796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18829" name="Line 16"/>
            <p:cNvSpPr>
              <a:spLocks noChangeShapeType="1"/>
            </p:cNvSpPr>
            <p:nvPr/>
          </p:nvSpPr>
          <p:spPr bwMode="auto">
            <a:xfrm>
              <a:off x="2928" y="1920"/>
              <a:ext cx="0" cy="622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round/>
              <a:headEnd/>
              <a:tailEnd/>
            </a:ln>
            <a:effectLst>
              <a:outerShdw dist="1796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grpSp>
          <p:nvGrpSpPr>
            <p:cNvPr id="118830" name="Group 17"/>
            <p:cNvGrpSpPr>
              <a:grpSpLocks/>
            </p:cNvGrpSpPr>
            <p:nvPr/>
          </p:nvGrpSpPr>
          <p:grpSpPr bwMode="auto">
            <a:xfrm>
              <a:off x="2208" y="1920"/>
              <a:ext cx="1392" cy="720"/>
              <a:chOff x="2208" y="1920"/>
              <a:chExt cx="1392" cy="720"/>
            </a:xfrm>
          </p:grpSpPr>
          <p:sp>
            <p:nvSpPr>
              <p:cNvPr id="118831" name="Freeform 18"/>
              <p:cNvSpPr>
                <a:spLocks/>
              </p:cNvSpPr>
              <p:nvPr/>
            </p:nvSpPr>
            <p:spPr bwMode="auto">
              <a:xfrm>
                <a:off x="2928" y="1920"/>
                <a:ext cx="570" cy="675"/>
              </a:xfrm>
              <a:custGeom>
                <a:avLst/>
                <a:gdLst>
                  <a:gd name="T0" fmla="*/ 569 w 570"/>
                  <a:gd name="T1" fmla="*/ 674 h 675"/>
                  <a:gd name="T2" fmla="*/ 508 w 570"/>
                  <a:gd name="T3" fmla="*/ 667 h 675"/>
                  <a:gd name="T4" fmla="*/ 478 w 570"/>
                  <a:gd name="T5" fmla="*/ 659 h 675"/>
                  <a:gd name="T6" fmla="*/ 449 w 570"/>
                  <a:gd name="T7" fmla="*/ 648 h 675"/>
                  <a:gd name="T8" fmla="*/ 419 w 570"/>
                  <a:gd name="T9" fmla="*/ 633 h 675"/>
                  <a:gd name="T10" fmla="*/ 389 w 570"/>
                  <a:gd name="T11" fmla="*/ 612 h 675"/>
                  <a:gd name="T12" fmla="*/ 358 w 570"/>
                  <a:gd name="T13" fmla="*/ 583 h 675"/>
                  <a:gd name="T14" fmla="*/ 300 w 570"/>
                  <a:gd name="T15" fmla="*/ 506 h 675"/>
                  <a:gd name="T16" fmla="*/ 239 w 570"/>
                  <a:gd name="T17" fmla="*/ 396 h 675"/>
                  <a:gd name="T18" fmla="*/ 178 w 570"/>
                  <a:gd name="T19" fmla="*/ 263 h 675"/>
                  <a:gd name="T20" fmla="*/ 150 w 570"/>
                  <a:gd name="T21" fmla="*/ 197 h 675"/>
                  <a:gd name="T22" fmla="*/ 120 w 570"/>
                  <a:gd name="T23" fmla="*/ 133 h 675"/>
                  <a:gd name="T24" fmla="*/ 89 w 570"/>
                  <a:gd name="T25" fmla="*/ 78 h 675"/>
                  <a:gd name="T26" fmla="*/ 59 w 570"/>
                  <a:gd name="T27" fmla="*/ 36 h 675"/>
                  <a:gd name="T28" fmla="*/ 29 w 570"/>
                  <a:gd name="T29" fmla="*/ 10 h 675"/>
                  <a:gd name="T30" fmla="*/ 0 w 570"/>
                  <a:gd name="T31" fmla="*/ 0 h 67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570" h="675">
                    <a:moveTo>
                      <a:pt x="569" y="674"/>
                    </a:moveTo>
                    <a:lnTo>
                      <a:pt x="508" y="667"/>
                    </a:lnTo>
                    <a:lnTo>
                      <a:pt x="478" y="659"/>
                    </a:lnTo>
                    <a:lnTo>
                      <a:pt x="449" y="648"/>
                    </a:lnTo>
                    <a:lnTo>
                      <a:pt x="419" y="633"/>
                    </a:lnTo>
                    <a:lnTo>
                      <a:pt x="389" y="612"/>
                    </a:lnTo>
                    <a:lnTo>
                      <a:pt x="358" y="583"/>
                    </a:lnTo>
                    <a:lnTo>
                      <a:pt x="300" y="506"/>
                    </a:lnTo>
                    <a:lnTo>
                      <a:pt x="239" y="396"/>
                    </a:lnTo>
                    <a:lnTo>
                      <a:pt x="178" y="263"/>
                    </a:lnTo>
                    <a:lnTo>
                      <a:pt x="150" y="197"/>
                    </a:lnTo>
                    <a:lnTo>
                      <a:pt x="120" y="133"/>
                    </a:lnTo>
                    <a:lnTo>
                      <a:pt x="89" y="78"/>
                    </a:lnTo>
                    <a:lnTo>
                      <a:pt x="59" y="36"/>
                    </a:lnTo>
                    <a:lnTo>
                      <a:pt x="29" y="10"/>
                    </a:lnTo>
                    <a:lnTo>
                      <a:pt x="0" y="0"/>
                    </a:lnTo>
                  </a:path>
                </a:pathLst>
              </a:custGeom>
              <a:noFill/>
              <a:ln w="25400" cap="rnd" cmpd="sng">
                <a:solidFill>
                  <a:srgbClr val="00FFFF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1796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118832" name="Freeform 19"/>
              <p:cNvSpPr>
                <a:spLocks/>
              </p:cNvSpPr>
              <p:nvPr/>
            </p:nvSpPr>
            <p:spPr bwMode="auto">
              <a:xfrm>
                <a:off x="2352" y="1920"/>
                <a:ext cx="569" cy="675"/>
              </a:xfrm>
              <a:custGeom>
                <a:avLst/>
                <a:gdLst>
                  <a:gd name="T0" fmla="*/ 0 w 569"/>
                  <a:gd name="T1" fmla="*/ 674 h 675"/>
                  <a:gd name="T2" fmla="*/ 59 w 569"/>
                  <a:gd name="T3" fmla="*/ 667 h 675"/>
                  <a:gd name="T4" fmla="*/ 89 w 569"/>
                  <a:gd name="T5" fmla="*/ 659 h 675"/>
                  <a:gd name="T6" fmla="*/ 120 w 569"/>
                  <a:gd name="T7" fmla="*/ 648 h 675"/>
                  <a:gd name="T8" fmla="*/ 150 w 569"/>
                  <a:gd name="T9" fmla="*/ 633 h 675"/>
                  <a:gd name="T10" fmla="*/ 178 w 569"/>
                  <a:gd name="T11" fmla="*/ 612 h 675"/>
                  <a:gd name="T12" fmla="*/ 209 w 569"/>
                  <a:gd name="T13" fmla="*/ 583 h 675"/>
                  <a:gd name="T14" fmla="*/ 269 w 569"/>
                  <a:gd name="T15" fmla="*/ 506 h 675"/>
                  <a:gd name="T16" fmla="*/ 328 w 569"/>
                  <a:gd name="T17" fmla="*/ 396 h 675"/>
                  <a:gd name="T18" fmla="*/ 389 w 569"/>
                  <a:gd name="T19" fmla="*/ 263 h 675"/>
                  <a:gd name="T20" fmla="*/ 419 w 569"/>
                  <a:gd name="T21" fmla="*/ 197 h 675"/>
                  <a:gd name="T22" fmla="*/ 449 w 569"/>
                  <a:gd name="T23" fmla="*/ 133 h 675"/>
                  <a:gd name="T24" fmla="*/ 478 w 569"/>
                  <a:gd name="T25" fmla="*/ 78 h 675"/>
                  <a:gd name="T26" fmla="*/ 508 w 569"/>
                  <a:gd name="T27" fmla="*/ 36 h 675"/>
                  <a:gd name="T28" fmla="*/ 538 w 569"/>
                  <a:gd name="T29" fmla="*/ 10 h 675"/>
                  <a:gd name="T30" fmla="*/ 568 w 569"/>
                  <a:gd name="T31" fmla="*/ 0 h 67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569" h="675">
                    <a:moveTo>
                      <a:pt x="0" y="674"/>
                    </a:moveTo>
                    <a:lnTo>
                      <a:pt x="59" y="667"/>
                    </a:lnTo>
                    <a:lnTo>
                      <a:pt x="89" y="659"/>
                    </a:lnTo>
                    <a:lnTo>
                      <a:pt x="120" y="648"/>
                    </a:lnTo>
                    <a:lnTo>
                      <a:pt x="150" y="633"/>
                    </a:lnTo>
                    <a:lnTo>
                      <a:pt x="178" y="612"/>
                    </a:lnTo>
                    <a:lnTo>
                      <a:pt x="209" y="583"/>
                    </a:lnTo>
                    <a:lnTo>
                      <a:pt x="269" y="506"/>
                    </a:lnTo>
                    <a:lnTo>
                      <a:pt x="328" y="396"/>
                    </a:lnTo>
                    <a:lnTo>
                      <a:pt x="389" y="263"/>
                    </a:lnTo>
                    <a:lnTo>
                      <a:pt x="419" y="197"/>
                    </a:lnTo>
                    <a:lnTo>
                      <a:pt x="449" y="133"/>
                    </a:lnTo>
                    <a:lnTo>
                      <a:pt x="478" y="78"/>
                    </a:lnTo>
                    <a:lnTo>
                      <a:pt x="508" y="36"/>
                    </a:lnTo>
                    <a:lnTo>
                      <a:pt x="538" y="10"/>
                    </a:lnTo>
                    <a:lnTo>
                      <a:pt x="568" y="0"/>
                    </a:lnTo>
                  </a:path>
                </a:pathLst>
              </a:custGeom>
              <a:noFill/>
              <a:ln w="25400" cap="rnd" cmpd="sng">
                <a:solidFill>
                  <a:srgbClr val="00FFFF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1796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118833" name="Line 20"/>
              <p:cNvSpPr>
                <a:spLocks noChangeShapeType="1"/>
              </p:cNvSpPr>
              <p:nvPr/>
            </p:nvSpPr>
            <p:spPr bwMode="auto">
              <a:xfrm>
                <a:off x="2928" y="1920"/>
                <a:ext cx="0" cy="720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/>
                <a:tailEnd/>
              </a:ln>
              <a:effectLst>
                <a:outerShdw dist="1796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1350"/>
              </a:p>
            </p:txBody>
          </p:sp>
          <p:sp>
            <p:nvSpPr>
              <p:cNvPr id="118834" name="Line 21"/>
              <p:cNvSpPr>
                <a:spLocks noChangeShapeType="1"/>
              </p:cNvSpPr>
              <p:nvPr/>
            </p:nvSpPr>
            <p:spPr bwMode="auto">
              <a:xfrm>
                <a:off x="2208" y="2640"/>
                <a:ext cx="13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>
                <a:outerShdw dist="1796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1350"/>
              </a:p>
            </p:txBody>
          </p:sp>
        </p:grpSp>
      </p:grpSp>
      <p:grpSp>
        <p:nvGrpSpPr>
          <p:cNvPr id="226326" name="Group 22"/>
          <p:cNvGrpSpPr>
            <a:grpSpLocks/>
          </p:cNvGrpSpPr>
          <p:nvPr/>
        </p:nvGrpSpPr>
        <p:grpSpPr bwMode="auto">
          <a:xfrm>
            <a:off x="681057" y="2769988"/>
            <a:ext cx="2538393" cy="2324931"/>
            <a:chOff x="480" y="1536"/>
            <a:chExt cx="1473" cy="1488"/>
          </a:xfrm>
        </p:grpSpPr>
        <p:sp>
          <p:nvSpPr>
            <p:cNvPr id="118809" name="Rectangle 23"/>
            <p:cNvSpPr>
              <a:spLocks noChangeArrowheads="1"/>
            </p:cNvSpPr>
            <p:nvPr/>
          </p:nvSpPr>
          <p:spPr bwMode="auto">
            <a:xfrm>
              <a:off x="768" y="2784"/>
              <a:ext cx="679" cy="240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2000" b="1" dirty="0"/>
                <a:t>左偏分布</a:t>
              </a:r>
            </a:p>
          </p:txBody>
        </p:sp>
        <p:sp>
          <p:nvSpPr>
            <p:cNvPr id="118810" name="Freeform 24"/>
            <p:cNvSpPr>
              <a:spLocks/>
            </p:cNvSpPr>
            <p:nvPr/>
          </p:nvSpPr>
          <p:spPr bwMode="auto">
            <a:xfrm>
              <a:off x="1440" y="1968"/>
              <a:ext cx="285" cy="627"/>
            </a:xfrm>
            <a:custGeom>
              <a:avLst/>
              <a:gdLst>
                <a:gd name="T0" fmla="*/ 284 w 285"/>
                <a:gd name="T1" fmla="*/ 626 h 675"/>
                <a:gd name="T2" fmla="*/ 254 w 285"/>
                <a:gd name="T3" fmla="*/ 620 h 675"/>
                <a:gd name="T4" fmla="*/ 239 w 285"/>
                <a:gd name="T5" fmla="*/ 612 h 675"/>
                <a:gd name="T6" fmla="*/ 225 w 285"/>
                <a:gd name="T7" fmla="*/ 602 h 675"/>
                <a:gd name="T8" fmla="*/ 210 w 285"/>
                <a:gd name="T9" fmla="*/ 588 h 675"/>
                <a:gd name="T10" fmla="*/ 195 w 285"/>
                <a:gd name="T11" fmla="*/ 568 h 675"/>
                <a:gd name="T12" fmla="*/ 180 w 285"/>
                <a:gd name="T13" fmla="*/ 542 h 675"/>
                <a:gd name="T14" fmla="*/ 150 w 285"/>
                <a:gd name="T15" fmla="*/ 470 h 675"/>
                <a:gd name="T16" fmla="*/ 119 w 285"/>
                <a:gd name="T17" fmla="*/ 368 h 675"/>
                <a:gd name="T18" fmla="*/ 91 w 285"/>
                <a:gd name="T19" fmla="*/ 244 h 675"/>
                <a:gd name="T20" fmla="*/ 76 w 285"/>
                <a:gd name="T21" fmla="*/ 183 h 675"/>
                <a:gd name="T22" fmla="*/ 61 w 285"/>
                <a:gd name="T23" fmla="*/ 124 h 675"/>
                <a:gd name="T24" fmla="*/ 45 w 285"/>
                <a:gd name="T25" fmla="*/ 72 h 675"/>
                <a:gd name="T26" fmla="*/ 30 w 285"/>
                <a:gd name="T27" fmla="*/ 33 h 675"/>
                <a:gd name="T28" fmla="*/ 15 w 285"/>
                <a:gd name="T29" fmla="*/ 9 h 675"/>
                <a:gd name="T30" fmla="*/ 0 w 285"/>
                <a:gd name="T31" fmla="*/ 0 h 675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85" h="675">
                  <a:moveTo>
                    <a:pt x="284" y="674"/>
                  </a:moveTo>
                  <a:lnTo>
                    <a:pt x="254" y="667"/>
                  </a:lnTo>
                  <a:lnTo>
                    <a:pt x="239" y="659"/>
                  </a:lnTo>
                  <a:lnTo>
                    <a:pt x="225" y="648"/>
                  </a:lnTo>
                  <a:lnTo>
                    <a:pt x="210" y="633"/>
                  </a:lnTo>
                  <a:lnTo>
                    <a:pt x="195" y="612"/>
                  </a:lnTo>
                  <a:lnTo>
                    <a:pt x="180" y="583"/>
                  </a:lnTo>
                  <a:lnTo>
                    <a:pt x="150" y="506"/>
                  </a:lnTo>
                  <a:lnTo>
                    <a:pt x="119" y="396"/>
                  </a:lnTo>
                  <a:lnTo>
                    <a:pt x="91" y="263"/>
                  </a:lnTo>
                  <a:lnTo>
                    <a:pt x="76" y="197"/>
                  </a:lnTo>
                  <a:lnTo>
                    <a:pt x="61" y="133"/>
                  </a:lnTo>
                  <a:lnTo>
                    <a:pt x="45" y="78"/>
                  </a:lnTo>
                  <a:lnTo>
                    <a:pt x="30" y="36"/>
                  </a:lnTo>
                  <a:lnTo>
                    <a:pt x="15" y="10"/>
                  </a:lnTo>
                  <a:lnTo>
                    <a:pt x="0" y="0"/>
                  </a:lnTo>
                </a:path>
              </a:pathLst>
            </a:custGeom>
            <a:noFill/>
            <a:ln w="25400" cap="rnd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1796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18811" name="Freeform 25"/>
            <p:cNvSpPr>
              <a:spLocks/>
            </p:cNvSpPr>
            <p:nvPr/>
          </p:nvSpPr>
          <p:spPr bwMode="auto">
            <a:xfrm>
              <a:off x="624" y="1968"/>
              <a:ext cx="816" cy="627"/>
            </a:xfrm>
            <a:custGeom>
              <a:avLst/>
              <a:gdLst>
                <a:gd name="T0" fmla="*/ 0 w 853"/>
                <a:gd name="T1" fmla="*/ 626 h 675"/>
                <a:gd name="T2" fmla="*/ 86 w 853"/>
                <a:gd name="T3" fmla="*/ 620 h 675"/>
                <a:gd name="T4" fmla="*/ 128 w 853"/>
                <a:gd name="T5" fmla="*/ 612 h 675"/>
                <a:gd name="T6" fmla="*/ 171 w 853"/>
                <a:gd name="T7" fmla="*/ 602 h 675"/>
                <a:gd name="T8" fmla="*/ 215 w 853"/>
                <a:gd name="T9" fmla="*/ 588 h 675"/>
                <a:gd name="T10" fmla="*/ 257 w 853"/>
                <a:gd name="T11" fmla="*/ 568 h 675"/>
                <a:gd name="T12" fmla="*/ 300 w 853"/>
                <a:gd name="T13" fmla="*/ 542 h 675"/>
                <a:gd name="T14" fmla="*/ 386 w 853"/>
                <a:gd name="T15" fmla="*/ 470 h 675"/>
                <a:gd name="T16" fmla="*/ 473 w 853"/>
                <a:gd name="T17" fmla="*/ 368 h 675"/>
                <a:gd name="T18" fmla="*/ 558 w 853"/>
                <a:gd name="T19" fmla="*/ 244 h 675"/>
                <a:gd name="T20" fmla="*/ 601 w 853"/>
                <a:gd name="T21" fmla="*/ 183 h 675"/>
                <a:gd name="T22" fmla="*/ 645 w 853"/>
                <a:gd name="T23" fmla="*/ 124 h 675"/>
                <a:gd name="T24" fmla="*/ 686 w 853"/>
                <a:gd name="T25" fmla="*/ 72 h 675"/>
                <a:gd name="T26" fmla="*/ 730 w 853"/>
                <a:gd name="T27" fmla="*/ 33 h 675"/>
                <a:gd name="T28" fmla="*/ 773 w 853"/>
                <a:gd name="T29" fmla="*/ 9 h 675"/>
                <a:gd name="T30" fmla="*/ 815 w 853"/>
                <a:gd name="T31" fmla="*/ 0 h 675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853" h="675">
                  <a:moveTo>
                    <a:pt x="0" y="674"/>
                  </a:moveTo>
                  <a:lnTo>
                    <a:pt x="90" y="667"/>
                  </a:lnTo>
                  <a:lnTo>
                    <a:pt x="134" y="659"/>
                  </a:lnTo>
                  <a:lnTo>
                    <a:pt x="179" y="648"/>
                  </a:lnTo>
                  <a:lnTo>
                    <a:pt x="225" y="633"/>
                  </a:lnTo>
                  <a:lnTo>
                    <a:pt x="269" y="612"/>
                  </a:lnTo>
                  <a:lnTo>
                    <a:pt x="314" y="583"/>
                  </a:lnTo>
                  <a:lnTo>
                    <a:pt x="403" y="506"/>
                  </a:lnTo>
                  <a:lnTo>
                    <a:pt x="494" y="396"/>
                  </a:lnTo>
                  <a:lnTo>
                    <a:pt x="583" y="263"/>
                  </a:lnTo>
                  <a:lnTo>
                    <a:pt x="628" y="197"/>
                  </a:lnTo>
                  <a:lnTo>
                    <a:pt x="674" y="133"/>
                  </a:lnTo>
                  <a:lnTo>
                    <a:pt x="717" y="78"/>
                  </a:lnTo>
                  <a:lnTo>
                    <a:pt x="763" y="36"/>
                  </a:lnTo>
                  <a:lnTo>
                    <a:pt x="808" y="10"/>
                  </a:lnTo>
                  <a:lnTo>
                    <a:pt x="852" y="0"/>
                  </a:lnTo>
                </a:path>
              </a:pathLst>
            </a:custGeom>
            <a:noFill/>
            <a:ln w="25400" cap="rnd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1796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26330" name="Rectangle 26"/>
            <p:cNvSpPr>
              <a:spLocks noChangeArrowheads="1"/>
            </p:cNvSpPr>
            <p:nvPr/>
          </p:nvSpPr>
          <p:spPr bwMode="auto">
            <a:xfrm>
              <a:off x="480" y="1536"/>
              <a:ext cx="349" cy="220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/>
            <a:p>
              <a:pPr eaLnBrk="0" hangingPunct="0">
                <a:defRPr/>
              </a:pPr>
              <a:r>
                <a:rPr kumimoji="1" lang="zh-CN" altLang="en-US" b="1" dirty="0">
                  <a:solidFill>
                    <a:srgbClr val="00FF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均值</a:t>
              </a:r>
            </a:p>
          </p:txBody>
        </p:sp>
        <p:sp>
          <p:nvSpPr>
            <p:cNvPr id="226331" name="Rectangle 27"/>
            <p:cNvSpPr>
              <a:spLocks noChangeArrowheads="1"/>
            </p:cNvSpPr>
            <p:nvPr/>
          </p:nvSpPr>
          <p:spPr bwMode="auto">
            <a:xfrm>
              <a:off x="912" y="1536"/>
              <a:ext cx="196" cy="231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/>
            <a:p>
              <a:pPr eaLnBrk="0" hangingPunct="0">
                <a:defRPr/>
              </a:pPr>
              <a:r>
                <a:rPr kumimoji="1" lang="en-US" altLang="zh-CN" sz="1350" b="1">
                  <a:solidFill>
                    <a:srgbClr val="00FF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  </a:t>
              </a:r>
            </a:p>
          </p:txBody>
        </p:sp>
        <p:sp>
          <p:nvSpPr>
            <p:cNvPr id="226332" name="Rectangle 28"/>
            <p:cNvSpPr>
              <a:spLocks noChangeArrowheads="1"/>
            </p:cNvSpPr>
            <p:nvPr/>
          </p:nvSpPr>
          <p:spPr bwMode="auto">
            <a:xfrm>
              <a:off x="912" y="1536"/>
              <a:ext cx="484" cy="220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/>
            <a:p>
              <a:pPr eaLnBrk="0" hangingPunct="0">
                <a:defRPr/>
              </a:pPr>
              <a:r>
                <a:rPr kumimoji="1" lang="zh-CN" altLang="en-US" b="1" dirty="0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中位数</a:t>
              </a:r>
            </a:p>
          </p:txBody>
        </p:sp>
        <p:sp>
          <p:nvSpPr>
            <p:cNvPr id="226333" name="Rectangle 29"/>
            <p:cNvSpPr>
              <a:spLocks noChangeArrowheads="1"/>
            </p:cNvSpPr>
            <p:nvPr/>
          </p:nvSpPr>
          <p:spPr bwMode="auto">
            <a:xfrm>
              <a:off x="1381" y="2380"/>
              <a:ext cx="196" cy="231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/>
            <a:p>
              <a:pPr eaLnBrk="0" hangingPunct="0">
                <a:defRPr/>
              </a:pPr>
              <a:r>
                <a:rPr kumimoji="1" lang="en-US" altLang="zh-CN" sz="135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  </a:t>
              </a:r>
            </a:p>
          </p:txBody>
        </p:sp>
        <p:sp>
          <p:nvSpPr>
            <p:cNvPr id="226334" name="Rectangle 30"/>
            <p:cNvSpPr>
              <a:spLocks noChangeArrowheads="1"/>
            </p:cNvSpPr>
            <p:nvPr/>
          </p:nvSpPr>
          <p:spPr bwMode="auto">
            <a:xfrm>
              <a:off x="1488" y="1536"/>
              <a:ext cx="349" cy="220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/>
            <a:p>
              <a:pPr eaLnBrk="0" hangingPunct="0">
                <a:defRPr/>
              </a:pPr>
              <a:r>
                <a:rPr kumimoji="1" lang="zh-CN" altLang="en-US" b="1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众数</a:t>
              </a:r>
            </a:p>
          </p:txBody>
        </p:sp>
        <p:sp>
          <p:nvSpPr>
            <p:cNvPr id="118817" name="Rectangle 31"/>
            <p:cNvSpPr>
              <a:spLocks noChangeArrowheads="1"/>
            </p:cNvSpPr>
            <p:nvPr/>
          </p:nvSpPr>
          <p:spPr bwMode="auto">
            <a:xfrm>
              <a:off x="1837" y="2513"/>
              <a:ext cx="116" cy="58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350"/>
            </a:p>
          </p:txBody>
        </p:sp>
        <p:sp>
          <p:nvSpPr>
            <p:cNvPr id="118818" name="Line 32"/>
            <p:cNvSpPr>
              <a:spLocks noChangeShapeType="1"/>
            </p:cNvSpPr>
            <p:nvPr/>
          </p:nvSpPr>
          <p:spPr bwMode="auto">
            <a:xfrm>
              <a:off x="1440" y="1968"/>
              <a:ext cx="0" cy="672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ffectLst>
              <a:outerShdw dist="1796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18819" name="Line 33"/>
            <p:cNvSpPr>
              <a:spLocks noChangeShapeType="1"/>
            </p:cNvSpPr>
            <p:nvPr/>
          </p:nvSpPr>
          <p:spPr bwMode="auto">
            <a:xfrm>
              <a:off x="1248" y="2112"/>
              <a:ext cx="0" cy="528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  <a:effectLst>
              <a:outerShdw dist="1796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18820" name="Line 34"/>
            <p:cNvSpPr>
              <a:spLocks noChangeShapeType="1"/>
            </p:cNvSpPr>
            <p:nvPr/>
          </p:nvSpPr>
          <p:spPr bwMode="auto">
            <a:xfrm>
              <a:off x="1104" y="2352"/>
              <a:ext cx="0" cy="268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round/>
              <a:headEnd/>
              <a:tailEnd/>
            </a:ln>
            <a:effectLst>
              <a:outerShdw dist="1796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18821" name="Line 35"/>
            <p:cNvSpPr>
              <a:spLocks noChangeShapeType="1"/>
            </p:cNvSpPr>
            <p:nvPr/>
          </p:nvSpPr>
          <p:spPr bwMode="auto">
            <a:xfrm flipH="1">
              <a:off x="1488" y="1728"/>
              <a:ext cx="192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1796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18822" name="Line 36"/>
            <p:cNvSpPr>
              <a:spLocks noChangeShapeType="1"/>
            </p:cNvSpPr>
            <p:nvPr/>
          </p:nvSpPr>
          <p:spPr bwMode="auto">
            <a:xfrm>
              <a:off x="1200" y="1728"/>
              <a:ext cx="48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1796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18823" name="Line 37"/>
            <p:cNvSpPr>
              <a:spLocks noChangeShapeType="1"/>
            </p:cNvSpPr>
            <p:nvPr/>
          </p:nvSpPr>
          <p:spPr bwMode="auto">
            <a:xfrm>
              <a:off x="672" y="1728"/>
              <a:ext cx="432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1796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18824" name="Line 38"/>
            <p:cNvSpPr>
              <a:spLocks noChangeShapeType="1"/>
            </p:cNvSpPr>
            <p:nvPr/>
          </p:nvSpPr>
          <p:spPr bwMode="auto">
            <a:xfrm>
              <a:off x="576" y="2640"/>
              <a:ext cx="12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1796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</p:grpSp>
      <p:grpSp>
        <p:nvGrpSpPr>
          <p:cNvPr id="226343" name="Group 39"/>
          <p:cNvGrpSpPr>
            <a:grpSpLocks/>
          </p:cNvGrpSpPr>
          <p:nvPr/>
        </p:nvGrpSpPr>
        <p:grpSpPr bwMode="auto">
          <a:xfrm>
            <a:off x="6491604" y="2769988"/>
            <a:ext cx="2256562" cy="2324931"/>
            <a:chOff x="3792" y="1536"/>
            <a:chExt cx="1584" cy="1488"/>
          </a:xfrm>
        </p:grpSpPr>
        <p:sp>
          <p:nvSpPr>
            <p:cNvPr id="118793" name="Rectangle 40"/>
            <p:cNvSpPr>
              <a:spLocks noChangeArrowheads="1"/>
            </p:cNvSpPr>
            <p:nvPr/>
          </p:nvSpPr>
          <p:spPr bwMode="auto">
            <a:xfrm>
              <a:off x="4128" y="2784"/>
              <a:ext cx="821" cy="240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2000" b="1" dirty="0"/>
                <a:t>右偏分布</a:t>
              </a:r>
            </a:p>
          </p:txBody>
        </p:sp>
        <p:sp>
          <p:nvSpPr>
            <p:cNvPr id="118794" name="Freeform 41"/>
            <p:cNvSpPr>
              <a:spLocks/>
            </p:cNvSpPr>
            <p:nvPr/>
          </p:nvSpPr>
          <p:spPr bwMode="auto">
            <a:xfrm>
              <a:off x="4320" y="1920"/>
              <a:ext cx="853" cy="675"/>
            </a:xfrm>
            <a:custGeom>
              <a:avLst/>
              <a:gdLst>
                <a:gd name="T0" fmla="*/ 852 w 853"/>
                <a:gd name="T1" fmla="*/ 674 h 675"/>
                <a:gd name="T2" fmla="*/ 761 w 853"/>
                <a:gd name="T3" fmla="*/ 667 h 675"/>
                <a:gd name="T4" fmla="*/ 718 w 853"/>
                <a:gd name="T5" fmla="*/ 659 h 675"/>
                <a:gd name="T6" fmla="*/ 672 w 853"/>
                <a:gd name="T7" fmla="*/ 648 h 675"/>
                <a:gd name="T8" fmla="*/ 627 w 853"/>
                <a:gd name="T9" fmla="*/ 633 h 675"/>
                <a:gd name="T10" fmla="*/ 583 w 853"/>
                <a:gd name="T11" fmla="*/ 612 h 675"/>
                <a:gd name="T12" fmla="*/ 538 w 853"/>
                <a:gd name="T13" fmla="*/ 583 h 675"/>
                <a:gd name="T14" fmla="*/ 447 w 853"/>
                <a:gd name="T15" fmla="*/ 506 h 675"/>
                <a:gd name="T16" fmla="*/ 358 w 853"/>
                <a:gd name="T17" fmla="*/ 396 h 675"/>
                <a:gd name="T18" fmla="*/ 269 w 853"/>
                <a:gd name="T19" fmla="*/ 263 h 675"/>
                <a:gd name="T20" fmla="*/ 224 w 853"/>
                <a:gd name="T21" fmla="*/ 197 h 675"/>
                <a:gd name="T22" fmla="*/ 178 w 853"/>
                <a:gd name="T23" fmla="*/ 133 h 675"/>
                <a:gd name="T24" fmla="*/ 135 w 853"/>
                <a:gd name="T25" fmla="*/ 78 h 675"/>
                <a:gd name="T26" fmla="*/ 89 w 853"/>
                <a:gd name="T27" fmla="*/ 36 h 675"/>
                <a:gd name="T28" fmla="*/ 44 w 853"/>
                <a:gd name="T29" fmla="*/ 10 h 675"/>
                <a:gd name="T30" fmla="*/ 0 w 853"/>
                <a:gd name="T31" fmla="*/ 0 h 675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853" h="675">
                  <a:moveTo>
                    <a:pt x="852" y="674"/>
                  </a:moveTo>
                  <a:lnTo>
                    <a:pt x="761" y="667"/>
                  </a:lnTo>
                  <a:lnTo>
                    <a:pt x="718" y="659"/>
                  </a:lnTo>
                  <a:lnTo>
                    <a:pt x="672" y="648"/>
                  </a:lnTo>
                  <a:lnTo>
                    <a:pt x="627" y="633"/>
                  </a:lnTo>
                  <a:lnTo>
                    <a:pt x="583" y="612"/>
                  </a:lnTo>
                  <a:lnTo>
                    <a:pt x="538" y="583"/>
                  </a:lnTo>
                  <a:lnTo>
                    <a:pt x="447" y="506"/>
                  </a:lnTo>
                  <a:lnTo>
                    <a:pt x="358" y="396"/>
                  </a:lnTo>
                  <a:lnTo>
                    <a:pt x="269" y="263"/>
                  </a:lnTo>
                  <a:lnTo>
                    <a:pt x="224" y="197"/>
                  </a:lnTo>
                  <a:lnTo>
                    <a:pt x="178" y="133"/>
                  </a:lnTo>
                  <a:lnTo>
                    <a:pt x="135" y="78"/>
                  </a:lnTo>
                  <a:lnTo>
                    <a:pt x="89" y="36"/>
                  </a:lnTo>
                  <a:lnTo>
                    <a:pt x="44" y="10"/>
                  </a:lnTo>
                  <a:lnTo>
                    <a:pt x="0" y="0"/>
                  </a:lnTo>
                </a:path>
              </a:pathLst>
            </a:custGeom>
            <a:noFill/>
            <a:ln w="25400" cap="rnd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1796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18795" name="Freeform 42"/>
            <p:cNvSpPr>
              <a:spLocks/>
            </p:cNvSpPr>
            <p:nvPr/>
          </p:nvSpPr>
          <p:spPr bwMode="auto">
            <a:xfrm>
              <a:off x="4032" y="1920"/>
              <a:ext cx="285" cy="675"/>
            </a:xfrm>
            <a:custGeom>
              <a:avLst/>
              <a:gdLst>
                <a:gd name="T0" fmla="*/ 0 w 285"/>
                <a:gd name="T1" fmla="*/ 674 h 675"/>
                <a:gd name="T2" fmla="*/ 28 w 285"/>
                <a:gd name="T3" fmla="*/ 667 h 675"/>
                <a:gd name="T4" fmla="*/ 43 w 285"/>
                <a:gd name="T5" fmla="*/ 659 h 675"/>
                <a:gd name="T6" fmla="*/ 59 w 285"/>
                <a:gd name="T7" fmla="*/ 648 h 675"/>
                <a:gd name="T8" fmla="*/ 74 w 285"/>
                <a:gd name="T9" fmla="*/ 633 h 675"/>
                <a:gd name="T10" fmla="*/ 89 w 285"/>
                <a:gd name="T11" fmla="*/ 612 h 675"/>
                <a:gd name="T12" fmla="*/ 104 w 285"/>
                <a:gd name="T13" fmla="*/ 583 h 675"/>
                <a:gd name="T14" fmla="*/ 134 w 285"/>
                <a:gd name="T15" fmla="*/ 506 h 675"/>
                <a:gd name="T16" fmla="*/ 165 w 285"/>
                <a:gd name="T17" fmla="*/ 396 h 675"/>
                <a:gd name="T18" fmla="*/ 193 w 285"/>
                <a:gd name="T19" fmla="*/ 263 h 675"/>
                <a:gd name="T20" fmla="*/ 208 w 285"/>
                <a:gd name="T21" fmla="*/ 197 h 675"/>
                <a:gd name="T22" fmla="*/ 223 w 285"/>
                <a:gd name="T23" fmla="*/ 133 h 675"/>
                <a:gd name="T24" fmla="*/ 239 w 285"/>
                <a:gd name="T25" fmla="*/ 78 h 675"/>
                <a:gd name="T26" fmla="*/ 254 w 285"/>
                <a:gd name="T27" fmla="*/ 36 h 675"/>
                <a:gd name="T28" fmla="*/ 269 w 285"/>
                <a:gd name="T29" fmla="*/ 10 h 675"/>
                <a:gd name="T30" fmla="*/ 284 w 285"/>
                <a:gd name="T31" fmla="*/ 0 h 675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85" h="675">
                  <a:moveTo>
                    <a:pt x="0" y="674"/>
                  </a:moveTo>
                  <a:lnTo>
                    <a:pt x="28" y="667"/>
                  </a:lnTo>
                  <a:lnTo>
                    <a:pt x="43" y="659"/>
                  </a:lnTo>
                  <a:lnTo>
                    <a:pt x="59" y="648"/>
                  </a:lnTo>
                  <a:lnTo>
                    <a:pt x="74" y="633"/>
                  </a:lnTo>
                  <a:lnTo>
                    <a:pt x="89" y="612"/>
                  </a:lnTo>
                  <a:lnTo>
                    <a:pt x="104" y="583"/>
                  </a:lnTo>
                  <a:lnTo>
                    <a:pt x="134" y="506"/>
                  </a:lnTo>
                  <a:lnTo>
                    <a:pt x="165" y="396"/>
                  </a:lnTo>
                  <a:lnTo>
                    <a:pt x="193" y="263"/>
                  </a:lnTo>
                  <a:lnTo>
                    <a:pt x="208" y="197"/>
                  </a:lnTo>
                  <a:lnTo>
                    <a:pt x="223" y="133"/>
                  </a:lnTo>
                  <a:lnTo>
                    <a:pt x="239" y="78"/>
                  </a:lnTo>
                  <a:lnTo>
                    <a:pt x="254" y="36"/>
                  </a:lnTo>
                  <a:lnTo>
                    <a:pt x="269" y="10"/>
                  </a:lnTo>
                  <a:lnTo>
                    <a:pt x="284" y="0"/>
                  </a:lnTo>
                </a:path>
              </a:pathLst>
            </a:custGeom>
            <a:noFill/>
            <a:ln w="25400" cap="rnd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1796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26347" name="Rectangle 43"/>
            <p:cNvSpPr>
              <a:spLocks noChangeArrowheads="1"/>
            </p:cNvSpPr>
            <p:nvPr/>
          </p:nvSpPr>
          <p:spPr bwMode="auto">
            <a:xfrm>
              <a:off x="3840" y="1536"/>
              <a:ext cx="423" cy="220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/>
            <a:p>
              <a:pPr eaLnBrk="0" hangingPunct="0">
                <a:defRPr/>
              </a:pPr>
              <a:r>
                <a:rPr kumimoji="1" lang="zh-CN" altLang="en-US" b="1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众数</a:t>
              </a:r>
            </a:p>
          </p:txBody>
        </p:sp>
        <p:sp>
          <p:nvSpPr>
            <p:cNvPr id="226348" name="Rectangle 44"/>
            <p:cNvSpPr>
              <a:spLocks noChangeArrowheads="1"/>
            </p:cNvSpPr>
            <p:nvPr/>
          </p:nvSpPr>
          <p:spPr bwMode="auto">
            <a:xfrm>
              <a:off x="4154" y="2384"/>
              <a:ext cx="196" cy="231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/>
            <a:p>
              <a:pPr eaLnBrk="0" hangingPunct="0">
                <a:defRPr/>
              </a:pPr>
              <a:r>
                <a:rPr kumimoji="1" lang="en-US" altLang="zh-CN" sz="1350" b="1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  </a:t>
              </a:r>
            </a:p>
          </p:txBody>
        </p:sp>
        <p:sp>
          <p:nvSpPr>
            <p:cNvPr id="226349" name="Rectangle 45"/>
            <p:cNvSpPr>
              <a:spLocks noChangeArrowheads="1"/>
            </p:cNvSpPr>
            <p:nvPr/>
          </p:nvSpPr>
          <p:spPr bwMode="auto">
            <a:xfrm>
              <a:off x="4272" y="1536"/>
              <a:ext cx="586" cy="220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/>
            <a:p>
              <a:pPr eaLnBrk="0" hangingPunct="0">
                <a:defRPr/>
              </a:pPr>
              <a:r>
                <a:rPr kumimoji="1" lang="zh-CN" altLang="en-US" b="1" dirty="0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中位数</a:t>
              </a:r>
            </a:p>
          </p:txBody>
        </p:sp>
        <p:sp>
          <p:nvSpPr>
            <p:cNvPr id="226350" name="Rectangle 46"/>
            <p:cNvSpPr>
              <a:spLocks noChangeArrowheads="1"/>
            </p:cNvSpPr>
            <p:nvPr/>
          </p:nvSpPr>
          <p:spPr bwMode="auto">
            <a:xfrm>
              <a:off x="4726" y="2384"/>
              <a:ext cx="196" cy="231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/>
            <a:p>
              <a:pPr eaLnBrk="0" hangingPunct="0">
                <a:defRPr/>
              </a:pPr>
              <a:r>
                <a:rPr kumimoji="1" lang="en-US" altLang="zh-CN" sz="135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  </a:t>
              </a:r>
            </a:p>
          </p:txBody>
        </p:sp>
        <p:sp>
          <p:nvSpPr>
            <p:cNvPr id="226351" name="Rectangle 47"/>
            <p:cNvSpPr>
              <a:spLocks noChangeArrowheads="1"/>
            </p:cNvSpPr>
            <p:nvPr/>
          </p:nvSpPr>
          <p:spPr bwMode="auto">
            <a:xfrm>
              <a:off x="4848" y="1536"/>
              <a:ext cx="423" cy="220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/>
            <a:p>
              <a:pPr eaLnBrk="0" hangingPunct="0">
                <a:defRPr/>
              </a:pPr>
              <a:r>
                <a:rPr kumimoji="1" lang="zh-CN" altLang="en-US" b="1" dirty="0">
                  <a:solidFill>
                    <a:srgbClr val="00FF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均值</a:t>
              </a:r>
            </a:p>
          </p:txBody>
        </p:sp>
        <p:sp>
          <p:nvSpPr>
            <p:cNvPr id="118801" name="Rectangle 48"/>
            <p:cNvSpPr>
              <a:spLocks noChangeArrowheads="1"/>
            </p:cNvSpPr>
            <p:nvPr/>
          </p:nvSpPr>
          <p:spPr bwMode="auto">
            <a:xfrm>
              <a:off x="5174" y="2517"/>
              <a:ext cx="116" cy="58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350"/>
            </a:p>
          </p:txBody>
        </p:sp>
        <p:sp>
          <p:nvSpPr>
            <p:cNvPr id="118802" name="Line 49"/>
            <p:cNvSpPr>
              <a:spLocks noChangeShapeType="1"/>
            </p:cNvSpPr>
            <p:nvPr/>
          </p:nvSpPr>
          <p:spPr bwMode="auto">
            <a:xfrm>
              <a:off x="4320" y="1920"/>
              <a:ext cx="0" cy="72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ffectLst>
              <a:outerShdw dist="1796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18803" name="Line 50"/>
            <p:cNvSpPr>
              <a:spLocks noChangeShapeType="1"/>
            </p:cNvSpPr>
            <p:nvPr/>
          </p:nvSpPr>
          <p:spPr bwMode="auto">
            <a:xfrm>
              <a:off x="4512" y="2112"/>
              <a:ext cx="0" cy="552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  <a:effectLst>
              <a:outerShdw dist="1796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18804" name="Line 51"/>
            <p:cNvSpPr>
              <a:spLocks noChangeShapeType="1"/>
            </p:cNvSpPr>
            <p:nvPr/>
          </p:nvSpPr>
          <p:spPr bwMode="auto">
            <a:xfrm>
              <a:off x="4704" y="2352"/>
              <a:ext cx="0" cy="288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round/>
              <a:headEnd/>
              <a:tailEnd/>
            </a:ln>
            <a:effectLst>
              <a:outerShdw dist="1796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18805" name="Line 52"/>
            <p:cNvSpPr>
              <a:spLocks noChangeShapeType="1"/>
            </p:cNvSpPr>
            <p:nvPr/>
          </p:nvSpPr>
          <p:spPr bwMode="auto">
            <a:xfrm>
              <a:off x="3792" y="2640"/>
              <a:ext cx="15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1796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18806" name="Line 53"/>
            <p:cNvSpPr>
              <a:spLocks noChangeShapeType="1"/>
            </p:cNvSpPr>
            <p:nvPr/>
          </p:nvSpPr>
          <p:spPr bwMode="auto">
            <a:xfrm>
              <a:off x="4080" y="1776"/>
              <a:ext cx="192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1796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18807" name="Line 54"/>
            <p:cNvSpPr>
              <a:spLocks noChangeShapeType="1"/>
            </p:cNvSpPr>
            <p:nvPr/>
          </p:nvSpPr>
          <p:spPr bwMode="auto">
            <a:xfrm flipH="1">
              <a:off x="4560" y="1776"/>
              <a:ext cx="48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1796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18808" name="Line 55"/>
            <p:cNvSpPr>
              <a:spLocks noChangeShapeType="1"/>
            </p:cNvSpPr>
            <p:nvPr/>
          </p:nvSpPr>
          <p:spPr bwMode="auto">
            <a:xfrm flipH="1">
              <a:off x="4704" y="1776"/>
              <a:ext cx="336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1796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276504494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>
          <a:xfrm>
            <a:off x="1485900" y="567287"/>
            <a:ext cx="6172200" cy="74295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67866" tIns="33338" rIns="67866" bIns="33338" rtlCol="0" anchor="ctr" anchorCtr="1">
            <a:normAutofit/>
          </a:bodyPr>
          <a:lstStyle/>
          <a:p>
            <a:pPr eaLnBrk="1" hangingPunct="1"/>
            <a:r>
              <a:rPr lang="zh-CN" altLang="en-US" sz="3000" dirty="0"/>
              <a:t>数据类型</a:t>
            </a:r>
            <a:r>
              <a:rPr lang="zh-CN" altLang="en-US" sz="3000" dirty="0" smtClean="0"/>
              <a:t>与位置测度</a:t>
            </a:r>
            <a:r>
              <a:rPr lang="zh-CN" altLang="en-US" sz="3000" dirty="0"/>
              <a:t>值</a:t>
            </a:r>
          </a:p>
        </p:txBody>
      </p:sp>
      <p:graphicFrame>
        <p:nvGraphicFramePr>
          <p:cNvPr id="22835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5372552"/>
              </p:ext>
            </p:extLst>
          </p:nvPr>
        </p:nvGraphicFramePr>
        <p:xfrm>
          <a:off x="836908" y="1620203"/>
          <a:ext cx="7764650" cy="4012124"/>
        </p:xfrm>
        <a:graphic>
          <a:graphicData uri="http://schemas.openxmlformats.org/drawingml/2006/table">
            <a:tbl>
              <a:tblPr/>
              <a:tblGrid>
                <a:gridCol w="1406496"/>
                <a:gridCol w="1476624"/>
                <a:gridCol w="1476624"/>
                <a:gridCol w="1540825"/>
                <a:gridCol w="1864081"/>
              </a:tblGrid>
              <a:tr h="553396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表</a:t>
                      </a: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11   </a:t>
                      </a:r>
                      <a:r>
                        <a:rPr kumimoji="0" lang="zh-CN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数据类型和所适用的</a:t>
                      </a: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位置</a:t>
                      </a:r>
                      <a:r>
                        <a:rPr kumimoji="0" lang="zh-CN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测度值</a:t>
                      </a:r>
                      <a:endParaRPr kumimoji="0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47B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274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数据类型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定类数据 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定序数据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定距数据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定比数据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B"/>
                    </a:solidFill>
                  </a:tcPr>
                </a:tc>
              </a:tr>
              <a:tr h="497192">
                <a:tc row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用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的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测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度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值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C67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※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众数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BFF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※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中位数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BFF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※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均值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BFF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※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均值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BFFF9"/>
                    </a:solidFill>
                  </a:tcPr>
                </a:tc>
              </a:tr>
              <a:tr h="49719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—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四分位数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BFF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众数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BFF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调和平均数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BFFF9"/>
                    </a:solidFill>
                  </a:tcPr>
                </a:tc>
              </a:tr>
              <a:tr h="49719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—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众数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BFF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中位数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BFF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几何平均数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BFFF9"/>
                    </a:solidFill>
                  </a:tcPr>
                </a:tc>
              </a:tr>
              <a:tr h="49719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—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—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四分位数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BFF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中位数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BFFF9"/>
                    </a:solidFill>
                  </a:tcPr>
                </a:tc>
              </a:tr>
              <a:tr h="49719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—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—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—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四分位数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BFFF9"/>
                    </a:solidFill>
                  </a:tcPr>
                </a:tc>
              </a:tr>
              <a:tr h="44531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—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—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—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众数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BFFF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213978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ChangeArrowheads="1"/>
          </p:cNvSpPr>
          <p:nvPr/>
        </p:nvSpPr>
        <p:spPr bwMode="auto">
          <a:xfrm>
            <a:off x="2571750" y="1085850"/>
            <a:ext cx="508635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866" tIns="33338" rIns="67866" bIns="33338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000">
                <a:solidFill>
                  <a:schemeClr val="tx2"/>
                </a:solidFill>
              </a:rPr>
              <a:t>离散程度的测度</a:t>
            </a:r>
            <a:endParaRPr lang="zh-CN" altLang="en-US" sz="3300">
              <a:solidFill>
                <a:schemeClr val="tx2"/>
              </a:solidFill>
            </a:endParaRPr>
          </a:p>
        </p:txBody>
      </p:sp>
      <p:sp>
        <p:nvSpPr>
          <p:cNvPr id="230403" name="Rectangle 3"/>
          <p:cNvSpPr>
            <a:spLocks noChangeArrowheads="1"/>
          </p:cNvSpPr>
          <p:nvPr/>
        </p:nvSpPr>
        <p:spPr bwMode="auto">
          <a:xfrm>
            <a:off x="1560484" y="2157171"/>
            <a:ext cx="5971691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866" tIns="33338" rIns="67866" bIns="33338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800" dirty="0"/>
              <a:t>一</a:t>
            </a:r>
            <a:r>
              <a:rPr lang="en-US" altLang="zh-CN" sz="2800" dirty="0"/>
              <a:t>.  </a:t>
            </a:r>
            <a:r>
              <a:rPr lang="zh-CN" altLang="en-US" sz="2800" dirty="0"/>
              <a:t>定类数据：异众比率</a:t>
            </a:r>
          </a:p>
          <a:p>
            <a:pPr eaLnBrk="1" hangingPunct="1">
              <a:spcBef>
                <a:spcPct val="24000"/>
              </a:spcBef>
            </a:pPr>
            <a:r>
              <a:rPr lang="zh-CN" altLang="en-US" sz="2800" dirty="0"/>
              <a:t>二</a:t>
            </a:r>
            <a:r>
              <a:rPr lang="en-US" altLang="zh-CN" sz="2800" dirty="0"/>
              <a:t>.  </a:t>
            </a:r>
            <a:r>
              <a:rPr lang="zh-CN" altLang="en-US" sz="2800" dirty="0"/>
              <a:t>定序数据：四分位差</a:t>
            </a:r>
          </a:p>
          <a:p>
            <a:pPr eaLnBrk="1" hangingPunct="1">
              <a:spcBef>
                <a:spcPct val="24000"/>
              </a:spcBef>
            </a:pPr>
            <a:r>
              <a:rPr lang="zh-CN" altLang="en-US" sz="2800" dirty="0"/>
              <a:t>三</a:t>
            </a:r>
            <a:r>
              <a:rPr lang="en-US" altLang="zh-CN" sz="2800" dirty="0"/>
              <a:t>.  </a:t>
            </a:r>
            <a:r>
              <a:rPr lang="zh-CN" altLang="en-US" sz="2800" dirty="0"/>
              <a:t>定距和定比数据：方差及标准差</a:t>
            </a:r>
          </a:p>
          <a:p>
            <a:pPr eaLnBrk="1" hangingPunct="1">
              <a:spcBef>
                <a:spcPct val="24000"/>
              </a:spcBef>
            </a:pPr>
            <a:r>
              <a:rPr lang="zh-CN" altLang="en-US" sz="2800" dirty="0"/>
              <a:t>四</a:t>
            </a:r>
            <a:r>
              <a:rPr lang="en-US" altLang="zh-CN" sz="2800" dirty="0"/>
              <a:t>.  </a:t>
            </a:r>
            <a:r>
              <a:rPr lang="zh-CN" altLang="en-US" sz="2800" dirty="0"/>
              <a:t>相对离散程度：离散系数</a:t>
            </a:r>
          </a:p>
        </p:txBody>
      </p:sp>
    </p:spTree>
    <p:extLst>
      <p:ext uri="{BB962C8B-B14F-4D97-AF65-F5344CB8AC3E}">
        <p14:creationId xmlns:p14="http://schemas.microsoft.com/office/powerpoint/2010/main" val="298497864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0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0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0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0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0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0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0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0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403" grpId="0" build="p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58402" y="741351"/>
            <a:ext cx="5600700" cy="8001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67866" tIns="33338" rIns="67866" bIns="33338" rtlCol="0" anchor="b">
            <a:normAutofit/>
          </a:bodyPr>
          <a:lstStyle/>
          <a:p>
            <a:pPr eaLnBrk="1" hangingPunct="1"/>
            <a:r>
              <a:rPr lang="zh-CN" altLang="en-US" sz="3000" dirty="0"/>
              <a:t>离中趋势</a:t>
            </a:r>
            <a:endParaRPr lang="zh-CN" altLang="en-US" sz="2700" b="1" dirty="0">
              <a:solidFill>
                <a:schemeClr val="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2451" name="Text Box 3"/>
          <p:cNvSpPr txBox="1">
            <a:spLocks noChangeArrowheads="1"/>
          </p:cNvSpPr>
          <p:nvPr/>
        </p:nvSpPr>
        <p:spPr bwMode="auto">
          <a:xfrm>
            <a:off x="1184981" y="1852722"/>
            <a:ext cx="7267793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indent="0" algn="just" eaLnBrk="0" hangingPunct="0">
              <a:spcBef>
                <a:spcPct val="50000"/>
              </a:spcBef>
              <a:defRPr/>
            </a:pPr>
            <a:r>
              <a:rPr kumimoji="1" lang="zh-CN" altLang="en-US" sz="2800" dirty="0" smtClean="0">
                <a:latin typeface="Times New Roman" pitchFamily="18" charset="0"/>
              </a:rPr>
              <a:t>        离中趋势</a:t>
            </a:r>
            <a:r>
              <a:rPr kumimoji="1" lang="zh-CN" altLang="en-US" sz="2800" dirty="0">
                <a:latin typeface="Times New Roman" pitchFamily="18" charset="0"/>
              </a:rPr>
              <a:t>的各测度值是对数据离散程度所作的</a:t>
            </a:r>
            <a:r>
              <a:rPr kumimoji="1" lang="zh-CN" altLang="en-US" sz="2800" dirty="0" smtClean="0">
                <a:latin typeface="Times New Roman" pitchFamily="18" charset="0"/>
              </a:rPr>
              <a:t>描述，反映</a:t>
            </a:r>
            <a:r>
              <a:rPr kumimoji="1" lang="zh-CN" altLang="en-US" sz="2800" dirty="0">
                <a:latin typeface="Times New Roman" pitchFamily="18" charset="0"/>
              </a:rPr>
              <a:t>各变量值远离其中心值的</a:t>
            </a:r>
            <a:r>
              <a:rPr kumimoji="1" lang="zh-CN" altLang="en-US" sz="2800" dirty="0" smtClean="0">
                <a:latin typeface="Times New Roman" pitchFamily="18" charset="0"/>
              </a:rPr>
              <a:t>程度。不同</a:t>
            </a:r>
            <a:r>
              <a:rPr kumimoji="1" lang="zh-CN" altLang="en-US" sz="2800" dirty="0">
                <a:latin typeface="Times New Roman" pitchFamily="18" charset="0"/>
              </a:rPr>
              <a:t>类型的数据有不同的离散程度测度</a:t>
            </a:r>
            <a:r>
              <a:rPr kumimoji="1" lang="zh-CN" altLang="en-US" sz="2800" dirty="0" smtClean="0">
                <a:latin typeface="Times New Roman" pitchFamily="18" charset="0"/>
              </a:rPr>
              <a:t>值。</a:t>
            </a:r>
            <a:endParaRPr kumimoji="1" lang="zh-CN" altLang="en-US" sz="2800" dirty="0">
              <a:latin typeface="Times New Roman" pitchFamily="18" charset="0"/>
            </a:endParaRPr>
          </a:p>
        </p:txBody>
      </p:sp>
      <p:grpSp>
        <p:nvGrpSpPr>
          <p:cNvPr id="232452" name="Group 4"/>
          <p:cNvGrpSpPr>
            <a:grpSpLocks/>
          </p:cNvGrpSpPr>
          <p:nvPr/>
        </p:nvGrpSpPr>
        <p:grpSpPr bwMode="auto">
          <a:xfrm>
            <a:off x="2914649" y="3905573"/>
            <a:ext cx="4044090" cy="1895763"/>
            <a:chOff x="1248" y="2400"/>
            <a:chExt cx="2952" cy="1152"/>
          </a:xfrm>
        </p:grpSpPr>
        <p:sp>
          <p:nvSpPr>
            <p:cNvPr id="121861" name="Line 5"/>
            <p:cNvSpPr>
              <a:spLocks noChangeShapeType="1"/>
            </p:cNvSpPr>
            <p:nvPr/>
          </p:nvSpPr>
          <p:spPr bwMode="auto">
            <a:xfrm flipV="1">
              <a:off x="1248" y="3552"/>
              <a:ext cx="295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28398" dir="3806097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21862" name="Line 6"/>
            <p:cNvSpPr>
              <a:spLocks noChangeShapeType="1"/>
            </p:cNvSpPr>
            <p:nvPr/>
          </p:nvSpPr>
          <p:spPr bwMode="auto">
            <a:xfrm>
              <a:off x="2640" y="2448"/>
              <a:ext cx="0" cy="110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prstDash val="dash"/>
              <a:round/>
              <a:headEnd/>
              <a:tailEnd/>
            </a:ln>
            <a:effectLst>
              <a:outerShdw dist="28398" dir="3806097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21863" name="Line 7"/>
            <p:cNvSpPr>
              <a:spLocks noChangeShapeType="1"/>
            </p:cNvSpPr>
            <p:nvPr/>
          </p:nvSpPr>
          <p:spPr bwMode="auto">
            <a:xfrm flipH="1" flipV="1">
              <a:off x="2016" y="3360"/>
              <a:ext cx="1248" cy="0"/>
            </a:xfrm>
            <a:prstGeom prst="line">
              <a:avLst/>
            </a:prstGeom>
            <a:noFill/>
            <a:ln w="28575">
              <a:solidFill>
                <a:srgbClr val="0070C0"/>
              </a:solidFill>
              <a:round/>
              <a:headEnd type="arrow" w="med" len="med"/>
              <a:tailEnd type="arrow" w="med" len="med"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grpSp>
          <p:nvGrpSpPr>
            <p:cNvPr id="121864" name="Group 8"/>
            <p:cNvGrpSpPr>
              <a:grpSpLocks/>
            </p:cNvGrpSpPr>
            <p:nvPr/>
          </p:nvGrpSpPr>
          <p:grpSpPr bwMode="auto">
            <a:xfrm>
              <a:off x="1344" y="2400"/>
              <a:ext cx="2613" cy="1056"/>
              <a:chOff x="1152" y="2496"/>
              <a:chExt cx="2613" cy="1056"/>
            </a:xfrm>
          </p:grpSpPr>
          <p:sp>
            <p:nvSpPr>
              <p:cNvPr id="121865" name="Freeform 9"/>
              <p:cNvSpPr>
                <a:spLocks/>
              </p:cNvSpPr>
              <p:nvPr/>
            </p:nvSpPr>
            <p:spPr bwMode="auto">
              <a:xfrm>
                <a:off x="2448" y="2496"/>
                <a:ext cx="1317" cy="1038"/>
              </a:xfrm>
              <a:custGeom>
                <a:avLst/>
                <a:gdLst>
                  <a:gd name="T0" fmla="*/ 1315 w 570"/>
                  <a:gd name="T1" fmla="*/ 1036 h 675"/>
                  <a:gd name="T2" fmla="*/ 1174 w 570"/>
                  <a:gd name="T3" fmla="*/ 1026 h 675"/>
                  <a:gd name="T4" fmla="*/ 1104 w 570"/>
                  <a:gd name="T5" fmla="*/ 1013 h 675"/>
                  <a:gd name="T6" fmla="*/ 1037 w 570"/>
                  <a:gd name="T7" fmla="*/ 996 h 675"/>
                  <a:gd name="T8" fmla="*/ 968 w 570"/>
                  <a:gd name="T9" fmla="*/ 973 h 675"/>
                  <a:gd name="T10" fmla="*/ 899 w 570"/>
                  <a:gd name="T11" fmla="*/ 941 h 675"/>
                  <a:gd name="T12" fmla="*/ 827 w 570"/>
                  <a:gd name="T13" fmla="*/ 897 h 675"/>
                  <a:gd name="T14" fmla="*/ 693 w 570"/>
                  <a:gd name="T15" fmla="*/ 778 h 675"/>
                  <a:gd name="T16" fmla="*/ 552 w 570"/>
                  <a:gd name="T17" fmla="*/ 609 h 675"/>
                  <a:gd name="T18" fmla="*/ 411 w 570"/>
                  <a:gd name="T19" fmla="*/ 404 h 675"/>
                  <a:gd name="T20" fmla="*/ 347 w 570"/>
                  <a:gd name="T21" fmla="*/ 303 h 675"/>
                  <a:gd name="T22" fmla="*/ 277 w 570"/>
                  <a:gd name="T23" fmla="*/ 205 h 675"/>
                  <a:gd name="T24" fmla="*/ 206 w 570"/>
                  <a:gd name="T25" fmla="*/ 120 h 675"/>
                  <a:gd name="T26" fmla="*/ 136 w 570"/>
                  <a:gd name="T27" fmla="*/ 55 h 675"/>
                  <a:gd name="T28" fmla="*/ 67 w 570"/>
                  <a:gd name="T29" fmla="*/ 15 h 675"/>
                  <a:gd name="T30" fmla="*/ 0 w 570"/>
                  <a:gd name="T31" fmla="*/ 0 h 67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570" h="675">
                    <a:moveTo>
                      <a:pt x="569" y="674"/>
                    </a:moveTo>
                    <a:lnTo>
                      <a:pt x="508" y="667"/>
                    </a:lnTo>
                    <a:lnTo>
                      <a:pt x="478" y="659"/>
                    </a:lnTo>
                    <a:lnTo>
                      <a:pt x="449" y="648"/>
                    </a:lnTo>
                    <a:lnTo>
                      <a:pt x="419" y="633"/>
                    </a:lnTo>
                    <a:lnTo>
                      <a:pt x="389" y="612"/>
                    </a:lnTo>
                    <a:lnTo>
                      <a:pt x="358" y="583"/>
                    </a:lnTo>
                    <a:lnTo>
                      <a:pt x="300" y="506"/>
                    </a:lnTo>
                    <a:lnTo>
                      <a:pt x="239" y="396"/>
                    </a:lnTo>
                    <a:lnTo>
                      <a:pt x="178" y="263"/>
                    </a:lnTo>
                    <a:lnTo>
                      <a:pt x="150" y="197"/>
                    </a:lnTo>
                    <a:lnTo>
                      <a:pt x="120" y="133"/>
                    </a:lnTo>
                    <a:lnTo>
                      <a:pt x="89" y="78"/>
                    </a:lnTo>
                    <a:lnTo>
                      <a:pt x="59" y="36"/>
                    </a:lnTo>
                    <a:lnTo>
                      <a:pt x="29" y="10"/>
                    </a:lnTo>
                    <a:lnTo>
                      <a:pt x="0" y="0"/>
                    </a:lnTo>
                  </a:path>
                </a:pathLst>
              </a:custGeom>
              <a:noFill/>
              <a:ln w="57150" cap="rnd" cmpd="sng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45791" dir="2021404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121866" name="Freeform 10"/>
              <p:cNvSpPr>
                <a:spLocks/>
              </p:cNvSpPr>
              <p:nvPr/>
            </p:nvSpPr>
            <p:spPr bwMode="auto">
              <a:xfrm>
                <a:off x="1152" y="2496"/>
                <a:ext cx="1294" cy="1056"/>
              </a:xfrm>
              <a:custGeom>
                <a:avLst/>
                <a:gdLst>
                  <a:gd name="T0" fmla="*/ 0 w 569"/>
                  <a:gd name="T1" fmla="*/ 1054 h 675"/>
                  <a:gd name="T2" fmla="*/ 134 w 569"/>
                  <a:gd name="T3" fmla="*/ 1043 h 675"/>
                  <a:gd name="T4" fmla="*/ 202 w 569"/>
                  <a:gd name="T5" fmla="*/ 1031 h 675"/>
                  <a:gd name="T6" fmla="*/ 273 w 569"/>
                  <a:gd name="T7" fmla="*/ 1014 h 675"/>
                  <a:gd name="T8" fmla="*/ 341 w 569"/>
                  <a:gd name="T9" fmla="*/ 990 h 675"/>
                  <a:gd name="T10" fmla="*/ 405 w 569"/>
                  <a:gd name="T11" fmla="*/ 957 h 675"/>
                  <a:gd name="T12" fmla="*/ 475 w 569"/>
                  <a:gd name="T13" fmla="*/ 912 h 675"/>
                  <a:gd name="T14" fmla="*/ 612 w 569"/>
                  <a:gd name="T15" fmla="*/ 792 h 675"/>
                  <a:gd name="T16" fmla="*/ 746 w 569"/>
                  <a:gd name="T17" fmla="*/ 620 h 675"/>
                  <a:gd name="T18" fmla="*/ 885 w 569"/>
                  <a:gd name="T19" fmla="*/ 411 h 675"/>
                  <a:gd name="T20" fmla="*/ 953 w 569"/>
                  <a:gd name="T21" fmla="*/ 308 h 675"/>
                  <a:gd name="T22" fmla="*/ 1021 w 569"/>
                  <a:gd name="T23" fmla="*/ 208 h 675"/>
                  <a:gd name="T24" fmla="*/ 1087 w 569"/>
                  <a:gd name="T25" fmla="*/ 122 h 675"/>
                  <a:gd name="T26" fmla="*/ 1155 w 569"/>
                  <a:gd name="T27" fmla="*/ 56 h 675"/>
                  <a:gd name="T28" fmla="*/ 1224 w 569"/>
                  <a:gd name="T29" fmla="*/ 16 h 675"/>
                  <a:gd name="T30" fmla="*/ 1292 w 569"/>
                  <a:gd name="T31" fmla="*/ 0 h 67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569" h="675">
                    <a:moveTo>
                      <a:pt x="0" y="674"/>
                    </a:moveTo>
                    <a:lnTo>
                      <a:pt x="59" y="667"/>
                    </a:lnTo>
                    <a:lnTo>
                      <a:pt x="89" y="659"/>
                    </a:lnTo>
                    <a:lnTo>
                      <a:pt x="120" y="648"/>
                    </a:lnTo>
                    <a:lnTo>
                      <a:pt x="150" y="633"/>
                    </a:lnTo>
                    <a:lnTo>
                      <a:pt x="178" y="612"/>
                    </a:lnTo>
                    <a:lnTo>
                      <a:pt x="209" y="583"/>
                    </a:lnTo>
                    <a:lnTo>
                      <a:pt x="269" y="506"/>
                    </a:lnTo>
                    <a:lnTo>
                      <a:pt x="328" y="396"/>
                    </a:lnTo>
                    <a:lnTo>
                      <a:pt x="389" y="263"/>
                    </a:lnTo>
                    <a:lnTo>
                      <a:pt x="419" y="197"/>
                    </a:lnTo>
                    <a:lnTo>
                      <a:pt x="449" y="133"/>
                    </a:lnTo>
                    <a:lnTo>
                      <a:pt x="478" y="78"/>
                    </a:lnTo>
                    <a:lnTo>
                      <a:pt x="508" y="36"/>
                    </a:lnTo>
                    <a:lnTo>
                      <a:pt x="538" y="10"/>
                    </a:lnTo>
                    <a:lnTo>
                      <a:pt x="568" y="0"/>
                    </a:lnTo>
                  </a:path>
                </a:pathLst>
              </a:custGeom>
              <a:noFill/>
              <a:ln w="57150" cap="rnd" cmpd="sng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28398" dir="6993903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6022789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>
          <a:xfrm>
            <a:off x="2451498" y="897137"/>
            <a:ext cx="5086350" cy="74295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67866" tIns="33338" rIns="67866" bIns="33338" rtlCol="0" anchor="ctr" anchorCtr="1">
            <a:noAutofit/>
          </a:bodyPr>
          <a:lstStyle/>
          <a:p>
            <a:pPr eaLnBrk="1" hangingPunct="1"/>
            <a:r>
              <a:rPr lang="zh-CN" altLang="en-US" sz="3200" dirty="0"/>
              <a:t>定类数据：异众比率</a:t>
            </a:r>
            <a:br>
              <a:rPr lang="zh-CN" altLang="en-US" sz="3200" dirty="0"/>
            </a:br>
            <a:r>
              <a:rPr lang="en-US" altLang="zh-CN" sz="3200" dirty="0">
                <a:solidFill>
                  <a:schemeClr val="hlink"/>
                </a:solidFill>
              </a:rPr>
              <a:t>(</a:t>
            </a:r>
            <a:r>
              <a:rPr lang="zh-CN" altLang="en-US" sz="3200" dirty="0">
                <a:solidFill>
                  <a:schemeClr val="hlink"/>
                </a:solidFill>
              </a:rPr>
              <a:t>概念要点</a:t>
            </a:r>
            <a:r>
              <a:rPr lang="en-US" altLang="zh-CN" sz="3200" dirty="0">
                <a:solidFill>
                  <a:schemeClr val="hlink"/>
                </a:solidFill>
              </a:rPr>
              <a:t>)</a:t>
            </a:r>
          </a:p>
        </p:txBody>
      </p:sp>
      <p:sp>
        <p:nvSpPr>
          <p:cNvPr id="237571" name="Rectangle 3"/>
          <p:cNvSpPr>
            <a:spLocks noGrp="1" noChangeArrowheads="1"/>
          </p:cNvSpPr>
          <p:nvPr>
            <p:ph idx="1"/>
          </p:nvPr>
        </p:nvSpPr>
        <p:spPr>
          <a:xfrm>
            <a:off x="1485901" y="2057401"/>
            <a:ext cx="6051947" cy="1508522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67866" tIns="33338" rIns="67866" bIns="33338" rtlCol="0">
            <a:normAutofit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dirty="0" smtClean="0"/>
              <a:t>1.	</a:t>
            </a:r>
            <a:r>
              <a:rPr lang="zh-CN" altLang="en-US" dirty="0" smtClean="0"/>
              <a:t>非众数组的频数占总频数的比率</a:t>
            </a:r>
          </a:p>
          <a:p>
            <a:pPr eaLnBrk="1" hangingPunct="1">
              <a:lnSpc>
                <a:spcPct val="90000"/>
              </a:lnSpc>
              <a:spcBef>
                <a:spcPct val="33000"/>
              </a:spcBef>
              <a:buFontTx/>
              <a:buNone/>
            </a:pPr>
            <a:r>
              <a:rPr lang="en-US" altLang="zh-CN" dirty="0"/>
              <a:t>2</a:t>
            </a:r>
            <a:r>
              <a:rPr lang="en-US" altLang="zh-CN" dirty="0" smtClean="0"/>
              <a:t>.	</a:t>
            </a:r>
            <a:r>
              <a:rPr lang="zh-CN" altLang="en-US" dirty="0" smtClean="0"/>
              <a:t>计算公式为</a:t>
            </a:r>
          </a:p>
        </p:txBody>
      </p:sp>
      <p:sp>
        <p:nvSpPr>
          <p:cNvPr id="123908" name="Text Box 4"/>
          <p:cNvSpPr txBox="1">
            <a:spLocks noChangeArrowheads="1"/>
          </p:cNvSpPr>
          <p:nvPr/>
        </p:nvSpPr>
        <p:spPr bwMode="auto">
          <a:xfrm>
            <a:off x="2857500" y="3657601"/>
            <a:ext cx="1028700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endParaRPr kumimoji="1" lang="zh-CN" altLang="zh-CN" sz="4500"/>
          </a:p>
        </p:txBody>
      </p:sp>
      <p:sp>
        <p:nvSpPr>
          <p:cNvPr id="237573" name="Text Box 5"/>
          <p:cNvSpPr txBox="1">
            <a:spLocks noChangeArrowheads="1"/>
          </p:cNvSpPr>
          <p:nvPr/>
        </p:nvSpPr>
        <p:spPr bwMode="auto">
          <a:xfrm>
            <a:off x="1485900" y="4857750"/>
            <a:ext cx="58293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kumimoji="1" lang="en-US" altLang="zh-CN" sz="2800" dirty="0">
                <a:latin typeface="Arial" charset="0"/>
              </a:rPr>
              <a:t> </a:t>
            </a:r>
            <a:r>
              <a:rPr kumimoji="1" lang="en-US" altLang="zh-CN" sz="2800" dirty="0">
                <a:latin typeface="Times New Roman" pitchFamily="18" charset="0"/>
              </a:rPr>
              <a:t>3</a:t>
            </a:r>
            <a:r>
              <a:rPr kumimoji="1" lang="en-US" altLang="zh-CN" sz="2800" dirty="0" smtClean="0">
                <a:latin typeface="Times New Roman" pitchFamily="18" charset="0"/>
              </a:rPr>
              <a:t>.   </a:t>
            </a:r>
            <a:r>
              <a:rPr kumimoji="1" lang="zh-CN" altLang="en-US" sz="2800" dirty="0">
                <a:latin typeface="Times New Roman" pitchFamily="18" charset="0"/>
              </a:rPr>
              <a:t>用于衡量众数的代表性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2705136" y="3272447"/>
                <a:ext cx="4579074" cy="10352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zh-CN" sz="32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136" y="3272447"/>
                <a:ext cx="4579074" cy="103528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096124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2628900" y="1085850"/>
            <a:ext cx="5086350" cy="74295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67866" tIns="33338" rIns="67866" bIns="33338" rtlCol="0" anchor="ctr" anchorCtr="1">
            <a:noAutofit/>
          </a:bodyPr>
          <a:lstStyle/>
          <a:p>
            <a:pPr eaLnBrk="1" hangingPunct="1"/>
            <a:r>
              <a:rPr lang="zh-CN" altLang="en-US" sz="3200" dirty="0"/>
              <a:t>定序数据：四分位差</a:t>
            </a:r>
            <a:br>
              <a:rPr lang="zh-CN" altLang="en-US" sz="3200" dirty="0"/>
            </a:br>
            <a:r>
              <a:rPr lang="en-US" altLang="zh-CN" sz="3200" dirty="0">
                <a:solidFill>
                  <a:schemeClr val="hlink"/>
                </a:solidFill>
              </a:rPr>
              <a:t>(</a:t>
            </a:r>
            <a:r>
              <a:rPr lang="zh-CN" altLang="en-US" sz="3200" dirty="0">
                <a:solidFill>
                  <a:schemeClr val="hlink"/>
                </a:solidFill>
              </a:rPr>
              <a:t>概念要点</a:t>
            </a:r>
            <a:r>
              <a:rPr lang="en-US" altLang="zh-CN" sz="3200" dirty="0">
                <a:solidFill>
                  <a:schemeClr val="hlink"/>
                </a:solidFill>
              </a:rPr>
              <a:t>)</a:t>
            </a:r>
          </a:p>
        </p:txBody>
      </p:sp>
      <p:sp>
        <p:nvSpPr>
          <p:cNvPr id="243715" name="Rectangle 3"/>
          <p:cNvSpPr>
            <a:spLocks noGrp="1" noChangeArrowheads="1"/>
          </p:cNvSpPr>
          <p:nvPr>
            <p:ph idx="1"/>
          </p:nvPr>
        </p:nvSpPr>
        <p:spPr>
          <a:xfrm>
            <a:off x="1600200" y="2286000"/>
            <a:ext cx="5715000" cy="32004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67866" tIns="33338" rIns="67866" bIns="33338" rtlCol="0">
            <a:noAutofit/>
          </a:bodyPr>
          <a:lstStyle/>
          <a:p>
            <a:pPr marL="428625" indent="-428625">
              <a:buNone/>
            </a:pPr>
            <a:r>
              <a:rPr lang="en-US" altLang="zh-CN" dirty="0"/>
              <a:t>1.	</a:t>
            </a:r>
            <a:r>
              <a:rPr lang="zh-CN" altLang="en-US" dirty="0"/>
              <a:t>也称为内距或四分间距</a:t>
            </a:r>
          </a:p>
          <a:p>
            <a:pPr marL="428625" indent="-428625">
              <a:spcBef>
                <a:spcPct val="33000"/>
              </a:spcBef>
              <a:buNone/>
            </a:pPr>
            <a:r>
              <a:rPr lang="en-US" altLang="zh-CN" dirty="0"/>
              <a:t>2.	</a:t>
            </a:r>
            <a:r>
              <a:rPr lang="zh-CN" altLang="en-US" dirty="0"/>
              <a:t>上四分位数与下四分位数之差</a:t>
            </a:r>
          </a:p>
          <a:p>
            <a:pPr marL="428625" indent="-428625">
              <a:spcBef>
                <a:spcPct val="33000"/>
              </a:spcBef>
              <a:buNone/>
            </a:pPr>
            <a:r>
              <a:rPr lang="zh-CN" altLang="en-US" dirty="0"/>
              <a:t>              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Q</a:t>
            </a:r>
            <a:r>
              <a:rPr lang="en-US" altLang="zh-CN" sz="3200" b="1" i="1" baseline="-25000" dirty="0">
                <a:latin typeface="Times New Roman" panose="02020603050405020304" pitchFamily="18" charset="0"/>
              </a:rPr>
              <a:t>D</a:t>
            </a:r>
            <a:r>
              <a:rPr lang="en-US" altLang="zh-CN" sz="3200" b="1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sz="3200" b="1" dirty="0">
                <a:latin typeface="Times New Roman" panose="02020603050405020304" pitchFamily="18" charset="0"/>
              </a:rPr>
              <a:t>= 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Q</a:t>
            </a:r>
            <a:r>
              <a:rPr lang="en-US" altLang="zh-CN" sz="3200" b="1" i="1" baseline="-25000" dirty="0">
                <a:latin typeface="Times New Roman" panose="02020603050405020304" pitchFamily="18" charset="0"/>
              </a:rPr>
              <a:t>U </a:t>
            </a:r>
            <a:r>
              <a:rPr lang="en-US" altLang="zh-CN" sz="3200" b="1" dirty="0">
                <a:latin typeface="Times New Roman" panose="02020603050405020304" pitchFamily="18" charset="0"/>
              </a:rPr>
              <a:t>– 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Q</a:t>
            </a:r>
            <a:r>
              <a:rPr lang="en-US" altLang="zh-CN" sz="3200" b="1" i="1" baseline="-25000" dirty="0">
                <a:latin typeface="Times New Roman" panose="02020603050405020304" pitchFamily="18" charset="0"/>
              </a:rPr>
              <a:t>L</a:t>
            </a:r>
          </a:p>
          <a:p>
            <a:pPr marL="428625" indent="-428625">
              <a:spcBef>
                <a:spcPct val="33000"/>
              </a:spcBef>
              <a:buNone/>
            </a:pPr>
            <a:endParaRPr lang="en-US" altLang="zh-CN" sz="1400" b="1" i="1" dirty="0">
              <a:latin typeface="Times New Roman" panose="02020603050405020304" pitchFamily="18" charset="0"/>
            </a:endParaRPr>
          </a:p>
          <a:p>
            <a:pPr marL="428625" indent="-428625">
              <a:spcBef>
                <a:spcPct val="33000"/>
              </a:spcBef>
              <a:buNone/>
            </a:pPr>
            <a:r>
              <a:rPr lang="en-US" altLang="zh-CN" dirty="0"/>
              <a:t>3.	</a:t>
            </a:r>
            <a:r>
              <a:rPr lang="zh-CN" altLang="en-US" dirty="0"/>
              <a:t>反映了中间</a:t>
            </a:r>
            <a:r>
              <a:rPr lang="en-US" altLang="zh-CN" dirty="0"/>
              <a:t>50%</a:t>
            </a:r>
            <a:r>
              <a:rPr lang="zh-CN" altLang="en-US" dirty="0"/>
              <a:t>数据的离散程度</a:t>
            </a:r>
          </a:p>
          <a:p>
            <a:pPr marL="0" indent="0">
              <a:spcBef>
                <a:spcPct val="33000"/>
              </a:spcBef>
              <a:buNone/>
            </a:pPr>
            <a:r>
              <a:rPr lang="en-US" altLang="zh-CN" dirty="0"/>
              <a:t>4.   </a:t>
            </a:r>
            <a:r>
              <a:rPr lang="zh-CN" altLang="en-US" dirty="0"/>
              <a:t>不受极端值的影响</a:t>
            </a:r>
          </a:p>
          <a:p>
            <a:pPr marL="0" indent="0">
              <a:spcBef>
                <a:spcPct val="33000"/>
              </a:spcBef>
              <a:buNone/>
            </a:pPr>
            <a:r>
              <a:rPr lang="en-US" altLang="zh-CN" dirty="0"/>
              <a:t>5.   </a:t>
            </a:r>
            <a:r>
              <a:rPr lang="zh-CN" altLang="en-US" dirty="0"/>
              <a:t>用于衡量中位数的代表性</a:t>
            </a:r>
          </a:p>
        </p:txBody>
      </p:sp>
    </p:spTree>
    <p:extLst>
      <p:ext uri="{BB962C8B-B14F-4D97-AF65-F5344CB8AC3E}">
        <p14:creationId xmlns:p14="http://schemas.microsoft.com/office/powerpoint/2010/main" val="100274638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2514600" y="587383"/>
            <a:ext cx="5086350" cy="85725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67866" tIns="33338" rIns="67866" bIns="33338" rtlCol="0" anchor="ctr" anchorCtr="1">
            <a:normAutofit/>
          </a:bodyPr>
          <a:lstStyle/>
          <a:p>
            <a:pPr eaLnBrk="1" hangingPunct="1"/>
            <a:r>
              <a:rPr lang="zh-CN" altLang="en-US" sz="3000" dirty="0" smtClean="0"/>
              <a:t>四分位差</a:t>
            </a:r>
            <a:endParaRPr lang="en-US" altLang="zh-CN" sz="2700" dirty="0">
              <a:solidFill>
                <a:schemeClr val="hlink"/>
              </a:solidFill>
            </a:endParaRPr>
          </a:p>
        </p:txBody>
      </p:sp>
      <p:sp>
        <p:nvSpPr>
          <p:cNvPr id="245763" name="Text Box 3"/>
          <p:cNvSpPr txBox="1">
            <a:spLocks noChangeArrowheads="1"/>
          </p:cNvSpPr>
          <p:nvPr/>
        </p:nvSpPr>
        <p:spPr bwMode="auto">
          <a:xfrm>
            <a:off x="1007390" y="1444633"/>
            <a:ext cx="722221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 eaLnBrk="0" hangingPunct="0">
              <a:spcBef>
                <a:spcPct val="50000"/>
              </a:spcBef>
              <a:defRPr/>
            </a:pPr>
            <a:r>
              <a:rPr kumimoji="1" lang="en-US" altLang="zh-CN" sz="2400" b="1" dirty="0" smtClean="0">
                <a:latin typeface="Times New Roman" pitchFamily="18" charset="0"/>
              </a:rPr>
              <a:t>【</a:t>
            </a:r>
            <a:r>
              <a:rPr kumimoji="1" lang="zh-CN" altLang="en-US" sz="2400" b="1" dirty="0" smtClean="0">
                <a:latin typeface="Times New Roman" pitchFamily="18" charset="0"/>
              </a:rPr>
              <a:t>例</a:t>
            </a:r>
            <a:r>
              <a:rPr kumimoji="1" lang="en-US" altLang="zh-CN" sz="2400" b="1" dirty="0" smtClean="0">
                <a:latin typeface="Times New Roman" pitchFamily="18" charset="0"/>
              </a:rPr>
              <a:t>9】</a:t>
            </a:r>
            <a:r>
              <a:rPr kumimoji="1" lang="zh-CN" altLang="en-US" sz="2400" dirty="0">
                <a:latin typeface="Times New Roman" pitchFamily="18" charset="0"/>
              </a:rPr>
              <a:t>根据</a:t>
            </a:r>
            <a:r>
              <a:rPr kumimoji="1" lang="zh-CN" altLang="en-US" sz="2400" dirty="0" smtClean="0">
                <a:latin typeface="Times New Roman" pitchFamily="18" charset="0"/>
              </a:rPr>
              <a:t>表</a:t>
            </a:r>
            <a:r>
              <a:rPr kumimoji="1" lang="en-US" altLang="zh-CN" sz="2400" dirty="0" smtClean="0">
                <a:latin typeface="Times New Roman" pitchFamily="18" charset="0"/>
              </a:rPr>
              <a:t>9</a:t>
            </a:r>
            <a:r>
              <a:rPr kumimoji="1" lang="zh-CN" altLang="en-US" sz="2400" dirty="0" smtClean="0">
                <a:latin typeface="Times New Roman" pitchFamily="18" charset="0"/>
              </a:rPr>
              <a:t>中</a:t>
            </a:r>
            <a:r>
              <a:rPr kumimoji="1" lang="zh-CN" altLang="en-US" sz="2400" dirty="0">
                <a:latin typeface="Times New Roman" pitchFamily="18" charset="0"/>
              </a:rPr>
              <a:t>的数据，计算甲城市家庭对住房满意状况评价的四分位差</a:t>
            </a:r>
          </a:p>
        </p:txBody>
      </p:sp>
      <p:sp>
        <p:nvSpPr>
          <p:cNvPr id="245764" name="Text Box 4"/>
          <p:cNvSpPr txBox="1">
            <a:spLocks noChangeArrowheads="1"/>
          </p:cNvSpPr>
          <p:nvPr/>
        </p:nvSpPr>
        <p:spPr bwMode="auto">
          <a:xfrm>
            <a:off x="5624916" y="2650211"/>
            <a:ext cx="2899152" cy="3170099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 eaLnBrk="0" hangingPunct="0">
              <a:spcBef>
                <a:spcPct val="50000"/>
              </a:spcBef>
              <a:defRPr/>
            </a:pPr>
            <a:r>
              <a:rPr kumimoji="1" lang="zh-CN" altLang="en-US" sz="2000" b="1" dirty="0">
                <a:latin typeface="Times New Roman" pitchFamily="18" charset="0"/>
              </a:rPr>
              <a:t>解：</a:t>
            </a:r>
            <a:r>
              <a:rPr kumimoji="1" lang="zh-CN" altLang="en-US" sz="2000" dirty="0">
                <a:latin typeface="Times New Roman" pitchFamily="18" charset="0"/>
              </a:rPr>
              <a:t>设非常不满意为</a:t>
            </a:r>
            <a:r>
              <a:rPr kumimoji="1" lang="en-US" altLang="zh-CN" sz="2000" dirty="0">
                <a:latin typeface="Times New Roman" pitchFamily="18" charset="0"/>
              </a:rPr>
              <a:t>1,</a:t>
            </a:r>
            <a:r>
              <a:rPr kumimoji="1" lang="zh-CN" altLang="en-US" sz="2000" dirty="0">
                <a:latin typeface="Times New Roman" pitchFamily="18" charset="0"/>
              </a:rPr>
              <a:t>不满意为</a:t>
            </a:r>
            <a:r>
              <a:rPr kumimoji="1" lang="en-US" altLang="zh-CN" sz="2000" dirty="0">
                <a:latin typeface="Times New Roman" pitchFamily="18" charset="0"/>
              </a:rPr>
              <a:t>2, </a:t>
            </a:r>
            <a:r>
              <a:rPr kumimoji="1" lang="zh-CN" altLang="en-US" sz="2000" dirty="0">
                <a:latin typeface="Times New Roman" pitchFamily="18" charset="0"/>
              </a:rPr>
              <a:t>一般为</a:t>
            </a:r>
            <a:r>
              <a:rPr kumimoji="1" lang="en-US" altLang="zh-CN" sz="2000" dirty="0">
                <a:latin typeface="Times New Roman" pitchFamily="18" charset="0"/>
              </a:rPr>
              <a:t>3, </a:t>
            </a:r>
            <a:r>
              <a:rPr kumimoji="1" lang="zh-CN" altLang="en-US" sz="2000" dirty="0">
                <a:latin typeface="Times New Roman" pitchFamily="18" charset="0"/>
              </a:rPr>
              <a:t>满意为 </a:t>
            </a:r>
            <a:r>
              <a:rPr kumimoji="1" lang="en-US" altLang="zh-CN" sz="2000" dirty="0">
                <a:latin typeface="Times New Roman" pitchFamily="18" charset="0"/>
              </a:rPr>
              <a:t>4, </a:t>
            </a:r>
            <a:r>
              <a:rPr kumimoji="1" lang="zh-CN" altLang="en-US" sz="2000" dirty="0">
                <a:latin typeface="Times New Roman" pitchFamily="18" charset="0"/>
              </a:rPr>
              <a:t>非常满意为</a:t>
            </a:r>
            <a:r>
              <a:rPr kumimoji="1" lang="en-US" altLang="zh-CN" sz="2000" dirty="0">
                <a:latin typeface="Times New Roman" pitchFamily="18" charset="0"/>
              </a:rPr>
              <a:t>5    </a:t>
            </a:r>
            <a:r>
              <a:rPr kumimoji="1" lang="zh-CN" altLang="en-US" sz="2000" dirty="0">
                <a:latin typeface="Times New Roman" pitchFamily="18" charset="0"/>
              </a:rPr>
              <a:t>已知 </a:t>
            </a:r>
            <a:r>
              <a:rPr kumimoji="1" lang="en-US" altLang="zh-CN" sz="2000" i="1" dirty="0">
                <a:latin typeface="Times New Roman" pitchFamily="18" charset="0"/>
              </a:rPr>
              <a:t>Q</a:t>
            </a:r>
            <a:r>
              <a:rPr kumimoji="1" lang="en-US" altLang="zh-CN" sz="2000" i="1" baseline="-25000" dirty="0">
                <a:latin typeface="Times New Roman" pitchFamily="18" charset="0"/>
              </a:rPr>
              <a:t>L </a:t>
            </a:r>
            <a:r>
              <a:rPr kumimoji="1" lang="en-US" altLang="zh-CN" sz="2000" dirty="0">
                <a:latin typeface="Arial" charset="0"/>
                <a:cs typeface="Arial" charset="0"/>
              </a:rPr>
              <a:t>= </a:t>
            </a:r>
            <a:r>
              <a:rPr kumimoji="1" lang="zh-CN" altLang="en-US" sz="2000" dirty="0">
                <a:latin typeface="Times New Roman" pitchFamily="18" charset="0"/>
              </a:rPr>
              <a:t>不满意 </a:t>
            </a:r>
            <a:r>
              <a:rPr kumimoji="1" lang="en-US" altLang="zh-CN" sz="2000" dirty="0">
                <a:latin typeface="Arial" charset="0"/>
                <a:cs typeface="Arial" charset="0"/>
              </a:rPr>
              <a:t>= </a:t>
            </a:r>
            <a:r>
              <a:rPr kumimoji="1" lang="en-US" altLang="zh-CN" sz="2000" dirty="0">
                <a:latin typeface="Times New Roman" pitchFamily="18" charset="0"/>
              </a:rPr>
              <a:t>2</a:t>
            </a:r>
            <a:r>
              <a:rPr kumimoji="1" lang="zh-CN" altLang="en-US" sz="2000" dirty="0">
                <a:latin typeface="Times New Roman" pitchFamily="18" charset="0"/>
              </a:rPr>
              <a:t>，  </a:t>
            </a:r>
          </a:p>
          <a:p>
            <a:pPr algn="just" eaLnBrk="0" hangingPunct="0">
              <a:spcBef>
                <a:spcPct val="50000"/>
              </a:spcBef>
              <a:defRPr/>
            </a:pPr>
            <a:r>
              <a:rPr kumimoji="1" lang="zh-CN" altLang="en-US" sz="2000" dirty="0">
                <a:latin typeface="Times New Roman" pitchFamily="18" charset="0"/>
              </a:rPr>
              <a:t>        </a:t>
            </a:r>
            <a:r>
              <a:rPr kumimoji="1" lang="en-US" altLang="zh-CN" sz="2000" i="1" dirty="0">
                <a:latin typeface="Times New Roman" pitchFamily="18" charset="0"/>
              </a:rPr>
              <a:t>Q</a:t>
            </a:r>
            <a:r>
              <a:rPr kumimoji="1" lang="en-US" altLang="zh-CN" sz="2000" i="1" baseline="-25000" dirty="0">
                <a:latin typeface="Times New Roman" pitchFamily="18" charset="0"/>
              </a:rPr>
              <a:t>U  </a:t>
            </a:r>
            <a:r>
              <a:rPr kumimoji="1" lang="en-US" altLang="zh-CN" sz="2000" dirty="0">
                <a:latin typeface="Arial" charset="0"/>
                <a:cs typeface="Arial" charset="0"/>
              </a:rPr>
              <a:t>= </a:t>
            </a:r>
            <a:r>
              <a:rPr kumimoji="1"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zh-CN" altLang="en-US" sz="2000" dirty="0">
                <a:latin typeface="Times New Roman" pitchFamily="18" charset="0"/>
              </a:rPr>
              <a:t>一般 </a:t>
            </a:r>
            <a:r>
              <a:rPr kumimoji="1" lang="en-US" altLang="zh-CN" sz="2000" dirty="0">
                <a:latin typeface="Arial" charset="0"/>
                <a:cs typeface="Arial" charset="0"/>
              </a:rPr>
              <a:t>= </a:t>
            </a:r>
            <a:r>
              <a:rPr kumimoji="1"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000" dirty="0">
                <a:latin typeface="Times New Roman" pitchFamily="18" charset="0"/>
              </a:rPr>
              <a:t>3</a:t>
            </a:r>
          </a:p>
          <a:p>
            <a:pPr algn="just" eaLnBrk="0" hangingPunct="0">
              <a:spcBef>
                <a:spcPct val="50000"/>
              </a:spcBef>
              <a:defRPr/>
            </a:pPr>
            <a:r>
              <a:rPr kumimoji="1" lang="zh-CN" altLang="en-US" sz="2000" dirty="0">
                <a:latin typeface="Times New Roman" pitchFamily="18" charset="0"/>
              </a:rPr>
              <a:t>四分位差： </a:t>
            </a:r>
          </a:p>
          <a:p>
            <a:pPr algn="just" eaLnBrk="0" hangingPunct="0">
              <a:spcBef>
                <a:spcPct val="50000"/>
              </a:spcBef>
              <a:defRPr/>
            </a:pPr>
            <a:r>
              <a:rPr kumimoji="1" lang="zh-CN" altLang="en-US" sz="2000" dirty="0">
                <a:latin typeface="Times New Roman" pitchFamily="18" charset="0"/>
              </a:rPr>
              <a:t>        </a:t>
            </a:r>
            <a:r>
              <a:rPr kumimoji="1" lang="en-US" altLang="zh-CN" sz="2000" b="1" i="1" dirty="0">
                <a:latin typeface="Times New Roman" pitchFamily="18" charset="0"/>
              </a:rPr>
              <a:t>Q</a:t>
            </a:r>
            <a:r>
              <a:rPr kumimoji="1" lang="en-US" altLang="zh-CN" sz="2000" b="1" i="1" baseline="-25000" dirty="0">
                <a:latin typeface="Times New Roman" pitchFamily="18" charset="0"/>
              </a:rPr>
              <a:t>D</a:t>
            </a:r>
            <a:r>
              <a:rPr kumimoji="1" lang="en-US" altLang="zh-CN" sz="2000" i="1" baseline="-25000" dirty="0">
                <a:latin typeface="Times New Roman" pitchFamily="18" charset="0"/>
              </a:rPr>
              <a:t> </a:t>
            </a:r>
            <a:r>
              <a:rPr kumimoji="1" lang="en-US" altLang="zh-CN" sz="2000" dirty="0">
                <a:latin typeface="Arial" charset="0"/>
                <a:cs typeface="Arial" charset="0"/>
              </a:rPr>
              <a:t>= </a:t>
            </a:r>
            <a:r>
              <a:rPr kumimoji="1" lang="en-US" altLang="zh-CN" sz="2000" b="1" i="1" dirty="0">
                <a:latin typeface="Times New Roman" pitchFamily="18" charset="0"/>
              </a:rPr>
              <a:t>Q</a:t>
            </a:r>
            <a:r>
              <a:rPr kumimoji="1" lang="en-US" altLang="zh-CN" sz="2000" b="1" i="1" baseline="-25000" dirty="0">
                <a:latin typeface="Times New Roman" pitchFamily="18" charset="0"/>
              </a:rPr>
              <a:t>U </a:t>
            </a:r>
            <a:r>
              <a:rPr kumimoji="1" lang="en-US" altLang="zh-CN" sz="2000" i="1" baseline="-25000" dirty="0">
                <a:latin typeface="Times New Roman" pitchFamily="18" charset="0"/>
              </a:rPr>
              <a:t> </a:t>
            </a:r>
            <a:r>
              <a:rPr kumimoji="1" lang="en-US" altLang="zh-CN" sz="2000" dirty="0">
                <a:latin typeface="Arial" charset="0"/>
                <a:cs typeface="Arial" charset="0"/>
              </a:rPr>
              <a:t>= </a:t>
            </a:r>
            <a:r>
              <a:rPr kumimoji="1" lang="en-US" altLang="zh-CN" sz="2000" b="1" dirty="0">
                <a:latin typeface="Times New Roman" pitchFamily="18" charset="0"/>
              </a:rPr>
              <a:t> </a:t>
            </a:r>
            <a:r>
              <a:rPr kumimoji="1" lang="en-US" altLang="zh-CN" sz="2000" b="1" i="1" dirty="0">
                <a:latin typeface="Times New Roman" pitchFamily="18" charset="0"/>
              </a:rPr>
              <a:t>Q</a:t>
            </a:r>
            <a:r>
              <a:rPr kumimoji="1" lang="en-US" altLang="zh-CN" sz="2000" b="1" i="1" baseline="-25000" dirty="0">
                <a:latin typeface="Times New Roman" pitchFamily="18" charset="0"/>
              </a:rPr>
              <a:t>L</a:t>
            </a:r>
          </a:p>
          <a:p>
            <a:pPr algn="just" eaLnBrk="0" hangingPunct="0">
              <a:spcBef>
                <a:spcPct val="50000"/>
              </a:spcBef>
              <a:defRPr/>
            </a:pPr>
            <a:r>
              <a:rPr kumimoji="1" lang="en-US" altLang="zh-CN" sz="2000" b="1" i="1" baseline="-25000" dirty="0">
                <a:latin typeface="Times New Roman" pitchFamily="18" charset="0"/>
              </a:rPr>
              <a:t>                   </a:t>
            </a:r>
            <a:r>
              <a:rPr kumimoji="1" lang="en-US" altLang="zh-CN" sz="2000" i="1" baseline="-25000" dirty="0">
                <a:latin typeface="Times New Roman" pitchFamily="18" charset="0"/>
              </a:rPr>
              <a:t> </a:t>
            </a:r>
            <a:r>
              <a:rPr kumimoji="1" lang="en-US" altLang="zh-CN" sz="2000" dirty="0">
                <a:latin typeface="Arial" charset="0"/>
                <a:cs typeface="Arial" charset="0"/>
              </a:rPr>
              <a:t>= </a:t>
            </a:r>
            <a:r>
              <a:rPr kumimoji="1" lang="en-US" altLang="zh-CN" sz="2000" b="1" dirty="0">
                <a:latin typeface="Times New Roman" pitchFamily="18" charset="0"/>
              </a:rPr>
              <a:t>3 – 2 </a:t>
            </a:r>
            <a:r>
              <a:rPr kumimoji="1" lang="en-US" altLang="zh-CN" sz="2000" i="1" baseline="-25000" dirty="0">
                <a:latin typeface="Times New Roman" pitchFamily="18" charset="0"/>
              </a:rPr>
              <a:t> </a:t>
            </a:r>
            <a:r>
              <a:rPr kumimoji="1" lang="en-US" altLang="zh-CN" sz="2000" dirty="0">
                <a:latin typeface="Arial" charset="0"/>
                <a:cs typeface="Arial" charset="0"/>
              </a:rPr>
              <a:t>= </a:t>
            </a:r>
            <a:r>
              <a:rPr kumimoji="1" lang="en-US" altLang="zh-CN" sz="2000" b="1" dirty="0">
                <a:latin typeface="Times New Roman" pitchFamily="18" charset="0"/>
              </a:rPr>
              <a:t>1</a:t>
            </a:r>
          </a:p>
        </p:txBody>
      </p:sp>
      <p:graphicFrame>
        <p:nvGraphicFramePr>
          <p:cNvPr id="24576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2969318"/>
              </p:ext>
            </p:extLst>
          </p:nvPr>
        </p:nvGraphicFramePr>
        <p:xfrm>
          <a:off x="805912" y="2510726"/>
          <a:ext cx="4215539" cy="3476319"/>
        </p:xfrm>
        <a:graphic>
          <a:graphicData uri="http://schemas.openxmlformats.org/drawingml/2006/table">
            <a:tbl>
              <a:tblPr/>
              <a:tblGrid>
                <a:gridCol w="1394847"/>
                <a:gridCol w="1603483"/>
                <a:gridCol w="1217209"/>
              </a:tblGrid>
              <a:tr h="345096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表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9    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甲城市家庭对住房状况评价的频数分布</a:t>
                      </a:r>
                    </a:p>
                  </a:txBody>
                  <a:tcPr marL="68580" marR="68580" marT="34283" marB="34283" anchor="ctr" horzOverflow="overflow">
                    <a:lnL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47B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63752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回答类别</a:t>
                      </a:r>
                    </a:p>
                  </a:txBody>
                  <a:tcPr marL="68580" marR="68580" marT="34283" marB="34283" anchor="ctr" horzOverflow="overflow">
                    <a:lnL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B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甲城市</a:t>
                      </a:r>
                    </a:p>
                  </a:txBody>
                  <a:tcPr marL="68580" marR="68580" marT="34283" marB="34283" anchor="ctr" horzOverflow="overflow">
                    <a:lnL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6375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户数 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户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)</a:t>
                      </a:r>
                    </a:p>
                  </a:txBody>
                  <a:tcPr marL="68580" marR="68580" marT="34283" marB="34283" anchor="ctr" horzOverflow="overflow">
                    <a:lnL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累计频数</a:t>
                      </a:r>
                    </a:p>
                  </a:txBody>
                  <a:tcPr marL="68580" marR="68580" marT="34283" marB="34283" anchor="ctr" horzOverflow="overflow">
                    <a:lnL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B"/>
                    </a:solidFill>
                  </a:tcPr>
                </a:tc>
              </a:tr>
              <a:tr h="1706897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非常不满意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不满意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一般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满意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非常满意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34283" marB="34283" anchor="ctr" horzOverflow="overflow">
                    <a:lnL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C67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93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30</a:t>
                      </a:r>
                    </a:p>
                  </a:txBody>
                  <a:tcPr marL="68580" marR="68580" marT="34283" marB="34283" anchor="ctr" horzOverflow="overflow">
                    <a:lnL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BFF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132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225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270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300</a:t>
                      </a:r>
                    </a:p>
                  </a:txBody>
                  <a:tcPr marL="68580" marR="68580" marT="34283" marB="34283" anchor="ctr" horzOverflow="overflow">
                    <a:lnL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BFFF9"/>
                    </a:solidFill>
                  </a:tcPr>
                </a:tc>
              </a:tr>
              <a:tr h="3637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合计</a:t>
                      </a:r>
                    </a:p>
                  </a:txBody>
                  <a:tcPr marL="68580" marR="68580" marT="34283" marB="34283" anchor="ctr" horzOverflow="overflow">
                    <a:lnL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300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68580" marR="68580" marT="34283" marB="34283" anchor="ctr" horzOverflow="overflow">
                    <a:lnL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  <a:cs typeface="Times New Roman" pitchFamily="18" charset="0"/>
                        </a:rPr>
                        <a:t>—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34283" marB="34283" anchor="ctr" horzOverflow="overflow">
                    <a:lnL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74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B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129195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64" grpId="0" animBg="1" autoUpdateAnimBg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63410" y="2571750"/>
            <a:ext cx="7347857" cy="85725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67866" tIns="33338" rIns="67866" bIns="33338" rtlCol="0" anchor="b">
            <a:normAutofit fontScale="90000"/>
          </a:bodyPr>
          <a:lstStyle/>
          <a:p>
            <a:pPr eaLnBrk="1" hangingPunct="1"/>
            <a:r>
              <a:rPr lang="zh-CN" altLang="en-US" dirty="0" smtClean="0"/>
              <a:t>定距和定比数据：方差和标准差</a:t>
            </a:r>
          </a:p>
        </p:txBody>
      </p:sp>
    </p:spTree>
    <p:extLst>
      <p:ext uri="{BB962C8B-B14F-4D97-AF65-F5344CB8AC3E}">
        <p14:creationId xmlns:p14="http://schemas.microsoft.com/office/powerpoint/2010/main" val="3857644339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0668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Ctr="1"/>
          <a:lstStyle/>
          <a:p>
            <a:pPr eaLnBrk="1" hangingPunct="1"/>
            <a:r>
              <a:rPr lang="zh-CN" altLang="en-US" sz="3600" smtClean="0"/>
              <a:t>定类数据整理</a:t>
            </a:r>
            <a:r>
              <a:rPr lang="en-US" altLang="zh-CN" sz="3600" smtClean="0"/>
              <a:t>—</a:t>
            </a:r>
            <a:r>
              <a:rPr lang="zh-CN" altLang="en-US" sz="3600" smtClean="0"/>
              <a:t>频数分布表</a:t>
            </a:r>
            <a:endParaRPr lang="zh-CN" altLang="en-US" sz="3600" smtClean="0">
              <a:solidFill>
                <a:schemeClr val="hlink"/>
              </a:solidFill>
            </a:endParaRP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3048000" y="2205038"/>
            <a:ext cx="1889125" cy="31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4949825" y="2205038"/>
            <a:ext cx="11113" cy="31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4937125" y="2205038"/>
            <a:ext cx="12700" cy="31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4960938" y="2205038"/>
            <a:ext cx="1300162" cy="31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6272213" y="2205038"/>
            <a:ext cx="11112" cy="31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416" name="Rectangle 8"/>
          <p:cNvSpPr>
            <a:spLocks noChangeArrowheads="1"/>
          </p:cNvSpPr>
          <p:nvPr/>
        </p:nvSpPr>
        <p:spPr bwMode="auto">
          <a:xfrm>
            <a:off x="6261100" y="2205038"/>
            <a:ext cx="11113" cy="31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417" name="Rectangle 9"/>
          <p:cNvSpPr>
            <a:spLocks noChangeArrowheads="1"/>
          </p:cNvSpPr>
          <p:nvPr/>
        </p:nvSpPr>
        <p:spPr bwMode="auto">
          <a:xfrm>
            <a:off x="6283325" y="2205038"/>
            <a:ext cx="1300163" cy="31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418" name="Rectangle 10"/>
          <p:cNvSpPr>
            <a:spLocks noChangeArrowheads="1"/>
          </p:cNvSpPr>
          <p:nvPr/>
        </p:nvSpPr>
        <p:spPr bwMode="auto">
          <a:xfrm>
            <a:off x="7594600" y="2205038"/>
            <a:ext cx="12700" cy="31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419" name="Rectangle 11"/>
          <p:cNvSpPr>
            <a:spLocks noChangeArrowheads="1"/>
          </p:cNvSpPr>
          <p:nvPr/>
        </p:nvSpPr>
        <p:spPr bwMode="auto">
          <a:xfrm>
            <a:off x="7583488" y="2205038"/>
            <a:ext cx="11112" cy="31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420" name="Rectangle 12"/>
          <p:cNvSpPr>
            <a:spLocks noChangeArrowheads="1"/>
          </p:cNvSpPr>
          <p:nvPr/>
        </p:nvSpPr>
        <p:spPr bwMode="auto">
          <a:xfrm>
            <a:off x="7607300" y="2205038"/>
            <a:ext cx="1298575" cy="31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6877" name="Text Box 13"/>
          <p:cNvSpPr txBox="1">
            <a:spLocks noChangeArrowheads="1"/>
          </p:cNvSpPr>
          <p:nvPr/>
        </p:nvSpPr>
        <p:spPr bwMode="auto">
          <a:xfrm>
            <a:off x="228600" y="1828800"/>
            <a:ext cx="2971800" cy="4108817"/>
          </a:xfrm>
          <a:prstGeom prst="rect">
            <a:avLst/>
          </a:prstGeom>
          <a:noFill/>
          <a:ln w="12700">
            <a:solidFill>
              <a:srgbClr val="00F8E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0" hangingPunct="0">
              <a:spcBef>
                <a:spcPct val="50000"/>
              </a:spcBef>
              <a:defRPr/>
            </a:pPr>
            <a:r>
              <a:rPr kumimoji="1" lang="en-US" altLang="zh-CN" sz="2400" dirty="0">
                <a:latin typeface="Times New Roman" pitchFamily="18" charset="0"/>
              </a:rPr>
              <a:t>【</a:t>
            </a:r>
            <a:r>
              <a:rPr kumimoji="1" lang="zh-CN" altLang="en-US" sz="2400" dirty="0">
                <a:latin typeface="Times New Roman" pitchFamily="18" charset="0"/>
              </a:rPr>
              <a:t>例</a:t>
            </a:r>
            <a:r>
              <a:rPr kumimoji="1" lang="en-US" altLang="zh-CN" sz="2400" dirty="0">
                <a:latin typeface="Times New Roman" pitchFamily="18" charset="0"/>
              </a:rPr>
              <a:t>1】</a:t>
            </a:r>
            <a:r>
              <a:rPr kumimoji="1" lang="zh-CN" altLang="en-US" sz="2400" dirty="0">
                <a:latin typeface="Times New Roman" pitchFamily="18" charset="0"/>
              </a:rPr>
              <a:t>为研究广告市场的状况，一家广告公司在某城市随机抽取</a:t>
            </a:r>
            <a:r>
              <a:rPr kumimoji="1" lang="en-US" altLang="zh-CN" sz="2400" dirty="0">
                <a:latin typeface="Times New Roman" pitchFamily="18" charset="0"/>
                <a:cs typeface="Times New Roman" pitchFamily="18" charset="0"/>
              </a:rPr>
              <a:t>200</a:t>
            </a:r>
            <a:r>
              <a:rPr kumimoji="1" lang="zh-CN" altLang="en-US" sz="2400" dirty="0">
                <a:latin typeface="Times New Roman" pitchFamily="18" charset="0"/>
              </a:rPr>
              <a:t>人就广告问题做了邮寄问卷调查，其中的一个问题是“您比较关心下列哪一类广告？”</a:t>
            </a:r>
            <a:endParaRPr kumimoji="1" lang="zh-CN" alt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 eaLnBrk="0" hangingPunct="0">
              <a:spcBef>
                <a:spcPct val="50000"/>
              </a:spcBef>
              <a:defRPr/>
            </a:pPr>
            <a:endParaRPr kumimoji="1" lang="zh-CN" altLang="en-US" dirty="0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algn="just" eaLnBrk="0" hangingPunct="0">
              <a:spcBef>
                <a:spcPct val="50000"/>
              </a:spcBef>
              <a:defRPr/>
            </a:pPr>
            <a:endParaRPr kumimoji="1" lang="zh-CN" altLang="en-US" sz="1400" dirty="0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algn="just" eaLnBrk="0" hangingPunct="0">
              <a:spcBef>
                <a:spcPct val="50000"/>
              </a:spcBef>
              <a:defRPr/>
            </a:pPr>
            <a:endParaRPr kumimoji="1" lang="en-US" altLang="zh-CN" sz="1400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17422" name="Picture 14" descr="BD06663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387" y="4751754"/>
            <a:ext cx="2005013" cy="167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6879" name="Group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3724598"/>
              </p:ext>
            </p:extLst>
          </p:nvPr>
        </p:nvGraphicFramePr>
        <p:xfrm>
          <a:off x="3352800" y="1828800"/>
          <a:ext cx="5715000" cy="4441825"/>
        </p:xfrm>
        <a:graphic>
          <a:graphicData uri="http://schemas.openxmlformats.org/drawingml/2006/table">
            <a:tbl>
              <a:tblPr/>
              <a:tblGrid>
                <a:gridCol w="2071688"/>
                <a:gridCol w="1243012"/>
                <a:gridCol w="1181100"/>
                <a:gridCol w="1219200"/>
              </a:tblGrid>
              <a:tr h="457200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表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2.1   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某城市居民关注广告类型的频数分布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47B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广告类型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人数</a:t>
                      </a: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</a:t>
                      </a:r>
                      <a:r>
                        <a:rPr kumimoji="0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人</a:t>
                      </a: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比例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频率</a:t>
                      </a: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(%)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B"/>
                    </a:solidFill>
                  </a:tcPr>
                </a:tc>
              </a:tr>
              <a:tr h="29130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</a:t>
                      </a:r>
                      <a:r>
                        <a:rPr kumimoji="0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商品广告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服务广告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金融广告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房地产广告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招生招聘广告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其他广告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C87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112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BFF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0.560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0.255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0.045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0.080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0.050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0.010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BFF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56.0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25.5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4.5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8.0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5.0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1.0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BFFF9"/>
                    </a:solidFill>
                  </a:tcPr>
                </a:tc>
              </a:tr>
              <a:tr h="492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合计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100</a:t>
                      </a:r>
                      <a:endParaRPr kumimoji="0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B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6546367"/>
      </p:ext>
    </p:extLst>
  </p:cSld>
  <p:clrMapOvr>
    <a:masterClrMapping/>
  </p:clrMapOvr>
  <p:transition>
    <p:wipe dir="r"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493641" y="771522"/>
            <a:ext cx="6172200" cy="74295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67866" tIns="33338" rIns="67866" bIns="33338" rtlCol="0" anchor="ctr" anchorCtr="1">
            <a:noAutofit/>
          </a:bodyPr>
          <a:lstStyle/>
          <a:p>
            <a:pPr eaLnBrk="1" hangingPunct="1"/>
            <a:r>
              <a:rPr lang="zh-CN" altLang="en-US" sz="3200" dirty="0" smtClean="0"/>
              <a:t>极差（</a:t>
            </a:r>
            <a:r>
              <a:rPr lang="en-US" altLang="zh-CN" sz="3200" b="1" dirty="0" smtClean="0"/>
              <a:t>range</a:t>
            </a:r>
            <a:r>
              <a:rPr lang="zh-CN" altLang="en-US" sz="3200" dirty="0" smtClean="0"/>
              <a:t>）</a:t>
            </a:r>
            <a:r>
              <a:rPr lang="zh-CN" altLang="en-US" sz="3200" dirty="0"/>
              <a:t/>
            </a:r>
            <a:br>
              <a:rPr lang="zh-CN" altLang="en-US" sz="3200" dirty="0"/>
            </a:br>
            <a:r>
              <a:rPr lang="en-US" altLang="zh-CN" sz="3200" dirty="0">
                <a:solidFill>
                  <a:schemeClr val="hlink"/>
                </a:solidFill>
              </a:rPr>
              <a:t>(</a:t>
            </a:r>
            <a:r>
              <a:rPr lang="zh-CN" altLang="en-US" sz="3200" dirty="0">
                <a:solidFill>
                  <a:schemeClr val="hlink"/>
                </a:solidFill>
              </a:rPr>
              <a:t>概念要点及计算公式</a:t>
            </a:r>
            <a:r>
              <a:rPr lang="en-US" altLang="zh-CN" sz="3200" dirty="0">
                <a:solidFill>
                  <a:schemeClr val="hlink"/>
                </a:solidFill>
              </a:rPr>
              <a:t>)</a:t>
            </a:r>
          </a:p>
        </p:txBody>
      </p:sp>
      <p:sp>
        <p:nvSpPr>
          <p:cNvPr id="249859" name="Rectangle 3"/>
          <p:cNvSpPr>
            <a:spLocks noGrp="1" noChangeArrowheads="1"/>
          </p:cNvSpPr>
          <p:nvPr>
            <p:ph idx="1"/>
          </p:nvPr>
        </p:nvSpPr>
        <p:spPr>
          <a:xfrm>
            <a:off x="1133235" y="2000253"/>
            <a:ext cx="6772760" cy="385868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67866" tIns="33338" rIns="67866" bIns="33338" rtlCol="0">
            <a:noAutofit/>
          </a:bodyPr>
          <a:lstStyle/>
          <a:p>
            <a:pPr marL="457200" indent="-457200">
              <a:buNone/>
            </a:pPr>
            <a:r>
              <a:rPr lang="en-US" altLang="zh-CN" dirty="0"/>
              <a:t>1.  </a:t>
            </a:r>
            <a:r>
              <a:rPr lang="zh-CN" altLang="en-US" dirty="0"/>
              <a:t>一组数据的</a:t>
            </a:r>
            <a:r>
              <a:rPr lang="zh-CN" altLang="en-US" dirty="0" smtClean="0"/>
              <a:t>最大值与最小值之差，又称为全矩</a:t>
            </a:r>
            <a:endParaRPr lang="zh-CN" altLang="en-US" dirty="0"/>
          </a:p>
          <a:p>
            <a:pPr marL="457200" indent="-457200">
              <a:buNone/>
            </a:pPr>
            <a:r>
              <a:rPr lang="en-US" altLang="zh-CN" dirty="0"/>
              <a:t>2.  </a:t>
            </a:r>
            <a:r>
              <a:rPr lang="zh-CN" altLang="en-US" dirty="0"/>
              <a:t>离散程度的最简单测度值</a:t>
            </a:r>
          </a:p>
          <a:p>
            <a:pPr marL="457200" indent="-457200">
              <a:buNone/>
            </a:pPr>
            <a:r>
              <a:rPr lang="en-US" altLang="zh-CN" dirty="0"/>
              <a:t>3.  </a:t>
            </a:r>
            <a:r>
              <a:rPr lang="zh-CN" altLang="en-US" dirty="0"/>
              <a:t>易受极端值影响</a:t>
            </a:r>
          </a:p>
          <a:p>
            <a:pPr marL="514350" indent="-514350">
              <a:buAutoNum type="arabicPeriod" startAt="4"/>
            </a:pPr>
            <a:r>
              <a:rPr lang="zh-CN" altLang="en-US" dirty="0" smtClean="0"/>
              <a:t>未</a:t>
            </a:r>
            <a:r>
              <a:rPr lang="zh-CN" altLang="en-US" dirty="0"/>
              <a:t>考虑数据的</a:t>
            </a:r>
            <a:r>
              <a:rPr lang="zh-CN" altLang="en-US" dirty="0" smtClean="0"/>
              <a:t>分布</a:t>
            </a:r>
            <a:endParaRPr lang="en-US" altLang="zh-CN" dirty="0" smtClean="0"/>
          </a:p>
          <a:p>
            <a:pPr marL="514350" indent="-514350">
              <a:buFont typeface="Arial" panose="020B0604020202020204" pitchFamily="34" charset="0"/>
              <a:buAutoNum type="arabicPeriod" startAt="4"/>
            </a:pPr>
            <a:r>
              <a:rPr kumimoji="1" lang="zh-CN" altLang="en-US" dirty="0" smtClean="0"/>
              <a:t>计算</a:t>
            </a:r>
            <a:r>
              <a:rPr kumimoji="1" lang="zh-CN" altLang="en-US" dirty="0"/>
              <a:t>公式为</a:t>
            </a:r>
            <a:endParaRPr kumimoji="1" lang="zh-CN" altLang="en-US" sz="5400" baseline="30000" dirty="0"/>
          </a:p>
          <a:p>
            <a:pPr marL="514350" indent="-514350">
              <a:buAutoNum type="arabicPeriod" startAt="4"/>
            </a:pPr>
            <a:endParaRPr lang="en-US" altLang="zh-CN" dirty="0" smtClean="0"/>
          </a:p>
          <a:p>
            <a:pPr marL="457200" indent="-457200">
              <a:buNone/>
            </a:pPr>
            <a:endParaRPr lang="zh-CN" altLang="en-US" dirty="0"/>
          </a:p>
        </p:txBody>
      </p:sp>
      <p:grpSp>
        <p:nvGrpSpPr>
          <p:cNvPr id="249860" name="Group 4"/>
          <p:cNvGrpSpPr>
            <a:grpSpLocks/>
          </p:cNvGrpSpPr>
          <p:nvPr/>
        </p:nvGrpSpPr>
        <p:grpSpPr bwMode="auto">
          <a:xfrm>
            <a:off x="4999944" y="3103934"/>
            <a:ext cx="3642483" cy="1768891"/>
            <a:chOff x="3072" y="1872"/>
            <a:chExt cx="2397" cy="954"/>
          </a:xfrm>
        </p:grpSpPr>
        <p:grpSp>
          <p:nvGrpSpPr>
            <p:cNvPr id="130060" name="Group 5"/>
            <p:cNvGrpSpPr>
              <a:grpSpLocks/>
            </p:cNvGrpSpPr>
            <p:nvPr/>
          </p:nvGrpSpPr>
          <p:grpSpPr bwMode="auto">
            <a:xfrm>
              <a:off x="3072" y="2160"/>
              <a:ext cx="1049" cy="666"/>
              <a:chOff x="2928" y="2158"/>
              <a:chExt cx="1049" cy="666"/>
            </a:xfrm>
          </p:grpSpPr>
          <p:sp>
            <p:nvSpPr>
              <p:cNvPr id="130085" name="Line 6"/>
              <p:cNvSpPr>
                <a:spLocks noChangeShapeType="1"/>
              </p:cNvSpPr>
              <p:nvPr/>
            </p:nvSpPr>
            <p:spPr bwMode="auto">
              <a:xfrm>
                <a:off x="2928" y="2515"/>
                <a:ext cx="992" cy="0"/>
              </a:xfrm>
              <a:prstGeom prst="line">
                <a:avLst/>
              </a:prstGeom>
              <a:noFill/>
              <a:ln w="25400">
                <a:solidFill>
                  <a:srgbClr val="CDCDCD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350"/>
              </a:p>
            </p:txBody>
          </p:sp>
          <p:sp>
            <p:nvSpPr>
              <p:cNvPr id="130086" name="Freeform 7"/>
              <p:cNvSpPr>
                <a:spLocks/>
              </p:cNvSpPr>
              <p:nvPr/>
            </p:nvSpPr>
            <p:spPr bwMode="auto">
              <a:xfrm>
                <a:off x="3926" y="2478"/>
                <a:ext cx="51" cy="70"/>
              </a:xfrm>
              <a:custGeom>
                <a:avLst/>
                <a:gdLst>
                  <a:gd name="T0" fmla="*/ 0 w 69"/>
                  <a:gd name="T1" fmla="*/ 0 h 70"/>
                  <a:gd name="T2" fmla="*/ 50 w 69"/>
                  <a:gd name="T3" fmla="*/ 34 h 70"/>
                  <a:gd name="T4" fmla="*/ 0 w 69"/>
                  <a:gd name="T5" fmla="*/ 69 h 70"/>
                  <a:gd name="T6" fmla="*/ 0 w 69"/>
                  <a:gd name="T7" fmla="*/ 0 h 7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9" h="70">
                    <a:moveTo>
                      <a:pt x="0" y="0"/>
                    </a:moveTo>
                    <a:lnTo>
                      <a:pt x="68" y="34"/>
                    </a:lnTo>
                    <a:lnTo>
                      <a:pt x="0" y="69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130087" name="Rectangle 8"/>
              <p:cNvSpPr>
                <a:spLocks noChangeArrowheads="1"/>
              </p:cNvSpPr>
              <p:nvPr/>
            </p:nvSpPr>
            <p:spPr bwMode="auto">
              <a:xfrm>
                <a:off x="3356" y="2587"/>
                <a:ext cx="86" cy="5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350"/>
              </a:p>
            </p:txBody>
          </p:sp>
          <p:sp>
            <p:nvSpPr>
              <p:cNvPr id="249865" name="Rectangle 9"/>
              <p:cNvSpPr>
                <a:spLocks noChangeArrowheads="1"/>
              </p:cNvSpPr>
              <p:nvPr/>
            </p:nvSpPr>
            <p:spPr bwMode="auto">
              <a:xfrm>
                <a:off x="2979" y="2482"/>
                <a:ext cx="240" cy="3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67866" tIns="33338" rIns="67866" bIns="33338">
                <a:spAutoFit/>
              </a:bodyPr>
              <a:lstStyle/>
              <a:p>
                <a:pPr eaLnBrk="0" hangingPunct="0">
                  <a:defRPr/>
                </a:pPr>
                <a:r>
                  <a:rPr kumimoji="1" lang="en-US" altLang="zh-CN" sz="21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7</a:t>
                </a:r>
              </a:p>
            </p:txBody>
          </p:sp>
          <p:sp>
            <p:nvSpPr>
              <p:cNvPr id="249866" name="Rectangle 10"/>
              <p:cNvSpPr>
                <a:spLocks noChangeArrowheads="1"/>
              </p:cNvSpPr>
              <p:nvPr/>
            </p:nvSpPr>
            <p:spPr bwMode="auto">
              <a:xfrm>
                <a:off x="3192" y="2482"/>
                <a:ext cx="240" cy="3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67866" tIns="33338" rIns="67866" bIns="33338">
                <a:spAutoFit/>
              </a:bodyPr>
              <a:lstStyle/>
              <a:p>
                <a:pPr eaLnBrk="0" hangingPunct="0">
                  <a:defRPr/>
                </a:pPr>
                <a:r>
                  <a:rPr kumimoji="1" lang="en-US" altLang="zh-CN" sz="21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8</a:t>
                </a:r>
              </a:p>
            </p:txBody>
          </p:sp>
          <p:sp>
            <p:nvSpPr>
              <p:cNvPr id="249867" name="Rectangle 11"/>
              <p:cNvSpPr>
                <a:spLocks noChangeArrowheads="1"/>
              </p:cNvSpPr>
              <p:nvPr/>
            </p:nvSpPr>
            <p:spPr bwMode="auto">
              <a:xfrm>
                <a:off x="3403" y="2482"/>
                <a:ext cx="240" cy="3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67866" tIns="33338" rIns="67866" bIns="33338">
                <a:spAutoFit/>
              </a:bodyPr>
              <a:lstStyle/>
              <a:p>
                <a:pPr eaLnBrk="0" hangingPunct="0">
                  <a:defRPr/>
                </a:pPr>
                <a:r>
                  <a:rPr kumimoji="1" lang="en-US" altLang="zh-CN" sz="21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9</a:t>
                </a:r>
              </a:p>
            </p:txBody>
          </p:sp>
          <p:sp>
            <p:nvSpPr>
              <p:cNvPr id="249868" name="Rectangle 12"/>
              <p:cNvSpPr>
                <a:spLocks noChangeArrowheads="1"/>
              </p:cNvSpPr>
              <p:nvPr/>
            </p:nvSpPr>
            <p:spPr bwMode="auto">
              <a:xfrm>
                <a:off x="3600" y="2496"/>
                <a:ext cx="366" cy="3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67866" tIns="33338" rIns="67866" bIns="33338">
                <a:spAutoFit/>
              </a:bodyPr>
              <a:lstStyle/>
              <a:p>
                <a:pPr algn="ctr" eaLnBrk="0" hangingPunct="0">
                  <a:defRPr/>
                </a:pPr>
                <a:r>
                  <a:rPr kumimoji="1" lang="en-US" altLang="zh-CN" sz="21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10</a:t>
                </a:r>
              </a:p>
            </p:txBody>
          </p:sp>
          <p:sp>
            <p:nvSpPr>
              <p:cNvPr id="130092" name="Freeform 13"/>
              <p:cNvSpPr>
                <a:spLocks/>
              </p:cNvSpPr>
              <p:nvPr/>
            </p:nvSpPr>
            <p:spPr bwMode="auto">
              <a:xfrm>
                <a:off x="3028" y="2301"/>
                <a:ext cx="102" cy="138"/>
              </a:xfrm>
              <a:custGeom>
                <a:avLst/>
                <a:gdLst>
                  <a:gd name="T0" fmla="*/ 0 w 138"/>
                  <a:gd name="T1" fmla="*/ 68 h 138"/>
                  <a:gd name="T2" fmla="*/ 3 w 138"/>
                  <a:gd name="T3" fmla="*/ 46 h 138"/>
                  <a:gd name="T4" fmla="*/ 9 w 138"/>
                  <a:gd name="T5" fmla="*/ 28 h 138"/>
                  <a:gd name="T6" fmla="*/ 22 w 138"/>
                  <a:gd name="T7" fmla="*/ 12 h 138"/>
                  <a:gd name="T8" fmla="*/ 35 w 138"/>
                  <a:gd name="T9" fmla="*/ 2 h 138"/>
                  <a:gd name="T10" fmla="*/ 52 w 138"/>
                  <a:gd name="T11" fmla="*/ 0 h 138"/>
                  <a:gd name="T12" fmla="*/ 67 w 138"/>
                  <a:gd name="T13" fmla="*/ 2 h 138"/>
                  <a:gd name="T14" fmla="*/ 81 w 138"/>
                  <a:gd name="T15" fmla="*/ 12 h 138"/>
                  <a:gd name="T16" fmla="*/ 92 w 138"/>
                  <a:gd name="T17" fmla="*/ 28 h 138"/>
                  <a:gd name="T18" fmla="*/ 99 w 138"/>
                  <a:gd name="T19" fmla="*/ 46 h 138"/>
                  <a:gd name="T20" fmla="*/ 101 w 138"/>
                  <a:gd name="T21" fmla="*/ 68 h 138"/>
                  <a:gd name="T22" fmla="*/ 99 w 138"/>
                  <a:gd name="T23" fmla="*/ 89 h 138"/>
                  <a:gd name="T24" fmla="*/ 92 w 138"/>
                  <a:gd name="T25" fmla="*/ 108 h 138"/>
                  <a:gd name="T26" fmla="*/ 81 w 138"/>
                  <a:gd name="T27" fmla="*/ 123 h 138"/>
                  <a:gd name="T28" fmla="*/ 67 w 138"/>
                  <a:gd name="T29" fmla="*/ 133 h 138"/>
                  <a:gd name="T30" fmla="*/ 52 w 138"/>
                  <a:gd name="T31" fmla="*/ 137 h 138"/>
                  <a:gd name="T32" fmla="*/ 35 w 138"/>
                  <a:gd name="T33" fmla="*/ 133 h 138"/>
                  <a:gd name="T34" fmla="*/ 22 w 138"/>
                  <a:gd name="T35" fmla="*/ 123 h 138"/>
                  <a:gd name="T36" fmla="*/ 9 w 138"/>
                  <a:gd name="T37" fmla="*/ 108 h 138"/>
                  <a:gd name="T38" fmla="*/ 3 w 138"/>
                  <a:gd name="T39" fmla="*/ 89 h 138"/>
                  <a:gd name="T40" fmla="*/ 0 w 138"/>
                  <a:gd name="T41" fmla="*/ 68 h 138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138" h="138">
                    <a:moveTo>
                      <a:pt x="0" y="68"/>
                    </a:moveTo>
                    <a:lnTo>
                      <a:pt x="4" y="46"/>
                    </a:lnTo>
                    <a:lnTo>
                      <a:pt x="12" y="28"/>
                    </a:lnTo>
                    <a:lnTo>
                      <a:pt x="30" y="12"/>
                    </a:lnTo>
                    <a:lnTo>
                      <a:pt x="48" y="2"/>
                    </a:lnTo>
                    <a:lnTo>
                      <a:pt x="70" y="0"/>
                    </a:lnTo>
                    <a:lnTo>
                      <a:pt x="90" y="2"/>
                    </a:lnTo>
                    <a:lnTo>
                      <a:pt x="110" y="12"/>
                    </a:lnTo>
                    <a:lnTo>
                      <a:pt x="125" y="28"/>
                    </a:lnTo>
                    <a:lnTo>
                      <a:pt x="134" y="46"/>
                    </a:lnTo>
                    <a:lnTo>
                      <a:pt x="137" y="68"/>
                    </a:lnTo>
                    <a:lnTo>
                      <a:pt x="134" y="89"/>
                    </a:lnTo>
                    <a:lnTo>
                      <a:pt x="125" y="108"/>
                    </a:lnTo>
                    <a:lnTo>
                      <a:pt x="110" y="123"/>
                    </a:lnTo>
                    <a:lnTo>
                      <a:pt x="90" y="133"/>
                    </a:lnTo>
                    <a:lnTo>
                      <a:pt x="70" y="137"/>
                    </a:lnTo>
                    <a:lnTo>
                      <a:pt x="48" y="133"/>
                    </a:lnTo>
                    <a:lnTo>
                      <a:pt x="30" y="123"/>
                    </a:lnTo>
                    <a:lnTo>
                      <a:pt x="12" y="108"/>
                    </a:lnTo>
                    <a:lnTo>
                      <a:pt x="4" y="89"/>
                    </a:lnTo>
                    <a:lnTo>
                      <a:pt x="0" y="68"/>
                    </a:lnTo>
                  </a:path>
                </a:pathLst>
              </a:cu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130093" name="Freeform 14"/>
              <p:cNvSpPr>
                <a:spLocks/>
              </p:cNvSpPr>
              <p:nvPr/>
            </p:nvSpPr>
            <p:spPr bwMode="auto">
              <a:xfrm>
                <a:off x="3043" y="2322"/>
                <a:ext cx="71" cy="94"/>
              </a:xfrm>
              <a:custGeom>
                <a:avLst/>
                <a:gdLst>
                  <a:gd name="T0" fmla="*/ 0 w 96"/>
                  <a:gd name="T1" fmla="*/ 47 h 94"/>
                  <a:gd name="T2" fmla="*/ 3 w 96"/>
                  <a:gd name="T3" fmla="*/ 30 h 94"/>
                  <a:gd name="T4" fmla="*/ 9 w 96"/>
                  <a:gd name="T5" fmla="*/ 16 h 94"/>
                  <a:gd name="T6" fmla="*/ 18 w 96"/>
                  <a:gd name="T7" fmla="*/ 6 h 94"/>
                  <a:gd name="T8" fmla="*/ 30 w 96"/>
                  <a:gd name="T9" fmla="*/ 0 h 94"/>
                  <a:gd name="T10" fmla="*/ 41 w 96"/>
                  <a:gd name="T11" fmla="*/ 0 h 94"/>
                  <a:gd name="T12" fmla="*/ 53 w 96"/>
                  <a:gd name="T13" fmla="*/ 6 h 94"/>
                  <a:gd name="T14" fmla="*/ 63 w 96"/>
                  <a:gd name="T15" fmla="*/ 16 h 94"/>
                  <a:gd name="T16" fmla="*/ 67 w 96"/>
                  <a:gd name="T17" fmla="*/ 30 h 94"/>
                  <a:gd name="T18" fmla="*/ 70 w 96"/>
                  <a:gd name="T19" fmla="*/ 47 h 94"/>
                  <a:gd name="T20" fmla="*/ 67 w 96"/>
                  <a:gd name="T21" fmla="*/ 63 h 94"/>
                  <a:gd name="T22" fmla="*/ 63 w 96"/>
                  <a:gd name="T23" fmla="*/ 77 h 94"/>
                  <a:gd name="T24" fmla="*/ 53 w 96"/>
                  <a:gd name="T25" fmla="*/ 87 h 94"/>
                  <a:gd name="T26" fmla="*/ 41 w 96"/>
                  <a:gd name="T27" fmla="*/ 93 h 94"/>
                  <a:gd name="T28" fmla="*/ 30 w 96"/>
                  <a:gd name="T29" fmla="*/ 93 h 94"/>
                  <a:gd name="T30" fmla="*/ 18 w 96"/>
                  <a:gd name="T31" fmla="*/ 87 h 94"/>
                  <a:gd name="T32" fmla="*/ 9 w 96"/>
                  <a:gd name="T33" fmla="*/ 77 h 94"/>
                  <a:gd name="T34" fmla="*/ 3 w 96"/>
                  <a:gd name="T35" fmla="*/ 63 h 94"/>
                  <a:gd name="T36" fmla="*/ 0 w 96"/>
                  <a:gd name="T37" fmla="*/ 47 h 94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96" h="94">
                    <a:moveTo>
                      <a:pt x="0" y="47"/>
                    </a:moveTo>
                    <a:lnTo>
                      <a:pt x="4" y="30"/>
                    </a:lnTo>
                    <a:lnTo>
                      <a:pt x="12" y="16"/>
                    </a:lnTo>
                    <a:lnTo>
                      <a:pt x="25" y="6"/>
                    </a:lnTo>
                    <a:lnTo>
                      <a:pt x="40" y="0"/>
                    </a:lnTo>
                    <a:lnTo>
                      <a:pt x="55" y="0"/>
                    </a:lnTo>
                    <a:lnTo>
                      <a:pt x="71" y="6"/>
                    </a:lnTo>
                    <a:lnTo>
                      <a:pt x="85" y="16"/>
                    </a:lnTo>
                    <a:lnTo>
                      <a:pt x="91" y="30"/>
                    </a:lnTo>
                    <a:lnTo>
                      <a:pt x="95" y="47"/>
                    </a:lnTo>
                    <a:lnTo>
                      <a:pt x="91" y="63"/>
                    </a:lnTo>
                    <a:lnTo>
                      <a:pt x="85" y="77"/>
                    </a:lnTo>
                    <a:lnTo>
                      <a:pt x="71" y="87"/>
                    </a:lnTo>
                    <a:lnTo>
                      <a:pt x="55" y="93"/>
                    </a:lnTo>
                    <a:lnTo>
                      <a:pt x="40" y="93"/>
                    </a:lnTo>
                    <a:lnTo>
                      <a:pt x="25" y="87"/>
                    </a:lnTo>
                    <a:lnTo>
                      <a:pt x="12" y="77"/>
                    </a:lnTo>
                    <a:lnTo>
                      <a:pt x="4" y="63"/>
                    </a:lnTo>
                    <a:lnTo>
                      <a:pt x="0" y="47"/>
                    </a:lnTo>
                  </a:path>
                </a:pathLst>
              </a:custGeom>
              <a:solidFill>
                <a:srgbClr val="00DFC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130094" name="Freeform 15"/>
              <p:cNvSpPr>
                <a:spLocks/>
              </p:cNvSpPr>
              <p:nvPr/>
            </p:nvSpPr>
            <p:spPr bwMode="auto">
              <a:xfrm>
                <a:off x="3240" y="2301"/>
                <a:ext cx="102" cy="138"/>
              </a:xfrm>
              <a:custGeom>
                <a:avLst/>
                <a:gdLst>
                  <a:gd name="T0" fmla="*/ 0 w 138"/>
                  <a:gd name="T1" fmla="*/ 68 h 138"/>
                  <a:gd name="T2" fmla="*/ 3 w 138"/>
                  <a:gd name="T3" fmla="*/ 46 h 138"/>
                  <a:gd name="T4" fmla="*/ 9 w 138"/>
                  <a:gd name="T5" fmla="*/ 28 h 138"/>
                  <a:gd name="T6" fmla="*/ 21 w 138"/>
                  <a:gd name="T7" fmla="*/ 12 h 138"/>
                  <a:gd name="T8" fmla="*/ 35 w 138"/>
                  <a:gd name="T9" fmla="*/ 2 h 138"/>
                  <a:gd name="T10" fmla="*/ 51 w 138"/>
                  <a:gd name="T11" fmla="*/ 0 h 138"/>
                  <a:gd name="T12" fmla="*/ 66 w 138"/>
                  <a:gd name="T13" fmla="*/ 2 h 138"/>
                  <a:gd name="T14" fmla="*/ 81 w 138"/>
                  <a:gd name="T15" fmla="*/ 12 h 138"/>
                  <a:gd name="T16" fmla="*/ 92 w 138"/>
                  <a:gd name="T17" fmla="*/ 28 h 138"/>
                  <a:gd name="T18" fmla="*/ 98 w 138"/>
                  <a:gd name="T19" fmla="*/ 46 h 138"/>
                  <a:gd name="T20" fmla="*/ 101 w 138"/>
                  <a:gd name="T21" fmla="*/ 68 h 138"/>
                  <a:gd name="T22" fmla="*/ 98 w 138"/>
                  <a:gd name="T23" fmla="*/ 89 h 138"/>
                  <a:gd name="T24" fmla="*/ 92 w 138"/>
                  <a:gd name="T25" fmla="*/ 108 h 138"/>
                  <a:gd name="T26" fmla="*/ 81 w 138"/>
                  <a:gd name="T27" fmla="*/ 123 h 138"/>
                  <a:gd name="T28" fmla="*/ 66 w 138"/>
                  <a:gd name="T29" fmla="*/ 133 h 138"/>
                  <a:gd name="T30" fmla="*/ 51 w 138"/>
                  <a:gd name="T31" fmla="*/ 137 h 138"/>
                  <a:gd name="T32" fmla="*/ 35 w 138"/>
                  <a:gd name="T33" fmla="*/ 133 h 138"/>
                  <a:gd name="T34" fmla="*/ 21 w 138"/>
                  <a:gd name="T35" fmla="*/ 123 h 138"/>
                  <a:gd name="T36" fmla="*/ 9 w 138"/>
                  <a:gd name="T37" fmla="*/ 108 h 138"/>
                  <a:gd name="T38" fmla="*/ 3 w 138"/>
                  <a:gd name="T39" fmla="*/ 89 h 138"/>
                  <a:gd name="T40" fmla="*/ 0 w 138"/>
                  <a:gd name="T41" fmla="*/ 68 h 138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138" h="138">
                    <a:moveTo>
                      <a:pt x="0" y="68"/>
                    </a:moveTo>
                    <a:lnTo>
                      <a:pt x="4" y="46"/>
                    </a:lnTo>
                    <a:lnTo>
                      <a:pt x="12" y="28"/>
                    </a:lnTo>
                    <a:lnTo>
                      <a:pt x="29" y="12"/>
                    </a:lnTo>
                    <a:lnTo>
                      <a:pt x="47" y="2"/>
                    </a:lnTo>
                    <a:lnTo>
                      <a:pt x="69" y="0"/>
                    </a:lnTo>
                    <a:lnTo>
                      <a:pt x="89" y="2"/>
                    </a:lnTo>
                    <a:lnTo>
                      <a:pt x="109" y="12"/>
                    </a:lnTo>
                    <a:lnTo>
                      <a:pt x="125" y="28"/>
                    </a:lnTo>
                    <a:lnTo>
                      <a:pt x="133" y="46"/>
                    </a:lnTo>
                    <a:lnTo>
                      <a:pt x="137" y="68"/>
                    </a:lnTo>
                    <a:lnTo>
                      <a:pt x="133" y="89"/>
                    </a:lnTo>
                    <a:lnTo>
                      <a:pt x="125" y="108"/>
                    </a:lnTo>
                    <a:lnTo>
                      <a:pt x="109" y="123"/>
                    </a:lnTo>
                    <a:lnTo>
                      <a:pt x="89" y="133"/>
                    </a:lnTo>
                    <a:lnTo>
                      <a:pt x="69" y="137"/>
                    </a:lnTo>
                    <a:lnTo>
                      <a:pt x="47" y="133"/>
                    </a:lnTo>
                    <a:lnTo>
                      <a:pt x="29" y="123"/>
                    </a:lnTo>
                    <a:lnTo>
                      <a:pt x="12" y="108"/>
                    </a:lnTo>
                    <a:lnTo>
                      <a:pt x="4" y="89"/>
                    </a:lnTo>
                    <a:lnTo>
                      <a:pt x="0" y="68"/>
                    </a:lnTo>
                  </a:path>
                </a:pathLst>
              </a:cu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130095" name="Freeform 16"/>
              <p:cNvSpPr>
                <a:spLocks/>
              </p:cNvSpPr>
              <p:nvPr/>
            </p:nvSpPr>
            <p:spPr bwMode="auto">
              <a:xfrm>
                <a:off x="3255" y="2322"/>
                <a:ext cx="71" cy="94"/>
              </a:xfrm>
              <a:custGeom>
                <a:avLst/>
                <a:gdLst>
                  <a:gd name="T0" fmla="*/ 0 w 96"/>
                  <a:gd name="T1" fmla="*/ 47 h 94"/>
                  <a:gd name="T2" fmla="*/ 3 w 96"/>
                  <a:gd name="T3" fmla="*/ 30 h 94"/>
                  <a:gd name="T4" fmla="*/ 9 w 96"/>
                  <a:gd name="T5" fmla="*/ 16 h 94"/>
                  <a:gd name="T6" fmla="*/ 18 w 96"/>
                  <a:gd name="T7" fmla="*/ 6 h 94"/>
                  <a:gd name="T8" fmla="*/ 30 w 96"/>
                  <a:gd name="T9" fmla="*/ 0 h 94"/>
                  <a:gd name="T10" fmla="*/ 41 w 96"/>
                  <a:gd name="T11" fmla="*/ 0 h 94"/>
                  <a:gd name="T12" fmla="*/ 53 w 96"/>
                  <a:gd name="T13" fmla="*/ 6 h 94"/>
                  <a:gd name="T14" fmla="*/ 63 w 96"/>
                  <a:gd name="T15" fmla="*/ 16 h 94"/>
                  <a:gd name="T16" fmla="*/ 67 w 96"/>
                  <a:gd name="T17" fmla="*/ 30 h 94"/>
                  <a:gd name="T18" fmla="*/ 70 w 96"/>
                  <a:gd name="T19" fmla="*/ 47 h 94"/>
                  <a:gd name="T20" fmla="*/ 67 w 96"/>
                  <a:gd name="T21" fmla="*/ 63 h 94"/>
                  <a:gd name="T22" fmla="*/ 63 w 96"/>
                  <a:gd name="T23" fmla="*/ 77 h 94"/>
                  <a:gd name="T24" fmla="*/ 53 w 96"/>
                  <a:gd name="T25" fmla="*/ 87 h 94"/>
                  <a:gd name="T26" fmla="*/ 41 w 96"/>
                  <a:gd name="T27" fmla="*/ 93 h 94"/>
                  <a:gd name="T28" fmla="*/ 30 w 96"/>
                  <a:gd name="T29" fmla="*/ 93 h 94"/>
                  <a:gd name="T30" fmla="*/ 18 w 96"/>
                  <a:gd name="T31" fmla="*/ 87 h 94"/>
                  <a:gd name="T32" fmla="*/ 9 w 96"/>
                  <a:gd name="T33" fmla="*/ 77 h 94"/>
                  <a:gd name="T34" fmla="*/ 3 w 96"/>
                  <a:gd name="T35" fmla="*/ 63 h 94"/>
                  <a:gd name="T36" fmla="*/ 0 w 96"/>
                  <a:gd name="T37" fmla="*/ 47 h 94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96" h="94">
                    <a:moveTo>
                      <a:pt x="0" y="47"/>
                    </a:moveTo>
                    <a:lnTo>
                      <a:pt x="4" y="30"/>
                    </a:lnTo>
                    <a:lnTo>
                      <a:pt x="12" y="16"/>
                    </a:lnTo>
                    <a:lnTo>
                      <a:pt x="24" y="6"/>
                    </a:lnTo>
                    <a:lnTo>
                      <a:pt x="40" y="0"/>
                    </a:lnTo>
                    <a:lnTo>
                      <a:pt x="55" y="0"/>
                    </a:lnTo>
                    <a:lnTo>
                      <a:pt x="71" y="6"/>
                    </a:lnTo>
                    <a:lnTo>
                      <a:pt x="85" y="16"/>
                    </a:lnTo>
                    <a:lnTo>
                      <a:pt x="91" y="30"/>
                    </a:lnTo>
                    <a:lnTo>
                      <a:pt x="95" y="47"/>
                    </a:lnTo>
                    <a:lnTo>
                      <a:pt x="91" y="63"/>
                    </a:lnTo>
                    <a:lnTo>
                      <a:pt x="85" y="77"/>
                    </a:lnTo>
                    <a:lnTo>
                      <a:pt x="71" y="87"/>
                    </a:lnTo>
                    <a:lnTo>
                      <a:pt x="55" y="93"/>
                    </a:lnTo>
                    <a:lnTo>
                      <a:pt x="40" y="93"/>
                    </a:lnTo>
                    <a:lnTo>
                      <a:pt x="24" y="87"/>
                    </a:lnTo>
                    <a:lnTo>
                      <a:pt x="12" y="77"/>
                    </a:lnTo>
                    <a:lnTo>
                      <a:pt x="4" y="63"/>
                    </a:lnTo>
                    <a:lnTo>
                      <a:pt x="0" y="47"/>
                    </a:lnTo>
                  </a:path>
                </a:pathLst>
              </a:custGeom>
              <a:solidFill>
                <a:srgbClr val="00DFC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130096" name="Freeform 17"/>
              <p:cNvSpPr>
                <a:spLocks/>
              </p:cNvSpPr>
              <p:nvPr/>
            </p:nvSpPr>
            <p:spPr bwMode="auto">
              <a:xfrm>
                <a:off x="3451" y="2301"/>
                <a:ext cx="102" cy="138"/>
              </a:xfrm>
              <a:custGeom>
                <a:avLst/>
                <a:gdLst>
                  <a:gd name="T0" fmla="*/ 0 w 139"/>
                  <a:gd name="T1" fmla="*/ 68 h 138"/>
                  <a:gd name="T2" fmla="*/ 3 w 139"/>
                  <a:gd name="T3" fmla="*/ 46 h 138"/>
                  <a:gd name="T4" fmla="*/ 10 w 139"/>
                  <a:gd name="T5" fmla="*/ 28 h 138"/>
                  <a:gd name="T6" fmla="*/ 22 w 139"/>
                  <a:gd name="T7" fmla="*/ 12 h 138"/>
                  <a:gd name="T8" fmla="*/ 35 w 139"/>
                  <a:gd name="T9" fmla="*/ 2 h 138"/>
                  <a:gd name="T10" fmla="*/ 51 w 139"/>
                  <a:gd name="T11" fmla="*/ 0 h 138"/>
                  <a:gd name="T12" fmla="*/ 66 w 139"/>
                  <a:gd name="T13" fmla="*/ 2 h 138"/>
                  <a:gd name="T14" fmla="*/ 81 w 139"/>
                  <a:gd name="T15" fmla="*/ 12 h 138"/>
                  <a:gd name="T16" fmla="*/ 92 w 139"/>
                  <a:gd name="T17" fmla="*/ 28 h 138"/>
                  <a:gd name="T18" fmla="*/ 98 w 139"/>
                  <a:gd name="T19" fmla="*/ 46 h 138"/>
                  <a:gd name="T20" fmla="*/ 101 w 139"/>
                  <a:gd name="T21" fmla="*/ 68 h 138"/>
                  <a:gd name="T22" fmla="*/ 98 w 139"/>
                  <a:gd name="T23" fmla="*/ 89 h 138"/>
                  <a:gd name="T24" fmla="*/ 92 w 139"/>
                  <a:gd name="T25" fmla="*/ 108 h 138"/>
                  <a:gd name="T26" fmla="*/ 81 w 139"/>
                  <a:gd name="T27" fmla="*/ 123 h 138"/>
                  <a:gd name="T28" fmla="*/ 66 w 139"/>
                  <a:gd name="T29" fmla="*/ 133 h 138"/>
                  <a:gd name="T30" fmla="*/ 51 w 139"/>
                  <a:gd name="T31" fmla="*/ 137 h 138"/>
                  <a:gd name="T32" fmla="*/ 35 w 139"/>
                  <a:gd name="T33" fmla="*/ 133 h 138"/>
                  <a:gd name="T34" fmla="*/ 22 w 139"/>
                  <a:gd name="T35" fmla="*/ 123 h 138"/>
                  <a:gd name="T36" fmla="*/ 10 w 139"/>
                  <a:gd name="T37" fmla="*/ 108 h 138"/>
                  <a:gd name="T38" fmla="*/ 3 w 139"/>
                  <a:gd name="T39" fmla="*/ 89 h 138"/>
                  <a:gd name="T40" fmla="*/ 0 w 139"/>
                  <a:gd name="T41" fmla="*/ 68 h 138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139" h="138">
                    <a:moveTo>
                      <a:pt x="0" y="68"/>
                    </a:moveTo>
                    <a:lnTo>
                      <a:pt x="4" y="46"/>
                    </a:lnTo>
                    <a:lnTo>
                      <a:pt x="13" y="28"/>
                    </a:lnTo>
                    <a:lnTo>
                      <a:pt x="30" y="12"/>
                    </a:lnTo>
                    <a:lnTo>
                      <a:pt x="48" y="2"/>
                    </a:lnTo>
                    <a:lnTo>
                      <a:pt x="70" y="0"/>
                    </a:lnTo>
                    <a:lnTo>
                      <a:pt x="90" y="2"/>
                    </a:lnTo>
                    <a:lnTo>
                      <a:pt x="110" y="12"/>
                    </a:lnTo>
                    <a:lnTo>
                      <a:pt x="125" y="28"/>
                    </a:lnTo>
                    <a:lnTo>
                      <a:pt x="134" y="46"/>
                    </a:lnTo>
                    <a:lnTo>
                      <a:pt x="138" y="68"/>
                    </a:lnTo>
                    <a:lnTo>
                      <a:pt x="134" y="89"/>
                    </a:lnTo>
                    <a:lnTo>
                      <a:pt x="125" y="108"/>
                    </a:lnTo>
                    <a:lnTo>
                      <a:pt x="110" y="123"/>
                    </a:lnTo>
                    <a:lnTo>
                      <a:pt x="90" y="133"/>
                    </a:lnTo>
                    <a:lnTo>
                      <a:pt x="70" y="137"/>
                    </a:lnTo>
                    <a:lnTo>
                      <a:pt x="48" y="133"/>
                    </a:lnTo>
                    <a:lnTo>
                      <a:pt x="30" y="123"/>
                    </a:lnTo>
                    <a:lnTo>
                      <a:pt x="13" y="108"/>
                    </a:lnTo>
                    <a:lnTo>
                      <a:pt x="4" y="89"/>
                    </a:lnTo>
                    <a:lnTo>
                      <a:pt x="0" y="68"/>
                    </a:lnTo>
                  </a:path>
                </a:pathLst>
              </a:cu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130097" name="Freeform 18"/>
              <p:cNvSpPr>
                <a:spLocks/>
              </p:cNvSpPr>
              <p:nvPr/>
            </p:nvSpPr>
            <p:spPr bwMode="auto">
              <a:xfrm>
                <a:off x="3466" y="2322"/>
                <a:ext cx="72" cy="94"/>
              </a:xfrm>
              <a:custGeom>
                <a:avLst/>
                <a:gdLst>
                  <a:gd name="T0" fmla="*/ 0 w 97"/>
                  <a:gd name="T1" fmla="*/ 47 h 94"/>
                  <a:gd name="T2" fmla="*/ 3 w 97"/>
                  <a:gd name="T3" fmla="*/ 30 h 94"/>
                  <a:gd name="T4" fmla="*/ 10 w 97"/>
                  <a:gd name="T5" fmla="*/ 16 h 94"/>
                  <a:gd name="T6" fmla="*/ 19 w 97"/>
                  <a:gd name="T7" fmla="*/ 6 h 94"/>
                  <a:gd name="T8" fmla="*/ 30 w 97"/>
                  <a:gd name="T9" fmla="*/ 0 h 94"/>
                  <a:gd name="T10" fmla="*/ 42 w 97"/>
                  <a:gd name="T11" fmla="*/ 0 h 94"/>
                  <a:gd name="T12" fmla="*/ 53 w 97"/>
                  <a:gd name="T13" fmla="*/ 6 h 94"/>
                  <a:gd name="T14" fmla="*/ 63 w 97"/>
                  <a:gd name="T15" fmla="*/ 16 h 94"/>
                  <a:gd name="T16" fmla="*/ 68 w 97"/>
                  <a:gd name="T17" fmla="*/ 30 h 94"/>
                  <a:gd name="T18" fmla="*/ 71 w 97"/>
                  <a:gd name="T19" fmla="*/ 47 h 94"/>
                  <a:gd name="T20" fmla="*/ 68 w 97"/>
                  <a:gd name="T21" fmla="*/ 63 h 94"/>
                  <a:gd name="T22" fmla="*/ 63 w 97"/>
                  <a:gd name="T23" fmla="*/ 77 h 94"/>
                  <a:gd name="T24" fmla="*/ 53 w 97"/>
                  <a:gd name="T25" fmla="*/ 87 h 94"/>
                  <a:gd name="T26" fmla="*/ 42 w 97"/>
                  <a:gd name="T27" fmla="*/ 93 h 94"/>
                  <a:gd name="T28" fmla="*/ 30 w 97"/>
                  <a:gd name="T29" fmla="*/ 93 h 94"/>
                  <a:gd name="T30" fmla="*/ 19 w 97"/>
                  <a:gd name="T31" fmla="*/ 87 h 94"/>
                  <a:gd name="T32" fmla="*/ 10 w 97"/>
                  <a:gd name="T33" fmla="*/ 77 h 94"/>
                  <a:gd name="T34" fmla="*/ 3 w 97"/>
                  <a:gd name="T35" fmla="*/ 63 h 94"/>
                  <a:gd name="T36" fmla="*/ 0 w 97"/>
                  <a:gd name="T37" fmla="*/ 47 h 94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97" h="94">
                    <a:moveTo>
                      <a:pt x="0" y="47"/>
                    </a:moveTo>
                    <a:lnTo>
                      <a:pt x="4" y="30"/>
                    </a:lnTo>
                    <a:lnTo>
                      <a:pt x="13" y="16"/>
                    </a:lnTo>
                    <a:lnTo>
                      <a:pt x="25" y="6"/>
                    </a:lnTo>
                    <a:lnTo>
                      <a:pt x="40" y="0"/>
                    </a:lnTo>
                    <a:lnTo>
                      <a:pt x="56" y="0"/>
                    </a:lnTo>
                    <a:lnTo>
                      <a:pt x="72" y="6"/>
                    </a:lnTo>
                    <a:lnTo>
                      <a:pt x="85" y="16"/>
                    </a:lnTo>
                    <a:lnTo>
                      <a:pt x="92" y="30"/>
                    </a:lnTo>
                    <a:lnTo>
                      <a:pt x="96" y="47"/>
                    </a:lnTo>
                    <a:lnTo>
                      <a:pt x="92" y="63"/>
                    </a:lnTo>
                    <a:lnTo>
                      <a:pt x="85" y="77"/>
                    </a:lnTo>
                    <a:lnTo>
                      <a:pt x="72" y="87"/>
                    </a:lnTo>
                    <a:lnTo>
                      <a:pt x="56" y="93"/>
                    </a:lnTo>
                    <a:lnTo>
                      <a:pt x="40" y="93"/>
                    </a:lnTo>
                    <a:lnTo>
                      <a:pt x="25" y="87"/>
                    </a:lnTo>
                    <a:lnTo>
                      <a:pt x="13" y="77"/>
                    </a:lnTo>
                    <a:lnTo>
                      <a:pt x="4" y="63"/>
                    </a:lnTo>
                    <a:lnTo>
                      <a:pt x="0" y="47"/>
                    </a:lnTo>
                  </a:path>
                </a:pathLst>
              </a:custGeom>
              <a:solidFill>
                <a:srgbClr val="00DFC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130098" name="Freeform 19"/>
              <p:cNvSpPr>
                <a:spLocks/>
              </p:cNvSpPr>
              <p:nvPr/>
            </p:nvSpPr>
            <p:spPr bwMode="auto">
              <a:xfrm>
                <a:off x="3663" y="2301"/>
                <a:ext cx="102" cy="138"/>
              </a:xfrm>
              <a:custGeom>
                <a:avLst/>
                <a:gdLst>
                  <a:gd name="T0" fmla="*/ 0 w 138"/>
                  <a:gd name="T1" fmla="*/ 68 h 138"/>
                  <a:gd name="T2" fmla="*/ 3 w 138"/>
                  <a:gd name="T3" fmla="*/ 46 h 138"/>
                  <a:gd name="T4" fmla="*/ 9 w 138"/>
                  <a:gd name="T5" fmla="*/ 28 h 138"/>
                  <a:gd name="T6" fmla="*/ 22 w 138"/>
                  <a:gd name="T7" fmla="*/ 12 h 138"/>
                  <a:gd name="T8" fmla="*/ 35 w 138"/>
                  <a:gd name="T9" fmla="*/ 2 h 138"/>
                  <a:gd name="T10" fmla="*/ 52 w 138"/>
                  <a:gd name="T11" fmla="*/ 0 h 138"/>
                  <a:gd name="T12" fmla="*/ 67 w 138"/>
                  <a:gd name="T13" fmla="*/ 2 h 138"/>
                  <a:gd name="T14" fmla="*/ 81 w 138"/>
                  <a:gd name="T15" fmla="*/ 12 h 138"/>
                  <a:gd name="T16" fmla="*/ 92 w 138"/>
                  <a:gd name="T17" fmla="*/ 28 h 138"/>
                  <a:gd name="T18" fmla="*/ 99 w 138"/>
                  <a:gd name="T19" fmla="*/ 46 h 138"/>
                  <a:gd name="T20" fmla="*/ 101 w 138"/>
                  <a:gd name="T21" fmla="*/ 68 h 138"/>
                  <a:gd name="T22" fmla="*/ 99 w 138"/>
                  <a:gd name="T23" fmla="*/ 89 h 138"/>
                  <a:gd name="T24" fmla="*/ 92 w 138"/>
                  <a:gd name="T25" fmla="*/ 108 h 138"/>
                  <a:gd name="T26" fmla="*/ 81 w 138"/>
                  <a:gd name="T27" fmla="*/ 123 h 138"/>
                  <a:gd name="T28" fmla="*/ 67 w 138"/>
                  <a:gd name="T29" fmla="*/ 133 h 138"/>
                  <a:gd name="T30" fmla="*/ 52 w 138"/>
                  <a:gd name="T31" fmla="*/ 137 h 138"/>
                  <a:gd name="T32" fmla="*/ 35 w 138"/>
                  <a:gd name="T33" fmla="*/ 133 h 138"/>
                  <a:gd name="T34" fmla="*/ 22 w 138"/>
                  <a:gd name="T35" fmla="*/ 123 h 138"/>
                  <a:gd name="T36" fmla="*/ 9 w 138"/>
                  <a:gd name="T37" fmla="*/ 108 h 138"/>
                  <a:gd name="T38" fmla="*/ 3 w 138"/>
                  <a:gd name="T39" fmla="*/ 89 h 138"/>
                  <a:gd name="T40" fmla="*/ 0 w 138"/>
                  <a:gd name="T41" fmla="*/ 68 h 138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138" h="138">
                    <a:moveTo>
                      <a:pt x="0" y="68"/>
                    </a:moveTo>
                    <a:lnTo>
                      <a:pt x="4" y="46"/>
                    </a:lnTo>
                    <a:lnTo>
                      <a:pt x="12" y="28"/>
                    </a:lnTo>
                    <a:lnTo>
                      <a:pt x="30" y="12"/>
                    </a:lnTo>
                    <a:lnTo>
                      <a:pt x="48" y="2"/>
                    </a:lnTo>
                    <a:lnTo>
                      <a:pt x="70" y="0"/>
                    </a:lnTo>
                    <a:lnTo>
                      <a:pt x="90" y="2"/>
                    </a:lnTo>
                    <a:lnTo>
                      <a:pt x="110" y="12"/>
                    </a:lnTo>
                    <a:lnTo>
                      <a:pt x="125" y="28"/>
                    </a:lnTo>
                    <a:lnTo>
                      <a:pt x="134" y="46"/>
                    </a:lnTo>
                    <a:lnTo>
                      <a:pt x="137" y="68"/>
                    </a:lnTo>
                    <a:lnTo>
                      <a:pt x="134" y="89"/>
                    </a:lnTo>
                    <a:lnTo>
                      <a:pt x="125" y="108"/>
                    </a:lnTo>
                    <a:lnTo>
                      <a:pt x="110" y="123"/>
                    </a:lnTo>
                    <a:lnTo>
                      <a:pt x="90" y="133"/>
                    </a:lnTo>
                    <a:lnTo>
                      <a:pt x="70" y="137"/>
                    </a:lnTo>
                    <a:lnTo>
                      <a:pt x="48" y="133"/>
                    </a:lnTo>
                    <a:lnTo>
                      <a:pt x="30" y="123"/>
                    </a:lnTo>
                    <a:lnTo>
                      <a:pt x="12" y="108"/>
                    </a:lnTo>
                    <a:lnTo>
                      <a:pt x="4" y="89"/>
                    </a:lnTo>
                    <a:lnTo>
                      <a:pt x="0" y="68"/>
                    </a:lnTo>
                  </a:path>
                </a:pathLst>
              </a:cu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130099" name="Freeform 20"/>
              <p:cNvSpPr>
                <a:spLocks/>
              </p:cNvSpPr>
              <p:nvPr/>
            </p:nvSpPr>
            <p:spPr bwMode="auto">
              <a:xfrm>
                <a:off x="3678" y="2322"/>
                <a:ext cx="71" cy="94"/>
              </a:xfrm>
              <a:custGeom>
                <a:avLst/>
                <a:gdLst>
                  <a:gd name="T0" fmla="*/ 0 w 96"/>
                  <a:gd name="T1" fmla="*/ 47 h 94"/>
                  <a:gd name="T2" fmla="*/ 3 w 96"/>
                  <a:gd name="T3" fmla="*/ 30 h 94"/>
                  <a:gd name="T4" fmla="*/ 10 w 96"/>
                  <a:gd name="T5" fmla="*/ 16 h 94"/>
                  <a:gd name="T6" fmla="*/ 18 w 96"/>
                  <a:gd name="T7" fmla="*/ 6 h 94"/>
                  <a:gd name="T8" fmla="*/ 30 w 96"/>
                  <a:gd name="T9" fmla="*/ 0 h 94"/>
                  <a:gd name="T10" fmla="*/ 41 w 96"/>
                  <a:gd name="T11" fmla="*/ 0 h 94"/>
                  <a:gd name="T12" fmla="*/ 53 w 96"/>
                  <a:gd name="T13" fmla="*/ 6 h 94"/>
                  <a:gd name="T14" fmla="*/ 63 w 96"/>
                  <a:gd name="T15" fmla="*/ 16 h 94"/>
                  <a:gd name="T16" fmla="*/ 68 w 96"/>
                  <a:gd name="T17" fmla="*/ 30 h 94"/>
                  <a:gd name="T18" fmla="*/ 70 w 96"/>
                  <a:gd name="T19" fmla="*/ 47 h 94"/>
                  <a:gd name="T20" fmla="*/ 68 w 96"/>
                  <a:gd name="T21" fmla="*/ 63 h 94"/>
                  <a:gd name="T22" fmla="*/ 63 w 96"/>
                  <a:gd name="T23" fmla="*/ 77 h 94"/>
                  <a:gd name="T24" fmla="*/ 53 w 96"/>
                  <a:gd name="T25" fmla="*/ 87 h 94"/>
                  <a:gd name="T26" fmla="*/ 41 w 96"/>
                  <a:gd name="T27" fmla="*/ 93 h 94"/>
                  <a:gd name="T28" fmla="*/ 30 w 96"/>
                  <a:gd name="T29" fmla="*/ 93 h 94"/>
                  <a:gd name="T30" fmla="*/ 18 w 96"/>
                  <a:gd name="T31" fmla="*/ 87 h 94"/>
                  <a:gd name="T32" fmla="*/ 10 w 96"/>
                  <a:gd name="T33" fmla="*/ 77 h 94"/>
                  <a:gd name="T34" fmla="*/ 3 w 96"/>
                  <a:gd name="T35" fmla="*/ 63 h 94"/>
                  <a:gd name="T36" fmla="*/ 0 w 96"/>
                  <a:gd name="T37" fmla="*/ 47 h 94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96" h="94">
                    <a:moveTo>
                      <a:pt x="0" y="47"/>
                    </a:moveTo>
                    <a:lnTo>
                      <a:pt x="4" y="30"/>
                    </a:lnTo>
                    <a:lnTo>
                      <a:pt x="13" y="16"/>
                    </a:lnTo>
                    <a:lnTo>
                      <a:pt x="25" y="6"/>
                    </a:lnTo>
                    <a:lnTo>
                      <a:pt x="40" y="0"/>
                    </a:lnTo>
                    <a:lnTo>
                      <a:pt x="55" y="0"/>
                    </a:lnTo>
                    <a:lnTo>
                      <a:pt x="72" y="6"/>
                    </a:lnTo>
                    <a:lnTo>
                      <a:pt x="85" y="16"/>
                    </a:lnTo>
                    <a:lnTo>
                      <a:pt x="92" y="30"/>
                    </a:lnTo>
                    <a:lnTo>
                      <a:pt x="95" y="47"/>
                    </a:lnTo>
                    <a:lnTo>
                      <a:pt x="92" y="63"/>
                    </a:lnTo>
                    <a:lnTo>
                      <a:pt x="85" y="77"/>
                    </a:lnTo>
                    <a:lnTo>
                      <a:pt x="72" y="87"/>
                    </a:lnTo>
                    <a:lnTo>
                      <a:pt x="55" y="93"/>
                    </a:lnTo>
                    <a:lnTo>
                      <a:pt x="40" y="93"/>
                    </a:lnTo>
                    <a:lnTo>
                      <a:pt x="25" y="87"/>
                    </a:lnTo>
                    <a:lnTo>
                      <a:pt x="13" y="77"/>
                    </a:lnTo>
                    <a:lnTo>
                      <a:pt x="4" y="63"/>
                    </a:lnTo>
                    <a:lnTo>
                      <a:pt x="0" y="47"/>
                    </a:lnTo>
                  </a:path>
                </a:pathLst>
              </a:custGeom>
              <a:solidFill>
                <a:srgbClr val="00DFC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130100" name="Freeform 21"/>
              <p:cNvSpPr>
                <a:spLocks/>
              </p:cNvSpPr>
              <p:nvPr/>
            </p:nvSpPr>
            <p:spPr bwMode="auto">
              <a:xfrm>
                <a:off x="3028" y="2158"/>
                <a:ext cx="102" cy="138"/>
              </a:xfrm>
              <a:custGeom>
                <a:avLst/>
                <a:gdLst>
                  <a:gd name="T0" fmla="*/ 0 w 138"/>
                  <a:gd name="T1" fmla="*/ 68 h 138"/>
                  <a:gd name="T2" fmla="*/ 3 w 138"/>
                  <a:gd name="T3" fmla="*/ 46 h 138"/>
                  <a:gd name="T4" fmla="*/ 9 w 138"/>
                  <a:gd name="T5" fmla="*/ 28 h 138"/>
                  <a:gd name="T6" fmla="*/ 22 w 138"/>
                  <a:gd name="T7" fmla="*/ 12 h 138"/>
                  <a:gd name="T8" fmla="*/ 35 w 138"/>
                  <a:gd name="T9" fmla="*/ 2 h 138"/>
                  <a:gd name="T10" fmla="*/ 52 w 138"/>
                  <a:gd name="T11" fmla="*/ 0 h 138"/>
                  <a:gd name="T12" fmla="*/ 67 w 138"/>
                  <a:gd name="T13" fmla="*/ 2 h 138"/>
                  <a:gd name="T14" fmla="*/ 81 w 138"/>
                  <a:gd name="T15" fmla="*/ 12 h 138"/>
                  <a:gd name="T16" fmla="*/ 92 w 138"/>
                  <a:gd name="T17" fmla="*/ 28 h 138"/>
                  <a:gd name="T18" fmla="*/ 99 w 138"/>
                  <a:gd name="T19" fmla="*/ 46 h 138"/>
                  <a:gd name="T20" fmla="*/ 101 w 138"/>
                  <a:gd name="T21" fmla="*/ 68 h 138"/>
                  <a:gd name="T22" fmla="*/ 99 w 138"/>
                  <a:gd name="T23" fmla="*/ 89 h 138"/>
                  <a:gd name="T24" fmla="*/ 92 w 138"/>
                  <a:gd name="T25" fmla="*/ 108 h 138"/>
                  <a:gd name="T26" fmla="*/ 81 w 138"/>
                  <a:gd name="T27" fmla="*/ 123 h 138"/>
                  <a:gd name="T28" fmla="*/ 67 w 138"/>
                  <a:gd name="T29" fmla="*/ 133 h 138"/>
                  <a:gd name="T30" fmla="*/ 52 w 138"/>
                  <a:gd name="T31" fmla="*/ 137 h 138"/>
                  <a:gd name="T32" fmla="*/ 35 w 138"/>
                  <a:gd name="T33" fmla="*/ 133 h 138"/>
                  <a:gd name="T34" fmla="*/ 22 w 138"/>
                  <a:gd name="T35" fmla="*/ 123 h 138"/>
                  <a:gd name="T36" fmla="*/ 9 w 138"/>
                  <a:gd name="T37" fmla="*/ 108 h 138"/>
                  <a:gd name="T38" fmla="*/ 3 w 138"/>
                  <a:gd name="T39" fmla="*/ 89 h 138"/>
                  <a:gd name="T40" fmla="*/ 0 w 138"/>
                  <a:gd name="T41" fmla="*/ 68 h 138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138" h="138">
                    <a:moveTo>
                      <a:pt x="0" y="68"/>
                    </a:moveTo>
                    <a:lnTo>
                      <a:pt x="4" y="46"/>
                    </a:lnTo>
                    <a:lnTo>
                      <a:pt x="12" y="28"/>
                    </a:lnTo>
                    <a:lnTo>
                      <a:pt x="30" y="12"/>
                    </a:lnTo>
                    <a:lnTo>
                      <a:pt x="48" y="2"/>
                    </a:lnTo>
                    <a:lnTo>
                      <a:pt x="70" y="0"/>
                    </a:lnTo>
                    <a:lnTo>
                      <a:pt x="90" y="2"/>
                    </a:lnTo>
                    <a:lnTo>
                      <a:pt x="110" y="12"/>
                    </a:lnTo>
                    <a:lnTo>
                      <a:pt x="125" y="28"/>
                    </a:lnTo>
                    <a:lnTo>
                      <a:pt x="134" y="46"/>
                    </a:lnTo>
                    <a:lnTo>
                      <a:pt x="137" y="68"/>
                    </a:lnTo>
                    <a:lnTo>
                      <a:pt x="134" y="89"/>
                    </a:lnTo>
                    <a:lnTo>
                      <a:pt x="125" y="108"/>
                    </a:lnTo>
                    <a:lnTo>
                      <a:pt x="110" y="123"/>
                    </a:lnTo>
                    <a:lnTo>
                      <a:pt x="90" y="133"/>
                    </a:lnTo>
                    <a:lnTo>
                      <a:pt x="70" y="137"/>
                    </a:lnTo>
                    <a:lnTo>
                      <a:pt x="48" y="133"/>
                    </a:lnTo>
                    <a:lnTo>
                      <a:pt x="30" y="123"/>
                    </a:lnTo>
                    <a:lnTo>
                      <a:pt x="12" y="108"/>
                    </a:lnTo>
                    <a:lnTo>
                      <a:pt x="4" y="89"/>
                    </a:lnTo>
                    <a:lnTo>
                      <a:pt x="0" y="68"/>
                    </a:lnTo>
                  </a:path>
                </a:pathLst>
              </a:cu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130101" name="Freeform 22"/>
              <p:cNvSpPr>
                <a:spLocks/>
              </p:cNvSpPr>
              <p:nvPr/>
            </p:nvSpPr>
            <p:spPr bwMode="auto">
              <a:xfrm>
                <a:off x="3043" y="2179"/>
                <a:ext cx="71" cy="94"/>
              </a:xfrm>
              <a:custGeom>
                <a:avLst/>
                <a:gdLst>
                  <a:gd name="T0" fmla="*/ 0 w 96"/>
                  <a:gd name="T1" fmla="*/ 47 h 94"/>
                  <a:gd name="T2" fmla="*/ 3 w 96"/>
                  <a:gd name="T3" fmla="*/ 30 h 94"/>
                  <a:gd name="T4" fmla="*/ 9 w 96"/>
                  <a:gd name="T5" fmla="*/ 16 h 94"/>
                  <a:gd name="T6" fmla="*/ 18 w 96"/>
                  <a:gd name="T7" fmla="*/ 6 h 94"/>
                  <a:gd name="T8" fmla="*/ 30 w 96"/>
                  <a:gd name="T9" fmla="*/ 0 h 94"/>
                  <a:gd name="T10" fmla="*/ 41 w 96"/>
                  <a:gd name="T11" fmla="*/ 0 h 94"/>
                  <a:gd name="T12" fmla="*/ 53 w 96"/>
                  <a:gd name="T13" fmla="*/ 6 h 94"/>
                  <a:gd name="T14" fmla="*/ 63 w 96"/>
                  <a:gd name="T15" fmla="*/ 16 h 94"/>
                  <a:gd name="T16" fmla="*/ 67 w 96"/>
                  <a:gd name="T17" fmla="*/ 30 h 94"/>
                  <a:gd name="T18" fmla="*/ 70 w 96"/>
                  <a:gd name="T19" fmla="*/ 47 h 94"/>
                  <a:gd name="T20" fmla="*/ 67 w 96"/>
                  <a:gd name="T21" fmla="*/ 63 h 94"/>
                  <a:gd name="T22" fmla="*/ 63 w 96"/>
                  <a:gd name="T23" fmla="*/ 77 h 94"/>
                  <a:gd name="T24" fmla="*/ 53 w 96"/>
                  <a:gd name="T25" fmla="*/ 87 h 94"/>
                  <a:gd name="T26" fmla="*/ 41 w 96"/>
                  <a:gd name="T27" fmla="*/ 93 h 94"/>
                  <a:gd name="T28" fmla="*/ 30 w 96"/>
                  <a:gd name="T29" fmla="*/ 93 h 94"/>
                  <a:gd name="T30" fmla="*/ 18 w 96"/>
                  <a:gd name="T31" fmla="*/ 87 h 94"/>
                  <a:gd name="T32" fmla="*/ 9 w 96"/>
                  <a:gd name="T33" fmla="*/ 77 h 94"/>
                  <a:gd name="T34" fmla="*/ 3 w 96"/>
                  <a:gd name="T35" fmla="*/ 63 h 94"/>
                  <a:gd name="T36" fmla="*/ 0 w 96"/>
                  <a:gd name="T37" fmla="*/ 47 h 94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96" h="94">
                    <a:moveTo>
                      <a:pt x="0" y="47"/>
                    </a:moveTo>
                    <a:lnTo>
                      <a:pt x="4" y="30"/>
                    </a:lnTo>
                    <a:lnTo>
                      <a:pt x="12" y="16"/>
                    </a:lnTo>
                    <a:lnTo>
                      <a:pt x="25" y="6"/>
                    </a:lnTo>
                    <a:lnTo>
                      <a:pt x="40" y="0"/>
                    </a:lnTo>
                    <a:lnTo>
                      <a:pt x="55" y="0"/>
                    </a:lnTo>
                    <a:lnTo>
                      <a:pt x="71" y="6"/>
                    </a:lnTo>
                    <a:lnTo>
                      <a:pt x="85" y="16"/>
                    </a:lnTo>
                    <a:lnTo>
                      <a:pt x="91" y="30"/>
                    </a:lnTo>
                    <a:lnTo>
                      <a:pt x="95" y="47"/>
                    </a:lnTo>
                    <a:lnTo>
                      <a:pt x="91" y="63"/>
                    </a:lnTo>
                    <a:lnTo>
                      <a:pt x="85" y="77"/>
                    </a:lnTo>
                    <a:lnTo>
                      <a:pt x="71" y="87"/>
                    </a:lnTo>
                    <a:lnTo>
                      <a:pt x="55" y="93"/>
                    </a:lnTo>
                    <a:lnTo>
                      <a:pt x="40" y="93"/>
                    </a:lnTo>
                    <a:lnTo>
                      <a:pt x="25" y="87"/>
                    </a:lnTo>
                    <a:lnTo>
                      <a:pt x="12" y="77"/>
                    </a:lnTo>
                    <a:lnTo>
                      <a:pt x="4" y="63"/>
                    </a:lnTo>
                    <a:lnTo>
                      <a:pt x="0" y="47"/>
                    </a:lnTo>
                  </a:path>
                </a:pathLst>
              </a:custGeom>
              <a:solidFill>
                <a:srgbClr val="00DFC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130102" name="Freeform 23"/>
              <p:cNvSpPr>
                <a:spLocks/>
              </p:cNvSpPr>
              <p:nvPr/>
            </p:nvSpPr>
            <p:spPr bwMode="auto">
              <a:xfrm>
                <a:off x="3451" y="2158"/>
                <a:ext cx="102" cy="138"/>
              </a:xfrm>
              <a:custGeom>
                <a:avLst/>
                <a:gdLst>
                  <a:gd name="T0" fmla="*/ 0 w 139"/>
                  <a:gd name="T1" fmla="*/ 68 h 138"/>
                  <a:gd name="T2" fmla="*/ 3 w 139"/>
                  <a:gd name="T3" fmla="*/ 46 h 138"/>
                  <a:gd name="T4" fmla="*/ 10 w 139"/>
                  <a:gd name="T5" fmla="*/ 28 h 138"/>
                  <a:gd name="T6" fmla="*/ 22 w 139"/>
                  <a:gd name="T7" fmla="*/ 12 h 138"/>
                  <a:gd name="T8" fmla="*/ 35 w 139"/>
                  <a:gd name="T9" fmla="*/ 2 h 138"/>
                  <a:gd name="T10" fmla="*/ 51 w 139"/>
                  <a:gd name="T11" fmla="*/ 0 h 138"/>
                  <a:gd name="T12" fmla="*/ 66 w 139"/>
                  <a:gd name="T13" fmla="*/ 2 h 138"/>
                  <a:gd name="T14" fmla="*/ 81 w 139"/>
                  <a:gd name="T15" fmla="*/ 12 h 138"/>
                  <a:gd name="T16" fmla="*/ 92 w 139"/>
                  <a:gd name="T17" fmla="*/ 28 h 138"/>
                  <a:gd name="T18" fmla="*/ 98 w 139"/>
                  <a:gd name="T19" fmla="*/ 46 h 138"/>
                  <a:gd name="T20" fmla="*/ 101 w 139"/>
                  <a:gd name="T21" fmla="*/ 68 h 138"/>
                  <a:gd name="T22" fmla="*/ 98 w 139"/>
                  <a:gd name="T23" fmla="*/ 89 h 138"/>
                  <a:gd name="T24" fmla="*/ 92 w 139"/>
                  <a:gd name="T25" fmla="*/ 108 h 138"/>
                  <a:gd name="T26" fmla="*/ 81 w 139"/>
                  <a:gd name="T27" fmla="*/ 123 h 138"/>
                  <a:gd name="T28" fmla="*/ 66 w 139"/>
                  <a:gd name="T29" fmla="*/ 133 h 138"/>
                  <a:gd name="T30" fmla="*/ 51 w 139"/>
                  <a:gd name="T31" fmla="*/ 137 h 138"/>
                  <a:gd name="T32" fmla="*/ 35 w 139"/>
                  <a:gd name="T33" fmla="*/ 133 h 138"/>
                  <a:gd name="T34" fmla="*/ 22 w 139"/>
                  <a:gd name="T35" fmla="*/ 123 h 138"/>
                  <a:gd name="T36" fmla="*/ 10 w 139"/>
                  <a:gd name="T37" fmla="*/ 108 h 138"/>
                  <a:gd name="T38" fmla="*/ 3 w 139"/>
                  <a:gd name="T39" fmla="*/ 89 h 138"/>
                  <a:gd name="T40" fmla="*/ 0 w 139"/>
                  <a:gd name="T41" fmla="*/ 68 h 138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139" h="138">
                    <a:moveTo>
                      <a:pt x="0" y="68"/>
                    </a:moveTo>
                    <a:lnTo>
                      <a:pt x="4" y="46"/>
                    </a:lnTo>
                    <a:lnTo>
                      <a:pt x="13" y="28"/>
                    </a:lnTo>
                    <a:lnTo>
                      <a:pt x="30" y="12"/>
                    </a:lnTo>
                    <a:lnTo>
                      <a:pt x="48" y="2"/>
                    </a:lnTo>
                    <a:lnTo>
                      <a:pt x="70" y="0"/>
                    </a:lnTo>
                    <a:lnTo>
                      <a:pt x="90" y="2"/>
                    </a:lnTo>
                    <a:lnTo>
                      <a:pt x="110" y="12"/>
                    </a:lnTo>
                    <a:lnTo>
                      <a:pt x="125" y="28"/>
                    </a:lnTo>
                    <a:lnTo>
                      <a:pt x="134" y="46"/>
                    </a:lnTo>
                    <a:lnTo>
                      <a:pt x="138" y="68"/>
                    </a:lnTo>
                    <a:lnTo>
                      <a:pt x="134" y="89"/>
                    </a:lnTo>
                    <a:lnTo>
                      <a:pt x="125" y="108"/>
                    </a:lnTo>
                    <a:lnTo>
                      <a:pt x="110" y="123"/>
                    </a:lnTo>
                    <a:lnTo>
                      <a:pt x="90" y="133"/>
                    </a:lnTo>
                    <a:lnTo>
                      <a:pt x="70" y="137"/>
                    </a:lnTo>
                    <a:lnTo>
                      <a:pt x="48" y="133"/>
                    </a:lnTo>
                    <a:lnTo>
                      <a:pt x="30" y="123"/>
                    </a:lnTo>
                    <a:lnTo>
                      <a:pt x="13" y="108"/>
                    </a:lnTo>
                    <a:lnTo>
                      <a:pt x="4" y="89"/>
                    </a:lnTo>
                    <a:lnTo>
                      <a:pt x="0" y="68"/>
                    </a:lnTo>
                  </a:path>
                </a:pathLst>
              </a:cu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130103" name="Freeform 24"/>
              <p:cNvSpPr>
                <a:spLocks/>
              </p:cNvSpPr>
              <p:nvPr/>
            </p:nvSpPr>
            <p:spPr bwMode="auto">
              <a:xfrm>
                <a:off x="3466" y="2179"/>
                <a:ext cx="72" cy="94"/>
              </a:xfrm>
              <a:custGeom>
                <a:avLst/>
                <a:gdLst>
                  <a:gd name="T0" fmla="*/ 0 w 97"/>
                  <a:gd name="T1" fmla="*/ 47 h 94"/>
                  <a:gd name="T2" fmla="*/ 3 w 97"/>
                  <a:gd name="T3" fmla="*/ 30 h 94"/>
                  <a:gd name="T4" fmla="*/ 10 w 97"/>
                  <a:gd name="T5" fmla="*/ 16 h 94"/>
                  <a:gd name="T6" fmla="*/ 19 w 97"/>
                  <a:gd name="T7" fmla="*/ 6 h 94"/>
                  <a:gd name="T8" fmla="*/ 30 w 97"/>
                  <a:gd name="T9" fmla="*/ 0 h 94"/>
                  <a:gd name="T10" fmla="*/ 42 w 97"/>
                  <a:gd name="T11" fmla="*/ 0 h 94"/>
                  <a:gd name="T12" fmla="*/ 53 w 97"/>
                  <a:gd name="T13" fmla="*/ 6 h 94"/>
                  <a:gd name="T14" fmla="*/ 63 w 97"/>
                  <a:gd name="T15" fmla="*/ 16 h 94"/>
                  <a:gd name="T16" fmla="*/ 68 w 97"/>
                  <a:gd name="T17" fmla="*/ 30 h 94"/>
                  <a:gd name="T18" fmla="*/ 71 w 97"/>
                  <a:gd name="T19" fmla="*/ 47 h 94"/>
                  <a:gd name="T20" fmla="*/ 68 w 97"/>
                  <a:gd name="T21" fmla="*/ 63 h 94"/>
                  <a:gd name="T22" fmla="*/ 63 w 97"/>
                  <a:gd name="T23" fmla="*/ 77 h 94"/>
                  <a:gd name="T24" fmla="*/ 53 w 97"/>
                  <a:gd name="T25" fmla="*/ 87 h 94"/>
                  <a:gd name="T26" fmla="*/ 42 w 97"/>
                  <a:gd name="T27" fmla="*/ 93 h 94"/>
                  <a:gd name="T28" fmla="*/ 30 w 97"/>
                  <a:gd name="T29" fmla="*/ 93 h 94"/>
                  <a:gd name="T30" fmla="*/ 19 w 97"/>
                  <a:gd name="T31" fmla="*/ 87 h 94"/>
                  <a:gd name="T32" fmla="*/ 10 w 97"/>
                  <a:gd name="T33" fmla="*/ 77 h 94"/>
                  <a:gd name="T34" fmla="*/ 3 w 97"/>
                  <a:gd name="T35" fmla="*/ 63 h 94"/>
                  <a:gd name="T36" fmla="*/ 0 w 97"/>
                  <a:gd name="T37" fmla="*/ 47 h 94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97" h="94">
                    <a:moveTo>
                      <a:pt x="0" y="47"/>
                    </a:moveTo>
                    <a:lnTo>
                      <a:pt x="4" y="30"/>
                    </a:lnTo>
                    <a:lnTo>
                      <a:pt x="13" y="16"/>
                    </a:lnTo>
                    <a:lnTo>
                      <a:pt x="25" y="6"/>
                    </a:lnTo>
                    <a:lnTo>
                      <a:pt x="40" y="0"/>
                    </a:lnTo>
                    <a:lnTo>
                      <a:pt x="56" y="0"/>
                    </a:lnTo>
                    <a:lnTo>
                      <a:pt x="72" y="6"/>
                    </a:lnTo>
                    <a:lnTo>
                      <a:pt x="85" y="16"/>
                    </a:lnTo>
                    <a:lnTo>
                      <a:pt x="92" y="30"/>
                    </a:lnTo>
                    <a:lnTo>
                      <a:pt x="96" y="47"/>
                    </a:lnTo>
                    <a:lnTo>
                      <a:pt x="92" y="63"/>
                    </a:lnTo>
                    <a:lnTo>
                      <a:pt x="85" y="77"/>
                    </a:lnTo>
                    <a:lnTo>
                      <a:pt x="72" y="87"/>
                    </a:lnTo>
                    <a:lnTo>
                      <a:pt x="56" y="93"/>
                    </a:lnTo>
                    <a:lnTo>
                      <a:pt x="40" y="93"/>
                    </a:lnTo>
                    <a:lnTo>
                      <a:pt x="25" y="87"/>
                    </a:lnTo>
                    <a:lnTo>
                      <a:pt x="13" y="77"/>
                    </a:lnTo>
                    <a:lnTo>
                      <a:pt x="4" y="63"/>
                    </a:lnTo>
                    <a:lnTo>
                      <a:pt x="0" y="47"/>
                    </a:lnTo>
                  </a:path>
                </a:pathLst>
              </a:custGeom>
              <a:solidFill>
                <a:srgbClr val="00DFC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130104" name="Freeform 25"/>
              <p:cNvSpPr>
                <a:spLocks/>
              </p:cNvSpPr>
              <p:nvPr/>
            </p:nvSpPr>
            <p:spPr bwMode="auto">
              <a:xfrm>
                <a:off x="3240" y="2158"/>
                <a:ext cx="102" cy="138"/>
              </a:xfrm>
              <a:custGeom>
                <a:avLst/>
                <a:gdLst>
                  <a:gd name="T0" fmla="*/ 0 w 138"/>
                  <a:gd name="T1" fmla="*/ 68 h 138"/>
                  <a:gd name="T2" fmla="*/ 3 w 138"/>
                  <a:gd name="T3" fmla="*/ 46 h 138"/>
                  <a:gd name="T4" fmla="*/ 9 w 138"/>
                  <a:gd name="T5" fmla="*/ 28 h 138"/>
                  <a:gd name="T6" fmla="*/ 21 w 138"/>
                  <a:gd name="T7" fmla="*/ 12 h 138"/>
                  <a:gd name="T8" fmla="*/ 35 w 138"/>
                  <a:gd name="T9" fmla="*/ 2 h 138"/>
                  <a:gd name="T10" fmla="*/ 51 w 138"/>
                  <a:gd name="T11" fmla="*/ 0 h 138"/>
                  <a:gd name="T12" fmla="*/ 66 w 138"/>
                  <a:gd name="T13" fmla="*/ 2 h 138"/>
                  <a:gd name="T14" fmla="*/ 81 w 138"/>
                  <a:gd name="T15" fmla="*/ 12 h 138"/>
                  <a:gd name="T16" fmla="*/ 92 w 138"/>
                  <a:gd name="T17" fmla="*/ 28 h 138"/>
                  <a:gd name="T18" fmla="*/ 98 w 138"/>
                  <a:gd name="T19" fmla="*/ 46 h 138"/>
                  <a:gd name="T20" fmla="*/ 101 w 138"/>
                  <a:gd name="T21" fmla="*/ 68 h 138"/>
                  <a:gd name="T22" fmla="*/ 98 w 138"/>
                  <a:gd name="T23" fmla="*/ 89 h 138"/>
                  <a:gd name="T24" fmla="*/ 92 w 138"/>
                  <a:gd name="T25" fmla="*/ 108 h 138"/>
                  <a:gd name="T26" fmla="*/ 81 w 138"/>
                  <a:gd name="T27" fmla="*/ 123 h 138"/>
                  <a:gd name="T28" fmla="*/ 66 w 138"/>
                  <a:gd name="T29" fmla="*/ 133 h 138"/>
                  <a:gd name="T30" fmla="*/ 51 w 138"/>
                  <a:gd name="T31" fmla="*/ 137 h 138"/>
                  <a:gd name="T32" fmla="*/ 35 w 138"/>
                  <a:gd name="T33" fmla="*/ 133 h 138"/>
                  <a:gd name="T34" fmla="*/ 21 w 138"/>
                  <a:gd name="T35" fmla="*/ 123 h 138"/>
                  <a:gd name="T36" fmla="*/ 9 w 138"/>
                  <a:gd name="T37" fmla="*/ 108 h 138"/>
                  <a:gd name="T38" fmla="*/ 3 w 138"/>
                  <a:gd name="T39" fmla="*/ 89 h 138"/>
                  <a:gd name="T40" fmla="*/ 0 w 138"/>
                  <a:gd name="T41" fmla="*/ 68 h 138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138" h="138">
                    <a:moveTo>
                      <a:pt x="0" y="68"/>
                    </a:moveTo>
                    <a:lnTo>
                      <a:pt x="4" y="46"/>
                    </a:lnTo>
                    <a:lnTo>
                      <a:pt x="12" y="28"/>
                    </a:lnTo>
                    <a:lnTo>
                      <a:pt x="29" y="12"/>
                    </a:lnTo>
                    <a:lnTo>
                      <a:pt x="47" y="2"/>
                    </a:lnTo>
                    <a:lnTo>
                      <a:pt x="69" y="0"/>
                    </a:lnTo>
                    <a:lnTo>
                      <a:pt x="89" y="2"/>
                    </a:lnTo>
                    <a:lnTo>
                      <a:pt x="109" y="12"/>
                    </a:lnTo>
                    <a:lnTo>
                      <a:pt x="125" y="28"/>
                    </a:lnTo>
                    <a:lnTo>
                      <a:pt x="133" y="46"/>
                    </a:lnTo>
                    <a:lnTo>
                      <a:pt x="137" y="68"/>
                    </a:lnTo>
                    <a:lnTo>
                      <a:pt x="133" y="89"/>
                    </a:lnTo>
                    <a:lnTo>
                      <a:pt x="125" y="108"/>
                    </a:lnTo>
                    <a:lnTo>
                      <a:pt x="109" y="123"/>
                    </a:lnTo>
                    <a:lnTo>
                      <a:pt x="89" y="133"/>
                    </a:lnTo>
                    <a:lnTo>
                      <a:pt x="69" y="137"/>
                    </a:lnTo>
                    <a:lnTo>
                      <a:pt x="47" y="133"/>
                    </a:lnTo>
                    <a:lnTo>
                      <a:pt x="29" y="123"/>
                    </a:lnTo>
                    <a:lnTo>
                      <a:pt x="12" y="108"/>
                    </a:lnTo>
                    <a:lnTo>
                      <a:pt x="4" y="89"/>
                    </a:lnTo>
                    <a:lnTo>
                      <a:pt x="0" y="68"/>
                    </a:lnTo>
                  </a:path>
                </a:pathLst>
              </a:cu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130105" name="Freeform 26"/>
              <p:cNvSpPr>
                <a:spLocks/>
              </p:cNvSpPr>
              <p:nvPr/>
            </p:nvSpPr>
            <p:spPr bwMode="auto">
              <a:xfrm>
                <a:off x="3255" y="2179"/>
                <a:ext cx="71" cy="94"/>
              </a:xfrm>
              <a:custGeom>
                <a:avLst/>
                <a:gdLst>
                  <a:gd name="T0" fmla="*/ 0 w 96"/>
                  <a:gd name="T1" fmla="*/ 47 h 94"/>
                  <a:gd name="T2" fmla="*/ 3 w 96"/>
                  <a:gd name="T3" fmla="*/ 30 h 94"/>
                  <a:gd name="T4" fmla="*/ 9 w 96"/>
                  <a:gd name="T5" fmla="*/ 16 h 94"/>
                  <a:gd name="T6" fmla="*/ 18 w 96"/>
                  <a:gd name="T7" fmla="*/ 6 h 94"/>
                  <a:gd name="T8" fmla="*/ 30 w 96"/>
                  <a:gd name="T9" fmla="*/ 0 h 94"/>
                  <a:gd name="T10" fmla="*/ 41 w 96"/>
                  <a:gd name="T11" fmla="*/ 0 h 94"/>
                  <a:gd name="T12" fmla="*/ 53 w 96"/>
                  <a:gd name="T13" fmla="*/ 6 h 94"/>
                  <a:gd name="T14" fmla="*/ 63 w 96"/>
                  <a:gd name="T15" fmla="*/ 16 h 94"/>
                  <a:gd name="T16" fmla="*/ 67 w 96"/>
                  <a:gd name="T17" fmla="*/ 30 h 94"/>
                  <a:gd name="T18" fmla="*/ 70 w 96"/>
                  <a:gd name="T19" fmla="*/ 47 h 94"/>
                  <a:gd name="T20" fmla="*/ 67 w 96"/>
                  <a:gd name="T21" fmla="*/ 63 h 94"/>
                  <a:gd name="T22" fmla="*/ 63 w 96"/>
                  <a:gd name="T23" fmla="*/ 77 h 94"/>
                  <a:gd name="T24" fmla="*/ 53 w 96"/>
                  <a:gd name="T25" fmla="*/ 87 h 94"/>
                  <a:gd name="T26" fmla="*/ 41 w 96"/>
                  <a:gd name="T27" fmla="*/ 93 h 94"/>
                  <a:gd name="T28" fmla="*/ 30 w 96"/>
                  <a:gd name="T29" fmla="*/ 93 h 94"/>
                  <a:gd name="T30" fmla="*/ 18 w 96"/>
                  <a:gd name="T31" fmla="*/ 87 h 94"/>
                  <a:gd name="T32" fmla="*/ 9 w 96"/>
                  <a:gd name="T33" fmla="*/ 77 h 94"/>
                  <a:gd name="T34" fmla="*/ 3 w 96"/>
                  <a:gd name="T35" fmla="*/ 63 h 94"/>
                  <a:gd name="T36" fmla="*/ 0 w 96"/>
                  <a:gd name="T37" fmla="*/ 47 h 94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96" h="94">
                    <a:moveTo>
                      <a:pt x="0" y="47"/>
                    </a:moveTo>
                    <a:lnTo>
                      <a:pt x="4" y="30"/>
                    </a:lnTo>
                    <a:lnTo>
                      <a:pt x="12" y="16"/>
                    </a:lnTo>
                    <a:lnTo>
                      <a:pt x="24" y="6"/>
                    </a:lnTo>
                    <a:lnTo>
                      <a:pt x="40" y="0"/>
                    </a:lnTo>
                    <a:lnTo>
                      <a:pt x="55" y="0"/>
                    </a:lnTo>
                    <a:lnTo>
                      <a:pt x="71" y="6"/>
                    </a:lnTo>
                    <a:lnTo>
                      <a:pt x="85" y="16"/>
                    </a:lnTo>
                    <a:lnTo>
                      <a:pt x="91" y="30"/>
                    </a:lnTo>
                    <a:lnTo>
                      <a:pt x="95" y="47"/>
                    </a:lnTo>
                    <a:lnTo>
                      <a:pt x="91" y="63"/>
                    </a:lnTo>
                    <a:lnTo>
                      <a:pt x="85" y="77"/>
                    </a:lnTo>
                    <a:lnTo>
                      <a:pt x="71" y="87"/>
                    </a:lnTo>
                    <a:lnTo>
                      <a:pt x="55" y="93"/>
                    </a:lnTo>
                    <a:lnTo>
                      <a:pt x="40" y="93"/>
                    </a:lnTo>
                    <a:lnTo>
                      <a:pt x="24" y="87"/>
                    </a:lnTo>
                    <a:lnTo>
                      <a:pt x="12" y="77"/>
                    </a:lnTo>
                    <a:lnTo>
                      <a:pt x="4" y="63"/>
                    </a:lnTo>
                    <a:lnTo>
                      <a:pt x="0" y="47"/>
                    </a:lnTo>
                  </a:path>
                </a:pathLst>
              </a:custGeom>
              <a:solidFill>
                <a:srgbClr val="00DFC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130106" name="Freeform 27"/>
              <p:cNvSpPr>
                <a:spLocks/>
              </p:cNvSpPr>
              <p:nvPr/>
            </p:nvSpPr>
            <p:spPr bwMode="auto">
              <a:xfrm>
                <a:off x="3663" y="2158"/>
                <a:ext cx="102" cy="138"/>
              </a:xfrm>
              <a:custGeom>
                <a:avLst/>
                <a:gdLst>
                  <a:gd name="T0" fmla="*/ 0 w 138"/>
                  <a:gd name="T1" fmla="*/ 68 h 138"/>
                  <a:gd name="T2" fmla="*/ 3 w 138"/>
                  <a:gd name="T3" fmla="*/ 46 h 138"/>
                  <a:gd name="T4" fmla="*/ 9 w 138"/>
                  <a:gd name="T5" fmla="*/ 28 h 138"/>
                  <a:gd name="T6" fmla="*/ 22 w 138"/>
                  <a:gd name="T7" fmla="*/ 12 h 138"/>
                  <a:gd name="T8" fmla="*/ 35 w 138"/>
                  <a:gd name="T9" fmla="*/ 2 h 138"/>
                  <a:gd name="T10" fmla="*/ 52 w 138"/>
                  <a:gd name="T11" fmla="*/ 0 h 138"/>
                  <a:gd name="T12" fmla="*/ 67 w 138"/>
                  <a:gd name="T13" fmla="*/ 2 h 138"/>
                  <a:gd name="T14" fmla="*/ 81 w 138"/>
                  <a:gd name="T15" fmla="*/ 12 h 138"/>
                  <a:gd name="T16" fmla="*/ 92 w 138"/>
                  <a:gd name="T17" fmla="*/ 28 h 138"/>
                  <a:gd name="T18" fmla="*/ 99 w 138"/>
                  <a:gd name="T19" fmla="*/ 46 h 138"/>
                  <a:gd name="T20" fmla="*/ 101 w 138"/>
                  <a:gd name="T21" fmla="*/ 68 h 138"/>
                  <a:gd name="T22" fmla="*/ 99 w 138"/>
                  <a:gd name="T23" fmla="*/ 89 h 138"/>
                  <a:gd name="T24" fmla="*/ 92 w 138"/>
                  <a:gd name="T25" fmla="*/ 108 h 138"/>
                  <a:gd name="T26" fmla="*/ 81 w 138"/>
                  <a:gd name="T27" fmla="*/ 123 h 138"/>
                  <a:gd name="T28" fmla="*/ 67 w 138"/>
                  <a:gd name="T29" fmla="*/ 133 h 138"/>
                  <a:gd name="T30" fmla="*/ 52 w 138"/>
                  <a:gd name="T31" fmla="*/ 137 h 138"/>
                  <a:gd name="T32" fmla="*/ 35 w 138"/>
                  <a:gd name="T33" fmla="*/ 133 h 138"/>
                  <a:gd name="T34" fmla="*/ 22 w 138"/>
                  <a:gd name="T35" fmla="*/ 123 h 138"/>
                  <a:gd name="T36" fmla="*/ 9 w 138"/>
                  <a:gd name="T37" fmla="*/ 108 h 138"/>
                  <a:gd name="T38" fmla="*/ 3 w 138"/>
                  <a:gd name="T39" fmla="*/ 89 h 138"/>
                  <a:gd name="T40" fmla="*/ 0 w 138"/>
                  <a:gd name="T41" fmla="*/ 68 h 138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138" h="138">
                    <a:moveTo>
                      <a:pt x="0" y="68"/>
                    </a:moveTo>
                    <a:lnTo>
                      <a:pt x="4" y="46"/>
                    </a:lnTo>
                    <a:lnTo>
                      <a:pt x="12" y="28"/>
                    </a:lnTo>
                    <a:lnTo>
                      <a:pt x="30" y="12"/>
                    </a:lnTo>
                    <a:lnTo>
                      <a:pt x="48" y="2"/>
                    </a:lnTo>
                    <a:lnTo>
                      <a:pt x="70" y="0"/>
                    </a:lnTo>
                    <a:lnTo>
                      <a:pt x="90" y="2"/>
                    </a:lnTo>
                    <a:lnTo>
                      <a:pt x="110" y="12"/>
                    </a:lnTo>
                    <a:lnTo>
                      <a:pt x="125" y="28"/>
                    </a:lnTo>
                    <a:lnTo>
                      <a:pt x="134" y="46"/>
                    </a:lnTo>
                    <a:lnTo>
                      <a:pt x="137" y="68"/>
                    </a:lnTo>
                    <a:lnTo>
                      <a:pt x="134" y="89"/>
                    </a:lnTo>
                    <a:lnTo>
                      <a:pt x="125" y="108"/>
                    </a:lnTo>
                    <a:lnTo>
                      <a:pt x="110" y="123"/>
                    </a:lnTo>
                    <a:lnTo>
                      <a:pt x="90" y="133"/>
                    </a:lnTo>
                    <a:lnTo>
                      <a:pt x="70" y="137"/>
                    </a:lnTo>
                    <a:lnTo>
                      <a:pt x="48" y="133"/>
                    </a:lnTo>
                    <a:lnTo>
                      <a:pt x="30" y="123"/>
                    </a:lnTo>
                    <a:lnTo>
                      <a:pt x="12" y="108"/>
                    </a:lnTo>
                    <a:lnTo>
                      <a:pt x="4" y="89"/>
                    </a:lnTo>
                    <a:lnTo>
                      <a:pt x="0" y="68"/>
                    </a:lnTo>
                  </a:path>
                </a:pathLst>
              </a:cu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130107" name="Freeform 28"/>
              <p:cNvSpPr>
                <a:spLocks/>
              </p:cNvSpPr>
              <p:nvPr/>
            </p:nvSpPr>
            <p:spPr bwMode="auto">
              <a:xfrm>
                <a:off x="3678" y="2179"/>
                <a:ext cx="71" cy="94"/>
              </a:xfrm>
              <a:custGeom>
                <a:avLst/>
                <a:gdLst>
                  <a:gd name="T0" fmla="*/ 0 w 96"/>
                  <a:gd name="T1" fmla="*/ 47 h 94"/>
                  <a:gd name="T2" fmla="*/ 3 w 96"/>
                  <a:gd name="T3" fmla="*/ 30 h 94"/>
                  <a:gd name="T4" fmla="*/ 10 w 96"/>
                  <a:gd name="T5" fmla="*/ 16 h 94"/>
                  <a:gd name="T6" fmla="*/ 18 w 96"/>
                  <a:gd name="T7" fmla="*/ 6 h 94"/>
                  <a:gd name="T8" fmla="*/ 30 w 96"/>
                  <a:gd name="T9" fmla="*/ 0 h 94"/>
                  <a:gd name="T10" fmla="*/ 41 w 96"/>
                  <a:gd name="T11" fmla="*/ 0 h 94"/>
                  <a:gd name="T12" fmla="*/ 53 w 96"/>
                  <a:gd name="T13" fmla="*/ 6 h 94"/>
                  <a:gd name="T14" fmla="*/ 63 w 96"/>
                  <a:gd name="T15" fmla="*/ 16 h 94"/>
                  <a:gd name="T16" fmla="*/ 68 w 96"/>
                  <a:gd name="T17" fmla="*/ 30 h 94"/>
                  <a:gd name="T18" fmla="*/ 70 w 96"/>
                  <a:gd name="T19" fmla="*/ 47 h 94"/>
                  <a:gd name="T20" fmla="*/ 68 w 96"/>
                  <a:gd name="T21" fmla="*/ 63 h 94"/>
                  <a:gd name="T22" fmla="*/ 63 w 96"/>
                  <a:gd name="T23" fmla="*/ 77 h 94"/>
                  <a:gd name="T24" fmla="*/ 53 w 96"/>
                  <a:gd name="T25" fmla="*/ 87 h 94"/>
                  <a:gd name="T26" fmla="*/ 41 w 96"/>
                  <a:gd name="T27" fmla="*/ 93 h 94"/>
                  <a:gd name="T28" fmla="*/ 30 w 96"/>
                  <a:gd name="T29" fmla="*/ 93 h 94"/>
                  <a:gd name="T30" fmla="*/ 18 w 96"/>
                  <a:gd name="T31" fmla="*/ 87 h 94"/>
                  <a:gd name="T32" fmla="*/ 10 w 96"/>
                  <a:gd name="T33" fmla="*/ 77 h 94"/>
                  <a:gd name="T34" fmla="*/ 3 w 96"/>
                  <a:gd name="T35" fmla="*/ 63 h 94"/>
                  <a:gd name="T36" fmla="*/ 0 w 96"/>
                  <a:gd name="T37" fmla="*/ 47 h 94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96" h="94">
                    <a:moveTo>
                      <a:pt x="0" y="47"/>
                    </a:moveTo>
                    <a:lnTo>
                      <a:pt x="4" y="30"/>
                    </a:lnTo>
                    <a:lnTo>
                      <a:pt x="13" y="16"/>
                    </a:lnTo>
                    <a:lnTo>
                      <a:pt x="25" y="6"/>
                    </a:lnTo>
                    <a:lnTo>
                      <a:pt x="40" y="0"/>
                    </a:lnTo>
                    <a:lnTo>
                      <a:pt x="55" y="0"/>
                    </a:lnTo>
                    <a:lnTo>
                      <a:pt x="72" y="6"/>
                    </a:lnTo>
                    <a:lnTo>
                      <a:pt x="85" y="16"/>
                    </a:lnTo>
                    <a:lnTo>
                      <a:pt x="92" y="30"/>
                    </a:lnTo>
                    <a:lnTo>
                      <a:pt x="95" y="47"/>
                    </a:lnTo>
                    <a:lnTo>
                      <a:pt x="92" y="63"/>
                    </a:lnTo>
                    <a:lnTo>
                      <a:pt x="85" y="77"/>
                    </a:lnTo>
                    <a:lnTo>
                      <a:pt x="72" y="87"/>
                    </a:lnTo>
                    <a:lnTo>
                      <a:pt x="55" y="93"/>
                    </a:lnTo>
                    <a:lnTo>
                      <a:pt x="40" y="93"/>
                    </a:lnTo>
                    <a:lnTo>
                      <a:pt x="25" y="87"/>
                    </a:lnTo>
                    <a:lnTo>
                      <a:pt x="13" y="77"/>
                    </a:lnTo>
                    <a:lnTo>
                      <a:pt x="4" y="63"/>
                    </a:lnTo>
                    <a:lnTo>
                      <a:pt x="0" y="47"/>
                    </a:lnTo>
                  </a:path>
                </a:pathLst>
              </a:custGeom>
              <a:solidFill>
                <a:srgbClr val="00DFC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</p:grpSp>
        <p:grpSp>
          <p:nvGrpSpPr>
            <p:cNvPr id="130061" name="Group 29"/>
            <p:cNvGrpSpPr>
              <a:grpSpLocks/>
            </p:cNvGrpSpPr>
            <p:nvPr/>
          </p:nvGrpSpPr>
          <p:grpSpPr bwMode="auto">
            <a:xfrm>
              <a:off x="4416" y="1872"/>
              <a:ext cx="1053" cy="938"/>
              <a:chOff x="4410" y="1872"/>
              <a:chExt cx="1053" cy="938"/>
            </a:xfrm>
          </p:grpSpPr>
          <p:sp>
            <p:nvSpPr>
              <p:cNvPr id="130062" name="Line 30"/>
              <p:cNvSpPr>
                <a:spLocks noChangeShapeType="1"/>
              </p:cNvSpPr>
              <p:nvPr/>
            </p:nvSpPr>
            <p:spPr bwMode="auto">
              <a:xfrm>
                <a:off x="4410" y="2515"/>
                <a:ext cx="992" cy="0"/>
              </a:xfrm>
              <a:prstGeom prst="line">
                <a:avLst/>
              </a:prstGeom>
              <a:noFill/>
              <a:ln w="25400">
                <a:solidFill>
                  <a:srgbClr val="CDCDCD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350"/>
              </a:p>
            </p:txBody>
          </p:sp>
          <p:sp>
            <p:nvSpPr>
              <p:cNvPr id="130063" name="Freeform 31"/>
              <p:cNvSpPr>
                <a:spLocks/>
              </p:cNvSpPr>
              <p:nvPr/>
            </p:nvSpPr>
            <p:spPr bwMode="auto">
              <a:xfrm>
                <a:off x="5408" y="2478"/>
                <a:ext cx="51" cy="70"/>
              </a:xfrm>
              <a:custGeom>
                <a:avLst/>
                <a:gdLst>
                  <a:gd name="T0" fmla="*/ 0 w 69"/>
                  <a:gd name="T1" fmla="*/ 0 h 70"/>
                  <a:gd name="T2" fmla="*/ 50 w 69"/>
                  <a:gd name="T3" fmla="*/ 34 h 70"/>
                  <a:gd name="T4" fmla="*/ 0 w 69"/>
                  <a:gd name="T5" fmla="*/ 69 h 70"/>
                  <a:gd name="T6" fmla="*/ 0 w 69"/>
                  <a:gd name="T7" fmla="*/ 0 h 7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9" h="70">
                    <a:moveTo>
                      <a:pt x="0" y="0"/>
                    </a:moveTo>
                    <a:lnTo>
                      <a:pt x="68" y="34"/>
                    </a:lnTo>
                    <a:lnTo>
                      <a:pt x="0" y="69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130064" name="Rectangle 32"/>
              <p:cNvSpPr>
                <a:spLocks noChangeArrowheads="1"/>
              </p:cNvSpPr>
              <p:nvPr/>
            </p:nvSpPr>
            <p:spPr bwMode="auto">
              <a:xfrm>
                <a:off x="4838" y="2587"/>
                <a:ext cx="86" cy="5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350"/>
              </a:p>
            </p:txBody>
          </p:sp>
          <p:sp>
            <p:nvSpPr>
              <p:cNvPr id="249889" name="Rectangle 33"/>
              <p:cNvSpPr>
                <a:spLocks noChangeArrowheads="1"/>
              </p:cNvSpPr>
              <p:nvPr/>
            </p:nvSpPr>
            <p:spPr bwMode="auto">
              <a:xfrm>
                <a:off x="4462" y="2482"/>
                <a:ext cx="240" cy="3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67866" tIns="33338" rIns="67866" bIns="33338">
                <a:spAutoFit/>
              </a:bodyPr>
              <a:lstStyle/>
              <a:p>
                <a:pPr eaLnBrk="0" hangingPunct="0">
                  <a:defRPr/>
                </a:pPr>
                <a:r>
                  <a:rPr kumimoji="1" lang="en-US" altLang="zh-CN" sz="21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7</a:t>
                </a:r>
              </a:p>
            </p:txBody>
          </p:sp>
          <p:sp>
            <p:nvSpPr>
              <p:cNvPr id="249890" name="Rectangle 34"/>
              <p:cNvSpPr>
                <a:spLocks noChangeArrowheads="1"/>
              </p:cNvSpPr>
              <p:nvPr/>
            </p:nvSpPr>
            <p:spPr bwMode="auto">
              <a:xfrm>
                <a:off x="4675" y="2482"/>
                <a:ext cx="240" cy="3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67866" tIns="33338" rIns="67866" bIns="33338">
                <a:spAutoFit/>
              </a:bodyPr>
              <a:lstStyle/>
              <a:p>
                <a:pPr eaLnBrk="0" hangingPunct="0">
                  <a:defRPr/>
                </a:pPr>
                <a:r>
                  <a:rPr kumimoji="1" lang="en-US" altLang="zh-CN" sz="21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8</a:t>
                </a:r>
              </a:p>
            </p:txBody>
          </p:sp>
          <p:sp>
            <p:nvSpPr>
              <p:cNvPr id="249891" name="Rectangle 35"/>
              <p:cNvSpPr>
                <a:spLocks noChangeArrowheads="1"/>
              </p:cNvSpPr>
              <p:nvPr/>
            </p:nvSpPr>
            <p:spPr bwMode="auto">
              <a:xfrm>
                <a:off x="4886" y="2482"/>
                <a:ext cx="240" cy="3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67866" tIns="33338" rIns="67866" bIns="33338">
                <a:spAutoFit/>
              </a:bodyPr>
              <a:lstStyle/>
              <a:p>
                <a:pPr eaLnBrk="0" hangingPunct="0">
                  <a:defRPr/>
                </a:pPr>
                <a:r>
                  <a:rPr kumimoji="1" lang="en-US" altLang="zh-CN" sz="21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9</a:t>
                </a:r>
              </a:p>
            </p:txBody>
          </p:sp>
          <p:sp>
            <p:nvSpPr>
              <p:cNvPr id="249892" name="Rectangle 36"/>
              <p:cNvSpPr>
                <a:spLocks noChangeArrowheads="1"/>
              </p:cNvSpPr>
              <p:nvPr/>
            </p:nvSpPr>
            <p:spPr bwMode="auto">
              <a:xfrm>
                <a:off x="5097" y="2482"/>
                <a:ext cx="366" cy="3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67866" tIns="33338" rIns="67866" bIns="33338">
                <a:spAutoFit/>
              </a:bodyPr>
              <a:lstStyle/>
              <a:p>
                <a:pPr eaLnBrk="0" hangingPunct="0">
                  <a:defRPr/>
                </a:pPr>
                <a:r>
                  <a:rPr kumimoji="1" lang="en-US" altLang="zh-CN" sz="21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10</a:t>
                </a:r>
              </a:p>
            </p:txBody>
          </p:sp>
          <p:sp>
            <p:nvSpPr>
              <p:cNvPr id="130069" name="Freeform 37"/>
              <p:cNvSpPr>
                <a:spLocks/>
              </p:cNvSpPr>
              <p:nvPr/>
            </p:nvSpPr>
            <p:spPr bwMode="auto">
              <a:xfrm>
                <a:off x="4510" y="2301"/>
                <a:ext cx="102" cy="138"/>
              </a:xfrm>
              <a:custGeom>
                <a:avLst/>
                <a:gdLst>
                  <a:gd name="T0" fmla="*/ 0 w 138"/>
                  <a:gd name="T1" fmla="*/ 68 h 138"/>
                  <a:gd name="T2" fmla="*/ 3 w 138"/>
                  <a:gd name="T3" fmla="*/ 46 h 138"/>
                  <a:gd name="T4" fmla="*/ 9 w 138"/>
                  <a:gd name="T5" fmla="*/ 28 h 138"/>
                  <a:gd name="T6" fmla="*/ 22 w 138"/>
                  <a:gd name="T7" fmla="*/ 12 h 138"/>
                  <a:gd name="T8" fmla="*/ 35 w 138"/>
                  <a:gd name="T9" fmla="*/ 2 h 138"/>
                  <a:gd name="T10" fmla="*/ 52 w 138"/>
                  <a:gd name="T11" fmla="*/ 0 h 138"/>
                  <a:gd name="T12" fmla="*/ 67 w 138"/>
                  <a:gd name="T13" fmla="*/ 2 h 138"/>
                  <a:gd name="T14" fmla="*/ 81 w 138"/>
                  <a:gd name="T15" fmla="*/ 12 h 138"/>
                  <a:gd name="T16" fmla="*/ 92 w 138"/>
                  <a:gd name="T17" fmla="*/ 28 h 138"/>
                  <a:gd name="T18" fmla="*/ 98 w 138"/>
                  <a:gd name="T19" fmla="*/ 46 h 138"/>
                  <a:gd name="T20" fmla="*/ 101 w 138"/>
                  <a:gd name="T21" fmla="*/ 68 h 138"/>
                  <a:gd name="T22" fmla="*/ 98 w 138"/>
                  <a:gd name="T23" fmla="*/ 89 h 138"/>
                  <a:gd name="T24" fmla="*/ 92 w 138"/>
                  <a:gd name="T25" fmla="*/ 108 h 138"/>
                  <a:gd name="T26" fmla="*/ 81 w 138"/>
                  <a:gd name="T27" fmla="*/ 123 h 138"/>
                  <a:gd name="T28" fmla="*/ 67 w 138"/>
                  <a:gd name="T29" fmla="*/ 133 h 138"/>
                  <a:gd name="T30" fmla="*/ 52 w 138"/>
                  <a:gd name="T31" fmla="*/ 137 h 138"/>
                  <a:gd name="T32" fmla="*/ 35 w 138"/>
                  <a:gd name="T33" fmla="*/ 133 h 138"/>
                  <a:gd name="T34" fmla="*/ 22 w 138"/>
                  <a:gd name="T35" fmla="*/ 123 h 138"/>
                  <a:gd name="T36" fmla="*/ 9 w 138"/>
                  <a:gd name="T37" fmla="*/ 108 h 138"/>
                  <a:gd name="T38" fmla="*/ 3 w 138"/>
                  <a:gd name="T39" fmla="*/ 89 h 138"/>
                  <a:gd name="T40" fmla="*/ 0 w 138"/>
                  <a:gd name="T41" fmla="*/ 68 h 138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138" h="138">
                    <a:moveTo>
                      <a:pt x="0" y="68"/>
                    </a:moveTo>
                    <a:lnTo>
                      <a:pt x="4" y="46"/>
                    </a:lnTo>
                    <a:lnTo>
                      <a:pt x="12" y="28"/>
                    </a:lnTo>
                    <a:lnTo>
                      <a:pt x="30" y="12"/>
                    </a:lnTo>
                    <a:lnTo>
                      <a:pt x="48" y="2"/>
                    </a:lnTo>
                    <a:lnTo>
                      <a:pt x="70" y="0"/>
                    </a:lnTo>
                    <a:lnTo>
                      <a:pt x="90" y="2"/>
                    </a:lnTo>
                    <a:lnTo>
                      <a:pt x="110" y="12"/>
                    </a:lnTo>
                    <a:lnTo>
                      <a:pt x="125" y="28"/>
                    </a:lnTo>
                    <a:lnTo>
                      <a:pt x="133" y="46"/>
                    </a:lnTo>
                    <a:lnTo>
                      <a:pt x="137" y="68"/>
                    </a:lnTo>
                    <a:lnTo>
                      <a:pt x="133" y="89"/>
                    </a:lnTo>
                    <a:lnTo>
                      <a:pt x="125" y="108"/>
                    </a:lnTo>
                    <a:lnTo>
                      <a:pt x="110" y="123"/>
                    </a:lnTo>
                    <a:lnTo>
                      <a:pt x="90" y="133"/>
                    </a:lnTo>
                    <a:lnTo>
                      <a:pt x="70" y="137"/>
                    </a:lnTo>
                    <a:lnTo>
                      <a:pt x="48" y="133"/>
                    </a:lnTo>
                    <a:lnTo>
                      <a:pt x="30" y="123"/>
                    </a:lnTo>
                    <a:lnTo>
                      <a:pt x="12" y="108"/>
                    </a:lnTo>
                    <a:lnTo>
                      <a:pt x="4" y="89"/>
                    </a:lnTo>
                    <a:lnTo>
                      <a:pt x="0" y="68"/>
                    </a:lnTo>
                  </a:path>
                </a:pathLst>
              </a:cu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130070" name="Freeform 38"/>
              <p:cNvSpPr>
                <a:spLocks/>
              </p:cNvSpPr>
              <p:nvPr/>
            </p:nvSpPr>
            <p:spPr bwMode="auto">
              <a:xfrm>
                <a:off x="4525" y="2322"/>
                <a:ext cx="71" cy="94"/>
              </a:xfrm>
              <a:custGeom>
                <a:avLst/>
                <a:gdLst>
                  <a:gd name="T0" fmla="*/ 0 w 96"/>
                  <a:gd name="T1" fmla="*/ 47 h 94"/>
                  <a:gd name="T2" fmla="*/ 3 w 96"/>
                  <a:gd name="T3" fmla="*/ 30 h 94"/>
                  <a:gd name="T4" fmla="*/ 9 w 96"/>
                  <a:gd name="T5" fmla="*/ 16 h 94"/>
                  <a:gd name="T6" fmla="*/ 18 w 96"/>
                  <a:gd name="T7" fmla="*/ 6 h 94"/>
                  <a:gd name="T8" fmla="*/ 30 w 96"/>
                  <a:gd name="T9" fmla="*/ 0 h 94"/>
                  <a:gd name="T10" fmla="*/ 41 w 96"/>
                  <a:gd name="T11" fmla="*/ 0 h 94"/>
                  <a:gd name="T12" fmla="*/ 53 w 96"/>
                  <a:gd name="T13" fmla="*/ 6 h 94"/>
                  <a:gd name="T14" fmla="*/ 63 w 96"/>
                  <a:gd name="T15" fmla="*/ 16 h 94"/>
                  <a:gd name="T16" fmla="*/ 67 w 96"/>
                  <a:gd name="T17" fmla="*/ 30 h 94"/>
                  <a:gd name="T18" fmla="*/ 70 w 96"/>
                  <a:gd name="T19" fmla="*/ 47 h 94"/>
                  <a:gd name="T20" fmla="*/ 67 w 96"/>
                  <a:gd name="T21" fmla="*/ 63 h 94"/>
                  <a:gd name="T22" fmla="*/ 63 w 96"/>
                  <a:gd name="T23" fmla="*/ 77 h 94"/>
                  <a:gd name="T24" fmla="*/ 53 w 96"/>
                  <a:gd name="T25" fmla="*/ 87 h 94"/>
                  <a:gd name="T26" fmla="*/ 41 w 96"/>
                  <a:gd name="T27" fmla="*/ 93 h 94"/>
                  <a:gd name="T28" fmla="*/ 30 w 96"/>
                  <a:gd name="T29" fmla="*/ 93 h 94"/>
                  <a:gd name="T30" fmla="*/ 18 w 96"/>
                  <a:gd name="T31" fmla="*/ 87 h 94"/>
                  <a:gd name="T32" fmla="*/ 9 w 96"/>
                  <a:gd name="T33" fmla="*/ 77 h 94"/>
                  <a:gd name="T34" fmla="*/ 3 w 96"/>
                  <a:gd name="T35" fmla="*/ 63 h 94"/>
                  <a:gd name="T36" fmla="*/ 0 w 96"/>
                  <a:gd name="T37" fmla="*/ 47 h 94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96" h="94">
                    <a:moveTo>
                      <a:pt x="0" y="47"/>
                    </a:moveTo>
                    <a:lnTo>
                      <a:pt x="4" y="30"/>
                    </a:lnTo>
                    <a:lnTo>
                      <a:pt x="12" y="16"/>
                    </a:lnTo>
                    <a:lnTo>
                      <a:pt x="25" y="6"/>
                    </a:lnTo>
                    <a:lnTo>
                      <a:pt x="40" y="0"/>
                    </a:lnTo>
                    <a:lnTo>
                      <a:pt x="55" y="0"/>
                    </a:lnTo>
                    <a:lnTo>
                      <a:pt x="71" y="6"/>
                    </a:lnTo>
                    <a:lnTo>
                      <a:pt x="85" y="16"/>
                    </a:lnTo>
                    <a:lnTo>
                      <a:pt x="91" y="30"/>
                    </a:lnTo>
                    <a:lnTo>
                      <a:pt x="95" y="47"/>
                    </a:lnTo>
                    <a:lnTo>
                      <a:pt x="91" y="63"/>
                    </a:lnTo>
                    <a:lnTo>
                      <a:pt x="85" y="77"/>
                    </a:lnTo>
                    <a:lnTo>
                      <a:pt x="71" y="87"/>
                    </a:lnTo>
                    <a:lnTo>
                      <a:pt x="55" y="93"/>
                    </a:lnTo>
                    <a:lnTo>
                      <a:pt x="40" y="93"/>
                    </a:lnTo>
                    <a:lnTo>
                      <a:pt x="25" y="87"/>
                    </a:lnTo>
                    <a:lnTo>
                      <a:pt x="12" y="77"/>
                    </a:lnTo>
                    <a:lnTo>
                      <a:pt x="4" y="63"/>
                    </a:lnTo>
                    <a:lnTo>
                      <a:pt x="0" y="47"/>
                    </a:lnTo>
                  </a:path>
                </a:pathLst>
              </a:custGeom>
              <a:solidFill>
                <a:srgbClr val="00DFC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130071" name="Freeform 39"/>
              <p:cNvSpPr>
                <a:spLocks/>
              </p:cNvSpPr>
              <p:nvPr/>
            </p:nvSpPr>
            <p:spPr bwMode="auto">
              <a:xfrm>
                <a:off x="4722" y="2301"/>
                <a:ext cx="102" cy="138"/>
              </a:xfrm>
              <a:custGeom>
                <a:avLst/>
                <a:gdLst>
                  <a:gd name="T0" fmla="*/ 0 w 138"/>
                  <a:gd name="T1" fmla="*/ 68 h 138"/>
                  <a:gd name="T2" fmla="*/ 2 w 138"/>
                  <a:gd name="T3" fmla="*/ 46 h 138"/>
                  <a:gd name="T4" fmla="*/ 9 w 138"/>
                  <a:gd name="T5" fmla="*/ 28 h 138"/>
                  <a:gd name="T6" fmla="*/ 21 w 138"/>
                  <a:gd name="T7" fmla="*/ 12 h 138"/>
                  <a:gd name="T8" fmla="*/ 35 w 138"/>
                  <a:gd name="T9" fmla="*/ 2 h 138"/>
                  <a:gd name="T10" fmla="*/ 51 w 138"/>
                  <a:gd name="T11" fmla="*/ 0 h 138"/>
                  <a:gd name="T12" fmla="*/ 66 w 138"/>
                  <a:gd name="T13" fmla="*/ 2 h 138"/>
                  <a:gd name="T14" fmla="*/ 81 w 138"/>
                  <a:gd name="T15" fmla="*/ 12 h 138"/>
                  <a:gd name="T16" fmla="*/ 92 w 138"/>
                  <a:gd name="T17" fmla="*/ 28 h 138"/>
                  <a:gd name="T18" fmla="*/ 98 w 138"/>
                  <a:gd name="T19" fmla="*/ 46 h 138"/>
                  <a:gd name="T20" fmla="*/ 101 w 138"/>
                  <a:gd name="T21" fmla="*/ 68 h 138"/>
                  <a:gd name="T22" fmla="*/ 98 w 138"/>
                  <a:gd name="T23" fmla="*/ 89 h 138"/>
                  <a:gd name="T24" fmla="*/ 92 w 138"/>
                  <a:gd name="T25" fmla="*/ 108 h 138"/>
                  <a:gd name="T26" fmla="*/ 81 w 138"/>
                  <a:gd name="T27" fmla="*/ 123 h 138"/>
                  <a:gd name="T28" fmla="*/ 66 w 138"/>
                  <a:gd name="T29" fmla="*/ 133 h 138"/>
                  <a:gd name="T30" fmla="*/ 51 w 138"/>
                  <a:gd name="T31" fmla="*/ 137 h 138"/>
                  <a:gd name="T32" fmla="*/ 35 w 138"/>
                  <a:gd name="T33" fmla="*/ 133 h 138"/>
                  <a:gd name="T34" fmla="*/ 21 w 138"/>
                  <a:gd name="T35" fmla="*/ 123 h 138"/>
                  <a:gd name="T36" fmla="*/ 9 w 138"/>
                  <a:gd name="T37" fmla="*/ 108 h 138"/>
                  <a:gd name="T38" fmla="*/ 2 w 138"/>
                  <a:gd name="T39" fmla="*/ 89 h 138"/>
                  <a:gd name="T40" fmla="*/ 0 w 138"/>
                  <a:gd name="T41" fmla="*/ 68 h 138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138" h="138">
                    <a:moveTo>
                      <a:pt x="0" y="68"/>
                    </a:moveTo>
                    <a:lnTo>
                      <a:pt x="3" y="46"/>
                    </a:lnTo>
                    <a:lnTo>
                      <a:pt x="12" y="28"/>
                    </a:lnTo>
                    <a:lnTo>
                      <a:pt x="29" y="12"/>
                    </a:lnTo>
                    <a:lnTo>
                      <a:pt x="47" y="2"/>
                    </a:lnTo>
                    <a:lnTo>
                      <a:pt x="69" y="0"/>
                    </a:lnTo>
                    <a:lnTo>
                      <a:pt x="89" y="2"/>
                    </a:lnTo>
                    <a:lnTo>
                      <a:pt x="109" y="12"/>
                    </a:lnTo>
                    <a:lnTo>
                      <a:pt x="125" y="28"/>
                    </a:lnTo>
                    <a:lnTo>
                      <a:pt x="133" y="46"/>
                    </a:lnTo>
                    <a:lnTo>
                      <a:pt x="137" y="68"/>
                    </a:lnTo>
                    <a:lnTo>
                      <a:pt x="133" y="89"/>
                    </a:lnTo>
                    <a:lnTo>
                      <a:pt x="125" y="108"/>
                    </a:lnTo>
                    <a:lnTo>
                      <a:pt x="109" y="123"/>
                    </a:lnTo>
                    <a:lnTo>
                      <a:pt x="89" y="133"/>
                    </a:lnTo>
                    <a:lnTo>
                      <a:pt x="69" y="137"/>
                    </a:lnTo>
                    <a:lnTo>
                      <a:pt x="47" y="133"/>
                    </a:lnTo>
                    <a:lnTo>
                      <a:pt x="29" y="123"/>
                    </a:lnTo>
                    <a:lnTo>
                      <a:pt x="12" y="108"/>
                    </a:lnTo>
                    <a:lnTo>
                      <a:pt x="3" y="89"/>
                    </a:lnTo>
                    <a:lnTo>
                      <a:pt x="0" y="68"/>
                    </a:lnTo>
                  </a:path>
                </a:pathLst>
              </a:cu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130072" name="Freeform 40"/>
              <p:cNvSpPr>
                <a:spLocks/>
              </p:cNvSpPr>
              <p:nvPr/>
            </p:nvSpPr>
            <p:spPr bwMode="auto">
              <a:xfrm>
                <a:off x="4737" y="2322"/>
                <a:ext cx="71" cy="94"/>
              </a:xfrm>
              <a:custGeom>
                <a:avLst/>
                <a:gdLst>
                  <a:gd name="T0" fmla="*/ 0 w 96"/>
                  <a:gd name="T1" fmla="*/ 47 h 94"/>
                  <a:gd name="T2" fmla="*/ 3 w 96"/>
                  <a:gd name="T3" fmla="*/ 30 h 94"/>
                  <a:gd name="T4" fmla="*/ 9 w 96"/>
                  <a:gd name="T5" fmla="*/ 16 h 94"/>
                  <a:gd name="T6" fmla="*/ 18 w 96"/>
                  <a:gd name="T7" fmla="*/ 6 h 94"/>
                  <a:gd name="T8" fmla="*/ 30 w 96"/>
                  <a:gd name="T9" fmla="*/ 0 h 94"/>
                  <a:gd name="T10" fmla="*/ 41 w 96"/>
                  <a:gd name="T11" fmla="*/ 0 h 94"/>
                  <a:gd name="T12" fmla="*/ 53 w 96"/>
                  <a:gd name="T13" fmla="*/ 6 h 94"/>
                  <a:gd name="T14" fmla="*/ 63 w 96"/>
                  <a:gd name="T15" fmla="*/ 16 h 94"/>
                  <a:gd name="T16" fmla="*/ 67 w 96"/>
                  <a:gd name="T17" fmla="*/ 30 h 94"/>
                  <a:gd name="T18" fmla="*/ 70 w 96"/>
                  <a:gd name="T19" fmla="*/ 47 h 94"/>
                  <a:gd name="T20" fmla="*/ 67 w 96"/>
                  <a:gd name="T21" fmla="*/ 63 h 94"/>
                  <a:gd name="T22" fmla="*/ 63 w 96"/>
                  <a:gd name="T23" fmla="*/ 77 h 94"/>
                  <a:gd name="T24" fmla="*/ 53 w 96"/>
                  <a:gd name="T25" fmla="*/ 87 h 94"/>
                  <a:gd name="T26" fmla="*/ 41 w 96"/>
                  <a:gd name="T27" fmla="*/ 93 h 94"/>
                  <a:gd name="T28" fmla="*/ 30 w 96"/>
                  <a:gd name="T29" fmla="*/ 93 h 94"/>
                  <a:gd name="T30" fmla="*/ 18 w 96"/>
                  <a:gd name="T31" fmla="*/ 87 h 94"/>
                  <a:gd name="T32" fmla="*/ 9 w 96"/>
                  <a:gd name="T33" fmla="*/ 77 h 94"/>
                  <a:gd name="T34" fmla="*/ 3 w 96"/>
                  <a:gd name="T35" fmla="*/ 63 h 94"/>
                  <a:gd name="T36" fmla="*/ 0 w 96"/>
                  <a:gd name="T37" fmla="*/ 47 h 94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96" h="94">
                    <a:moveTo>
                      <a:pt x="0" y="47"/>
                    </a:moveTo>
                    <a:lnTo>
                      <a:pt x="4" y="30"/>
                    </a:lnTo>
                    <a:lnTo>
                      <a:pt x="12" y="16"/>
                    </a:lnTo>
                    <a:lnTo>
                      <a:pt x="24" y="6"/>
                    </a:lnTo>
                    <a:lnTo>
                      <a:pt x="40" y="0"/>
                    </a:lnTo>
                    <a:lnTo>
                      <a:pt x="55" y="0"/>
                    </a:lnTo>
                    <a:lnTo>
                      <a:pt x="71" y="6"/>
                    </a:lnTo>
                    <a:lnTo>
                      <a:pt x="85" y="16"/>
                    </a:lnTo>
                    <a:lnTo>
                      <a:pt x="91" y="30"/>
                    </a:lnTo>
                    <a:lnTo>
                      <a:pt x="95" y="47"/>
                    </a:lnTo>
                    <a:lnTo>
                      <a:pt x="91" y="63"/>
                    </a:lnTo>
                    <a:lnTo>
                      <a:pt x="85" y="77"/>
                    </a:lnTo>
                    <a:lnTo>
                      <a:pt x="71" y="87"/>
                    </a:lnTo>
                    <a:lnTo>
                      <a:pt x="55" y="93"/>
                    </a:lnTo>
                    <a:lnTo>
                      <a:pt x="40" y="93"/>
                    </a:lnTo>
                    <a:lnTo>
                      <a:pt x="24" y="87"/>
                    </a:lnTo>
                    <a:lnTo>
                      <a:pt x="12" y="77"/>
                    </a:lnTo>
                    <a:lnTo>
                      <a:pt x="4" y="63"/>
                    </a:lnTo>
                    <a:lnTo>
                      <a:pt x="0" y="47"/>
                    </a:lnTo>
                  </a:path>
                </a:pathLst>
              </a:custGeom>
              <a:solidFill>
                <a:srgbClr val="00DFC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130073" name="Freeform 41"/>
              <p:cNvSpPr>
                <a:spLocks/>
              </p:cNvSpPr>
              <p:nvPr/>
            </p:nvSpPr>
            <p:spPr bwMode="auto">
              <a:xfrm>
                <a:off x="4933" y="2301"/>
                <a:ext cx="103" cy="138"/>
              </a:xfrm>
              <a:custGeom>
                <a:avLst/>
                <a:gdLst>
                  <a:gd name="T0" fmla="*/ 0 w 139"/>
                  <a:gd name="T1" fmla="*/ 68 h 138"/>
                  <a:gd name="T2" fmla="*/ 3 w 139"/>
                  <a:gd name="T3" fmla="*/ 46 h 138"/>
                  <a:gd name="T4" fmla="*/ 10 w 139"/>
                  <a:gd name="T5" fmla="*/ 28 h 138"/>
                  <a:gd name="T6" fmla="*/ 22 w 139"/>
                  <a:gd name="T7" fmla="*/ 12 h 138"/>
                  <a:gd name="T8" fmla="*/ 36 w 139"/>
                  <a:gd name="T9" fmla="*/ 2 h 138"/>
                  <a:gd name="T10" fmla="*/ 52 w 139"/>
                  <a:gd name="T11" fmla="*/ 0 h 138"/>
                  <a:gd name="T12" fmla="*/ 67 w 139"/>
                  <a:gd name="T13" fmla="*/ 2 h 138"/>
                  <a:gd name="T14" fmla="*/ 82 w 139"/>
                  <a:gd name="T15" fmla="*/ 12 h 138"/>
                  <a:gd name="T16" fmla="*/ 93 w 139"/>
                  <a:gd name="T17" fmla="*/ 28 h 138"/>
                  <a:gd name="T18" fmla="*/ 99 w 139"/>
                  <a:gd name="T19" fmla="*/ 46 h 138"/>
                  <a:gd name="T20" fmla="*/ 102 w 139"/>
                  <a:gd name="T21" fmla="*/ 68 h 138"/>
                  <a:gd name="T22" fmla="*/ 99 w 139"/>
                  <a:gd name="T23" fmla="*/ 89 h 138"/>
                  <a:gd name="T24" fmla="*/ 93 w 139"/>
                  <a:gd name="T25" fmla="*/ 108 h 138"/>
                  <a:gd name="T26" fmla="*/ 82 w 139"/>
                  <a:gd name="T27" fmla="*/ 123 h 138"/>
                  <a:gd name="T28" fmla="*/ 67 w 139"/>
                  <a:gd name="T29" fmla="*/ 133 h 138"/>
                  <a:gd name="T30" fmla="*/ 52 w 139"/>
                  <a:gd name="T31" fmla="*/ 137 h 138"/>
                  <a:gd name="T32" fmla="*/ 36 w 139"/>
                  <a:gd name="T33" fmla="*/ 133 h 138"/>
                  <a:gd name="T34" fmla="*/ 22 w 139"/>
                  <a:gd name="T35" fmla="*/ 123 h 138"/>
                  <a:gd name="T36" fmla="*/ 10 w 139"/>
                  <a:gd name="T37" fmla="*/ 108 h 138"/>
                  <a:gd name="T38" fmla="*/ 3 w 139"/>
                  <a:gd name="T39" fmla="*/ 89 h 138"/>
                  <a:gd name="T40" fmla="*/ 0 w 139"/>
                  <a:gd name="T41" fmla="*/ 68 h 138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139" h="138">
                    <a:moveTo>
                      <a:pt x="0" y="68"/>
                    </a:moveTo>
                    <a:lnTo>
                      <a:pt x="4" y="46"/>
                    </a:lnTo>
                    <a:lnTo>
                      <a:pt x="13" y="28"/>
                    </a:lnTo>
                    <a:lnTo>
                      <a:pt x="30" y="12"/>
                    </a:lnTo>
                    <a:lnTo>
                      <a:pt x="48" y="2"/>
                    </a:lnTo>
                    <a:lnTo>
                      <a:pt x="70" y="0"/>
                    </a:lnTo>
                    <a:lnTo>
                      <a:pt x="90" y="2"/>
                    </a:lnTo>
                    <a:lnTo>
                      <a:pt x="110" y="12"/>
                    </a:lnTo>
                    <a:lnTo>
                      <a:pt x="125" y="28"/>
                    </a:lnTo>
                    <a:lnTo>
                      <a:pt x="134" y="46"/>
                    </a:lnTo>
                    <a:lnTo>
                      <a:pt x="138" y="68"/>
                    </a:lnTo>
                    <a:lnTo>
                      <a:pt x="134" y="89"/>
                    </a:lnTo>
                    <a:lnTo>
                      <a:pt x="125" y="108"/>
                    </a:lnTo>
                    <a:lnTo>
                      <a:pt x="110" y="123"/>
                    </a:lnTo>
                    <a:lnTo>
                      <a:pt x="90" y="133"/>
                    </a:lnTo>
                    <a:lnTo>
                      <a:pt x="70" y="137"/>
                    </a:lnTo>
                    <a:lnTo>
                      <a:pt x="48" y="133"/>
                    </a:lnTo>
                    <a:lnTo>
                      <a:pt x="30" y="123"/>
                    </a:lnTo>
                    <a:lnTo>
                      <a:pt x="13" y="108"/>
                    </a:lnTo>
                    <a:lnTo>
                      <a:pt x="4" y="89"/>
                    </a:lnTo>
                    <a:lnTo>
                      <a:pt x="0" y="68"/>
                    </a:lnTo>
                  </a:path>
                </a:pathLst>
              </a:cu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130074" name="Freeform 42"/>
              <p:cNvSpPr>
                <a:spLocks/>
              </p:cNvSpPr>
              <p:nvPr/>
            </p:nvSpPr>
            <p:spPr bwMode="auto">
              <a:xfrm>
                <a:off x="4948" y="2322"/>
                <a:ext cx="72" cy="94"/>
              </a:xfrm>
              <a:custGeom>
                <a:avLst/>
                <a:gdLst>
                  <a:gd name="T0" fmla="*/ 0 w 97"/>
                  <a:gd name="T1" fmla="*/ 47 h 94"/>
                  <a:gd name="T2" fmla="*/ 3 w 97"/>
                  <a:gd name="T3" fmla="*/ 30 h 94"/>
                  <a:gd name="T4" fmla="*/ 10 w 97"/>
                  <a:gd name="T5" fmla="*/ 16 h 94"/>
                  <a:gd name="T6" fmla="*/ 19 w 97"/>
                  <a:gd name="T7" fmla="*/ 6 h 94"/>
                  <a:gd name="T8" fmla="*/ 30 w 97"/>
                  <a:gd name="T9" fmla="*/ 0 h 94"/>
                  <a:gd name="T10" fmla="*/ 42 w 97"/>
                  <a:gd name="T11" fmla="*/ 0 h 94"/>
                  <a:gd name="T12" fmla="*/ 53 w 97"/>
                  <a:gd name="T13" fmla="*/ 6 h 94"/>
                  <a:gd name="T14" fmla="*/ 63 w 97"/>
                  <a:gd name="T15" fmla="*/ 16 h 94"/>
                  <a:gd name="T16" fmla="*/ 68 w 97"/>
                  <a:gd name="T17" fmla="*/ 30 h 94"/>
                  <a:gd name="T18" fmla="*/ 71 w 97"/>
                  <a:gd name="T19" fmla="*/ 47 h 94"/>
                  <a:gd name="T20" fmla="*/ 68 w 97"/>
                  <a:gd name="T21" fmla="*/ 63 h 94"/>
                  <a:gd name="T22" fmla="*/ 63 w 97"/>
                  <a:gd name="T23" fmla="*/ 77 h 94"/>
                  <a:gd name="T24" fmla="*/ 53 w 97"/>
                  <a:gd name="T25" fmla="*/ 87 h 94"/>
                  <a:gd name="T26" fmla="*/ 42 w 97"/>
                  <a:gd name="T27" fmla="*/ 93 h 94"/>
                  <a:gd name="T28" fmla="*/ 30 w 97"/>
                  <a:gd name="T29" fmla="*/ 93 h 94"/>
                  <a:gd name="T30" fmla="*/ 19 w 97"/>
                  <a:gd name="T31" fmla="*/ 87 h 94"/>
                  <a:gd name="T32" fmla="*/ 10 w 97"/>
                  <a:gd name="T33" fmla="*/ 77 h 94"/>
                  <a:gd name="T34" fmla="*/ 3 w 97"/>
                  <a:gd name="T35" fmla="*/ 63 h 94"/>
                  <a:gd name="T36" fmla="*/ 0 w 97"/>
                  <a:gd name="T37" fmla="*/ 47 h 94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97" h="94">
                    <a:moveTo>
                      <a:pt x="0" y="47"/>
                    </a:moveTo>
                    <a:lnTo>
                      <a:pt x="4" y="30"/>
                    </a:lnTo>
                    <a:lnTo>
                      <a:pt x="13" y="16"/>
                    </a:lnTo>
                    <a:lnTo>
                      <a:pt x="25" y="6"/>
                    </a:lnTo>
                    <a:lnTo>
                      <a:pt x="40" y="0"/>
                    </a:lnTo>
                    <a:lnTo>
                      <a:pt x="56" y="0"/>
                    </a:lnTo>
                    <a:lnTo>
                      <a:pt x="72" y="6"/>
                    </a:lnTo>
                    <a:lnTo>
                      <a:pt x="85" y="16"/>
                    </a:lnTo>
                    <a:lnTo>
                      <a:pt x="92" y="30"/>
                    </a:lnTo>
                    <a:lnTo>
                      <a:pt x="96" y="47"/>
                    </a:lnTo>
                    <a:lnTo>
                      <a:pt x="92" y="63"/>
                    </a:lnTo>
                    <a:lnTo>
                      <a:pt x="85" y="77"/>
                    </a:lnTo>
                    <a:lnTo>
                      <a:pt x="72" y="87"/>
                    </a:lnTo>
                    <a:lnTo>
                      <a:pt x="56" y="93"/>
                    </a:lnTo>
                    <a:lnTo>
                      <a:pt x="40" y="93"/>
                    </a:lnTo>
                    <a:lnTo>
                      <a:pt x="25" y="87"/>
                    </a:lnTo>
                    <a:lnTo>
                      <a:pt x="13" y="77"/>
                    </a:lnTo>
                    <a:lnTo>
                      <a:pt x="4" y="63"/>
                    </a:lnTo>
                    <a:lnTo>
                      <a:pt x="0" y="47"/>
                    </a:lnTo>
                  </a:path>
                </a:pathLst>
              </a:custGeom>
              <a:solidFill>
                <a:srgbClr val="00DFC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130075" name="Freeform 43"/>
              <p:cNvSpPr>
                <a:spLocks/>
              </p:cNvSpPr>
              <p:nvPr/>
            </p:nvSpPr>
            <p:spPr bwMode="auto">
              <a:xfrm>
                <a:off x="5145" y="2301"/>
                <a:ext cx="102" cy="138"/>
              </a:xfrm>
              <a:custGeom>
                <a:avLst/>
                <a:gdLst>
                  <a:gd name="T0" fmla="*/ 0 w 138"/>
                  <a:gd name="T1" fmla="*/ 68 h 138"/>
                  <a:gd name="T2" fmla="*/ 3 w 138"/>
                  <a:gd name="T3" fmla="*/ 46 h 138"/>
                  <a:gd name="T4" fmla="*/ 9 w 138"/>
                  <a:gd name="T5" fmla="*/ 28 h 138"/>
                  <a:gd name="T6" fmla="*/ 22 w 138"/>
                  <a:gd name="T7" fmla="*/ 12 h 138"/>
                  <a:gd name="T8" fmla="*/ 35 w 138"/>
                  <a:gd name="T9" fmla="*/ 2 h 138"/>
                  <a:gd name="T10" fmla="*/ 52 w 138"/>
                  <a:gd name="T11" fmla="*/ 0 h 138"/>
                  <a:gd name="T12" fmla="*/ 67 w 138"/>
                  <a:gd name="T13" fmla="*/ 2 h 138"/>
                  <a:gd name="T14" fmla="*/ 81 w 138"/>
                  <a:gd name="T15" fmla="*/ 12 h 138"/>
                  <a:gd name="T16" fmla="*/ 92 w 138"/>
                  <a:gd name="T17" fmla="*/ 28 h 138"/>
                  <a:gd name="T18" fmla="*/ 99 w 138"/>
                  <a:gd name="T19" fmla="*/ 46 h 138"/>
                  <a:gd name="T20" fmla="*/ 101 w 138"/>
                  <a:gd name="T21" fmla="*/ 68 h 138"/>
                  <a:gd name="T22" fmla="*/ 99 w 138"/>
                  <a:gd name="T23" fmla="*/ 89 h 138"/>
                  <a:gd name="T24" fmla="*/ 92 w 138"/>
                  <a:gd name="T25" fmla="*/ 108 h 138"/>
                  <a:gd name="T26" fmla="*/ 81 w 138"/>
                  <a:gd name="T27" fmla="*/ 123 h 138"/>
                  <a:gd name="T28" fmla="*/ 67 w 138"/>
                  <a:gd name="T29" fmla="*/ 133 h 138"/>
                  <a:gd name="T30" fmla="*/ 52 w 138"/>
                  <a:gd name="T31" fmla="*/ 137 h 138"/>
                  <a:gd name="T32" fmla="*/ 35 w 138"/>
                  <a:gd name="T33" fmla="*/ 133 h 138"/>
                  <a:gd name="T34" fmla="*/ 22 w 138"/>
                  <a:gd name="T35" fmla="*/ 123 h 138"/>
                  <a:gd name="T36" fmla="*/ 9 w 138"/>
                  <a:gd name="T37" fmla="*/ 108 h 138"/>
                  <a:gd name="T38" fmla="*/ 3 w 138"/>
                  <a:gd name="T39" fmla="*/ 89 h 138"/>
                  <a:gd name="T40" fmla="*/ 0 w 138"/>
                  <a:gd name="T41" fmla="*/ 68 h 138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138" h="138">
                    <a:moveTo>
                      <a:pt x="0" y="68"/>
                    </a:moveTo>
                    <a:lnTo>
                      <a:pt x="4" y="46"/>
                    </a:lnTo>
                    <a:lnTo>
                      <a:pt x="12" y="28"/>
                    </a:lnTo>
                    <a:lnTo>
                      <a:pt x="30" y="12"/>
                    </a:lnTo>
                    <a:lnTo>
                      <a:pt x="48" y="2"/>
                    </a:lnTo>
                    <a:lnTo>
                      <a:pt x="70" y="0"/>
                    </a:lnTo>
                    <a:lnTo>
                      <a:pt x="90" y="2"/>
                    </a:lnTo>
                    <a:lnTo>
                      <a:pt x="110" y="12"/>
                    </a:lnTo>
                    <a:lnTo>
                      <a:pt x="125" y="28"/>
                    </a:lnTo>
                    <a:lnTo>
                      <a:pt x="134" y="46"/>
                    </a:lnTo>
                    <a:lnTo>
                      <a:pt x="137" y="68"/>
                    </a:lnTo>
                    <a:lnTo>
                      <a:pt x="134" y="89"/>
                    </a:lnTo>
                    <a:lnTo>
                      <a:pt x="125" y="108"/>
                    </a:lnTo>
                    <a:lnTo>
                      <a:pt x="110" y="123"/>
                    </a:lnTo>
                    <a:lnTo>
                      <a:pt x="90" y="133"/>
                    </a:lnTo>
                    <a:lnTo>
                      <a:pt x="70" y="137"/>
                    </a:lnTo>
                    <a:lnTo>
                      <a:pt x="48" y="133"/>
                    </a:lnTo>
                    <a:lnTo>
                      <a:pt x="30" y="123"/>
                    </a:lnTo>
                    <a:lnTo>
                      <a:pt x="12" y="108"/>
                    </a:lnTo>
                    <a:lnTo>
                      <a:pt x="4" y="89"/>
                    </a:lnTo>
                    <a:lnTo>
                      <a:pt x="0" y="68"/>
                    </a:lnTo>
                  </a:path>
                </a:pathLst>
              </a:cu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130076" name="Freeform 44"/>
              <p:cNvSpPr>
                <a:spLocks/>
              </p:cNvSpPr>
              <p:nvPr/>
            </p:nvSpPr>
            <p:spPr bwMode="auto">
              <a:xfrm>
                <a:off x="5160" y="2322"/>
                <a:ext cx="71" cy="94"/>
              </a:xfrm>
              <a:custGeom>
                <a:avLst/>
                <a:gdLst>
                  <a:gd name="T0" fmla="*/ 0 w 96"/>
                  <a:gd name="T1" fmla="*/ 47 h 94"/>
                  <a:gd name="T2" fmla="*/ 3 w 96"/>
                  <a:gd name="T3" fmla="*/ 30 h 94"/>
                  <a:gd name="T4" fmla="*/ 9 w 96"/>
                  <a:gd name="T5" fmla="*/ 16 h 94"/>
                  <a:gd name="T6" fmla="*/ 18 w 96"/>
                  <a:gd name="T7" fmla="*/ 6 h 94"/>
                  <a:gd name="T8" fmla="*/ 30 w 96"/>
                  <a:gd name="T9" fmla="*/ 0 h 94"/>
                  <a:gd name="T10" fmla="*/ 41 w 96"/>
                  <a:gd name="T11" fmla="*/ 0 h 94"/>
                  <a:gd name="T12" fmla="*/ 53 w 96"/>
                  <a:gd name="T13" fmla="*/ 6 h 94"/>
                  <a:gd name="T14" fmla="*/ 63 w 96"/>
                  <a:gd name="T15" fmla="*/ 16 h 94"/>
                  <a:gd name="T16" fmla="*/ 68 w 96"/>
                  <a:gd name="T17" fmla="*/ 30 h 94"/>
                  <a:gd name="T18" fmla="*/ 70 w 96"/>
                  <a:gd name="T19" fmla="*/ 47 h 94"/>
                  <a:gd name="T20" fmla="*/ 68 w 96"/>
                  <a:gd name="T21" fmla="*/ 63 h 94"/>
                  <a:gd name="T22" fmla="*/ 63 w 96"/>
                  <a:gd name="T23" fmla="*/ 77 h 94"/>
                  <a:gd name="T24" fmla="*/ 53 w 96"/>
                  <a:gd name="T25" fmla="*/ 87 h 94"/>
                  <a:gd name="T26" fmla="*/ 41 w 96"/>
                  <a:gd name="T27" fmla="*/ 93 h 94"/>
                  <a:gd name="T28" fmla="*/ 30 w 96"/>
                  <a:gd name="T29" fmla="*/ 93 h 94"/>
                  <a:gd name="T30" fmla="*/ 18 w 96"/>
                  <a:gd name="T31" fmla="*/ 87 h 94"/>
                  <a:gd name="T32" fmla="*/ 9 w 96"/>
                  <a:gd name="T33" fmla="*/ 77 h 94"/>
                  <a:gd name="T34" fmla="*/ 3 w 96"/>
                  <a:gd name="T35" fmla="*/ 63 h 94"/>
                  <a:gd name="T36" fmla="*/ 0 w 96"/>
                  <a:gd name="T37" fmla="*/ 47 h 94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96" h="94">
                    <a:moveTo>
                      <a:pt x="0" y="47"/>
                    </a:moveTo>
                    <a:lnTo>
                      <a:pt x="4" y="30"/>
                    </a:lnTo>
                    <a:lnTo>
                      <a:pt x="12" y="16"/>
                    </a:lnTo>
                    <a:lnTo>
                      <a:pt x="25" y="6"/>
                    </a:lnTo>
                    <a:lnTo>
                      <a:pt x="40" y="0"/>
                    </a:lnTo>
                    <a:lnTo>
                      <a:pt x="55" y="0"/>
                    </a:lnTo>
                    <a:lnTo>
                      <a:pt x="72" y="6"/>
                    </a:lnTo>
                    <a:lnTo>
                      <a:pt x="85" y="16"/>
                    </a:lnTo>
                    <a:lnTo>
                      <a:pt x="92" y="30"/>
                    </a:lnTo>
                    <a:lnTo>
                      <a:pt x="95" y="47"/>
                    </a:lnTo>
                    <a:lnTo>
                      <a:pt x="92" y="63"/>
                    </a:lnTo>
                    <a:lnTo>
                      <a:pt x="85" y="77"/>
                    </a:lnTo>
                    <a:lnTo>
                      <a:pt x="72" y="87"/>
                    </a:lnTo>
                    <a:lnTo>
                      <a:pt x="55" y="93"/>
                    </a:lnTo>
                    <a:lnTo>
                      <a:pt x="40" y="93"/>
                    </a:lnTo>
                    <a:lnTo>
                      <a:pt x="25" y="87"/>
                    </a:lnTo>
                    <a:lnTo>
                      <a:pt x="12" y="77"/>
                    </a:lnTo>
                    <a:lnTo>
                      <a:pt x="4" y="63"/>
                    </a:lnTo>
                    <a:lnTo>
                      <a:pt x="0" y="47"/>
                    </a:lnTo>
                  </a:path>
                </a:pathLst>
              </a:custGeom>
              <a:solidFill>
                <a:srgbClr val="00DFC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130077" name="Freeform 45"/>
              <p:cNvSpPr>
                <a:spLocks/>
              </p:cNvSpPr>
              <p:nvPr/>
            </p:nvSpPr>
            <p:spPr bwMode="auto">
              <a:xfrm>
                <a:off x="5145" y="2015"/>
                <a:ext cx="102" cy="138"/>
              </a:xfrm>
              <a:custGeom>
                <a:avLst/>
                <a:gdLst>
                  <a:gd name="T0" fmla="*/ 0 w 138"/>
                  <a:gd name="T1" fmla="*/ 68 h 138"/>
                  <a:gd name="T2" fmla="*/ 3 w 138"/>
                  <a:gd name="T3" fmla="*/ 46 h 138"/>
                  <a:gd name="T4" fmla="*/ 9 w 138"/>
                  <a:gd name="T5" fmla="*/ 28 h 138"/>
                  <a:gd name="T6" fmla="*/ 22 w 138"/>
                  <a:gd name="T7" fmla="*/ 12 h 138"/>
                  <a:gd name="T8" fmla="*/ 35 w 138"/>
                  <a:gd name="T9" fmla="*/ 2 h 138"/>
                  <a:gd name="T10" fmla="*/ 52 w 138"/>
                  <a:gd name="T11" fmla="*/ 0 h 138"/>
                  <a:gd name="T12" fmla="*/ 67 w 138"/>
                  <a:gd name="T13" fmla="*/ 2 h 138"/>
                  <a:gd name="T14" fmla="*/ 81 w 138"/>
                  <a:gd name="T15" fmla="*/ 12 h 138"/>
                  <a:gd name="T16" fmla="*/ 92 w 138"/>
                  <a:gd name="T17" fmla="*/ 28 h 138"/>
                  <a:gd name="T18" fmla="*/ 99 w 138"/>
                  <a:gd name="T19" fmla="*/ 46 h 138"/>
                  <a:gd name="T20" fmla="*/ 101 w 138"/>
                  <a:gd name="T21" fmla="*/ 68 h 138"/>
                  <a:gd name="T22" fmla="*/ 99 w 138"/>
                  <a:gd name="T23" fmla="*/ 90 h 138"/>
                  <a:gd name="T24" fmla="*/ 92 w 138"/>
                  <a:gd name="T25" fmla="*/ 108 h 138"/>
                  <a:gd name="T26" fmla="*/ 81 w 138"/>
                  <a:gd name="T27" fmla="*/ 123 h 138"/>
                  <a:gd name="T28" fmla="*/ 67 w 138"/>
                  <a:gd name="T29" fmla="*/ 133 h 138"/>
                  <a:gd name="T30" fmla="*/ 52 w 138"/>
                  <a:gd name="T31" fmla="*/ 137 h 138"/>
                  <a:gd name="T32" fmla="*/ 35 w 138"/>
                  <a:gd name="T33" fmla="*/ 133 h 138"/>
                  <a:gd name="T34" fmla="*/ 22 w 138"/>
                  <a:gd name="T35" fmla="*/ 123 h 138"/>
                  <a:gd name="T36" fmla="*/ 9 w 138"/>
                  <a:gd name="T37" fmla="*/ 108 h 138"/>
                  <a:gd name="T38" fmla="*/ 3 w 138"/>
                  <a:gd name="T39" fmla="*/ 90 h 138"/>
                  <a:gd name="T40" fmla="*/ 0 w 138"/>
                  <a:gd name="T41" fmla="*/ 68 h 138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138" h="138">
                    <a:moveTo>
                      <a:pt x="0" y="68"/>
                    </a:moveTo>
                    <a:lnTo>
                      <a:pt x="4" y="46"/>
                    </a:lnTo>
                    <a:lnTo>
                      <a:pt x="12" y="28"/>
                    </a:lnTo>
                    <a:lnTo>
                      <a:pt x="30" y="12"/>
                    </a:lnTo>
                    <a:lnTo>
                      <a:pt x="48" y="2"/>
                    </a:lnTo>
                    <a:lnTo>
                      <a:pt x="70" y="0"/>
                    </a:lnTo>
                    <a:lnTo>
                      <a:pt x="90" y="2"/>
                    </a:lnTo>
                    <a:lnTo>
                      <a:pt x="110" y="12"/>
                    </a:lnTo>
                    <a:lnTo>
                      <a:pt x="125" y="28"/>
                    </a:lnTo>
                    <a:lnTo>
                      <a:pt x="134" y="46"/>
                    </a:lnTo>
                    <a:lnTo>
                      <a:pt x="137" y="68"/>
                    </a:lnTo>
                    <a:lnTo>
                      <a:pt x="134" y="90"/>
                    </a:lnTo>
                    <a:lnTo>
                      <a:pt x="125" y="108"/>
                    </a:lnTo>
                    <a:lnTo>
                      <a:pt x="110" y="123"/>
                    </a:lnTo>
                    <a:lnTo>
                      <a:pt x="90" y="133"/>
                    </a:lnTo>
                    <a:lnTo>
                      <a:pt x="70" y="137"/>
                    </a:lnTo>
                    <a:lnTo>
                      <a:pt x="48" y="133"/>
                    </a:lnTo>
                    <a:lnTo>
                      <a:pt x="30" y="123"/>
                    </a:lnTo>
                    <a:lnTo>
                      <a:pt x="12" y="108"/>
                    </a:lnTo>
                    <a:lnTo>
                      <a:pt x="4" y="90"/>
                    </a:lnTo>
                    <a:lnTo>
                      <a:pt x="0" y="68"/>
                    </a:lnTo>
                  </a:path>
                </a:pathLst>
              </a:cu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130078" name="Freeform 46"/>
              <p:cNvSpPr>
                <a:spLocks/>
              </p:cNvSpPr>
              <p:nvPr/>
            </p:nvSpPr>
            <p:spPr bwMode="auto">
              <a:xfrm>
                <a:off x="5160" y="2036"/>
                <a:ext cx="71" cy="94"/>
              </a:xfrm>
              <a:custGeom>
                <a:avLst/>
                <a:gdLst>
                  <a:gd name="T0" fmla="*/ 0 w 96"/>
                  <a:gd name="T1" fmla="*/ 47 h 94"/>
                  <a:gd name="T2" fmla="*/ 3 w 96"/>
                  <a:gd name="T3" fmla="*/ 30 h 94"/>
                  <a:gd name="T4" fmla="*/ 9 w 96"/>
                  <a:gd name="T5" fmla="*/ 16 h 94"/>
                  <a:gd name="T6" fmla="*/ 18 w 96"/>
                  <a:gd name="T7" fmla="*/ 6 h 94"/>
                  <a:gd name="T8" fmla="*/ 30 w 96"/>
                  <a:gd name="T9" fmla="*/ 0 h 94"/>
                  <a:gd name="T10" fmla="*/ 41 w 96"/>
                  <a:gd name="T11" fmla="*/ 0 h 94"/>
                  <a:gd name="T12" fmla="*/ 53 w 96"/>
                  <a:gd name="T13" fmla="*/ 6 h 94"/>
                  <a:gd name="T14" fmla="*/ 63 w 96"/>
                  <a:gd name="T15" fmla="*/ 16 h 94"/>
                  <a:gd name="T16" fmla="*/ 68 w 96"/>
                  <a:gd name="T17" fmla="*/ 30 h 94"/>
                  <a:gd name="T18" fmla="*/ 70 w 96"/>
                  <a:gd name="T19" fmla="*/ 47 h 94"/>
                  <a:gd name="T20" fmla="*/ 68 w 96"/>
                  <a:gd name="T21" fmla="*/ 63 h 94"/>
                  <a:gd name="T22" fmla="*/ 63 w 96"/>
                  <a:gd name="T23" fmla="*/ 77 h 94"/>
                  <a:gd name="T24" fmla="*/ 53 w 96"/>
                  <a:gd name="T25" fmla="*/ 87 h 94"/>
                  <a:gd name="T26" fmla="*/ 41 w 96"/>
                  <a:gd name="T27" fmla="*/ 93 h 94"/>
                  <a:gd name="T28" fmla="*/ 30 w 96"/>
                  <a:gd name="T29" fmla="*/ 93 h 94"/>
                  <a:gd name="T30" fmla="*/ 18 w 96"/>
                  <a:gd name="T31" fmla="*/ 87 h 94"/>
                  <a:gd name="T32" fmla="*/ 9 w 96"/>
                  <a:gd name="T33" fmla="*/ 77 h 94"/>
                  <a:gd name="T34" fmla="*/ 3 w 96"/>
                  <a:gd name="T35" fmla="*/ 63 h 94"/>
                  <a:gd name="T36" fmla="*/ 0 w 96"/>
                  <a:gd name="T37" fmla="*/ 47 h 94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96" h="94">
                    <a:moveTo>
                      <a:pt x="0" y="47"/>
                    </a:moveTo>
                    <a:lnTo>
                      <a:pt x="4" y="30"/>
                    </a:lnTo>
                    <a:lnTo>
                      <a:pt x="12" y="16"/>
                    </a:lnTo>
                    <a:lnTo>
                      <a:pt x="25" y="6"/>
                    </a:lnTo>
                    <a:lnTo>
                      <a:pt x="40" y="0"/>
                    </a:lnTo>
                    <a:lnTo>
                      <a:pt x="55" y="0"/>
                    </a:lnTo>
                    <a:lnTo>
                      <a:pt x="72" y="6"/>
                    </a:lnTo>
                    <a:lnTo>
                      <a:pt x="85" y="16"/>
                    </a:lnTo>
                    <a:lnTo>
                      <a:pt x="92" y="30"/>
                    </a:lnTo>
                    <a:lnTo>
                      <a:pt x="95" y="47"/>
                    </a:lnTo>
                    <a:lnTo>
                      <a:pt x="92" y="63"/>
                    </a:lnTo>
                    <a:lnTo>
                      <a:pt x="85" y="77"/>
                    </a:lnTo>
                    <a:lnTo>
                      <a:pt x="72" y="87"/>
                    </a:lnTo>
                    <a:lnTo>
                      <a:pt x="55" y="93"/>
                    </a:lnTo>
                    <a:lnTo>
                      <a:pt x="40" y="93"/>
                    </a:lnTo>
                    <a:lnTo>
                      <a:pt x="25" y="87"/>
                    </a:lnTo>
                    <a:lnTo>
                      <a:pt x="12" y="77"/>
                    </a:lnTo>
                    <a:lnTo>
                      <a:pt x="4" y="63"/>
                    </a:lnTo>
                    <a:lnTo>
                      <a:pt x="0" y="47"/>
                    </a:lnTo>
                  </a:path>
                </a:pathLst>
              </a:custGeom>
              <a:solidFill>
                <a:srgbClr val="00DFC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130079" name="Freeform 47"/>
              <p:cNvSpPr>
                <a:spLocks/>
              </p:cNvSpPr>
              <p:nvPr/>
            </p:nvSpPr>
            <p:spPr bwMode="auto">
              <a:xfrm>
                <a:off x="4933" y="2158"/>
                <a:ext cx="103" cy="138"/>
              </a:xfrm>
              <a:custGeom>
                <a:avLst/>
                <a:gdLst>
                  <a:gd name="T0" fmla="*/ 0 w 139"/>
                  <a:gd name="T1" fmla="*/ 68 h 138"/>
                  <a:gd name="T2" fmla="*/ 3 w 139"/>
                  <a:gd name="T3" fmla="*/ 46 h 138"/>
                  <a:gd name="T4" fmla="*/ 10 w 139"/>
                  <a:gd name="T5" fmla="*/ 28 h 138"/>
                  <a:gd name="T6" fmla="*/ 22 w 139"/>
                  <a:gd name="T7" fmla="*/ 12 h 138"/>
                  <a:gd name="T8" fmla="*/ 36 w 139"/>
                  <a:gd name="T9" fmla="*/ 2 h 138"/>
                  <a:gd name="T10" fmla="*/ 52 w 139"/>
                  <a:gd name="T11" fmla="*/ 0 h 138"/>
                  <a:gd name="T12" fmla="*/ 67 w 139"/>
                  <a:gd name="T13" fmla="*/ 2 h 138"/>
                  <a:gd name="T14" fmla="*/ 82 w 139"/>
                  <a:gd name="T15" fmla="*/ 12 h 138"/>
                  <a:gd name="T16" fmla="*/ 93 w 139"/>
                  <a:gd name="T17" fmla="*/ 28 h 138"/>
                  <a:gd name="T18" fmla="*/ 99 w 139"/>
                  <a:gd name="T19" fmla="*/ 46 h 138"/>
                  <a:gd name="T20" fmla="*/ 102 w 139"/>
                  <a:gd name="T21" fmla="*/ 68 h 138"/>
                  <a:gd name="T22" fmla="*/ 99 w 139"/>
                  <a:gd name="T23" fmla="*/ 89 h 138"/>
                  <a:gd name="T24" fmla="*/ 93 w 139"/>
                  <a:gd name="T25" fmla="*/ 108 h 138"/>
                  <a:gd name="T26" fmla="*/ 82 w 139"/>
                  <a:gd name="T27" fmla="*/ 123 h 138"/>
                  <a:gd name="T28" fmla="*/ 67 w 139"/>
                  <a:gd name="T29" fmla="*/ 133 h 138"/>
                  <a:gd name="T30" fmla="*/ 52 w 139"/>
                  <a:gd name="T31" fmla="*/ 137 h 138"/>
                  <a:gd name="T32" fmla="*/ 36 w 139"/>
                  <a:gd name="T33" fmla="*/ 133 h 138"/>
                  <a:gd name="T34" fmla="*/ 22 w 139"/>
                  <a:gd name="T35" fmla="*/ 123 h 138"/>
                  <a:gd name="T36" fmla="*/ 10 w 139"/>
                  <a:gd name="T37" fmla="*/ 108 h 138"/>
                  <a:gd name="T38" fmla="*/ 3 w 139"/>
                  <a:gd name="T39" fmla="*/ 89 h 138"/>
                  <a:gd name="T40" fmla="*/ 0 w 139"/>
                  <a:gd name="T41" fmla="*/ 68 h 138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139" h="138">
                    <a:moveTo>
                      <a:pt x="0" y="68"/>
                    </a:moveTo>
                    <a:lnTo>
                      <a:pt x="4" y="46"/>
                    </a:lnTo>
                    <a:lnTo>
                      <a:pt x="13" y="28"/>
                    </a:lnTo>
                    <a:lnTo>
                      <a:pt x="30" y="12"/>
                    </a:lnTo>
                    <a:lnTo>
                      <a:pt x="48" y="2"/>
                    </a:lnTo>
                    <a:lnTo>
                      <a:pt x="70" y="0"/>
                    </a:lnTo>
                    <a:lnTo>
                      <a:pt x="90" y="2"/>
                    </a:lnTo>
                    <a:lnTo>
                      <a:pt x="110" y="12"/>
                    </a:lnTo>
                    <a:lnTo>
                      <a:pt x="125" y="28"/>
                    </a:lnTo>
                    <a:lnTo>
                      <a:pt x="134" y="46"/>
                    </a:lnTo>
                    <a:lnTo>
                      <a:pt x="138" y="68"/>
                    </a:lnTo>
                    <a:lnTo>
                      <a:pt x="134" y="89"/>
                    </a:lnTo>
                    <a:lnTo>
                      <a:pt x="125" y="108"/>
                    </a:lnTo>
                    <a:lnTo>
                      <a:pt x="110" y="123"/>
                    </a:lnTo>
                    <a:lnTo>
                      <a:pt x="90" y="133"/>
                    </a:lnTo>
                    <a:lnTo>
                      <a:pt x="70" y="137"/>
                    </a:lnTo>
                    <a:lnTo>
                      <a:pt x="48" y="133"/>
                    </a:lnTo>
                    <a:lnTo>
                      <a:pt x="30" y="123"/>
                    </a:lnTo>
                    <a:lnTo>
                      <a:pt x="13" y="108"/>
                    </a:lnTo>
                    <a:lnTo>
                      <a:pt x="4" y="89"/>
                    </a:lnTo>
                    <a:lnTo>
                      <a:pt x="0" y="68"/>
                    </a:lnTo>
                  </a:path>
                </a:pathLst>
              </a:cu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130080" name="Freeform 48"/>
              <p:cNvSpPr>
                <a:spLocks/>
              </p:cNvSpPr>
              <p:nvPr/>
            </p:nvSpPr>
            <p:spPr bwMode="auto">
              <a:xfrm>
                <a:off x="4948" y="2179"/>
                <a:ext cx="72" cy="94"/>
              </a:xfrm>
              <a:custGeom>
                <a:avLst/>
                <a:gdLst>
                  <a:gd name="T0" fmla="*/ 0 w 97"/>
                  <a:gd name="T1" fmla="*/ 47 h 94"/>
                  <a:gd name="T2" fmla="*/ 3 w 97"/>
                  <a:gd name="T3" fmla="*/ 30 h 94"/>
                  <a:gd name="T4" fmla="*/ 10 w 97"/>
                  <a:gd name="T5" fmla="*/ 16 h 94"/>
                  <a:gd name="T6" fmla="*/ 19 w 97"/>
                  <a:gd name="T7" fmla="*/ 6 h 94"/>
                  <a:gd name="T8" fmla="*/ 30 w 97"/>
                  <a:gd name="T9" fmla="*/ 0 h 94"/>
                  <a:gd name="T10" fmla="*/ 42 w 97"/>
                  <a:gd name="T11" fmla="*/ 0 h 94"/>
                  <a:gd name="T12" fmla="*/ 53 w 97"/>
                  <a:gd name="T13" fmla="*/ 6 h 94"/>
                  <a:gd name="T14" fmla="*/ 63 w 97"/>
                  <a:gd name="T15" fmla="*/ 16 h 94"/>
                  <a:gd name="T16" fmla="*/ 68 w 97"/>
                  <a:gd name="T17" fmla="*/ 30 h 94"/>
                  <a:gd name="T18" fmla="*/ 71 w 97"/>
                  <a:gd name="T19" fmla="*/ 47 h 94"/>
                  <a:gd name="T20" fmla="*/ 68 w 97"/>
                  <a:gd name="T21" fmla="*/ 63 h 94"/>
                  <a:gd name="T22" fmla="*/ 63 w 97"/>
                  <a:gd name="T23" fmla="*/ 77 h 94"/>
                  <a:gd name="T24" fmla="*/ 53 w 97"/>
                  <a:gd name="T25" fmla="*/ 87 h 94"/>
                  <a:gd name="T26" fmla="*/ 42 w 97"/>
                  <a:gd name="T27" fmla="*/ 93 h 94"/>
                  <a:gd name="T28" fmla="*/ 30 w 97"/>
                  <a:gd name="T29" fmla="*/ 93 h 94"/>
                  <a:gd name="T30" fmla="*/ 19 w 97"/>
                  <a:gd name="T31" fmla="*/ 87 h 94"/>
                  <a:gd name="T32" fmla="*/ 10 w 97"/>
                  <a:gd name="T33" fmla="*/ 77 h 94"/>
                  <a:gd name="T34" fmla="*/ 3 w 97"/>
                  <a:gd name="T35" fmla="*/ 63 h 94"/>
                  <a:gd name="T36" fmla="*/ 0 w 97"/>
                  <a:gd name="T37" fmla="*/ 47 h 94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97" h="94">
                    <a:moveTo>
                      <a:pt x="0" y="47"/>
                    </a:moveTo>
                    <a:lnTo>
                      <a:pt x="4" y="30"/>
                    </a:lnTo>
                    <a:lnTo>
                      <a:pt x="13" y="16"/>
                    </a:lnTo>
                    <a:lnTo>
                      <a:pt x="25" y="6"/>
                    </a:lnTo>
                    <a:lnTo>
                      <a:pt x="40" y="0"/>
                    </a:lnTo>
                    <a:lnTo>
                      <a:pt x="56" y="0"/>
                    </a:lnTo>
                    <a:lnTo>
                      <a:pt x="72" y="6"/>
                    </a:lnTo>
                    <a:lnTo>
                      <a:pt x="85" y="16"/>
                    </a:lnTo>
                    <a:lnTo>
                      <a:pt x="92" y="30"/>
                    </a:lnTo>
                    <a:lnTo>
                      <a:pt x="96" y="47"/>
                    </a:lnTo>
                    <a:lnTo>
                      <a:pt x="92" y="63"/>
                    </a:lnTo>
                    <a:lnTo>
                      <a:pt x="85" y="77"/>
                    </a:lnTo>
                    <a:lnTo>
                      <a:pt x="72" y="87"/>
                    </a:lnTo>
                    <a:lnTo>
                      <a:pt x="56" y="93"/>
                    </a:lnTo>
                    <a:lnTo>
                      <a:pt x="40" y="93"/>
                    </a:lnTo>
                    <a:lnTo>
                      <a:pt x="25" y="87"/>
                    </a:lnTo>
                    <a:lnTo>
                      <a:pt x="13" y="77"/>
                    </a:lnTo>
                    <a:lnTo>
                      <a:pt x="4" y="63"/>
                    </a:lnTo>
                    <a:lnTo>
                      <a:pt x="0" y="47"/>
                    </a:lnTo>
                  </a:path>
                </a:pathLst>
              </a:custGeom>
              <a:solidFill>
                <a:srgbClr val="00DFC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130081" name="Freeform 49"/>
              <p:cNvSpPr>
                <a:spLocks/>
              </p:cNvSpPr>
              <p:nvPr/>
            </p:nvSpPr>
            <p:spPr bwMode="auto">
              <a:xfrm>
                <a:off x="5145" y="1872"/>
                <a:ext cx="102" cy="138"/>
              </a:xfrm>
              <a:custGeom>
                <a:avLst/>
                <a:gdLst>
                  <a:gd name="T0" fmla="*/ 0 w 138"/>
                  <a:gd name="T1" fmla="*/ 68 h 138"/>
                  <a:gd name="T2" fmla="*/ 3 w 138"/>
                  <a:gd name="T3" fmla="*/ 46 h 138"/>
                  <a:gd name="T4" fmla="*/ 9 w 138"/>
                  <a:gd name="T5" fmla="*/ 28 h 138"/>
                  <a:gd name="T6" fmla="*/ 22 w 138"/>
                  <a:gd name="T7" fmla="*/ 13 h 138"/>
                  <a:gd name="T8" fmla="*/ 35 w 138"/>
                  <a:gd name="T9" fmla="*/ 2 h 138"/>
                  <a:gd name="T10" fmla="*/ 52 w 138"/>
                  <a:gd name="T11" fmla="*/ 0 h 138"/>
                  <a:gd name="T12" fmla="*/ 67 w 138"/>
                  <a:gd name="T13" fmla="*/ 2 h 138"/>
                  <a:gd name="T14" fmla="*/ 81 w 138"/>
                  <a:gd name="T15" fmla="*/ 13 h 138"/>
                  <a:gd name="T16" fmla="*/ 92 w 138"/>
                  <a:gd name="T17" fmla="*/ 28 h 138"/>
                  <a:gd name="T18" fmla="*/ 99 w 138"/>
                  <a:gd name="T19" fmla="*/ 46 h 138"/>
                  <a:gd name="T20" fmla="*/ 101 w 138"/>
                  <a:gd name="T21" fmla="*/ 68 h 138"/>
                  <a:gd name="T22" fmla="*/ 99 w 138"/>
                  <a:gd name="T23" fmla="*/ 90 h 138"/>
                  <a:gd name="T24" fmla="*/ 92 w 138"/>
                  <a:gd name="T25" fmla="*/ 108 h 138"/>
                  <a:gd name="T26" fmla="*/ 81 w 138"/>
                  <a:gd name="T27" fmla="*/ 123 h 138"/>
                  <a:gd name="T28" fmla="*/ 67 w 138"/>
                  <a:gd name="T29" fmla="*/ 133 h 138"/>
                  <a:gd name="T30" fmla="*/ 52 w 138"/>
                  <a:gd name="T31" fmla="*/ 137 h 138"/>
                  <a:gd name="T32" fmla="*/ 35 w 138"/>
                  <a:gd name="T33" fmla="*/ 133 h 138"/>
                  <a:gd name="T34" fmla="*/ 22 w 138"/>
                  <a:gd name="T35" fmla="*/ 123 h 138"/>
                  <a:gd name="T36" fmla="*/ 9 w 138"/>
                  <a:gd name="T37" fmla="*/ 108 h 138"/>
                  <a:gd name="T38" fmla="*/ 3 w 138"/>
                  <a:gd name="T39" fmla="*/ 90 h 138"/>
                  <a:gd name="T40" fmla="*/ 0 w 138"/>
                  <a:gd name="T41" fmla="*/ 68 h 138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138" h="138">
                    <a:moveTo>
                      <a:pt x="0" y="68"/>
                    </a:moveTo>
                    <a:lnTo>
                      <a:pt x="4" y="46"/>
                    </a:lnTo>
                    <a:lnTo>
                      <a:pt x="12" y="28"/>
                    </a:lnTo>
                    <a:lnTo>
                      <a:pt x="30" y="13"/>
                    </a:lnTo>
                    <a:lnTo>
                      <a:pt x="48" y="2"/>
                    </a:lnTo>
                    <a:lnTo>
                      <a:pt x="70" y="0"/>
                    </a:lnTo>
                    <a:lnTo>
                      <a:pt x="90" y="2"/>
                    </a:lnTo>
                    <a:lnTo>
                      <a:pt x="110" y="13"/>
                    </a:lnTo>
                    <a:lnTo>
                      <a:pt x="125" y="28"/>
                    </a:lnTo>
                    <a:lnTo>
                      <a:pt x="134" y="46"/>
                    </a:lnTo>
                    <a:lnTo>
                      <a:pt x="137" y="68"/>
                    </a:lnTo>
                    <a:lnTo>
                      <a:pt x="134" y="90"/>
                    </a:lnTo>
                    <a:lnTo>
                      <a:pt x="125" y="108"/>
                    </a:lnTo>
                    <a:lnTo>
                      <a:pt x="110" y="123"/>
                    </a:lnTo>
                    <a:lnTo>
                      <a:pt x="90" y="133"/>
                    </a:lnTo>
                    <a:lnTo>
                      <a:pt x="70" y="137"/>
                    </a:lnTo>
                    <a:lnTo>
                      <a:pt x="48" y="133"/>
                    </a:lnTo>
                    <a:lnTo>
                      <a:pt x="30" y="123"/>
                    </a:lnTo>
                    <a:lnTo>
                      <a:pt x="12" y="108"/>
                    </a:lnTo>
                    <a:lnTo>
                      <a:pt x="4" y="90"/>
                    </a:lnTo>
                    <a:lnTo>
                      <a:pt x="0" y="68"/>
                    </a:lnTo>
                  </a:path>
                </a:pathLst>
              </a:cu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130082" name="Freeform 50"/>
              <p:cNvSpPr>
                <a:spLocks/>
              </p:cNvSpPr>
              <p:nvPr/>
            </p:nvSpPr>
            <p:spPr bwMode="auto">
              <a:xfrm>
                <a:off x="5160" y="1893"/>
                <a:ext cx="71" cy="94"/>
              </a:xfrm>
              <a:custGeom>
                <a:avLst/>
                <a:gdLst>
                  <a:gd name="T0" fmla="*/ 0 w 96"/>
                  <a:gd name="T1" fmla="*/ 47 h 94"/>
                  <a:gd name="T2" fmla="*/ 3 w 96"/>
                  <a:gd name="T3" fmla="*/ 31 h 94"/>
                  <a:gd name="T4" fmla="*/ 9 w 96"/>
                  <a:gd name="T5" fmla="*/ 16 h 94"/>
                  <a:gd name="T6" fmla="*/ 18 w 96"/>
                  <a:gd name="T7" fmla="*/ 6 h 94"/>
                  <a:gd name="T8" fmla="*/ 30 w 96"/>
                  <a:gd name="T9" fmla="*/ 0 h 94"/>
                  <a:gd name="T10" fmla="*/ 41 w 96"/>
                  <a:gd name="T11" fmla="*/ 0 h 94"/>
                  <a:gd name="T12" fmla="*/ 53 w 96"/>
                  <a:gd name="T13" fmla="*/ 6 h 94"/>
                  <a:gd name="T14" fmla="*/ 63 w 96"/>
                  <a:gd name="T15" fmla="*/ 16 h 94"/>
                  <a:gd name="T16" fmla="*/ 68 w 96"/>
                  <a:gd name="T17" fmla="*/ 31 h 94"/>
                  <a:gd name="T18" fmla="*/ 70 w 96"/>
                  <a:gd name="T19" fmla="*/ 47 h 94"/>
                  <a:gd name="T20" fmla="*/ 68 w 96"/>
                  <a:gd name="T21" fmla="*/ 63 h 94"/>
                  <a:gd name="T22" fmla="*/ 63 w 96"/>
                  <a:gd name="T23" fmla="*/ 77 h 94"/>
                  <a:gd name="T24" fmla="*/ 53 w 96"/>
                  <a:gd name="T25" fmla="*/ 88 h 94"/>
                  <a:gd name="T26" fmla="*/ 41 w 96"/>
                  <a:gd name="T27" fmla="*/ 93 h 94"/>
                  <a:gd name="T28" fmla="*/ 30 w 96"/>
                  <a:gd name="T29" fmla="*/ 93 h 94"/>
                  <a:gd name="T30" fmla="*/ 18 w 96"/>
                  <a:gd name="T31" fmla="*/ 88 h 94"/>
                  <a:gd name="T32" fmla="*/ 9 w 96"/>
                  <a:gd name="T33" fmla="*/ 77 h 94"/>
                  <a:gd name="T34" fmla="*/ 3 w 96"/>
                  <a:gd name="T35" fmla="*/ 63 h 94"/>
                  <a:gd name="T36" fmla="*/ 0 w 96"/>
                  <a:gd name="T37" fmla="*/ 47 h 94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96" h="94">
                    <a:moveTo>
                      <a:pt x="0" y="47"/>
                    </a:moveTo>
                    <a:lnTo>
                      <a:pt x="4" y="31"/>
                    </a:lnTo>
                    <a:lnTo>
                      <a:pt x="12" y="16"/>
                    </a:lnTo>
                    <a:lnTo>
                      <a:pt x="25" y="6"/>
                    </a:lnTo>
                    <a:lnTo>
                      <a:pt x="40" y="0"/>
                    </a:lnTo>
                    <a:lnTo>
                      <a:pt x="55" y="0"/>
                    </a:lnTo>
                    <a:lnTo>
                      <a:pt x="72" y="6"/>
                    </a:lnTo>
                    <a:lnTo>
                      <a:pt x="85" y="16"/>
                    </a:lnTo>
                    <a:lnTo>
                      <a:pt x="92" y="31"/>
                    </a:lnTo>
                    <a:lnTo>
                      <a:pt x="95" y="47"/>
                    </a:lnTo>
                    <a:lnTo>
                      <a:pt x="92" y="63"/>
                    </a:lnTo>
                    <a:lnTo>
                      <a:pt x="85" y="77"/>
                    </a:lnTo>
                    <a:lnTo>
                      <a:pt x="72" y="88"/>
                    </a:lnTo>
                    <a:lnTo>
                      <a:pt x="55" y="93"/>
                    </a:lnTo>
                    <a:lnTo>
                      <a:pt x="40" y="93"/>
                    </a:lnTo>
                    <a:lnTo>
                      <a:pt x="25" y="88"/>
                    </a:lnTo>
                    <a:lnTo>
                      <a:pt x="12" y="77"/>
                    </a:lnTo>
                    <a:lnTo>
                      <a:pt x="4" y="63"/>
                    </a:lnTo>
                    <a:lnTo>
                      <a:pt x="0" y="47"/>
                    </a:lnTo>
                  </a:path>
                </a:pathLst>
              </a:custGeom>
              <a:solidFill>
                <a:srgbClr val="00DFC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130083" name="Freeform 51"/>
              <p:cNvSpPr>
                <a:spLocks/>
              </p:cNvSpPr>
              <p:nvPr/>
            </p:nvSpPr>
            <p:spPr bwMode="auto">
              <a:xfrm>
                <a:off x="5145" y="2158"/>
                <a:ext cx="102" cy="138"/>
              </a:xfrm>
              <a:custGeom>
                <a:avLst/>
                <a:gdLst>
                  <a:gd name="T0" fmla="*/ 0 w 138"/>
                  <a:gd name="T1" fmla="*/ 68 h 138"/>
                  <a:gd name="T2" fmla="*/ 3 w 138"/>
                  <a:gd name="T3" fmla="*/ 46 h 138"/>
                  <a:gd name="T4" fmla="*/ 9 w 138"/>
                  <a:gd name="T5" fmla="*/ 28 h 138"/>
                  <a:gd name="T6" fmla="*/ 22 w 138"/>
                  <a:gd name="T7" fmla="*/ 12 h 138"/>
                  <a:gd name="T8" fmla="*/ 35 w 138"/>
                  <a:gd name="T9" fmla="*/ 2 h 138"/>
                  <a:gd name="T10" fmla="*/ 52 w 138"/>
                  <a:gd name="T11" fmla="*/ 0 h 138"/>
                  <a:gd name="T12" fmla="*/ 67 w 138"/>
                  <a:gd name="T13" fmla="*/ 2 h 138"/>
                  <a:gd name="T14" fmla="*/ 81 w 138"/>
                  <a:gd name="T15" fmla="*/ 12 h 138"/>
                  <a:gd name="T16" fmla="*/ 92 w 138"/>
                  <a:gd name="T17" fmla="*/ 28 h 138"/>
                  <a:gd name="T18" fmla="*/ 99 w 138"/>
                  <a:gd name="T19" fmla="*/ 46 h 138"/>
                  <a:gd name="T20" fmla="*/ 101 w 138"/>
                  <a:gd name="T21" fmla="*/ 68 h 138"/>
                  <a:gd name="T22" fmla="*/ 99 w 138"/>
                  <a:gd name="T23" fmla="*/ 89 h 138"/>
                  <a:gd name="T24" fmla="*/ 92 w 138"/>
                  <a:gd name="T25" fmla="*/ 108 h 138"/>
                  <a:gd name="T26" fmla="*/ 81 w 138"/>
                  <a:gd name="T27" fmla="*/ 123 h 138"/>
                  <a:gd name="T28" fmla="*/ 67 w 138"/>
                  <a:gd name="T29" fmla="*/ 133 h 138"/>
                  <a:gd name="T30" fmla="*/ 52 w 138"/>
                  <a:gd name="T31" fmla="*/ 137 h 138"/>
                  <a:gd name="T32" fmla="*/ 35 w 138"/>
                  <a:gd name="T33" fmla="*/ 133 h 138"/>
                  <a:gd name="T34" fmla="*/ 22 w 138"/>
                  <a:gd name="T35" fmla="*/ 123 h 138"/>
                  <a:gd name="T36" fmla="*/ 9 w 138"/>
                  <a:gd name="T37" fmla="*/ 108 h 138"/>
                  <a:gd name="T38" fmla="*/ 3 w 138"/>
                  <a:gd name="T39" fmla="*/ 89 h 138"/>
                  <a:gd name="T40" fmla="*/ 0 w 138"/>
                  <a:gd name="T41" fmla="*/ 68 h 138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138" h="138">
                    <a:moveTo>
                      <a:pt x="0" y="68"/>
                    </a:moveTo>
                    <a:lnTo>
                      <a:pt x="4" y="46"/>
                    </a:lnTo>
                    <a:lnTo>
                      <a:pt x="12" y="28"/>
                    </a:lnTo>
                    <a:lnTo>
                      <a:pt x="30" y="12"/>
                    </a:lnTo>
                    <a:lnTo>
                      <a:pt x="48" y="2"/>
                    </a:lnTo>
                    <a:lnTo>
                      <a:pt x="70" y="0"/>
                    </a:lnTo>
                    <a:lnTo>
                      <a:pt x="90" y="2"/>
                    </a:lnTo>
                    <a:lnTo>
                      <a:pt x="110" y="12"/>
                    </a:lnTo>
                    <a:lnTo>
                      <a:pt x="125" y="28"/>
                    </a:lnTo>
                    <a:lnTo>
                      <a:pt x="134" y="46"/>
                    </a:lnTo>
                    <a:lnTo>
                      <a:pt x="137" y="68"/>
                    </a:lnTo>
                    <a:lnTo>
                      <a:pt x="134" y="89"/>
                    </a:lnTo>
                    <a:lnTo>
                      <a:pt x="125" y="108"/>
                    </a:lnTo>
                    <a:lnTo>
                      <a:pt x="110" y="123"/>
                    </a:lnTo>
                    <a:lnTo>
                      <a:pt x="90" y="133"/>
                    </a:lnTo>
                    <a:lnTo>
                      <a:pt x="70" y="137"/>
                    </a:lnTo>
                    <a:lnTo>
                      <a:pt x="48" y="133"/>
                    </a:lnTo>
                    <a:lnTo>
                      <a:pt x="30" y="123"/>
                    </a:lnTo>
                    <a:lnTo>
                      <a:pt x="12" y="108"/>
                    </a:lnTo>
                    <a:lnTo>
                      <a:pt x="4" y="89"/>
                    </a:lnTo>
                    <a:lnTo>
                      <a:pt x="0" y="68"/>
                    </a:lnTo>
                  </a:path>
                </a:pathLst>
              </a:cu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130084" name="Freeform 52"/>
              <p:cNvSpPr>
                <a:spLocks/>
              </p:cNvSpPr>
              <p:nvPr/>
            </p:nvSpPr>
            <p:spPr bwMode="auto">
              <a:xfrm>
                <a:off x="5160" y="2179"/>
                <a:ext cx="71" cy="94"/>
              </a:xfrm>
              <a:custGeom>
                <a:avLst/>
                <a:gdLst>
                  <a:gd name="T0" fmla="*/ 0 w 96"/>
                  <a:gd name="T1" fmla="*/ 47 h 94"/>
                  <a:gd name="T2" fmla="*/ 3 w 96"/>
                  <a:gd name="T3" fmla="*/ 30 h 94"/>
                  <a:gd name="T4" fmla="*/ 9 w 96"/>
                  <a:gd name="T5" fmla="*/ 16 h 94"/>
                  <a:gd name="T6" fmla="*/ 18 w 96"/>
                  <a:gd name="T7" fmla="*/ 6 h 94"/>
                  <a:gd name="T8" fmla="*/ 30 w 96"/>
                  <a:gd name="T9" fmla="*/ 0 h 94"/>
                  <a:gd name="T10" fmla="*/ 41 w 96"/>
                  <a:gd name="T11" fmla="*/ 0 h 94"/>
                  <a:gd name="T12" fmla="*/ 53 w 96"/>
                  <a:gd name="T13" fmla="*/ 6 h 94"/>
                  <a:gd name="T14" fmla="*/ 63 w 96"/>
                  <a:gd name="T15" fmla="*/ 16 h 94"/>
                  <a:gd name="T16" fmla="*/ 68 w 96"/>
                  <a:gd name="T17" fmla="*/ 30 h 94"/>
                  <a:gd name="T18" fmla="*/ 70 w 96"/>
                  <a:gd name="T19" fmla="*/ 47 h 94"/>
                  <a:gd name="T20" fmla="*/ 68 w 96"/>
                  <a:gd name="T21" fmla="*/ 63 h 94"/>
                  <a:gd name="T22" fmla="*/ 63 w 96"/>
                  <a:gd name="T23" fmla="*/ 77 h 94"/>
                  <a:gd name="T24" fmla="*/ 53 w 96"/>
                  <a:gd name="T25" fmla="*/ 87 h 94"/>
                  <a:gd name="T26" fmla="*/ 41 w 96"/>
                  <a:gd name="T27" fmla="*/ 93 h 94"/>
                  <a:gd name="T28" fmla="*/ 30 w 96"/>
                  <a:gd name="T29" fmla="*/ 93 h 94"/>
                  <a:gd name="T30" fmla="*/ 18 w 96"/>
                  <a:gd name="T31" fmla="*/ 87 h 94"/>
                  <a:gd name="T32" fmla="*/ 9 w 96"/>
                  <a:gd name="T33" fmla="*/ 77 h 94"/>
                  <a:gd name="T34" fmla="*/ 3 w 96"/>
                  <a:gd name="T35" fmla="*/ 63 h 94"/>
                  <a:gd name="T36" fmla="*/ 0 w 96"/>
                  <a:gd name="T37" fmla="*/ 47 h 94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96" h="94">
                    <a:moveTo>
                      <a:pt x="0" y="47"/>
                    </a:moveTo>
                    <a:lnTo>
                      <a:pt x="4" y="30"/>
                    </a:lnTo>
                    <a:lnTo>
                      <a:pt x="12" y="16"/>
                    </a:lnTo>
                    <a:lnTo>
                      <a:pt x="25" y="6"/>
                    </a:lnTo>
                    <a:lnTo>
                      <a:pt x="40" y="0"/>
                    </a:lnTo>
                    <a:lnTo>
                      <a:pt x="55" y="0"/>
                    </a:lnTo>
                    <a:lnTo>
                      <a:pt x="72" y="6"/>
                    </a:lnTo>
                    <a:lnTo>
                      <a:pt x="85" y="16"/>
                    </a:lnTo>
                    <a:lnTo>
                      <a:pt x="92" y="30"/>
                    </a:lnTo>
                    <a:lnTo>
                      <a:pt x="95" y="47"/>
                    </a:lnTo>
                    <a:lnTo>
                      <a:pt x="92" y="63"/>
                    </a:lnTo>
                    <a:lnTo>
                      <a:pt x="85" y="77"/>
                    </a:lnTo>
                    <a:lnTo>
                      <a:pt x="72" y="87"/>
                    </a:lnTo>
                    <a:lnTo>
                      <a:pt x="55" y="93"/>
                    </a:lnTo>
                    <a:lnTo>
                      <a:pt x="40" y="93"/>
                    </a:lnTo>
                    <a:lnTo>
                      <a:pt x="25" y="87"/>
                    </a:lnTo>
                    <a:lnTo>
                      <a:pt x="12" y="77"/>
                    </a:lnTo>
                    <a:lnTo>
                      <a:pt x="4" y="63"/>
                    </a:lnTo>
                    <a:lnTo>
                      <a:pt x="0" y="47"/>
                    </a:lnTo>
                  </a:path>
                </a:pathLst>
              </a:custGeom>
              <a:solidFill>
                <a:srgbClr val="00DFC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</p:grpSp>
      </p:grpSp>
      <p:sp>
        <p:nvSpPr>
          <p:cNvPr id="249909" name="Rectangle 53"/>
          <p:cNvSpPr>
            <a:spLocks noChangeArrowheads="1"/>
          </p:cNvSpPr>
          <p:nvPr/>
        </p:nvSpPr>
        <p:spPr bwMode="auto">
          <a:xfrm>
            <a:off x="1986868" y="5123563"/>
            <a:ext cx="5314950" cy="614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866" tIns="33338" rIns="67866" bIns="33338"/>
          <a:lstStyle/>
          <a:p>
            <a:pPr marL="428625" indent="-428625" eaLnBrk="0" hangingPunct="0">
              <a:spcBef>
                <a:spcPct val="20000"/>
              </a:spcBef>
              <a:defRPr/>
            </a:pPr>
            <a:r>
              <a:rPr kumimoji="1" lang="en-US" altLang="zh-CN" sz="3200" i="1" dirty="0" smtClean="0">
                <a:latin typeface="Times New Roman" pitchFamily="18" charset="0"/>
              </a:rPr>
              <a:t>R</a:t>
            </a:r>
            <a:r>
              <a:rPr kumimoji="1" lang="en-US" altLang="zh-CN" sz="3200" i="1" dirty="0" smtClean="0">
                <a:latin typeface="Arial" charset="0"/>
              </a:rPr>
              <a:t> </a:t>
            </a:r>
            <a:r>
              <a:rPr kumimoji="1" lang="en-US" altLang="zh-CN" sz="3200" dirty="0">
                <a:latin typeface="Arial" charset="0"/>
              </a:rPr>
              <a:t>= max(</a:t>
            </a:r>
            <a:r>
              <a:rPr kumimoji="1" lang="en-US" altLang="zh-CN" sz="3200" i="1" dirty="0">
                <a:latin typeface="Arial" charset="0"/>
              </a:rPr>
              <a:t>X</a:t>
            </a:r>
            <a:r>
              <a:rPr kumimoji="1" lang="en-US" altLang="zh-CN" sz="3200" baseline="-25000" dirty="0">
                <a:latin typeface="Arial" charset="0"/>
              </a:rPr>
              <a:t>i</a:t>
            </a:r>
            <a:r>
              <a:rPr kumimoji="1" lang="en-US" altLang="zh-CN" sz="3200" dirty="0">
                <a:latin typeface="Arial" charset="0"/>
              </a:rPr>
              <a:t>) - min(</a:t>
            </a:r>
            <a:r>
              <a:rPr kumimoji="1" lang="en-US" altLang="zh-CN" sz="3200" i="1" dirty="0">
                <a:latin typeface="Arial" charset="0"/>
              </a:rPr>
              <a:t>X</a:t>
            </a:r>
            <a:r>
              <a:rPr kumimoji="1" lang="en-US" altLang="zh-CN" sz="3200" baseline="-25000" dirty="0">
                <a:latin typeface="Arial" charset="0"/>
              </a:rPr>
              <a:t>i</a:t>
            </a:r>
            <a:r>
              <a:rPr kumimoji="1" lang="en-US" altLang="zh-CN" sz="3200" dirty="0">
                <a:latin typeface="Arial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3202667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方差（</a:t>
            </a:r>
            <a:r>
              <a:rPr lang="en-US" altLang="zh-CN" sz="3600" b="1" dirty="0" smtClean="0"/>
              <a:t>variance</a:t>
            </a:r>
            <a:r>
              <a:rPr lang="zh-CN" altLang="en-US" sz="3600" dirty="0" smtClean="0"/>
              <a:t>）和标准差（</a:t>
            </a:r>
            <a:r>
              <a:rPr lang="en-US" altLang="zh-CN" sz="3600" b="1" dirty="0"/>
              <a:t>Standard Deviation</a:t>
            </a:r>
            <a:r>
              <a:rPr lang="zh-CN" altLang="en-US" sz="3600" dirty="0" smtClean="0"/>
              <a:t>）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反映了各变量值与均值的平均</a:t>
            </a:r>
            <a:r>
              <a:rPr lang="zh-CN" altLang="en-US" dirty="0" smtClean="0"/>
              <a:t>差异。</a:t>
            </a:r>
            <a:r>
              <a:rPr lang="zh-CN" altLang="en-US" dirty="0"/>
              <a:t>根据总体数据计算的，称为总体方差或标准差；根据样本数据计算的，称为样本方差或</a:t>
            </a:r>
            <a:r>
              <a:rPr lang="zh-CN" altLang="en-US" dirty="0" smtClean="0"/>
              <a:t>标准差。</a:t>
            </a:r>
            <a:endParaRPr lang="zh-CN" altLang="en-US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369319" y="3596682"/>
            <a:ext cx="2167180" cy="763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866" tIns="33338" rIns="67866" bIns="33338"/>
          <a:lstStyle/>
          <a:p>
            <a:pPr eaLnBrk="0" hangingPunct="0">
              <a:spcBef>
                <a:spcPct val="20000"/>
              </a:spcBef>
              <a:defRPr/>
            </a:pPr>
            <a:r>
              <a:rPr kumimoji="1" lang="zh-CN" altLang="en-US" sz="2400" dirty="0">
                <a:latin typeface="Arial" charset="0"/>
              </a:rPr>
              <a:t>未分组数据：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2199967" y="5588757"/>
            <a:ext cx="25058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kumimoji="1" lang="zh-CN" altLang="en-US" sz="2400" dirty="0">
                <a:latin typeface="Times New Roman" pitchFamily="18" charset="0"/>
              </a:rPr>
              <a:t>组距分组数据：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885559" y="4222325"/>
            <a:ext cx="1226851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kumimoji="1" lang="zh-CN" altLang="en-US" sz="2800" b="1" dirty="0" smtClean="0">
                <a:latin typeface="Times New Roman" pitchFamily="18" charset="0"/>
              </a:rPr>
              <a:t>计算</a:t>
            </a:r>
            <a:r>
              <a:rPr kumimoji="1" lang="zh-CN" altLang="en-US" sz="2800" b="1" dirty="0">
                <a:latin typeface="Times New Roman" pitchFamily="18" charset="0"/>
              </a:rPr>
              <a:t>公式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4536499" y="3374583"/>
                <a:ext cx="3553152" cy="10017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320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32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zh-CN" sz="3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6499" y="3374583"/>
                <a:ext cx="3553152" cy="100174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4572000" y="5300569"/>
                <a:ext cx="3891450" cy="11349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320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32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zh-CN" sz="3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5300569"/>
                <a:ext cx="3891450" cy="113492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583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  <p:bldP spid="5" grpId="0" build="p" autoUpdateAnimBg="0"/>
      <p:bldP spid="6" grpId="0" build="p" autoUpdateAnimBg="0"/>
      <p:bldP spid="9" grpId="0"/>
      <p:bldP spid="10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750" y="496551"/>
            <a:ext cx="6172200" cy="74295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67866" tIns="33338" rIns="67866" bIns="33338" rtlCol="0" anchor="ctr" anchorCtr="1">
            <a:normAutofit/>
          </a:bodyPr>
          <a:lstStyle/>
          <a:p>
            <a:pPr eaLnBrk="1" hangingPunct="1"/>
            <a:r>
              <a:rPr lang="zh-CN" altLang="en-US" sz="3000" dirty="0" smtClean="0"/>
              <a:t>总体标准差</a:t>
            </a:r>
            <a:endParaRPr lang="zh-CN" altLang="en-US" sz="2700" dirty="0">
              <a:solidFill>
                <a:schemeClr val="hlink"/>
              </a:solidFill>
            </a:endParaRPr>
          </a:p>
        </p:txBody>
      </p:sp>
      <p:graphicFrame>
        <p:nvGraphicFramePr>
          <p:cNvPr id="25907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3853313"/>
              </p:ext>
            </p:extLst>
          </p:nvPr>
        </p:nvGraphicFramePr>
        <p:xfrm>
          <a:off x="1859797" y="1970032"/>
          <a:ext cx="6267127" cy="3371032"/>
        </p:xfrm>
        <a:graphic>
          <a:graphicData uri="http://schemas.openxmlformats.org/drawingml/2006/table">
            <a:tbl>
              <a:tblPr/>
              <a:tblGrid>
                <a:gridCol w="1474618"/>
                <a:gridCol w="1290291"/>
                <a:gridCol w="983079"/>
                <a:gridCol w="1290291"/>
                <a:gridCol w="1228848"/>
              </a:tblGrid>
              <a:tr h="0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表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10    </a:t>
                      </a:r>
                      <a:r>
                        <a:rPr kumimoji="0" lang="zh-CN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某车间50名工人日加工零件标准差计算表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68580" marR="68580" marT="34283" marB="34283" anchor="ctr" horzOverflow="overflow">
                    <a:lnL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47B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853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按零件数分组</a:t>
                      </a:r>
                    </a:p>
                  </a:txBody>
                  <a:tcPr marL="68580" marR="68580" marT="34283" marB="34283" anchor="ctr" horzOverflow="overflow">
                    <a:lnL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组中值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18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)</a:t>
                      </a:r>
                    </a:p>
                  </a:txBody>
                  <a:tcPr marL="68580" marR="68580" marT="34283" marB="34283" anchor="ctr" horzOverflow="overflow">
                    <a:lnL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频数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  <a:r>
                        <a:rPr kumimoji="0" lang="en-US" altLang="zh-CN" sz="18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)</a:t>
                      </a:r>
                    </a:p>
                  </a:txBody>
                  <a:tcPr marL="68580" marR="68580" marT="34283" marB="34283" anchor="ctr" horzOverflow="overflow">
                    <a:lnL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18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 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)</a:t>
                      </a:r>
                      <a:r>
                        <a:rPr kumimoji="0" lang="en-US" altLang="zh-CN" sz="18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8580" marR="68580" marT="34283" marB="34283" anchor="ctr" horzOverflow="overflow">
                    <a:lnL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18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 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)</a:t>
                      </a:r>
                      <a:r>
                        <a:rPr kumimoji="0" lang="en-US" altLang="zh-CN" sz="18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  <a:r>
                        <a:rPr kumimoji="0" lang="en-US" altLang="zh-CN" sz="18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</a:p>
                  </a:txBody>
                  <a:tcPr marL="68580" marR="68580" marT="34283" marB="34283" anchor="ctr" horzOverflow="overflow">
                    <a:lnL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B"/>
                    </a:solidFill>
                  </a:tcPr>
                </a:tc>
              </a:tr>
              <a:tr h="1681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105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~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110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110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~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115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115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~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120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120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~125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125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~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130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130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~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135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135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~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140</a:t>
                      </a:r>
                    </a:p>
                  </a:txBody>
                  <a:tcPr marL="68580" marR="68580" marT="34283" marB="34283" anchor="ctr" horzOverflow="overflow">
                    <a:lnL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C67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107.5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112.5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117.5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122.5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127.5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132.5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137.5</a:t>
                      </a:r>
                    </a:p>
                  </a:txBody>
                  <a:tcPr marL="68580" marR="68580" marT="34283" marB="34283" anchor="ctr" horzOverflow="overflow">
                    <a:lnL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BFF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68580" marR="68580" marT="34283" marB="34283" anchor="ctr" horzOverflow="overflow">
                    <a:lnL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BFF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246.49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114.49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32.49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0.49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18.49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86.49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204.49</a:t>
                      </a:r>
                    </a:p>
                  </a:txBody>
                  <a:tcPr marL="68580" marR="68580" marT="34283" marB="34283" anchor="ctr" horzOverflow="overflow">
                    <a:lnL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BFF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739.47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572.45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259.92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6.86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184.90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518.94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817.96</a:t>
                      </a:r>
                    </a:p>
                  </a:txBody>
                  <a:tcPr marL="68580" marR="68580" marT="34283" marB="34283" anchor="ctr" horzOverflow="overflow">
                    <a:lnL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BFFF9"/>
                    </a:solidFill>
                  </a:tcPr>
                </a:tc>
              </a:tr>
              <a:tr h="2642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合计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68580" marR="68580" marT="34283" marB="34283" anchor="ctr" horzOverflow="overflow">
                    <a:lnL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—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68580" marR="68580" marT="34283" marB="34283" anchor="ctr" horzOverflow="overflow">
                    <a:lnL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50</a:t>
                      </a:r>
                    </a:p>
                  </a:txBody>
                  <a:tcPr marL="68580" marR="68580" marT="34283" marB="34283" anchor="ctr" horzOverflow="overflow">
                    <a:lnL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—</a:t>
                      </a:r>
                    </a:p>
                  </a:txBody>
                  <a:tcPr marL="68580" marR="68580" marT="34283" marB="34283" anchor="ctr" horzOverflow="overflow">
                    <a:lnL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3100.5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34283" marB="34283" anchor="ctr" horzOverflow="overflow">
                    <a:lnL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B"/>
                    </a:solidFill>
                  </a:tcPr>
                </a:tc>
              </a:tr>
            </a:tbl>
          </a:graphicData>
        </a:graphic>
      </p:graphicFrame>
      <p:sp>
        <p:nvSpPr>
          <p:cNvPr id="135199" name="Line 31"/>
          <p:cNvSpPr>
            <a:spLocks noChangeShapeType="1"/>
          </p:cNvSpPr>
          <p:nvPr/>
        </p:nvSpPr>
        <p:spPr bwMode="auto">
          <a:xfrm>
            <a:off x="5715000" y="2743200"/>
            <a:ext cx="11430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135200" name="Line 32"/>
          <p:cNvSpPr>
            <a:spLocks noChangeShapeType="1"/>
          </p:cNvSpPr>
          <p:nvPr/>
        </p:nvSpPr>
        <p:spPr bwMode="auto">
          <a:xfrm>
            <a:off x="6800850" y="2743200"/>
            <a:ext cx="11430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259105" name="Text Box 33"/>
          <p:cNvSpPr txBox="1">
            <a:spLocks noChangeArrowheads="1"/>
          </p:cNvSpPr>
          <p:nvPr/>
        </p:nvSpPr>
        <p:spPr bwMode="auto">
          <a:xfrm>
            <a:off x="877370" y="1164625"/>
            <a:ext cx="750117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 eaLnBrk="0" hangingPunct="0">
              <a:spcBef>
                <a:spcPct val="50000"/>
              </a:spcBef>
              <a:defRPr/>
            </a:pPr>
            <a:r>
              <a:rPr kumimoji="1" lang="en-US" altLang="zh-CN" sz="2400" b="1" dirty="0" smtClean="0">
                <a:latin typeface="Times New Roman" pitchFamily="18" charset="0"/>
              </a:rPr>
              <a:t>【</a:t>
            </a:r>
            <a:r>
              <a:rPr kumimoji="1" lang="zh-CN" altLang="en-US" sz="2400" b="1" dirty="0" smtClean="0">
                <a:latin typeface="Times New Roman" pitchFamily="18" charset="0"/>
              </a:rPr>
              <a:t>例</a:t>
            </a:r>
            <a:r>
              <a:rPr kumimoji="1" lang="en-US" altLang="zh-CN" sz="2400" b="1" dirty="0" smtClean="0">
                <a:latin typeface="Times New Roman" pitchFamily="18" charset="0"/>
              </a:rPr>
              <a:t>10】</a:t>
            </a:r>
            <a:r>
              <a:rPr kumimoji="1" lang="zh-CN" altLang="en-US" sz="2400" dirty="0">
                <a:latin typeface="Times New Roman" pitchFamily="18" charset="0"/>
              </a:rPr>
              <a:t>根据</a:t>
            </a:r>
            <a:r>
              <a:rPr kumimoji="1" lang="zh-CN" altLang="en-US" sz="2400" dirty="0" smtClean="0">
                <a:latin typeface="Times New Roman" pitchFamily="18" charset="0"/>
              </a:rPr>
              <a:t>表</a:t>
            </a:r>
            <a:r>
              <a:rPr kumimoji="1" lang="en-US" altLang="zh-CN" sz="2400" dirty="0" smtClean="0">
                <a:latin typeface="Times New Roman" pitchFamily="18" charset="0"/>
                <a:cs typeface="Times New Roman" pitchFamily="18" charset="0"/>
              </a:rPr>
              <a:t>10</a:t>
            </a:r>
            <a:r>
              <a:rPr kumimoji="1" lang="zh-CN" altLang="en-US" sz="2400" dirty="0" smtClean="0">
                <a:latin typeface="Times New Roman" pitchFamily="18" charset="0"/>
              </a:rPr>
              <a:t>中</a:t>
            </a:r>
            <a:r>
              <a:rPr kumimoji="1" lang="zh-CN" altLang="en-US" sz="2400" dirty="0">
                <a:latin typeface="Times New Roman" pitchFamily="18" charset="0"/>
              </a:rPr>
              <a:t>的数据，计算工人日加工零件数的标准差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1587479" y="5566663"/>
                <a:ext cx="6080959" cy="11188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den>
                          </m:f>
                        </m:e>
                      </m:ra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3100.5</m:t>
                              </m:r>
                            </m:num>
                            <m:den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50</m:t>
                              </m:r>
                            </m:den>
                          </m:f>
                        </m:e>
                      </m:ra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≐7.87(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个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7479" y="5566663"/>
                <a:ext cx="6080959" cy="11188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858597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427559" y="812008"/>
            <a:ext cx="6172200" cy="742950"/>
          </a:xfrm>
        </p:spPr>
        <p:txBody>
          <a:bodyPr>
            <a:noAutofit/>
          </a:bodyPr>
          <a:lstStyle/>
          <a:p>
            <a:pPr eaLnBrk="1" hangingPunct="1"/>
            <a:r>
              <a:rPr lang="zh-CN" altLang="en-US" sz="3200" dirty="0"/>
              <a:t>样本方差和标准差</a:t>
            </a:r>
            <a:br>
              <a:rPr lang="zh-CN" altLang="en-US" sz="3200" dirty="0"/>
            </a:br>
            <a:r>
              <a:rPr lang="en-US" altLang="zh-CN" sz="3200" dirty="0">
                <a:solidFill>
                  <a:schemeClr val="hlink"/>
                </a:solidFill>
              </a:rPr>
              <a:t>(</a:t>
            </a:r>
            <a:r>
              <a:rPr lang="zh-CN" altLang="en-US" sz="3200" dirty="0">
                <a:solidFill>
                  <a:schemeClr val="hlink"/>
                </a:solidFill>
              </a:rPr>
              <a:t>计算公式</a:t>
            </a:r>
            <a:r>
              <a:rPr lang="en-US" altLang="zh-CN" sz="3200" dirty="0">
                <a:solidFill>
                  <a:schemeClr val="hlink"/>
                </a:solidFill>
              </a:rPr>
              <a:t>)</a:t>
            </a:r>
            <a:endParaRPr lang="en-US" altLang="zh-CN" sz="3200" b="1" dirty="0">
              <a:solidFill>
                <a:schemeClr val="hlink"/>
              </a:solidFill>
            </a:endParaRPr>
          </a:p>
        </p:txBody>
      </p:sp>
      <p:sp>
        <p:nvSpPr>
          <p:cNvPr id="261125" name="Rectangle 5"/>
          <p:cNvSpPr>
            <a:spLocks noChangeArrowheads="1"/>
          </p:cNvSpPr>
          <p:nvPr/>
        </p:nvSpPr>
        <p:spPr bwMode="auto">
          <a:xfrm>
            <a:off x="1575273" y="1799036"/>
            <a:ext cx="2077014" cy="420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866" tIns="33338" rIns="67866" bIns="33338"/>
          <a:lstStyle/>
          <a:p>
            <a:pPr eaLnBrk="0" hangingPunct="0">
              <a:spcBef>
                <a:spcPct val="20000"/>
              </a:spcBef>
              <a:defRPr/>
            </a:pPr>
            <a:r>
              <a:rPr kumimoji="1" lang="zh-CN" altLang="en-US" sz="2400" dirty="0">
                <a:latin typeface="Arial" charset="0"/>
              </a:rPr>
              <a:t>未分组数据：</a:t>
            </a:r>
          </a:p>
        </p:txBody>
      </p:sp>
      <p:sp>
        <p:nvSpPr>
          <p:cNvPr id="261126" name="Text Box 6"/>
          <p:cNvSpPr txBox="1">
            <a:spLocks noChangeArrowheads="1"/>
          </p:cNvSpPr>
          <p:nvPr/>
        </p:nvSpPr>
        <p:spPr bwMode="auto">
          <a:xfrm>
            <a:off x="1575273" y="3639190"/>
            <a:ext cx="260952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kumimoji="1" lang="zh-CN" altLang="en-US" sz="2400" dirty="0">
                <a:latin typeface="Times New Roman" pitchFamily="18" charset="0"/>
              </a:rPr>
              <a:t>组距分组数据：</a:t>
            </a:r>
          </a:p>
        </p:txBody>
      </p:sp>
      <p:grpSp>
        <p:nvGrpSpPr>
          <p:cNvPr id="261130" name="Group 10"/>
          <p:cNvGrpSpPr>
            <a:grpSpLocks/>
          </p:cNvGrpSpPr>
          <p:nvPr/>
        </p:nvGrpSpPr>
        <p:grpSpPr bwMode="auto">
          <a:xfrm>
            <a:off x="6481392" y="1939930"/>
            <a:ext cx="1828801" cy="3860184"/>
            <a:chOff x="2006" y="1075"/>
            <a:chExt cx="1180" cy="3053"/>
          </a:xfrm>
        </p:grpSpPr>
        <p:grpSp>
          <p:nvGrpSpPr>
            <p:cNvPr id="136207" name="Group 11"/>
            <p:cNvGrpSpPr>
              <a:grpSpLocks/>
            </p:cNvGrpSpPr>
            <p:nvPr/>
          </p:nvGrpSpPr>
          <p:grpSpPr bwMode="auto">
            <a:xfrm>
              <a:off x="2064" y="2544"/>
              <a:ext cx="866" cy="1584"/>
              <a:chOff x="4368" y="2736"/>
              <a:chExt cx="866" cy="1584"/>
            </a:xfrm>
          </p:grpSpPr>
          <p:grpSp>
            <p:nvGrpSpPr>
              <p:cNvPr id="136209" name="Group 12"/>
              <p:cNvGrpSpPr>
                <a:grpSpLocks/>
              </p:cNvGrpSpPr>
              <p:nvPr/>
            </p:nvGrpSpPr>
            <p:grpSpPr bwMode="auto">
              <a:xfrm>
                <a:off x="4560" y="2736"/>
                <a:ext cx="674" cy="736"/>
                <a:chOff x="3653" y="2693"/>
                <a:chExt cx="674" cy="736"/>
              </a:xfrm>
            </p:grpSpPr>
            <p:grpSp>
              <p:nvGrpSpPr>
                <p:cNvPr id="136249" name="Group 13"/>
                <p:cNvGrpSpPr>
                  <a:grpSpLocks/>
                </p:cNvGrpSpPr>
                <p:nvPr/>
              </p:nvGrpSpPr>
              <p:grpSpPr bwMode="auto">
                <a:xfrm>
                  <a:off x="3653" y="2693"/>
                  <a:ext cx="674" cy="736"/>
                  <a:chOff x="3653" y="2693"/>
                  <a:chExt cx="674" cy="736"/>
                </a:xfrm>
              </p:grpSpPr>
              <p:grpSp>
                <p:nvGrpSpPr>
                  <p:cNvPr id="136253" name="Group 14"/>
                  <p:cNvGrpSpPr>
                    <a:grpSpLocks/>
                  </p:cNvGrpSpPr>
                  <p:nvPr/>
                </p:nvGrpSpPr>
                <p:grpSpPr bwMode="auto">
                  <a:xfrm>
                    <a:off x="3653" y="2729"/>
                    <a:ext cx="615" cy="700"/>
                    <a:chOff x="3653" y="2729"/>
                    <a:chExt cx="615" cy="700"/>
                  </a:xfrm>
                </p:grpSpPr>
                <p:sp>
                  <p:nvSpPr>
                    <p:cNvPr id="136263" name="Freeform 15"/>
                    <p:cNvSpPr>
                      <a:spLocks/>
                    </p:cNvSpPr>
                    <p:nvPr/>
                  </p:nvSpPr>
                  <p:spPr bwMode="auto">
                    <a:xfrm>
                      <a:off x="3653" y="2729"/>
                      <a:ext cx="615" cy="700"/>
                    </a:xfrm>
                    <a:custGeom>
                      <a:avLst/>
                      <a:gdLst>
                        <a:gd name="T0" fmla="*/ 540 w 615"/>
                        <a:gd name="T1" fmla="*/ 341 h 700"/>
                        <a:gd name="T2" fmla="*/ 581 w 615"/>
                        <a:gd name="T3" fmla="*/ 273 h 700"/>
                        <a:gd name="T4" fmla="*/ 610 w 615"/>
                        <a:gd name="T5" fmla="*/ 182 h 700"/>
                        <a:gd name="T6" fmla="*/ 612 w 615"/>
                        <a:gd name="T7" fmla="*/ 103 h 700"/>
                        <a:gd name="T8" fmla="*/ 572 w 615"/>
                        <a:gd name="T9" fmla="*/ 36 h 700"/>
                        <a:gd name="T10" fmla="*/ 500 w 615"/>
                        <a:gd name="T11" fmla="*/ 3 h 700"/>
                        <a:gd name="T12" fmla="*/ 424 w 615"/>
                        <a:gd name="T13" fmla="*/ 5 h 700"/>
                        <a:gd name="T14" fmla="*/ 375 w 615"/>
                        <a:gd name="T15" fmla="*/ 30 h 700"/>
                        <a:gd name="T16" fmla="*/ 361 w 615"/>
                        <a:gd name="T17" fmla="*/ 57 h 700"/>
                        <a:gd name="T18" fmla="*/ 330 w 615"/>
                        <a:gd name="T19" fmla="*/ 104 h 700"/>
                        <a:gd name="T20" fmla="*/ 302 w 615"/>
                        <a:gd name="T21" fmla="*/ 144 h 700"/>
                        <a:gd name="T22" fmla="*/ 238 w 615"/>
                        <a:gd name="T23" fmla="*/ 151 h 700"/>
                        <a:gd name="T24" fmla="*/ 167 w 615"/>
                        <a:gd name="T25" fmla="*/ 135 h 700"/>
                        <a:gd name="T26" fmla="*/ 81 w 615"/>
                        <a:gd name="T27" fmla="*/ 125 h 700"/>
                        <a:gd name="T28" fmla="*/ 37 w 615"/>
                        <a:gd name="T29" fmla="*/ 135 h 700"/>
                        <a:gd name="T30" fmla="*/ 5 w 615"/>
                        <a:gd name="T31" fmla="*/ 168 h 700"/>
                        <a:gd name="T32" fmla="*/ 5 w 615"/>
                        <a:gd name="T33" fmla="*/ 217 h 700"/>
                        <a:gd name="T34" fmla="*/ 31 w 615"/>
                        <a:gd name="T35" fmla="*/ 245 h 700"/>
                        <a:gd name="T36" fmla="*/ 105 w 615"/>
                        <a:gd name="T37" fmla="*/ 266 h 700"/>
                        <a:gd name="T38" fmla="*/ 193 w 615"/>
                        <a:gd name="T39" fmla="*/ 280 h 700"/>
                        <a:gd name="T40" fmla="*/ 243 w 615"/>
                        <a:gd name="T41" fmla="*/ 280 h 700"/>
                        <a:gd name="T42" fmla="*/ 243 w 615"/>
                        <a:gd name="T43" fmla="*/ 320 h 700"/>
                        <a:gd name="T44" fmla="*/ 309 w 615"/>
                        <a:gd name="T45" fmla="*/ 325 h 700"/>
                        <a:gd name="T46" fmla="*/ 304 w 615"/>
                        <a:gd name="T47" fmla="*/ 352 h 700"/>
                        <a:gd name="T48" fmla="*/ 302 w 615"/>
                        <a:gd name="T49" fmla="*/ 377 h 700"/>
                        <a:gd name="T50" fmla="*/ 236 w 615"/>
                        <a:gd name="T51" fmla="*/ 373 h 700"/>
                        <a:gd name="T52" fmla="*/ 209 w 615"/>
                        <a:gd name="T53" fmla="*/ 454 h 700"/>
                        <a:gd name="T54" fmla="*/ 193 w 615"/>
                        <a:gd name="T55" fmla="*/ 546 h 700"/>
                        <a:gd name="T56" fmla="*/ 191 w 615"/>
                        <a:gd name="T57" fmla="*/ 626 h 700"/>
                        <a:gd name="T58" fmla="*/ 208 w 615"/>
                        <a:gd name="T59" fmla="*/ 683 h 700"/>
                        <a:gd name="T60" fmla="*/ 238 w 615"/>
                        <a:gd name="T61" fmla="*/ 699 h 700"/>
                        <a:gd name="T62" fmla="*/ 295 w 615"/>
                        <a:gd name="T63" fmla="*/ 692 h 700"/>
                        <a:gd name="T64" fmla="*/ 343 w 615"/>
                        <a:gd name="T65" fmla="*/ 671 h 700"/>
                        <a:gd name="T66" fmla="*/ 375 w 615"/>
                        <a:gd name="T67" fmla="*/ 628 h 700"/>
                        <a:gd name="T68" fmla="*/ 394 w 615"/>
                        <a:gd name="T69" fmla="*/ 586 h 700"/>
                        <a:gd name="T70" fmla="*/ 421 w 615"/>
                        <a:gd name="T71" fmla="*/ 537 h 700"/>
                        <a:gd name="T72" fmla="*/ 460 w 615"/>
                        <a:gd name="T73" fmla="*/ 497 h 700"/>
                        <a:gd name="T74" fmla="*/ 489 w 615"/>
                        <a:gd name="T75" fmla="*/ 455 h 700"/>
                        <a:gd name="T76" fmla="*/ 520 w 615"/>
                        <a:gd name="T77" fmla="*/ 391 h 700"/>
                        <a:gd name="T78" fmla="*/ 0 60000 65536"/>
                        <a:gd name="T79" fmla="*/ 0 60000 65536"/>
                        <a:gd name="T80" fmla="*/ 0 60000 65536"/>
                        <a:gd name="T81" fmla="*/ 0 60000 65536"/>
                        <a:gd name="T82" fmla="*/ 0 60000 65536"/>
                        <a:gd name="T83" fmla="*/ 0 60000 65536"/>
                        <a:gd name="T84" fmla="*/ 0 60000 65536"/>
                        <a:gd name="T85" fmla="*/ 0 60000 65536"/>
                        <a:gd name="T86" fmla="*/ 0 60000 65536"/>
                        <a:gd name="T87" fmla="*/ 0 60000 65536"/>
                        <a:gd name="T88" fmla="*/ 0 60000 65536"/>
                        <a:gd name="T89" fmla="*/ 0 60000 65536"/>
                        <a:gd name="T90" fmla="*/ 0 60000 65536"/>
                        <a:gd name="T91" fmla="*/ 0 60000 65536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</a:gdLst>
                      <a:ahLst/>
                      <a:cxnLst>
                        <a:cxn ang="T78">
                          <a:pos x="T0" y="T1"/>
                        </a:cxn>
                        <a:cxn ang="T79">
                          <a:pos x="T2" y="T3"/>
                        </a:cxn>
                        <a:cxn ang="T80">
                          <a:pos x="T4" y="T5"/>
                        </a:cxn>
                        <a:cxn ang="T81">
                          <a:pos x="T6" y="T7"/>
                        </a:cxn>
                        <a:cxn ang="T82">
                          <a:pos x="T8" y="T9"/>
                        </a:cxn>
                        <a:cxn ang="T83">
                          <a:pos x="T10" y="T11"/>
                        </a:cxn>
                        <a:cxn ang="T84">
                          <a:pos x="T12" y="T13"/>
                        </a:cxn>
                        <a:cxn ang="T85">
                          <a:pos x="T14" y="T15"/>
                        </a:cxn>
                        <a:cxn ang="T86">
                          <a:pos x="T16" y="T17"/>
                        </a:cxn>
                        <a:cxn ang="T87">
                          <a:pos x="T18" y="T19"/>
                        </a:cxn>
                        <a:cxn ang="T88">
                          <a:pos x="T20" y="T21"/>
                        </a:cxn>
                        <a:cxn ang="T89">
                          <a:pos x="T22" y="T23"/>
                        </a:cxn>
                        <a:cxn ang="T90">
                          <a:pos x="T24" y="T25"/>
                        </a:cxn>
                        <a:cxn ang="T91">
                          <a:pos x="T26" y="T27"/>
                        </a:cxn>
                        <a:cxn ang="T92">
                          <a:pos x="T28" y="T29"/>
                        </a:cxn>
                        <a:cxn ang="T93">
                          <a:pos x="T30" y="T31"/>
                        </a:cxn>
                        <a:cxn ang="T94">
                          <a:pos x="T32" y="T33"/>
                        </a:cxn>
                        <a:cxn ang="T95">
                          <a:pos x="T34" y="T35"/>
                        </a:cxn>
                        <a:cxn ang="T96">
                          <a:pos x="T36" y="T37"/>
                        </a:cxn>
                        <a:cxn ang="T97">
                          <a:pos x="T38" y="T39"/>
                        </a:cxn>
                        <a:cxn ang="T98">
                          <a:pos x="T40" y="T41"/>
                        </a:cxn>
                        <a:cxn ang="T99">
                          <a:pos x="T42" y="T43"/>
                        </a:cxn>
                        <a:cxn ang="T100">
                          <a:pos x="T44" y="T45"/>
                        </a:cxn>
                        <a:cxn ang="T101">
                          <a:pos x="T46" y="T47"/>
                        </a:cxn>
                        <a:cxn ang="T102">
                          <a:pos x="T48" y="T49"/>
                        </a:cxn>
                        <a:cxn ang="T103">
                          <a:pos x="T50" y="T51"/>
                        </a:cxn>
                        <a:cxn ang="T104">
                          <a:pos x="T52" y="T53"/>
                        </a:cxn>
                        <a:cxn ang="T105">
                          <a:pos x="T54" y="T55"/>
                        </a:cxn>
                        <a:cxn ang="T106">
                          <a:pos x="T56" y="T57"/>
                        </a:cxn>
                        <a:cxn ang="T107">
                          <a:pos x="T58" y="T59"/>
                        </a:cxn>
                        <a:cxn ang="T108">
                          <a:pos x="T60" y="T61"/>
                        </a:cxn>
                        <a:cxn ang="T109">
                          <a:pos x="T62" y="T63"/>
                        </a:cxn>
                        <a:cxn ang="T110">
                          <a:pos x="T64" y="T65"/>
                        </a:cxn>
                        <a:cxn ang="T111">
                          <a:pos x="T66" y="T67"/>
                        </a:cxn>
                        <a:cxn ang="T112">
                          <a:pos x="T68" y="T69"/>
                        </a:cxn>
                        <a:cxn ang="T113">
                          <a:pos x="T70" y="T71"/>
                        </a:cxn>
                        <a:cxn ang="T114">
                          <a:pos x="T72" y="T73"/>
                        </a:cxn>
                        <a:cxn ang="T115">
                          <a:pos x="T74" y="T75"/>
                        </a:cxn>
                        <a:cxn ang="T116">
                          <a:pos x="T76" y="T77"/>
                        </a:cxn>
                      </a:cxnLst>
                      <a:rect l="0" t="0" r="r" b="b"/>
                      <a:pathLst>
                        <a:path w="615" h="700">
                          <a:moveTo>
                            <a:pt x="520" y="391"/>
                          </a:moveTo>
                          <a:lnTo>
                            <a:pt x="540" y="341"/>
                          </a:lnTo>
                          <a:lnTo>
                            <a:pt x="565" y="306"/>
                          </a:lnTo>
                          <a:lnTo>
                            <a:pt x="581" y="273"/>
                          </a:lnTo>
                          <a:lnTo>
                            <a:pt x="598" y="235"/>
                          </a:lnTo>
                          <a:lnTo>
                            <a:pt x="610" y="182"/>
                          </a:lnTo>
                          <a:lnTo>
                            <a:pt x="614" y="145"/>
                          </a:lnTo>
                          <a:lnTo>
                            <a:pt x="612" y="103"/>
                          </a:lnTo>
                          <a:lnTo>
                            <a:pt x="593" y="64"/>
                          </a:lnTo>
                          <a:lnTo>
                            <a:pt x="572" y="36"/>
                          </a:lnTo>
                          <a:lnTo>
                            <a:pt x="544" y="15"/>
                          </a:lnTo>
                          <a:lnTo>
                            <a:pt x="500" y="3"/>
                          </a:lnTo>
                          <a:lnTo>
                            <a:pt x="461" y="0"/>
                          </a:lnTo>
                          <a:lnTo>
                            <a:pt x="424" y="5"/>
                          </a:lnTo>
                          <a:lnTo>
                            <a:pt x="394" y="16"/>
                          </a:lnTo>
                          <a:lnTo>
                            <a:pt x="375" y="30"/>
                          </a:lnTo>
                          <a:lnTo>
                            <a:pt x="372" y="45"/>
                          </a:lnTo>
                          <a:lnTo>
                            <a:pt x="361" y="57"/>
                          </a:lnTo>
                          <a:lnTo>
                            <a:pt x="342" y="81"/>
                          </a:lnTo>
                          <a:lnTo>
                            <a:pt x="330" y="104"/>
                          </a:lnTo>
                          <a:lnTo>
                            <a:pt x="316" y="130"/>
                          </a:lnTo>
                          <a:lnTo>
                            <a:pt x="302" y="144"/>
                          </a:lnTo>
                          <a:lnTo>
                            <a:pt x="270" y="154"/>
                          </a:lnTo>
                          <a:lnTo>
                            <a:pt x="238" y="151"/>
                          </a:lnTo>
                          <a:lnTo>
                            <a:pt x="203" y="142"/>
                          </a:lnTo>
                          <a:lnTo>
                            <a:pt x="167" y="135"/>
                          </a:lnTo>
                          <a:lnTo>
                            <a:pt x="120" y="128"/>
                          </a:lnTo>
                          <a:lnTo>
                            <a:pt x="81" y="125"/>
                          </a:lnTo>
                          <a:lnTo>
                            <a:pt x="58" y="129"/>
                          </a:lnTo>
                          <a:lnTo>
                            <a:pt x="37" y="135"/>
                          </a:lnTo>
                          <a:lnTo>
                            <a:pt x="17" y="150"/>
                          </a:lnTo>
                          <a:lnTo>
                            <a:pt x="5" y="168"/>
                          </a:lnTo>
                          <a:lnTo>
                            <a:pt x="0" y="193"/>
                          </a:lnTo>
                          <a:lnTo>
                            <a:pt x="5" y="217"/>
                          </a:lnTo>
                          <a:lnTo>
                            <a:pt x="17" y="234"/>
                          </a:lnTo>
                          <a:lnTo>
                            <a:pt x="31" y="245"/>
                          </a:lnTo>
                          <a:lnTo>
                            <a:pt x="57" y="256"/>
                          </a:lnTo>
                          <a:lnTo>
                            <a:pt x="105" y="266"/>
                          </a:lnTo>
                          <a:lnTo>
                            <a:pt x="144" y="273"/>
                          </a:lnTo>
                          <a:lnTo>
                            <a:pt x="193" y="280"/>
                          </a:lnTo>
                          <a:lnTo>
                            <a:pt x="229" y="282"/>
                          </a:lnTo>
                          <a:lnTo>
                            <a:pt x="243" y="280"/>
                          </a:lnTo>
                          <a:lnTo>
                            <a:pt x="248" y="300"/>
                          </a:lnTo>
                          <a:lnTo>
                            <a:pt x="243" y="320"/>
                          </a:lnTo>
                          <a:lnTo>
                            <a:pt x="275" y="329"/>
                          </a:lnTo>
                          <a:lnTo>
                            <a:pt x="309" y="325"/>
                          </a:lnTo>
                          <a:lnTo>
                            <a:pt x="307" y="339"/>
                          </a:lnTo>
                          <a:lnTo>
                            <a:pt x="304" y="352"/>
                          </a:lnTo>
                          <a:lnTo>
                            <a:pt x="303" y="366"/>
                          </a:lnTo>
                          <a:lnTo>
                            <a:pt x="302" y="377"/>
                          </a:lnTo>
                          <a:lnTo>
                            <a:pt x="267" y="382"/>
                          </a:lnTo>
                          <a:lnTo>
                            <a:pt x="236" y="373"/>
                          </a:lnTo>
                          <a:lnTo>
                            <a:pt x="222" y="407"/>
                          </a:lnTo>
                          <a:lnTo>
                            <a:pt x="209" y="454"/>
                          </a:lnTo>
                          <a:lnTo>
                            <a:pt x="201" y="493"/>
                          </a:lnTo>
                          <a:lnTo>
                            <a:pt x="193" y="546"/>
                          </a:lnTo>
                          <a:lnTo>
                            <a:pt x="190" y="587"/>
                          </a:lnTo>
                          <a:lnTo>
                            <a:pt x="191" y="626"/>
                          </a:lnTo>
                          <a:lnTo>
                            <a:pt x="196" y="655"/>
                          </a:lnTo>
                          <a:lnTo>
                            <a:pt x="208" y="683"/>
                          </a:lnTo>
                          <a:lnTo>
                            <a:pt x="219" y="697"/>
                          </a:lnTo>
                          <a:lnTo>
                            <a:pt x="238" y="699"/>
                          </a:lnTo>
                          <a:lnTo>
                            <a:pt x="267" y="694"/>
                          </a:lnTo>
                          <a:lnTo>
                            <a:pt x="295" y="692"/>
                          </a:lnTo>
                          <a:lnTo>
                            <a:pt x="321" y="683"/>
                          </a:lnTo>
                          <a:lnTo>
                            <a:pt x="343" y="671"/>
                          </a:lnTo>
                          <a:lnTo>
                            <a:pt x="361" y="650"/>
                          </a:lnTo>
                          <a:lnTo>
                            <a:pt x="375" y="628"/>
                          </a:lnTo>
                          <a:lnTo>
                            <a:pt x="386" y="607"/>
                          </a:lnTo>
                          <a:lnTo>
                            <a:pt x="394" y="586"/>
                          </a:lnTo>
                          <a:lnTo>
                            <a:pt x="405" y="558"/>
                          </a:lnTo>
                          <a:lnTo>
                            <a:pt x="421" y="537"/>
                          </a:lnTo>
                          <a:lnTo>
                            <a:pt x="440" y="518"/>
                          </a:lnTo>
                          <a:lnTo>
                            <a:pt x="460" y="497"/>
                          </a:lnTo>
                          <a:lnTo>
                            <a:pt x="475" y="479"/>
                          </a:lnTo>
                          <a:lnTo>
                            <a:pt x="489" y="455"/>
                          </a:lnTo>
                          <a:lnTo>
                            <a:pt x="503" y="427"/>
                          </a:lnTo>
                          <a:lnTo>
                            <a:pt x="520" y="391"/>
                          </a:lnTo>
                        </a:path>
                      </a:pathLst>
                    </a:custGeom>
                    <a:solidFill>
                      <a:srgbClr val="E0A080"/>
                    </a:soli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1350"/>
                    </a:p>
                  </p:txBody>
                </p:sp>
                <p:grpSp>
                  <p:nvGrpSpPr>
                    <p:cNvPr id="136264" name="Group 1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894" y="2981"/>
                      <a:ext cx="102" cy="195"/>
                      <a:chOff x="3894" y="2981"/>
                      <a:chExt cx="102" cy="195"/>
                    </a:xfrm>
                  </p:grpSpPr>
                  <p:sp>
                    <p:nvSpPr>
                      <p:cNvPr id="136265" name="Freeform 1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957" y="2985"/>
                        <a:ext cx="39" cy="191"/>
                      </a:xfrm>
                      <a:custGeom>
                        <a:avLst/>
                        <a:gdLst>
                          <a:gd name="T0" fmla="*/ 16 w 39"/>
                          <a:gd name="T1" fmla="*/ 190 h 191"/>
                          <a:gd name="T2" fmla="*/ 7 w 39"/>
                          <a:gd name="T3" fmla="*/ 164 h 191"/>
                          <a:gd name="T4" fmla="*/ 3 w 39"/>
                          <a:gd name="T5" fmla="*/ 138 h 191"/>
                          <a:gd name="T6" fmla="*/ 0 w 39"/>
                          <a:gd name="T7" fmla="*/ 111 h 191"/>
                          <a:gd name="T8" fmla="*/ 3 w 39"/>
                          <a:gd name="T9" fmla="*/ 78 h 191"/>
                          <a:gd name="T10" fmla="*/ 11 w 39"/>
                          <a:gd name="T11" fmla="*/ 48 h 191"/>
                          <a:gd name="T12" fmla="*/ 24 w 39"/>
                          <a:gd name="T13" fmla="*/ 22 h 191"/>
                          <a:gd name="T14" fmla="*/ 38 w 39"/>
                          <a:gd name="T15" fmla="*/ 0 h 191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</a:gdLst>
                        <a:ahLst/>
                        <a:cxnLst>
                          <a:cxn ang="T16">
                            <a:pos x="T0" y="T1"/>
                          </a:cxn>
                          <a:cxn ang="T17">
                            <a:pos x="T2" y="T3"/>
                          </a:cxn>
                          <a:cxn ang="T18">
                            <a:pos x="T4" y="T5"/>
                          </a:cxn>
                          <a:cxn ang="T19">
                            <a:pos x="T6" y="T7"/>
                          </a:cxn>
                          <a:cxn ang="T20">
                            <a:pos x="T8" y="T9"/>
                          </a:cxn>
                          <a:cxn ang="T21">
                            <a:pos x="T10" y="T11"/>
                          </a:cxn>
                          <a:cxn ang="T22">
                            <a:pos x="T12" y="T13"/>
                          </a:cxn>
                          <a:cxn ang="T23">
                            <a:pos x="T14" y="T15"/>
                          </a:cxn>
                        </a:cxnLst>
                        <a:rect l="0" t="0" r="r" b="b"/>
                        <a:pathLst>
                          <a:path w="39" h="191">
                            <a:moveTo>
                              <a:pt x="16" y="190"/>
                            </a:moveTo>
                            <a:lnTo>
                              <a:pt x="7" y="164"/>
                            </a:lnTo>
                            <a:lnTo>
                              <a:pt x="3" y="138"/>
                            </a:lnTo>
                            <a:lnTo>
                              <a:pt x="0" y="111"/>
                            </a:lnTo>
                            <a:lnTo>
                              <a:pt x="3" y="78"/>
                            </a:lnTo>
                            <a:lnTo>
                              <a:pt x="11" y="48"/>
                            </a:lnTo>
                            <a:lnTo>
                              <a:pt x="24" y="22"/>
                            </a:lnTo>
                            <a:lnTo>
                              <a:pt x="38" y="0"/>
                            </a:lnTo>
                          </a:path>
                        </a:pathLst>
                      </a:custGeom>
                      <a:noFill/>
                      <a:ln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 sz="1350"/>
                      </a:p>
                    </p:txBody>
                  </p:sp>
                  <p:sp>
                    <p:nvSpPr>
                      <p:cNvPr id="136266" name="Freeform 1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894" y="2981"/>
                        <a:ext cx="47" cy="34"/>
                      </a:xfrm>
                      <a:custGeom>
                        <a:avLst/>
                        <a:gdLst>
                          <a:gd name="T0" fmla="*/ 0 w 47"/>
                          <a:gd name="T1" fmla="*/ 33 h 34"/>
                          <a:gd name="T2" fmla="*/ 21 w 47"/>
                          <a:gd name="T3" fmla="*/ 30 h 34"/>
                          <a:gd name="T4" fmla="*/ 42 w 47"/>
                          <a:gd name="T5" fmla="*/ 22 h 34"/>
                          <a:gd name="T6" fmla="*/ 46 w 47"/>
                          <a:gd name="T7" fmla="*/ 7 h 34"/>
                          <a:gd name="T8" fmla="*/ 35 w 47"/>
                          <a:gd name="T9" fmla="*/ 0 h 34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0" t="0" r="r" b="b"/>
                        <a:pathLst>
                          <a:path w="47" h="34">
                            <a:moveTo>
                              <a:pt x="0" y="33"/>
                            </a:moveTo>
                            <a:lnTo>
                              <a:pt x="21" y="30"/>
                            </a:lnTo>
                            <a:lnTo>
                              <a:pt x="42" y="22"/>
                            </a:lnTo>
                            <a:lnTo>
                              <a:pt x="46" y="7"/>
                            </a:lnTo>
                            <a:lnTo>
                              <a:pt x="35" y="0"/>
                            </a:lnTo>
                          </a:path>
                        </a:pathLst>
                      </a:custGeom>
                      <a:noFill/>
                      <a:ln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 sz="1350"/>
                      </a:p>
                    </p:txBody>
                  </p:sp>
                </p:grpSp>
              </p:grpSp>
              <p:grpSp>
                <p:nvGrpSpPr>
                  <p:cNvPr id="136254" name="Group 19"/>
                  <p:cNvGrpSpPr>
                    <a:grpSpLocks/>
                  </p:cNvGrpSpPr>
                  <p:nvPr/>
                </p:nvGrpSpPr>
                <p:grpSpPr bwMode="auto">
                  <a:xfrm>
                    <a:off x="4003" y="2693"/>
                    <a:ext cx="324" cy="371"/>
                    <a:chOff x="4003" y="2693"/>
                    <a:chExt cx="324" cy="371"/>
                  </a:xfrm>
                </p:grpSpPr>
                <p:sp>
                  <p:nvSpPr>
                    <p:cNvPr id="136255" name="Freeform 20"/>
                    <p:cNvSpPr>
                      <a:spLocks/>
                    </p:cNvSpPr>
                    <p:nvPr/>
                  </p:nvSpPr>
                  <p:spPr bwMode="auto">
                    <a:xfrm>
                      <a:off x="4003" y="2693"/>
                      <a:ext cx="324" cy="371"/>
                    </a:xfrm>
                    <a:custGeom>
                      <a:avLst/>
                      <a:gdLst>
                        <a:gd name="T0" fmla="*/ 12 w 324"/>
                        <a:gd name="T1" fmla="*/ 42 h 371"/>
                        <a:gd name="T2" fmla="*/ 56 w 324"/>
                        <a:gd name="T3" fmla="*/ 30 h 371"/>
                        <a:gd name="T4" fmla="*/ 87 w 324"/>
                        <a:gd name="T5" fmla="*/ 8 h 371"/>
                        <a:gd name="T6" fmla="*/ 115 w 324"/>
                        <a:gd name="T7" fmla="*/ 0 h 371"/>
                        <a:gd name="T8" fmla="*/ 144 w 324"/>
                        <a:gd name="T9" fmla="*/ 11 h 371"/>
                        <a:gd name="T10" fmla="*/ 183 w 324"/>
                        <a:gd name="T11" fmla="*/ 23 h 371"/>
                        <a:gd name="T12" fmla="*/ 216 w 324"/>
                        <a:gd name="T13" fmla="*/ 19 h 371"/>
                        <a:gd name="T14" fmla="*/ 248 w 324"/>
                        <a:gd name="T15" fmla="*/ 29 h 371"/>
                        <a:gd name="T16" fmla="*/ 280 w 324"/>
                        <a:gd name="T17" fmla="*/ 46 h 371"/>
                        <a:gd name="T18" fmla="*/ 316 w 324"/>
                        <a:gd name="T19" fmla="*/ 80 h 371"/>
                        <a:gd name="T20" fmla="*/ 323 w 324"/>
                        <a:gd name="T21" fmla="*/ 147 h 371"/>
                        <a:gd name="T22" fmla="*/ 309 w 324"/>
                        <a:gd name="T23" fmla="*/ 220 h 371"/>
                        <a:gd name="T24" fmla="*/ 302 w 324"/>
                        <a:gd name="T25" fmla="*/ 260 h 371"/>
                        <a:gd name="T26" fmla="*/ 274 w 324"/>
                        <a:gd name="T27" fmla="*/ 272 h 371"/>
                        <a:gd name="T28" fmla="*/ 255 w 324"/>
                        <a:gd name="T29" fmla="*/ 297 h 371"/>
                        <a:gd name="T30" fmla="*/ 245 w 324"/>
                        <a:gd name="T31" fmla="*/ 337 h 371"/>
                        <a:gd name="T32" fmla="*/ 208 w 324"/>
                        <a:gd name="T33" fmla="*/ 362 h 371"/>
                        <a:gd name="T34" fmla="*/ 165 w 324"/>
                        <a:gd name="T35" fmla="*/ 370 h 371"/>
                        <a:gd name="T36" fmla="*/ 142 w 324"/>
                        <a:gd name="T37" fmla="*/ 363 h 371"/>
                        <a:gd name="T38" fmla="*/ 137 w 324"/>
                        <a:gd name="T39" fmla="*/ 338 h 371"/>
                        <a:gd name="T40" fmla="*/ 149 w 324"/>
                        <a:gd name="T41" fmla="*/ 312 h 371"/>
                        <a:gd name="T42" fmla="*/ 134 w 324"/>
                        <a:gd name="T43" fmla="*/ 289 h 371"/>
                        <a:gd name="T44" fmla="*/ 89 w 324"/>
                        <a:gd name="T45" fmla="*/ 296 h 371"/>
                        <a:gd name="T46" fmla="*/ 64 w 324"/>
                        <a:gd name="T47" fmla="*/ 281 h 371"/>
                        <a:gd name="T48" fmla="*/ 97 w 324"/>
                        <a:gd name="T49" fmla="*/ 260 h 371"/>
                        <a:gd name="T50" fmla="*/ 110 w 324"/>
                        <a:gd name="T51" fmla="*/ 236 h 371"/>
                        <a:gd name="T52" fmla="*/ 106 w 324"/>
                        <a:gd name="T53" fmla="*/ 216 h 371"/>
                        <a:gd name="T54" fmla="*/ 87 w 324"/>
                        <a:gd name="T55" fmla="*/ 187 h 371"/>
                        <a:gd name="T56" fmla="*/ 84 w 324"/>
                        <a:gd name="T57" fmla="*/ 159 h 371"/>
                        <a:gd name="T58" fmla="*/ 96 w 324"/>
                        <a:gd name="T59" fmla="*/ 140 h 371"/>
                        <a:gd name="T60" fmla="*/ 126 w 324"/>
                        <a:gd name="T61" fmla="*/ 124 h 371"/>
                        <a:gd name="T62" fmla="*/ 150 w 324"/>
                        <a:gd name="T63" fmla="*/ 110 h 371"/>
                        <a:gd name="T64" fmla="*/ 151 w 324"/>
                        <a:gd name="T65" fmla="*/ 98 h 371"/>
                        <a:gd name="T66" fmla="*/ 142 w 324"/>
                        <a:gd name="T67" fmla="*/ 86 h 371"/>
                        <a:gd name="T68" fmla="*/ 135 w 324"/>
                        <a:gd name="T69" fmla="*/ 84 h 371"/>
                        <a:gd name="T70" fmla="*/ 102 w 324"/>
                        <a:gd name="T71" fmla="*/ 87 h 371"/>
                        <a:gd name="T72" fmla="*/ 73 w 324"/>
                        <a:gd name="T73" fmla="*/ 84 h 371"/>
                        <a:gd name="T74" fmla="*/ 53 w 324"/>
                        <a:gd name="T75" fmla="*/ 74 h 371"/>
                        <a:gd name="T76" fmla="*/ 34 w 324"/>
                        <a:gd name="T77" fmla="*/ 61 h 371"/>
                        <a:gd name="T78" fmla="*/ 0 w 324"/>
                        <a:gd name="T79" fmla="*/ 56 h 371"/>
                        <a:gd name="T80" fmla="*/ 0 60000 65536"/>
                        <a:gd name="T81" fmla="*/ 0 60000 65536"/>
                        <a:gd name="T82" fmla="*/ 0 60000 65536"/>
                        <a:gd name="T83" fmla="*/ 0 60000 65536"/>
                        <a:gd name="T84" fmla="*/ 0 60000 65536"/>
                        <a:gd name="T85" fmla="*/ 0 60000 65536"/>
                        <a:gd name="T86" fmla="*/ 0 60000 65536"/>
                        <a:gd name="T87" fmla="*/ 0 60000 65536"/>
                        <a:gd name="T88" fmla="*/ 0 60000 65536"/>
                        <a:gd name="T89" fmla="*/ 0 60000 65536"/>
                        <a:gd name="T90" fmla="*/ 0 60000 65536"/>
                        <a:gd name="T91" fmla="*/ 0 60000 65536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</a:gdLst>
                      <a:ahLst/>
                      <a:cxnLst>
                        <a:cxn ang="T80">
                          <a:pos x="T0" y="T1"/>
                        </a:cxn>
                        <a:cxn ang="T81">
                          <a:pos x="T2" y="T3"/>
                        </a:cxn>
                        <a:cxn ang="T82">
                          <a:pos x="T4" y="T5"/>
                        </a:cxn>
                        <a:cxn ang="T83">
                          <a:pos x="T6" y="T7"/>
                        </a:cxn>
                        <a:cxn ang="T84">
                          <a:pos x="T8" y="T9"/>
                        </a:cxn>
                        <a:cxn ang="T85">
                          <a:pos x="T10" y="T11"/>
                        </a:cxn>
                        <a:cxn ang="T86">
                          <a:pos x="T12" y="T13"/>
                        </a:cxn>
                        <a:cxn ang="T87">
                          <a:pos x="T14" y="T15"/>
                        </a:cxn>
                        <a:cxn ang="T88">
                          <a:pos x="T16" y="T17"/>
                        </a:cxn>
                        <a:cxn ang="T89">
                          <a:pos x="T18" y="T19"/>
                        </a:cxn>
                        <a:cxn ang="T90">
                          <a:pos x="T20" y="T21"/>
                        </a:cxn>
                        <a:cxn ang="T91">
                          <a:pos x="T22" y="T23"/>
                        </a:cxn>
                        <a:cxn ang="T92">
                          <a:pos x="T24" y="T25"/>
                        </a:cxn>
                        <a:cxn ang="T93">
                          <a:pos x="T26" y="T27"/>
                        </a:cxn>
                        <a:cxn ang="T94">
                          <a:pos x="T28" y="T29"/>
                        </a:cxn>
                        <a:cxn ang="T95">
                          <a:pos x="T30" y="T31"/>
                        </a:cxn>
                        <a:cxn ang="T96">
                          <a:pos x="T32" y="T33"/>
                        </a:cxn>
                        <a:cxn ang="T97">
                          <a:pos x="T34" y="T35"/>
                        </a:cxn>
                        <a:cxn ang="T98">
                          <a:pos x="T36" y="T37"/>
                        </a:cxn>
                        <a:cxn ang="T99">
                          <a:pos x="T38" y="T39"/>
                        </a:cxn>
                        <a:cxn ang="T100">
                          <a:pos x="T40" y="T41"/>
                        </a:cxn>
                        <a:cxn ang="T101">
                          <a:pos x="T42" y="T43"/>
                        </a:cxn>
                        <a:cxn ang="T102">
                          <a:pos x="T44" y="T45"/>
                        </a:cxn>
                        <a:cxn ang="T103">
                          <a:pos x="T46" y="T47"/>
                        </a:cxn>
                        <a:cxn ang="T104">
                          <a:pos x="T48" y="T49"/>
                        </a:cxn>
                        <a:cxn ang="T105">
                          <a:pos x="T50" y="T51"/>
                        </a:cxn>
                        <a:cxn ang="T106">
                          <a:pos x="T52" y="T53"/>
                        </a:cxn>
                        <a:cxn ang="T107">
                          <a:pos x="T54" y="T55"/>
                        </a:cxn>
                        <a:cxn ang="T108">
                          <a:pos x="T56" y="T57"/>
                        </a:cxn>
                        <a:cxn ang="T109">
                          <a:pos x="T58" y="T59"/>
                        </a:cxn>
                        <a:cxn ang="T110">
                          <a:pos x="T60" y="T61"/>
                        </a:cxn>
                        <a:cxn ang="T111">
                          <a:pos x="T62" y="T63"/>
                        </a:cxn>
                        <a:cxn ang="T112">
                          <a:pos x="T64" y="T65"/>
                        </a:cxn>
                        <a:cxn ang="T113">
                          <a:pos x="T66" y="T67"/>
                        </a:cxn>
                        <a:cxn ang="T114">
                          <a:pos x="T68" y="T69"/>
                        </a:cxn>
                        <a:cxn ang="T115">
                          <a:pos x="T70" y="T71"/>
                        </a:cxn>
                        <a:cxn ang="T116">
                          <a:pos x="T72" y="T73"/>
                        </a:cxn>
                        <a:cxn ang="T117">
                          <a:pos x="T74" y="T75"/>
                        </a:cxn>
                        <a:cxn ang="T118">
                          <a:pos x="T76" y="T77"/>
                        </a:cxn>
                        <a:cxn ang="T119">
                          <a:pos x="T78" y="T79"/>
                        </a:cxn>
                      </a:cxnLst>
                      <a:rect l="0" t="0" r="r" b="b"/>
                      <a:pathLst>
                        <a:path w="324" h="371">
                          <a:moveTo>
                            <a:pt x="0" y="56"/>
                          </a:moveTo>
                          <a:lnTo>
                            <a:pt x="12" y="42"/>
                          </a:lnTo>
                          <a:lnTo>
                            <a:pt x="31" y="32"/>
                          </a:lnTo>
                          <a:lnTo>
                            <a:pt x="56" y="30"/>
                          </a:lnTo>
                          <a:lnTo>
                            <a:pt x="71" y="18"/>
                          </a:lnTo>
                          <a:lnTo>
                            <a:pt x="87" y="8"/>
                          </a:lnTo>
                          <a:lnTo>
                            <a:pt x="99" y="3"/>
                          </a:lnTo>
                          <a:lnTo>
                            <a:pt x="115" y="0"/>
                          </a:lnTo>
                          <a:lnTo>
                            <a:pt x="128" y="1"/>
                          </a:lnTo>
                          <a:lnTo>
                            <a:pt x="144" y="11"/>
                          </a:lnTo>
                          <a:lnTo>
                            <a:pt x="161" y="19"/>
                          </a:lnTo>
                          <a:lnTo>
                            <a:pt x="183" y="23"/>
                          </a:lnTo>
                          <a:lnTo>
                            <a:pt x="199" y="21"/>
                          </a:lnTo>
                          <a:lnTo>
                            <a:pt x="216" y="19"/>
                          </a:lnTo>
                          <a:lnTo>
                            <a:pt x="233" y="22"/>
                          </a:lnTo>
                          <a:lnTo>
                            <a:pt x="248" y="29"/>
                          </a:lnTo>
                          <a:lnTo>
                            <a:pt x="265" y="37"/>
                          </a:lnTo>
                          <a:lnTo>
                            <a:pt x="280" y="46"/>
                          </a:lnTo>
                          <a:lnTo>
                            <a:pt x="299" y="61"/>
                          </a:lnTo>
                          <a:lnTo>
                            <a:pt x="316" y="80"/>
                          </a:lnTo>
                          <a:lnTo>
                            <a:pt x="322" y="108"/>
                          </a:lnTo>
                          <a:lnTo>
                            <a:pt x="323" y="147"/>
                          </a:lnTo>
                          <a:lnTo>
                            <a:pt x="319" y="189"/>
                          </a:lnTo>
                          <a:lnTo>
                            <a:pt x="309" y="220"/>
                          </a:lnTo>
                          <a:lnTo>
                            <a:pt x="307" y="242"/>
                          </a:lnTo>
                          <a:lnTo>
                            <a:pt x="302" y="260"/>
                          </a:lnTo>
                          <a:lnTo>
                            <a:pt x="288" y="269"/>
                          </a:lnTo>
                          <a:lnTo>
                            <a:pt x="274" y="272"/>
                          </a:lnTo>
                          <a:lnTo>
                            <a:pt x="262" y="283"/>
                          </a:lnTo>
                          <a:lnTo>
                            <a:pt x="255" y="297"/>
                          </a:lnTo>
                          <a:lnTo>
                            <a:pt x="252" y="318"/>
                          </a:lnTo>
                          <a:lnTo>
                            <a:pt x="245" y="337"/>
                          </a:lnTo>
                          <a:lnTo>
                            <a:pt x="231" y="351"/>
                          </a:lnTo>
                          <a:lnTo>
                            <a:pt x="208" y="362"/>
                          </a:lnTo>
                          <a:lnTo>
                            <a:pt x="187" y="367"/>
                          </a:lnTo>
                          <a:lnTo>
                            <a:pt x="165" y="370"/>
                          </a:lnTo>
                          <a:lnTo>
                            <a:pt x="150" y="368"/>
                          </a:lnTo>
                          <a:lnTo>
                            <a:pt x="142" y="363"/>
                          </a:lnTo>
                          <a:lnTo>
                            <a:pt x="137" y="352"/>
                          </a:lnTo>
                          <a:lnTo>
                            <a:pt x="137" y="338"/>
                          </a:lnTo>
                          <a:lnTo>
                            <a:pt x="144" y="326"/>
                          </a:lnTo>
                          <a:lnTo>
                            <a:pt x="149" y="312"/>
                          </a:lnTo>
                          <a:lnTo>
                            <a:pt x="147" y="297"/>
                          </a:lnTo>
                          <a:lnTo>
                            <a:pt x="134" y="289"/>
                          </a:lnTo>
                          <a:lnTo>
                            <a:pt x="120" y="288"/>
                          </a:lnTo>
                          <a:lnTo>
                            <a:pt x="89" y="296"/>
                          </a:lnTo>
                          <a:lnTo>
                            <a:pt x="77" y="286"/>
                          </a:lnTo>
                          <a:lnTo>
                            <a:pt x="64" y="281"/>
                          </a:lnTo>
                          <a:lnTo>
                            <a:pt x="81" y="272"/>
                          </a:lnTo>
                          <a:lnTo>
                            <a:pt x="97" y="260"/>
                          </a:lnTo>
                          <a:lnTo>
                            <a:pt x="106" y="248"/>
                          </a:lnTo>
                          <a:lnTo>
                            <a:pt x="110" y="236"/>
                          </a:lnTo>
                          <a:lnTo>
                            <a:pt x="110" y="226"/>
                          </a:lnTo>
                          <a:lnTo>
                            <a:pt x="106" y="216"/>
                          </a:lnTo>
                          <a:lnTo>
                            <a:pt x="96" y="203"/>
                          </a:lnTo>
                          <a:lnTo>
                            <a:pt x="87" y="187"/>
                          </a:lnTo>
                          <a:lnTo>
                            <a:pt x="84" y="174"/>
                          </a:lnTo>
                          <a:lnTo>
                            <a:pt x="84" y="159"/>
                          </a:lnTo>
                          <a:lnTo>
                            <a:pt x="88" y="147"/>
                          </a:lnTo>
                          <a:lnTo>
                            <a:pt x="96" y="140"/>
                          </a:lnTo>
                          <a:lnTo>
                            <a:pt x="110" y="132"/>
                          </a:lnTo>
                          <a:lnTo>
                            <a:pt x="126" y="124"/>
                          </a:lnTo>
                          <a:lnTo>
                            <a:pt x="138" y="117"/>
                          </a:lnTo>
                          <a:lnTo>
                            <a:pt x="150" y="110"/>
                          </a:lnTo>
                          <a:lnTo>
                            <a:pt x="158" y="98"/>
                          </a:lnTo>
                          <a:lnTo>
                            <a:pt x="151" y="98"/>
                          </a:lnTo>
                          <a:lnTo>
                            <a:pt x="144" y="91"/>
                          </a:lnTo>
                          <a:lnTo>
                            <a:pt x="142" y="86"/>
                          </a:lnTo>
                          <a:lnTo>
                            <a:pt x="140" y="81"/>
                          </a:lnTo>
                          <a:lnTo>
                            <a:pt x="135" y="84"/>
                          </a:lnTo>
                          <a:lnTo>
                            <a:pt x="117" y="84"/>
                          </a:lnTo>
                          <a:lnTo>
                            <a:pt x="102" y="87"/>
                          </a:lnTo>
                          <a:lnTo>
                            <a:pt x="88" y="86"/>
                          </a:lnTo>
                          <a:lnTo>
                            <a:pt x="73" y="84"/>
                          </a:lnTo>
                          <a:lnTo>
                            <a:pt x="63" y="81"/>
                          </a:lnTo>
                          <a:lnTo>
                            <a:pt x="53" y="74"/>
                          </a:lnTo>
                          <a:lnTo>
                            <a:pt x="44" y="67"/>
                          </a:lnTo>
                          <a:lnTo>
                            <a:pt x="34" y="61"/>
                          </a:lnTo>
                          <a:lnTo>
                            <a:pt x="18" y="60"/>
                          </a:lnTo>
                          <a:lnTo>
                            <a:pt x="0" y="56"/>
                          </a:lnTo>
                        </a:path>
                      </a:pathLst>
                    </a:custGeom>
                    <a:solidFill>
                      <a:srgbClr val="A04000"/>
                    </a:soli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1350"/>
                    </a:p>
                  </p:txBody>
                </p:sp>
                <p:grpSp>
                  <p:nvGrpSpPr>
                    <p:cNvPr id="136256" name="Group 2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013" y="2733"/>
                      <a:ext cx="167" cy="257"/>
                      <a:chOff x="4013" y="2733"/>
                      <a:chExt cx="167" cy="257"/>
                    </a:xfrm>
                  </p:grpSpPr>
                  <p:sp>
                    <p:nvSpPr>
                      <p:cNvPr id="136257" name="Freeform 2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153" y="2766"/>
                        <a:ext cx="27" cy="36"/>
                      </a:xfrm>
                      <a:custGeom>
                        <a:avLst/>
                        <a:gdLst>
                          <a:gd name="T0" fmla="*/ 0 w 27"/>
                          <a:gd name="T1" fmla="*/ 26 h 36"/>
                          <a:gd name="T2" fmla="*/ 16 w 27"/>
                          <a:gd name="T3" fmla="*/ 20 h 36"/>
                          <a:gd name="T4" fmla="*/ 22 w 27"/>
                          <a:gd name="T5" fmla="*/ 10 h 36"/>
                          <a:gd name="T6" fmla="*/ 24 w 27"/>
                          <a:gd name="T7" fmla="*/ 0 h 36"/>
                          <a:gd name="T8" fmla="*/ 26 w 27"/>
                          <a:gd name="T9" fmla="*/ 14 h 36"/>
                          <a:gd name="T10" fmla="*/ 20 w 27"/>
                          <a:gd name="T11" fmla="*/ 25 h 36"/>
                          <a:gd name="T12" fmla="*/ 12 w 27"/>
                          <a:gd name="T13" fmla="*/ 29 h 36"/>
                          <a:gd name="T14" fmla="*/ 20 w 27"/>
                          <a:gd name="T15" fmla="*/ 33 h 36"/>
                          <a:gd name="T16" fmla="*/ 26 w 27"/>
                          <a:gd name="T17" fmla="*/ 33 h 36"/>
                          <a:gd name="T18" fmla="*/ 20 w 27"/>
                          <a:gd name="T19" fmla="*/ 35 h 36"/>
                          <a:gd name="T20" fmla="*/ 0 w 27"/>
                          <a:gd name="T21" fmla="*/ 26 h 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60000 65536"/>
                          <a:gd name="T31" fmla="*/ 0 60000 65536"/>
                          <a:gd name="T32" fmla="*/ 0 60000 65536"/>
                        </a:gdLst>
                        <a:ahLst/>
                        <a:cxnLst>
                          <a:cxn ang="T22">
                            <a:pos x="T0" y="T1"/>
                          </a:cxn>
                          <a:cxn ang="T23">
                            <a:pos x="T2" y="T3"/>
                          </a:cxn>
                          <a:cxn ang="T24">
                            <a:pos x="T4" y="T5"/>
                          </a:cxn>
                          <a:cxn ang="T25">
                            <a:pos x="T6" y="T7"/>
                          </a:cxn>
                          <a:cxn ang="T26">
                            <a:pos x="T8" y="T9"/>
                          </a:cxn>
                          <a:cxn ang="T27">
                            <a:pos x="T10" y="T11"/>
                          </a:cxn>
                          <a:cxn ang="T28">
                            <a:pos x="T12" y="T13"/>
                          </a:cxn>
                          <a:cxn ang="T29">
                            <a:pos x="T14" y="T15"/>
                          </a:cxn>
                          <a:cxn ang="T30">
                            <a:pos x="T16" y="T17"/>
                          </a:cxn>
                          <a:cxn ang="T31">
                            <a:pos x="T18" y="T19"/>
                          </a:cxn>
                          <a:cxn ang="T32">
                            <a:pos x="T20" y="T21"/>
                          </a:cxn>
                        </a:cxnLst>
                        <a:rect l="0" t="0" r="r" b="b"/>
                        <a:pathLst>
                          <a:path w="27" h="36">
                            <a:moveTo>
                              <a:pt x="0" y="26"/>
                            </a:moveTo>
                            <a:lnTo>
                              <a:pt x="16" y="20"/>
                            </a:lnTo>
                            <a:lnTo>
                              <a:pt x="22" y="10"/>
                            </a:lnTo>
                            <a:lnTo>
                              <a:pt x="24" y="0"/>
                            </a:lnTo>
                            <a:lnTo>
                              <a:pt x="26" y="14"/>
                            </a:lnTo>
                            <a:lnTo>
                              <a:pt x="20" y="25"/>
                            </a:lnTo>
                            <a:lnTo>
                              <a:pt x="12" y="29"/>
                            </a:lnTo>
                            <a:lnTo>
                              <a:pt x="20" y="33"/>
                            </a:lnTo>
                            <a:lnTo>
                              <a:pt x="26" y="33"/>
                            </a:lnTo>
                            <a:lnTo>
                              <a:pt x="20" y="35"/>
                            </a:lnTo>
                            <a:lnTo>
                              <a:pt x="0" y="26"/>
                            </a:lnTo>
                          </a:path>
                        </a:pathLst>
                      </a:custGeom>
                      <a:solidFill>
                        <a:srgbClr val="604020"/>
                      </a:solidFill>
                      <a:ln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 sz="1350"/>
                      </a:p>
                    </p:txBody>
                  </p:sp>
                  <p:sp>
                    <p:nvSpPr>
                      <p:cNvPr id="136258" name="Freeform 2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112" y="2923"/>
                        <a:ext cx="13" cy="6"/>
                      </a:xfrm>
                      <a:custGeom>
                        <a:avLst/>
                        <a:gdLst>
                          <a:gd name="T0" fmla="*/ 0 w 13"/>
                          <a:gd name="T1" fmla="*/ 4 h 6"/>
                          <a:gd name="T2" fmla="*/ 7 w 13"/>
                          <a:gd name="T3" fmla="*/ 4 h 6"/>
                          <a:gd name="T4" fmla="*/ 12 w 13"/>
                          <a:gd name="T5" fmla="*/ 0 h 6"/>
                          <a:gd name="T6" fmla="*/ 11 w 13"/>
                          <a:gd name="T7" fmla="*/ 5 h 6"/>
                          <a:gd name="T8" fmla="*/ 0 w 13"/>
                          <a:gd name="T9" fmla="*/ 4 h 6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0" t="0" r="r" b="b"/>
                        <a:pathLst>
                          <a:path w="13" h="6">
                            <a:moveTo>
                              <a:pt x="0" y="4"/>
                            </a:moveTo>
                            <a:lnTo>
                              <a:pt x="7" y="4"/>
                            </a:lnTo>
                            <a:lnTo>
                              <a:pt x="12" y="0"/>
                            </a:lnTo>
                            <a:lnTo>
                              <a:pt x="11" y="5"/>
                            </a:lnTo>
                            <a:lnTo>
                              <a:pt x="0" y="4"/>
                            </a:lnTo>
                          </a:path>
                        </a:pathLst>
                      </a:custGeom>
                      <a:solidFill>
                        <a:srgbClr val="604020"/>
                      </a:solidFill>
                      <a:ln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 sz="1350"/>
                      </a:p>
                    </p:txBody>
                  </p:sp>
                  <p:sp>
                    <p:nvSpPr>
                      <p:cNvPr id="136259" name="Freeform 2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099" y="2931"/>
                        <a:ext cx="44" cy="31"/>
                      </a:xfrm>
                      <a:custGeom>
                        <a:avLst/>
                        <a:gdLst>
                          <a:gd name="T0" fmla="*/ 10 w 44"/>
                          <a:gd name="T1" fmla="*/ 0 h 31"/>
                          <a:gd name="T2" fmla="*/ 18 w 44"/>
                          <a:gd name="T3" fmla="*/ 10 h 31"/>
                          <a:gd name="T4" fmla="*/ 31 w 44"/>
                          <a:gd name="T5" fmla="*/ 14 h 31"/>
                          <a:gd name="T6" fmla="*/ 43 w 44"/>
                          <a:gd name="T7" fmla="*/ 16 h 31"/>
                          <a:gd name="T8" fmla="*/ 31 w 44"/>
                          <a:gd name="T9" fmla="*/ 18 h 31"/>
                          <a:gd name="T10" fmla="*/ 21 w 44"/>
                          <a:gd name="T11" fmla="*/ 17 h 31"/>
                          <a:gd name="T12" fmla="*/ 14 w 44"/>
                          <a:gd name="T13" fmla="*/ 14 h 31"/>
                          <a:gd name="T14" fmla="*/ 10 w 44"/>
                          <a:gd name="T15" fmla="*/ 24 h 31"/>
                          <a:gd name="T16" fmla="*/ 0 w 44"/>
                          <a:gd name="T17" fmla="*/ 30 h 31"/>
                          <a:gd name="T18" fmla="*/ 6 w 44"/>
                          <a:gd name="T19" fmla="*/ 22 h 31"/>
                          <a:gd name="T20" fmla="*/ 8 w 44"/>
                          <a:gd name="T21" fmla="*/ 17 h 31"/>
                          <a:gd name="T22" fmla="*/ 6 w 44"/>
                          <a:gd name="T23" fmla="*/ 10 h 31"/>
                          <a:gd name="T24" fmla="*/ 10 w 44"/>
                          <a:gd name="T25" fmla="*/ 0 h 31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60000 65536"/>
                          <a:gd name="T31" fmla="*/ 0 60000 65536"/>
                          <a:gd name="T32" fmla="*/ 0 60000 65536"/>
                          <a:gd name="T33" fmla="*/ 0 60000 65536"/>
                          <a:gd name="T34" fmla="*/ 0 60000 65536"/>
                          <a:gd name="T35" fmla="*/ 0 60000 65536"/>
                          <a:gd name="T36" fmla="*/ 0 60000 65536"/>
                          <a:gd name="T37" fmla="*/ 0 60000 65536"/>
                          <a:gd name="T38" fmla="*/ 0 60000 65536"/>
                        </a:gdLst>
                        <a:ahLst/>
                        <a:cxnLst>
                          <a:cxn ang="T26">
                            <a:pos x="T0" y="T1"/>
                          </a:cxn>
                          <a:cxn ang="T27">
                            <a:pos x="T2" y="T3"/>
                          </a:cxn>
                          <a:cxn ang="T28">
                            <a:pos x="T4" y="T5"/>
                          </a:cxn>
                          <a:cxn ang="T29">
                            <a:pos x="T6" y="T7"/>
                          </a:cxn>
                          <a:cxn ang="T30">
                            <a:pos x="T8" y="T9"/>
                          </a:cxn>
                          <a:cxn ang="T31">
                            <a:pos x="T10" y="T11"/>
                          </a:cxn>
                          <a:cxn ang="T32">
                            <a:pos x="T12" y="T13"/>
                          </a:cxn>
                          <a:cxn ang="T33">
                            <a:pos x="T14" y="T15"/>
                          </a:cxn>
                          <a:cxn ang="T34">
                            <a:pos x="T16" y="T17"/>
                          </a:cxn>
                          <a:cxn ang="T35">
                            <a:pos x="T18" y="T19"/>
                          </a:cxn>
                          <a:cxn ang="T36">
                            <a:pos x="T20" y="T21"/>
                          </a:cxn>
                          <a:cxn ang="T37">
                            <a:pos x="T22" y="T23"/>
                          </a:cxn>
                          <a:cxn ang="T38">
                            <a:pos x="T24" y="T25"/>
                          </a:cxn>
                        </a:cxnLst>
                        <a:rect l="0" t="0" r="r" b="b"/>
                        <a:pathLst>
                          <a:path w="44" h="31">
                            <a:moveTo>
                              <a:pt x="10" y="0"/>
                            </a:moveTo>
                            <a:lnTo>
                              <a:pt x="18" y="10"/>
                            </a:lnTo>
                            <a:lnTo>
                              <a:pt x="31" y="14"/>
                            </a:lnTo>
                            <a:lnTo>
                              <a:pt x="43" y="16"/>
                            </a:lnTo>
                            <a:lnTo>
                              <a:pt x="31" y="18"/>
                            </a:lnTo>
                            <a:lnTo>
                              <a:pt x="21" y="17"/>
                            </a:lnTo>
                            <a:lnTo>
                              <a:pt x="14" y="14"/>
                            </a:lnTo>
                            <a:lnTo>
                              <a:pt x="10" y="24"/>
                            </a:lnTo>
                            <a:lnTo>
                              <a:pt x="0" y="30"/>
                            </a:lnTo>
                            <a:lnTo>
                              <a:pt x="6" y="22"/>
                            </a:lnTo>
                            <a:lnTo>
                              <a:pt x="8" y="17"/>
                            </a:lnTo>
                            <a:lnTo>
                              <a:pt x="6" y="10"/>
                            </a:lnTo>
                            <a:lnTo>
                              <a:pt x="10" y="0"/>
                            </a:lnTo>
                          </a:path>
                        </a:pathLst>
                      </a:custGeom>
                      <a:solidFill>
                        <a:srgbClr val="604020"/>
                      </a:solidFill>
                      <a:ln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 sz="1350"/>
                      </a:p>
                    </p:txBody>
                  </p:sp>
                  <p:sp>
                    <p:nvSpPr>
                      <p:cNvPr id="136260" name="Freeform 2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121" y="2969"/>
                        <a:ext cx="35" cy="21"/>
                      </a:xfrm>
                      <a:custGeom>
                        <a:avLst/>
                        <a:gdLst>
                          <a:gd name="T0" fmla="*/ 0 w 35"/>
                          <a:gd name="T1" fmla="*/ 12 h 21"/>
                          <a:gd name="T2" fmla="*/ 18 w 35"/>
                          <a:gd name="T3" fmla="*/ 10 h 21"/>
                          <a:gd name="T4" fmla="*/ 26 w 35"/>
                          <a:gd name="T5" fmla="*/ 5 h 21"/>
                          <a:gd name="T6" fmla="*/ 30 w 35"/>
                          <a:gd name="T7" fmla="*/ 0 h 21"/>
                          <a:gd name="T8" fmla="*/ 26 w 35"/>
                          <a:gd name="T9" fmla="*/ 8 h 21"/>
                          <a:gd name="T10" fmla="*/ 24 w 35"/>
                          <a:gd name="T11" fmla="*/ 12 h 21"/>
                          <a:gd name="T12" fmla="*/ 28 w 35"/>
                          <a:gd name="T13" fmla="*/ 15 h 21"/>
                          <a:gd name="T14" fmla="*/ 34 w 35"/>
                          <a:gd name="T15" fmla="*/ 16 h 21"/>
                          <a:gd name="T16" fmla="*/ 26 w 35"/>
                          <a:gd name="T17" fmla="*/ 19 h 21"/>
                          <a:gd name="T18" fmla="*/ 22 w 35"/>
                          <a:gd name="T19" fmla="*/ 20 h 21"/>
                          <a:gd name="T20" fmla="*/ 18 w 35"/>
                          <a:gd name="T21" fmla="*/ 19 h 21"/>
                          <a:gd name="T22" fmla="*/ 14 w 35"/>
                          <a:gd name="T23" fmla="*/ 15 h 21"/>
                          <a:gd name="T24" fmla="*/ 0 w 35"/>
                          <a:gd name="T25" fmla="*/ 12 h 21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60000 65536"/>
                          <a:gd name="T31" fmla="*/ 0 60000 65536"/>
                          <a:gd name="T32" fmla="*/ 0 60000 65536"/>
                          <a:gd name="T33" fmla="*/ 0 60000 65536"/>
                          <a:gd name="T34" fmla="*/ 0 60000 65536"/>
                          <a:gd name="T35" fmla="*/ 0 60000 65536"/>
                          <a:gd name="T36" fmla="*/ 0 60000 65536"/>
                          <a:gd name="T37" fmla="*/ 0 60000 65536"/>
                          <a:gd name="T38" fmla="*/ 0 60000 65536"/>
                        </a:gdLst>
                        <a:ahLst/>
                        <a:cxnLst>
                          <a:cxn ang="T26">
                            <a:pos x="T0" y="T1"/>
                          </a:cxn>
                          <a:cxn ang="T27">
                            <a:pos x="T2" y="T3"/>
                          </a:cxn>
                          <a:cxn ang="T28">
                            <a:pos x="T4" y="T5"/>
                          </a:cxn>
                          <a:cxn ang="T29">
                            <a:pos x="T6" y="T7"/>
                          </a:cxn>
                          <a:cxn ang="T30">
                            <a:pos x="T8" y="T9"/>
                          </a:cxn>
                          <a:cxn ang="T31">
                            <a:pos x="T10" y="T11"/>
                          </a:cxn>
                          <a:cxn ang="T32">
                            <a:pos x="T12" y="T13"/>
                          </a:cxn>
                          <a:cxn ang="T33">
                            <a:pos x="T14" y="T15"/>
                          </a:cxn>
                          <a:cxn ang="T34">
                            <a:pos x="T16" y="T17"/>
                          </a:cxn>
                          <a:cxn ang="T35">
                            <a:pos x="T18" y="T19"/>
                          </a:cxn>
                          <a:cxn ang="T36">
                            <a:pos x="T20" y="T21"/>
                          </a:cxn>
                          <a:cxn ang="T37">
                            <a:pos x="T22" y="T23"/>
                          </a:cxn>
                          <a:cxn ang="T38">
                            <a:pos x="T24" y="T25"/>
                          </a:cxn>
                        </a:cxnLst>
                        <a:rect l="0" t="0" r="r" b="b"/>
                        <a:pathLst>
                          <a:path w="35" h="21">
                            <a:moveTo>
                              <a:pt x="0" y="12"/>
                            </a:moveTo>
                            <a:lnTo>
                              <a:pt x="18" y="10"/>
                            </a:lnTo>
                            <a:lnTo>
                              <a:pt x="26" y="5"/>
                            </a:lnTo>
                            <a:lnTo>
                              <a:pt x="30" y="0"/>
                            </a:lnTo>
                            <a:lnTo>
                              <a:pt x="26" y="8"/>
                            </a:lnTo>
                            <a:lnTo>
                              <a:pt x="24" y="12"/>
                            </a:lnTo>
                            <a:lnTo>
                              <a:pt x="28" y="15"/>
                            </a:lnTo>
                            <a:lnTo>
                              <a:pt x="34" y="16"/>
                            </a:lnTo>
                            <a:lnTo>
                              <a:pt x="26" y="19"/>
                            </a:lnTo>
                            <a:lnTo>
                              <a:pt x="22" y="20"/>
                            </a:lnTo>
                            <a:lnTo>
                              <a:pt x="18" y="19"/>
                            </a:lnTo>
                            <a:lnTo>
                              <a:pt x="14" y="15"/>
                            </a:lnTo>
                            <a:lnTo>
                              <a:pt x="0" y="12"/>
                            </a:lnTo>
                          </a:path>
                        </a:pathLst>
                      </a:custGeom>
                      <a:solidFill>
                        <a:srgbClr val="604020"/>
                      </a:solidFill>
                      <a:ln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 sz="1350"/>
                      </a:p>
                    </p:txBody>
                  </p:sp>
                  <p:sp>
                    <p:nvSpPr>
                      <p:cNvPr id="136261" name="Freeform 2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013" y="2733"/>
                        <a:ext cx="34" cy="23"/>
                      </a:xfrm>
                      <a:custGeom>
                        <a:avLst/>
                        <a:gdLst>
                          <a:gd name="T0" fmla="*/ 0 w 34"/>
                          <a:gd name="T1" fmla="*/ 8 h 23"/>
                          <a:gd name="T2" fmla="*/ 14 w 34"/>
                          <a:gd name="T3" fmla="*/ 9 h 23"/>
                          <a:gd name="T4" fmla="*/ 19 w 34"/>
                          <a:gd name="T5" fmla="*/ 12 h 23"/>
                          <a:gd name="T6" fmla="*/ 20 w 34"/>
                          <a:gd name="T7" fmla="*/ 19 h 23"/>
                          <a:gd name="T8" fmla="*/ 25 w 34"/>
                          <a:gd name="T9" fmla="*/ 22 h 23"/>
                          <a:gd name="T10" fmla="*/ 31 w 34"/>
                          <a:gd name="T11" fmla="*/ 19 h 23"/>
                          <a:gd name="T12" fmla="*/ 33 w 34"/>
                          <a:gd name="T13" fmla="*/ 9 h 23"/>
                          <a:gd name="T14" fmla="*/ 31 w 34"/>
                          <a:gd name="T15" fmla="*/ 0 h 23"/>
                          <a:gd name="T16" fmla="*/ 26 w 34"/>
                          <a:gd name="T17" fmla="*/ 0 h 23"/>
                          <a:gd name="T18" fmla="*/ 27 w 34"/>
                          <a:gd name="T19" fmla="*/ 4 h 23"/>
                          <a:gd name="T20" fmla="*/ 26 w 34"/>
                          <a:gd name="T21" fmla="*/ 12 h 23"/>
                          <a:gd name="T22" fmla="*/ 20 w 34"/>
                          <a:gd name="T23" fmla="*/ 5 h 23"/>
                          <a:gd name="T24" fmla="*/ 12 w 34"/>
                          <a:gd name="T25" fmla="*/ 4 h 23"/>
                          <a:gd name="T26" fmla="*/ 0 w 34"/>
                          <a:gd name="T27" fmla="*/ 8 h 23"/>
                          <a:gd name="T28" fmla="*/ 0 60000 65536"/>
                          <a:gd name="T29" fmla="*/ 0 60000 65536"/>
                          <a:gd name="T30" fmla="*/ 0 60000 65536"/>
                          <a:gd name="T31" fmla="*/ 0 60000 65536"/>
                          <a:gd name="T32" fmla="*/ 0 60000 65536"/>
                          <a:gd name="T33" fmla="*/ 0 60000 65536"/>
                          <a:gd name="T34" fmla="*/ 0 60000 65536"/>
                          <a:gd name="T35" fmla="*/ 0 60000 65536"/>
                          <a:gd name="T36" fmla="*/ 0 60000 65536"/>
                          <a:gd name="T37" fmla="*/ 0 60000 65536"/>
                          <a:gd name="T38" fmla="*/ 0 60000 65536"/>
                          <a:gd name="T39" fmla="*/ 0 60000 65536"/>
                          <a:gd name="T40" fmla="*/ 0 60000 65536"/>
                          <a:gd name="T41" fmla="*/ 0 60000 65536"/>
                        </a:gdLst>
                        <a:ahLst/>
                        <a:cxnLst>
                          <a:cxn ang="T28">
                            <a:pos x="T0" y="T1"/>
                          </a:cxn>
                          <a:cxn ang="T29">
                            <a:pos x="T2" y="T3"/>
                          </a:cxn>
                          <a:cxn ang="T30">
                            <a:pos x="T4" y="T5"/>
                          </a:cxn>
                          <a:cxn ang="T31">
                            <a:pos x="T6" y="T7"/>
                          </a:cxn>
                          <a:cxn ang="T32">
                            <a:pos x="T8" y="T9"/>
                          </a:cxn>
                          <a:cxn ang="T33">
                            <a:pos x="T10" y="T11"/>
                          </a:cxn>
                          <a:cxn ang="T34">
                            <a:pos x="T12" y="T13"/>
                          </a:cxn>
                          <a:cxn ang="T35">
                            <a:pos x="T14" y="T15"/>
                          </a:cxn>
                          <a:cxn ang="T36">
                            <a:pos x="T16" y="T17"/>
                          </a:cxn>
                          <a:cxn ang="T37">
                            <a:pos x="T18" y="T19"/>
                          </a:cxn>
                          <a:cxn ang="T38">
                            <a:pos x="T20" y="T21"/>
                          </a:cxn>
                          <a:cxn ang="T39">
                            <a:pos x="T22" y="T23"/>
                          </a:cxn>
                          <a:cxn ang="T40">
                            <a:pos x="T24" y="T25"/>
                          </a:cxn>
                          <a:cxn ang="T41">
                            <a:pos x="T26" y="T27"/>
                          </a:cxn>
                        </a:cxnLst>
                        <a:rect l="0" t="0" r="r" b="b"/>
                        <a:pathLst>
                          <a:path w="34" h="23">
                            <a:moveTo>
                              <a:pt x="0" y="8"/>
                            </a:moveTo>
                            <a:lnTo>
                              <a:pt x="14" y="9"/>
                            </a:lnTo>
                            <a:lnTo>
                              <a:pt x="19" y="12"/>
                            </a:lnTo>
                            <a:lnTo>
                              <a:pt x="20" y="19"/>
                            </a:lnTo>
                            <a:lnTo>
                              <a:pt x="25" y="22"/>
                            </a:lnTo>
                            <a:lnTo>
                              <a:pt x="31" y="19"/>
                            </a:lnTo>
                            <a:lnTo>
                              <a:pt x="33" y="9"/>
                            </a:lnTo>
                            <a:lnTo>
                              <a:pt x="31" y="0"/>
                            </a:lnTo>
                            <a:lnTo>
                              <a:pt x="26" y="0"/>
                            </a:lnTo>
                            <a:lnTo>
                              <a:pt x="27" y="4"/>
                            </a:lnTo>
                            <a:lnTo>
                              <a:pt x="26" y="12"/>
                            </a:lnTo>
                            <a:lnTo>
                              <a:pt x="20" y="5"/>
                            </a:lnTo>
                            <a:lnTo>
                              <a:pt x="12" y="4"/>
                            </a:lnTo>
                            <a:lnTo>
                              <a:pt x="0" y="8"/>
                            </a:lnTo>
                          </a:path>
                        </a:pathLst>
                      </a:custGeom>
                      <a:solidFill>
                        <a:srgbClr val="604020"/>
                      </a:solidFill>
                      <a:ln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 sz="1350"/>
                      </a:p>
                    </p:txBody>
                  </p:sp>
                  <p:sp>
                    <p:nvSpPr>
                      <p:cNvPr id="136262" name="Freeform 2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039" y="2758"/>
                        <a:ext cx="28" cy="10"/>
                      </a:xfrm>
                      <a:custGeom>
                        <a:avLst/>
                        <a:gdLst>
                          <a:gd name="T0" fmla="*/ 0 w 28"/>
                          <a:gd name="T1" fmla="*/ 0 h 10"/>
                          <a:gd name="T2" fmla="*/ 12 w 28"/>
                          <a:gd name="T3" fmla="*/ 8 h 10"/>
                          <a:gd name="T4" fmla="*/ 21 w 28"/>
                          <a:gd name="T5" fmla="*/ 9 h 10"/>
                          <a:gd name="T6" fmla="*/ 27 w 28"/>
                          <a:gd name="T7" fmla="*/ 5 h 10"/>
                          <a:gd name="T8" fmla="*/ 18 w 28"/>
                          <a:gd name="T9" fmla="*/ 5 h 10"/>
                          <a:gd name="T10" fmla="*/ 11 w 28"/>
                          <a:gd name="T11" fmla="*/ 4 h 10"/>
                          <a:gd name="T12" fmla="*/ 0 w 28"/>
                          <a:gd name="T13" fmla="*/ 0 h 10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</a:gdLst>
                        <a:ahLst/>
                        <a:cxnLst>
                          <a:cxn ang="T14">
                            <a:pos x="T0" y="T1"/>
                          </a:cxn>
                          <a:cxn ang="T15">
                            <a:pos x="T2" y="T3"/>
                          </a:cxn>
                          <a:cxn ang="T16">
                            <a:pos x="T4" y="T5"/>
                          </a:cxn>
                          <a:cxn ang="T17">
                            <a:pos x="T6" y="T7"/>
                          </a:cxn>
                          <a:cxn ang="T18">
                            <a:pos x="T8" y="T9"/>
                          </a:cxn>
                          <a:cxn ang="T19">
                            <a:pos x="T10" y="T11"/>
                          </a:cxn>
                          <a:cxn ang="T20">
                            <a:pos x="T12" y="T13"/>
                          </a:cxn>
                        </a:cxnLst>
                        <a:rect l="0" t="0" r="r" b="b"/>
                        <a:pathLst>
                          <a:path w="28" h="10">
                            <a:moveTo>
                              <a:pt x="0" y="0"/>
                            </a:moveTo>
                            <a:lnTo>
                              <a:pt x="12" y="8"/>
                            </a:lnTo>
                            <a:lnTo>
                              <a:pt x="21" y="9"/>
                            </a:lnTo>
                            <a:lnTo>
                              <a:pt x="27" y="5"/>
                            </a:lnTo>
                            <a:lnTo>
                              <a:pt x="18" y="5"/>
                            </a:lnTo>
                            <a:lnTo>
                              <a:pt x="11" y="4"/>
                            </a:lnTo>
                            <a:lnTo>
                              <a:pt x="0" y="0"/>
                            </a:lnTo>
                          </a:path>
                        </a:pathLst>
                      </a:custGeom>
                      <a:solidFill>
                        <a:srgbClr val="604020"/>
                      </a:solidFill>
                      <a:ln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 sz="1350"/>
                      </a:p>
                    </p:txBody>
                  </p:sp>
                </p:grpSp>
              </p:grpSp>
            </p:grpSp>
            <p:grpSp>
              <p:nvGrpSpPr>
                <p:cNvPr id="136250" name="Group 28"/>
                <p:cNvGrpSpPr>
                  <a:grpSpLocks/>
                </p:cNvGrpSpPr>
                <p:nvPr/>
              </p:nvGrpSpPr>
              <p:grpSpPr bwMode="auto">
                <a:xfrm>
                  <a:off x="3979" y="2815"/>
                  <a:ext cx="73" cy="65"/>
                  <a:chOff x="3979" y="2815"/>
                  <a:chExt cx="73" cy="65"/>
                </a:xfrm>
              </p:grpSpPr>
              <p:sp>
                <p:nvSpPr>
                  <p:cNvPr id="136251" name="Freeform 29"/>
                  <p:cNvSpPr>
                    <a:spLocks/>
                  </p:cNvSpPr>
                  <p:nvPr/>
                </p:nvSpPr>
                <p:spPr bwMode="auto">
                  <a:xfrm>
                    <a:off x="4008" y="2815"/>
                    <a:ext cx="44" cy="32"/>
                  </a:xfrm>
                  <a:custGeom>
                    <a:avLst/>
                    <a:gdLst>
                      <a:gd name="T0" fmla="*/ 0 w 44"/>
                      <a:gd name="T1" fmla="*/ 0 h 32"/>
                      <a:gd name="T2" fmla="*/ 14 w 44"/>
                      <a:gd name="T3" fmla="*/ 1 h 32"/>
                      <a:gd name="T4" fmla="*/ 29 w 44"/>
                      <a:gd name="T5" fmla="*/ 6 h 32"/>
                      <a:gd name="T6" fmla="*/ 39 w 44"/>
                      <a:gd name="T7" fmla="*/ 17 h 32"/>
                      <a:gd name="T8" fmla="*/ 43 w 44"/>
                      <a:gd name="T9" fmla="*/ 31 h 3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44" h="32">
                        <a:moveTo>
                          <a:pt x="0" y="0"/>
                        </a:moveTo>
                        <a:lnTo>
                          <a:pt x="14" y="1"/>
                        </a:lnTo>
                        <a:lnTo>
                          <a:pt x="29" y="6"/>
                        </a:lnTo>
                        <a:lnTo>
                          <a:pt x="39" y="17"/>
                        </a:lnTo>
                        <a:lnTo>
                          <a:pt x="43" y="31"/>
                        </a:lnTo>
                      </a:path>
                    </a:pathLst>
                  </a:custGeom>
                  <a:noFill/>
                  <a:ln w="50800" cap="rnd" cmpd="sng">
                    <a:solidFill>
                      <a:srgbClr val="A04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136252" name="Freeform 30"/>
                  <p:cNvSpPr>
                    <a:spLocks/>
                  </p:cNvSpPr>
                  <p:nvPr/>
                </p:nvSpPr>
                <p:spPr bwMode="auto">
                  <a:xfrm>
                    <a:off x="3979" y="2839"/>
                    <a:ext cx="34" cy="41"/>
                  </a:xfrm>
                  <a:custGeom>
                    <a:avLst/>
                    <a:gdLst>
                      <a:gd name="T0" fmla="*/ 33 w 34"/>
                      <a:gd name="T1" fmla="*/ 0 h 41"/>
                      <a:gd name="T2" fmla="*/ 26 w 34"/>
                      <a:gd name="T3" fmla="*/ 0 h 41"/>
                      <a:gd name="T4" fmla="*/ 17 w 34"/>
                      <a:gd name="T5" fmla="*/ 5 h 41"/>
                      <a:gd name="T6" fmla="*/ 10 w 34"/>
                      <a:gd name="T7" fmla="*/ 13 h 41"/>
                      <a:gd name="T8" fmla="*/ 3 w 34"/>
                      <a:gd name="T9" fmla="*/ 22 h 41"/>
                      <a:gd name="T10" fmla="*/ 0 w 34"/>
                      <a:gd name="T11" fmla="*/ 32 h 41"/>
                      <a:gd name="T12" fmla="*/ 1 w 34"/>
                      <a:gd name="T13" fmla="*/ 40 h 41"/>
                      <a:gd name="T14" fmla="*/ 8 w 34"/>
                      <a:gd name="T15" fmla="*/ 39 h 41"/>
                      <a:gd name="T16" fmla="*/ 17 w 34"/>
                      <a:gd name="T17" fmla="*/ 36 h 41"/>
                      <a:gd name="T18" fmla="*/ 26 w 34"/>
                      <a:gd name="T19" fmla="*/ 29 h 41"/>
                      <a:gd name="T20" fmla="*/ 30 w 34"/>
                      <a:gd name="T21" fmla="*/ 21 h 41"/>
                      <a:gd name="T22" fmla="*/ 33 w 34"/>
                      <a:gd name="T23" fmla="*/ 8 h 41"/>
                      <a:gd name="T24" fmla="*/ 33 w 34"/>
                      <a:gd name="T25" fmla="*/ 0 h 41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0" t="0" r="r" b="b"/>
                    <a:pathLst>
                      <a:path w="34" h="41">
                        <a:moveTo>
                          <a:pt x="33" y="0"/>
                        </a:moveTo>
                        <a:lnTo>
                          <a:pt x="26" y="0"/>
                        </a:lnTo>
                        <a:lnTo>
                          <a:pt x="17" y="5"/>
                        </a:lnTo>
                        <a:lnTo>
                          <a:pt x="10" y="13"/>
                        </a:lnTo>
                        <a:lnTo>
                          <a:pt x="3" y="22"/>
                        </a:lnTo>
                        <a:lnTo>
                          <a:pt x="0" y="32"/>
                        </a:lnTo>
                        <a:lnTo>
                          <a:pt x="1" y="40"/>
                        </a:lnTo>
                        <a:lnTo>
                          <a:pt x="8" y="39"/>
                        </a:lnTo>
                        <a:lnTo>
                          <a:pt x="17" y="36"/>
                        </a:lnTo>
                        <a:lnTo>
                          <a:pt x="26" y="29"/>
                        </a:lnTo>
                        <a:lnTo>
                          <a:pt x="30" y="21"/>
                        </a:lnTo>
                        <a:lnTo>
                          <a:pt x="33" y="8"/>
                        </a:lnTo>
                        <a:lnTo>
                          <a:pt x="33" y="0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</p:grpSp>
          </p:grpSp>
          <p:grpSp>
            <p:nvGrpSpPr>
              <p:cNvPr id="136210" name="Group 31"/>
              <p:cNvGrpSpPr>
                <a:grpSpLocks/>
              </p:cNvGrpSpPr>
              <p:nvPr/>
            </p:nvGrpSpPr>
            <p:grpSpPr bwMode="auto">
              <a:xfrm>
                <a:off x="4368" y="3295"/>
                <a:ext cx="576" cy="1025"/>
                <a:chOff x="3513" y="3247"/>
                <a:chExt cx="507" cy="1025"/>
              </a:xfrm>
            </p:grpSpPr>
            <p:grpSp>
              <p:nvGrpSpPr>
                <p:cNvPr id="136211" name="Group 32"/>
                <p:cNvGrpSpPr>
                  <a:grpSpLocks/>
                </p:cNvGrpSpPr>
                <p:nvPr/>
              </p:nvGrpSpPr>
              <p:grpSpPr bwMode="auto">
                <a:xfrm>
                  <a:off x="3664" y="3718"/>
                  <a:ext cx="356" cy="554"/>
                  <a:chOff x="3664" y="3718"/>
                  <a:chExt cx="356" cy="554"/>
                </a:xfrm>
              </p:grpSpPr>
              <p:grpSp>
                <p:nvGrpSpPr>
                  <p:cNvPr id="136237" name="Group 33"/>
                  <p:cNvGrpSpPr>
                    <a:grpSpLocks/>
                  </p:cNvGrpSpPr>
                  <p:nvPr/>
                </p:nvGrpSpPr>
                <p:grpSpPr bwMode="auto">
                  <a:xfrm>
                    <a:off x="3664" y="4130"/>
                    <a:ext cx="356" cy="142"/>
                    <a:chOff x="3664" y="4130"/>
                    <a:chExt cx="356" cy="142"/>
                  </a:xfrm>
                </p:grpSpPr>
                <p:sp>
                  <p:nvSpPr>
                    <p:cNvPr id="136247" name="Freeform 34"/>
                    <p:cNvSpPr>
                      <a:spLocks/>
                    </p:cNvSpPr>
                    <p:nvPr/>
                  </p:nvSpPr>
                  <p:spPr bwMode="auto">
                    <a:xfrm>
                      <a:off x="3664" y="4222"/>
                      <a:ext cx="187" cy="48"/>
                    </a:xfrm>
                    <a:custGeom>
                      <a:avLst/>
                      <a:gdLst>
                        <a:gd name="T0" fmla="*/ 168 w 187"/>
                        <a:gd name="T1" fmla="*/ 0 h 48"/>
                        <a:gd name="T2" fmla="*/ 104 w 187"/>
                        <a:gd name="T3" fmla="*/ 5 h 48"/>
                        <a:gd name="T4" fmla="*/ 74 w 187"/>
                        <a:gd name="T5" fmla="*/ 20 h 48"/>
                        <a:gd name="T6" fmla="*/ 55 w 187"/>
                        <a:gd name="T7" fmla="*/ 23 h 48"/>
                        <a:gd name="T8" fmla="*/ 36 w 187"/>
                        <a:gd name="T9" fmla="*/ 26 h 48"/>
                        <a:gd name="T10" fmla="*/ 5 w 187"/>
                        <a:gd name="T11" fmla="*/ 36 h 48"/>
                        <a:gd name="T12" fmla="*/ 0 w 187"/>
                        <a:gd name="T13" fmla="*/ 40 h 48"/>
                        <a:gd name="T14" fmla="*/ 0 w 187"/>
                        <a:gd name="T15" fmla="*/ 47 h 48"/>
                        <a:gd name="T16" fmla="*/ 83 w 187"/>
                        <a:gd name="T17" fmla="*/ 47 h 48"/>
                        <a:gd name="T18" fmla="*/ 152 w 187"/>
                        <a:gd name="T19" fmla="*/ 32 h 48"/>
                        <a:gd name="T20" fmla="*/ 156 w 187"/>
                        <a:gd name="T21" fmla="*/ 39 h 48"/>
                        <a:gd name="T22" fmla="*/ 182 w 187"/>
                        <a:gd name="T23" fmla="*/ 38 h 48"/>
                        <a:gd name="T24" fmla="*/ 185 w 187"/>
                        <a:gd name="T25" fmla="*/ 32 h 48"/>
                        <a:gd name="T26" fmla="*/ 186 w 187"/>
                        <a:gd name="T27" fmla="*/ 23 h 48"/>
                        <a:gd name="T28" fmla="*/ 184 w 187"/>
                        <a:gd name="T29" fmla="*/ 14 h 48"/>
                        <a:gd name="T30" fmla="*/ 179 w 187"/>
                        <a:gd name="T31" fmla="*/ 5 h 48"/>
                        <a:gd name="T32" fmla="*/ 168 w 187"/>
                        <a:gd name="T33" fmla="*/ 0 h 48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</a:gdLst>
                      <a:ahLst/>
                      <a:cxnLst>
                        <a:cxn ang="T34">
                          <a:pos x="T0" y="T1"/>
                        </a:cxn>
                        <a:cxn ang="T35">
                          <a:pos x="T2" y="T3"/>
                        </a:cxn>
                        <a:cxn ang="T36">
                          <a:pos x="T4" y="T5"/>
                        </a:cxn>
                        <a:cxn ang="T37">
                          <a:pos x="T6" y="T7"/>
                        </a:cxn>
                        <a:cxn ang="T38">
                          <a:pos x="T8" y="T9"/>
                        </a:cxn>
                        <a:cxn ang="T39">
                          <a:pos x="T10" y="T11"/>
                        </a:cxn>
                        <a:cxn ang="T40">
                          <a:pos x="T12" y="T13"/>
                        </a:cxn>
                        <a:cxn ang="T41">
                          <a:pos x="T14" y="T15"/>
                        </a:cxn>
                        <a:cxn ang="T42">
                          <a:pos x="T16" y="T17"/>
                        </a:cxn>
                        <a:cxn ang="T43">
                          <a:pos x="T18" y="T19"/>
                        </a:cxn>
                        <a:cxn ang="T44">
                          <a:pos x="T20" y="T21"/>
                        </a:cxn>
                        <a:cxn ang="T45">
                          <a:pos x="T22" y="T23"/>
                        </a:cxn>
                        <a:cxn ang="T46">
                          <a:pos x="T24" y="T25"/>
                        </a:cxn>
                        <a:cxn ang="T47">
                          <a:pos x="T26" y="T27"/>
                        </a:cxn>
                        <a:cxn ang="T48">
                          <a:pos x="T28" y="T29"/>
                        </a:cxn>
                        <a:cxn ang="T49">
                          <a:pos x="T30" y="T31"/>
                        </a:cxn>
                        <a:cxn ang="T50">
                          <a:pos x="T32" y="T33"/>
                        </a:cxn>
                      </a:cxnLst>
                      <a:rect l="0" t="0" r="r" b="b"/>
                      <a:pathLst>
                        <a:path w="187" h="48">
                          <a:moveTo>
                            <a:pt x="168" y="0"/>
                          </a:moveTo>
                          <a:lnTo>
                            <a:pt x="104" y="5"/>
                          </a:lnTo>
                          <a:lnTo>
                            <a:pt x="74" y="20"/>
                          </a:lnTo>
                          <a:lnTo>
                            <a:pt x="55" y="23"/>
                          </a:lnTo>
                          <a:lnTo>
                            <a:pt x="36" y="26"/>
                          </a:lnTo>
                          <a:lnTo>
                            <a:pt x="5" y="36"/>
                          </a:lnTo>
                          <a:lnTo>
                            <a:pt x="0" y="40"/>
                          </a:lnTo>
                          <a:lnTo>
                            <a:pt x="0" y="47"/>
                          </a:lnTo>
                          <a:lnTo>
                            <a:pt x="83" y="47"/>
                          </a:lnTo>
                          <a:lnTo>
                            <a:pt x="152" y="32"/>
                          </a:lnTo>
                          <a:lnTo>
                            <a:pt x="156" y="39"/>
                          </a:lnTo>
                          <a:lnTo>
                            <a:pt x="182" y="38"/>
                          </a:lnTo>
                          <a:lnTo>
                            <a:pt x="185" y="32"/>
                          </a:lnTo>
                          <a:lnTo>
                            <a:pt x="186" y="23"/>
                          </a:lnTo>
                          <a:lnTo>
                            <a:pt x="184" y="14"/>
                          </a:lnTo>
                          <a:lnTo>
                            <a:pt x="179" y="5"/>
                          </a:lnTo>
                          <a:lnTo>
                            <a:pt x="168" y="0"/>
                          </a:lnTo>
                        </a:path>
                      </a:pathLst>
                    </a:custGeom>
                    <a:solidFill>
                      <a:srgbClr val="303030"/>
                    </a:soli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1350"/>
                    </a:p>
                  </p:txBody>
                </p:sp>
                <p:sp>
                  <p:nvSpPr>
                    <p:cNvPr id="136248" name="Freeform 35"/>
                    <p:cNvSpPr>
                      <a:spLocks/>
                    </p:cNvSpPr>
                    <p:nvPr/>
                  </p:nvSpPr>
                  <p:spPr bwMode="auto">
                    <a:xfrm>
                      <a:off x="3881" y="4130"/>
                      <a:ext cx="139" cy="142"/>
                    </a:xfrm>
                    <a:custGeom>
                      <a:avLst/>
                      <a:gdLst>
                        <a:gd name="T0" fmla="*/ 64 w 139"/>
                        <a:gd name="T1" fmla="*/ 51 h 142"/>
                        <a:gd name="T2" fmla="*/ 46 w 139"/>
                        <a:gd name="T3" fmla="*/ 48 h 142"/>
                        <a:gd name="T4" fmla="*/ 38 w 139"/>
                        <a:gd name="T5" fmla="*/ 77 h 142"/>
                        <a:gd name="T6" fmla="*/ 6 w 139"/>
                        <a:gd name="T7" fmla="*/ 115 h 142"/>
                        <a:gd name="T8" fmla="*/ 1 w 139"/>
                        <a:gd name="T9" fmla="*/ 129 h 142"/>
                        <a:gd name="T10" fmla="*/ 0 w 139"/>
                        <a:gd name="T11" fmla="*/ 138 h 142"/>
                        <a:gd name="T12" fmla="*/ 5 w 139"/>
                        <a:gd name="T13" fmla="*/ 141 h 142"/>
                        <a:gd name="T14" fmla="*/ 73 w 139"/>
                        <a:gd name="T15" fmla="*/ 88 h 142"/>
                        <a:gd name="T16" fmla="*/ 109 w 139"/>
                        <a:gd name="T17" fmla="*/ 48 h 142"/>
                        <a:gd name="T18" fmla="*/ 115 w 139"/>
                        <a:gd name="T19" fmla="*/ 52 h 142"/>
                        <a:gd name="T20" fmla="*/ 138 w 139"/>
                        <a:gd name="T21" fmla="*/ 32 h 142"/>
                        <a:gd name="T22" fmla="*/ 138 w 139"/>
                        <a:gd name="T23" fmla="*/ 19 h 142"/>
                        <a:gd name="T24" fmla="*/ 135 w 139"/>
                        <a:gd name="T25" fmla="*/ 11 h 142"/>
                        <a:gd name="T26" fmla="*/ 126 w 139"/>
                        <a:gd name="T27" fmla="*/ 4 h 142"/>
                        <a:gd name="T28" fmla="*/ 115 w 139"/>
                        <a:gd name="T29" fmla="*/ 0 h 142"/>
                        <a:gd name="T30" fmla="*/ 64 w 139"/>
                        <a:gd name="T31" fmla="*/ 51 h 142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</a:gdLst>
                      <a:ahLst/>
                      <a:cxnLst>
                        <a:cxn ang="T32">
                          <a:pos x="T0" y="T1"/>
                        </a:cxn>
                        <a:cxn ang="T33">
                          <a:pos x="T2" y="T3"/>
                        </a:cxn>
                        <a:cxn ang="T34">
                          <a:pos x="T4" y="T5"/>
                        </a:cxn>
                        <a:cxn ang="T35">
                          <a:pos x="T6" y="T7"/>
                        </a:cxn>
                        <a:cxn ang="T36">
                          <a:pos x="T8" y="T9"/>
                        </a:cxn>
                        <a:cxn ang="T37">
                          <a:pos x="T10" y="T11"/>
                        </a:cxn>
                        <a:cxn ang="T38">
                          <a:pos x="T12" y="T13"/>
                        </a:cxn>
                        <a:cxn ang="T39">
                          <a:pos x="T14" y="T15"/>
                        </a:cxn>
                        <a:cxn ang="T40">
                          <a:pos x="T16" y="T17"/>
                        </a:cxn>
                        <a:cxn ang="T41">
                          <a:pos x="T18" y="T19"/>
                        </a:cxn>
                        <a:cxn ang="T42">
                          <a:pos x="T20" y="T21"/>
                        </a:cxn>
                        <a:cxn ang="T43">
                          <a:pos x="T22" y="T23"/>
                        </a:cxn>
                        <a:cxn ang="T44">
                          <a:pos x="T24" y="T25"/>
                        </a:cxn>
                        <a:cxn ang="T45">
                          <a:pos x="T26" y="T27"/>
                        </a:cxn>
                        <a:cxn ang="T46">
                          <a:pos x="T28" y="T29"/>
                        </a:cxn>
                        <a:cxn ang="T47">
                          <a:pos x="T30" y="T31"/>
                        </a:cxn>
                      </a:cxnLst>
                      <a:rect l="0" t="0" r="r" b="b"/>
                      <a:pathLst>
                        <a:path w="139" h="142">
                          <a:moveTo>
                            <a:pt x="64" y="51"/>
                          </a:moveTo>
                          <a:lnTo>
                            <a:pt x="46" y="48"/>
                          </a:lnTo>
                          <a:lnTo>
                            <a:pt x="38" y="77"/>
                          </a:lnTo>
                          <a:lnTo>
                            <a:pt x="6" y="115"/>
                          </a:lnTo>
                          <a:lnTo>
                            <a:pt x="1" y="129"/>
                          </a:lnTo>
                          <a:lnTo>
                            <a:pt x="0" y="138"/>
                          </a:lnTo>
                          <a:lnTo>
                            <a:pt x="5" y="141"/>
                          </a:lnTo>
                          <a:lnTo>
                            <a:pt x="73" y="88"/>
                          </a:lnTo>
                          <a:lnTo>
                            <a:pt x="109" y="48"/>
                          </a:lnTo>
                          <a:lnTo>
                            <a:pt x="115" y="52"/>
                          </a:lnTo>
                          <a:lnTo>
                            <a:pt x="138" y="32"/>
                          </a:lnTo>
                          <a:lnTo>
                            <a:pt x="138" y="19"/>
                          </a:lnTo>
                          <a:lnTo>
                            <a:pt x="135" y="11"/>
                          </a:lnTo>
                          <a:lnTo>
                            <a:pt x="126" y="4"/>
                          </a:lnTo>
                          <a:lnTo>
                            <a:pt x="115" y="0"/>
                          </a:lnTo>
                          <a:lnTo>
                            <a:pt x="64" y="51"/>
                          </a:lnTo>
                        </a:path>
                      </a:pathLst>
                    </a:custGeom>
                    <a:solidFill>
                      <a:srgbClr val="303030"/>
                    </a:soli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1350"/>
                    </a:p>
                  </p:txBody>
                </p:sp>
              </p:grpSp>
              <p:grpSp>
                <p:nvGrpSpPr>
                  <p:cNvPr id="136238" name="Group 36"/>
                  <p:cNvGrpSpPr>
                    <a:grpSpLocks/>
                  </p:cNvGrpSpPr>
                  <p:nvPr/>
                </p:nvGrpSpPr>
                <p:grpSpPr bwMode="auto">
                  <a:xfrm>
                    <a:off x="3692" y="3718"/>
                    <a:ext cx="321" cy="517"/>
                    <a:chOff x="3692" y="3718"/>
                    <a:chExt cx="321" cy="517"/>
                  </a:xfrm>
                </p:grpSpPr>
                <p:sp>
                  <p:nvSpPr>
                    <p:cNvPr id="136239" name="Freeform 37"/>
                    <p:cNvSpPr>
                      <a:spLocks/>
                    </p:cNvSpPr>
                    <p:nvPr/>
                  </p:nvSpPr>
                  <p:spPr bwMode="auto">
                    <a:xfrm>
                      <a:off x="3692" y="3718"/>
                      <a:ext cx="321" cy="517"/>
                    </a:xfrm>
                    <a:custGeom>
                      <a:avLst/>
                      <a:gdLst>
                        <a:gd name="T0" fmla="*/ 28 w 321"/>
                        <a:gd name="T1" fmla="*/ 0 h 517"/>
                        <a:gd name="T2" fmla="*/ 94 w 321"/>
                        <a:gd name="T3" fmla="*/ 21 h 517"/>
                        <a:gd name="T4" fmla="*/ 122 w 321"/>
                        <a:gd name="T5" fmla="*/ 26 h 517"/>
                        <a:gd name="T6" fmla="*/ 148 w 321"/>
                        <a:gd name="T7" fmla="*/ 44 h 517"/>
                        <a:gd name="T8" fmla="*/ 181 w 321"/>
                        <a:gd name="T9" fmla="*/ 65 h 517"/>
                        <a:gd name="T10" fmla="*/ 212 w 321"/>
                        <a:gd name="T11" fmla="*/ 72 h 517"/>
                        <a:gd name="T12" fmla="*/ 238 w 321"/>
                        <a:gd name="T13" fmla="*/ 81 h 517"/>
                        <a:gd name="T14" fmla="*/ 252 w 321"/>
                        <a:gd name="T15" fmla="*/ 110 h 517"/>
                        <a:gd name="T16" fmla="*/ 258 w 321"/>
                        <a:gd name="T17" fmla="*/ 127 h 517"/>
                        <a:gd name="T18" fmla="*/ 262 w 321"/>
                        <a:gd name="T19" fmla="*/ 143 h 517"/>
                        <a:gd name="T20" fmla="*/ 260 w 321"/>
                        <a:gd name="T21" fmla="*/ 162 h 517"/>
                        <a:gd name="T22" fmla="*/ 256 w 321"/>
                        <a:gd name="T23" fmla="*/ 188 h 517"/>
                        <a:gd name="T24" fmla="*/ 257 w 321"/>
                        <a:gd name="T25" fmla="*/ 223 h 517"/>
                        <a:gd name="T26" fmla="*/ 260 w 321"/>
                        <a:gd name="T27" fmla="*/ 270 h 517"/>
                        <a:gd name="T28" fmla="*/ 270 w 321"/>
                        <a:gd name="T29" fmla="*/ 312 h 517"/>
                        <a:gd name="T30" fmla="*/ 279 w 321"/>
                        <a:gd name="T31" fmla="*/ 350 h 517"/>
                        <a:gd name="T32" fmla="*/ 300 w 321"/>
                        <a:gd name="T33" fmla="*/ 385 h 517"/>
                        <a:gd name="T34" fmla="*/ 320 w 321"/>
                        <a:gd name="T35" fmla="*/ 410 h 517"/>
                        <a:gd name="T36" fmla="*/ 290 w 321"/>
                        <a:gd name="T37" fmla="*/ 432 h 517"/>
                        <a:gd name="T38" fmla="*/ 268 w 321"/>
                        <a:gd name="T39" fmla="*/ 456 h 517"/>
                        <a:gd name="T40" fmla="*/ 233 w 321"/>
                        <a:gd name="T41" fmla="*/ 480 h 517"/>
                        <a:gd name="T42" fmla="*/ 221 w 321"/>
                        <a:gd name="T43" fmla="*/ 463 h 517"/>
                        <a:gd name="T44" fmla="*/ 215 w 321"/>
                        <a:gd name="T45" fmla="*/ 433 h 517"/>
                        <a:gd name="T46" fmla="*/ 201 w 321"/>
                        <a:gd name="T47" fmla="*/ 406 h 517"/>
                        <a:gd name="T48" fmla="*/ 188 w 321"/>
                        <a:gd name="T49" fmla="*/ 376 h 517"/>
                        <a:gd name="T50" fmla="*/ 177 w 321"/>
                        <a:gd name="T51" fmla="*/ 350 h 517"/>
                        <a:gd name="T52" fmla="*/ 162 w 321"/>
                        <a:gd name="T53" fmla="*/ 321 h 517"/>
                        <a:gd name="T54" fmla="*/ 158 w 321"/>
                        <a:gd name="T55" fmla="*/ 296 h 517"/>
                        <a:gd name="T56" fmla="*/ 155 w 321"/>
                        <a:gd name="T57" fmla="*/ 273 h 517"/>
                        <a:gd name="T58" fmla="*/ 150 w 321"/>
                        <a:gd name="T59" fmla="*/ 249 h 517"/>
                        <a:gd name="T60" fmla="*/ 145 w 321"/>
                        <a:gd name="T61" fmla="*/ 219 h 517"/>
                        <a:gd name="T62" fmla="*/ 129 w 321"/>
                        <a:gd name="T63" fmla="*/ 139 h 517"/>
                        <a:gd name="T64" fmla="*/ 126 w 321"/>
                        <a:gd name="T65" fmla="*/ 186 h 517"/>
                        <a:gd name="T66" fmla="*/ 141 w 321"/>
                        <a:gd name="T67" fmla="*/ 259 h 517"/>
                        <a:gd name="T68" fmla="*/ 144 w 321"/>
                        <a:gd name="T69" fmla="*/ 305 h 517"/>
                        <a:gd name="T70" fmla="*/ 146 w 321"/>
                        <a:gd name="T71" fmla="*/ 338 h 517"/>
                        <a:gd name="T72" fmla="*/ 151 w 321"/>
                        <a:gd name="T73" fmla="*/ 366 h 517"/>
                        <a:gd name="T74" fmla="*/ 155 w 321"/>
                        <a:gd name="T75" fmla="*/ 406 h 517"/>
                        <a:gd name="T76" fmla="*/ 158 w 321"/>
                        <a:gd name="T77" fmla="*/ 453 h 517"/>
                        <a:gd name="T78" fmla="*/ 155 w 321"/>
                        <a:gd name="T79" fmla="*/ 493 h 517"/>
                        <a:gd name="T80" fmla="*/ 148 w 321"/>
                        <a:gd name="T81" fmla="*/ 507 h 517"/>
                        <a:gd name="T82" fmla="*/ 127 w 321"/>
                        <a:gd name="T83" fmla="*/ 507 h 517"/>
                        <a:gd name="T84" fmla="*/ 105 w 321"/>
                        <a:gd name="T85" fmla="*/ 506 h 517"/>
                        <a:gd name="T86" fmla="*/ 79 w 321"/>
                        <a:gd name="T87" fmla="*/ 512 h 517"/>
                        <a:gd name="T88" fmla="*/ 56 w 321"/>
                        <a:gd name="T89" fmla="*/ 516 h 517"/>
                        <a:gd name="T90" fmla="*/ 47 w 321"/>
                        <a:gd name="T91" fmla="*/ 511 h 517"/>
                        <a:gd name="T92" fmla="*/ 44 w 321"/>
                        <a:gd name="T93" fmla="*/ 481 h 517"/>
                        <a:gd name="T94" fmla="*/ 49 w 321"/>
                        <a:gd name="T95" fmla="*/ 435 h 517"/>
                        <a:gd name="T96" fmla="*/ 52 w 321"/>
                        <a:gd name="T97" fmla="*/ 387 h 517"/>
                        <a:gd name="T98" fmla="*/ 56 w 321"/>
                        <a:gd name="T99" fmla="*/ 356 h 517"/>
                        <a:gd name="T100" fmla="*/ 50 w 321"/>
                        <a:gd name="T101" fmla="*/ 336 h 517"/>
                        <a:gd name="T102" fmla="*/ 45 w 321"/>
                        <a:gd name="T103" fmla="*/ 316 h 517"/>
                        <a:gd name="T104" fmla="*/ 38 w 321"/>
                        <a:gd name="T105" fmla="*/ 281 h 517"/>
                        <a:gd name="T106" fmla="*/ 30 w 321"/>
                        <a:gd name="T107" fmla="*/ 248 h 517"/>
                        <a:gd name="T108" fmla="*/ 12 w 321"/>
                        <a:gd name="T109" fmla="*/ 201 h 517"/>
                        <a:gd name="T110" fmla="*/ 6 w 321"/>
                        <a:gd name="T111" fmla="*/ 182 h 517"/>
                        <a:gd name="T112" fmla="*/ 1 w 321"/>
                        <a:gd name="T113" fmla="*/ 157 h 517"/>
                        <a:gd name="T114" fmla="*/ 1 w 321"/>
                        <a:gd name="T115" fmla="*/ 141 h 517"/>
                        <a:gd name="T116" fmla="*/ 0 w 321"/>
                        <a:gd name="T117" fmla="*/ 120 h 517"/>
                        <a:gd name="T118" fmla="*/ 1 w 321"/>
                        <a:gd name="T119" fmla="*/ 95 h 517"/>
                        <a:gd name="T120" fmla="*/ 5 w 321"/>
                        <a:gd name="T121" fmla="*/ 67 h 517"/>
                        <a:gd name="T122" fmla="*/ 12 w 321"/>
                        <a:gd name="T123" fmla="*/ 35 h 517"/>
                        <a:gd name="T124" fmla="*/ 28 w 321"/>
                        <a:gd name="T125" fmla="*/ 0 h 517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60000 65536"/>
                        <a:gd name="T142" fmla="*/ 0 60000 65536"/>
                        <a:gd name="T143" fmla="*/ 0 60000 65536"/>
                        <a:gd name="T144" fmla="*/ 0 60000 65536"/>
                        <a:gd name="T145" fmla="*/ 0 60000 65536"/>
                        <a:gd name="T146" fmla="*/ 0 60000 65536"/>
                        <a:gd name="T147" fmla="*/ 0 60000 65536"/>
                        <a:gd name="T148" fmla="*/ 0 60000 65536"/>
                        <a:gd name="T149" fmla="*/ 0 60000 65536"/>
                        <a:gd name="T150" fmla="*/ 0 60000 65536"/>
                        <a:gd name="T151" fmla="*/ 0 60000 65536"/>
                        <a:gd name="T152" fmla="*/ 0 60000 65536"/>
                        <a:gd name="T153" fmla="*/ 0 60000 65536"/>
                        <a:gd name="T154" fmla="*/ 0 60000 65536"/>
                        <a:gd name="T155" fmla="*/ 0 60000 65536"/>
                        <a:gd name="T156" fmla="*/ 0 60000 65536"/>
                        <a:gd name="T157" fmla="*/ 0 60000 65536"/>
                        <a:gd name="T158" fmla="*/ 0 60000 65536"/>
                        <a:gd name="T159" fmla="*/ 0 60000 65536"/>
                        <a:gd name="T160" fmla="*/ 0 60000 65536"/>
                        <a:gd name="T161" fmla="*/ 0 60000 65536"/>
                        <a:gd name="T162" fmla="*/ 0 60000 65536"/>
                        <a:gd name="T163" fmla="*/ 0 60000 65536"/>
                        <a:gd name="T164" fmla="*/ 0 60000 65536"/>
                        <a:gd name="T165" fmla="*/ 0 60000 65536"/>
                        <a:gd name="T166" fmla="*/ 0 60000 65536"/>
                        <a:gd name="T167" fmla="*/ 0 60000 65536"/>
                        <a:gd name="T168" fmla="*/ 0 60000 65536"/>
                        <a:gd name="T169" fmla="*/ 0 60000 65536"/>
                        <a:gd name="T170" fmla="*/ 0 60000 65536"/>
                        <a:gd name="T171" fmla="*/ 0 60000 65536"/>
                        <a:gd name="T172" fmla="*/ 0 60000 65536"/>
                        <a:gd name="T173" fmla="*/ 0 60000 65536"/>
                        <a:gd name="T174" fmla="*/ 0 60000 65536"/>
                        <a:gd name="T175" fmla="*/ 0 60000 65536"/>
                        <a:gd name="T176" fmla="*/ 0 60000 65536"/>
                        <a:gd name="T177" fmla="*/ 0 60000 65536"/>
                        <a:gd name="T178" fmla="*/ 0 60000 65536"/>
                        <a:gd name="T179" fmla="*/ 0 60000 65536"/>
                        <a:gd name="T180" fmla="*/ 0 60000 65536"/>
                        <a:gd name="T181" fmla="*/ 0 60000 65536"/>
                        <a:gd name="T182" fmla="*/ 0 60000 65536"/>
                        <a:gd name="T183" fmla="*/ 0 60000 65536"/>
                        <a:gd name="T184" fmla="*/ 0 60000 65536"/>
                        <a:gd name="T185" fmla="*/ 0 60000 65536"/>
                        <a:gd name="T186" fmla="*/ 0 60000 65536"/>
                        <a:gd name="T187" fmla="*/ 0 60000 65536"/>
                        <a:gd name="T188" fmla="*/ 0 60000 65536"/>
                      </a:gdLst>
                      <a:ahLst/>
                      <a:cxnLst>
                        <a:cxn ang="T126">
                          <a:pos x="T0" y="T1"/>
                        </a:cxn>
                        <a:cxn ang="T127">
                          <a:pos x="T2" y="T3"/>
                        </a:cxn>
                        <a:cxn ang="T128">
                          <a:pos x="T4" y="T5"/>
                        </a:cxn>
                        <a:cxn ang="T129">
                          <a:pos x="T6" y="T7"/>
                        </a:cxn>
                        <a:cxn ang="T130">
                          <a:pos x="T8" y="T9"/>
                        </a:cxn>
                        <a:cxn ang="T131">
                          <a:pos x="T10" y="T11"/>
                        </a:cxn>
                        <a:cxn ang="T132">
                          <a:pos x="T12" y="T13"/>
                        </a:cxn>
                        <a:cxn ang="T133">
                          <a:pos x="T14" y="T15"/>
                        </a:cxn>
                        <a:cxn ang="T134">
                          <a:pos x="T16" y="T17"/>
                        </a:cxn>
                        <a:cxn ang="T135">
                          <a:pos x="T18" y="T19"/>
                        </a:cxn>
                        <a:cxn ang="T136">
                          <a:pos x="T20" y="T21"/>
                        </a:cxn>
                        <a:cxn ang="T137">
                          <a:pos x="T22" y="T23"/>
                        </a:cxn>
                        <a:cxn ang="T138">
                          <a:pos x="T24" y="T25"/>
                        </a:cxn>
                        <a:cxn ang="T139">
                          <a:pos x="T26" y="T27"/>
                        </a:cxn>
                        <a:cxn ang="T140">
                          <a:pos x="T28" y="T29"/>
                        </a:cxn>
                        <a:cxn ang="T141">
                          <a:pos x="T30" y="T31"/>
                        </a:cxn>
                        <a:cxn ang="T142">
                          <a:pos x="T32" y="T33"/>
                        </a:cxn>
                        <a:cxn ang="T143">
                          <a:pos x="T34" y="T35"/>
                        </a:cxn>
                        <a:cxn ang="T144">
                          <a:pos x="T36" y="T37"/>
                        </a:cxn>
                        <a:cxn ang="T145">
                          <a:pos x="T38" y="T39"/>
                        </a:cxn>
                        <a:cxn ang="T146">
                          <a:pos x="T40" y="T41"/>
                        </a:cxn>
                        <a:cxn ang="T147">
                          <a:pos x="T42" y="T43"/>
                        </a:cxn>
                        <a:cxn ang="T148">
                          <a:pos x="T44" y="T45"/>
                        </a:cxn>
                        <a:cxn ang="T149">
                          <a:pos x="T46" y="T47"/>
                        </a:cxn>
                        <a:cxn ang="T150">
                          <a:pos x="T48" y="T49"/>
                        </a:cxn>
                        <a:cxn ang="T151">
                          <a:pos x="T50" y="T51"/>
                        </a:cxn>
                        <a:cxn ang="T152">
                          <a:pos x="T52" y="T53"/>
                        </a:cxn>
                        <a:cxn ang="T153">
                          <a:pos x="T54" y="T55"/>
                        </a:cxn>
                        <a:cxn ang="T154">
                          <a:pos x="T56" y="T57"/>
                        </a:cxn>
                        <a:cxn ang="T155">
                          <a:pos x="T58" y="T59"/>
                        </a:cxn>
                        <a:cxn ang="T156">
                          <a:pos x="T60" y="T61"/>
                        </a:cxn>
                        <a:cxn ang="T157">
                          <a:pos x="T62" y="T63"/>
                        </a:cxn>
                        <a:cxn ang="T158">
                          <a:pos x="T64" y="T65"/>
                        </a:cxn>
                        <a:cxn ang="T159">
                          <a:pos x="T66" y="T67"/>
                        </a:cxn>
                        <a:cxn ang="T160">
                          <a:pos x="T68" y="T69"/>
                        </a:cxn>
                        <a:cxn ang="T161">
                          <a:pos x="T70" y="T71"/>
                        </a:cxn>
                        <a:cxn ang="T162">
                          <a:pos x="T72" y="T73"/>
                        </a:cxn>
                        <a:cxn ang="T163">
                          <a:pos x="T74" y="T75"/>
                        </a:cxn>
                        <a:cxn ang="T164">
                          <a:pos x="T76" y="T77"/>
                        </a:cxn>
                        <a:cxn ang="T165">
                          <a:pos x="T78" y="T79"/>
                        </a:cxn>
                        <a:cxn ang="T166">
                          <a:pos x="T80" y="T81"/>
                        </a:cxn>
                        <a:cxn ang="T167">
                          <a:pos x="T82" y="T83"/>
                        </a:cxn>
                        <a:cxn ang="T168">
                          <a:pos x="T84" y="T85"/>
                        </a:cxn>
                        <a:cxn ang="T169">
                          <a:pos x="T86" y="T87"/>
                        </a:cxn>
                        <a:cxn ang="T170">
                          <a:pos x="T88" y="T89"/>
                        </a:cxn>
                        <a:cxn ang="T171">
                          <a:pos x="T90" y="T91"/>
                        </a:cxn>
                        <a:cxn ang="T172">
                          <a:pos x="T92" y="T93"/>
                        </a:cxn>
                        <a:cxn ang="T173">
                          <a:pos x="T94" y="T95"/>
                        </a:cxn>
                        <a:cxn ang="T174">
                          <a:pos x="T96" y="T97"/>
                        </a:cxn>
                        <a:cxn ang="T175">
                          <a:pos x="T98" y="T99"/>
                        </a:cxn>
                        <a:cxn ang="T176">
                          <a:pos x="T100" y="T101"/>
                        </a:cxn>
                        <a:cxn ang="T177">
                          <a:pos x="T102" y="T103"/>
                        </a:cxn>
                        <a:cxn ang="T178">
                          <a:pos x="T104" y="T105"/>
                        </a:cxn>
                        <a:cxn ang="T179">
                          <a:pos x="T106" y="T107"/>
                        </a:cxn>
                        <a:cxn ang="T180">
                          <a:pos x="T108" y="T109"/>
                        </a:cxn>
                        <a:cxn ang="T181">
                          <a:pos x="T110" y="T111"/>
                        </a:cxn>
                        <a:cxn ang="T182">
                          <a:pos x="T112" y="T113"/>
                        </a:cxn>
                        <a:cxn ang="T183">
                          <a:pos x="T114" y="T115"/>
                        </a:cxn>
                        <a:cxn ang="T184">
                          <a:pos x="T116" y="T117"/>
                        </a:cxn>
                        <a:cxn ang="T185">
                          <a:pos x="T118" y="T119"/>
                        </a:cxn>
                        <a:cxn ang="T186">
                          <a:pos x="T120" y="T121"/>
                        </a:cxn>
                        <a:cxn ang="T187">
                          <a:pos x="T122" y="T123"/>
                        </a:cxn>
                        <a:cxn ang="T188">
                          <a:pos x="T124" y="T125"/>
                        </a:cxn>
                      </a:cxnLst>
                      <a:rect l="0" t="0" r="r" b="b"/>
                      <a:pathLst>
                        <a:path w="321" h="517">
                          <a:moveTo>
                            <a:pt x="28" y="0"/>
                          </a:moveTo>
                          <a:lnTo>
                            <a:pt x="94" y="21"/>
                          </a:lnTo>
                          <a:lnTo>
                            <a:pt x="122" y="26"/>
                          </a:lnTo>
                          <a:lnTo>
                            <a:pt x="148" y="44"/>
                          </a:lnTo>
                          <a:lnTo>
                            <a:pt x="181" y="65"/>
                          </a:lnTo>
                          <a:lnTo>
                            <a:pt x="212" y="72"/>
                          </a:lnTo>
                          <a:lnTo>
                            <a:pt x="238" y="81"/>
                          </a:lnTo>
                          <a:lnTo>
                            <a:pt x="252" y="110"/>
                          </a:lnTo>
                          <a:lnTo>
                            <a:pt x="258" y="127"/>
                          </a:lnTo>
                          <a:lnTo>
                            <a:pt x="262" y="143"/>
                          </a:lnTo>
                          <a:lnTo>
                            <a:pt x="260" y="162"/>
                          </a:lnTo>
                          <a:lnTo>
                            <a:pt x="256" y="188"/>
                          </a:lnTo>
                          <a:lnTo>
                            <a:pt x="257" y="223"/>
                          </a:lnTo>
                          <a:lnTo>
                            <a:pt x="260" y="270"/>
                          </a:lnTo>
                          <a:lnTo>
                            <a:pt x="270" y="312"/>
                          </a:lnTo>
                          <a:lnTo>
                            <a:pt x="279" y="350"/>
                          </a:lnTo>
                          <a:lnTo>
                            <a:pt x="300" y="385"/>
                          </a:lnTo>
                          <a:lnTo>
                            <a:pt x="320" y="410"/>
                          </a:lnTo>
                          <a:lnTo>
                            <a:pt x="290" y="432"/>
                          </a:lnTo>
                          <a:lnTo>
                            <a:pt x="268" y="456"/>
                          </a:lnTo>
                          <a:lnTo>
                            <a:pt x="233" y="480"/>
                          </a:lnTo>
                          <a:lnTo>
                            <a:pt x="221" y="463"/>
                          </a:lnTo>
                          <a:lnTo>
                            <a:pt x="215" y="433"/>
                          </a:lnTo>
                          <a:lnTo>
                            <a:pt x="201" y="406"/>
                          </a:lnTo>
                          <a:lnTo>
                            <a:pt x="188" y="376"/>
                          </a:lnTo>
                          <a:lnTo>
                            <a:pt x="177" y="350"/>
                          </a:lnTo>
                          <a:lnTo>
                            <a:pt x="162" y="321"/>
                          </a:lnTo>
                          <a:lnTo>
                            <a:pt x="158" y="296"/>
                          </a:lnTo>
                          <a:lnTo>
                            <a:pt x="155" y="273"/>
                          </a:lnTo>
                          <a:lnTo>
                            <a:pt x="150" y="249"/>
                          </a:lnTo>
                          <a:lnTo>
                            <a:pt x="145" y="219"/>
                          </a:lnTo>
                          <a:lnTo>
                            <a:pt x="129" y="139"/>
                          </a:lnTo>
                          <a:lnTo>
                            <a:pt x="126" y="186"/>
                          </a:lnTo>
                          <a:lnTo>
                            <a:pt x="141" y="259"/>
                          </a:lnTo>
                          <a:lnTo>
                            <a:pt x="144" y="305"/>
                          </a:lnTo>
                          <a:lnTo>
                            <a:pt x="146" y="338"/>
                          </a:lnTo>
                          <a:lnTo>
                            <a:pt x="151" y="366"/>
                          </a:lnTo>
                          <a:lnTo>
                            <a:pt x="155" y="406"/>
                          </a:lnTo>
                          <a:lnTo>
                            <a:pt x="158" y="453"/>
                          </a:lnTo>
                          <a:lnTo>
                            <a:pt x="155" y="493"/>
                          </a:lnTo>
                          <a:lnTo>
                            <a:pt x="148" y="507"/>
                          </a:lnTo>
                          <a:lnTo>
                            <a:pt x="127" y="507"/>
                          </a:lnTo>
                          <a:lnTo>
                            <a:pt x="105" y="506"/>
                          </a:lnTo>
                          <a:lnTo>
                            <a:pt x="79" y="512"/>
                          </a:lnTo>
                          <a:lnTo>
                            <a:pt x="56" y="516"/>
                          </a:lnTo>
                          <a:lnTo>
                            <a:pt x="47" y="511"/>
                          </a:lnTo>
                          <a:lnTo>
                            <a:pt x="44" y="481"/>
                          </a:lnTo>
                          <a:lnTo>
                            <a:pt x="49" y="435"/>
                          </a:lnTo>
                          <a:lnTo>
                            <a:pt x="52" y="387"/>
                          </a:lnTo>
                          <a:lnTo>
                            <a:pt x="56" y="356"/>
                          </a:lnTo>
                          <a:lnTo>
                            <a:pt x="50" y="336"/>
                          </a:lnTo>
                          <a:lnTo>
                            <a:pt x="45" y="316"/>
                          </a:lnTo>
                          <a:lnTo>
                            <a:pt x="38" y="281"/>
                          </a:lnTo>
                          <a:lnTo>
                            <a:pt x="30" y="248"/>
                          </a:lnTo>
                          <a:lnTo>
                            <a:pt x="12" y="201"/>
                          </a:lnTo>
                          <a:lnTo>
                            <a:pt x="6" y="182"/>
                          </a:lnTo>
                          <a:lnTo>
                            <a:pt x="1" y="157"/>
                          </a:lnTo>
                          <a:lnTo>
                            <a:pt x="1" y="141"/>
                          </a:lnTo>
                          <a:lnTo>
                            <a:pt x="0" y="120"/>
                          </a:lnTo>
                          <a:lnTo>
                            <a:pt x="1" y="95"/>
                          </a:lnTo>
                          <a:lnTo>
                            <a:pt x="5" y="67"/>
                          </a:lnTo>
                          <a:lnTo>
                            <a:pt x="12" y="35"/>
                          </a:lnTo>
                          <a:lnTo>
                            <a:pt x="28" y="0"/>
                          </a:lnTo>
                        </a:path>
                      </a:pathLst>
                    </a:custGeom>
                    <a:solidFill>
                      <a:srgbClr val="00A080"/>
                    </a:soli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1350"/>
                    </a:p>
                  </p:txBody>
                </p:sp>
                <p:grpSp>
                  <p:nvGrpSpPr>
                    <p:cNvPr id="136240" name="Group 3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703" y="3734"/>
                      <a:ext cx="254" cy="354"/>
                      <a:chOff x="3703" y="3734"/>
                      <a:chExt cx="254" cy="354"/>
                    </a:xfrm>
                  </p:grpSpPr>
                  <p:sp>
                    <p:nvSpPr>
                      <p:cNvPr id="136241" name="Freeform 3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703" y="3734"/>
                        <a:ext cx="239" cy="92"/>
                      </a:xfrm>
                      <a:custGeom>
                        <a:avLst/>
                        <a:gdLst>
                          <a:gd name="T0" fmla="*/ 9 w 239"/>
                          <a:gd name="T1" fmla="*/ 0 h 92"/>
                          <a:gd name="T2" fmla="*/ 115 w 239"/>
                          <a:gd name="T3" fmla="*/ 21 h 92"/>
                          <a:gd name="T4" fmla="*/ 238 w 239"/>
                          <a:gd name="T5" fmla="*/ 87 h 92"/>
                          <a:gd name="T6" fmla="*/ 233 w 239"/>
                          <a:gd name="T7" fmla="*/ 91 h 92"/>
                          <a:gd name="T8" fmla="*/ 218 w 239"/>
                          <a:gd name="T9" fmla="*/ 84 h 92"/>
                          <a:gd name="T10" fmla="*/ 210 w 239"/>
                          <a:gd name="T11" fmla="*/ 78 h 92"/>
                          <a:gd name="T12" fmla="*/ 194 w 239"/>
                          <a:gd name="T13" fmla="*/ 72 h 92"/>
                          <a:gd name="T14" fmla="*/ 182 w 239"/>
                          <a:gd name="T15" fmla="*/ 71 h 92"/>
                          <a:gd name="T16" fmla="*/ 173 w 239"/>
                          <a:gd name="T17" fmla="*/ 71 h 92"/>
                          <a:gd name="T18" fmla="*/ 160 w 239"/>
                          <a:gd name="T19" fmla="*/ 69 h 92"/>
                          <a:gd name="T20" fmla="*/ 144 w 239"/>
                          <a:gd name="T21" fmla="*/ 67 h 92"/>
                          <a:gd name="T22" fmla="*/ 132 w 239"/>
                          <a:gd name="T23" fmla="*/ 61 h 92"/>
                          <a:gd name="T24" fmla="*/ 125 w 239"/>
                          <a:gd name="T25" fmla="*/ 55 h 92"/>
                          <a:gd name="T26" fmla="*/ 118 w 239"/>
                          <a:gd name="T27" fmla="*/ 47 h 92"/>
                          <a:gd name="T28" fmla="*/ 109 w 239"/>
                          <a:gd name="T29" fmla="*/ 36 h 92"/>
                          <a:gd name="T30" fmla="*/ 100 w 239"/>
                          <a:gd name="T31" fmla="*/ 33 h 92"/>
                          <a:gd name="T32" fmla="*/ 85 w 239"/>
                          <a:gd name="T33" fmla="*/ 28 h 92"/>
                          <a:gd name="T34" fmla="*/ 72 w 239"/>
                          <a:gd name="T35" fmla="*/ 28 h 92"/>
                          <a:gd name="T36" fmla="*/ 57 w 239"/>
                          <a:gd name="T37" fmla="*/ 31 h 92"/>
                          <a:gd name="T38" fmla="*/ 44 w 239"/>
                          <a:gd name="T39" fmla="*/ 33 h 92"/>
                          <a:gd name="T40" fmla="*/ 30 w 239"/>
                          <a:gd name="T41" fmla="*/ 28 h 92"/>
                          <a:gd name="T42" fmla="*/ 14 w 239"/>
                          <a:gd name="T43" fmla="*/ 28 h 92"/>
                          <a:gd name="T44" fmla="*/ 0 w 239"/>
                          <a:gd name="T45" fmla="*/ 35 h 92"/>
                          <a:gd name="T46" fmla="*/ 3 w 239"/>
                          <a:gd name="T47" fmla="*/ 21 h 92"/>
                          <a:gd name="T48" fmla="*/ 7 w 239"/>
                          <a:gd name="T49" fmla="*/ 10 h 92"/>
                          <a:gd name="T50" fmla="*/ 9 w 239"/>
                          <a:gd name="T51" fmla="*/ 0 h 92"/>
                          <a:gd name="T52" fmla="*/ 0 60000 65536"/>
                          <a:gd name="T53" fmla="*/ 0 60000 65536"/>
                          <a:gd name="T54" fmla="*/ 0 60000 65536"/>
                          <a:gd name="T55" fmla="*/ 0 60000 65536"/>
                          <a:gd name="T56" fmla="*/ 0 60000 65536"/>
                          <a:gd name="T57" fmla="*/ 0 60000 65536"/>
                          <a:gd name="T58" fmla="*/ 0 60000 65536"/>
                          <a:gd name="T59" fmla="*/ 0 60000 65536"/>
                          <a:gd name="T60" fmla="*/ 0 60000 65536"/>
                          <a:gd name="T61" fmla="*/ 0 60000 65536"/>
                          <a:gd name="T62" fmla="*/ 0 60000 65536"/>
                          <a:gd name="T63" fmla="*/ 0 60000 65536"/>
                          <a:gd name="T64" fmla="*/ 0 60000 65536"/>
                          <a:gd name="T65" fmla="*/ 0 60000 65536"/>
                          <a:gd name="T66" fmla="*/ 0 60000 65536"/>
                          <a:gd name="T67" fmla="*/ 0 60000 65536"/>
                          <a:gd name="T68" fmla="*/ 0 60000 65536"/>
                          <a:gd name="T69" fmla="*/ 0 60000 65536"/>
                          <a:gd name="T70" fmla="*/ 0 60000 65536"/>
                          <a:gd name="T71" fmla="*/ 0 60000 65536"/>
                          <a:gd name="T72" fmla="*/ 0 60000 65536"/>
                          <a:gd name="T73" fmla="*/ 0 60000 65536"/>
                          <a:gd name="T74" fmla="*/ 0 60000 65536"/>
                          <a:gd name="T75" fmla="*/ 0 60000 65536"/>
                          <a:gd name="T76" fmla="*/ 0 60000 65536"/>
                          <a:gd name="T77" fmla="*/ 0 60000 65536"/>
                        </a:gdLst>
                        <a:ahLst/>
                        <a:cxnLst>
                          <a:cxn ang="T52">
                            <a:pos x="T0" y="T1"/>
                          </a:cxn>
                          <a:cxn ang="T53">
                            <a:pos x="T2" y="T3"/>
                          </a:cxn>
                          <a:cxn ang="T54">
                            <a:pos x="T4" y="T5"/>
                          </a:cxn>
                          <a:cxn ang="T55">
                            <a:pos x="T6" y="T7"/>
                          </a:cxn>
                          <a:cxn ang="T56">
                            <a:pos x="T8" y="T9"/>
                          </a:cxn>
                          <a:cxn ang="T57">
                            <a:pos x="T10" y="T11"/>
                          </a:cxn>
                          <a:cxn ang="T58">
                            <a:pos x="T12" y="T13"/>
                          </a:cxn>
                          <a:cxn ang="T59">
                            <a:pos x="T14" y="T15"/>
                          </a:cxn>
                          <a:cxn ang="T60">
                            <a:pos x="T16" y="T17"/>
                          </a:cxn>
                          <a:cxn ang="T61">
                            <a:pos x="T18" y="T19"/>
                          </a:cxn>
                          <a:cxn ang="T62">
                            <a:pos x="T20" y="T21"/>
                          </a:cxn>
                          <a:cxn ang="T63">
                            <a:pos x="T22" y="T23"/>
                          </a:cxn>
                          <a:cxn ang="T64">
                            <a:pos x="T24" y="T25"/>
                          </a:cxn>
                          <a:cxn ang="T65">
                            <a:pos x="T26" y="T27"/>
                          </a:cxn>
                          <a:cxn ang="T66">
                            <a:pos x="T28" y="T29"/>
                          </a:cxn>
                          <a:cxn ang="T67">
                            <a:pos x="T30" y="T31"/>
                          </a:cxn>
                          <a:cxn ang="T68">
                            <a:pos x="T32" y="T33"/>
                          </a:cxn>
                          <a:cxn ang="T69">
                            <a:pos x="T34" y="T35"/>
                          </a:cxn>
                          <a:cxn ang="T70">
                            <a:pos x="T36" y="T37"/>
                          </a:cxn>
                          <a:cxn ang="T71">
                            <a:pos x="T38" y="T39"/>
                          </a:cxn>
                          <a:cxn ang="T72">
                            <a:pos x="T40" y="T41"/>
                          </a:cxn>
                          <a:cxn ang="T73">
                            <a:pos x="T42" y="T43"/>
                          </a:cxn>
                          <a:cxn ang="T74">
                            <a:pos x="T44" y="T45"/>
                          </a:cxn>
                          <a:cxn ang="T75">
                            <a:pos x="T46" y="T47"/>
                          </a:cxn>
                          <a:cxn ang="T76">
                            <a:pos x="T48" y="T49"/>
                          </a:cxn>
                          <a:cxn ang="T77">
                            <a:pos x="T50" y="T51"/>
                          </a:cxn>
                        </a:cxnLst>
                        <a:rect l="0" t="0" r="r" b="b"/>
                        <a:pathLst>
                          <a:path w="239" h="92">
                            <a:moveTo>
                              <a:pt x="9" y="0"/>
                            </a:moveTo>
                            <a:lnTo>
                              <a:pt x="115" y="21"/>
                            </a:lnTo>
                            <a:lnTo>
                              <a:pt x="238" y="87"/>
                            </a:lnTo>
                            <a:lnTo>
                              <a:pt x="233" y="91"/>
                            </a:lnTo>
                            <a:lnTo>
                              <a:pt x="218" y="84"/>
                            </a:lnTo>
                            <a:lnTo>
                              <a:pt x="210" y="78"/>
                            </a:lnTo>
                            <a:lnTo>
                              <a:pt x="194" y="72"/>
                            </a:lnTo>
                            <a:lnTo>
                              <a:pt x="182" y="71"/>
                            </a:lnTo>
                            <a:lnTo>
                              <a:pt x="173" y="71"/>
                            </a:lnTo>
                            <a:lnTo>
                              <a:pt x="160" y="69"/>
                            </a:lnTo>
                            <a:lnTo>
                              <a:pt x="144" y="67"/>
                            </a:lnTo>
                            <a:lnTo>
                              <a:pt x="132" y="61"/>
                            </a:lnTo>
                            <a:lnTo>
                              <a:pt x="125" y="55"/>
                            </a:lnTo>
                            <a:lnTo>
                              <a:pt x="118" y="47"/>
                            </a:lnTo>
                            <a:lnTo>
                              <a:pt x="109" y="36"/>
                            </a:lnTo>
                            <a:lnTo>
                              <a:pt x="100" y="33"/>
                            </a:lnTo>
                            <a:lnTo>
                              <a:pt x="85" y="28"/>
                            </a:lnTo>
                            <a:lnTo>
                              <a:pt x="72" y="28"/>
                            </a:lnTo>
                            <a:lnTo>
                              <a:pt x="57" y="31"/>
                            </a:lnTo>
                            <a:lnTo>
                              <a:pt x="44" y="33"/>
                            </a:lnTo>
                            <a:lnTo>
                              <a:pt x="30" y="28"/>
                            </a:lnTo>
                            <a:lnTo>
                              <a:pt x="14" y="28"/>
                            </a:lnTo>
                            <a:lnTo>
                              <a:pt x="0" y="35"/>
                            </a:lnTo>
                            <a:lnTo>
                              <a:pt x="3" y="21"/>
                            </a:lnTo>
                            <a:lnTo>
                              <a:pt x="7" y="10"/>
                            </a:lnTo>
                            <a:lnTo>
                              <a:pt x="9" y="0"/>
                            </a:lnTo>
                          </a:path>
                        </a:pathLst>
                      </a:custGeom>
                      <a:solidFill>
                        <a:srgbClr val="006060"/>
                      </a:solidFill>
                      <a:ln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 sz="1350"/>
                      </a:p>
                    </p:txBody>
                  </p:sp>
                  <p:sp>
                    <p:nvSpPr>
                      <p:cNvPr id="136242" name="Freeform 4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744" y="4057"/>
                        <a:ext cx="27" cy="14"/>
                      </a:xfrm>
                      <a:custGeom>
                        <a:avLst/>
                        <a:gdLst>
                          <a:gd name="T0" fmla="*/ 0 w 27"/>
                          <a:gd name="T1" fmla="*/ 13 h 14"/>
                          <a:gd name="T2" fmla="*/ 14 w 27"/>
                          <a:gd name="T3" fmla="*/ 11 h 14"/>
                          <a:gd name="T4" fmla="*/ 19 w 27"/>
                          <a:gd name="T5" fmla="*/ 8 h 14"/>
                          <a:gd name="T6" fmla="*/ 26 w 27"/>
                          <a:gd name="T7" fmla="*/ 0 h 14"/>
                          <a:gd name="T8" fmla="*/ 13 w 27"/>
                          <a:gd name="T9" fmla="*/ 10 h 14"/>
                          <a:gd name="T10" fmla="*/ 0 w 27"/>
                          <a:gd name="T11" fmla="*/ 13 h 14"/>
                          <a:gd name="T12" fmla="*/ 0 60000 65536"/>
                          <a:gd name="T13" fmla="*/ 0 60000 65536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</a:gdLst>
                        <a:ahLst/>
                        <a:cxnLst>
                          <a:cxn ang="T12">
                            <a:pos x="T0" y="T1"/>
                          </a:cxn>
                          <a:cxn ang="T13">
                            <a:pos x="T2" y="T3"/>
                          </a:cxn>
                          <a:cxn ang="T14">
                            <a:pos x="T4" y="T5"/>
                          </a:cxn>
                          <a:cxn ang="T15">
                            <a:pos x="T6" y="T7"/>
                          </a:cxn>
                          <a:cxn ang="T16">
                            <a:pos x="T8" y="T9"/>
                          </a:cxn>
                          <a:cxn ang="T17">
                            <a:pos x="T10" y="T11"/>
                          </a:cxn>
                        </a:cxnLst>
                        <a:rect l="0" t="0" r="r" b="b"/>
                        <a:pathLst>
                          <a:path w="27" h="14">
                            <a:moveTo>
                              <a:pt x="0" y="13"/>
                            </a:moveTo>
                            <a:lnTo>
                              <a:pt x="14" y="11"/>
                            </a:lnTo>
                            <a:lnTo>
                              <a:pt x="19" y="8"/>
                            </a:lnTo>
                            <a:lnTo>
                              <a:pt x="26" y="0"/>
                            </a:lnTo>
                            <a:lnTo>
                              <a:pt x="13" y="10"/>
                            </a:lnTo>
                            <a:lnTo>
                              <a:pt x="0" y="13"/>
                            </a:lnTo>
                          </a:path>
                        </a:pathLst>
                      </a:custGeom>
                      <a:solidFill>
                        <a:srgbClr val="006060"/>
                      </a:solidFill>
                      <a:ln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 sz="1350"/>
                      </a:p>
                    </p:txBody>
                  </p:sp>
                  <p:grpSp>
                    <p:nvGrpSpPr>
                      <p:cNvPr id="136243" name="Group 41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936" y="4002"/>
                        <a:ext cx="21" cy="42"/>
                        <a:chOff x="3936" y="4002"/>
                        <a:chExt cx="21" cy="42"/>
                      </a:xfrm>
                    </p:grpSpPr>
                    <p:sp>
                      <p:nvSpPr>
                        <p:cNvPr id="136245" name="Freeform 42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936" y="4002"/>
                          <a:ext cx="19" cy="26"/>
                        </a:xfrm>
                        <a:custGeom>
                          <a:avLst/>
                          <a:gdLst>
                            <a:gd name="T0" fmla="*/ 18 w 19"/>
                            <a:gd name="T1" fmla="*/ 0 h 26"/>
                            <a:gd name="T2" fmla="*/ 12 w 19"/>
                            <a:gd name="T3" fmla="*/ 19 h 26"/>
                            <a:gd name="T4" fmla="*/ 7 w 19"/>
                            <a:gd name="T5" fmla="*/ 22 h 26"/>
                            <a:gd name="T6" fmla="*/ 0 w 19"/>
                            <a:gd name="T7" fmla="*/ 25 h 26"/>
                            <a:gd name="T8" fmla="*/ 9 w 19"/>
                            <a:gd name="T9" fmla="*/ 16 h 26"/>
                            <a:gd name="T10" fmla="*/ 18 w 19"/>
                            <a:gd name="T11" fmla="*/ 0 h 26"/>
                            <a:gd name="T12" fmla="*/ 0 60000 65536"/>
                            <a:gd name="T13" fmla="*/ 0 60000 65536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</a:gdLst>
                          <a:ahLst/>
                          <a:cxnLst>
                            <a:cxn ang="T12">
                              <a:pos x="T0" y="T1"/>
                            </a:cxn>
                            <a:cxn ang="T13">
                              <a:pos x="T2" y="T3"/>
                            </a:cxn>
                            <a:cxn ang="T14">
                              <a:pos x="T4" y="T5"/>
                            </a:cxn>
                            <a:cxn ang="T15">
                              <a:pos x="T6" y="T7"/>
                            </a:cxn>
                            <a:cxn ang="T16">
                              <a:pos x="T8" y="T9"/>
                            </a:cxn>
                            <a:cxn ang="T17">
                              <a:pos x="T10" y="T11"/>
                            </a:cxn>
                          </a:cxnLst>
                          <a:rect l="0" t="0" r="r" b="b"/>
                          <a:pathLst>
                            <a:path w="19" h="26">
                              <a:moveTo>
                                <a:pt x="18" y="0"/>
                              </a:moveTo>
                              <a:lnTo>
                                <a:pt x="12" y="19"/>
                              </a:lnTo>
                              <a:lnTo>
                                <a:pt x="7" y="22"/>
                              </a:lnTo>
                              <a:lnTo>
                                <a:pt x="0" y="25"/>
                              </a:lnTo>
                              <a:lnTo>
                                <a:pt x="9" y="16"/>
                              </a:lnTo>
                              <a:lnTo>
                                <a:pt x="18" y="0"/>
                              </a:lnTo>
                            </a:path>
                          </a:pathLst>
                        </a:custGeom>
                        <a:solidFill>
                          <a:srgbClr val="006060"/>
                        </a:solidFill>
                        <a:ln w="12700" cap="rnd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 sz="1350"/>
                        </a:p>
                      </p:txBody>
                    </p:sp>
                    <p:sp>
                      <p:nvSpPr>
                        <p:cNvPr id="136246" name="Freeform 43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941" y="4004"/>
                          <a:ext cx="16" cy="40"/>
                        </a:xfrm>
                        <a:custGeom>
                          <a:avLst/>
                          <a:gdLst>
                            <a:gd name="T0" fmla="*/ 13 w 16"/>
                            <a:gd name="T1" fmla="*/ 0 h 40"/>
                            <a:gd name="T2" fmla="*/ 12 w 16"/>
                            <a:gd name="T3" fmla="*/ 17 h 40"/>
                            <a:gd name="T4" fmla="*/ 12 w 16"/>
                            <a:gd name="T5" fmla="*/ 25 h 40"/>
                            <a:gd name="T6" fmla="*/ 7 w 16"/>
                            <a:gd name="T7" fmla="*/ 34 h 40"/>
                            <a:gd name="T8" fmla="*/ 0 w 16"/>
                            <a:gd name="T9" fmla="*/ 39 h 40"/>
                            <a:gd name="T10" fmla="*/ 11 w 16"/>
                            <a:gd name="T11" fmla="*/ 34 h 40"/>
                            <a:gd name="T12" fmla="*/ 15 w 16"/>
                            <a:gd name="T13" fmla="*/ 23 h 40"/>
                            <a:gd name="T14" fmla="*/ 13 w 16"/>
                            <a:gd name="T15" fmla="*/ 0 h 40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  <a:gd name="T21" fmla="*/ 0 60000 65536"/>
                            <a:gd name="T22" fmla="*/ 0 60000 65536"/>
                            <a:gd name="T23" fmla="*/ 0 60000 65536"/>
                          </a:gdLst>
                          <a:ahLst/>
                          <a:cxnLst>
                            <a:cxn ang="T16">
                              <a:pos x="T0" y="T1"/>
                            </a:cxn>
                            <a:cxn ang="T17">
                              <a:pos x="T2" y="T3"/>
                            </a:cxn>
                            <a:cxn ang="T18">
                              <a:pos x="T4" y="T5"/>
                            </a:cxn>
                            <a:cxn ang="T19">
                              <a:pos x="T6" y="T7"/>
                            </a:cxn>
                            <a:cxn ang="T20">
                              <a:pos x="T8" y="T9"/>
                            </a:cxn>
                            <a:cxn ang="T21">
                              <a:pos x="T10" y="T11"/>
                            </a:cxn>
                            <a:cxn ang="T22">
                              <a:pos x="T12" y="T13"/>
                            </a:cxn>
                            <a:cxn ang="T23">
                              <a:pos x="T14" y="T15"/>
                            </a:cxn>
                          </a:cxnLst>
                          <a:rect l="0" t="0" r="r" b="b"/>
                          <a:pathLst>
                            <a:path w="16" h="40">
                              <a:moveTo>
                                <a:pt x="13" y="0"/>
                              </a:moveTo>
                              <a:lnTo>
                                <a:pt x="12" y="17"/>
                              </a:lnTo>
                              <a:lnTo>
                                <a:pt x="12" y="25"/>
                              </a:lnTo>
                              <a:lnTo>
                                <a:pt x="7" y="34"/>
                              </a:lnTo>
                              <a:lnTo>
                                <a:pt x="0" y="39"/>
                              </a:lnTo>
                              <a:lnTo>
                                <a:pt x="11" y="34"/>
                              </a:lnTo>
                              <a:lnTo>
                                <a:pt x="15" y="23"/>
                              </a:lnTo>
                              <a:lnTo>
                                <a:pt x="13" y="0"/>
                              </a:lnTo>
                            </a:path>
                          </a:pathLst>
                        </a:custGeom>
                        <a:solidFill>
                          <a:srgbClr val="006060"/>
                        </a:solidFill>
                        <a:ln w="12700" cap="rnd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 sz="1350"/>
                        </a:p>
                      </p:txBody>
                    </p:sp>
                  </p:grpSp>
                  <p:sp>
                    <p:nvSpPr>
                      <p:cNvPr id="136244" name="Freeform 4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745" y="4074"/>
                        <a:ext cx="27" cy="14"/>
                      </a:xfrm>
                      <a:custGeom>
                        <a:avLst/>
                        <a:gdLst>
                          <a:gd name="T0" fmla="*/ 0 w 27"/>
                          <a:gd name="T1" fmla="*/ 1 h 14"/>
                          <a:gd name="T2" fmla="*/ 8 w 27"/>
                          <a:gd name="T3" fmla="*/ 1 h 14"/>
                          <a:gd name="T4" fmla="*/ 19 w 27"/>
                          <a:gd name="T5" fmla="*/ 2 h 14"/>
                          <a:gd name="T6" fmla="*/ 24 w 27"/>
                          <a:gd name="T7" fmla="*/ 4 h 14"/>
                          <a:gd name="T8" fmla="*/ 24 w 27"/>
                          <a:gd name="T9" fmla="*/ 13 h 14"/>
                          <a:gd name="T10" fmla="*/ 26 w 27"/>
                          <a:gd name="T11" fmla="*/ 2 h 14"/>
                          <a:gd name="T12" fmla="*/ 22 w 27"/>
                          <a:gd name="T13" fmla="*/ 0 h 14"/>
                          <a:gd name="T14" fmla="*/ 0 w 27"/>
                          <a:gd name="T15" fmla="*/ 1 h 14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</a:gdLst>
                        <a:ahLst/>
                        <a:cxnLst>
                          <a:cxn ang="T16">
                            <a:pos x="T0" y="T1"/>
                          </a:cxn>
                          <a:cxn ang="T17">
                            <a:pos x="T2" y="T3"/>
                          </a:cxn>
                          <a:cxn ang="T18">
                            <a:pos x="T4" y="T5"/>
                          </a:cxn>
                          <a:cxn ang="T19">
                            <a:pos x="T6" y="T7"/>
                          </a:cxn>
                          <a:cxn ang="T20">
                            <a:pos x="T8" y="T9"/>
                          </a:cxn>
                          <a:cxn ang="T21">
                            <a:pos x="T10" y="T11"/>
                          </a:cxn>
                          <a:cxn ang="T22">
                            <a:pos x="T12" y="T13"/>
                          </a:cxn>
                          <a:cxn ang="T23">
                            <a:pos x="T14" y="T15"/>
                          </a:cxn>
                        </a:cxnLst>
                        <a:rect l="0" t="0" r="r" b="b"/>
                        <a:pathLst>
                          <a:path w="27" h="14">
                            <a:moveTo>
                              <a:pt x="0" y="1"/>
                            </a:moveTo>
                            <a:lnTo>
                              <a:pt x="8" y="1"/>
                            </a:lnTo>
                            <a:lnTo>
                              <a:pt x="19" y="2"/>
                            </a:lnTo>
                            <a:lnTo>
                              <a:pt x="24" y="4"/>
                            </a:lnTo>
                            <a:lnTo>
                              <a:pt x="24" y="13"/>
                            </a:lnTo>
                            <a:lnTo>
                              <a:pt x="26" y="2"/>
                            </a:lnTo>
                            <a:lnTo>
                              <a:pt x="22" y="0"/>
                            </a:lnTo>
                            <a:lnTo>
                              <a:pt x="0" y="1"/>
                            </a:lnTo>
                          </a:path>
                        </a:pathLst>
                      </a:custGeom>
                      <a:solidFill>
                        <a:srgbClr val="006060"/>
                      </a:solidFill>
                      <a:ln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 sz="1350"/>
                      </a:p>
                    </p:txBody>
                  </p:sp>
                </p:grpSp>
              </p:grpSp>
            </p:grpSp>
            <p:grpSp>
              <p:nvGrpSpPr>
                <p:cNvPr id="136212" name="Group 45"/>
                <p:cNvGrpSpPr>
                  <a:grpSpLocks/>
                </p:cNvGrpSpPr>
                <p:nvPr/>
              </p:nvGrpSpPr>
              <p:grpSpPr bwMode="auto">
                <a:xfrm>
                  <a:off x="3513" y="3247"/>
                  <a:ext cx="501" cy="579"/>
                  <a:chOff x="3513" y="3247"/>
                  <a:chExt cx="501" cy="579"/>
                </a:xfrm>
              </p:grpSpPr>
              <p:grpSp>
                <p:nvGrpSpPr>
                  <p:cNvPr id="136213" name="Group 46"/>
                  <p:cNvGrpSpPr>
                    <a:grpSpLocks/>
                  </p:cNvGrpSpPr>
                  <p:nvPr/>
                </p:nvGrpSpPr>
                <p:grpSpPr bwMode="auto">
                  <a:xfrm>
                    <a:off x="3513" y="3247"/>
                    <a:ext cx="151" cy="200"/>
                    <a:chOff x="3513" y="3247"/>
                    <a:chExt cx="151" cy="200"/>
                  </a:xfrm>
                </p:grpSpPr>
                <p:sp>
                  <p:nvSpPr>
                    <p:cNvPr id="136231" name="Freeform 47"/>
                    <p:cNvSpPr>
                      <a:spLocks/>
                    </p:cNvSpPr>
                    <p:nvPr/>
                  </p:nvSpPr>
                  <p:spPr bwMode="auto">
                    <a:xfrm>
                      <a:off x="3513" y="3247"/>
                      <a:ext cx="151" cy="200"/>
                    </a:xfrm>
                    <a:custGeom>
                      <a:avLst/>
                      <a:gdLst>
                        <a:gd name="T0" fmla="*/ 12 w 151"/>
                        <a:gd name="T1" fmla="*/ 1 h 200"/>
                        <a:gd name="T2" fmla="*/ 42 w 151"/>
                        <a:gd name="T3" fmla="*/ 21 h 200"/>
                        <a:gd name="T4" fmla="*/ 60 w 151"/>
                        <a:gd name="T5" fmla="*/ 34 h 200"/>
                        <a:gd name="T6" fmla="*/ 83 w 151"/>
                        <a:gd name="T7" fmla="*/ 56 h 200"/>
                        <a:gd name="T8" fmla="*/ 96 w 151"/>
                        <a:gd name="T9" fmla="*/ 55 h 200"/>
                        <a:gd name="T10" fmla="*/ 109 w 151"/>
                        <a:gd name="T11" fmla="*/ 57 h 200"/>
                        <a:gd name="T12" fmla="*/ 118 w 151"/>
                        <a:gd name="T13" fmla="*/ 63 h 200"/>
                        <a:gd name="T14" fmla="*/ 125 w 151"/>
                        <a:gd name="T15" fmla="*/ 74 h 200"/>
                        <a:gd name="T16" fmla="*/ 135 w 151"/>
                        <a:gd name="T17" fmla="*/ 86 h 200"/>
                        <a:gd name="T18" fmla="*/ 147 w 151"/>
                        <a:gd name="T19" fmla="*/ 96 h 200"/>
                        <a:gd name="T20" fmla="*/ 150 w 151"/>
                        <a:gd name="T21" fmla="*/ 110 h 200"/>
                        <a:gd name="T22" fmla="*/ 136 w 151"/>
                        <a:gd name="T23" fmla="*/ 133 h 200"/>
                        <a:gd name="T24" fmla="*/ 132 w 151"/>
                        <a:gd name="T25" fmla="*/ 154 h 200"/>
                        <a:gd name="T26" fmla="*/ 122 w 151"/>
                        <a:gd name="T27" fmla="*/ 176 h 200"/>
                        <a:gd name="T28" fmla="*/ 111 w 151"/>
                        <a:gd name="T29" fmla="*/ 190 h 200"/>
                        <a:gd name="T30" fmla="*/ 99 w 151"/>
                        <a:gd name="T31" fmla="*/ 199 h 200"/>
                        <a:gd name="T32" fmla="*/ 85 w 151"/>
                        <a:gd name="T33" fmla="*/ 199 h 200"/>
                        <a:gd name="T34" fmla="*/ 58 w 151"/>
                        <a:gd name="T35" fmla="*/ 188 h 200"/>
                        <a:gd name="T36" fmla="*/ 41 w 151"/>
                        <a:gd name="T37" fmla="*/ 176 h 200"/>
                        <a:gd name="T38" fmla="*/ 29 w 151"/>
                        <a:gd name="T39" fmla="*/ 164 h 200"/>
                        <a:gd name="T40" fmla="*/ 22 w 151"/>
                        <a:gd name="T41" fmla="*/ 153 h 200"/>
                        <a:gd name="T42" fmla="*/ 19 w 151"/>
                        <a:gd name="T43" fmla="*/ 143 h 200"/>
                        <a:gd name="T44" fmla="*/ 22 w 151"/>
                        <a:gd name="T45" fmla="*/ 135 h 200"/>
                        <a:gd name="T46" fmla="*/ 27 w 151"/>
                        <a:gd name="T47" fmla="*/ 130 h 200"/>
                        <a:gd name="T48" fmla="*/ 27 w 151"/>
                        <a:gd name="T49" fmla="*/ 123 h 200"/>
                        <a:gd name="T50" fmla="*/ 30 w 151"/>
                        <a:gd name="T51" fmla="*/ 116 h 200"/>
                        <a:gd name="T52" fmla="*/ 36 w 151"/>
                        <a:gd name="T53" fmla="*/ 114 h 200"/>
                        <a:gd name="T54" fmla="*/ 42 w 151"/>
                        <a:gd name="T55" fmla="*/ 113 h 200"/>
                        <a:gd name="T56" fmla="*/ 42 w 151"/>
                        <a:gd name="T57" fmla="*/ 103 h 200"/>
                        <a:gd name="T58" fmla="*/ 47 w 151"/>
                        <a:gd name="T59" fmla="*/ 95 h 200"/>
                        <a:gd name="T60" fmla="*/ 52 w 151"/>
                        <a:gd name="T61" fmla="*/ 91 h 200"/>
                        <a:gd name="T62" fmla="*/ 66 w 151"/>
                        <a:gd name="T63" fmla="*/ 85 h 200"/>
                        <a:gd name="T64" fmla="*/ 56 w 151"/>
                        <a:gd name="T65" fmla="*/ 80 h 200"/>
                        <a:gd name="T66" fmla="*/ 43 w 151"/>
                        <a:gd name="T67" fmla="*/ 68 h 200"/>
                        <a:gd name="T68" fmla="*/ 30 w 151"/>
                        <a:gd name="T69" fmla="*/ 55 h 200"/>
                        <a:gd name="T70" fmla="*/ 16 w 151"/>
                        <a:gd name="T71" fmla="*/ 39 h 200"/>
                        <a:gd name="T72" fmla="*/ 2 w 151"/>
                        <a:gd name="T73" fmla="*/ 20 h 200"/>
                        <a:gd name="T74" fmla="*/ 0 w 151"/>
                        <a:gd name="T75" fmla="*/ 13 h 200"/>
                        <a:gd name="T76" fmla="*/ 0 w 151"/>
                        <a:gd name="T77" fmla="*/ 6 h 200"/>
                        <a:gd name="T78" fmla="*/ 2 w 151"/>
                        <a:gd name="T79" fmla="*/ 2 h 200"/>
                        <a:gd name="T80" fmla="*/ 8 w 151"/>
                        <a:gd name="T81" fmla="*/ 0 h 200"/>
                        <a:gd name="T82" fmla="*/ 12 w 151"/>
                        <a:gd name="T83" fmla="*/ 1 h 200"/>
                        <a:gd name="T84" fmla="*/ 0 60000 65536"/>
                        <a:gd name="T85" fmla="*/ 0 60000 65536"/>
                        <a:gd name="T86" fmla="*/ 0 60000 65536"/>
                        <a:gd name="T87" fmla="*/ 0 60000 65536"/>
                        <a:gd name="T88" fmla="*/ 0 60000 65536"/>
                        <a:gd name="T89" fmla="*/ 0 60000 65536"/>
                        <a:gd name="T90" fmla="*/ 0 60000 65536"/>
                        <a:gd name="T91" fmla="*/ 0 60000 65536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</a:gdLst>
                      <a:ahLst/>
                      <a:cxnLst>
                        <a:cxn ang="T84">
                          <a:pos x="T0" y="T1"/>
                        </a:cxn>
                        <a:cxn ang="T85">
                          <a:pos x="T2" y="T3"/>
                        </a:cxn>
                        <a:cxn ang="T86">
                          <a:pos x="T4" y="T5"/>
                        </a:cxn>
                        <a:cxn ang="T87">
                          <a:pos x="T6" y="T7"/>
                        </a:cxn>
                        <a:cxn ang="T88">
                          <a:pos x="T8" y="T9"/>
                        </a:cxn>
                        <a:cxn ang="T89">
                          <a:pos x="T10" y="T11"/>
                        </a:cxn>
                        <a:cxn ang="T90">
                          <a:pos x="T12" y="T13"/>
                        </a:cxn>
                        <a:cxn ang="T91">
                          <a:pos x="T14" y="T15"/>
                        </a:cxn>
                        <a:cxn ang="T92">
                          <a:pos x="T16" y="T17"/>
                        </a:cxn>
                        <a:cxn ang="T93">
                          <a:pos x="T18" y="T19"/>
                        </a:cxn>
                        <a:cxn ang="T94">
                          <a:pos x="T20" y="T21"/>
                        </a:cxn>
                        <a:cxn ang="T95">
                          <a:pos x="T22" y="T23"/>
                        </a:cxn>
                        <a:cxn ang="T96">
                          <a:pos x="T24" y="T25"/>
                        </a:cxn>
                        <a:cxn ang="T97">
                          <a:pos x="T26" y="T27"/>
                        </a:cxn>
                        <a:cxn ang="T98">
                          <a:pos x="T28" y="T29"/>
                        </a:cxn>
                        <a:cxn ang="T99">
                          <a:pos x="T30" y="T31"/>
                        </a:cxn>
                        <a:cxn ang="T100">
                          <a:pos x="T32" y="T33"/>
                        </a:cxn>
                        <a:cxn ang="T101">
                          <a:pos x="T34" y="T35"/>
                        </a:cxn>
                        <a:cxn ang="T102">
                          <a:pos x="T36" y="T37"/>
                        </a:cxn>
                        <a:cxn ang="T103">
                          <a:pos x="T38" y="T39"/>
                        </a:cxn>
                        <a:cxn ang="T104">
                          <a:pos x="T40" y="T41"/>
                        </a:cxn>
                        <a:cxn ang="T105">
                          <a:pos x="T42" y="T43"/>
                        </a:cxn>
                        <a:cxn ang="T106">
                          <a:pos x="T44" y="T45"/>
                        </a:cxn>
                        <a:cxn ang="T107">
                          <a:pos x="T46" y="T47"/>
                        </a:cxn>
                        <a:cxn ang="T108">
                          <a:pos x="T48" y="T49"/>
                        </a:cxn>
                        <a:cxn ang="T109">
                          <a:pos x="T50" y="T51"/>
                        </a:cxn>
                        <a:cxn ang="T110">
                          <a:pos x="T52" y="T53"/>
                        </a:cxn>
                        <a:cxn ang="T111">
                          <a:pos x="T54" y="T55"/>
                        </a:cxn>
                        <a:cxn ang="T112">
                          <a:pos x="T56" y="T57"/>
                        </a:cxn>
                        <a:cxn ang="T113">
                          <a:pos x="T58" y="T59"/>
                        </a:cxn>
                        <a:cxn ang="T114">
                          <a:pos x="T60" y="T61"/>
                        </a:cxn>
                        <a:cxn ang="T115">
                          <a:pos x="T62" y="T63"/>
                        </a:cxn>
                        <a:cxn ang="T116">
                          <a:pos x="T64" y="T65"/>
                        </a:cxn>
                        <a:cxn ang="T117">
                          <a:pos x="T66" y="T67"/>
                        </a:cxn>
                        <a:cxn ang="T118">
                          <a:pos x="T68" y="T69"/>
                        </a:cxn>
                        <a:cxn ang="T119">
                          <a:pos x="T70" y="T71"/>
                        </a:cxn>
                        <a:cxn ang="T120">
                          <a:pos x="T72" y="T73"/>
                        </a:cxn>
                        <a:cxn ang="T121">
                          <a:pos x="T74" y="T75"/>
                        </a:cxn>
                        <a:cxn ang="T122">
                          <a:pos x="T76" y="T77"/>
                        </a:cxn>
                        <a:cxn ang="T123">
                          <a:pos x="T78" y="T79"/>
                        </a:cxn>
                        <a:cxn ang="T124">
                          <a:pos x="T80" y="T81"/>
                        </a:cxn>
                        <a:cxn ang="T125">
                          <a:pos x="T82" y="T83"/>
                        </a:cxn>
                      </a:cxnLst>
                      <a:rect l="0" t="0" r="r" b="b"/>
                      <a:pathLst>
                        <a:path w="151" h="200">
                          <a:moveTo>
                            <a:pt x="12" y="1"/>
                          </a:moveTo>
                          <a:lnTo>
                            <a:pt x="42" y="21"/>
                          </a:lnTo>
                          <a:lnTo>
                            <a:pt x="60" y="34"/>
                          </a:lnTo>
                          <a:lnTo>
                            <a:pt x="83" y="56"/>
                          </a:lnTo>
                          <a:lnTo>
                            <a:pt x="96" y="55"/>
                          </a:lnTo>
                          <a:lnTo>
                            <a:pt x="109" y="57"/>
                          </a:lnTo>
                          <a:lnTo>
                            <a:pt x="118" y="63"/>
                          </a:lnTo>
                          <a:lnTo>
                            <a:pt x="125" y="74"/>
                          </a:lnTo>
                          <a:lnTo>
                            <a:pt x="135" y="86"/>
                          </a:lnTo>
                          <a:lnTo>
                            <a:pt x="147" y="96"/>
                          </a:lnTo>
                          <a:lnTo>
                            <a:pt x="150" y="110"/>
                          </a:lnTo>
                          <a:lnTo>
                            <a:pt x="136" y="133"/>
                          </a:lnTo>
                          <a:lnTo>
                            <a:pt x="132" y="154"/>
                          </a:lnTo>
                          <a:lnTo>
                            <a:pt x="122" y="176"/>
                          </a:lnTo>
                          <a:lnTo>
                            <a:pt x="111" y="190"/>
                          </a:lnTo>
                          <a:lnTo>
                            <a:pt x="99" y="199"/>
                          </a:lnTo>
                          <a:lnTo>
                            <a:pt x="85" y="199"/>
                          </a:lnTo>
                          <a:lnTo>
                            <a:pt x="58" y="188"/>
                          </a:lnTo>
                          <a:lnTo>
                            <a:pt x="41" y="176"/>
                          </a:lnTo>
                          <a:lnTo>
                            <a:pt x="29" y="164"/>
                          </a:lnTo>
                          <a:lnTo>
                            <a:pt x="22" y="153"/>
                          </a:lnTo>
                          <a:lnTo>
                            <a:pt x="19" y="143"/>
                          </a:lnTo>
                          <a:lnTo>
                            <a:pt x="22" y="135"/>
                          </a:lnTo>
                          <a:lnTo>
                            <a:pt x="27" y="130"/>
                          </a:lnTo>
                          <a:lnTo>
                            <a:pt x="27" y="123"/>
                          </a:lnTo>
                          <a:lnTo>
                            <a:pt x="30" y="116"/>
                          </a:lnTo>
                          <a:lnTo>
                            <a:pt x="36" y="114"/>
                          </a:lnTo>
                          <a:lnTo>
                            <a:pt x="42" y="113"/>
                          </a:lnTo>
                          <a:lnTo>
                            <a:pt x="42" y="103"/>
                          </a:lnTo>
                          <a:lnTo>
                            <a:pt x="47" y="95"/>
                          </a:lnTo>
                          <a:lnTo>
                            <a:pt x="52" y="91"/>
                          </a:lnTo>
                          <a:lnTo>
                            <a:pt x="66" y="85"/>
                          </a:lnTo>
                          <a:lnTo>
                            <a:pt x="56" y="80"/>
                          </a:lnTo>
                          <a:lnTo>
                            <a:pt x="43" y="68"/>
                          </a:lnTo>
                          <a:lnTo>
                            <a:pt x="30" y="55"/>
                          </a:lnTo>
                          <a:lnTo>
                            <a:pt x="16" y="39"/>
                          </a:lnTo>
                          <a:lnTo>
                            <a:pt x="2" y="20"/>
                          </a:lnTo>
                          <a:lnTo>
                            <a:pt x="0" y="13"/>
                          </a:lnTo>
                          <a:lnTo>
                            <a:pt x="0" y="6"/>
                          </a:lnTo>
                          <a:lnTo>
                            <a:pt x="2" y="2"/>
                          </a:lnTo>
                          <a:lnTo>
                            <a:pt x="8" y="0"/>
                          </a:lnTo>
                          <a:lnTo>
                            <a:pt x="12" y="1"/>
                          </a:lnTo>
                        </a:path>
                      </a:pathLst>
                    </a:custGeom>
                    <a:solidFill>
                      <a:srgbClr val="E0A080"/>
                    </a:soli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1350"/>
                    </a:p>
                  </p:txBody>
                </p:sp>
                <p:grpSp>
                  <p:nvGrpSpPr>
                    <p:cNvPr id="136232" name="Group 4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537" y="3301"/>
                      <a:ext cx="99" cy="87"/>
                      <a:chOff x="3537" y="3301"/>
                      <a:chExt cx="99" cy="87"/>
                    </a:xfrm>
                  </p:grpSpPr>
                  <p:sp>
                    <p:nvSpPr>
                      <p:cNvPr id="136233" name="Freeform 4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537" y="3378"/>
                        <a:ext cx="19" cy="10"/>
                      </a:xfrm>
                      <a:custGeom>
                        <a:avLst/>
                        <a:gdLst>
                          <a:gd name="T0" fmla="*/ 0 w 19"/>
                          <a:gd name="T1" fmla="*/ 0 h 10"/>
                          <a:gd name="T2" fmla="*/ 7 w 19"/>
                          <a:gd name="T3" fmla="*/ 1 h 10"/>
                          <a:gd name="T4" fmla="*/ 14 w 19"/>
                          <a:gd name="T5" fmla="*/ 4 h 10"/>
                          <a:gd name="T6" fmla="*/ 18 w 19"/>
                          <a:gd name="T7" fmla="*/ 9 h 10"/>
                          <a:gd name="T8" fmla="*/ 0 60000 65536"/>
                          <a:gd name="T9" fmla="*/ 0 60000 65536"/>
                          <a:gd name="T10" fmla="*/ 0 60000 65536"/>
                          <a:gd name="T11" fmla="*/ 0 60000 65536"/>
                        </a:gdLst>
                        <a:ahLst/>
                        <a:cxnLst>
                          <a:cxn ang="T8">
                            <a:pos x="T0" y="T1"/>
                          </a:cxn>
                          <a:cxn ang="T9">
                            <a:pos x="T2" y="T3"/>
                          </a:cxn>
                          <a:cxn ang="T10">
                            <a:pos x="T4" y="T5"/>
                          </a:cxn>
                          <a:cxn ang="T11">
                            <a:pos x="T6" y="T7"/>
                          </a:cxn>
                        </a:cxnLst>
                        <a:rect l="0" t="0" r="r" b="b"/>
                        <a:pathLst>
                          <a:path w="19" h="10">
                            <a:moveTo>
                              <a:pt x="0" y="0"/>
                            </a:moveTo>
                            <a:lnTo>
                              <a:pt x="7" y="1"/>
                            </a:lnTo>
                            <a:lnTo>
                              <a:pt x="14" y="4"/>
                            </a:lnTo>
                            <a:lnTo>
                              <a:pt x="18" y="9"/>
                            </a:lnTo>
                          </a:path>
                        </a:pathLst>
                      </a:custGeom>
                      <a:noFill/>
                      <a:ln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 sz="1350"/>
                      </a:p>
                    </p:txBody>
                  </p:sp>
                  <p:sp>
                    <p:nvSpPr>
                      <p:cNvPr id="136234" name="Freeform 5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553" y="3357"/>
                        <a:ext cx="17" cy="15"/>
                      </a:xfrm>
                      <a:custGeom>
                        <a:avLst/>
                        <a:gdLst>
                          <a:gd name="T0" fmla="*/ 0 w 17"/>
                          <a:gd name="T1" fmla="*/ 0 h 15"/>
                          <a:gd name="T2" fmla="*/ 5 w 17"/>
                          <a:gd name="T3" fmla="*/ 1 h 15"/>
                          <a:gd name="T4" fmla="*/ 11 w 17"/>
                          <a:gd name="T5" fmla="*/ 4 h 15"/>
                          <a:gd name="T6" fmla="*/ 14 w 17"/>
                          <a:gd name="T7" fmla="*/ 8 h 15"/>
                          <a:gd name="T8" fmla="*/ 16 w 17"/>
                          <a:gd name="T9" fmla="*/ 14 h 15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0" t="0" r="r" b="b"/>
                        <a:pathLst>
                          <a:path w="17" h="15">
                            <a:moveTo>
                              <a:pt x="0" y="0"/>
                            </a:moveTo>
                            <a:lnTo>
                              <a:pt x="5" y="1"/>
                            </a:lnTo>
                            <a:lnTo>
                              <a:pt x="11" y="4"/>
                            </a:lnTo>
                            <a:lnTo>
                              <a:pt x="14" y="8"/>
                            </a:lnTo>
                            <a:lnTo>
                              <a:pt x="16" y="14"/>
                            </a:lnTo>
                          </a:path>
                        </a:pathLst>
                      </a:custGeom>
                      <a:noFill/>
                      <a:ln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 sz="1350"/>
                      </a:p>
                    </p:txBody>
                  </p:sp>
                  <p:sp>
                    <p:nvSpPr>
                      <p:cNvPr id="136235" name="Freeform 5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568" y="3335"/>
                        <a:ext cx="20" cy="16"/>
                      </a:xfrm>
                      <a:custGeom>
                        <a:avLst/>
                        <a:gdLst>
                          <a:gd name="T0" fmla="*/ 0 w 20"/>
                          <a:gd name="T1" fmla="*/ 0 h 16"/>
                          <a:gd name="T2" fmla="*/ 7 w 20"/>
                          <a:gd name="T3" fmla="*/ 2 h 16"/>
                          <a:gd name="T4" fmla="*/ 15 w 20"/>
                          <a:gd name="T5" fmla="*/ 7 h 16"/>
                          <a:gd name="T6" fmla="*/ 19 w 20"/>
                          <a:gd name="T7" fmla="*/ 15 h 16"/>
                          <a:gd name="T8" fmla="*/ 0 60000 65536"/>
                          <a:gd name="T9" fmla="*/ 0 60000 65536"/>
                          <a:gd name="T10" fmla="*/ 0 60000 65536"/>
                          <a:gd name="T11" fmla="*/ 0 60000 65536"/>
                        </a:gdLst>
                        <a:ahLst/>
                        <a:cxnLst>
                          <a:cxn ang="T8">
                            <a:pos x="T0" y="T1"/>
                          </a:cxn>
                          <a:cxn ang="T9">
                            <a:pos x="T2" y="T3"/>
                          </a:cxn>
                          <a:cxn ang="T10">
                            <a:pos x="T4" y="T5"/>
                          </a:cxn>
                          <a:cxn ang="T11">
                            <a:pos x="T6" y="T7"/>
                          </a:cxn>
                        </a:cxnLst>
                        <a:rect l="0" t="0" r="r" b="b"/>
                        <a:pathLst>
                          <a:path w="20" h="16">
                            <a:moveTo>
                              <a:pt x="0" y="0"/>
                            </a:moveTo>
                            <a:lnTo>
                              <a:pt x="7" y="2"/>
                            </a:lnTo>
                            <a:lnTo>
                              <a:pt x="15" y="7"/>
                            </a:lnTo>
                            <a:lnTo>
                              <a:pt x="19" y="15"/>
                            </a:lnTo>
                          </a:path>
                        </a:pathLst>
                      </a:custGeom>
                      <a:noFill/>
                      <a:ln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 sz="1350"/>
                      </a:p>
                    </p:txBody>
                  </p:sp>
                  <p:sp>
                    <p:nvSpPr>
                      <p:cNvPr id="136236" name="Freeform 5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594" y="3301"/>
                        <a:ext cx="42" cy="30"/>
                      </a:xfrm>
                      <a:custGeom>
                        <a:avLst/>
                        <a:gdLst>
                          <a:gd name="T0" fmla="*/ 0 w 42"/>
                          <a:gd name="T1" fmla="*/ 0 h 30"/>
                          <a:gd name="T2" fmla="*/ 11 w 42"/>
                          <a:gd name="T3" fmla="*/ 3 h 30"/>
                          <a:gd name="T4" fmla="*/ 19 w 42"/>
                          <a:gd name="T5" fmla="*/ 7 h 30"/>
                          <a:gd name="T6" fmla="*/ 26 w 42"/>
                          <a:gd name="T7" fmla="*/ 15 h 30"/>
                          <a:gd name="T8" fmla="*/ 31 w 42"/>
                          <a:gd name="T9" fmla="*/ 24 h 30"/>
                          <a:gd name="T10" fmla="*/ 41 w 42"/>
                          <a:gd name="T11" fmla="*/ 29 h 30"/>
                          <a:gd name="T12" fmla="*/ 0 60000 65536"/>
                          <a:gd name="T13" fmla="*/ 0 60000 65536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</a:gdLst>
                        <a:ahLst/>
                        <a:cxnLst>
                          <a:cxn ang="T12">
                            <a:pos x="T0" y="T1"/>
                          </a:cxn>
                          <a:cxn ang="T13">
                            <a:pos x="T2" y="T3"/>
                          </a:cxn>
                          <a:cxn ang="T14">
                            <a:pos x="T4" y="T5"/>
                          </a:cxn>
                          <a:cxn ang="T15">
                            <a:pos x="T6" y="T7"/>
                          </a:cxn>
                          <a:cxn ang="T16">
                            <a:pos x="T8" y="T9"/>
                          </a:cxn>
                          <a:cxn ang="T17">
                            <a:pos x="T10" y="T11"/>
                          </a:cxn>
                        </a:cxnLst>
                        <a:rect l="0" t="0" r="r" b="b"/>
                        <a:pathLst>
                          <a:path w="42" h="30">
                            <a:moveTo>
                              <a:pt x="0" y="0"/>
                            </a:moveTo>
                            <a:lnTo>
                              <a:pt x="11" y="3"/>
                            </a:lnTo>
                            <a:lnTo>
                              <a:pt x="19" y="7"/>
                            </a:lnTo>
                            <a:lnTo>
                              <a:pt x="26" y="15"/>
                            </a:lnTo>
                            <a:lnTo>
                              <a:pt x="31" y="24"/>
                            </a:lnTo>
                            <a:lnTo>
                              <a:pt x="41" y="29"/>
                            </a:lnTo>
                          </a:path>
                        </a:pathLst>
                      </a:custGeom>
                      <a:noFill/>
                      <a:ln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 sz="1350"/>
                      </a:p>
                    </p:txBody>
                  </p:sp>
                </p:grpSp>
              </p:grpSp>
              <p:grpSp>
                <p:nvGrpSpPr>
                  <p:cNvPr id="136214" name="Group 53"/>
                  <p:cNvGrpSpPr>
                    <a:grpSpLocks/>
                  </p:cNvGrpSpPr>
                  <p:nvPr/>
                </p:nvGrpSpPr>
                <p:grpSpPr bwMode="auto">
                  <a:xfrm>
                    <a:off x="3612" y="3355"/>
                    <a:ext cx="402" cy="471"/>
                    <a:chOff x="3612" y="3355"/>
                    <a:chExt cx="402" cy="471"/>
                  </a:xfrm>
                </p:grpSpPr>
                <p:grpSp>
                  <p:nvGrpSpPr>
                    <p:cNvPr id="136215" name="Group 5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612" y="3355"/>
                      <a:ext cx="398" cy="137"/>
                      <a:chOff x="3612" y="3355"/>
                      <a:chExt cx="398" cy="137"/>
                    </a:xfrm>
                  </p:grpSpPr>
                  <p:grpSp>
                    <p:nvGrpSpPr>
                      <p:cNvPr id="136224" name="Group 55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834" y="3399"/>
                        <a:ext cx="176" cy="93"/>
                        <a:chOff x="3834" y="3399"/>
                        <a:chExt cx="176" cy="93"/>
                      </a:xfrm>
                    </p:grpSpPr>
                    <p:sp>
                      <p:nvSpPr>
                        <p:cNvPr id="136228" name="Freeform 56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851" y="3399"/>
                          <a:ext cx="159" cy="93"/>
                        </a:xfrm>
                        <a:custGeom>
                          <a:avLst/>
                          <a:gdLst>
                            <a:gd name="T0" fmla="*/ 0 w 159"/>
                            <a:gd name="T1" fmla="*/ 92 h 93"/>
                            <a:gd name="T2" fmla="*/ 14 w 159"/>
                            <a:gd name="T3" fmla="*/ 28 h 93"/>
                            <a:gd name="T4" fmla="*/ 54 w 159"/>
                            <a:gd name="T5" fmla="*/ 16 h 93"/>
                            <a:gd name="T6" fmla="*/ 104 w 159"/>
                            <a:gd name="T7" fmla="*/ 6 h 93"/>
                            <a:gd name="T8" fmla="*/ 158 w 159"/>
                            <a:gd name="T9" fmla="*/ 0 h 93"/>
                            <a:gd name="T10" fmla="*/ 123 w 159"/>
                            <a:gd name="T11" fmla="*/ 84 h 93"/>
                            <a:gd name="T12" fmla="*/ 78 w 159"/>
                            <a:gd name="T13" fmla="*/ 72 h 93"/>
                            <a:gd name="T14" fmla="*/ 0 w 159"/>
                            <a:gd name="T15" fmla="*/ 92 h 93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  <a:gd name="T21" fmla="*/ 0 60000 65536"/>
                            <a:gd name="T22" fmla="*/ 0 60000 65536"/>
                            <a:gd name="T23" fmla="*/ 0 60000 65536"/>
                          </a:gdLst>
                          <a:ahLst/>
                          <a:cxnLst>
                            <a:cxn ang="T16">
                              <a:pos x="T0" y="T1"/>
                            </a:cxn>
                            <a:cxn ang="T17">
                              <a:pos x="T2" y="T3"/>
                            </a:cxn>
                            <a:cxn ang="T18">
                              <a:pos x="T4" y="T5"/>
                            </a:cxn>
                            <a:cxn ang="T19">
                              <a:pos x="T6" y="T7"/>
                            </a:cxn>
                            <a:cxn ang="T20">
                              <a:pos x="T8" y="T9"/>
                            </a:cxn>
                            <a:cxn ang="T21">
                              <a:pos x="T10" y="T11"/>
                            </a:cxn>
                            <a:cxn ang="T22">
                              <a:pos x="T12" y="T13"/>
                            </a:cxn>
                            <a:cxn ang="T23">
                              <a:pos x="T14" y="T15"/>
                            </a:cxn>
                          </a:cxnLst>
                          <a:rect l="0" t="0" r="r" b="b"/>
                          <a:pathLst>
                            <a:path w="159" h="93">
                              <a:moveTo>
                                <a:pt x="0" y="92"/>
                              </a:moveTo>
                              <a:lnTo>
                                <a:pt x="14" y="28"/>
                              </a:lnTo>
                              <a:lnTo>
                                <a:pt x="54" y="16"/>
                              </a:lnTo>
                              <a:lnTo>
                                <a:pt x="104" y="6"/>
                              </a:lnTo>
                              <a:lnTo>
                                <a:pt x="158" y="0"/>
                              </a:lnTo>
                              <a:lnTo>
                                <a:pt x="123" y="84"/>
                              </a:lnTo>
                              <a:lnTo>
                                <a:pt x="78" y="72"/>
                              </a:lnTo>
                              <a:lnTo>
                                <a:pt x="0" y="92"/>
                              </a:lnTo>
                            </a:path>
                          </a:pathLst>
                        </a:custGeom>
                        <a:solidFill>
                          <a:srgbClr val="E0FFFF"/>
                        </a:solidFill>
                        <a:ln w="12700" cap="rnd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 sz="1350"/>
                        </a:p>
                      </p:txBody>
                    </p:sp>
                    <p:sp>
                      <p:nvSpPr>
                        <p:cNvPr id="136229" name="Freeform 57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834" y="3429"/>
                          <a:ext cx="39" cy="45"/>
                        </a:xfrm>
                        <a:custGeom>
                          <a:avLst/>
                          <a:gdLst>
                            <a:gd name="T0" fmla="*/ 0 w 39"/>
                            <a:gd name="T1" fmla="*/ 29 h 45"/>
                            <a:gd name="T2" fmla="*/ 7 w 39"/>
                            <a:gd name="T3" fmla="*/ 10 h 45"/>
                            <a:gd name="T4" fmla="*/ 31 w 39"/>
                            <a:gd name="T5" fmla="*/ 0 h 45"/>
                            <a:gd name="T6" fmla="*/ 38 w 39"/>
                            <a:gd name="T7" fmla="*/ 29 h 45"/>
                            <a:gd name="T8" fmla="*/ 24 w 39"/>
                            <a:gd name="T9" fmla="*/ 44 h 45"/>
                            <a:gd name="T10" fmla="*/ 0 w 39"/>
                            <a:gd name="T11" fmla="*/ 29 h 45"/>
                            <a:gd name="T12" fmla="*/ 0 60000 65536"/>
                            <a:gd name="T13" fmla="*/ 0 60000 65536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</a:gdLst>
                          <a:ahLst/>
                          <a:cxnLst>
                            <a:cxn ang="T12">
                              <a:pos x="T0" y="T1"/>
                            </a:cxn>
                            <a:cxn ang="T13">
                              <a:pos x="T2" y="T3"/>
                            </a:cxn>
                            <a:cxn ang="T14">
                              <a:pos x="T4" y="T5"/>
                            </a:cxn>
                            <a:cxn ang="T15">
                              <a:pos x="T6" y="T7"/>
                            </a:cxn>
                            <a:cxn ang="T16">
                              <a:pos x="T8" y="T9"/>
                            </a:cxn>
                            <a:cxn ang="T17">
                              <a:pos x="T10" y="T11"/>
                            </a:cxn>
                          </a:cxnLst>
                          <a:rect l="0" t="0" r="r" b="b"/>
                          <a:pathLst>
                            <a:path w="39" h="45">
                              <a:moveTo>
                                <a:pt x="0" y="29"/>
                              </a:moveTo>
                              <a:lnTo>
                                <a:pt x="7" y="10"/>
                              </a:lnTo>
                              <a:lnTo>
                                <a:pt x="31" y="0"/>
                              </a:lnTo>
                              <a:lnTo>
                                <a:pt x="38" y="29"/>
                              </a:lnTo>
                              <a:lnTo>
                                <a:pt x="24" y="44"/>
                              </a:lnTo>
                              <a:lnTo>
                                <a:pt x="0" y="29"/>
                              </a:lnTo>
                            </a:path>
                          </a:pathLst>
                        </a:custGeom>
                        <a:solidFill>
                          <a:srgbClr val="0000FF"/>
                        </a:solidFill>
                        <a:ln w="12700" cap="rnd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 sz="1350"/>
                        </a:p>
                      </p:txBody>
                    </p:sp>
                    <p:sp>
                      <p:nvSpPr>
                        <p:cNvPr id="136230" name="Freeform 58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865" y="3460"/>
                          <a:ext cx="11" cy="15"/>
                        </a:xfrm>
                        <a:custGeom>
                          <a:avLst/>
                          <a:gdLst>
                            <a:gd name="T0" fmla="*/ 7 w 11"/>
                            <a:gd name="T1" fmla="*/ 0 h 15"/>
                            <a:gd name="T2" fmla="*/ 10 w 11"/>
                            <a:gd name="T3" fmla="*/ 14 h 15"/>
                            <a:gd name="T4" fmla="*/ 0 w 11"/>
                            <a:gd name="T5" fmla="*/ 7 h 15"/>
                            <a:gd name="T6" fmla="*/ 7 w 11"/>
                            <a:gd name="T7" fmla="*/ 0 h 15"/>
                            <a:gd name="T8" fmla="*/ 0 60000 65536"/>
                            <a:gd name="T9" fmla="*/ 0 60000 65536"/>
                            <a:gd name="T10" fmla="*/ 0 60000 65536"/>
                            <a:gd name="T11" fmla="*/ 0 60000 65536"/>
                          </a:gdLst>
                          <a:ahLst/>
                          <a:cxnLst>
                            <a:cxn ang="T8">
                              <a:pos x="T0" y="T1"/>
                            </a:cxn>
                            <a:cxn ang="T9">
                              <a:pos x="T2" y="T3"/>
                            </a:cxn>
                            <a:cxn ang="T10">
                              <a:pos x="T4" y="T5"/>
                            </a:cxn>
                            <a:cxn ang="T11">
                              <a:pos x="T6" y="T7"/>
                            </a:cxn>
                          </a:cxnLst>
                          <a:rect l="0" t="0" r="r" b="b"/>
                          <a:pathLst>
                            <a:path w="11" h="15">
                              <a:moveTo>
                                <a:pt x="7" y="0"/>
                              </a:moveTo>
                              <a:lnTo>
                                <a:pt x="10" y="14"/>
                              </a:lnTo>
                              <a:lnTo>
                                <a:pt x="0" y="7"/>
                              </a:lnTo>
                              <a:lnTo>
                                <a:pt x="7" y="0"/>
                              </a:lnTo>
                            </a:path>
                          </a:pathLst>
                        </a:custGeom>
                        <a:solidFill>
                          <a:srgbClr val="C0FFFF"/>
                        </a:solidFill>
                        <a:ln w="12700" cap="rnd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 sz="1350"/>
                        </a:p>
                      </p:txBody>
                    </p:sp>
                  </p:grpSp>
                  <p:grpSp>
                    <p:nvGrpSpPr>
                      <p:cNvPr id="136225" name="Group 59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612" y="3355"/>
                        <a:ext cx="108" cy="127"/>
                        <a:chOff x="3612" y="3355"/>
                        <a:chExt cx="108" cy="127"/>
                      </a:xfrm>
                    </p:grpSpPr>
                    <p:sp>
                      <p:nvSpPr>
                        <p:cNvPr id="136226" name="Freeform 60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612" y="3355"/>
                          <a:ext cx="108" cy="127"/>
                        </a:xfrm>
                        <a:custGeom>
                          <a:avLst/>
                          <a:gdLst>
                            <a:gd name="T0" fmla="*/ 0 w 108"/>
                            <a:gd name="T1" fmla="*/ 98 h 127"/>
                            <a:gd name="T2" fmla="*/ 18 w 108"/>
                            <a:gd name="T3" fmla="*/ 79 h 127"/>
                            <a:gd name="T4" fmla="*/ 33 w 108"/>
                            <a:gd name="T5" fmla="*/ 53 h 127"/>
                            <a:gd name="T6" fmla="*/ 44 w 108"/>
                            <a:gd name="T7" fmla="*/ 17 h 127"/>
                            <a:gd name="T8" fmla="*/ 54 w 108"/>
                            <a:gd name="T9" fmla="*/ 0 h 127"/>
                            <a:gd name="T10" fmla="*/ 66 w 108"/>
                            <a:gd name="T11" fmla="*/ 9 h 127"/>
                            <a:gd name="T12" fmla="*/ 85 w 108"/>
                            <a:gd name="T13" fmla="*/ 21 h 127"/>
                            <a:gd name="T14" fmla="*/ 107 w 108"/>
                            <a:gd name="T15" fmla="*/ 27 h 127"/>
                            <a:gd name="T16" fmla="*/ 74 w 108"/>
                            <a:gd name="T17" fmla="*/ 61 h 127"/>
                            <a:gd name="T18" fmla="*/ 65 w 108"/>
                            <a:gd name="T19" fmla="*/ 76 h 127"/>
                            <a:gd name="T20" fmla="*/ 60 w 108"/>
                            <a:gd name="T21" fmla="*/ 95 h 127"/>
                            <a:gd name="T22" fmla="*/ 48 w 108"/>
                            <a:gd name="T23" fmla="*/ 109 h 127"/>
                            <a:gd name="T24" fmla="*/ 43 w 108"/>
                            <a:gd name="T25" fmla="*/ 126 h 127"/>
                            <a:gd name="T26" fmla="*/ 33 w 108"/>
                            <a:gd name="T27" fmla="*/ 115 h 127"/>
                            <a:gd name="T28" fmla="*/ 19 w 108"/>
                            <a:gd name="T29" fmla="*/ 104 h 127"/>
                            <a:gd name="T30" fmla="*/ 0 w 108"/>
                            <a:gd name="T31" fmla="*/ 98 h 127"/>
                            <a:gd name="T32" fmla="*/ 0 60000 65536"/>
                            <a:gd name="T33" fmla="*/ 0 60000 65536"/>
                            <a:gd name="T34" fmla="*/ 0 60000 65536"/>
                            <a:gd name="T35" fmla="*/ 0 60000 65536"/>
                            <a:gd name="T36" fmla="*/ 0 60000 65536"/>
                            <a:gd name="T37" fmla="*/ 0 60000 65536"/>
                            <a:gd name="T38" fmla="*/ 0 60000 65536"/>
                            <a:gd name="T39" fmla="*/ 0 60000 65536"/>
                            <a:gd name="T40" fmla="*/ 0 60000 65536"/>
                            <a:gd name="T41" fmla="*/ 0 60000 65536"/>
                            <a:gd name="T42" fmla="*/ 0 60000 65536"/>
                            <a:gd name="T43" fmla="*/ 0 60000 65536"/>
                            <a:gd name="T44" fmla="*/ 0 60000 65536"/>
                            <a:gd name="T45" fmla="*/ 0 60000 65536"/>
                            <a:gd name="T46" fmla="*/ 0 60000 65536"/>
                            <a:gd name="T47" fmla="*/ 0 60000 65536"/>
                          </a:gdLst>
                          <a:ahLst/>
                          <a:cxnLst>
                            <a:cxn ang="T32">
                              <a:pos x="T0" y="T1"/>
                            </a:cxn>
                            <a:cxn ang="T33">
                              <a:pos x="T2" y="T3"/>
                            </a:cxn>
                            <a:cxn ang="T34">
                              <a:pos x="T4" y="T5"/>
                            </a:cxn>
                            <a:cxn ang="T35">
                              <a:pos x="T6" y="T7"/>
                            </a:cxn>
                            <a:cxn ang="T36">
                              <a:pos x="T8" y="T9"/>
                            </a:cxn>
                            <a:cxn ang="T37">
                              <a:pos x="T10" y="T11"/>
                            </a:cxn>
                            <a:cxn ang="T38">
                              <a:pos x="T12" y="T13"/>
                            </a:cxn>
                            <a:cxn ang="T39">
                              <a:pos x="T14" y="T15"/>
                            </a:cxn>
                            <a:cxn ang="T40">
                              <a:pos x="T16" y="T17"/>
                            </a:cxn>
                            <a:cxn ang="T41">
                              <a:pos x="T18" y="T19"/>
                            </a:cxn>
                            <a:cxn ang="T42">
                              <a:pos x="T20" y="T21"/>
                            </a:cxn>
                            <a:cxn ang="T43">
                              <a:pos x="T22" y="T23"/>
                            </a:cxn>
                            <a:cxn ang="T44">
                              <a:pos x="T24" y="T25"/>
                            </a:cxn>
                            <a:cxn ang="T45">
                              <a:pos x="T26" y="T27"/>
                            </a:cxn>
                            <a:cxn ang="T46">
                              <a:pos x="T28" y="T29"/>
                            </a:cxn>
                            <a:cxn ang="T47">
                              <a:pos x="T30" y="T31"/>
                            </a:cxn>
                          </a:cxnLst>
                          <a:rect l="0" t="0" r="r" b="b"/>
                          <a:pathLst>
                            <a:path w="108" h="127">
                              <a:moveTo>
                                <a:pt x="0" y="98"/>
                              </a:moveTo>
                              <a:lnTo>
                                <a:pt x="18" y="79"/>
                              </a:lnTo>
                              <a:lnTo>
                                <a:pt x="33" y="53"/>
                              </a:lnTo>
                              <a:lnTo>
                                <a:pt x="44" y="17"/>
                              </a:lnTo>
                              <a:lnTo>
                                <a:pt x="54" y="0"/>
                              </a:lnTo>
                              <a:lnTo>
                                <a:pt x="66" y="9"/>
                              </a:lnTo>
                              <a:lnTo>
                                <a:pt x="85" y="21"/>
                              </a:lnTo>
                              <a:lnTo>
                                <a:pt x="107" y="27"/>
                              </a:lnTo>
                              <a:lnTo>
                                <a:pt x="74" y="61"/>
                              </a:lnTo>
                              <a:lnTo>
                                <a:pt x="65" y="76"/>
                              </a:lnTo>
                              <a:lnTo>
                                <a:pt x="60" y="95"/>
                              </a:lnTo>
                              <a:lnTo>
                                <a:pt x="48" y="109"/>
                              </a:lnTo>
                              <a:lnTo>
                                <a:pt x="43" y="126"/>
                              </a:lnTo>
                              <a:lnTo>
                                <a:pt x="33" y="115"/>
                              </a:lnTo>
                              <a:lnTo>
                                <a:pt x="19" y="104"/>
                              </a:lnTo>
                              <a:lnTo>
                                <a:pt x="0" y="98"/>
                              </a:lnTo>
                            </a:path>
                          </a:pathLst>
                        </a:custGeom>
                        <a:solidFill>
                          <a:srgbClr val="E0FFFF"/>
                        </a:solidFill>
                        <a:ln w="12700" cap="rnd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 sz="1350"/>
                        </a:p>
                      </p:txBody>
                    </p:sp>
                    <p:sp>
                      <p:nvSpPr>
                        <p:cNvPr id="136227" name="Freeform 61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672" y="3372"/>
                          <a:ext cx="14" cy="15"/>
                        </a:xfrm>
                        <a:custGeom>
                          <a:avLst/>
                          <a:gdLst>
                            <a:gd name="T0" fmla="*/ 8 w 14"/>
                            <a:gd name="T1" fmla="*/ 0 h 15"/>
                            <a:gd name="T2" fmla="*/ 0 w 14"/>
                            <a:gd name="T3" fmla="*/ 11 h 15"/>
                            <a:gd name="T4" fmla="*/ 6 w 14"/>
                            <a:gd name="T5" fmla="*/ 14 h 15"/>
                            <a:gd name="T6" fmla="*/ 13 w 14"/>
                            <a:gd name="T7" fmla="*/ 3 h 15"/>
                            <a:gd name="T8" fmla="*/ 8 w 14"/>
                            <a:gd name="T9" fmla="*/ 0 h 15"/>
                            <a:gd name="T10" fmla="*/ 0 60000 65536"/>
                            <a:gd name="T11" fmla="*/ 0 60000 65536"/>
                            <a:gd name="T12" fmla="*/ 0 60000 65536"/>
                            <a:gd name="T13" fmla="*/ 0 60000 65536"/>
                            <a:gd name="T14" fmla="*/ 0 60000 65536"/>
                          </a:gdLst>
                          <a:ahLst/>
                          <a:cxnLst>
                            <a:cxn ang="T10">
                              <a:pos x="T0" y="T1"/>
                            </a:cxn>
                            <a:cxn ang="T11">
                              <a:pos x="T2" y="T3"/>
                            </a:cxn>
                            <a:cxn ang="T12">
                              <a:pos x="T4" y="T5"/>
                            </a:cxn>
                            <a:cxn ang="T13">
                              <a:pos x="T6" y="T7"/>
                            </a:cxn>
                            <a:cxn ang="T14">
                              <a:pos x="T8" y="T9"/>
                            </a:cxn>
                          </a:cxnLst>
                          <a:rect l="0" t="0" r="r" b="b"/>
                          <a:pathLst>
                            <a:path w="14" h="15">
                              <a:moveTo>
                                <a:pt x="8" y="0"/>
                              </a:moveTo>
                              <a:lnTo>
                                <a:pt x="0" y="11"/>
                              </a:lnTo>
                              <a:lnTo>
                                <a:pt x="6" y="14"/>
                              </a:lnTo>
                              <a:lnTo>
                                <a:pt x="13" y="3"/>
                              </a:lnTo>
                              <a:lnTo>
                                <a:pt x="8" y="0"/>
                              </a:lnTo>
                            </a:path>
                          </a:pathLst>
                        </a:custGeom>
                        <a:solidFill>
                          <a:srgbClr val="C0C0E0"/>
                        </a:solidFill>
                        <a:ln w="12700" cap="rnd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 sz="1350"/>
                        </a:p>
                      </p:txBody>
                    </p:sp>
                  </p:grpSp>
                </p:grpSp>
                <p:grpSp>
                  <p:nvGrpSpPr>
                    <p:cNvPr id="136216" name="Group 6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644" y="3378"/>
                      <a:ext cx="370" cy="448"/>
                      <a:chOff x="3644" y="3378"/>
                      <a:chExt cx="370" cy="448"/>
                    </a:xfrm>
                  </p:grpSpPr>
                  <p:sp>
                    <p:nvSpPr>
                      <p:cNvPr id="136217" name="Freeform 6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644" y="3380"/>
                        <a:ext cx="370" cy="446"/>
                      </a:xfrm>
                      <a:custGeom>
                        <a:avLst/>
                        <a:gdLst>
                          <a:gd name="T0" fmla="*/ 28 w 370"/>
                          <a:gd name="T1" fmla="*/ 114 h 446"/>
                          <a:gd name="T2" fmla="*/ 5 w 370"/>
                          <a:gd name="T3" fmla="*/ 99 h 446"/>
                          <a:gd name="T4" fmla="*/ 12 w 370"/>
                          <a:gd name="T5" fmla="*/ 83 h 446"/>
                          <a:gd name="T6" fmla="*/ 27 w 370"/>
                          <a:gd name="T7" fmla="*/ 57 h 446"/>
                          <a:gd name="T8" fmla="*/ 53 w 370"/>
                          <a:gd name="T9" fmla="*/ 25 h 446"/>
                          <a:gd name="T10" fmla="*/ 76 w 370"/>
                          <a:gd name="T11" fmla="*/ 0 h 446"/>
                          <a:gd name="T12" fmla="*/ 95 w 370"/>
                          <a:gd name="T13" fmla="*/ 15 h 446"/>
                          <a:gd name="T14" fmla="*/ 125 w 370"/>
                          <a:gd name="T15" fmla="*/ 44 h 446"/>
                          <a:gd name="T16" fmla="*/ 149 w 370"/>
                          <a:gd name="T17" fmla="*/ 58 h 446"/>
                          <a:gd name="T18" fmla="*/ 181 w 370"/>
                          <a:gd name="T19" fmla="*/ 68 h 446"/>
                          <a:gd name="T20" fmla="*/ 208 w 370"/>
                          <a:gd name="T21" fmla="*/ 85 h 446"/>
                          <a:gd name="T22" fmla="*/ 235 w 370"/>
                          <a:gd name="T23" fmla="*/ 101 h 446"/>
                          <a:gd name="T24" fmla="*/ 264 w 370"/>
                          <a:gd name="T25" fmla="*/ 90 h 446"/>
                          <a:gd name="T26" fmla="*/ 292 w 370"/>
                          <a:gd name="T27" fmla="*/ 80 h 446"/>
                          <a:gd name="T28" fmla="*/ 317 w 370"/>
                          <a:gd name="T29" fmla="*/ 78 h 446"/>
                          <a:gd name="T30" fmla="*/ 339 w 370"/>
                          <a:gd name="T31" fmla="*/ 83 h 446"/>
                          <a:gd name="T32" fmla="*/ 358 w 370"/>
                          <a:gd name="T33" fmla="*/ 96 h 446"/>
                          <a:gd name="T34" fmla="*/ 367 w 370"/>
                          <a:gd name="T35" fmla="*/ 109 h 446"/>
                          <a:gd name="T36" fmla="*/ 369 w 370"/>
                          <a:gd name="T37" fmla="*/ 122 h 446"/>
                          <a:gd name="T38" fmla="*/ 366 w 370"/>
                          <a:gd name="T39" fmla="*/ 138 h 446"/>
                          <a:gd name="T40" fmla="*/ 358 w 370"/>
                          <a:gd name="T41" fmla="*/ 157 h 446"/>
                          <a:gd name="T42" fmla="*/ 349 w 370"/>
                          <a:gd name="T43" fmla="*/ 180 h 446"/>
                          <a:gd name="T44" fmla="*/ 341 w 370"/>
                          <a:gd name="T45" fmla="*/ 202 h 446"/>
                          <a:gd name="T46" fmla="*/ 334 w 370"/>
                          <a:gd name="T47" fmla="*/ 227 h 446"/>
                          <a:gd name="T48" fmla="*/ 336 w 370"/>
                          <a:gd name="T49" fmla="*/ 254 h 446"/>
                          <a:gd name="T50" fmla="*/ 334 w 370"/>
                          <a:gd name="T51" fmla="*/ 288 h 446"/>
                          <a:gd name="T52" fmla="*/ 330 w 370"/>
                          <a:gd name="T53" fmla="*/ 325 h 446"/>
                          <a:gd name="T54" fmla="*/ 320 w 370"/>
                          <a:gd name="T55" fmla="*/ 356 h 446"/>
                          <a:gd name="T56" fmla="*/ 313 w 370"/>
                          <a:gd name="T57" fmla="*/ 375 h 446"/>
                          <a:gd name="T58" fmla="*/ 306 w 370"/>
                          <a:gd name="T59" fmla="*/ 400 h 446"/>
                          <a:gd name="T60" fmla="*/ 302 w 370"/>
                          <a:gd name="T61" fmla="*/ 445 h 446"/>
                          <a:gd name="T62" fmla="*/ 283 w 370"/>
                          <a:gd name="T63" fmla="*/ 431 h 446"/>
                          <a:gd name="T64" fmla="*/ 255 w 370"/>
                          <a:gd name="T65" fmla="*/ 418 h 446"/>
                          <a:gd name="T66" fmla="*/ 233 w 370"/>
                          <a:gd name="T67" fmla="*/ 417 h 446"/>
                          <a:gd name="T68" fmla="*/ 212 w 370"/>
                          <a:gd name="T69" fmla="*/ 410 h 446"/>
                          <a:gd name="T70" fmla="*/ 181 w 370"/>
                          <a:gd name="T71" fmla="*/ 386 h 446"/>
                          <a:gd name="T72" fmla="*/ 140 w 370"/>
                          <a:gd name="T73" fmla="*/ 375 h 446"/>
                          <a:gd name="T74" fmla="*/ 110 w 370"/>
                          <a:gd name="T75" fmla="*/ 378 h 446"/>
                          <a:gd name="T76" fmla="*/ 83 w 370"/>
                          <a:gd name="T77" fmla="*/ 369 h 446"/>
                          <a:gd name="T78" fmla="*/ 62 w 370"/>
                          <a:gd name="T79" fmla="*/ 354 h 446"/>
                          <a:gd name="T80" fmla="*/ 49 w 370"/>
                          <a:gd name="T81" fmla="*/ 347 h 446"/>
                          <a:gd name="T82" fmla="*/ 25 w 370"/>
                          <a:gd name="T83" fmla="*/ 340 h 446"/>
                          <a:gd name="T84" fmla="*/ 0 w 370"/>
                          <a:gd name="T85" fmla="*/ 336 h 446"/>
                          <a:gd name="T86" fmla="*/ 24 w 370"/>
                          <a:gd name="T87" fmla="*/ 294 h 446"/>
                          <a:gd name="T88" fmla="*/ 45 w 370"/>
                          <a:gd name="T89" fmla="*/ 268 h 446"/>
                          <a:gd name="T90" fmla="*/ 64 w 370"/>
                          <a:gd name="T91" fmla="*/ 241 h 446"/>
                          <a:gd name="T92" fmla="*/ 81 w 370"/>
                          <a:gd name="T93" fmla="*/ 222 h 446"/>
                          <a:gd name="T94" fmla="*/ 97 w 370"/>
                          <a:gd name="T95" fmla="*/ 206 h 446"/>
                          <a:gd name="T96" fmla="*/ 104 w 370"/>
                          <a:gd name="T97" fmla="*/ 185 h 446"/>
                          <a:gd name="T98" fmla="*/ 92 w 370"/>
                          <a:gd name="T99" fmla="*/ 168 h 446"/>
                          <a:gd name="T100" fmla="*/ 76 w 370"/>
                          <a:gd name="T101" fmla="*/ 156 h 446"/>
                          <a:gd name="T102" fmla="*/ 49 w 370"/>
                          <a:gd name="T103" fmla="*/ 137 h 446"/>
                          <a:gd name="T104" fmla="*/ 28 w 370"/>
                          <a:gd name="T105" fmla="*/ 114 h 446"/>
                          <a:gd name="T106" fmla="*/ 0 60000 65536"/>
                          <a:gd name="T107" fmla="*/ 0 60000 65536"/>
                          <a:gd name="T108" fmla="*/ 0 60000 65536"/>
                          <a:gd name="T109" fmla="*/ 0 60000 65536"/>
                          <a:gd name="T110" fmla="*/ 0 60000 65536"/>
                          <a:gd name="T111" fmla="*/ 0 60000 65536"/>
                          <a:gd name="T112" fmla="*/ 0 60000 65536"/>
                          <a:gd name="T113" fmla="*/ 0 60000 65536"/>
                          <a:gd name="T114" fmla="*/ 0 60000 65536"/>
                          <a:gd name="T115" fmla="*/ 0 60000 65536"/>
                          <a:gd name="T116" fmla="*/ 0 60000 65536"/>
                          <a:gd name="T117" fmla="*/ 0 60000 65536"/>
                          <a:gd name="T118" fmla="*/ 0 60000 65536"/>
                          <a:gd name="T119" fmla="*/ 0 60000 65536"/>
                          <a:gd name="T120" fmla="*/ 0 60000 65536"/>
                          <a:gd name="T121" fmla="*/ 0 60000 65536"/>
                          <a:gd name="T122" fmla="*/ 0 60000 65536"/>
                          <a:gd name="T123" fmla="*/ 0 60000 65536"/>
                          <a:gd name="T124" fmla="*/ 0 60000 65536"/>
                          <a:gd name="T125" fmla="*/ 0 60000 65536"/>
                          <a:gd name="T126" fmla="*/ 0 60000 65536"/>
                          <a:gd name="T127" fmla="*/ 0 60000 65536"/>
                          <a:gd name="T128" fmla="*/ 0 60000 65536"/>
                          <a:gd name="T129" fmla="*/ 0 60000 65536"/>
                          <a:gd name="T130" fmla="*/ 0 60000 65536"/>
                          <a:gd name="T131" fmla="*/ 0 60000 65536"/>
                          <a:gd name="T132" fmla="*/ 0 60000 65536"/>
                          <a:gd name="T133" fmla="*/ 0 60000 65536"/>
                          <a:gd name="T134" fmla="*/ 0 60000 65536"/>
                          <a:gd name="T135" fmla="*/ 0 60000 65536"/>
                          <a:gd name="T136" fmla="*/ 0 60000 65536"/>
                          <a:gd name="T137" fmla="*/ 0 60000 65536"/>
                          <a:gd name="T138" fmla="*/ 0 60000 65536"/>
                          <a:gd name="T139" fmla="*/ 0 60000 65536"/>
                          <a:gd name="T140" fmla="*/ 0 60000 65536"/>
                          <a:gd name="T141" fmla="*/ 0 60000 65536"/>
                          <a:gd name="T142" fmla="*/ 0 60000 65536"/>
                          <a:gd name="T143" fmla="*/ 0 60000 65536"/>
                          <a:gd name="T144" fmla="*/ 0 60000 65536"/>
                          <a:gd name="T145" fmla="*/ 0 60000 65536"/>
                          <a:gd name="T146" fmla="*/ 0 60000 65536"/>
                          <a:gd name="T147" fmla="*/ 0 60000 65536"/>
                          <a:gd name="T148" fmla="*/ 0 60000 65536"/>
                          <a:gd name="T149" fmla="*/ 0 60000 65536"/>
                          <a:gd name="T150" fmla="*/ 0 60000 65536"/>
                          <a:gd name="T151" fmla="*/ 0 60000 65536"/>
                          <a:gd name="T152" fmla="*/ 0 60000 65536"/>
                          <a:gd name="T153" fmla="*/ 0 60000 65536"/>
                          <a:gd name="T154" fmla="*/ 0 60000 65536"/>
                          <a:gd name="T155" fmla="*/ 0 60000 65536"/>
                          <a:gd name="T156" fmla="*/ 0 60000 65536"/>
                          <a:gd name="T157" fmla="*/ 0 60000 65536"/>
                          <a:gd name="T158" fmla="*/ 0 60000 65536"/>
                        </a:gdLst>
                        <a:ahLst/>
                        <a:cxnLst>
                          <a:cxn ang="T106">
                            <a:pos x="T0" y="T1"/>
                          </a:cxn>
                          <a:cxn ang="T107">
                            <a:pos x="T2" y="T3"/>
                          </a:cxn>
                          <a:cxn ang="T108">
                            <a:pos x="T4" y="T5"/>
                          </a:cxn>
                          <a:cxn ang="T109">
                            <a:pos x="T6" y="T7"/>
                          </a:cxn>
                          <a:cxn ang="T110">
                            <a:pos x="T8" y="T9"/>
                          </a:cxn>
                          <a:cxn ang="T111">
                            <a:pos x="T10" y="T11"/>
                          </a:cxn>
                          <a:cxn ang="T112">
                            <a:pos x="T12" y="T13"/>
                          </a:cxn>
                          <a:cxn ang="T113">
                            <a:pos x="T14" y="T15"/>
                          </a:cxn>
                          <a:cxn ang="T114">
                            <a:pos x="T16" y="T17"/>
                          </a:cxn>
                          <a:cxn ang="T115">
                            <a:pos x="T18" y="T19"/>
                          </a:cxn>
                          <a:cxn ang="T116">
                            <a:pos x="T20" y="T21"/>
                          </a:cxn>
                          <a:cxn ang="T117">
                            <a:pos x="T22" y="T23"/>
                          </a:cxn>
                          <a:cxn ang="T118">
                            <a:pos x="T24" y="T25"/>
                          </a:cxn>
                          <a:cxn ang="T119">
                            <a:pos x="T26" y="T27"/>
                          </a:cxn>
                          <a:cxn ang="T120">
                            <a:pos x="T28" y="T29"/>
                          </a:cxn>
                          <a:cxn ang="T121">
                            <a:pos x="T30" y="T31"/>
                          </a:cxn>
                          <a:cxn ang="T122">
                            <a:pos x="T32" y="T33"/>
                          </a:cxn>
                          <a:cxn ang="T123">
                            <a:pos x="T34" y="T35"/>
                          </a:cxn>
                          <a:cxn ang="T124">
                            <a:pos x="T36" y="T37"/>
                          </a:cxn>
                          <a:cxn ang="T125">
                            <a:pos x="T38" y="T39"/>
                          </a:cxn>
                          <a:cxn ang="T126">
                            <a:pos x="T40" y="T41"/>
                          </a:cxn>
                          <a:cxn ang="T127">
                            <a:pos x="T42" y="T43"/>
                          </a:cxn>
                          <a:cxn ang="T128">
                            <a:pos x="T44" y="T45"/>
                          </a:cxn>
                          <a:cxn ang="T129">
                            <a:pos x="T46" y="T47"/>
                          </a:cxn>
                          <a:cxn ang="T130">
                            <a:pos x="T48" y="T49"/>
                          </a:cxn>
                          <a:cxn ang="T131">
                            <a:pos x="T50" y="T51"/>
                          </a:cxn>
                          <a:cxn ang="T132">
                            <a:pos x="T52" y="T53"/>
                          </a:cxn>
                          <a:cxn ang="T133">
                            <a:pos x="T54" y="T55"/>
                          </a:cxn>
                          <a:cxn ang="T134">
                            <a:pos x="T56" y="T57"/>
                          </a:cxn>
                          <a:cxn ang="T135">
                            <a:pos x="T58" y="T59"/>
                          </a:cxn>
                          <a:cxn ang="T136">
                            <a:pos x="T60" y="T61"/>
                          </a:cxn>
                          <a:cxn ang="T137">
                            <a:pos x="T62" y="T63"/>
                          </a:cxn>
                          <a:cxn ang="T138">
                            <a:pos x="T64" y="T65"/>
                          </a:cxn>
                          <a:cxn ang="T139">
                            <a:pos x="T66" y="T67"/>
                          </a:cxn>
                          <a:cxn ang="T140">
                            <a:pos x="T68" y="T69"/>
                          </a:cxn>
                          <a:cxn ang="T141">
                            <a:pos x="T70" y="T71"/>
                          </a:cxn>
                          <a:cxn ang="T142">
                            <a:pos x="T72" y="T73"/>
                          </a:cxn>
                          <a:cxn ang="T143">
                            <a:pos x="T74" y="T75"/>
                          </a:cxn>
                          <a:cxn ang="T144">
                            <a:pos x="T76" y="T77"/>
                          </a:cxn>
                          <a:cxn ang="T145">
                            <a:pos x="T78" y="T79"/>
                          </a:cxn>
                          <a:cxn ang="T146">
                            <a:pos x="T80" y="T81"/>
                          </a:cxn>
                          <a:cxn ang="T147">
                            <a:pos x="T82" y="T83"/>
                          </a:cxn>
                          <a:cxn ang="T148">
                            <a:pos x="T84" y="T85"/>
                          </a:cxn>
                          <a:cxn ang="T149">
                            <a:pos x="T86" y="T87"/>
                          </a:cxn>
                          <a:cxn ang="T150">
                            <a:pos x="T88" y="T89"/>
                          </a:cxn>
                          <a:cxn ang="T151">
                            <a:pos x="T90" y="T91"/>
                          </a:cxn>
                          <a:cxn ang="T152">
                            <a:pos x="T92" y="T93"/>
                          </a:cxn>
                          <a:cxn ang="T153">
                            <a:pos x="T94" y="T95"/>
                          </a:cxn>
                          <a:cxn ang="T154">
                            <a:pos x="T96" y="T97"/>
                          </a:cxn>
                          <a:cxn ang="T155">
                            <a:pos x="T98" y="T99"/>
                          </a:cxn>
                          <a:cxn ang="T156">
                            <a:pos x="T100" y="T101"/>
                          </a:cxn>
                          <a:cxn ang="T157">
                            <a:pos x="T102" y="T103"/>
                          </a:cxn>
                          <a:cxn ang="T158">
                            <a:pos x="T104" y="T105"/>
                          </a:cxn>
                        </a:cxnLst>
                        <a:rect l="0" t="0" r="r" b="b"/>
                        <a:pathLst>
                          <a:path w="370" h="446">
                            <a:moveTo>
                              <a:pt x="28" y="114"/>
                            </a:moveTo>
                            <a:lnTo>
                              <a:pt x="5" y="99"/>
                            </a:lnTo>
                            <a:lnTo>
                              <a:pt x="12" y="83"/>
                            </a:lnTo>
                            <a:lnTo>
                              <a:pt x="27" y="57"/>
                            </a:lnTo>
                            <a:lnTo>
                              <a:pt x="53" y="25"/>
                            </a:lnTo>
                            <a:lnTo>
                              <a:pt x="76" y="0"/>
                            </a:lnTo>
                            <a:lnTo>
                              <a:pt x="95" y="15"/>
                            </a:lnTo>
                            <a:lnTo>
                              <a:pt x="125" y="44"/>
                            </a:lnTo>
                            <a:lnTo>
                              <a:pt x="149" y="58"/>
                            </a:lnTo>
                            <a:lnTo>
                              <a:pt x="181" y="68"/>
                            </a:lnTo>
                            <a:lnTo>
                              <a:pt x="208" y="85"/>
                            </a:lnTo>
                            <a:lnTo>
                              <a:pt x="235" y="101"/>
                            </a:lnTo>
                            <a:lnTo>
                              <a:pt x="264" y="90"/>
                            </a:lnTo>
                            <a:lnTo>
                              <a:pt x="292" y="80"/>
                            </a:lnTo>
                            <a:lnTo>
                              <a:pt x="317" y="78"/>
                            </a:lnTo>
                            <a:lnTo>
                              <a:pt x="339" y="83"/>
                            </a:lnTo>
                            <a:lnTo>
                              <a:pt x="358" y="96"/>
                            </a:lnTo>
                            <a:lnTo>
                              <a:pt x="367" y="109"/>
                            </a:lnTo>
                            <a:lnTo>
                              <a:pt x="369" y="122"/>
                            </a:lnTo>
                            <a:lnTo>
                              <a:pt x="366" y="138"/>
                            </a:lnTo>
                            <a:lnTo>
                              <a:pt x="358" y="157"/>
                            </a:lnTo>
                            <a:lnTo>
                              <a:pt x="349" y="180"/>
                            </a:lnTo>
                            <a:lnTo>
                              <a:pt x="341" y="202"/>
                            </a:lnTo>
                            <a:lnTo>
                              <a:pt x="334" y="227"/>
                            </a:lnTo>
                            <a:lnTo>
                              <a:pt x="336" y="254"/>
                            </a:lnTo>
                            <a:lnTo>
                              <a:pt x="334" y="288"/>
                            </a:lnTo>
                            <a:lnTo>
                              <a:pt x="330" y="325"/>
                            </a:lnTo>
                            <a:lnTo>
                              <a:pt x="320" y="356"/>
                            </a:lnTo>
                            <a:lnTo>
                              <a:pt x="313" y="375"/>
                            </a:lnTo>
                            <a:lnTo>
                              <a:pt x="306" y="400"/>
                            </a:lnTo>
                            <a:lnTo>
                              <a:pt x="302" y="445"/>
                            </a:lnTo>
                            <a:lnTo>
                              <a:pt x="283" y="431"/>
                            </a:lnTo>
                            <a:lnTo>
                              <a:pt x="255" y="418"/>
                            </a:lnTo>
                            <a:lnTo>
                              <a:pt x="233" y="417"/>
                            </a:lnTo>
                            <a:lnTo>
                              <a:pt x="212" y="410"/>
                            </a:lnTo>
                            <a:lnTo>
                              <a:pt x="181" y="386"/>
                            </a:lnTo>
                            <a:lnTo>
                              <a:pt x="140" y="375"/>
                            </a:lnTo>
                            <a:lnTo>
                              <a:pt x="110" y="378"/>
                            </a:lnTo>
                            <a:lnTo>
                              <a:pt x="83" y="369"/>
                            </a:lnTo>
                            <a:lnTo>
                              <a:pt x="62" y="354"/>
                            </a:lnTo>
                            <a:lnTo>
                              <a:pt x="49" y="347"/>
                            </a:lnTo>
                            <a:lnTo>
                              <a:pt x="25" y="340"/>
                            </a:lnTo>
                            <a:lnTo>
                              <a:pt x="0" y="336"/>
                            </a:lnTo>
                            <a:lnTo>
                              <a:pt x="24" y="294"/>
                            </a:lnTo>
                            <a:lnTo>
                              <a:pt x="45" y="268"/>
                            </a:lnTo>
                            <a:lnTo>
                              <a:pt x="64" y="241"/>
                            </a:lnTo>
                            <a:lnTo>
                              <a:pt x="81" y="222"/>
                            </a:lnTo>
                            <a:lnTo>
                              <a:pt x="97" y="206"/>
                            </a:lnTo>
                            <a:lnTo>
                              <a:pt x="104" y="185"/>
                            </a:lnTo>
                            <a:lnTo>
                              <a:pt x="92" y="168"/>
                            </a:lnTo>
                            <a:lnTo>
                              <a:pt x="76" y="156"/>
                            </a:lnTo>
                            <a:lnTo>
                              <a:pt x="49" y="137"/>
                            </a:lnTo>
                            <a:lnTo>
                              <a:pt x="28" y="114"/>
                            </a:lnTo>
                          </a:path>
                        </a:pathLst>
                      </a:custGeom>
                      <a:solidFill>
                        <a:srgbClr val="80FFE0"/>
                      </a:solidFill>
                      <a:ln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 sz="1350"/>
                      </a:p>
                    </p:txBody>
                  </p:sp>
                  <p:grpSp>
                    <p:nvGrpSpPr>
                      <p:cNvPr id="136218" name="Group 64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652" y="3378"/>
                        <a:ext cx="329" cy="261"/>
                        <a:chOff x="3652" y="3378"/>
                        <a:chExt cx="329" cy="261"/>
                      </a:xfrm>
                    </p:grpSpPr>
                    <p:sp>
                      <p:nvSpPr>
                        <p:cNvPr id="136219" name="Freeform 65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744" y="3567"/>
                          <a:ext cx="46" cy="72"/>
                        </a:xfrm>
                        <a:custGeom>
                          <a:avLst/>
                          <a:gdLst>
                            <a:gd name="T0" fmla="*/ 0 w 46"/>
                            <a:gd name="T1" fmla="*/ 0 h 72"/>
                            <a:gd name="T2" fmla="*/ 14 w 46"/>
                            <a:gd name="T3" fmla="*/ 10 h 72"/>
                            <a:gd name="T4" fmla="*/ 25 w 46"/>
                            <a:gd name="T5" fmla="*/ 19 h 72"/>
                            <a:gd name="T6" fmla="*/ 33 w 46"/>
                            <a:gd name="T7" fmla="*/ 30 h 72"/>
                            <a:gd name="T8" fmla="*/ 37 w 46"/>
                            <a:gd name="T9" fmla="*/ 42 h 72"/>
                            <a:gd name="T10" fmla="*/ 45 w 46"/>
                            <a:gd name="T11" fmla="*/ 71 h 72"/>
                            <a:gd name="T12" fmla="*/ 42 w 46"/>
                            <a:gd name="T13" fmla="*/ 42 h 72"/>
                            <a:gd name="T14" fmla="*/ 40 w 46"/>
                            <a:gd name="T15" fmla="*/ 20 h 72"/>
                            <a:gd name="T16" fmla="*/ 27 w 46"/>
                            <a:gd name="T17" fmla="*/ 15 h 72"/>
                            <a:gd name="T18" fmla="*/ 11 w 46"/>
                            <a:gd name="T19" fmla="*/ 6 h 72"/>
                            <a:gd name="T20" fmla="*/ 0 w 46"/>
                            <a:gd name="T21" fmla="*/ 0 h 72"/>
                            <a:gd name="T22" fmla="*/ 0 60000 65536"/>
                            <a:gd name="T23" fmla="*/ 0 60000 65536"/>
                            <a:gd name="T24" fmla="*/ 0 60000 65536"/>
                            <a:gd name="T25" fmla="*/ 0 60000 65536"/>
                            <a:gd name="T26" fmla="*/ 0 60000 65536"/>
                            <a:gd name="T27" fmla="*/ 0 60000 65536"/>
                            <a:gd name="T28" fmla="*/ 0 60000 65536"/>
                            <a:gd name="T29" fmla="*/ 0 60000 65536"/>
                            <a:gd name="T30" fmla="*/ 0 60000 65536"/>
                            <a:gd name="T31" fmla="*/ 0 60000 65536"/>
                            <a:gd name="T32" fmla="*/ 0 60000 65536"/>
                          </a:gdLst>
                          <a:ahLst/>
                          <a:cxnLst>
                            <a:cxn ang="T22">
                              <a:pos x="T0" y="T1"/>
                            </a:cxn>
                            <a:cxn ang="T23">
                              <a:pos x="T2" y="T3"/>
                            </a:cxn>
                            <a:cxn ang="T24">
                              <a:pos x="T4" y="T5"/>
                            </a:cxn>
                            <a:cxn ang="T25">
                              <a:pos x="T6" y="T7"/>
                            </a:cxn>
                            <a:cxn ang="T26">
                              <a:pos x="T8" y="T9"/>
                            </a:cxn>
                            <a:cxn ang="T27">
                              <a:pos x="T10" y="T11"/>
                            </a:cxn>
                            <a:cxn ang="T28">
                              <a:pos x="T12" y="T13"/>
                            </a:cxn>
                            <a:cxn ang="T29">
                              <a:pos x="T14" y="T15"/>
                            </a:cxn>
                            <a:cxn ang="T30">
                              <a:pos x="T16" y="T17"/>
                            </a:cxn>
                            <a:cxn ang="T31">
                              <a:pos x="T18" y="T19"/>
                            </a:cxn>
                            <a:cxn ang="T32">
                              <a:pos x="T20" y="T21"/>
                            </a:cxn>
                          </a:cxnLst>
                          <a:rect l="0" t="0" r="r" b="b"/>
                          <a:pathLst>
                            <a:path w="46" h="72">
                              <a:moveTo>
                                <a:pt x="0" y="0"/>
                              </a:moveTo>
                              <a:lnTo>
                                <a:pt x="14" y="10"/>
                              </a:lnTo>
                              <a:lnTo>
                                <a:pt x="25" y="19"/>
                              </a:lnTo>
                              <a:lnTo>
                                <a:pt x="33" y="30"/>
                              </a:lnTo>
                              <a:lnTo>
                                <a:pt x="37" y="42"/>
                              </a:lnTo>
                              <a:lnTo>
                                <a:pt x="45" y="71"/>
                              </a:lnTo>
                              <a:lnTo>
                                <a:pt x="42" y="42"/>
                              </a:lnTo>
                              <a:lnTo>
                                <a:pt x="40" y="20"/>
                              </a:lnTo>
                              <a:lnTo>
                                <a:pt x="27" y="15"/>
                              </a:lnTo>
                              <a:lnTo>
                                <a:pt x="11" y="6"/>
                              </a:lnTo>
                              <a:lnTo>
                                <a:pt x="0" y="0"/>
                              </a:lnTo>
                            </a:path>
                          </a:pathLst>
                        </a:custGeom>
                        <a:solidFill>
                          <a:srgbClr val="00C0A0"/>
                        </a:solidFill>
                        <a:ln w="12700" cap="rnd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 sz="1350"/>
                        </a:p>
                      </p:txBody>
                    </p:sp>
                    <p:sp>
                      <p:nvSpPr>
                        <p:cNvPr id="136220" name="Freeform 66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864" y="3469"/>
                          <a:ext cx="34" cy="43"/>
                        </a:xfrm>
                        <a:custGeom>
                          <a:avLst/>
                          <a:gdLst>
                            <a:gd name="T0" fmla="*/ 0 w 34"/>
                            <a:gd name="T1" fmla="*/ 0 h 43"/>
                            <a:gd name="T2" fmla="*/ 5 w 34"/>
                            <a:gd name="T3" fmla="*/ 6 h 43"/>
                            <a:gd name="T4" fmla="*/ 12 w 34"/>
                            <a:gd name="T5" fmla="*/ 12 h 43"/>
                            <a:gd name="T6" fmla="*/ 16 w 34"/>
                            <a:gd name="T7" fmla="*/ 19 h 43"/>
                            <a:gd name="T8" fmla="*/ 16 w 34"/>
                            <a:gd name="T9" fmla="*/ 27 h 43"/>
                            <a:gd name="T10" fmla="*/ 14 w 34"/>
                            <a:gd name="T11" fmla="*/ 42 h 43"/>
                            <a:gd name="T12" fmla="*/ 21 w 34"/>
                            <a:gd name="T13" fmla="*/ 23 h 43"/>
                            <a:gd name="T14" fmla="*/ 23 w 34"/>
                            <a:gd name="T15" fmla="*/ 12 h 43"/>
                            <a:gd name="T16" fmla="*/ 26 w 34"/>
                            <a:gd name="T17" fmla="*/ 6 h 43"/>
                            <a:gd name="T18" fmla="*/ 33 w 34"/>
                            <a:gd name="T19" fmla="*/ 0 h 43"/>
                            <a:gd name="T20" fmla="*/ 18 w 34"/>
                            <a:gd name="T21" fmla="*/ 6 h 43"/>
                            <a:gd name="T22" fmla="*/ 14 w 34"/>
                            <a:gd name="T23" fmla="*/ 9 h 43"/>
                            <a:gd name="T24" fmla="*/ 0 w 34"/>
                            <a:gd name="T25" fmla="*/ 0 h 43"/>
                            <a:gd name="T26" fmla="*/ 0 60000 65536"/>
                            <a:gd name="T27" fmla="*/ 0 60000 65536"/>
                            <a:gd name="T28" fmla="*/ 0 60000 65536"/>
                            <a:gd name="T29" fmla="*/ 0 60000 65536"/>
                            <a:gd name="T30" fmla="*/ 0 60000 65536"/>
                            <a:gd name="T31" fmla="*/ 0 60000 65536"/>
                            <a:gd name="T32" fmla="*/ 0 60000 65536"/>
                            <a:gd name="T33" fmla="*/ 0 60000 65536"/>
                            <a:gd name="T34" fmla="*/ 0 60000 65536"/>
                            <a:gd name="T35" fmla="*/ 0 60000 65536"/>
                            <a:gd name="T36" fmla="*/ 0 60000 65536"/>
                            <a:gd name="T37" fmla="*/ 0 60000 65536"/>
                            <a:gd name="T38" fmla="*/ 0 60000 65536"/>
                          </a:gdLst>
                          <a:ahLst/>
                          <a:cxnLst>
                            <a:cxn ang="T26">
                              <a:pos x="T0" y="T1"/>
                            </a:cxn>
                            <a:cxn ang="T27">
                              <a:pos x="T2" y="T3"/>
                            </a:cxn>
                            <a:cxn ang="T28">
                              <a:pos x="T4" y="T5"/>
                            </a:cxn>
                            <a:cxn ang="T29">
                              <a:pos x="T6" y="T7"/>
                            </a:cxn>
                            <a:cxn ang="T30">
                              <a:pos x="T8" y="T9"/>
                            </a:cxn>
                            <a:cxn ang="T31">
                              <a:pos x="T10" y="T11"/>
                            </a:cxn>
                            <a:cxn ang="T32">
                              <a:pos x="T12" y="T13"/>
                            </a:cxn>
                            <a:cxn ang="T33">
                              <a:pos x="T14" y="T15"/>
                            </a:cxn>
                            <a:cxn ang="T34">
                              <a:pos x="T16" y="T17"/>
                            </a:cxn>
                            <a:cxn ang="T35">
                              <a:pos x="T18" y="T19"/>
                            </a:cxn>
                            <a:cxn ang="T36">
                              <a:pos x="T20" y="T21"/>
                            </a:cxn>
                            <a:cxn ang="T37">
                              <a:pos x="T22" y="T23"/>
                            </a:cxn>
                            <a:cxn ang="T38">
                              <a:pos x="T24" y="T25"/>
                            </a:cxn>
                          </a:cxnLst>
                          <a:rect l="0" t="0" r="r" b="b"/>
                          <a:pathLst>
                            <a:path w="34" h="43">
                              <a:moveTo>
                                <a:pt x="0" y="0"/>
                              </a:moveTo>
                              <a:lnTo>
                                <a:pt x="5" y="6"/>
                              </a:lnTo>
                              <a:lnTo>
                                <a:pt x="12" y="12"/>
                              </a:lnTo>
                              <a:lnTo>
                                <a:pt x="16" y="19"/>
                              </a:lnTo>
                              <a:lnTo>
                                <a:pt x="16" y="27"/>
                              </a:lnTo>
                              <a:lnTo>
                                <a:pt x="14" y="42"/>
                              </a:lnTo>
                              <a:lnTo>
                                <a:pt x="21" y="23"/>
                              </a:lnTo>
                              <a:lnTo>
                                <a:pt x="23" y="12"/>
                              </a:lnTo>
                              <a:lnTo>
                                <a:pt x="26" y="6"/>
                              </a:lnTo>
                              <a:lnTo>
                                <a:pt x="33" y="0"/>
                              </a:lnTo>
                              <a:lnTo>
                                <a:pt x="18" y="6"/>
                              </a:lnTo>
                              <a:lnTo>
                                <a:pt x="14" y="9"/>
                              </a:lnTo>
                              <a:lnTo>
                                <a:pt x="0" y="0"/>
                              </a:lnTo>
                            </a:path>
                          </a:pathLst>
                        </a:custGeom>
                        <a:solidFill>
                          <a:srgbClr val="00C0A0"/>
                        </a:solidFill>
                        <a:ln w="12700" cap="rnd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 sz="1350"/>
                        </a:p>
                      </p:txBody>
                    </p:sp>
                    <p:sp>
                      <p:nvSpPr>
                        <p:cNvPr id="136221" name="Freeform 67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918" y="3580"/>
                          <a:ext cx="63" cy="51"/>
                        </a:xfrm>
                        <a:custGeom>
                          <a:avLst/>
                          <a:gdLst>
                            <a:gd name="T0" fmla="*/ 62 w 63"/>
                            <a:gd name="T1" fmla="*/ 11 h 51"/>
                            <a:gd name="T2" fmla="*/ 57 w 63"/>
                            <a:gd name="T3" fmla="*/ 15 h 51"/>
                            <a:gd name="T4" fmla="*/ 49 w 63"/>
                            <a:gd name="T5" fmla="*/ 18 h 51"/>
                            <a:gd name="T6" fmla="*/ 42 w 63"/>
                            <a:gd name="T7" fmla="*/ 15 h 51"/>
                            <a:gd name="T8" fmla="*/ 32 w 63"/>
                            <a:gd name="T9" fmla="*/ 9 h 51"/>
                            <a:gd name="T10" fmla="*/ 15 w 63"/>
                            <a:gd name="T11" fmla="*/ 2 h 51"/>
                            <a:gd name="T12" fmla="*/ 0 w 63"/>
                            <a:gd name="T13" fmla="*/ 0 h 51"/>
                            <a:gd name="T14" fmla="*/ 16 w 63"/>
                            <a:gd name="T15" fmla="*/ 4 h 51"/>
                            <a:gd name="T16" fmla="*/ 26 w 63"/>
                            <a:gd name="T17" fmla="*/ 11 h 51"/>
                            <a:gd name="T18" fmla="*/ 32 w 63"/>
                            <a:gd name="T19" fmla="*/ 17 h 51"/>
                            <a:gd name="T20" fmla="*/ 42 w 63"/>
                            <a:gd name="T21" fmla="*/ 21 h 51"/>
                            <a:gd name="T22" fmla="*/ 50 w 63"/>
                            <a:gd name="T23" fmla="*/ 24 h 51"/>
                            <a:gd name="T24" fmla="*/ 47 w 63"/>
                            <a:gd name="T25" fmla="*/ 29 h 51"/>
                            <a:gd name="T26" fmla="*/ 40 w 63"/>
                            <a:gd name="T27" fmla="*/ 32 h 51"/>
                            <a:gd name="T28" fmla="*/ 31 w 63"/>
                            <a:gd name="T29" fmla="*/ 32 h 51"/>
                            <a:gd name="T30" fmla="*/ 21 w 63"/>
                            <a:gd name="T31" fmla="*/ 35 h 51"/>
                            <a:gd name="T32" fmla="*/ 15 w 63"/>
                            <a:gd name="T33" fmla="*/ 39 h 51"/>
                            <a:gd name="T34" fmla="*/ 26 w 63"/>
                            <a:gd name="T35" fmla="*/ 37 h 51"/>
                            <a:gd name="T36" fmla="*/ 36 w 63"/>
                            <a:gd name="T37" fmla="*/ 36 h 51"/>
                            <a:gd name="T38" fmla="*/ 43 w 63"/>
                            <a:gd name="T39" fmla="*/ 37 h 51"/>
                            <a:gd name="T40" fmla="*/ 49 w 63"/>
                            <a:gd name="T41" fmla="*/ 35 h 51"/>
                            <a:gd name="T42" fmla="*/ 53 w 63"/>
                            <a:gd name="T43" fmla="*/ 31 h 51"/>
                            <a:gd name="T44" fmla="*/ 55 w 63"/>
                            <a:gd name="T45" fmla="*/ 37 h 51"/>
                            <a:gd name="T46" fmla="*/ 52 w 63"/>
                            <a:gd name="T47" fmla="*/ 44 h 51"/>
                            <a:gd name="T48" fmla="*/ 43 w 63"/>
                            <a:gd name="T49" fmla="*/ 50 h 51"/>
                            <a:gd name="T50" fmla="*/ 54 w 63"/>
                            <a:gd name="T51" fmla="*/ 45 h 51"/>
                            <a:gd name="T52" fmla="*/ 60 w 63"/>
                            <a:gd name="T53" fmla="*/ 40 h 51"/>
                            <a:gd name="T54" fmla="*/ 59 w 63"/>
                            <a:gd name="T55" fmla="*/ 26 h 51"/>
                            <a:gd name="T56" fmla="*/ 62 w 63"/>
                            <a:gd name="T57" fmla="*/ 11 h 51"/>
                            <a:gd name="T58" fmla="*/ 0 60000 65536"/>
                            <a:gd name="T59" fmla="*/ 0 60000 65536"/>
                            <a:gd name="T60" fmla="*/ 0 60000 65536"/>
                            <a:gd name="T61" fmla="*/ 0 60000 65536"/>
                            <a:gd name="T62" fmla="*/ 0 60000 65536"/>
                            <a:gd name="T63" fmla="*/ 0 60000 65536"/>
                            <a:gd name="T64" fmla="*/ 0 60000 65536"/>
                            <a:gd name="T65" fmla="*/ 0 60000 65536"/>
                            <a:gd name="T66" fmla="*/ 0 60000 65536"/>
                            <a:gd name="T67" fmla="*/ 0 60000 65536"/>
                            <a:gd name="T68" fmla="*/ 0 60000 65536"/>
                            <a:gd name="T69" fmla="*/ 0 60000 65536"/>
                            <a:gd name="T70" fmla="*/ 0 60000 65536"/>
                            <a:gd name="T71" fmla="*/ 0 60000 65536"/>
                            <a:gd name="T72" fmla="*/ 0 60000 65536"/>
                            <a:gd name="T73" fmla="*/ 0 60000 65536"/>
                            <a:gd name="T74" fmla="*/ 0 60000 65536"/>
                            <a:gd name="T75" fmla="*/ 0 60000 65536"/>
                            <a:gd name="T76" fmla="*/ 0 60000 65536"/>
                            <a:gd name="T77" fmla="*/ 0 60000 65536"/>
                            <a:gd name="T78" fmla="*/ 0 60000 65536"/>
                            <a:gd name="T79" fmla="*/ 0 60000 65536"/>
                            <a:gd name="T80" fmla="*/ 0 60000 65536"/>
                            <a:gd name="T81" fmla="*/ 0 60000 65536"/>
                            <a:gd name="T82" fmla="*/ 0 60000 65536"/>
                            <a:gd name="T83" fmla="*/ 0 60000 65536"/>
                            <a:gd name="T84" fmla="*/ 0 60000 65536"/>
                            <a:gd name="T85" fmla="*/ 0 60000 65536"/>
                            <a:gd name="T86" fmla="*/ 0 60000 65536"/>
                          </a:gdLst>
                          <a:ahLst/>
                          <a:cxnLst>
                            <a:cxn ang="T58">
                              <a:pos x="T0" y="T1"/>
                            </a:cxn>
                            <a:cxn ang="T59">
                              <a:pos x="T2" y="T3"/>
                            </a:cxn>
                            <a:cxn ang="T60">
                              <a:pos x="T4" y="T5"/>
                            </a:cxn>
                            <a:cxn ang="T61">
                              <a:pos x="T6" y="T7"/>
                            </a:cxn>
                            <a:cxn ang="T62">
                              <a:pos x="T8" y="T9"/>
                            </a:cxn>
                            <a:cxn ang="T63">
                              <a:pos x="T10" y="T11"/>
                            </a:cxn>
                            <a:cxn ang="T64">
                              <a:pos x="T12" y="T13"/>
                            </a:cxn>
                            <a:cxn ang="T65">
                              <a:pos x="T14" y="T15"/>
                            </a:cxn>
                            <a:cxn ang="T66">
                              <a:pos x="T16" y="T17"/>
                            </a:cxn>
                            <a:cxn ang="T67">
                              <a:pos x="T18" y="T19"/>
                            </a:cxn>
                            <a:cxn ang="T68">
                              <a:pos x="T20" y="T21"/>
                            </a:cxn>
                            <a:cxn ang="T69">
                              <a:pos x="T22" y="T23"/>
                            </a:cxn>
                            <a:cxn ang="T70">
                              <a:pos x="T24" y="T25"/>
                            </a:cxn>
                            <a:cxn ang="T71">
                              <a:pos x="T26" y="T27"/>
                            </a:cxn>
                            <a:cxn ang="T72">
                              <a:pos x="T28" y="T29"/>
                            </a:cxn>
                            <a:cxn ang="T73">
                              <a:pos x="T30" y="T31"/>
                            </a:cxn>
                            <a:cxn ang="T74">
                              <a:pos x="T32" y="T33"/>
                            </a:cxn>
                            <a:cxn ang="T75">
                              <a:pos x="T34" y="T35"/>
                            </a:cxn>
                            <a:cxn ang="T76">
                              <a:pos x="T36" y="T37"/>
                            </a:cxn>
                            <a:cxn ang="T77">
                              <a:pos x="T38" y="T39"/>
                            </a:cxn>
                            <a:cxn ang="T78">
                              <a:pos x="T40" y="T41"/>
                            </a:cxn>
                            <a:cxn ang="T79">
                              <a:pos x="T42" y="T43"/>
                            </a:cxn>
                            <a:cxn ang="T80">
                              <a:pos x="T44" y="T45"/>
                            </a:cxn>
                            <a:cxn ang="T81">
                              <a:pos x="T46" y="T47"/>
                            </a:cxn>
                            <a:cxn ang="T82">
                              <a:pos x="T48" y="T49"/>
                            </a:cxn>
                            <a:cxn ang="T83">
                              <a:pos x="T50" y="T51"/>
                            </a:cxn>
                            <a:cxn ang="T84">
                              <a:pos x="T52" y="T53"/>
                            </a:cxn>
                            <a:cxn ang="T85">
                              <a:pos x="T54" y="T55"/>
                            </a:cxn>
                            <a:cxn ang="T86">
                              <a:pos x="T56" y="T57"/>
                            </a:cxn>
                          </a:cxnLst>
                          <a:rect l="0" t="0" r="r" b="b"/>
                          <a:pathLst>
                            <a:path w="63" h="51">
                              <a:moveTo>
                                <a:pt x="62" y="11"/>
                              </a:moveTo>
                              <a:lnTo>
                                <a:pt x="57" y="15"/>
                              </a:lnTo>
                              <a:lnTo>
                                <a:pt x="49" y="18"/>
                              </a:lnTo>
                              <a:lnTo>
                                <a:pt x="42" y="15"/>
                              </a:lnTo>
                              <a:lnTo>
                                <a:pt x="32" y="9"/>
                              </a:lnTo>
                              <a:lnTo>
                                <a:pt x="15" y="2"/>
                              </a:lnTo>
                              <a:lnTo>
                                <a:pt x="0" y="0"/>
                              </a:lnTo>
                              <a:lnTo>
                                <a:pt x="16" y="4"/>
                              </a:lnTo>
                              <a:lnTo>
                                <a:pt x="26" y="11"/>
                              </a:lnTo>
                              <a:lnTo>
                                <a:pt x="32" y="17"/>
                              </a:lnTo>
                              <a:lnTo>
                                <a:pt x="42" y="21"/>
                              </a:lnTo>
                              <a:lnTo>
                                <a:pt x="50" y="24"/>
                              </a:lnTo>
                              <a:lnTo>
                                <a:pt x="47" y="29"/>
                              </a:lnTo>
                              <a:lnTo>
                                <a:pt x="40" y="32"/>
                              </a:lnTo>
                              <a:lnTo>
                                <a:pt x="31" y="32"/>
                              </a:lnTo>
                              <a:lnTo>
                                <a:pt x="21" y="35"/>
                              </a:lnTo>
                              <a:lnTo>
                                <a:pt x="15" y="39"/>
                              </a:lnTo>
                              <a:lnTo>
                                <a:pt x="26" y="37"/>
                              </a:lnTo>
                              <a:lnTo>
                                <a:pt x="36" y="36"/>
                              </a:lnTo>
                              <a:lnTo>
                                <a:pt x="43" y="37"/>
                              </a:lnTo>
                              <a:lnTo>
                                <a:pt x="49" y="35"/>
                              </a:lnTo>
                              <a:lnTo>
                                <a:pt x="53" y="31"/>
                              </a:lnTo>
                              <a:lnTo>
                                <a:pt x="55" y="37"/>
                              </a:lnTo>
                              <a:lnTo>
                                <a:pt x="52" y="44"/>
                              </a:lnTo>
                              <a:lnTo>
                                <a:pt x="43" y="50"/>
                              </a:lnTo>
                              <a:lnTo>
                                <a:pt x="54" y="45"/>
                              </a:lnTo>
                              <a:lnTo>
                                <a:pt x="60" y="40"/>
                              </a:lnTo>
                              <a:lnTo>
                                <a:pt x="59" y="26"/>
                              </a:lnTo>
                              <a:lnTo>
                                <a:pt x="62" y="11"/>
                              </a:lnTo>
                            </a:path>
                          </a:pathLst>
                        </a:custGeom>
                        <a:solidFill>
                          <a:srgbClr val="00C0A0"/>
                        </a:solidFill>
                        <a:ln w="12700" cap="rnd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 sz="1350"/>
                        </a:p>
                      </p:txBody>
                    </p:sp>
                    <p:sp>
                      <p:nvSpPr>
                        <p:cNvPr id="136222" name="Freeform 68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761" y="3434"/>
                          <a:ext cx="31" cy="15"/>
                        </a:xfrm>
                        <a:custGeom>
                          <a:avLst/>
                          <a:gdLst>
                            <a:gd name="T0" fmla="*/ 30 w 31"/>
                            <a:gd name="T1" fmla="*/ 2 h 15"/>
                            <a:gd name="T2" fmla="*/ 16 w 31"/>
                            <a:gd name="T3" fmla="*/ 3 h 15"/>
                            <a:gd name="T4" fmla="*/ 0 w 31"/>
                            <a:gd name="T5" fmla="*/ 14 h 15"/>
                            <a:gd name="T6" fmla="*/ 8 w 31"/>
                            <a:gd name="T7" fmla="*/ 7 h 15"/>
                            <a:gd name="T8" fmla="*/ 16 w 31"/>
                            <a:gd name="T9" fmla="*/ 0 h 15"/>
                            <a:gd name="T10" fmla="*/ 30 w 31"/>
                            <a:gd name="T11" fmla="*/ 2 h 15"/>
                            <a:gd name="T12" fmla="*/ 0 60000 65536"/>
                            <a:gd name="T13" fmla="*/ 0 60000 65536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</a:gdLst>
                          <a:ahLst/>
                          <a:cxnLst>
                            <a:cxn ang="T12">
                              <a:pos x="T0" y="T1"/>
                            </a:cxn>
                            <a:cxn ang="T13">
                              <a:pos x="T2" y="T3"/>
                            </a:cxn>
                            <a:cxn ang="T14">
                              <a:pos x="T4" y="T5"/>
                            </a:cxn>
                            <a:cxn ang="T15">
                              <a:pos x="T6" y="T7"/>
                            </a:cxn>
                            <a:cxn ang="T16">
                              <a:pos x="T8" y="T9"/>
                            </a:cxn>
                            <a:cxn ang="T17">
                              <a:pos x="T10" y="T11"/>
                            </a:cxn>
                          </a:cxnLst>
                          <a:rect l="0" t="0" r="r" b="b"/>
                          <a:pathLst>
                            <a:path w="31" h="15">
                              <a:moveTo>
                                <a:pt x="30" y="2"/>
                              </a:moveTo>
                              <a:lnTo>
                                <a:pt x="16" y="3"/>
                              </a:lnTo>
                              <a:lnTo>
                                <a:pt x="0" y="14"/>
                              </a:lnTo>
                              <a:lnTo>
                                <a:pt x="8" y="7"/>
                              </a:lnTo>
                              <a:lnTo>
                                <a:pt x="16" y="0"/>
                              </a:lnTo>
                              <a:lnTo>
                                <a:pt x="30" y="2"/>
                              </a:lnTo>
                            </a:path>
                          </a:pathLst>
                        </a:custGeom>
                        <a:solidFill>
                          <a:srgbClr val="00C0A0"/>
                        </a:solidFill>
                        <a:ln w="12700" cap="rnd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 sz="1350"/>
                        </a:p>
                      </p:txBody>
                    </p:sp>
                    <p:sp>
                      <p:nvSpPr>
                        <p:cNvPr id="136223" name="Freeform 69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652" y="3378"/>
                          <a:ext cx="66" cy="92"/>
                        </a:xfrm>
                        <a:custGeom>
                          <a:avLst/>
                          <a:gdLst>
                            <a:gd name="T0" fmla="*/ 0 w 66"/>
                            <a:gd name="T1" fmla="*/ 91 h 92"/>
                            <a:gd name="T2" fmla="*/ 8 w 66"/>
                            <a:gd name="T3" fmla="*/ 76 h 92"/>
                            <a:gd name="T4" fmla="*/ 13 w 66"/>
                            <a:gd name="T5" fmla="*/ 68 h 92"/>
                            <a:gd name="T6" fmla="*/ 19 w 66"/>
                            <a:gd name="T7" fmla="*/ 57 h 92"/>
                            <a:gd name="T8" fmla="*/ 26 w 66"/>
                            <a:gd name="T9" fmla="*/ 48 h 92"/>
                            <a:gd name="T10" fmla="*/ 34 w 66"/>
                            <a:gd name="T11" fmla="*/ 39 h 92"/>
                            <a:gd name="T12" fmla="*/ 41 w 66"/>
                            <a:gd name="T13" fmla="*/ 32 h 92"/>
                            <a:gd name="T14" fmla="*/ 50 w 66"/>
                            <a:gd name="T15" fmla="*/ 22 h 92"/>
                            <a:gd name="T16" fmla="*/ 57 w 66"/>
                            <a:gd name="T17" fmla="*/ 12 h 92"/>
                            <a:gd name="T18" fmla="*/ 65 w 66"/>
                            <a:gd name="T19" fmla="*/ 6 h 92"/>
                            <a:gd name="T20" fmla="*/ 64 w 66"/>
                            <a:gd name="T21" fmla="*/ 0 h 92"/>
                            <a:gd name="T22" fmla="*/ 0 60000 65536"/>
                            <a:gd name="T23" fmla="*/ 0 60000 65536"/>
                            <a:gd name="T24" fmla="*/ 0 60000 65536"/>
                            <a:gd name="T25" fmla="*/ 0 60000 65536"/>
                            <a:gd name="T26" fmla="*/ 0 60000 65536"/>
                            <a:gd name="T27" fmla="*/ 0 60000 65536"/>
                            <a:gd name="T28" fmla="*/ 0 60000 65536"/>
                            <a:gd name="T29" fmla="*/ 0 60000 65536"/>
                            <a:gd name="T30" fmla="*/ 0 60000 65536"/>
                            <a:gd name="T31" fmla="*/ 0 60000 65536"/>
                            <a:gd name="T32" fmla="*/ 0 60000 65536"/>
                          </a:gdLst>
                          <a:ahLst/>
                          <a:cxnLst>
                            <a:cxn ang="T22">
                              <a:pos x="T0" y="T1"/>
                            </a:cxn>
                            <a:cxn ang="T23">
                              <a:pos x="T2" y="T3"/>
                            </a:cxn>
                            <a:cxn ang="T24">
                              <a:pos x="T4" y="T5"/>
                            </a:cxn>
                            <a:cxn ang="T25">
                              <a:pos x="T6" y="T7"/>
                            </a:cxn>
                            <a:cxn ang="T26">
                              <a:pos x="T8" y="T9"/>
                            </a:cxn>
                            <a:cxn ang="T27">
                              <a:pos x="T10" y="T11"/>
                            </a:cxn>
                            <a:cxn ang="T28">
                              <a:pos x="T12" y="T13"/>
                            </a:cxn>
                            <a:cxn ang="T29">
                              <a:pos x="T14" y="T15"/>
                            </a:cxn>
                            <a:cxn ang="T30">
                              <a:pos x="T16" y="T17"/>
                            </a:cxn>
                            <a:cxn ang="T31">
                              <a:pos x="T18" y="T19"/>
                            </a:cxn>
                            <a:cxn ang="T32">
                              <a:pos x="T20" y="T21"/>
                            </a:cxn>
                          </a:cxnLst>
                          <a:rect l="0" t="0" r="r" b="b"/>
                          <a:pathLst>
                            <a:path w="66" h="92">
                              <a:moveTo>
                                <a:pt x="0" y="91"/>
                              </a:moveTo>
                              <a:lnTo>
                                <a:pt x="8" y="76"/>
                              </a:lnTo>
                              <a:lnTo>
                                <a:pt x="13" y="68"/>
                              </a:lnTo>
                              <a:lnTo>
                                <a:pt x="19" y="57"/>
                              </a:lnTo>
                              <a:lnTo>
                                <a:pt x="26" y="48"/>
                              </a:lnTo>
                              <a:lnTo>
                                <a:pt x="34" y="39"/>
                              </a:lnTo>
                              <a:lnTo>
                                <a:pt x="41" y="32"/>
                              </a:lnTo>
                              <a:lnTo>
                                <a:pt x="50" y="22"/>
                              </a:lnTo>
                              <a:lnTo>
                                <a:pt x="57" y="12"/>
                              </a:lnTo>
                              <a:lnTo>
                                <a:pt x="65" y="6"/>
                              </a:lnTo>
                              <a:lnTo>
                                <a:pt x="64" y="0"/>
                              </a:lnTo>
                            </a:path>
                          </a:pathLst>
                        </a:custGeom>
                        <a:noFill/>
                        <a:ln w="12700" cap="rnd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 sz="1350"/>
                        </a:p>
                      </p:txBody>
                    </p:sp>
                  </p:grpSp>
                </p:grpSp>
              </p:grpSp>
            </p:grpSp>
          </p:grpSp>
        </p:grpSp>
        <p:sp>
          <p:nvSpPr>
            <p:cNvPr id="261190" name="AutoShape 70"/>
            <p:cNvSpPr>
              <a:spLocks noChangeArrowheads="1"/>
            </p:cNvSpPr>
            <p:nvPr/>
          </p:nvSpPr>
          <p:spPr bwMode="auto">
            <a:xfrm>
              <a:off x="2006" y="1075"/>
              <a:ext cx="1180" cy="1201"/>
            </a:xfrm>
            <a:prstGeom prst="wedgeRoundRectCallout">
              <a:avLst>
                <a:gd name="adj1" fmla="val -8227"/>
                <a:gd name="adj2" fmla="val 80449"/>
                <a:gd name="adj3" fmla="val 16667"/>
              </a:avLst>
            </a:prstGeom>
            <a:ln>
              <a:headEnd/>
              <a:tailEnd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/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kumimoji="1" lang="zh-CN" altLang="en-US" sz="2400" dirty="0"/>
                <a:t>注意</a:t>
              </a:r>
              <a:r>
                <a:rPr kumimoji="1" lang="zh-CN" altLang="en-US" sz="2400" dirty="0" smtClean="0"/>
                <a:t>：样本方差</a:t>
              </a:r>
              <a:r>
                <a:rPr kumimoji="1" lang="zh-CN" altLang="en-US" sz="2400" dirty="0"/>
                <a:t>用自由度</a:t>
              </a:r>
              <a:r>
                <a:rPr kumimoji="1" lang="en-US" altLang="zh-CN" sz="2400" dirty="0"/>
                <a:t>n-1</a:t>
              </a:r>
              <a:r>
                <a:rPr kumimoji="1" lang="zh-CN" altLang="en-US" sz="2400" dirty="0"/>
                <a:t>去除</a:t>
              </a:r>
              <a:r>
                <a:rPr kumimoji="1" lang="en-US" altLang="zh-CN" sz="2400" dirty="0"/>
                <a:t>!</a:t>
              </a:r>
              <a:endParaRPr kumimoji="1" lang="en-US" altLang="zh-CN" sz="2400" baseline="300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1334049" y="2560696"/>
                <a:ext cx="2868991" cy="7411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4049" y="2560696"/>
                <a:ext cx="2868991" cy="7411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/>
              <p:cNvSpPr txBox="1"/>
              <p:nvPr/>
            </p:nvSpPr>
            <p:spPr>
              <a:xfrm>
                <a:off x="1427559" y="4302805"/>
                <a:ext cx="3089820" cy="8698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9" name="文本框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7559" y="4302805"/>
                <a:ext cx="3089820" cy="86985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871098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1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1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1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125" grpId="0" build="p" autoUpdateAnimBg="0"/>
      <p:bldP spid="261126" grpId="0" build="p" autoUpdateAnimBg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485900" y="597694"/>
            <a:ext cx="6172200" cy="6858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67866" tIns="33338" rIns="67866" bIns="33338" rtlCol="0" anchor="ctr" anchorCtr="1">
            <a:normAutofit fontScale="90000"/>
          </a:bodyPr>
          <a:lstStyle/>
          <a:p>
            <a:pPr eaLnBrk="1" hangingPunct="1"/>
            <a:r>
              <a:rPr lang="zh-CN" altLang="en-US" sz="3000" dirty="0"/>
              <a:t>样本方差</a:t>
            </a:r>
            <a:br>
              <a:rPr lang="zh-CN" altLang="en-US" sz="3000" dirty="0"/>
            </a:br>
            <a:r>
              <a:rPr lang="en-US" altLang="zh-CN" sz="2700" dirty="0">
                <a:solidFill>
                  <a:schemeClr val="hlink"/>
                </a:solidFill>
              </a:rPr>
              <a:t>(</a:t>
            </a:r>
            <a:r>
              <a:rPr lang="zh-CN" altLang="en-US" sz="2700" dirty="0">
                <a:solidFill>
                  <a:schemeClr val="hlink"/>
                </a:solidFill>
              </a:rPr>
              <a:t>算例</a:t>
            </a:r>
            <a:r>
              <a:rPr lang="en-US" altLang="zh-CN" sz="2700" dirty="0">
                <a:solidFill>
                  <a:schemeClr val="hlink"/>
                </a:solidFill>
              </a:rPr>
              <a:t>)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593150"/>
            <a:ext cx="7886700" cy="4351338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67866" tIns="33338" rIns="67866" bIns="33338" rtlCol="0">
            <a:normAutofit/>
          </a:bodyPr>
          <a:lstStyle/>
          <a:p>
            <a:pPr marL="428625" indent="-428625">
              <a:buNone/>
              <a:tabLst>
                <a:tab pos="1885950" algn="ctr"/>
                <a:tab pos="2571750" algn="ctr"/>
                <a:tab pos="3257550" algn="ctr"/>
                <a:tab pos="3943350" algn="ctr"/>
                <a:tab pos="4629150" algn="ctr"/>
                <a:tab pos="5314950" algn="ctr"/>
              </a:tabLst>
            </a:pPr>
            <a:r>
              <a:rPr lang="zh-CN" altLang="en-US" dirty="0" smtClean="0">
                <a:solidFill>
                  <a:schemeClr val="tx2"/>
                </a:solidFill>
              </a:rPr>
              <a:t>原始数据</a:t>
            </a:r>
            <a:r>
              <a:rPr lang="en-US" altLang="zh-CN" dirty="0" smtClean="0">
                <a:solidFill>
                  <a:schemeClr val="tx2"/>
                </a:solidFill>
              </a:rPr>
              <a:t>:</a:t>
            </a:r>
            <a:r>
              <a:rPr lang="en-US" altLang="zh-CN" dirty="0" smtClean="0"/>
              <a:t>   10	    5    9    13    6    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1222979" y="2340069"/>
                <a:ext cx="6709209" cy="14822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altLang="zh-CN" sz="24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10−8.5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−8.5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−8.5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6−1</m:t>
                          </m:r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=8.3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2979" y="2340069"/>
                <a:ext cx="6709209" cy="1482265"/>
              </a:xfrm>
              <a:prstGeom prst="rect">
                <a:avLst/>
              </a:prstGeom>
              <a:blipFill rotWithShape="0">
                <a:blip r:embed="rId3"/>
                <a:stretch>
                  <a:fillRect l="-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1222979" y="4670185"/>
                <a:ext cx="5251309" cy="10911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ra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8.3</m:t>
                          </m:r>
                        </m:e>
                      </m:ra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=2.88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2979" y="4670185"/>
                <a:ext cx="5251309" cy="1091196"/>
              </a:xfrm>
              <a:prstGeom prst="rect">
                <a:avLst/>
              </a:prstGeom>
              <a:blipFill rotWithShape="0">
                <a:blip r:embed="rId4"/>
                <a:stretch>
                  <a:fillRect l="-1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03532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>
          <a:xfrm>
            <a:off x="2109707" y="582711"/>
            <a:ext cx="5086350" cy="85725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67866" tIns="33338" rIns="67866" bIns="33338" rtlCol="0" anchor="ctr" anchorCtr="1">
            <a:noAutofit/>
          </a:bodyPr>
          <a:lstStyle/>
          <a:p>
            <a:pPr eaLnBrk="1" hangingPunct="1"/>
            <a:r>
              <a:rPr lang="zh-CN" altLang="en-US" sz="3200" dirty="0"/>
              <a:t>方差</a:t>
            </a:r>
            <a:br>
              <a:rPr lang="zh-CN" altLang="en-US" sz="3200" dirty="0"/>
            </a:br>
            <a:r>
              <a:rPr lang="en-US" altLang="zh-CN" sz="3200" dirty="0">
                <a:solidFill>
                  <a:schemeClr val="hlink"/>
                </a:solidFill>
              </a:rPr>
              <a:t>(</a:t>
            </a:r>
            <a:r>
              <a:rPr lang="zh-CN" altLang="en-US" sz="3200" dirty="0">
                <a:solidFill>
                  <a:schemeClr val="hlink"/>
                </a:solidFill>
              </a:rPr>
              <a:t>数学性质</a:t>
            </a:r>
            <a:r>
              <a:rPr lang="en-US" altLang="zh-CN" sz="3200" dirty="0">
                <a:solidFill>
                  <a:schemeClr val="hlink"/>
                </a:solidFill>
              </a:rPr>
              <a:t>)</a:t>
            </a:r>
          </a:p>
        </p:txBody>
      </p:sp>
      <p:sp>
        <p:nvSpPr>
          <p:cNvPr id="269315" name="Rectangle 3"/>
          <p:cNvSpPr>
            <a:spLocks noGrp="1" noChangeArrowheads="1"/>
          </p:cNvSpPr>
          <p:nvPr>
            <p:ph idx="1"/>
          </p:nvPr>
        </p:nvSpPr>
        <p:spPr>
          <a:xfrm>
            <a:off x="869643" y="1663637"/>
            <a:ext cx="7779681" cy="374921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67866" tIns="33338" rIns="67866" bIns="33338" rtlCol="0">
            <a:normAutofit/>
          </a:bodyPr>
          <a:lstStyle/>
          <a:p>
            <a:pPr eaLnBrk="1" hangingPunct="1">
              <a:buFontTx/>
              <a:buNone/>
            </a:pPr>
            <a:r>
              <a:rPr lang="en-US" altLang="zh-CN" b="1" dirty="0">
                <a:solidFill>
                  <a:schemeClr val="tx2"/>
                </a:solidFill>
                <a:sym typeface="Wingdings 2" panose="05020102010507070707" pitchFamily="18" charset="2"/>
              </a:rPr>
              <a:t></a:t>
            </a:r>
            <a:r>
              <a:rPr lang="zh-CN" altLang="en-US" b="1" dirty="0"/>
              <a:t>各变量值对均值的方差小于对任意值的方差</a:t>
            </a:r>
          </a:p>
          <a:p>
            <a:pPr eaLnBrk="1" hangingPunct="1">
              <a:buFontTx/>
              <a:buNone/>
            </a:pPr>
            <a:endParaRPr lang="zh-CN" altLang="en-US" sz="675" b="1" dirty="0"/>
          </a:p>
          <a:p>
            <a:pPr eaLnBrk="1" hangingPunct="1">
              <a:buFontTx/>
              <a:buNone/>
            </a:pPr>
            <a:r>
              <a:rPr lang="zh-CN" altLang="en-US" dirty="0"/>
              <a:t>设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/>
              <a:t>0</a:t>
            </a:r>
            <a:r>
              <a:rPr lang="zh-CN" altLang="en-US" dirty="0"/>
              <a:t>为不等于</a:t>
            </a:r>
            <a:r>
              <a:rPr lang="zh-CN" altLang="en-US" dirty="0">
                <a:sym typeface="Symbol" panose="05050102010706020507" pitchFamily="18" charset="2"/>
              </a:rPr>
              <a:t></a:t>
            </a:r>
            <a:r>
              <a:rPr lang="en-US" altLang="zh-CN" i="1" dirty="0">
                <a:latin typeface="Times New Roman" panose="02020603050405020304" pitchFamily="18" charset="0"/>
              </a:rPr>
              <a:t>X </a:t>
            </a:r>
            <a:r>
              <a:rPr lang="zh-CN" altLang="en-US" dirty="0"/>
              <a:t>的任意数，</a:t>
            </a:r>
            <a:r>
              <a:rPr lang="en-US" altLang="zh-CN" i="1" dirty="0">
                <a:latin typeface="Times New Roman" panose="02020603050405020304" pitchFamily="18" charset="0"/>
              </a:rPr>
              <a:t>D</a:t>
            </a:r>
            <a:r>
              <a:rPr lang="en-US" altLang="zh-CN" baseline="30000" dirty="0"/>
              <a:t>2</a:t>
            </a:r>
            <a:r>
              <a:rPr lang="zh-CN" altLang="en-US" dirty="0"/>
              <a:t>为对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/>
              <a:t>0</a:t>
            </a:r>
            <a:r>
              <a:rPr lang="zh-CN" altLang="en-US" dirty="0"/>
              <a:t>的方差，则</a:t>
            </a:r>
          </a:p>
          <a:p>
            <a:pPr eaLnBrk="1" hangingPunct="1">
              <a:spcBef>
                <a:spcPct val="33000"/>
              </a:spcBef>
              <a:buFontTx/>
              <a:buNone/>
            </a:pPr>
            <a:endParaRPr lang="en-US" altLang="zh-CN" sz="2250" dirty="0" smtClean="0"/>
          </a:p>
          <a:p>
            <a:pPr eaLnBrk="1" hangingPunct="1">
              <a:spcBef>
                <a:spcPct val="33000"/>
              </a:spcBef>
              <a:buFontTx/>
              <a:buNone/>
            </a:pPr>
            <a:endParaRPr lang="en-US" altLang="zh-CN" sz="2250" dirty="0"/>
          </a:p>
          <a:p>
            <a:pPr eaLnBrk="1" hangingPunct="1">
              <a:spcBef>
                <a:spcPct val="33000"/>
              </a:spcBef>
              <a:buFontTx/>
              <a:buNone/>
            </a:pPr>
            <a:endParaRPr lang="en-US" altLang="zh-CN" sz="2250" dirty="0" smtClean="0"/>
          </a:p>
          <a:p>
            <a:pPr eaLnBrk="1" hangingPunct="1">
              <a:spcBef>
                <a:spcPct val="33000"/>
              </a:spcBef>
              <a:buFontTx/>
              <a:buNone/>
            </a:pPr>
            <a:endParaRPr lang="en-US" altLang="zh-CN" sz="2250" dirty="0"/>
          </a:p>
          <a:p>
            <a:pPr>
              <a:spcBef>
                <a:spcPct val="33000"/>
              </a:spcBef>
              <a:buNone/>
            </a:pPr>
            <a:r>
              <a:rPr lang="en-US" altLang="zh-CN" sz="2400" b="1" dirty="0" smtClean="0">
                <a:solidFill>
                  <a:schemeClr val="tx2"/>
                </a:solidFill>
                <a:sym typeface="Wingdings 2" panose="05020102010507070707" pitchFamily="18" charset="2"/>
              </a:rPr>
              <a:t></a:t>
            </a:r>
            <a:r>
              <a:rPr lang="zh-CN" altLang="en-US" b="1" dirty="0" smtClean="0"/>
              <a:t>方差等于各变量值平方的均值减去均值的平方</a:t>
            </a:r>
            <a:endParaRPr lang="zh-CN" altLang="en-US" b="1" dirty="0"/>
          </a:p>
          <a:p>
            <a:pPr eaLnBrk="1" hangingPunct="1">
              <a:spcBef>
                <a:spcPct val="33000"/>
              </a:spcBef>
              <a:buFontTx/>
              <a:buNone/>
            </a:pPr>
            <a:endParaRPr lang="en-US" altLang="zh-CN" sz="22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1282249" y="3037368"/>
                <a:ext cx="6954468" cy="1001749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32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3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32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zh-CN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2249" y="3037368"/>
                <a:ext cx="6954468" cy="100174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1165327" y="5211936"/>
                <a:ext cx="7099829" cy="1076513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nary>
                                    <m:naryPr>
                                      <m:chr m:val="∑"/>
                                      <m:ctrlP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</m:num>
                                <m:den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𝐸𝑋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5327" y="5211936"/>
                <a:ext cx="7099829" cy="107651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600794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1155958" y="5300062"/>
                <a:ext cx="3114250" cy="7078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=1.00, </m:t>
                      </m:r>
                      <m:r>
                        <a:rPr lang="zh-CN" altLang="en-US" sz="28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=0.169</m:t>
                      </m:r>
                    </m:oMath>
                  </m:oMathPara>
                </a14:m>
                <a:endParaRPr lang="en-US" altLang="zh-CN" sz="2800" b="0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5958" y="5300062"/>
                <a:ext cx="3114250" cy="70788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5190699" y="5300062"/>
                <a:ext cx="3199209" cy="7078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80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=10.0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zh-CN" altLang="en-US" sz="28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=1.6</m:t>
                    </m:r>
                  </m:oMath>
                </a14:m>
                <a:r>
                  <a:rPr lang="en-US" altLang="zh-CN" sz="2800" b="0" dirty="0" smtClean="0"/>
                  <a:t>87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0699" y="5300062"/>
                <a:ext cx="3199209" cy="707886"/>
              </a:xfrm>
              <a:prstGeom prst="rect">
                <a:avLst/>
              </a:prstGeom>
              <a:blipFill rotWithShape="0">
                <a:blip r:embed="rId4"/>
                <a:stretch>
                  <a:fillRect t="-14530" r="-55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5"/>
          <a:srcRect r="24129"/>
          <a:stretch/>
        </p:blipFill>
        <p:spPr>
          <a:xfrm>
            <a:off x="4517768" y="365126"/>
            <a:ext cx="4545069" cy="48000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6"/>
          <a:srcRect r="23870"/>
          <a:stretch/>
        </p:blipFill>
        <p:spPr>
          <a:xfrm>
            <a:off x="0" y="365126"/>
            <a:ext cx="4560567" cy="4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286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>
          <a:xfrm>
            <a:off x="2514600" y="718734"/>
            <a:ext cx="5086350" cy="85725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67866" tIns="33338" rIns="67866" bIns="33338" rtlCol="0" anchor="ctr" anchorCtr="1">
            <a:noAutofit/>
          </a:bodyPr>
          <a:lstStyle/>
          <a:p>
            <a:pPr eaLnBrk="1" hangingPunct="1"/>
            <a:r>
              <a:rPr lang="zh-CN" altLang="en-US" sz="3200" dirty="0"/>
              <a:t>相对离散程度：离散系数</a:t>
            </a:r>
            <a:br>
              <a:rPr lang="zh-CN" altLang="en-US" sz="3200" dirty="0"/>
            </a:br>
            <a:r>
              <a:rPr lang="en-US" altLang="zh-CN" sz="3200" dirty="0" smtClean="0">
                <a:solidFill>
                  <a:schemeClr val="hlink"/>
                </a:solidFill>
              </a:rPr>
              <a:t>(</a:t>
            </a:r>
            <a:r>
              <a:rPr lang="en-US" altLang="zh-CN" sz="3200" b="1" dirty="0" smtClean="0">
                <a:solidFill>
                  <a:schemeClr val="hlink"/>
                </a:solidFill>
              </a:rPr>
              <a:t>coefficient of variation</a:t>
            </a:r>
            <a:r>
              <a:rPr lang="en-US" altLang="zh-CN" sz="3200" dirty="0" smtClean="0">
                <a:solidFill>
                  <a:schemeClr val="hlink"/>
                </a:solidFill>
              </a:rPr>
              <a:t>)</a:t>
            </a:r>
            <a:endParaRPr lang="en-US" altLang="zh-CN" sz="3200" dirty="0">
              <a:solidFill>
                <a:schemeClr val="hlink"/>
              </a:solidFill>
            </a:endParaRPr>
          </a:p>
        </p:txBody>
      </p:sp>
      <p:sp>
        <p:nvSpPr>
          <p:cNvPr id="275459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2076773"/>
            <a:ext cx="7886700" cy="410019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67866" tIns="33338" rIns="67866" bIns="33338" rtlCol="0">
            <a:normAutofit/>
          </a:bodyPr>
          <a:lstStyle/>
          <a:p>
            <a:pPr marL="514350" indent="-514350" eaLnBrk="1" hangingPunct="1">
              <a:buFontTx/>
              <a:buAutoNum type="arabicPeriod"/>
            </a:pPr>
            <a:r>
              <a:rPr lang="en-US" altLang="zh-CN" dirty="0" smtClean="0"/>
              <a:t>	</a:t>
            </a:r>
            <a:r>
              <a:rPr lang="zh-CN" altLang="en-US" dirty="0" smtClean="0"/>
              <a:t>消除了数据水平高低和计量单位的影响</a:t>
            </a:r>
          </a:p>
          <a:p>
            <a:pPr eaLnBrk="1" hangingPunct="1">
              <a:spcBef>
                <a:spcPct val="33000"/>
              </a:spcBef>
              <a:buFontTx/>
              <a:buNone/>
            </a:pPr>
            <a:r>
              <a:rPr lang="en-US" altLang="zh-CN" dirty="0"/>
              <a:t>2</a:t>
            </a:r>
            <a:r>
              <a:rPr lang="en-US" altLang="zh-CN" dirty="0" smtClean="0"/>
              <a:t>.	</a:t>
            </a:r>
            <a:r>
              <a:rPr lang="zh-CN" altLang="en-US" dirty="0" smtClean="0"/>
              <a:t>用于对不同组别数据离散程度的比较</a:t>
            </a:r>
          </a:p>
          <a:p>
            <a:pPr eaLnBrk="1" hangingPunct="1">
              <a:spcBef>
                <a:spcPct val="33000"/>
              </a:spcBef>
              <a:buFontTx/>
              <a:buNone/>
            </a:pPr>
            <a:r>
              <a:rPr lang="en-US" altLang="zh-CN" dirty="0"/>
              <a:t>3</a:t>
            </a:r>
            <a:r>
              <a:rPr lang="en-US" altLang="zh-CN" dirty="0" smtClean="0"/>
              <a:t>.   </a:t>
            </a:r>
            <a:r>
              <a:rPr lang="zh-CN" altLang="en-US" dirty="0" smtClean="0"/>
              <a:t>     计算公式为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2743200" y="4126868"/>
                <a:ext cx="3257367" cy="7021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zh-CN" altLang="en-US" sz="3200" i="1" smtClean="0">
                            <a:latin typeface="Cambria Math" panose="02040503050406030204" pitchFamily="18" charset="0"/>
                          </a:rPr>
                          <m:t>𝜎</m:t>
                        </m:r>
                      </m:sub>
                    </m:sSub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32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num>
                      <m:den>
                        <m:acc>
                          <m:accPr>
                            <m:chr m:val="̅"/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den>
                    </m:f>
                  </m:oMath>
                </a14:m>
                <a:r>
                  <a:rPr lang="zh-CN" altLang="en-US" sz="3200" dirty="0" smtClean="0"/>
                  <a:t>   或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altLang="zh-CN" sz="3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num>
                      <m:den>
                        <m:acc>
                          <m:accPr>
                            <m:chr m:val="̅"/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den>
                    </m:f>
                  </m:oMath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4126868"/>
                <a:ext cx="3257367" cy="702115"/>
              </a:xfrm>
              <a:prstGeom prst="rect">
                <a:avLst/>
              </a:prstGeom>
              <a:blipFill rotWithShape="0">
                <a:blip r:embed="rId3"/>
                <a:stretch>
                  <a:fillRect t="-8696" b="-139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763924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501398" y="582781"/>
            <a:ext cx="6172200" cy="74295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67866" tIns="33338" rIns="67866" bIns="33338" rtlCol="0" anchor="ctr" anchorCtr="1">
            <a:normAutofit fontScale="90000"/>
          </a:bodyPr>
          <a:lstStyle/>
          <a:p>
            <a:pPr eaLnBrk="1" hangingPunct="1"/>
            <a:r>
              <a:rPr lang="zh-CN" altLang="en-US" sz="3000" dirty="0"/>
              <a:t>离散系数</a:t>
            </a:r>
            <a:br>
              <a:rPr lang="zh-CN" altLang="en-US" sz="3000" dirty="0"/>
            </a:br>
            <a:r>
              <a:rPr lang="zh-CN" altLang="en-US" sz="2700" dirty="0">
                <a:solidFill>
                  <a:schemeClr val="hlink"/>
                </a:solidFill>
              </a:rPr>
              <a:t>（实例和计算过程）</a:t>
            </a:r>
          </a:p>
        </p:txBody>
      </p:sp>
      <p:graphicFrame>
        <p:nvGraphicFramePr>
          <p:cNvPr id="27750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912100"/>
              </p:ext>
            </p:extLst>
          </p:nvPr>
        </p:nvGraphicFramePr>
        <p:xfrm>
          <a:off x="1543050" y="2686050"/>
          <a:ext cx="6000750" cy="3692682"/>
        </p:xfrm>
        <a:graphic>
          <a:graphicData uri="http://schemas.openxmlformats.org/drawingml/2006/table">
            <a:tbl>
              <a:tblPr/>
              <a:tblGrid>
                <a:gridCol w="1200150"/>
                <a:gridCol w="2340769"/>
                <a:gridCol w="2459831"/>
              </a:tblGrid>
              <a:tr h="285789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表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17  </a:t>
                      </a:r>
                      <a:r>
                        <a:rPr kumimoji="0" lang="zh-CN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某管理局所属8家企业的产品销售数据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68580" marR="68580" marT="34295" marB="34295" anchor="ctr" horzOverflow="overflow">
                    <a:lnL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47B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212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企业编号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34295" marB="34295" anchor="ctr" horzOverflow="overflow">
                    <a:lnL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产品销售额（万元）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18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8580" marR="68580" marT="34295" marB="34295" anchor="ctr" horzOverflow="overflow">
                    <a:lnL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销售利润（万元）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18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8580" marR="68580" marT="34295" marB="34295" anchor="ctr" horzOverflow="overflow">
                    <a:lnL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B"/>
                    </a:solidFill>
                  </a:tcPr>
                </a:tc>
              </a:tr>
              <a:tr h="20028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marL="68580" marR="68580" marT="34295" marB="34295" anchor="ctr" horzOverflow="overflow">
                    <a:lnL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C67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170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220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390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430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480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650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950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1000</a:t>
                      </a:r>
                    </a:p>
                  </a:txBody>
                  <a:tcPr marL="68580" marR="68580" marT="34295" marB="34295" anchor="ctr" horzOverflow="overflow">
                    <a:lnL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BFF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8.1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12.5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18.0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22.0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26.5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40.0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64.0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69.0</a:t>
                      </a:r>
                    </a:p>
                  </a:txBody>
                  <a:tcPr marL="68580" marR="68580" marT="34295" marB="34295" anchor="ctr" horzOverflow="overflow">
                    <a:lnL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BFFF9"/>
                    </a:solidFill>
                  </a:tcPr>
                </a:tc>
              </a:tr>
            </a:tbl>
          </a:graphicData>
        </a:graphic>
      </p:graphicFrame>
      <p:sp>
        <p:nvSpPr>
          <p:cNvPr id="277523" name="Text Box 19"/>
          <p:cNvSpPr txBox="1">
            <a:spLocks noChangeArrowheads="1"/>
          </p:cNvSpPr>
          <p:nvPr/>
        </p:nvSpPr>
        <p:spPr bwMode="auto">
          <a:xfrm>
            <a:off x="743919" y="1634102"/>
            <a:ext cx="756317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 eaLnBrk="0" hangingPunct="0">
              <a:spcBef>
                <a:spcPct val="50000"/>
              </a:spcBef>
              <a:defRPr/>
            </a:pPr>
            <a:r>
              <a:rPr kumimoji="1" lang="en-US" altLang="zh-CN" sz="2400" b="1" dirty="0">
                <a:latin typeface="Times New Roman" pitchFamily="18" charset="0"/>
              </a:rPr>
              <a:t>【</a:t>
            </a:r>
            <a:r>
              <a:rPr kumimoji="1" lang="zh-CN" altLang="en-US" sz="2400" b="1" dirty="0">
                <a:latin typeface="Times New Roman" pitchFamily="18" charset="0"/>
              </a:rPr>
              <a:t>例</a:t>
            </a:r>
            <a:r>
              <a:rPr kumimoji="1" lang="en-US" altLang="zh-CN" sz="2400" b="1" dirty="0">
                <a:latin typeface="Times New Roman" pitchFamily="18" charset="0"/>
              </a:rPr>
              <a:t>】</a:t>
            </a:r>
            <a:r>
              <a:rPr kumimoji="1" lang="zh-CN" altLang="en-US" sz="2400" dirty="0">
                <a:latin typeface="Times New Roman" pitchFamily="18" charset="0"/>
              </a:rPr>
              <a:t>某管理局抽查了所属的</a:t>
            </a:r>
            <a:r>
              <a:rPr kumimoji="1" lang="en-US" altLang="zh-CN" sz="2400" dirty="0">
                <a:latin typeface="Times New Roman" pitchFamily="18" charset="0"/>
              </a:rPr>
              <a:t>8</a:t>
            </a:r>
            <a:r>
              <a:rPr kumimoji="1" lang="zh-CN" altLang="en-US" sz="2400" dirty="0">
                <a:latin typeface="Times New Roman" pitchFamily="18" charset="0"/>
              </a:rPr>
              <a:t>家企业，其产品销售数据如表</a:t>
            </a:r>
            <a:r>
              <a:rPr kumimoji="1" lang="en-US" altLang="zh-CN" sz="2400" dirty="0">
                <a:latin typeface="Times New Roman" pitchFamily="18" charset="0"/>
              </a:rPr>
              <a:t>17</a:t>
            </a:r>
            <a:r>
              <a:rPr kumimoji="1" lang="zh-CN" altLang="en-US" sz="2400" dirty="0">
                <a:latin typeface="Times New Roman" pitchFamily="18" charset="0"/>
              </a:rPr>
              <a:t>。试比较产品销售额与销售利润的离散程度</a:t>
            </a:r>
          </a:p>
        </p:txBody>
      </p:sp>
    </p:spTree>
    <p:extLst>
      <p:ext uri="{BB962C8B-B14F-4D97-AF65-F5344CB8AC3E}">
        <p14:creationId xmlns:p14="http://schemas.microsoft.com/office/powerpoint/2010/main" val="98370954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485900" y="1063229"/>
            <a:ext cx="6172200" cy="7429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3000"/>
              <a:t>离散系数</a:t>
            </a:r>
            <a:br>
              <a:rPr lang="zh-CN" altLang="en-US" sz="3000"/>
            </a:br>
            <a:r>
              <a:rPr lang="en-US" altLang="zh-CN" sz="2700">
                <a:solidFill>
                  <a:schemeClr val="hlink"/>
                </a:solidFill>
              </a:rPr>
              <a:t>(</a:t>
            </a:r>
            <a:r>
              <a:rPr lang="zh-CN" altLang="en-US" sz="2700">
                <a:solidFill>
                  <a:schemeClr val="hlink"/>
                </a:solidFill>
              </a:rPr>
              <a:t>计算结果</a:t>
            </a:r>
            <a:r>
              <a:rPr lang="en-US" altLang="zh-CN" sz="2700">
                <a:solidFill>
                  <a:schemeClr val="hlink"/>
                </a:solidFill>
              </a:rPr>
              <a:t>)</a:t>
            </a:r>
            <a:endParaRPr lang="en-US" altLang="zh-CN" sz="2700" b="1">
              <a:solidFill>
                <a:schemeClr val="hlink"/>
              </a:solidFill>
            </a:endParaRPr>
          </a:p>
        </p:txBody>
      </p:sp>
      <p:grpSp>
        <p:nvGrpSpPr>
          <p:cNvPr id="279555" name="Group 3"/>
          <p:cNvGrpSpPr>
            <a:grpSpLocks/>
          </p:cNvGrpSpPr>
          <p:nvPr/>
        </p:nvGrpSpPr>
        <p:grpSpPr bwMode="auto">
          <a:xfrm>
            <a:off x="1485900" y="2396729"/>
            <a:ext cx="3200400" cy="2122886"/>
            <a:chOff x="288" y="1197"/>
            <a:chExt cx="2688" cy="1783"/>
          </a:xfrm>
        </p:grpSpPr>
        <p:grpSp>
          <p:nvGrpSpPr>
            <p:cNvPr id="146449" name="Group 4"/>
            <p:cNvGrpSpPr>
              <a:grpSpLocks/>
            </p:cNvGrpSpPr>
            <p:nvPr/>
          </p:nvGrpSpPr>
          <p:grpSpPr bwMode="auto">
            <a:xfrm>
              <a:off x="288" y="1197"/>
              <a:ext cx="2688" cy="388"/>
              <a:chOff x="336" y="1392"/>
              <a:chExt cx="2688" cy="344"/>
            </a:xfrm>
          </p:grpSpPr>
          <p:sp>
            <p:nvSpPr>
              <p:cNvPr id="279557" name="Text Box 5"/>
              <p:cNvSpPr txBox="1">
                <a:spLocks noChangeArrowheads="1"/>
              </p:cNvSpPr>
              <p:nvPr/>
            </p:nvSpPr>
            <p:spPr bwMode="auto">
              <a:xfrm>
                <a:off x="336" y="1392"/>
                <a:ext cx="2688" cy="344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27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  <a:defRPr/>
                </a:pPr>
                <a:r>
                  <a:rPr kumimoji="1" lang="en-US" altLang="zh-CN" sz="2400" i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X</a:t>
                </a:r>
                <a:r>
                  <a:rPr kumimoji="1" lang="en-US" altLang="zh-CN" sz="2400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1</a:t>
                </a:r>
                <a:r>
                  <a:rPr kumimoji="1" lang="en-US" altLang="zh-CN" sz="2400" i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=</a:t>
                </a:r>
                <a:r>
                  <a:rPr kumimoji="1" lang="en-US" altLang="zh-CN" sz="24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536.25</a:t>
                </a:r>
                <a:r>
                  <a:rPr kumimoji="1" lang="zh-CN" altLang="en-US" sz="24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（万元）</a:t>
                </a:r>
              </a:p>
            </p:txBody>
          </p:sp>
          <p:sp>
            <p:nvSpPr>
              <p:cNvPr id="146458" name="Line 6"/>
              <p:cNvSpPr>
                <a:spLocks noChangeShapeType="1"/>
              </p:cNvSpPr>
              <p:nvPr/>
            </p:nvSpPr>
            <p:spPr bwMode="auto">
              <a:xfrm>
                <a:off x="384" y="1440"/>
                <a:ext cx="20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>
                <a:outerShdw dist="127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1350"/>
              </a:p>
            </p:txBody>
          </p:sp>
        </p:grpSp>
        <p:sp>
          <p:nvSpPr>
            <p:cNvPr id="279559" name="Text Box 7"/>
            <p:cNvSpPr txBox="1">
              <a:spLocks noChangeArrowheads="1"/>
            </p:cNvSpPr>
            <p:nvPr/>
          </p:nvSpPr>
          <p:spPr bwMode="auto">
            <a:xfrm>
              <a:off x="288" y="1776"/>
              <a:ext cx="2544" cy="388"/>
            </a:xfrm>
            <a:prstGeom prst="rect">
              <a:avLst/>
            </a:prstGeom>
            <a:noFill/>
            <a:ln>
              <a:noFill/>
            </a:ln>
            <a:effectLst>
              <a:outerShdw dist="127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kumimoji="1"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S</a:t>
              </a:r>
              <a:r>
                <a:rPr kumimoji="1" lang="en-US" altLang="zh-CN" sz="24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1</a:t>
              </a:r>
              <a:r>
                <a:rPr kumimoji="1"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=</a:t>
              </a:r>
              <a:r>
                <a:rPr kumimoji="1"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309.19</a:t>
              </a:r>
              <a:r>
                <a:rPr kumimoji="1" lang="zh-CN" altLang="en-US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（万元）</a:t>
              </a:r>
            </a:p>
          </p:txBody>
        </p:sp>
        <p:grpSp>
          <p:nvGrpSpPr>
            <p:cNvPr id="146451" name="Group 8"/>
            <p:cNvGrpSpPr>
              <a:grpSpLocks/>
            </p:cNvGrpSpPr>
            <p:nvPr/>
          </p:nvGrpSpPr>
          <p:grpSpPr bwMode="auto">
            <a:xfrm>
              <a:off x="288" y="2256"/>
              <a:ext cx="2496" cy="724"/>
              <a:chOff x="336" y="2880"/>
              <a:chExt cx="2496" cy="724"/>
            </a:xfrm>
          </p:grpSpPr>
          <p:sp>
            <p:nvSpPr>
              <p:cNvPr id="279561" name="Text Box 9"/>
              <p:cNvSpPr txBox="1">
                <a:spLocks noChangeArrowheads="1"/>
              </p:cNvSpPr>
              <p:nvPr/>
            </p:nvSpPr>
            <p:spPr bwMode="auto">
              <a:xfrm>
                <a:off x="336" y="3024"/>
                <a:ext cx="576" cy="388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27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  <a:defRPr/>
                </a:pPr>
                <a:r>
                  <a:rPr kumimoji="1" lang="en-US" altLang="zh-CN" sz="2400" i="1">
                    <a:solidFill>
                      <a:schemeClr val="hlin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V</a:t>
                </a:r>
                <a:r>
                  <a:rPr kumimoji="1" lang="en-US" altLang="zh-CN" sz="2400" baseline="-25000">
                    <a:solidFill>
                      <a:schemeClr val="hlin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1</a:t>
                </a:r>
                <a:r>
                  <a:rPr kumimoji="1" lang="en-US" altLang="zh-CN" sz="2400" i="1">
                    <a:solidFill>
                      <a:schemeClr val="hlin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=</a:t>
                </a:r>
                <a:endParaRPr kumimoji="1" lang="en-US" altLang="zh-CN" sz="2400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279562" name="Text Box 10"/>
              <p:cNvSpPr txBox="1">
                <a:spLocks noChangeArrowheads="1"/>
              </p:cNvSpPr>
              <p:nvPr/>
            </p:nvSpPr>
            <p:spPr bwMode="auto">
              <a:xfrm>
                <a:off x="912" y="3216"/>
                <a:ext cx="1152" cy="388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27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  <a:defRPr/>
                </a:pPr>
                <a:r>
                  <a:rPr kumimoji="1" lang="en-US" altLang="zh-CN" sz="2400">
                    <a:solidFill>
                      <a:schemeClr val="hlin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536.25</a:t>
                </a:r>
              </a:p>
            </p:txBody>
          </p:sp>
          <p:sp>
            <p:nvSpPr>
              <p:cNvPr id="146454" name="Line 11"/>
              <p:cNvSpPr>
                <a:spLocks noChangeShapeType="1"/>
              </p:cNvSpPr>
              <p:nvPr/>
            </p:nvSpPr>
            <p:spPr bwMode="auto">
              <a:xfrm>
                <a:off x="864" y="3216"/>
                <a:ext cx="1008" cy="0"/>
              </a:xfrm>
              <a:prstGeom prst="line">
                <a:avLst/>
              </a:prstGeom>
              <a:noFill/>
              <a:ln w="12700">
                <a:solidFill>
                  <a:schemeClr val="hlink"/>
                </a:solidFill>
                <a:round/>
                <a:headEnd/>
                <a:tailEnd/>
              </a:ln>
              <a:effectLst>
                <a:outerShdw dist="127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1350"/>
              </a:p>
            </p:txBody>
          </p:sp>
          <p:sp>
            <p:nvSpPr>
              <p:cNvPr id="279564" name="Text Box 12"/>
              <p:cNvSpPr txBox="1">
                <a:spLocks noChangeArrowheads="1"/>
              </p:cNvSpPr>
              <p:nvPr/>
            </p:nvSpPr>
            <p:spPr bwMode="auto">
              <a:xfrm>
                <a:off x="912" y="2880"/>
                <a:ext cx="1008" cy="388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27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  <a:defRPr/>
                </a:pPr>
                <a:r>
                  <a:rPr kumimoji="1" lang="en-US" altLang="zh-CN" sz="2400">
                    <a:solidFill>
                      <a:schemeClr val="hlin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309.19</a:t>
                </a:r>
              </a:p>
            </p:txBody>
          </p:sp>
          <p:sp>
            <p:nvSpPr>
              <p:cNvPr id="279565" name="Text Box 13"/>
              <p:cNvSpPr txBox="1">
                <a:spLocks noChangeArrowheads="1"/>
              </p:cNvSpPr>
              <p:nvPr/>
            </p:nvSpPr>
            <p:spPr bwMode="auto">
              <a:xfrm>
                <a:off x="1872" y="3019"/>
                <a:ext cx="960" cy="388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27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  <a:defRPr/>
                </a:pPr>
                <a:r>
                  <a:rPr kumimoji="1" lang="en-US" altLang="zh-CN" sz="2400" i="1">
                    <a:solidFill>
                      <a:schemeClr val="hlin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=</a:t>
                </a:r>
                <a:r>
                  <a:rPr kumimoji="1" lang="en-US" altLang="zh-CN" sz="2400">
                    <a:solidFill>
                      <a:schemeClr val="hlin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0.577</a:t>
                </a:r>
              </a:p>
            </p:txBody>
          </p:sp>
        </p:grpSp>
      </p:grpSp>
      <p:grpSp>
        <p:nvGrpSpPr>
          <p:cNvPr id="279566" name="Group 14"/>
          <p:cNvGrpSpPr>
            <a:grpSpLocks/>
          </p:cNvGrpSpPr>
          <p:nvPr/>
        </p:nvGrpSpPr>
        <p:grpSpPr bwMode="auto">
          <a:xfrm>
            <a:off x="4686300" y="2396729"/>
            <a:ext cx="3028950" cy="2122886"/>
            <a:chOff x="2976" y="1197"/>
            <a:chExt cx="2544" cy="1783"/>
          </a:xfrm>
        </p:grpSpPr>
        <p:sp>
          <p:nvSpPr>
            <p:cNvPr id="279567" name="Text Box 15"/>
            <p:cNvSpPr txBox="1">
              <a:spLocks noChangeArrowheads="1"/>
            </p:cNvSpPr>
            <p:nvPr/>
          </p:nvSpPr>
          <p:spPr bwMode="auto">
            <a:xfrm>
              <a:off x="2976" y="1776"/>
              <a:ext cx="2544" cy="388"/>
            </a:xfrm>
            <a:prstGeom prst="rect">
              <a:avLst/>
            </a:prstGeom>
            <a:noFill/>
            <a:ln>
              <a:noFill/>
            </a:ln>
            <a:effectLst>
              <a:outerShdw dist="127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kumimoji="1"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S</a:t>
              </a:r>
              <a:r>
                <a:rPr kumimoji="1" lang="en-US" altLang="zh-CN" sz="24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2</a:t>
              </a:r>
              <a:r>
                <a:rPr kumimoji="1" lang="en-US" altLang="zh-CN" sz="24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=</a:t>
              </a:r>
              <a:r>
                <a:rPr kumimoji="1"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23.09</a:t>
              </a:r>
              <a:r>
                <a:rPr kumimoji="1" lang="zh-CN" altLang="en-US" sz="24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（万元）</a:t>
              </a:r>
            </a:p>
          </p:txBody>
        </p:sp>
        <p:grpSp>
          <p:nvGrpSpPr>
            <p:cNvPr id="146440" name="Group 16"/>
            <p:cNvGrpSpPr>
              <a:grpSpLocks/>
            </p:cNvGrpSpPr>
            <p:nvPr/>
          </p:nvGrpSpPr>
          <p:grpSpPr bwMode="auto">
            <a:xfrm>
              <a:off x="2976" y="2256"/>
              <a:ext cx="2496" cy="724"/>
              <a:chOff x="2976" y="2880"/>
              <a:chExt cx="2496" cy="724"/>
            </a:xfrm>
          </p:grpSpPr>
          <p:sp>
            <p:nvSpPr>
              <p:cNvPr id="279569" name="Text Box 17"/>
              <p:cNvSpPr txBox="1">
                <a:spLocks noChangeArrowheads="1"/>
              </p:cNvSpPr>
              <p:nvPr/>
            </p:nvSpPr>
            <p:spPr bwMode="auto">
              <a:xfrm>
                <a:off x="2976" y="3024"/>
                <a:ext cx="576" cy="388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27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  <a:defRPr/>
                </a:pPr>
                <a:r>
                  <a:rPr kumimoji="1" lang="en-US" altLang="zh-CN" sz="2400" i="1">
                    <a:solidFill>
                      <a:schemeClr val="hlin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V</a:t>
                </a:r>
                <a:r>
                  <a:rPr kumimoji="1" lang="en-US" altLang="zh-CN" sz="2400" baseline="-25000">
                    <a:solidFill>
                      <a:schemeClr val="hlin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2</a:t>
                </a:r>
                <a:r>
                  <a:rPr kumimoji="1" lang="en-US" altLang="zh-CN" sz="2400" i="1">
                    <a:solidFill>
                      <a:schemeClr val="hlin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=</a:t>
                </a:r>
                <a:endParaRPr kumimoji="1" lang="en-US" altLang="zh-CN" sz="2400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279570" name="Text Box 18"/>
              <p:cNvSpPr txBox="1">
                <a:spLocks noChangeArrowheads="1"/>
              </p:cNvSpPr>
              <p:nvPr/>
            </p:nvSpPr>
            <p:spPr bwMode="auto">
              <a:xfrm>
                <a:off x="3456" y="3216"/>
                <a:ext cx="1296" cy="388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27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  <a:defRPr/>
                </a:pPr>
                <a:r>
                  <a:rPr kumimoji="1" lang="en-US" altLang="zh-CN" sz="2400">
                    <a:solidFill>
                      <a:schemeClr val="hlin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32.5215</a:t>
                </a:r>
              </a:p>
            </p:txBody>
          </p:sp>
          <p:sp>
            <p:nvSpPr>
              <p:cNvPr id="146446" name="Line 19"/>
              <p:cNvSpPr>
                <a:spLocks noChangeShapeType="1"/>
              </p:cNvSpPr>
              <p:nvPr/>
            </p:nvSpPr>
            <p:spPr bwMode="auto">
              <a:xfrm>
                <a:off x="3504" y="3216"/>
                <a:ext cx="1008" cy="0"/>
              </a:xfrm>
              <a:prstGeom prst="line">
                <a:avLst/>
              </a:prstGeom>
              <a:noFill/>
              <a:ln w="12700">
                <a:solidFill>
                  <a:schemeClr val="hlink"/>
                </a:solidFill>
                <a:round/>
                <a:headEnd/>
                <a:tailEnd/>
              </a:ln>
              <a:effectLst>
                <a:outerShdw dist="127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1350"/>
              </a:p>
            </p:txBody>
          </p:sp>
          <p:sp>
            <p:nvSpPr>
              <p:cNvPr id="279572" name="Text Box 20"/>
              <p:cNvSpPr txBox="1">
                <a:spLocks noChangeArrowheads="1"/>
              </p:cNvSpPr>
              <p:nvPr/>
            </p:nvSpPr>
            <p:spPr bwMode="auto">
              <a:xfrm>
                <a:off x="3600" y="2880"/>
                <a:ext cx="912" cy="388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27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  <a:defRPr/>
                </a:pPr>
                <a:r>
                  <a:rPr kumimoji="1" lang="en-US" altLang="zh-CN" sz="2400">
                    <a:solidFill>
                      <a:schemeClr val="hlin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23.09</a:t>
                </a:r>
              </a:p>
            </p:txBody>
          </p:sp>
          <p:sp>
            <p:nvSpPr>
              <p:cNvPr id="279573" name="Text Box 21"/>
              <p:cNvSpPr txBox="1">
                <a:spLocks noChangeArrowheads="1"/>
              </p:cNvSpPr>
              <p:nvPr/>
            </p:nvSpPr>
            <p:spPr bwMode="auto">
              <a:xfrm>
                <a:off x="4512" y="3024"/>
                <a:ext cx="960" cy="388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27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  <a:defRPr/>
                </a:pPr>
                <a:r>
                  <a:rPr kumimoji="1" lang="en-US" altLang="zh-CN" sz="2400" i="1">
                    <a:solidFill>
                      <a:schemeClr val="hlin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=</a:t>
                </a:r>
                <a:r>
                  <a:rPr kumimoji="1" lang="en-US" altLang="zh-CN" sz="2400">
                    <a:solidFill>
                      <a:schemeClr val="hlin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0.710</a:t>
                </a:r>
              </a:p>
            </p:txBody>
          </p:sp>
        </p:grpSp>
        <p:grpSp>
          <p:nvGrpSpPr>
            <p:cNvPr id="146441" name="Group 22"/>
            <p:cNvGrpSpPr>
              <a:grpSpLocks/>
            </p:cNvGrpSpPr>
            <p:nvPr/>
          </p:nvGrpSpPr>
          <p:grpSpPr bwMode="auto">
            <a:xfrm>
              <a:off x="2976" y="1197"/>
              <a:ext cx="2544" cy="387"/>
              <a:chOff x="336" y="1392"/>
              <a:chExt cx="2688" cy="326"/>
            </a:xfrm>
          </p:grpSpPr>
          <p:sp>
            <p:nvSpPr>
              <p:cNvPr id="279575" name="Text Box 23"/>
              <p:cNvSpPr txBox="1">
                <a:spLocks noChangeArrowheads="1"/>
              </p:cNvSpPr>
              <p:nvPr/>
            </p:nvSpPr>
            <p:spPr bwMode="auto">
              <a:xfrm>
                <a:off x="336" y="1392"/>
                <a:ext cx="2688" cy="326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27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  <a:defRPr/>
                </a:pPr>
                <a:r>
                  <a:rPr kumimoji="1" lang="en-US" altLang="zh-CN" sz="2400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X</a:t>
                </a:r>
                <a:r>
                  <a:rPr kumimoji="1" lang="en-US" altLang="zh-CN" sz="2400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2</a:t>
                </a:r>
                <a:r>
                  <a:rPr kumimoji="1" lang="en-US" altLang="zh-CN" sz="2400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=</a:t>
                </a:r>
                <a:r>
                  <a:rPr kumimoji="1" lang="en-US" altLang="zh-CN" sz="24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32.5215</a:t>
                </a:r>
                <a:r>
                  <a:rPr kumimoji="1" lang="zh-CN" altLang="en-US" sz="24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（万元）</a:t>
                </a:r>
              </a:p>
            </p:txBody>
          </p:sp>
          <p:sp>
            <p:nvSpPr>
              <p:cNvPr id="146443" name="Line 24"/>
              <p:cNvSpPr>
                <a:spLocks noChangeShapeType="1"/>
              </p:cNvSpPr>
              <p:nvPr/>
            </p:nvSpPr>
            <p:spPr bwMode="auto">
              <a:xfrm>
                <a:off x="384" y="1440"/>
                <a:ext cx="20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>
                <a:outerShdw dist="127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1350"/>
              </a:p>
            </p:txBody>
          </p:sp>
        </p:grpSp>
      </p:grpSp>
      <p:sp>
        <p:nvSpPr>
          <p:cNvPr id="279577" name="Line 25"/>
          <p:cNvSpPr>
            <a:spLocks noChangeShapeType="1"/>
          </p:cNvSpPr>
          <p:nvPr/>
        </p:nvSpPr>
        <p:spPr bwMode="auto">
          <a:xfrm>
            <a:off x="4514850" y="2400300"/>
            <a:ext cx="0" cy="200025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279578" name="Text Box 26"/>
          <p:cNvSpPr txBox="1">
            <a:spLocks noChangeArrowheads="1"/>
          </p:cNvSpPr>
          <p:nvPr/>
        </p:nvSpPr>
        <p:spPr bwMode="auto">
          <a:xfrm>
            <a:off x="1485900" y="4629150"/>
            <a:ext cx="6057900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0" hangingPunct="0">
              <a:spcBef>
                <a:spcPct val="50000"/>
              </a:spcBef>
              <a:defRPr/>
            </a:pPr>
            <a:r>
              <a:rPr kumimoji="1" lang="zh-CN" altLang="en-US" sz="21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结论：</a:t>
            </a:r>
            <a:r>
              <a:rPr kumimoji="1" lang="zh-CN" altLang="en-US" sz="21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计算结果表明，</a:t>
            </a:r>
            <a:r>
              <a:rPr kumimoji="1" lang="en-US" altLang="zh-CN" sz="2100" b="1" i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</a:t>
            </a:r>
            <a:r>
              <a:rPr kumimoji="1" lang="en-US" altLang="zh-CN" sz="2100" b="1" baseline="-300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kumimoji="1" lang="en-US" altLang="zh-CN" sz="21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&lt;</a:t>
            </a:r>
            <a:r>
              <a:rPr kumimoji="1" lang="en-US" altLang="zh-CN" sz="2100" b="1" i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</a:t>
            </a:r>
            <a:r>
              <a:rPr kumimoji="1" lang="en-US" altLang="zh-CN" sz="2100" b="1" baseline="-300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kumimoji="1" lang="zh-CN" altLang="en-US" sz="21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，说明产品销售额的离散程度小于销售利润的离散程度 </a:t>
            </a:r>
          </a:p>
        </p:txBody>
      </p:sp>
    </p:spTree>
    <p:extLst>
      <p:ext uri="{BB962C8B-B14F-4D97-AF65-F5344CB8AC3E}">
        <p14:creationId xmlns:p14="http://schemas.microsoft.com/office/powerpoint/2010/main" val="100737523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9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79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79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9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9577" grpId="0" animBg="1"/>
      <p:bldP spid="279578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485900" y="1063229"/>
            <a:ext cx="6172200" cy="74295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67866" tIns="33338" rIns="67866" bIns="33338" rtlCol="0" anchor="ctr" anchorCtr="1">
            <a:noAutofit/>
          </a:bodyPr>
          <a:lstStyle/>
          <a:p>
            <a:pPr eaLnBrk="1" hangingPunct="1"/>
            <a:r>
              <a:rPr lang="zh-CN" altLang="en-US" sz="3200" dirty="0"/>
              <a:t>定类数据的整理</a:t>
            </a:r>
            <a:br>
              <a:rPr lang="zh-CN" altLang="en-US" sz="3200" dirty="0"/>
            </a:br>
            <a:r>
              <a:rPr lang="en-US" altLang="zh-CN" sz="3200" dirty="0">
                <a:solidFill>
                  <a:schemeClr val="hlink"/>
                </a:solidFill>
              </a:rPr>
              <a:t>(</a:t>
            </a:r>
            <a:r>
              <a:rPr lang="zh-CN" altLang="en-US" sz="3200" dirty="0">
                <a:solidFill>
                  <a:schemeClr val="hlink"/>
                </a:solidFill>
              </a:rPr>
              <a:t>可计算的指标</a:t>
            </a:r>
            <a:r>
              <a:rPr lang="en-US" altLang="zh-CN" sz="3200" dirty="0">
                <a:solidFill>
                  <a:schemeClr val="hlink"/>
                </a:solidFill>
              </a:rPr>
              <a:t>)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1172308" y="2343150"/>
            <a:ext cx="7057292" cy="30861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67866" tIns="33338" rIns="67866" bIns="33338" rtlCol="0">
            <a:normAutofit/>
          </a:bodyPr>
          <a:lstStyle/>
          <a:p>
            <a:pPr marL="457200" indent="-457200">
              <a:buNone/>
            </a:pPr>
            <a:r>
              <a:rPr lang="en-US" altLang="zh-CN" b="1" dirty="0"/>
              <a:t>1.  </a:t>
            </a:r>
            <a:r>
              <a:rPr lang="zh-CN" altLang="en-US" b="1" dirty="0"/>
              <a:t>频    数：</a:t>
            </a:r>
            <a:r>
              <a:rPr lang="zh-CN" altLang="en-US" dirty="0"/>
              <a:t>落在各类别中的数据个数</a:t>
            </a:r>
          </a:p>
          <a:p>
            <a:pPr marL="457200" indent="-457200">
              <a:spcBef>
                <a:spcPct val="24000"/>
              </a:spcBef>
              <a:buNone/>
            </a:pPr>
            <a:r>
              <a:rPr lang="en-US" altLang="zh-CN" b="1" dirty="0"/>
              <a:t>2.  </a:t>
            </a:r>
            <a:r>
              <a:rPr lang="zh-CN" altLang="en-US" b="1" dirty="0"/>
              <a:t>比    例：</a:t>
            </a:r>
            <a:r>
              <a:rPr lang="zh-CN" altLang="en-US" dirty="0"/>
              <a:t>某一类别数据占全部数据的比值</a:t>
            </a:r>
          </a:p>
          <a:p>
            <a:pPr marL="457200" indent="-457200">
              <a:spcBef>
                <a:spcPct val="24000"/>
              </a:spcBef>
              <a:buNone/>
            </a:pPr>
            <a:r>
              <a:rPr lang="en-US" altLang="zh-CN" b="1" dirty="0"/>
              <a:t>3.  </a:t>
            </a:r>
            <a:r>
              <a:rPr lang="zh-CN" altLang="en-US" b="1" dirty="0"/>
              <a:t>百分比：</a:t>
            </a:r>
            <a:r>
              <a:rPr lang="zh-CN" altLang="en-US" dirty="0"/>
              <a:t>将对比的基数作为</a:t>
            </a:r>
            <a:r>
              <a:rPr lang="en-US" altLang="zh-CN" dirty="0"/>
              <a:t>100</a:t>
            </a:r>
            <a:r>
              <a:rPr lang="zh-CN" altLang="en-US" dirty="0"/>
              <a:t>而计算的比值</a:t>
            </a:r>
          </a:p>
          <a:p>
            <a:pPr marL="457200" indent="-457200">
              <a:spcBef>
                <a:spcPct val="24000"/>
              </a:spcBef>
              <a:buNone/>
            </a:pPr>
            <a:r>
              <a:rPr lang="en-US" altLang="zh-CN" b="1" dirty="0"/>
              <a:t>4.  </a:t>
            </a:r>
            <a:r>
              <a:rPr lang="zh-CN" altLang="en-US" b="1" dirty="0"/>
              <a:t>比    率：</a:t>
            </a:r>
            <a:r>
              <a:rPr lang="zh-CN" altLang="en-US" dirty="0"/>
              <a:t>不同类别数值的比值</a:t>
            </a:r>
          </a:p>
          <a:p>
            <a:pPr marL="457200" indent="-457200">
              <a:spcBef>
                <a:spcPct val="24000"/>
              </a:spcBef>
            </a:pPr>
            <a:endParaRPr lang="en-US" altLang="zh-CN" dirty="0" smtClean="0"/>
          </a:p>
        </p:txBody>
      </p:sp>
      <p:graphicFrame>
        <p:nvGraphicFramePr>
          <p:cNvPr id="1638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0787669"/>
              </p:ext>
            </p:extLst>
          </p:nvPr>
        </p:nvGraphicFramePr>
        <p:xfrm>
          <a:off x="5086350" y="4641056"/>
          <a:ext cx="3143250" cy="157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4" name="剪辑" r:id="rId4" imgW="4832350" imgH="2254250" progId="MS_ClipArt_Gallery.2">
                  <p:embed/>
                </p:oleObj>
              </mc:Choice>
              <mc:Fallback>
                <p:oleObj name="剪辑" r:id="rId4" imgW="4832350" imgH="225425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6350" y="4641056"/>
                        <a:ext cx="3143250" cy="1576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B2B2B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0829468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501398" y="598280"/>
            <a:ext cx="6172200" cy="74295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67866" tIns="33338" rIns="67866" bIns="33338" rtlCol="0" anchor="ctr" anchorCtr="1">
            <a:normAutofit/>
          </a:bodyPr>
          <a:lstStyle/>
          <a:p>
            <a:pPr eaLnBrk="1" hangingPunct="1"/>
            <a:r>
              <a:rPr lang="zh-CN" altLang="en-US" sz="3000" dirty="0"/>
              <a:t>数据类型与离散程度测度值</a:t>
            </a:r>
          </a:p>
        </p:txBody>
      </p:sp>
      <p:graphicFrame>
        <p:nvGraphicFramePr>
          <p:cNvPr id="280579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0946378"/>
              </p:ext>
            </p:extLst>
          </p:nvPr>
        </p:nvGraphicFramePr>
        <p:xfrm>
          <a:off x="1131377" y="2063213"/>
          <a:ext cx="7315200" cy="3095149"/>
        </p:xfrm>
        <a:graphic>
          <a:graphicData uri="http://schemas.openxmlformats.org/drawingml/2006/table">
            <a:tbl>
              <a:tblPr/>
              <a:tblGrid>
                <a:gridCol w="1224366"/>
                <a:gridCol w="1534332"/>
                <a:gridCol w="1457325"/>
                <a:gridCol w="3099177"/>
              </a:tblGrid>
              <a:tr h="457200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表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12  </a:t>
                      </a:r>
                      <a:r>
                        <a:rPr kumimoji="0" lang="zh-CN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数据类型和所适用的离散程度测度值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47B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357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数据类型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定类数据 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定序数据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定距数据或定比数据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B"/>
                    </a:solidFill>
                  </a:tcPr>
                </a:tc>
              </a:tr>
              <a:tr h="410766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用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的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测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度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值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C67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※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异众比率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BFF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※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四分位差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BFF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※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方差或标准差 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BFFF9"/>
                    </a:solidFill>
                  </a:tcPr>
                </a:tc>
              </a:tr>
              <a:tr h="41076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—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异众比率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BFF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※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离散系数（比较时用）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BFFF9"/>
                    </a:solidFill>
                  </a:tcPr>
                </a:tc>
              </a:tr>
              <a:tr h="41076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—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—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极差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BFFF9"/>
                    </a:solidFill>
                  </a:tcPr>
                </a:tc>
              </a:tr>
              <a:tr h="41076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—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—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四分位差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BFFF9"/>
                    </a:solidFill>
                  </a:tcPr>
                </a:tc>
              </a:tr>
              <a:tr h="36790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—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—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异众比率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BFFF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279016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2571750" y="1085850"/>
            <a:ext cx="508635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866" tIns="33338" rIns="67866" bIns="33338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000">
                <a:solidFill>
                  <a:schemeClr val="tx2"/>
                </a:solidFill>
              </a:rPr>
              <a:t>偏态与峰度的测度</a:t>
            </a:r>
          </a:p>
        </p:txBody>
      </p:sp>
      <p:sp>
        <p:nvSpPr>
          <p:cNvPr id="282627" name="Rectangle 3"/>
          <p:cNvSpPr>
            <a:spLocks noChangeArrowheads="1"/>
          </p:cNvSpPr>
          <p:nvPr/>
        </p:nvSpPr>
        <p:spPr bwMode="auto">
          <a:xfrm>
            <a:off x="1600200" y="2343150"/>
            <a:ext cx="611505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866" tIns="33338" rIns="67866" bIns="33338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800" b="1" dirty="0"/>
              <a:t>一</a:t>
            </a:r>
            <a:r>
              <a:rPr lang="en-US" altLang="zh-CN" sz="2800" b="1" dirty="0"/>
              <a:t>.  </a:t>
            </a:r>
            <a:r>
              <a:rPr lang="zh-CN" altLang="en-US" sz="2800" b="1" dirty="0"/>
              <a:t>偏</a:t>
            </a:r>
            <a:r>
              <a:rPr lang="zh-CN" altLang="en-US" sz="2800" b="1" dirty="0" smtClean="0"/>
              <a:t>态（</a:t>
            </a:r>
            <a:r>
              <a:rPr lang="en-US" altLang="zh-CN" sz="2800" b="1" dirty="0" err="1" smtClean="0"/>
              <a:t>skewness</a:t>
            </a:r>
            <a:r>
              <a:rPr lang="zh-CN" altLang="en-US" sz="2800" b="1" dirty="0" smtClean="0"/>
              <a:t>）及其</a:t>
            </a:r>
            <a:r>
              <a:rPr lang="zh-CN" altLang="en-US" sz="2800" b="1" dirty="0"/>
              <a:t>测度</a:t>
            </a:r>
          </a:p>
          <a:p>
            <a:pPr eaLnBrk="1" hangingPunct="1">
              <a:spcBef>
                <a:spcPct val="24000"/>
              </a:spcBef>
            </a:pPr>
            <a:r>
              <a:rPr lang="zh-CN" altLang="en-US" sz="2800" b="1" dirty="0"/>
              <a:t>二</a:t>
            </a:r>
            <a:r>
              <a:rPr lang="en-US" altLang="zh-CN" sz="2800" b="1" dirty="0"/>
              <a:t>.  </a:t>
            </a:r>
            <a:r>
              <a:rPr lang="zh-CN" altLang="en-US" sz="2800" b="1" dirty="0" smtClean="0"/>
              <a:t>峰度（</a:t>
            </a:r>
            <a:r>
              <a:rPr lang="en-US" altLang="zh-CN" sz="2800" b="1" dirty="0" smtClean="0"/>
              <a:t>kurtosis</a:t>
            </a:r>
            <a:r>
              <a:rPr lang="zh-CN" altLang="en-US" sz="2800" b="1" dirty="0" smtClean="0"/>
              <a:t>）及其</a:t>
            </a:r>
            <a:r>
              <a:rPr lang="zh-CN" altLang="en-US" sz="2800" b="1" dirty="0"/>
              <a:t>测度</a:t>
            </a:r>
          </a:p>
        </p:txBody>
      </p:sp>
    </p:spTree>
    <p:extLst>
      <p:ext uri="{BB962C8B-B14F-4D97-AF65-F5344CB8AC3E}">
        <p14:creationId xmlns:p14="http://schemas.microsoft.com/office/powerpoint/2010/main" val="396068638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55004" y="657225"/>
            <a:ext cx="5314950" cy="85725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67866" tIns="33338" rIns="67866" bIns="33338" rtlCol="0" anchor="ctr" anchorCtr="1">
            <a:normAutofit/>
          </a:bodyPr>
          <a:lstStyle/>
          <a:p>
            <a:pPr eaLnBrk="1" hangingPunct="1"/>
            <a:r>
              <a:rPr lang="zh-CN" altLang="en-US" sz="3000" dirty="0"/>
              <a:t>偏态与峰度分布的形状</a:t>
            </a:r>
            <a:endParaRPr lang="zh-CN" altLang="en-US" dirty="0" smtClean="0"/>
          </a:p>
        </p:txBody>
      </p:sp>
      <p:grpSp>
        <p:nvGrpSpPr>
          <p:cNvPr id="287747" name="Group 3"/>
          <p:cNvGrpSpPr>
            <a:grpSpLocks/>
          </p:cNvGrpSpPr>
          <p:nvPr/>
        </p:nvGrpSpPr>
        <p:grpSpPr bwMode="auto">
          <a:xfrm>
            <a:off x="4778317" y="2145109"/>
            <a:ext cx="2660864" cy="1672747"/>
            <a:chOff x="2832" y="1392"/>
            <a:chExt cx="2090" cy="1041"/>
          </a:xfrm>
        </p:grpSpPr>
        <p:sp>
          <p:nvSpPr>
            <p:cNvPr id="149549" name="Rectangle 4"/>
            <p:cNvSpPr>
              <a:spLocks noChangeArrowheads="1"/>
            </p:cNvSpPr>
            <p:nvPr/>
          </p:nvSpPr>
          <p:spPr bwMode="auto">
            <a:xfrm>
              <a:off x="3281" y="2161"/>
              <a:ext cx="1113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67866" tIns="33338" rIns="67866" bIns="333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zh-CN" altLang="en-US" sz="2400" dirty="0"/>
                <a:t>扁平分布</a:t>
              </a:r>
            </a:p>
          </p:txBody>
        </p:sp>
        <p:grpSp>
          <p:nvGrpSpPr>
            <p:cNvPr id="149550" name="Group 5"/>
            <p:cNvGrpSpPr>
              <a:grpSpLocks/>
            </p:cNvGrpSpPr>
            <p:nvPr/>
          </p:nvGrpSpPr>
          <p:grpSpPr bwMode="auto">
            <a:xfrm>
              <a:off x="2832" y="1392"/>
              <a:ext cx="2090" cy="727"/>
              <a:chOff x="2832" y="1392"/>
              <a:chExt cx="2090" cy="727"/>
            </a:xfrm>
          </p:grpSpPr>
          <p:sp>
            <p:nvSpPr>
              <p:cNvPr id="149551" name="Line 6"/>
              <p:cNvSpPr>
                <a:spLocks noChangeShapeType="1"/>
              </p:cNvSpPr>
              <p:nvPr/>
            </p:nvSpPr>
            <p:spPr bwMode="auto">
              <a:xfrm flipV="1">
                <a:off x="2832" y="2112"/>
                <a:ext cx="2090" cy="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1350"/>
              </a:p>
            </p:txBody>
          </p:sp>
          <p:grpSp>
            <p:nvGrpSpPr>
              <p:cNvPr id="149552" name="Group 7"/>
              <p:cNvGrpSpPr>
                <a:grpSpLocks/>
              </p:cNvGrpSpPr>
              <p:nvPr/>
            </p:nvGrpSpPr>
            <p:grpSpPr bwMode="auto">
              <a:xfrm>
                <a:off x="2981" y="1665"/>
                <a:ext cx="1725" cy="398"/>
                <a:chOff x="2021" y="1607"/>
                <a:chExt cx="1725" cy="336"/>
              </a:xfrm>
            </p:grpSpPr>
            <p:sp>
              <p:nvSpPr>
                <p:cNvPr id="149556" name="Freeform 8"/>
                <p:cNvSpPr>
                  <a:spLocks/>
                </p:cNvSpPr>
                <p:nvPr/>
              </p:nvSpPr>
              <p:spPr bwMode="auto">
                <a:xfrm>
                  <a:off x="2880" y="1607"/>
                  <a:ext cx="866" cy="336"/>
                </a:xfrm>
                <a:custGeom>
                  <a:avLst/>
                  <a:gdLst>
                    <a:gd name="T0" fmla="*/ 865 w 863"/>
                    <a:gd name="T1" fmla="*/ 335 h 575"/>
                    <a:gd name="T2" fmla="*/ 773 w 863"/>
                    <a:gd name="T3" fmla="*/ 331 h 575"/>
                    <a:gd name="T4" fmla="*/ 729 w 863"/>
                    <a:gd name="T5" fmla="*/ 328 h 575"/>
                    <a:gd name="T6" fmla="*/ 682 w 863"/>
                    <a:gd name="T7" fmla="*/ 322 h 575"/>
                    <a:gd name="T8" fmla="*/ 636 w 863"/>
                    <a:gd name="T9" fmla="*/ 314 h 575"/>
                    <a:gd name="T10" fmla="*/ 592 w 863"/>
                    <a:gd name="T11" fmla="*/ 304 h 575"/>
                    <a:gd name="T12" fmla="*/ 546 w 863"/>
                    <a:gd name="T13" fmla="*/ 290 h 575"/>
                    <a:gd name="T14" fmla="*/ 454 w 863"/>
                    <a:gd name="T15" fmla="*/ 251 h 575"/>
                    <a:gd name="T16" fmla="*/ 363 w 863"/>
                    <a:gd name="T17" fmla="*/ 196 h 575"/>
                    <a:gd name="T18" fmla="*/ 273 w 863"/>
                    <a:gd name="T19" fmla="*/ 131 h 575"/>
                    <a:gd name="T20" fmla="*/ 227 w 863"/>
                    <a:gd name="T21" fmla="*/ 98 h 575"/>
                    <a:gd name="T22" fmla="*/ 181 w 863"/>
                    <a:gd name="T23" fmla="*/ 66 h 575"/>
                    <a:gd name="T24" fmla="*/ 136 w 863"/>
                    <a:gd name="T25" fmla="*/ 39 h 575"/>
                    <a:gd name="T26" fmla="*/ 90 w 863"/>
                    <a:gd name="T27" fmla="*/ 18 h 575"/>
                    <a:gd name="T28" fmla="*/ 44 w 863"/>
                    <a:gd name="T29" fmla="*/ 5 h 575"/>
                    <a:gd name="T30" fmla="*/ 0 w 863"/>
                    <a:gd name="T31" fmla="*/ 0 h 575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863" h="575">
                      <a:moveTo>
                        <a:pt x="862" y="574"/>
                      </a:moveTo>
                      <a:lnTo>
                        <a:pt x="770" y="566"/>
                      </a:lnTo>
                      <a:lnTo>
                        <a:pt x="726" y="561"/>
                      </a:lnTo>
                      <a:lnTo>
                        <a:pt x="680" y="551"/>
                      </a:lnTo>
                      <a:lnTo>
                        <a:pt x="634" y="538"/>
                      </a:lnTo>
                      <a:lnTo>
                        <a:pt x="590" y="520"/>
                      </a:lnTo>
                      <a:lnTo>
                        <a:pt x="544" y="496"/>
                      </a:lnTo>
                      <a:lnTo>
                        <a:pt x="452" y="429"/>
                      </a:lnTo>
                      <a:lnTo>
                        <a:pt x="362" y="335"/>
                      </a:lnTo>
                      <a:lnTo>
                        <a:pt x="272" y="224"/>
                      </a:lnTo>
                      <a:lnTo>
                        <a:pt x="226" y="167"/>
                      </a:lnTo>
                      <a:lnTo>
                        <a:pt x="180" y="113"/>
                      </a:lnTo>
                      <a:lnTo>
                        <a:pt x="136" y="67"/>
                      </a:lnTo>
                      <a:lnTo>
                        <a:pt x="90" y="31"/>
                      </a:lnTo>
                      <a:lnTo>
                        <a:pt x="44" y="8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50800" cap="rnd" cmpd="sng">
                  <a:solidFill>
                    <a:srgbClr val="00F4D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dist="35921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1350"/>
                </a:p>
              </p:txBody>
            </p:sp>
            <p:sp>
              <p:nvSpPr>
                <p:cNvPr id="149557" name="Freeform 9"/>
                <p:cNvSpPr>
                  <a:spLocks/>
                </p:cNvSpPr>
                <p:nvPr/>
              </p:nvSpPr>
              <p:spPr bwMode="auto">
                <a:xfrm>
                  <a:off x="2021" y="1607"/>
                  <a:ext cx="859" cy="336"/>
                </a:xfrm>
                <a:custGeom>
                  <a:avLst/>
                  <a:gdLst>
                    <a:gd name="T0" fmla="*/ 0 w 863"/>
                    <a:gd name="T1" fmla="*/ 335 h 575"/>
                    <a:gd name="T2" fmla="*/ 90 w 863"/>
                    <a:gd name="T3" fmla="*/ 331 h 575"/>
                    <a:gd name="T4" fmla="*/ 135 w 863"/>
                    <a:gd name="T5" fmla="*/ 328 h 575"/>
                    <a:gd name="T6" fmla="*/ 179 w 863"/>
                    <a:gd name="T7" fmla="*/ 322 h 575"/>
                    <a:gd name="T8" fmla="*/ 225 w 863"/>
                    <a:gd name="T9" fmla="*/ 314 h 575"/>
                    <a:gd name="T10" fmla="*/ 271 w 863"/>
                    <a:gd name="T11" fmla="*/ 304 h 575"/>
                    <a:gd name="T12" fmla="*/ 315 w 863"/>
                    <a:gd name="T13" fmla="*/ 290 h 575"/>
                    <a:gd name="T14" fmla="*/ 406 w 863"/>
                    <a:gd name="T15" fmla="*/ 251 h 575"/>
                    <a:gd name="T16" fmla="*/ 496 w 863"/>
                    <a:gd name="T17" fmla="*/ 196 h 575"/>
                    <a:gd name="T18" fmla="*/ 587 w 863"/>
                    <a:gd name="T19" fmla="*/ 131 h 575"/>
                    <a:gd name="T20" fmla="*/ 631 w 863"/>
                    <a:gd name="T21" fmla="*/ 98 h 575"/>
                    <a:gd name="T22" fmla="*/ 677 w 863"/>
                    <a:gd name="T23" fmla="*/ 66 h 575"/>
                    <a:gd name="T24" fmla="*/ 723 w 863"/>
                    <a:gd name="T25" fmla="*/ 39 h 575"/>
                    <a:gd name="T26" fmla="*/ 766 w 863"/>
                    <a:gd name="T27" fmla="*/ 18 h 575"/>
                    <a:gd name="T28" fmla="*/ 812 w 863"/>
                    <a:gd name="T29" fmla="*/ 5 h 575"/>
                    <a:gd name="T30" fmla="*/ 858 w 863"/>
                    <a:gd name="T31" fmla="*/ 0 h 575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863" h="575">
                      <a:moveTo>
                        <a:pt x="0" y="574"/>
                      </a:moveTo>
                      <a:lnTo>
                        <a:pt x="90" y="566"/>
                      </a:lnTo>
                      <a:lnTo>
                        <a:pt x="136" y="561"/>
                      </a:lnTo>
                      <a:lnTo>
                        <a:pt x="180" y="551"/>
                      </a:lnTo>
                      <a:lnTo>
                        <a:pt x="226" y="538"/>
                      </a:lnTo>
                      <a:lnTo>
                        <a:pt x="272" y="520"/>
                      </a:lnTo>
                      <a:lnTo>
                        <a:pt x="316" y="496"/>
                      </a:lnTo>
                      <a:lnTo>
                        <a:pt x="408" y="429"/>
                      </a:lnTo>
                      <a:lnTo>
                        <a:pt x="498" y="335"/>
                      </a:lnTo>
                      <a:lnTo>
                        <a:pt x="590" y="224"/>
                      </a:lnTo>
                      <a:lnTo>
                        <a:pt x="634" y="167"/>
                      </a:lnTo>
                      <a:lnTo>
                        <a:pt x="680" y="113"/>
                      </a:lnTo>
                      <a:lnTo>
                        <a:pt x="726" y="67"/>
                      </a:lnTo>
                      <a:lnTo>
                        <a:pt x="770" y="31"/>
                      </a:lnTo>
                      <a:lnTo>
                        <a:pt x="816" y="8"/>
                      </a:lnTo>
                      <a:lnTo>
                        <a:pt x="862" y="0"/>
                      </a:lnTo>
                    </a:path>
                  </a:pathLst>
                </a:custGeom>
                <a:noFill/>
                <a:ln w="50800" cap="rnd" cmpd="sng">
                  <a:solidFill>
                    <a:srgbClr val="00F4D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dist="35921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1350"/>
                </a:p>
              </p:txBody>
            </p:sp>
          </p:grpSp>
          <p:grpSp>
            <p:nvGrpSpPr>
              <p:cNvPr id="149553" name="Group 10"/>
              <p:cNvGrpSpPr>
                <a:grpSpLocks/>
              </p:cNvGrpSpPr>
              <p:nvPr/>
            </p:nvGrpSpPr>
            <p:grpSpPr bwMode="auto">
              <a:xfrm>
                <a:off x="2928" y="1392"/>
                <a:ext cx="1778" cy="649"/>
                <a:chOff x="2016" y="1319"/>
                <a:chExt cx="1730" cy="628"/>
              </a:xfrm>
            </p:grpSpPr>
            <p:sp>
              <p:nvSpPr>
                <p:cNvPr id="149554" name="Freeform 11"/>
                <p:cNvSpPr>
                  <a:spLocks/>
                </p:cNvSpPr>
                <p:nvPr/>
              </p:nvSpPr>
              <p:spPr bwMode="auto">
                <a:xfrm>
                  <a:off x="2928" y="1319"/>
                  <a:ext cx="818" cy="628"/>
                </a:xfrm>
                <a:custGeom>
                  <a:avLst/>
                  <a:gdLst>
                    <a:gd name="T0" fmla="*/ 817 w 863"/>
                    <a:gd name="T1" fmla="*/ 627 h 575"/>
                    <a:gd name="T2" fmla="*/ 730 w 863"/>
                    <a:gd name="T3" fmla="*/ 618 h 575"/>
                    <a:gd name="T4" fmla="*/ 688 w 863"/>
                    <a:gd name="T5" fmla="*/ 612 h 575"/>
                    <a:gd name="T6" fmla="*/ 645 w 863"/>
                    <a:gd name="T7" fmla="*/ 602 h 575"/>
                    <a:gd name="T8" fmla="*/ 601 w 863"/>
                    <a:gd name="T9" fmla="*/ 586 h 575"/>
                    <a:gd name="T10" fmla="*/ 559 w 863"/>
                    <a:gd name="T11" fmla="*/ 568 h 575"/>
                    <a:gd name="T12" fmla="*/ 516 w 863"/>
                    <a:gd name="T13" fmla="*/ 541 h 575"/>
                    <a:gd name="T14" fmla="*/ 428 w 863"/>
                    <a:gd name="T15" fmla="*/ 467 h 575"/>
                    <a:gd name="T16" fmla="*/ 343 w 863"/>
                    <a:gd name="T17" fmla="*/ 366 h 575"/>
                    <a:gd name="T18" fmla="*/ 258 w 863"/>
                    <a:gd name="T19" fmla="*/ 245 h 575"/>
                    <a:gd name="T20" fmla="*/ 214 w 863"/>
                    <a:gd name="T21" fmla="*/ 182 h 575"/>
                    <a:gd name="T22" fmla="*/ 171 w 863"/>
                    <a:gd name="T23" fmla="*/ 123 h 575"/>
                    <a:gd name="T24" fmla="*/ 129 w 863"/>
                    <a:gd name="T25" fmla="*/ 73 h 575"/>
                    <a:gd name="T26" fmla="*/ 85 w 863"/>
                    <a:gd name="T27" fmla="*/ 34 h 575"/>
                    <a:gd name="T28" fmla="*/ 42 w 863"/>
                    <a:gd name="T29" fmla="*/ 9 h 575"/>
                    <a:gd name="T30" fmla="*/ 0 w 863"/>
                    <a:gd name="T31" fmla="*/ 0 h 575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863" h="575">
                      <a:moveTo>
                        <a:pt x="862" y="574"/>
                      </a:moveTo>
                      <a:lnTo>
                        <a:pt x="770" y="566"/>
                      </a:lnTo>
                      <a:lnTo>
                        <a:pt x="726" y="560"/>
                      </a:lnTo>
                      <a:lnTo>
                        <a:pt x="680" y="551"/>
                      </a:lnTo>
                      <a:lnTo>
                        <a:pt x="634" y="537"/>
                      </a:lnTo>
                      <a:lnTo>
                        <a:pt x="590" y="520"/>
                      </a:lnTo>
                      <a:lnTo>
                        <a:pt x="544" y="495"/>
                      </a:lnTo>
                      <a:lnTo>
                        <a:pt x="452" y="428"/>
                      </a:lnTo>
                      <a:lnTo>
                        <a:pt x="362" y="335"/>
                      </a:lnTo>
                      <a:lnTo>
                        <a:pt x="272" y="224"/>
                      </a:lnTo>
                      <a:lnTo>
                        <a:pt x="226" y="167"/>
                      </a:lnTo>
                      <a:lnTo>
                        <a:pt x="180" y="113"/>
                      </a:lnTo>
                      <a:lnTo>
                        <a:pt x="136" y="67"/>
                      </a:lnTo>
                      <a:lnTo>
                        <a:pt x="90" y="31"/>
                      </a:lnTo>
                      <a:lnTo>
                        <a:pt x="44" y="8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38100" cap="rnd" cmpd="sng">
                  <a:solidFill>
                    <a:schemeClr val="hlink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dist="35921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1350"/>
                </a:p>
              </p:txBody>
            </p:sp>
            <p:sp>
              <p:nvSpPr>
                <p:cNvPr id="149555" name="Freeform 12"/>
                <p:cNvSpPr>
                  <a:spLocks/>
                </p:cNvSpPr>
                <p:nvPr/>
              </p:nvSpPr>
              <p:spPr bwMode="auto">
                <a:xfrm>
                  <a:off x="2016" y="1319"/>
                  <a:ext cx="907" cy="628"/>
                </a:xfrm>
                <a:custGeom>
                  <a:avLst/>
                  <a:gdLst>
                    <a:gd name="T0" fmla="*/ 0 w 863"/>
                    <a:gd name="T1" fmla="*/ 627 h 575"/>
                    <a:gd name="T2" fmla="*/ 95 w 863"/>
                    <a:gd name="T3" fmla="*/ 618 h 575"/>
                    <a:gd name="T4" fmla="*/ 143 w 863"/>
                    <a:gd name="T5" fmla="*/ 612 h 575"/>
                    <a:gd name="T6" fmla="*/ 189 w 863"/>
                    <a:gd name="T7" fmla="*/ 602 h 575"/>
                    <a:gd name="T8" fmla="*/ 238 w 863"/>
                    <a:gd name="T9" fmla="*/ 586 h 575"/>
                    <a:gd name="T10" fmla="*/ 286 w 863"/>
                    <a:gd name="T11" fmla="*/ 568 h 575"/>
                    <a:gd name="T12" fmla="*/ 332 w 863"/>
                    <a:gd name="T13" fmla="*/ 541 h 575"/>
                    <a:gd name="T14" fmla="*/ 429 w 863"/>
                    <a:gd name="T15" fmla="*/ 467 h 575"/>
                    <a:gd name="T16" fmla="*/ 523 w 863"/>
                    <a:gd name="T17" fmla="*/ 366 h 575"/>
                    <a:gd name="T18" fmla="*/ 620 w 863"/>
                    <a:gd name="T19" fmla="*/ 245 h 575"/>
                    <a:gd name="T20" fmla="*/ 666 w 863"/>
                    <a:gd name="T21" fmla="*/ 182 h 575"/>
                    <a:gd name="T22" fmla="*/ 715 w 863"/>
                    <a:gd name="T23" fmla="*/ 123 h 575"/>
                    <a:gd name="T24" fmla="*/ 763 w 863"/>
                    <a:gd name="T25" fmla="*/ 73 h 575"/>
                    <a:gd name="T26" fmla="*/ 809 w 863"/>
                    <a:gd name="T27" fmla="*/ 34 h 575"/>
                    <a:gd name="T28" fmla="*/ 858 w 863"/>
                    <a:gd name="T29" fmla="*/ 9 h 575"/>
                    <a:gd name="T30" fmla="*/ 906 w 863"/>
                    <a:gd name="T31" fmla="*/ 0 h 575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863" h="575">
                      <a:moveTo>
                        <a:pt x="0" y="574"/>
                      </a:moveTo>
                      <a:lnTo>
                        <a:pt x="90" y="566"/>
                      </a:lnTo>
                      <a:lnTo>
                        <a:pt x="136" y="560"/>
                      </a:lnTo>
                      <a:lnTo>
                        <a:pt x="180" y="551"/>
                      </a:lnTo>
                      <a:lnTo>
                        <a:pt x="226" y="537"/>
                      </a:lnTo>
                      <a:lnTo>
                        <a:pt x="272" y="520"/>
                      </a:lnTo>
                      <a:lnTo>
                        <a:pt x="316" y="495"/>
                      </a:lnTo>
                      <a:lnTo>
                        <a:pt x="408" y="428"/>
                      </a:lnTo>
                      <a:lnTo>
                        <a:pt x="498" y="335"/>
                      </a:lnTo>
                      <a:lnTo>
                        <a:pt x="590" y="224"/>
                      </a:lnTo>
                      <a:lnTo>
                        <a:pt x="634" y="167"/>
                      </a:lnTo>
                      <a:lnTo>
                        <a:pt x="680" y="113"/>
                      </a:lnTo>
                      <a:lnTo>
                        <a:pt x="726" y="67"/>
                      </a:lnTo>
                      <a:lnTo>
                        <a:pt x="770" y="31"/>
                      </a:lnTo>
                      <a:lnTo>
                        <a:pt x="816" y="8"/>
                      </a:lnTo>
                      <a:lnTo>
                        <a:pt x="862" y="0"/>
                      </a:lnTo>
                    </a:path>
                  </a:pathLst>
                </a:custGeom>
                <a:noFill/>
                <a:ln w="38100" cap="rnd" cmpd="sng">
                  <a:solidFill>
                    <a:schemeClr val="hlink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dist="35921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1350"/>
                </a:p>
              </p:txBody>
            </p:sp>
          </p:grpSp>
        </p:grpSp>
      </p:grpSp>
      <p:grpSp>
        <p:nvGrpSpPr>
          <p:cNvPr id="287757" name="Group 13"/>
          <p:cNvGrpSpPr>
            <a:grpSpLocks/>
          </p:cNvGrpSpPr>
          <p:nvPr/>
        </p:nvGrpSpPr>
        <p:grpSpPr bwMode="auto">
          <a:xfrm>
            <a:off x="4829380" y="4171950"/>
            <a:ext cx="2609801" cy="1865751"/>
            <a:chOff x="2880" y="2448"/>
            <a:chExt cx="2090" cy="1504"/>
          </a:xfrm>
        </p:grpSpPr>
        <p:sp>
          <p:nvSpPr>
            <p:cNvPr id="149538" name="Rectangle 14"/>
            <p:cNvSpPr>
              <a:spLocks noChangeArrowheads="1"/>
            </p:cNvSpPr>
            <p:nvPr/>
          </p:nvSpPr>
          <p:spPr bwMode="auto">
            <a:xfrm>
              <a:off x="3360" y="3600"/>
              <a:ext cx="1152" cy="3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7866" tIns="33338" rIns="67866" bIns="333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zh-CN" altLang="en-US" sz="2400" dirty="0"/>
                <a:t>尖峰分布</a:t>
              </a:r>
            </a:p>
          </p:txBody>
        </p:sp>
        <p:grpSp>
          <p:nvGrpSpPr>
            <p:cNvPr id="149539" name="Group 15"/>
            <p:cNvGrpSpPr>
              <a:grpSpLocks/>
            </p:cNvGrpSpPr>
            <p:nvPr/>
          </p:nvGrpSpPr>
          <p:grpSpPr bwMode="auto">
            <a:xfrm>
              <a:off x="2880" y="2448"/>
              <a:ext cx="2090" cy="1110"/>
              <a:chOff x="1920" y="2400"/>
              <a:chExt cx="2090" cy="1110"/>
            </a:xfrm>
          </p:grpSpPr>
          <p:grpSp>
            <p:nvGrpSpPr>
              <p:cNvPr id="149540" name="Group 16"/>
              <p:cNvGrpSpPr>
                <a:grpSpLocks/>
              </p:cNvGrpSpPr>
              <p:nvPr/>
            </p:nvGrpSpPr>
            <p:grpSpPr bwMode="auto">
              <a:xfrm>
                <a:off x="2064" y="2400"/>
                <a:ext cx="1730" cy="1012"/>
                <a:chOff x="2064" y="2448"/>
                <a:chExt cx="1730" cy="1012"/>
              </a:xfrm>
            </p:grpSpPr>
            <p:sp>
              <p:nvSpPr>
                <p:cNvPr id="149547" name="Freeform 17"/>
                <p:cNvSpPr>
                  <a:spLocks/>
                </p:cNvSpPr>
                <p:nvPr/>
              </p:nvSpPr>
              <p:spPr bwMode="auto">
                <a:xfrm>
                  <a:off x="2928" y="2448"/>
                  <a:ext cx="866" cy="1012"/>
                </a:xfrm>
                <a:custGeom>
                  <a:avLst/>
                  <a:gdLst>
                    <a:gd name="T0" fmla="*/ 865 w 863"/>
                    <a:gd name="T1" fmla="*/ 1010 h 575"/>
                    <a:gd name="T2" fmla="*/ 773 w 863"/>
                    <a:gd name="T3" fmla="*/ 996 h 575"/>
                    <a:gd name="T4" fmla="*/ 729 w 863"/>
                    <a:gd name="T5" fmla="*/ 986 h 575"/>
                    <a:gd name="T6" fmla="*/ 682 w 863"/>
                    <a:gd name="T7" fmla="*/ 970 h 575"/>
                    <a:gd name="T8" fmla="*/ 636 w 863"/>
                    <a:gd name="T9" fmla="*/ 945 h 575"/>
                    <a:gd name="T10" fmla="*/ 592 w 863"/>
                    <a:gd name="T11" fmla="*/ 915 h 575"/>
                    <a:gd name="T12" fmla="*/ 546 w 863"/>
                    <a:gd name="T13" fmla="*/ 871 h 575"/>
                    <a:gd name="T14" fmla="*/ 454 w 863"/>
                    <a:gd name="T15" fmla="*/ 753 h 575"/>
                    <a:gd name="T16" fmla="*/ 363 w 863"/>
                    <a:gd name="T17" fmla="*/ 590 h 575"/>
                    <a:gd name="T18" fmla="*/ 273 w 863"/>
                    <a:gd name="T19" fmla="*/ 394 h 575"/>
                    <a:gd name="T20" fmla="*/ 227 w 863"/>
                    <a:gd name="T21" fmla="*/ 294 h 575"/>
                    <a:gd name="T22" fmla="*/ 181 w 863"/>
                    <a:gd name="T23" fmla="*/ 199 h 575"/>
                    <a:gd name="T24" fmla="*/ 136 w 863"/>
                    <a:gd name="T25" fmla="*/ 118 h 575"/>
                    <a:gd name="T26" fmla="*/ 90 w 863"/>
                    <a:gd name="T27" fmla="*/ 55 h 575"/>
                    <a:gd name="T28" fmla="*/ 44 w 863"/>
                    <a:gd name="T29" fmla="*/ 14 h 575"/>
                    <a:gd name="T30" fmla="*/ 0 w 863"/>
                    <a:gd name="T31" fmla="*/ 0 h 575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863" h="575">
                      <a:moveTo>
                        <a:pt x="862" y="574"/>
                      </a:moveTo>
                      <a:lnTo>
                        <a:pt x="770" y="566"/>
                      </a:lnTo>
                      <a:lnTo>
                        <a:pt x="726" y="560"/>
                      </a:lnTo>
                      <a:lnTo>
                        <a:pt x="680" y="551"/>
                      </a:lnTo>
                      <a:lnTo>
                        <a:pt x="634" y="537"/>
                      </a:lnTo>
                      <a:lnTo>
                        <a:pt x="590" y="520"/>
                      </a:lnTo>
                      <a:lnTo>
                        <a:pt x="544" y="495"/>
                      </a:lnTo>
                      <a:lnTo>
                        <a:pt x="452" y="428"/>
                      </a:lnTo>
                      <a:lnTo>
                        <a:pt x="362" y="335"/>
                      </a:lnTo>
                      <a:lnTo>
                        <a:pt x="272" y="224"/>
                      </a:lnTo>
                      <a:lnTo>
                        <a:pt x="226" y="167"/>
                      </a:lnTo>
                      <a:lnTo>
                        <a:pt x="180" y="113"/>
                      </a:lnTo>
                      <a:lnTo>
                        <a:pt x="136" y="67"/>
                      </a:lnTo>
                      <a:lnTo>
                        <a:pt x="90" y="31"/>
                      </a:lnTo>
                      <a:lnTo>
                        <a:pt x="44" y="8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50800" cap="rnd" cmpd="sng">
                  <a:solidFill>
                    <a:srgbClr val="00F4D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dist="35921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1350"/>
                </a:p>
              </p:txBody>
            </p:sp>
            <p:sp>
              <p:nvSpPr>
                <p:cNvPr id="149548" name="Freeform 18"/>
                <p:cNvSpPr>
                  <a:spLocks/>
                </p:cNvSpPr>
                <p:nvPr/>
              </p:nvSpPr>
              <p:spPr bwMode="auto">
                <a:xfrm>
                  <a:off x="2064" y="2448"/>
                  <a:ext cx="864" cy="1012"/>
                </a:xfrm>
                <a:custGeom>
                  <a:avLst/>
                  <a:gdLst>
                    <a:gd name="T0" fmla="*/ 0 w 863"/>
                    <a:gd name="T1" fmla="*/ 1010 h 575"/>
                    <a:gd name="T2" fmla="*/ 90 w 863"/>
                    <a:gd name="T3" fmla="*/ 996 h 575"/>
                    <a:gd name="T4" fmla="*/ 136 w 863"/>
                    <a:gd name="T5" fmla="*/ 986 h 575"/>
                    <a:gd name="T6" fmla="*/ 180 w 863"/>
                    <a:gd name="T7" fmla="*/ 970 h 575"/>
                    <a:gd name="T8" fmla="*/ 226 w 863"/>
                    <a:gd name="T9" fmla="*/ 945 h 575"/>
                    <a:gd name="T10" fmla="*/ 272 w 863"/>
                    <a:gd name="T11" fmla="*/ 915 h 575"/>
                    <a:gd name="T12" fmla="*/ 316 w 863"/>
                    <a:gd name="T13" fmla="*/ 871 h 575"/>
                    <a:gd name="T14" fmla="*/ 408 w 863"/>
                    <a:gd name="T15" fmla="*/ 753 h 575"/>
                    <a:gd name="T16" fmla="*/ 499 w 863"/>
                    <a:gd name="T17" fmla="*/ 590 h 575"/>
                    <a:gd name="T18" fmla="*/ 591 w 863"/>
                    <a:gd name="T19" fmla="*/ 394 h 575"/>
                    <a:gd name="T20" fmla="*/ 635 w 863"/>
                    <a:gd name="T21" fmla="*/ 294 h 575"/>
                    <a:gd name="T22" fmla="*/ 681 w 863"/>
                    <a:gd name="T23" fmla="*/ 199 h 575"/>
                    <a:gd name="T24" fmla="*/ 727 w 863"/>
                    <a:gd name="T25" fmla="*/ 118 h 575"/>
                    <a:gd name="T26" fmla="*/ 771 w 863"/>
                    <a:gd name="T27" fmla="*/ 55 h 575"/>
                    <a:gd name="T28" fmla="*/ 817 w 863"/>
                    <a:gd name="T29" fmla="*/ 14 h 575"/>
                    <a:gd name="T30" fmla="*/ 863 w 863"/>
                    <a:gd name="T31" fmla="*/ 0 h 575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863" h="575">
                      <a:moveTo>
                        <a:pt x="0" y="574"/>
                      </a:moveTo>
                      <a:lnTo>
                        <a:pt x="90" y="566"/>
                      </a:lnTo>
                      <a:lnTo>
                        <a:pt x="136" y="560"/>
                      </a:lnTo>
                      <a:lnTo>
                        <a:pt x="180" y="551"/>
                      </a:lnTo>
                      <a:lnTo>
                        <a:pt x="226" y="537"/>
                      </a:lnTo>
                      <a:lnTo>
                        <a:pt x="272" y="520"/>
                      </a:lnTo>
                      <a:lnTo>
                        <a:pt x="316" y="495"/>
                      </a:lnTo>
                      <a:lnTo>
                        <a:pt x="408" y="428"/>
                      </a:lnTo>
                      <a:lnTo>
                        <a:pt x="498" y="335"/>
                      </a:lnTo>
                      <a:lnTo>
                        <a:pt x="590" y="224"/>
                      </a:lnTo>
                      <a:lnTo>
                        <a:pt x="634" y="167"/>
                      </a:lnTo>
                      <a:lnTo>
                        <a:pt x="680" y="113"/>
                      </a:lnTo>
                      <a:lnTo>
                        <a:pt x="726" y="67"/>
                      </a:lnTo>
                      <a:lnTo>
                        <a:pt x="770" y="31"/>
                      </a:lnTo>
                      <a:lnTo>
                        <a:pt x="816" y="8"/>
                      </a:lnTo>
                      <a:lnTo>
                        <a:pt x="862" y="0"/>
                      </a:lnTo>
                    </a:path>
                  </a:pathLst>
                </a:custGeom>
                <a:noFill/>
                <a:ln w="50800" cap="rnd" cmpd="sng">
                  <a:solidFill>
                    <a:srgbClr val="00F4D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dist="35921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1350"/>
                </a:p>
              </p:txBody>
            </p:sp>
          </p:grpSp>
          <p:grpSp>
            <p:nvGrpSpPr>
              <p:cNvPr id="149541" name="Group 19"/>
              <p:cNvGrpSpPr>
                <a:grpSpLocks/>
              </p:cNvGrpSpPr>
              <p:nvPr/>
            </p:nvGrpSpPr>
            <p:grpSpPr bwMode="auto">
              <a:xfrm>
                <a:off x="1920" y="2832"/>
                <a:ext cx="2090" cy="678"/>
                <a:chOff x="1920" y="2832"/>
                <a:chExt cx="2090" cy="678"/>
              </a:xfrm>
            </p:grpSpPr>
            <p:sp>
              <p:nvSpPr>
                <p:cNvPr id="149542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1920" y="3504"/>
                  <a:ext cx="2090" cy="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>
                  <a:outerShdw dist="35921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1350"/>
                </a:p>
              </p:txBody>
            </p:sp>
            <p:sp>
              <p:nvSpPr>
                <p:cNvPr id="149543" name="Rectangle 21"/>
                <p:cNvSpPr>
                  <a:spLocks noChangeArrowheads="1"/>
                </p:cNvSpPr>
                <p:nvPr/>
              </p:nvSpPr>
              <p:spPr bwMode="auto">
                <a:xfrm>
                  <a:off x="3227" y="3385"/>
                  <a:ext cx="116" cy="5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1350"/>
                </a:p>
              </p:txBody>
            </p:sp>
            <p:grpSp>
              <p:nvGrpSpPr>
                <p:cNvPr id="149544" name="Group 22"/>
                <p:cNvGrpSpPr>
                  <a:grpSpLocks/>
                </p:cNvGrpSpPr>
                <p:nvPr/>
              </p:nvGrpSpPr>
              <p:grpSpPr bwMode="auto">
                <a:xfrm>
                  <a:off x="2016" y="2832"/>
                  <a:ext cx="1778" cy="628"/>
                  <a:chOff x="2016" y="2832"/>
                  <a:chExt cx="1778" cy="628"/>
                </a:xfrm>
              </p:grpSpPr>
              <p:sp>
                <p:nvSpPr>
                  <p:cNvPr id="149545" name="Freeform 23"/>
                  <p:cNvSpPr>
                    <a:spLocks/>
                  </p:cNvSpPr>
                  <p:nvPr/>
                </p:nvSpPr>
                <p:spPr bwMode="auto">
                  <a:xfrm>
                    <a:off x="2928" y="2832"/>
                    <a:ext cx="866" cy="628"/>
                  </a:xfrm>
                  <a:custGeom>
                    <a:avLst/>
                    <a:gdLst>
                      <a:gd name="T0" fmla="*/ 865 w 863"/>
                      <a:gd name="T1" fmla="*/ 627 h 575"/>
                      <a:gd name="T2" fmla="*/ 773 w 863"/>
                      <a:gd name="T3" fmla="*/ 618 h 575"/>
                      <a:gd name="T4" fmla="*/ 729 w 863"/>
                      <a:gd name="T5" fmla="*/ 612 h 575"/>
                      <a:gd name="T6" fmla="*/ 682 w 863"/>
                      <a:gd name="T7" fmla="*/ 602 h 575"/>
                      <a:gd name="T8" fmla="*/ 636 w 863"/>
                      <a:gd name="T9" fmla="*/ 586 h 575"/>
                      <a:gd name="T10" fmla="*/ 592 w 863"/>
                      <a:gd name="T11" fmla="*/ 568 h 575"/>
                      <a:gd name="T12" fmla="*/ 546 w 863"/>
                      <a:gd name="T13" fmla="*/ 541 h 575"/>
                      <a:gd name="T14" fmla="*/ 454 w 863"/>
                      <a:gd name="T15" fmla="*/ 467 h 575"/>
                      <a:gd name="T16" fmla="*/ 363 w 863"/>
                      <a:gd name="T17" fmla="*/ 366 h 575"/>
                      <a:gd name="T18" fmla="*/ 273 w 863"/>
                      <a:gd name="T19" fmla="*/ 245 h 575"/>
                      <a:gd name="T20" fmla="*/ 227 w 863"/>
                      <a:gd name="T21" fmla="*/ 182 h 575"/>
                      <a:gd name="T22" fmla="*/ 181 w 863"/>
                      <a:gd name="T23" fmla="*/ 123 h 575"/>
                      <a:gd name="T24" fmla="*/ 136 w 863"/>
                      <a:gd name="T25" fmla="*/ 73 h 575"/>
                      <a:gd name="T26" fmla="*/ 90 w 863"/>
                      <a:gd name="T27" fmla="*/ 34 h 575"/>
                      <a:gd name="T28" fmla="*/ 44 w 863"/>
                      <a:gd name="T29" fmla="*/ 9 h 575"/>
                      <a:gd name="T30" fmla="*/ 0 w 863"/>
                      <a:gd name="T31" fmla="*/ 0 h 575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863" h="575">
                        <a:moveTo>
                          <a:pt x="862" y="574"/>
                        </a:moveTo>
                        <a:lnTo>
                          <a:pt x="770" y="566"/>
                        </a:lnTo>
                        <a:lnTo>
                          <a:pt x="726" y="560"/>
                        </a:lnTo>
                        <a:lnTo>
                          <a:pt x="680" y="551"/>
                        </a:lnTo>
                        <a:lnTo>
                          <a:pt x="634" y="537"/>
                        </a:lnTo>
                        <a:lnTo>
                          <a:pt x="590" y="520"/>
                        </a:lnTo>
                        <a:lnTo>
                          <a:pt x="544" y="495"/>
                        </a:lnTo>
                        <a:lnTo>
                          <a:pt x="452" y="428"/>
                        </a:lnTo>
                        <a:lnTo>
                          <a:pt x="362" y="335"/>
                        </a:lnTo>
                        <a:lnTo>
                          <a:pt x="272" y="224"/>
                        </a:lnTo>
                        <a:lnTo>
                          <a:pt x="226" y="167"/>
                        </a:lnTo>
                        <a:lnTo>
                          <a:pt x="180" y="113"/>
                        </a:lnTo>
                        <a:lnTo>
                          <a:pt x="136" y="67"/>
                        </a:lnTo>
                        <a:lnTo>
                          <a:pt x="90" y="31"/>
                        </a:lnTo>
                        <a:lnTo>
                          <a:pt x="44" y="8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38100" cap="rnd" cmpd="sng">
                    <a:solidFill>
                      <a:schemeClr val="hlink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149546" name="Freeform 24"/>
                  <p:cNvSpPr>
                    <a:spLocks/>
                  </p:cNvSpPr>
                  <p:nvPr/>
                </p:nvSpPr>
                <p:spPr bwMode="auto">
                  <a:xfrm>
                    <a:off x="2016" y="2832"/>
                    <a:ext cx="907" cy="628"/>
                  </a:xfrm>
                  <a:custGeom>
                    <a:avLst/>
                    <a:gdLst>
                      <a:gd name="T0" fmla="*/ 0 w 863"/>
                      <a:gd name="T1" fmla="*/ 627 h 575"/>
                      <a:gd name="T2" fmla="*/ 95 w 863"/>
                      <a:gd name="T3" fmla="*/ 618 h 575"/>
                      <a:gd name="T4" fmla="*/ 143 w 863"/>
                      <a:gd name="T5" fmla="*/ 612 h 575"/>
                      <a:gd name="T6" fmla="*/ 189 w 863"/>
                      <a:gd name="T7" fmla="*/ 602 h 575"/>
                      <a:gd name="T8" fmla="*/ 238 w 863"/>
                      <a:gd name="T9" fmla="*/ 586 h 575"/>
                      <a:gd name="T10" fmla="*/ 286 w 863"/>
                      <a:gd name="T11" fmla="*/ 568 h 575"/>
                      <a:gd name="T12" fmla="*/ 332 w 863"/>
                      <a:gd name="T13" fmla="*/ 541 h 575"/>
                      <a:gd name="T14" fmla="*/ 429 w 863"/>
                      <a:gd name="T15" fmla="*/ 467 h 575"/>
                      <a:gd name="T16" fmla="*/ 523 w 863"/>
                      <a:gd name="T17" fmla="*/ 366 h 575"/>
                      <a:gd name="T18" fmla="*/ 620 w 863"/>
                      <a:gd name="T19" fmla="*/ 245 h 575"/>
                      <a:gd name="T20" fmla="*/ 666 w 863"/>
                      <a:gd name="T21" fmla="*/ 182 h 575"/>
                      <a:gd name="T22" fmla="*/ 715 w 863"/>
                      <a:gd name="T23" fmla="*/ 123 h 575"/>
                      <a:gd name="T24" fmla="*/ 763 w 863"/>
                      <a:gd name="T25" fmla="*/ 73 h 575"/>
                      <a:gd name="T26" fmla="*/ 809 w 863"/>
                      <a:gd name="T27" fmla="*/ 34 h 575"/>
                      <a:gd name="T28" fmla="*/ 858 w 863"/>
                      <a:gd name="T29" fmla="*/ 9 h 575"/>
                      <a:gd name="T30" fmla="*/ 906 w 863"/>
                      <a:gd name="T31" fmla="*/ 0 h 575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863" h="575">
                        <a:moveTo>
                          <a:pt x="0" y="574"/>
                        </a:moveTo>
                        <a:lnTo>
                          <a:pt x="90" y="566"/>
                        </a:lnTo>
                        <a:lnTo>
                          <a:pt x="136" y="560"/>
                        </a:lnTo>
                        <a:lnTo>
                          <a:pt x="180" y="551"/>
                        </a:lnTo>
                        <a:lnTo>
                          <a:pt x="226" y="537"/>
                        </a:lnTo>
                        <a:lnTo>
                          <a:pt x="272" y="520"/>
                        </a:lnTo>
                        <a:lnTo>
                          <a:pt x="316" y="495"/>
                        </a:lnTo>
                        <a:lnTo>
                          <a:pt x="408" y="428"/>
                        </a:lnTo>
                        <a:lnTo>
                          <a:pt x="498" y="335"/>
                        </a:lnTo>
                        <a:lnTo>
                          <a:pt x="590" y="224"/>
                        </a:lnTo>
                        <a:lnTo>
                          <a:pt x="634" y="167"/>
                        </a:lnTo>
                        <a:lnTo>
                          <a:pt x="680" y="113"/>
                        </a:lnTo>
                        <a:lnTo>
                          <a:pt x="726" y="67"/>
                        </a:lnTo>
                        <a:lnTo>
                          <a:pt x="770" y="31"/>
                        </a:lnTo>
                        <a:lnTo>
                          <a:pt x="816" y="8"/>
                        </a:lnTo>
                        <a:lnTo>
                          <a:pt x="862" y="0"/>
                        </a:lnTo>
                      </a:path>
                    </a:pathLst>
                  </a:custGeom>
                  <a:noFill/>
                  <a:ln w="38100" cap="rnd" cmpd="sng">
                    <a:solidFill>
                      <a:schemeClr val="hlink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</p:grpSp>
          </p:grpSp>
        </p:grpSp>
      </p:grpSp>
      <p:sp>
        <p:nvSpPr>
          <p:cNvPr id="287769" name="Rectangle 25"/>
          <p:cNvSpPr>
            <a:spLocks noChangeArrowheads="1"/>
          </p:cNvSpPr>
          <p:nvPr/>
        </p:nvSpPr>
        <p:spPr bwMode="auto">
          <a:xfrm>
            <a:off x="1065912" y="1831530"/>
            <a:ext cx="914400" cy="498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866" tIns="33338" rIns="67866" bIns="33338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偏态</a:t>
            </a:r>
          </a:p>
        </p:txBody>
      </p:sp>
      <p:sp>
        <p:nvSpPr>
          <p:cNvPr id="287770" name="Rectangle 26"/>
          <p:cNvSpPr>
            <a:spLocks noChangeArrowheads="1"/>
          </p:cNvSpPr>
          <p:nvPr/>
        </p:nvSpPr>
        <p:spPr bwMode="auto">
          <a:xfrm>
            <a:off x="4455279" y="1830120"/>
            <a:ext cx="914400" cy="498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866" tIns="33338" rIns="67866" bIns="33338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峰度</a:t>
            </a:r>
          </a:p>
        </p:txBody>
      </p:sp>
      <p:grpSp>
        <p:nvGrpSpPr>
          <p:cNvPr id="287771" name="Group 27"/>
          <p:cNvGrpSpPr>
            <a:grpSpLocks/>
          </p:cNvGrpSpPr>
          <p:nvPr/>
        </p:nvGrpSpPr>
        <p:grpSpPr bwMode="auto">
          <a:xfrm>
            <a:off x="1189978" y="2145107"/>
            <a:ext cx="2921431" cy="1683689"/>
            <a:chOff x="288" y="1248"/>
            <a:chExt cx="2208" cy="1232"/>
          </a:xfrm>
        </p:grpSpPr>
        <p:grpSp>
          <p:nvGrpSpPr>
            <p:cNvPr id="149529" name="Group 28"/>
            <p:cNvGrpSpPr>
              <a:grpSpLocks/>
            </p:cNvGrpSpPr>
            <p:nvPr/>
          </p:nvGrpSpPr>
          <p:grpSpPr bwMode="auto">
            <a:xfrm>
              <a:off x="288" y="1248"/>
              <a:ext cx="2208" cy="864"/>
              <a:chOff x="288" y="1248"/>
              <a:chExt cx="2208" cy="864"/>
            </a:xfrm>
          </p:grpSpPr>
          <p:grpSp>
            <p:nvGrpSpPr>
              <p:cNvPr id="149531" name="Group 29"/>
              <p:cNvGrpSpPr>
                <a:grpSpLocks/>
              </p:cNvGrpSpPr>
              <p:nvPr/>
            </p:nvGrpSpPr>
            <p:grpSpPr bwMode="auto">
              <a:xfrm>
                <a:off x="374" y="1248"/>
                <a:ext cx="1875" cy="815"/>
                <a:chOff x="847" y="2352"/>
                <a:chExt cx="1725" cy="575"/>
              </a:xfrm>
            </p:grpSpPr>
            <p:sp>
              <p:nvSpPr>
                <p:cNvPr id="149536" name="Freeform 30"/>
                <p:cNvSpPr>
                  <a:spLocks/>
                </p:cNvSpPr>
                <p:nvPr/>
              </p:nvSpPr>
              <p:spPr bwMode="auto">
                <a:xfrm>
                  <a:off x="1709" y="2352"/>
                  <a:ext cx="863" cy="575"/>
                </a:xfrm>
                <a:custGeom>
                  <a:avLst/>
                  <a:gdLst>
                    <a:gd name="T0" fmla="*/ 862 w 863"/>
                    <a:gd name="T1" fmla="*/ 574 h 575"/>
                    <a:gd name="T2" fmla="*/ 770 w 863"/>
                    <a:gd name="T3" fmla="*/ 566 h 575"/>
                    <a:gd name="T4" fmla="*/ 726 w 863"/>
                    <a:gd name="T5" fmla="*/ 561 h 575"/>
                    <a:gd name="T6" fmla="*/ 680 w 863"/>
                    <a:gd name="T7" fmla="*/ 551 h 575"/>
                    <a:gd name="T8" fmla="*/ 634 w 863"/>
                    <a:gd name="T9" fmla="*/ 538 h 575"/>
                    <a:gd name="T10" fmla="*/ 590 w 863"/>
                    <a:gd name="T11" fmla="*/ 520 h 575"/>
                    <a:gd name="T12" fmla="*/ 544 w 863"/>
                    <a:gd name="T13" fmla="*/ 496 h 575"/>
                    <a:gd name="T14" fmla="*/ 452 w 863"/>
                    <a:gd name="T15" fmla="*/ 429 h 575"/>
                    <a:gd name="T16" fmla="*/ 362 w 863"/>
                    <a:gd name="T17" fmla="*/ 335 h 575"/>
                    <a:gd name="T18" fmla="*/ 272 w 863"/>
                    <a:gd name="T19" fmla="*/ 224 h 575"/>
                    <a:gd name="T20" fmla="*/ 226 w 863"/>
                    <a:gd name="T21" fmla="*/ 167 h 575"/>
                    <a:gd name="T22" fmla="*/ 180 w 863"/>
                    <a:gd name="T23" fmla="*/ 113 h 575"/>
                    <a:gd name="T24" fmla="*/ 136 w 863"/>
                    <a:gd name="T25" fmla="*/ 67 h 575"/>
                    <a:gd name="T26" fmla="*/ 90 w 863"/>
                    <a:gd name="T27" fmla="*/ 31 h 575"/>
                    <a:gd name="T28" fmla="*/ 44 w 863"/>
                    <a:gd name="T29" fmla="*/ 8 h 575"/>
                    <a:gd name="T30" fmla="*/ 0 w 863"/>
                    <a:gd name="T31" fmla="*/ 0 h 575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863" h="575">
                      <a:moveTo>
                        <a:pt x="862" y="574"/>
                      </a:moveTo>
                      <a:lnTo>
                        <a:pt x="770" y="566"/>
                      </a:lnTo>
                      <a:lnTo>
                        <a:pt x="726" y="561"/>
                      </a:lnTo>
                      <a:lnTo>
                        <a:pt x="680" y="551"/>
                      </a:lnTo>
                      <a:lnTo>
                        <a:pt x="634" y="538"/>
                      </a:lnTo>
                      <a:lnTo>
                        <a:pt x="590" y="520"/>
                      </a:lnTo>
                      <a:lnTo>
                        <a:pt x="544" y="496"/>
                      </a:lnTo>
                      <a:lnTo>
                        <a:pt x="452" y="429"/>
                      </a:lnTo>
                      <a:lnTo>
                        <a:pt x="362" y="335"/>
                      </a:lnTo>
                      <a:lnTo>
                        <a:pt x="272" y="224"/>
                      </a:lnTo>
                      <a:lnTo>
                        <a:pt x="226" y="167"/>
                      </a:lnTo>
                      <a:lnTo>
                        <a:pt x="180" y="113"/>
                      </a:lnTo>
                      <a:lnTo>
                        <a:pt x="136" y="67"/>
                      </a:lnTo>
                      <a:lnTo>
                        <a:pt x="90" y="31"/>
                      </a:lnTo>
                      <a:lnTo>
                        <a:pt x="44" y="8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38100" cap="rnd" cmpd="sng">
                  <a:solidFill>
                    <a:schemeClr val="hlink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dist="35921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1350"/>
                </a:p>
              </p:txBody>
            </p:sp>
            <p:sp>
              <p:nvSpPr>
                <p:cNvPr id="149537" name="Freeform 31"/>
                <p:cNvSpPr>
                  <a:spLocks/>
                </p:cNvSpPr>
                <p:nvPr/>
              </p:nvSpPr>
              <p:spPr bwMode="auto">
                <a:xfrm>
                  <a:off x="847" y="2352"/>
                  <a:ext cx="863" cy="575"/>
                </a:xfrm>
                <a:custGeom>
                  <a:avLst/>
                  <a:gdLst>
                    <a:gd name="T0" fmla="*/ 0 w 863"/>
                    <a:gd name="T1" fmla="*/ 574 h 575"/>
                    <a:gd name="T2" fmla="*/ 90 w 863"/>
                    <a:gd name="T3" fmla="*/ 566 h 575"/>
                    <a:gd name="T4" fmla="*/ 136 w 863"/>
                    <a:gd name="T5" fmla="*/ 561 h 575"/>
                    <a:gd name="T6" fmla="*/ 180 w 863"/>
                    <a:gd name="T7" fmla="*/ 551 h 575"/>
                    <a:gd name="T8" fmla="*/ 226 w 863"/>
                    <a:gd name="T9" fmla="*/ 538 h 575"/>
                    <a:gd name="T10" fmla="*/ 272 w 863"/>
                    <a:gd name="T11" fmla="*/ 520 h 575"/>
                    <a:gd name="T12" fmla="*/ 316 w 863"/>
                    <a:gd name="T13" fmla="*/ 496 h 575"/>
                    <a:gd name="T14" fmla="*/ 408 w 863"/>
                    <a:gd name="T15" fmla="*/ 429 h 575"/>
                    <a:gd name="T16" fmla="*/ 498 w 863"/>
                    <a:gd name="T17" fmla="*/ 335 h 575"/>
                    <a:gd name="T18" fmla="*/ 590 w 863"/>
                    <a:gd name="T19" fmla="*/ 224 h 575"/>
                    <a:gd name="T20" fmla="*/ 634 w 863"/>
                    <a:gd name="T21" fmla="*/ 167 h 575"/>
                    <a:gd name="T22" fmla="*/ 680 w 863"/>
                    <a:gd name="T23" fmla="*/ 113 h 575"/>
                    <a:gd name="T24" fmla="*/ 726 w 863"/>
                    <a:gd name="T25" fmla="*/ 67 h 575"/>
                    <a:gd name="T26" fmla="*/ 770 w 863"/>
                    <a:gd name="T27" fmla="*/ 31 h 575"/>
                    <a:gd name="T28" fmla="*/ 816 w 863"/>
                    <a:gd name="T29" fmla="*/ 8 h 575"/>
                    <a:gd name="T30" fmla="*/ 862 w 863"/>
                    <a:gd name="T31" fmla="*/ 0 h 575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863" h="575">
                      <a:moveTo>
                        <a:pt x="0" y="574"/>
                      </a:moveTo>
                      <a:lnTo>
                        <a:pt x="90" y="566"/>
                      </a:lnTo>
                      <a:lnTo>
                        <a:pt x="136" y="561"/>
                      </a:lnTo>
                      <a:lnTo>
                        <a:pt x="180" y="551"/>
                      </a:lnTo>
                      <a:lnTo>
                        <a:pt x="226" y="538"/>
                      </a:lnTo>
                      <a:lnTo>
                        <a:pt x="272" y="520"/>
                      </a:lnTo>
                      <a:lnTo>
                        <a:pt x="316" y="496"/>
                      </a:lnTo>
                      <a:lnTo>
                        <a:pt x="408" y="429"/>
                      </a:lnTo>
                      <a:lnTo>
                        <a:pt x="498" y="335"/>
                      </a:lnTo>
                      <a:lnTo>
                        <a:pt x="590" y="224"/>
                      </a:lnTo>
                      <a:lnTo>
                        <a:pt x="634" y="167"/>
                      </a:lnTo>
                      <a:lnTo>
                        <a:pt x="680" y="113"/>
                      </a:lnTo>
                      <a:lnTo>
                        <a:pt x="726" y="67"/>
                      </a:lnTo>
                      <a:lnTo>
                        <a:pt x="770" y="31"/>
                      </a:lnTo>
                      <a:lnTo>
                        <a:pt x="816" y="8"/>
                      </a:lnTo>
                      <a:lnTo>
                        <a:pt x="862" y="0"/>
                      </a:lnTo>
                    </a:path>
                  </a:pathLst>
                </a:custGeom>
                <a:noFill/>
                <a:ln w="38100" cap="rnd" cmpd="sng">
                  <a:solidFill>
                    <a:schemeClr val="hlink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dist="35921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1350"/>
                </a:p>
              </p:txBody>
            </p:sp>
          </p:grpSp>
          <p:grpSp>
            <p:nvGrpSpPr>
              <p:cNvPr id="149532" name="Group 32"/>
              <p:cNvGrpSpPr>
                <a:grpSpLocks/>
              </p:cNvGrpSpPr>
              <p:nvPr/>
            </p:nvGrpSpPr>
            <p:grpSpPr bwMode="auto">
              <a:xfrm>
                <a:off x="374" y="1248"/>
                <a:ext cx="1875" cy="815"/>
                <a:chOff x="847" y="2352"/>
                <a:chExt cx="1725" cy="575"/>
              </a:xfrm>
            </p:grpSpPr>
            <p:sp>
              <p:nvSpPr>
                <p:cNvPr id="149534" name="Freeform 33"/>
                <p:cNvSpPr>
                  <a:spLocks/>
                </p:cNvSpPr>
                <p:nvPr/>
              </p:nvSpPr>
              <p:spPr bwMode="auto">
                <a:xfrm>
                  <a:off x="2140" y="2352"/>
                  <a:ext cx="432" cy="575"/>
                </a:xfrm>
                <a:custGeom>
                  <a:avLst/>
                  <a:gdLst>
                    <a:gd name="T0" fmla="*/ 431 w 432"/>
                    <a:gd name="T1" fmla="*/ 574 h 575"/>
                    <a:gd name="T2" fmla="*/ 385 w 432"/>
                    <a:gd name="T3" fmla="*/ 566 h 575"/>
                    <a:gd name="T4" fmla="*/ 362 w 432"/>
                    <a:gd name="T5" fmla="*/ 561 h 575"/>
                    <a:gd name="T6" fmla="*/ 339 w 432"/>
                    <a:gd name="T7" fmla="*/ 551 h 575"/>
                    <a:gd name="T8" fmla="*/ 318 w 432"/>
                    <a:gd name="T9" fmla="*/ 538 h 575"/>
                    <a:gd name="T10" fmla="*/ 295 w 432"/>
                    <a:gd name="T11" fmla="*/ 520 h 575"/>
                    <a:gd name="T12" fmla="*/ 272 w 432"/>
                    <a:gd name="T13" fmla="*/ 496 h 575"/>
                    <a:gd name="T14" fmla="*/ 226 w 432"/>
                    <a:gd name="T15" fmla="*/ 429 h 575"/>
                    <a:gd name="T16" fmla="*/ 180 w 432"/>
                    <a:gd name="T17" fmla="*/ 335 h 575"/>
                    <a:gd name="T18" fmla="*/ 136 w 432"/>
                    <a:gd name="T19" fmla="*/ 224 h 575"/>
                    <a:gd name="T20" fmla="*/ 113 w 432"/>
                    <a:gd name="T21" fmla="*/ 167 h 575"/>
                    <a:gd name="T22" fmla="*/ 90 w 432"/>
                    <a:gd name="T23" fmla="*/ 113 h 575"/>
                    <a:gd name="T24" fmla="*/ 67 w 432"/>
                    <a:gd name="T25" fmla="*/ 67 h 575"/>
                    <a:gd name="T26" fmla="*/ 44 w 432"/>
                    <a:gd name="T27" fmla="*/ 31 h 575"/>
                    <a:gd name="T28" fmla="*/ 23 w 432"/>
                    <a:gd name="T29" fmla="*/ 8 h 575"/>
                    <a:gd name="T30" fmla="*/ 0 w 432"/>
                    <a:gd name="T31" fmla="*/ 0 h 575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432" h="575">
                      <a:moveTo>
                        <a:pt x="431" y="574"/>
                      </a:moveTo>
                      <a:lnTo>
                        <a:pt x="385" y="566"/>
                      </a:lnTo>
                      <a:lnTo>
                        <a:pt x="362" y="561"/>
                      </a:lnTo>
                      <a:lnTo>
                        <a:pt x="339" y="551"/>
                      </a:lnTo>
                      <a:lnTo>
                        <a:pt x="318" y="538"/>
                      </a:lnTo>
                      <a:lnTo>
                        <a:pt x="295" y="520"/>
                      </a:lnTo>
                      <a:lnTo>
                        <a:pt x="272" y="496"/>
                      </a:lnTo>
                      <a:lnTo>
                        <a:pt x="226" y="429"/>
                      </a:lnTo>
                      <a:lnTo>
                        <a:pt x="180" y="335"/>
                      </a:lnTo>
                      <a:lnTo>
                        <a:pt x="136" y="224"/>
                      </a:lnTo>
                      <a:lnTo>
                        <a:pt x="113" y="167"/>
                      </a:lnTo>
                      <a:lnTo>
                        <a:pt x="90" y="113"/>
                      </a:lnTo>
                      <a:lnTo>
                        <a:pt x="67" y="67"/>
                      </a:lnTo>
                      <a:lnTo>
                        <a:pt x="44" y="31"/>
                      </a:lnTo>
                      <a:lnTo>
                        <a:pt x="23" y="8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38100" cap="rnd" cmpd="sng">
                  <a:solidFill>
                    <a:srgbClr val="0BF9E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dist="35921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1350"/>
                </a:p>
              </p:txBody>
            </p:sp>
            <p:sp>
              <p:nvSpPr>
                <p:cNvPr id="149535" name="Freeform 34"/>
                <p:cNvSpPr>
                  <a:spLocks/>
                </p:cNvSpPr>
                <p:nvPr/>
              </p:nvSpPr>
              <p:spPr bwMode="auto">
                <a:xfrm>
                  <a:off x="847" y="2352"/>
                  <a:ext cx="1294" cy="575"/>
                </a:xfrm>
                <a:custGeom>
                  <a:avLst/>
                  <a:gdLst>
                    <a:gd name="T0" fmla="*/ 0 w 1294"/>
                    <a:gd name="T1" fmla="*/ 574 h 575"/>
                    <a:gd name="T2" fmla="*/ 136 w 1294"/>
                    <a:gd name="T3" fmla="*/ 566 h 575"/>
                    <a:gd name="T4" fmla="*/ 203 w 1294"/>
                    <a:gd name="T5" fmla="*/ 561 h 575"/>
                    <a:gd name="T6" fmla="*/ 272 w 1294"/>
                    <a:gd name="T7" fmla="*/ 551 h 575"/>
                    <a:gd name="T8" fmla="*/ 339 w 1294"/>
                    <a:gd name="T9" fmla="*/ 538 h 575"/>
                    <a:gd name="T10" fmla="*/ 408 w 1294"/>
                    <a:gd name="T11" fmla="*/ 520 h 575"/>
                    <a:gd name="T12" fmla="*/ 475 w 1294"/>
                    <a:gd name="T13" fmla="*/ 496 h 575"/>
                    <a:gd name="T14" fmla="*/ 613 w 1294"/>
                    <a:gd name="T15" fmla="*/ 429 h 575"/>
                    <a:gd name="T16" fmla="*/ 747 w 1294"/>
                    <a:gd name="T17" fmla="*/ 335 h 575"/>
                    <a:gd name="T18" fmla="*/ 885 w 1294"/>
                    <a:gd name="T19" fmla="*/ 224 h 575"/>
                    <a:gd name="T20" fmla="*/ 952 w 1294"/>
                    <a:gd name="T21" fmla="*/ 167 h 575"/>
                    <a:gd name="T22" fmla="*/ 1021 w 1294"/>
                    <a:gd name="T23" fmla="*/ 113 h 575"/>
                    <a:gd name="T24" fmla="*/ 1088 w 1294"/>
                    <a:gd name="T25" fmla="*/ 67 h 575"/>
                    <a:gd name="T26" fmla="*/ 1157 w 1294"/>
                    <a:gd name="T27" fmla="*/ 31 h 575"/>
                    <a:gd name="T28" fmla="*/ 1224 w 1294"/>
                    <a:gd name="T29" fmla="*/ 8 h 575"/>
                    <a:gd name="T30" fmla="*/ 1293 w 1294"/>
                    <a:gd name="T31" fmla="*/ 0 h 575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1294" h="575">
                      <a:moveTo>
                        <a:pt x="0" y="574"/>
                      </a:moveTo>
                      <a:lnTo>
                        <a:pt x="136" y="566"/>
                      </a:lnTo>
                      <a:lnTo>
                        <a:pt x="203" y="561"/>
                      </a:lnTo>
                      <a:lnTo>
                        <a:pt x="272" y="551"/>
                      </a:lnTo>
                      <a:lnTo>
                        <a:pt x="339" y="538"/>
                      </a:lnTo>
                      <a:lnTo>
                        <a:pt x="408" y="520"/>
                      </a:lnTo>
                      <a:lnTo>
                        <a:pt x="475" y="496"/>
                      </a:lnTo>
                      <a:lnTo>
                        <a:pt x="613" y="429"/>
                      </a:lnTo>
                      <a:lnTo>
                        <a:pt x="747" y="335"/>
                      </a:lnTo>
                      <a:lnTo>
                        <a:pt x="885" y="224"/>
                      </a:lnTo>
                      <a:lnTo>
                        <a:pt x="952" y="167"/>
                      </a:lnTo>
                      <a:lnTo>
                        <a:pt x="1021" y="113"/>
                      </a:lnTo>
                      <a:lnTo>
                        <a:pt x="1088" y="67"/>
                      </a:lnTo>
                      <a:lnTo>
                        <a:pt x="1157" y="31"/>
                      </a:lnTo>
                      <a:lnTo>
                        <a:pt x="1224" y="8"/>
                      </a:lnTo>
                      <a:lnTo>
                        <a:pt x="1293" y="0"/>
                      </a:lnTo>
                    </a:path>
                  </a:pathLst>
                </a:custGeom>
                <a:noFill/>
                <a:ln w="38100" cap="rnd" cmpd="sng">
                  <a:solidFill>
                    <a:srgbClr val="0BF9E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dist="35921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1350"/>
                </a:p>
              </p:txBody>
            </p:sp>
          </p:grpSp>
          <p:sp>
            <p:nvSpPr>
              <p:cNvPr id="149533" name="Line 35"/>
              <p:cNvSpPr>
                <a:spLocks noChangeShapeType="1"/>
              </p:cNvSpPr>
              <p:nvPr/>
            </p:nvSpPr>
            <p:spPr bwMode="auto">
              <a:xfrm>
                <a:off x="288" y="2112"/>
                <a:ext cx="220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1350"/>
              </a:p>
            </p:txBody>
          </p:sp>
        </p:grpSp>
        <p:sp>
          <p:nvSpPr>
            <p:cNvPr id="149530" name="Rectangle 36"/>
            <p:cNvSpPr>
              <a:spLocks noChangeArrowheads="1"/>
            </p:cNvSpPr>
            <p:nvPr/>
          </p:nvSpPr>
          <p:spPr bwMode="auto">
            <a:xfrm>
              <a:off x="912" y="2160"/>
              <a:ext cx="1068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67866" tIns="33338" rIns="67866" bIns="333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zh-CN" altLang="en-US" sz="2400" dirty="0"/>
                <a:t>左偏分布</a:t>
              </a:r>
            </a:p>
          </p:txBody>
        </p:sp>
      </p:grpSp>
      <p:grpSp>
        <p:nvGrpSpPr>
          <p:cNvPr id="287781" name="Group 37"/>
          <p:cNvGrpSpPr>
            <a:grpSpLocks/>
          </p:cNvGrpSpPr>
          <p:nvPr/>
        </p:nvGrpSpPr>
        <p:grpSpPr bwMode="auto">
          <a:xfrm>
            <a:off x="1189978" y="4286249"/>
            <a:ext cx="2921431" cy="1744741"/>
            <a:chOff x="336" y="2688"/>
            <a:chExt cx="2160" cy="1216"/>
          </a:xfrm>
        </p:grpSpPr>
        <p:grpSp>
          <p:nvGrpSpPr>
            <p:cNvPr id="149520" name="Group 38"/>
            <p:cNvGrpSpPr>
              <a:grpSpLocks/>
            </p:cNvGrpSpPr>
            <p:nvPr/>
          </p:nvGrpSpPr>
          <p:grpSpPr bwMode="auto">
            <a:xfrm>
              <a:off x="336" y="2688"/>
              <a:ext cx="2160" cy="864"/>
              <a:chOff x="480" y="2688"/>
              <a:chExt cx="2160" cy="864"/>
            </a:xfrm>
          </p:grpSpPr>
          <p:grpSp>
            <p:nvGrpSpPr>
              <p:cNvPr id="149522" name="Group 39"/>
              <p:cNvGrpSpPr>
                <a:grpSpLocks/>
              </p:cNvGrpSpPr>
              <p:nvPr/>
            </p:nvGrpSpPr>
            <p:grpSpPr bwMode="auto">
              <a:xfrm>
                <a:off x="578" y="2688"/>
                <a:ext cx="1609" cy="813"/>
                <a:chOff x="1632" y="3024"/>
                <a:chExt cx="1141" cy="675"/>
              </a:xfrm>
            </p:grpSpPr>
            <p:sp>
              <p:nvSpPr>
                <p:cNvPr id="149527" name="Freeform 40"/>
                <p:cNvSpPr>
                  <a:spLocks/>
                </p:cNvSpPr>
                <p:nvPr/>
              </p:nvSpPr>
              <p:spPr bwMode="auto">
                <a:xfrm>
                  <a:off x="1920" y="3024"/>
                  <a:ext cx="853" cy="675"/>
                </a:xfrm>
                <a:custGeom>
                  <a:avLst/>
                  <a:gdLst>
                    <a:gd name="T0" fmla="*/ 852 w 853"/>
                    <a:gd name="T1" fmla="*/ 674 h 675"/>
                    <a:gd name="T2" fmla="*/ 761 w 853"/>
                    <a:gd name="T3" fmla="*/ 667 h 675"/>
                    <a:gd name="T4" fmla="*/ 718 w 853"/>
                    <a:gd name="T5" fmla="*/ 659 h 675"/>
                    <a:gd name="T6" fmla="*/ 672 w 853"/>
                    <a:gd name="T7" fmla="*/ 648 h 675"/>
                    <a:gd name="T8" fmla="*/ 627 w 853"/>
                    <a:gd name="T9" fmla="*/ 633 h 675"/>
                    <a:gd name="T10" fmla="*/ 583 w 853"/>
                    <a:gd name="T11" fmla="*/ 612 h 675"/>
                    <a:gd name="T12" fmla="*/ 538 w 853"/>
                    <a:gd name="T13" fmla="*/ 583 h 675"/>
                    <a:gd name="T14" fmla="*/ 447 w 853"/>
                    <a:gd name="T15" fmla="*/ 506 h 675"/>
                    <a:gd name="T16" fmla="*/ 358 w 853"/>
                    <a:gd name="T17" fmla="*/ 396 h 675"/>
                    <a:gd name="T18" fmla="*/ 269 w 853"/>
                    <a:gd name="T19" fmla="*/ 263 h 675"/>
                    <a:gd name="T20" fmla="*/ 224 w 853"/>
                    <a:gd name="T21" fmla="*/ 197 h 675"/>
                    <a:gd name="T22" fmla="*/ 178 w 853"/>
                    <a:gd name="T23" fmla="*/ 133 h 675"/>
                    <a:gd name="T24" fmla="*/ 135 w 853"/>
                    <a:gd name="T25" fmla="*/ 78 h 675"/>
                    <a:gd name="T26" fmla="*/ 89 w 853"/>
                    <a:gd name="T27" fmla="*/ 36 h 675"/>
                    <a:gd name="T28" fmla="*/ 44 w 853"/>
                    <a:gd name="T29" fmla="*/ 10 h 675"/>
                    <a:gd name="T30" fmla="*/ 0 w 853"/>
                    <a:gd name="T31" fmla="*/ 0 h 675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853" h="675">
                      <a:moveTo>
                        <a:pt x="852" y="674"/>
                      </a:moveTo>
                      <a:lnTo>
                        <a:pt x="761" y="667"/>
                      </a:lnTo>
                      <a:lnTo>
                        <a:pt x="718" y="659"/>
                      </a:lnTo>
                      <a:lnTo>
                        <a:pt x="672" y="648"/>
                      </a:lnTo>
                      <a:lnTo>
                        <a:pt x="627" y="633"/>
                      </a:lnTo>
                      <a:lnTo>
                        <a:pt x="583" y="612"/>
                      </a:lnTo>
                      <a:lnTo>
                        <a:pt x="538" y="583"/>
                      </a:lnTo>
                      <a:lnTo>
                        <a:pt x="447" y="506"/>
                      </a:lnTo>
                      <a:lnTo>
                        <a:pt x="358" y="396"/>
                      </a:lnTo>
                      <a:lnTo>
                        <a:pt x="269" y="263"/>
                      </a:lnTo>
                      <a:lnTo>
                        <a:pt x="224" y="197"/>
                      </a:lnTo>
                      <a:lnTo>
                        <a:pt x="178" y="133"/>
                      </a:lnTo>
                      <a:lnTo>
                        <a:pt x="135" y="78"/>
                      </a:lnTo>
                      <a:lnTo>
                        <a:pt x="89" y="36"/>
                      </a:lnTo>
                      <a:lnTo>
                        <a:pt x="44" y="1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38100" cap="rnd" cmpd="sng">
                  <a:solidFill>
                    <a:srgbClr val="0BF9E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dist="17961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1350"/>
                </a:p>
              </p:txBody>
            </p:sp>
            <p:sp>
              <p:nvSpPr>
                <p:cNvPr id="149528" name="Freeform 41"/>
                <p:cNvSpPr>
                  <a:spLocks/>
                </p:cNvSpPr>
                <p:nvPr/>
              </p:nvSpPr>
              <p:spPr bwMode="auto">
                <a:xfrm>
                  <a:off x="1632" y="3024"/>
                  <a:ext cx="285" cy="675"/>
                </a:xfrm>
                <a:custGeom>
                  <a:avLst/>
                  <a:gdLst>
                    <a:gd name="T0" fmla="*/ 0 w 285"/>
                    <a:gd name="T1" fmla="*/ 674 h 675"/>
                    <a:gd name="T2" fmla="*/ 28 w 285"/>
                    <a:gd name="T3" fmla="*/ 667 h 675"/>
                    <a:gd name="T4" fmla="*/ 43 w 285"/>
                    <a:gd name="T5" fmla="*/ 659 h 675"/>
                    <a:gd name="T6" fmla="*/ 59 w 285"/>
                    <a:gd name="T7" fmla="*/ 648 h 675"/>
                    <a:gd name="T8" fmla="*/ 74 w 285"/>
                    <a:gd name="T9" fmla="*/ 633 h 675"/>
                    <a:gd name="T10" fmla="*/ 89 w 285"/>
                    <a:gd name="T11" fmla="*/ 612 h 675"/>
                    <a:gd name="T12" fmla="*/ 104 w 285"/>
                    <a:gd name="T13" fmla="*/ 583 h 675"/>
                    <a:gd name="T14" fmla="*/ 134 w 285"/>
                    <a:gd name="T15" fmla="*/ 506 h 675"/>
                    <a:gd name="T16" fmla="*/ 165 w 285"/>
                    <a:gd name="T17" fmla="*/ 396 h 675"/>
                    <a:gd name="T18" fmla="*/ 193 w 285"/>
                    <a:gd name="T19" fmla="*/ 263 h 675"/>
                    <a:gd name="T20" fmla="*/ 208 w 285"/>
                    <a:gd name="T21" fmla="*/ 197 h 675"/>
                    <a:gd name="T22" fmla="*/ 223 w 285"/>
                    <a:gd name="T23" fmla="*/ 133 h 675"/>
                    <a:gd name="T24" fmla="*/ 239 w 285"/>
                    <a:gd name="T25" fmla="*/ 78 h 675"/>
                    <a:gd name="T26" fmla="*/ 254 w 285"/>
                    <a:gd name="T27" fmla="*/ 36 h 675"/>
                    <a:gd name="T28" fmla="*/ 269 w 285"/>
                    <a:gd name="T29" fmla="*/ 10 h 675"/>
                    <a:gd name="T30" fmla="*/ 284 w 285"/>
                    <a:gd name="T31" fmla="*/ 0 h 675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285" h="675">
                      <a:moveTo>
                        <a:pt x="0" y="674"/>
                      </a:moveTo>
                      <a:lnTo>
                        <a:pt x="28" y="667"/>
                      </a:lnTo>
                      <a:lnTo>
                        <a:pt x="43" y="659"/>
                      </a:lnTo>
                      <a:lnTo>
                        <a:pt x="59" y="648"/>
                      </a:lnTo>
                      <a:lnTo>
                        <a:pt x="74" y="633"/>
                      </a:lnTo>
                      <a:lnTo>
                        <a:pt x="89" y="612"/>
                      </a:lnTo>
                      <a:lnTo>
                        <a:pt x="104" y="583"/>
                      </a:lnTo>
                      <a:lnTo>
                        <a:pt x="134" y="506"/>
                      </a:lnTo>
                      <a:lnTo>
                        <a:pt x="165" y="396"/>
                      </a:lnTo>
                      <a:lnTo>
                        <a:pt x="193" y="263"/>
                      </a:lnTo>
                      <a:lnTo>
                        <a:pt x="208" y="197"/>
                      </a:lnTo>
                      <a:lnTo>
                        <a:pt x="223" y="133"/>
                      </a:lnTo>
                      <a:lnTo>
                        <a:pt x="239" y="78"/>
                      </a:lnTo>
                      <a:lnTo>
                        <a:pt x="254" y="36"/>
                      </a:lnTo>
                      <a:lnTo>
                        <a:pt x="269" y="10"/>
                      </a:lnTo>
                      <a:lnTo>
                        <a:pt x="284" y="0"/>
                      </a:lnTo>
                    </a:path>
                  </a:pathLst>
                </a:custGeom>
                <a:noFill/>
                <a:ln w="38100" cap="rnd" cmpd="sng">
                  <a:solidFill>
                    <a:srgbClr val="0BF9E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dist="17961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1350"/>
                </a:p>
              </p:txBody>
            </p:sp>
          </p:grpSp>
          <p:grpSp>
            <p:nvGrpSpPr>
              <p:cNvPr id="149523" name="Group 42"/>
              <p:cNvGrpSpPr>
                <a:grpSpLocks/>
              </p:cNvGrpSpPr>
              <p:nvPr/>
            </p:nvGrpSpPr>
            <p:grpSpPr bwMode="auto">
              <a:xfrm>
                <a:off x="617" y="2688"/>
                <a:ext cx="1918" cy="863"/>
                <a:chOff x="847" y="2352"/>
                <a:chExt cx="1725" cy="575"/>
              </a:xfrm>
            </p:grpSpPr>
            <p:sp>
              <p:nvSpPr>
                <p:cNvPr id="149525" name="Freeform 43"/>
                <p:cNvSpPr>
                  <a:spLocks/>
                </p:cNvSpPr>
                <p:nvPr/>
              </p:nvSpPr>
              <p:spPr bwMode="auto">
                <a:xfrm>
                  <a:off x="1709" y="2352"/>
                  <a:ext cx="863" cy="575"/>
                </a:xfrm>
                <a:custGeom>
                  <a:avLst/>
                  <a:gdLst>
                    <a:gd name="T0" fmla="*/ 862 w 863"/>
                    <a:gd name="T1" fmla="*/ 574 h 575"/>
                    <a:gd name="T2" fmla="*/ 770 w 863"/>
                    <a:gd name="T3" fmla="*/ 566 h 575"/>
                    <a:gd name="T4" fmla="*/ 726 w 863"/>
                    <a:gd name="T5" fmla="*/ 561 h 575"/>
                    <a:gd name="T6" fmla="*/ 680 w 863"/>
                    <a:gd name="T7" fmla="*/ 551 h 575"/>
                    <a:gd name="T8" fmla="*/ 634 w 863"/>
                    <a:gd name="T9" fmla="*/ 538 h 575"/>
                    <a:gd name="T10" fmla="*/ 590 w 863"/>
                    <a:gd name="T11" fmla="*/ 520 h 575"/>
                    <a:gd name="T12" fmla="*/ 544 w 863"/>
                    <a:gd name="T13" fmla="*/ 496 h 575"/>
                    <a:gd name="T14" fmla="*/ 452 w 863"/>
                    <a:gd name="T15" fmla="*/ 429 h 575"/>
                    <a:gd name="T16" fmla="*/ 362 w 863"/>
                    <a:gd name="T17" fmla="*/ 335 h 575"/>
                    <a:gd name="T18" fmla="*/ 272 w 863"/>
                    <a:gd name="T19" fmla="*/ 224 h 575"/>
                    <a:gd name="T20" fmla="*/ 226 w 863"/>
                    <a:gd name="T21" fmla="*/ 167 h 575"/>
                    <a:gd name="T22" fmla="*/ 180 w 863"/>
                    <a:gd name="T23" fmla="*/ 113 h 575"/>
                    <a:gd name="T24" fmla="*/ 136 w 863"/>
                    <a:gd name="T25" fmla="*/ 67 h 575"/>
                    <a:gd name="T26" fmla="*/ 90 w 863"/>
                    <a:gd name="T27" fmla="*/ 31 h 575"/>
                    <a:gd name="T28" fmla="*/ 44 w 863"/>
                    <a:gd name="T29" fmla="*/ 8 h 575"/>
                    <a:gd name="T30" fmla="*/ 0 w 863"/>
                    <a:gd name="T31" fmla="*/ 0 h 575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863" h="575">
                      <a:moveTo>
                        <a:pt x="862" y="574"/>
                      </a:moveTo>
                      <a:lnTo>
                        <a:pt x="770" y="566"/>
                      </a:lnTo>
                      <a:lnTo>
                        <a:pt x="726" y="561"/>
                      </a:lnTo>
                      <a:lnTo>
                        <a:pt x="680" y="551"/>
                      </a:lnTo>
                      <a:lnTo>
                        <a:pt x="634" y="538"/>
                      </a:lnTo>
                      <a:lnTo>
                        <a:pt x="590" y="520"/>
                      </a:lnTo>
                      <a:lnTo>
                        <a:pt x="544" y="496"/>
                      </a:lnTo>
                      <a:lnTo>
                        <a:pt x="452" y="429"/>
                      </a:lnTo>
                      <a:lnTo>
                        <a:pt x="362" y="335"/>
                      </a:lnTo>
                      <a:lnTo>
                        <a:pt x="272" y="224"/>
                      </a:lnTo>
                      <a:lnTo>
                        <a:pt x="226" y="167"/>
                      </a:lnTo>
                      <a:lnTo>
                        <a:pt x="180" y="113"/>
                      </a:lnTo>
                      <a:lnTo>
                        <a:pt x="136" y="67"/>
                      </a:lnTo>
                      <a:lnTo>
                        <a:pt x="90" y="31"/>
                      </a:lnTo>
                      <a:lnTo>
                        <a:pt x="44" y="8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38100" cap="rnd" cmpd="sng">
                  <a:solidFill>
                    <a:schemeClr val="hlink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dist="35921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1350"/>
                </a:p>
              </p:txBody>
            </p:sp>
            <p:sp>
              <p:nvSpPr>
                <p:cNvPr id="149526" name="Freeform 44"/>
                <p:cNvSpPr>
                  <a:spLocks/>
                </p:cNvSpPr>
                <p:nvPr/>
              </p:nvSpPr>
              <p:spPr bwMode="auto">
                <a:xfrm>
                  <a:off x="847" y="2352"/>
                  <a:ext cx="863" cy="575"/>
                </a:xfrm>
                <a:custGeom>
                  <a:avLst/>
                  <a:gdLst>
                    <a:gd name="T0" fmla="*/ 0 w 863"/>
                    <a:gd name="T1" fmla="*/ 574 h 575"/>
                    <a:gd name="T2" fmla="*/ 90 w 863"/>
                    <a:gd name="T3" fmla="*/ 566 h 575"/>
                    <a:gd name="T4" fmla="*/ 136 w 863"/>
                    <a:gd name="T5" fmla="*/ 561 h 575"/>
                    <a:gd name="T6" fmla="*/ 180 w 863"/>
                    <a:gd name="T7" fmla="*/ 551 h 575"/>
                    <a:gd name="T8" fmla="*/ 226 w 863"/>
                    <a:gd name="T9" fmla="*/ 538 h 575"/>
                    <a:gd name="T10" fmla="*/ 272 w 863"/>
                    <a:gd name="T11" fmla="*/ 520 h 575"/>
                    <a:gd name="T12" fmla="*/ 316 w 863"/>
                    <a:gd name="T13" fmla="*/ 496 h 575"/>
                    <a:gd name="T14" fmla="*/ 408 w 863"/>
                    <a:gd name="T15" fmla="*/ 429 h 575"/>
                    <a:gd name="T16" fmla="*/ 498 w 863"/>
                    <a:gd name="T17" fmla="*/ 335 h 575"/>
                    <a:gd name="T18" fmla="*/ 590 w 863"/>
                    <a:gd name="T19" fmla="*/ 224 h 575"/>
                    <a:gd name="T20" fmla="*/ 634 w 863"/>
                    <a:gd name="T21" fmla="*/ 167 h 575"/>
                    <a:gd name="T22" fmla="*/ 680 w 863"/>
                    <a:gd name="T23" fmla="*/ 113 h 575"/>
                    <a:gd name="T24" fmla="*/ 726 w 863"/>
                    <a:gd name="T25" fmla="*/ 67 h 575"/>
                    <a:gd name="T26" fmla="*/ 770 w 863"/>
                    <a:gd name="T27" fmla="*/ 31 h 575"/>
                    <a:gd name="T28" fmla="*/ 816 w 863"/>
                    <a:gd name="T29" fmla="*/ 8 h 575"/>
                    <a:gd name="T30" fmla="*/ 862 w 863"/>
                    <a:gd name="T31" fmla="*/ 0 h 575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863" h="575">
                      <a:moveTo>
                        <a:pt x="0" y="574"/>
                      </a:moveTo>
                      <a:lnTo>
                        <a:pt x="90" y="566"/>
                      </a:lnTo>
                      <a:lnTo>
                        <a:pt x="136" y="561"/>
                      </a:lnTo>
                      <a:lnTo>
                        <a:pt x="180" y="551"/>
                      </a:lnTo>
                      <a:lnTo>
                        <a:pt x="226" y="538"/>
                      </a:lnTo>
                      <a:lnTo>
                        <a:pt x="272" y="520"/>
                      </a:lnTo>
                      <a:lnTo>
                        <a:pt x="316" y="496"/>
                      </a:lnTo>
                      <a:lnTo>
                        <a:pt x="408" y="429"/>
                      </a:lnTo>
                      <a:lnTo>
                        <a:pt x="498" y="335"/>
                      </a:lnTo>
                      <a:lnTo>
                        <a:pt x="590" y="224"/>
                      </a:lnTo>
                      <a:lnTo>
                        <a:pt x="634" y="167"/>
                      </a:lnTo>
                      <a:lnTo>
                        <a:pt x="680" y="113"/>
                      </a:lnTo>
                      <a:lnTo>
                        <a:pt x="726" y="67"/>
                      </a:lnTo>
                      <a:lnTo>
                        <a:pt x="770" y="31"/>
                      </a:lnTo>
                      <a:lnTo>
                        <a:pt x="816" y="8"/>
                      </a:lnTo>
                      <a:lnTo>
                        <a:pt x="862" y="0"/>
                      </a:lnTo>
                    </a:path>
                  </a:pathLst>
                </a:custGeom>
                <a:noFill/>
                <a:ln w="38100" cap="rnd" cmpd="sng">
                  <a:solidFill>
                    <a:schemeClr val="hlink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dist="35921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1350"/>
                </a:p>
              </p:txBody>
            </p:sp>
          </p:grpSp>
          <p:sp>
            <p:nvSpPr>
              <p:cNvPr id="149524" name="Line 45"/>
              <p:cNvSpPr>
                <a:spLocks noChangeShapeType="1"/>
              </p:cNvSpPr>
              <p:nvPr/>
            </p:nvSpPr>
            <p:spPr bwMode="auto">
              <a:xfrm>
                <a:off x="480" y="3552"/>
                <a:ext cx="21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1350"/>
              </a:p>
            </p:txBody>
          </p:sp>
        </p:grpSp>
        <p:sp>
          <p:nvSpPr>
            <p:cNvPr id="149521" name="Rectangle 46"/>
            <p:cNvSpPr>
              <a:spLocks noChangeArrowheads="1"/>
            </p:cNvSpPr>
            <p:nvPr/>
          </p:nvSpPr>
          <p:spPr bwMode="auto">
            <a:xfrm>
              <a:off x="960" y="3600"/>
              <a:ext cx="1031" cy="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67866" tIns="33338" rIns="67866" bIns="333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zh-CN" altLang="en-US" sz="2400" dirty="0"/>
                <a:t>右偏分布</a:t>
              </a:r>
            </a:p>
          </p:txBody>
        </p:sp>
      </p:grpSp>
      <p:sp>
        <p:nvSpPr>
          <p:cNvPr id="287791" name="Line 47"/>
          <p:cNvSpPr>
            <a:spLocks noChangeShapeType="1"/>
          </p:cNvSpPr>
          <p:nvPr/>
        </p:nvSpPr>
        <p:spPr bwMode="auto">
          <a:xfrm>
            <a:off x="4343400" y="2286000"/>
            <a:ext cx="0" cy="3257550"/>
          </a:xfrm>
          <a:prstGeom prst="line">
            <a:avLst/>
          </a:prstGeom>
          <a:noFill/>
          <a:ln w="38100">
            <a:solidFill>
              <a:srgbClr val="E1A1C6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grpSp>
        <p:nvGrpSpPr>
          <p:cNvPr id="287792" name="Group 48"/>
          <p:cNvGrpSpPr>
            <a:grpSpLocks/>
          </p:cNvGrpSpPr>
          <p:nvPr/>
        </p:nvGrpSpPr>
        <p:grpSpPr bwMode="auto">
          <a:xfrm>
            <a:off x="6264215" y="2686050"/>
            <a:ext cx="2414836" cy="1883569"/>
            <a:chOff x="4080" y="1536"/>
            <a:chExt cx="1794" cy="1582"/>
          </a:xfrm>
        </p:grpSpPr>
        <p:sp>
          <p:nvSpPr>
            <p:cNvPr id="287793" name="Rectangle 49"/>
            <p:cNvSpPr>
              <a:spLocks noChangeArrowheads="1"/>
            </p:cNvSpPr>
            <p:nvPr/>
          </p:nvSpPr>
          <p:spPr bwMode="auto">
            <a:xfrm>
              <a:off x="4656" y="2544"/>
              <a:ext cx="1218" cy="5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67866" tIns="33338" rIns="67866" bIns="33338"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kumimoji="1" lang="zh-CN" altLang="en-US" sz="2000" b="1" dirty="0">
                  <a:solidFill>
                    <a:schemeClr val="hlink"/>
                  </a:solidFill>
                  <a:latin typeface="Arial" charset="0"/>
                </a:rPr>
                <a:t>与标准正态分布比较！</a:t>
              </a:r>
            </a:p>
          </p:txBody>
        </p:sp>
        <p:grpSp>
          <p:nvGrpSpPr>
            <p:cNvPr id="149516" name="Group 50"/>
            <p:cNvGrpSpPr>
              <a:grpSpLocks/>
            </p:cNvGrpSpPr>
            <p:nvPr/>
          </p:nvGrpSpPr>
          <p:grpSpPr bwMode="auto">
            <a:xfrm>
              <a:off x="4080" y="1536"/>
              <a:ext cx="1728" cy="1582"/>
              <a:chOff x="4080" y="1536"/>
              <a:chExt cx="1728" cy="1582"/>
            </a:xfrm>
          </p:grpSpPr>
          <p:sp>
            <p:nvSpPr>
              <p:cNvPr id="149517" name="Line 51"/>
              <p:cNvSpPr>
                <a:spLocks noChangeShapeType="1"/>
              </p:cNvSpPr>
              <p:nvPr/>
            </p:nvSpPr>
            <p:spPr bwMode="auto">
              <a:xfrm flipH="1">
                <a:off x="4080" y="2784"/>
                <a:ext cx="624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>
                <a:outerShdw dist="1796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1350"/>
              </a:p>
            </p:txBody>
          </p:sp>
          <p:sp>
            <p:nvSpPr>
              <p:cNvPr id="149518" name="AutoShape 52"/>
              <p:cNvSpPr>
                <a:spLocks noChangeArrowheads="1"/>
              </p:cNvSpPr>
              <p:nvPr/>
            </p:nvSpPr>
            <p:spPr bwMode="auto">
              <a:xfrm>
                <a:off x="4704" y="2496"/>
                <a:ext cx="1104" cy="622"/>
              </a:xfrm>
              <a:prstGeom prst="flowChartAlternateProcess">
                <a:avLst/>
              </a:prstGeom>
              <a:noFill/>
              <a:ln w="12700">
                <a:solidFill>
                  <a:schemeClr val="hlink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350"/>
              </a:p>
            </p:txBody>
          </p:sp>
          <p:sp>
            <p:nvSpPr>
              <p:cNvPr id="149519" name="Freeform 53"/>
              <p:cNvSpPr>
                <a:spLocks/>
              </p:cNvSpPr>
              <p:nvPr/>
            </p:nvSpPr>
            <p:spPr bwMode="auto">
              <a:xfrm>
                <a:off x="4080" y="1536"/>
                <a:ext cx="1248" cy="960"/>
              </a:xfrm>
              <a:custGeom>
                <a:avLst/>
                <a:gdLst>
                  <a:gd name="T0" fmla="*/ 1248 w 1248"/>
                  <a:gd name="T1" fmla="*/ 960 h 960"/>
                  <a:gd name="T2" fmla="*/ 912 w 1248"/>
                  <a:gd name="T3" fmla="*/ 240 h 960"/>
                  <a:gd name="T4" fmla="*/ 0 w 1248"/>
                  <a:gd name="T5" fmla="*/ 0 h 96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248" h="960">
                    <a:moveTo>
                      <a:pt x="1248" y="960"/>
                    </a:moveTo>
                    <a:cubicBezTo>
                      <a:pt x="1184" y="680"/>
                      <a:pt x="1120" y="400"/>
                      <a:pt x="912" y="240"/>
                    </a:cubicBezTo>
                    <a:cubicBezTo>
                      <a:pt x="704" y="80"/>
                      <a:pt x="352" y="40"/>
                      <a:pt x="0" y="0"/>
                    </a:cubicBez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135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7341638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943100" y="641242"/>
            <a:ext cx="5086350" cy="85725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67866" tIns="33338" rIns="67866" bIns="33338" rtlCol="0" anchor="ctr" anchorCtr="1">
            <a:normAutofit/>
          </a:bodyPr>
          <a:lstStyle/>
          <a:p>
            <a:pPr eaLnBrk="1" hangingPunct="1"/>
            <a:r>
              <a:rPr lang="zh-CN" altLang="en-US" sz="3000" dirty="0"/>
              <a:t>偏</a:t>
            </a:r>
            <a:r>
              <a:rPr lang="zh-CN" altLang="en-US" sz="3000" dirty="0" smtClean="0"/>
              <a:t>态</a:t>
            </a:r>
            <a:endParaRPr lang="en-US" altLang="zh-CN" sz="2700" dirty="0"/>
          </a:p>
        </p:txBody>
      </p:sp>
      <p:sp>
        <p:nvSpPr>
          <p:cNvPr id="289795" name="Rectangle 3"/>
          <p:cNvSpPr>
            <a:spLocks noGrp="1" noChangeArrowheads="1"/>
          </p:cNvSpPr>
          <p:nvPr>
            <p:ph idx="1"/>
          </p:nvPr>
        </p:nvSpPr>
        <p:spPr>
          <a:xfrm>
            <a:off x="1193369" y="1642820"/>
            <a:ext cx="6236131" cy="367213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67866" tIns="33338" rIns="67866" bIns="33338" rtlCol="0">
            <a:normAutofit/>
          </a:bodyPr>
          <a:lstStyle/>
          <a:p>
            <a:pPr eaLnBrk="1" hangingPunct="1">
              <a:buFontTx/>
              <a:buNone/>
            </a:pPr>
            <a:r>
              <a:rPr lang="en-US" altLang="zh-CN" dirty="0" smtClean="0"/>
              <a:t>1.	</a:t>
            </a:r>
            <a:r>
              <a:rPr lang="zh-CN" altLang="en-US" dirty="0" smtClean="0"/>
              <a:t>数据分布偏斜程度的测度</a:t>
            </a:r>
          </a:p>
          <a:p>
            <a:pPr eaLnBrk="1" hangingPunct="1">
              <a:spcBef>
                <a:spcPct val="33000"/>
              </a:spcBef>
              <a:buFontTx/>
              <a:buNone/>
            </a:pPr>
            <a:r>
              <a:rPr lang="en-US" altLang="zh-CN" dirty="0" smtClean="0"/>
              <a:t>2.	</a:t>
            </a:r>
            <a:r>
              <a:rPr lang="zh-CN" altLang="en-US" dirty="0" smtClean="0"/>
              <a:t>偏态系数</a:t>
            </a:r>
            <a:r>
              <a:rPr lang="en-US" altLang="zh-CN" b="1" dirty="0" smtClean="0"/>
              <a:t>=0</a:t>
            </a:r>
            <a:r>
              <a:rPr lang="zh-CN" altLang="en-US" dirty="0" smtClean="0"/>
              <a:t>为对称分布</a:t>
            </a:r>
          </a:p>
          <a:p>
            <a:pPr eaLnBrk="1" hangingPunct="1">
              <a:spcBef>
                <a:spcPct val="33000"/>
              </a:spcBef>
              <a:buFontTx/>
              <a:buNone/>
            </a:pPr>
            <a:r>
              <a:rPr lang="en-US" altLang="zh-CN" dirty="0" smtClean="0"/>
              <a:t>3.	</a:t>
            </a:r>
            <a:r>
              <a:rPr lang="zh-CN" altLang="en-US" dirty="0" smtClean="0"/>
              <a:t>偏态系数</a:t>
            </a:r>
            <a:r>
              <a:rPr lang="en-US" altLang="zh-CN" b="1" dirty="0" smtClean="0"/>
              <a:t>&gt; 0</a:t>
            </a:r>
            <a:r>
              <a:rPr lang="zh-CN" altLang="en-US" dirty="0" smtClean="0"/>
              <a:t>为右偏分布</a:t>
            </a:r>
          </a:p>
          <a:p>
            <a:pPr eaLnBrk="1" hangingPunct="1">
              <a:spcBef>
                <a:spcPct val="33000"/>
              </a:spcBef>
              <a:buFontTx/>
              <a:buNone/>
            </a:pPr>
            <a:r>
              <a:rPr lang="en-US" altLang="zh-CN" dirty="0" smtClean="0"/>
              <a:t>4.	</a:t>
            </a:r>
            <a:r>
              <a:rPr lang="zh-CN" altLang="en-US" dirty="0" smtClean="0"/>
              <a:t>偏态系数</a:t>
            </a:r>
            <a:r>
              <a:rPr lang="en-US" altLang="zh-CN" b="1" dirty="0" smtClean="0"/>
              <a:t>&lt; 0</a:t>
            </a:r>
            <a:r>
              <a:rPr lang="zh-CN" altLang="en-US" dirty="0" smtClean="0"/>
              <a:t>为左偏分布</a:t>
            </a:r>
          </a:p>
          <a:p>
            <a:pPr eaLnBrk="1" hangingPunct="1">
              <a:spcBef>
                <a:spcPct val="33000"/>
              </a:spcBef>
              <a:buFontTx/>
              <a:buNone/>
            </a:pPr>
            <a:r>
              <a:rPr lang="en-US" altLang="zh-CN" dirty="0" smtClean="0"/>
              <a:t>5.   </a:t>
            </a:r>
            <a:r>
              <a:rPr lang="zh-CN" altLang="en-US" dirty="0" smtClean="0"/>
              <a:t>     计算公式为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1330031" y="4719408"/>
                <a:ext cx="4003660" cy="1004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32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32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zh-CN" sz="3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sSup>
                            <m:sSup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32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0031" y="4719408"/>
                <a:ext cx="4003660" cy="100495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27"/>
          <p:cNvGrpSpPr>
            <a:grpSpLocks/>
          </p:cNvGrpSpPr>
          <p:nvPr/>
        </p:nvGrpSpPr>
        <p:grpSpPr bwMode="auto">
          <a:xfrm>
            <a:off x="5968784" y="2369960"/>
            <a:ext cx="2921431" cy="1683689"/>
            <a:chOff x="288" y="1248"/>
            <a:chExt cx="2208" cy="1232"/>
          </a:xfrm>
        </p:grpSpPr>
        <p:grpSp>
          <p:nvGrpSpPr>
            <p:cNvPr id="7" name="Group 28"/>
            <p:cNvGrpSpPr>
              <a:grpSpLocks/>
            </p:cNvGrpSpPr>
            <p:nvPr/>
          </p:nvGrpSpPr>
          <p:grpSpPr bwMode="auto">
            <a:xfrm>
              <a:off x="288" y="1248"/>
              <a:ext cx="2208" cy="864"/>
              <a:chOff x="288" y="1248"/>
              <a:chExt cx="2208" cy="864"/>
            </a:xfrm>
          </p:grpSpPr>
          <p:grpSp>
            <p:nvGrpSpPr>
              <p:cNvPr id="9" name="Group 29"/>
              <p:cNvGrpSpPr>
                <a:grpSpLocks/>
              </p:cNvGrpSpPr>
              <p:nvPr/>
            </p:nvGrpSpPr>
            <p:grpSpPr bwMode="auto">
              <a:xfrm>
                <a:off x="374" y="1248"/>
                <a:ext cx="1875" cy="815"/>
                <a:chOff x="847" y="2352"/>
                <a:chExt cx="1725" cy="575"/>
              </a:xfrm>
            </p:grpSpPr>
            <p:sp>
              <p:nvSpPr>
                <p:cNvPr id="14" name="Freeform 30"/>
                <p:cNvSpPr>
                  <a:spLocks/>
                </p:cNvSpPr>
                <p:nvPr/>
              </p:nvSpPr>
              <p:spPr bwMode="auto">
                <a:xfrm>
                  <a:off x="1709" y="2352"/>
                  <a:ext cx="863" cy="575"/>
                </a:xfrm>
                <a:custGeom>
                  <a:avLst/>
                  <a:gdLst>
                    <a:gd name="T0" fmla="*/ 862 w 863"/>
                    <a:gd name="T1" fmla="*/ 574 h 575"/>
                    <a:gd name="T2" fmla="*/ 770 w 863"/>
                    <a:gd name="T3" fmla="*/ 566 h 575"/>
                    <a:gd name="T4" fmla="*/ 726 w 863"/>
                    <a:gd name="T5" fmla="*/ 561 h 575"/>
                    <a:gd name="T6" fmla="*/ 680 w 863"/>
                    <a:gd name="T7" fmla="*/ 551 h 575"/>
                    <a:gd name="T8" fmla="*/ 634 w 863"/>
                    <a:gd name="T9" fmla="*/ 538 h 575"/>
                    <a:gd name="T10" fmla="*/ 590 w 863"/>
                    <a:gd name="T11" fmla="*/ 520 h 575"/>
                    <a:gd name="T12" fmla="*/ 544 w 863"/>
                    <a:gd name="T13" fmla="*/ 496 h 575"/>
                    <a:gd name="T14" fmla="*/ 452 w 863"/>
                    <a:gd name="T15" fmla="*/ 429 h 575"/>
                    <a:gd name="T16" fmla="*/ 362 w 863"/>
                    <a:gd name="T17" fmla="*/ 335 h 575"/>
                    <a:gd name="T18" fmla="*/ 272 w 863"/>
                    <a:gd name="T19" fmla="*/ 224 h 575"/>
                    <a:gd name="T20" fmla="*/ 226 w 863"/>
                    <a:gd name="T21" fmla="*/ 167 h 575"/>
                    <a:gd name="T22" fmla="*/ 180 w 863"/>
                    <a:gd name="T23" fmla="*/ 113 h 575"/>
                    <a:gd name="T24" fmla="*/ 136 w 863"/>
                    <a:gd name="T25" fmla="*/ 67 h 575"/>
                    <a:gd name="T26" fmla="*/ 90 w 863"/>
                    <a:gd name="T27" fmla="*/ 31 h 575"/>
                    <a:gd name="T28" fmla="*/ 44 w 863"/>
                    <a:gd name="T29" fmla="*/ 8 h 575"/>
                    <a:gd name="T30" fmla="*/ 0 w 863"/>
                    <a:gd name="T31" fmla="*/ 0 h 575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863" h="575">
                      <a:moveTo>
                        <a:pt x="862" y="574"/>
                      </a:moveTo>
                      <a:lnTo>
                        <a:pt x="770" y="566"/>
                      </a:lnTo>
                      <a:lnTo>
                        <a:pt x="726" y="561"/>
                      </a:lnTo>
                      <a:lnTo>
                        <a:pt x="680" y="551"/>
                      </a:lnTo>
                      <a:lnTo>
                        <a:pt x="634" y="538"/>
                      </a:lnTo>
                      <a:lnTo>
                        <a:pt x="590" y="520"/>
                      </a:lnTo>
                      <a:lnTo>
                        <a:pt x="544" y="496"/>
                      </a:lnTo>
                      <a:lnTo>
                        <a:pt x="452" y="429"/>
                      </a:lnTo>
                      <a:lnTo>
                        <a:pt x="362" y="335"/>
                      </a:lnTo>
                      <a:lnTo>
                        <a:pt x="272" y="224"/>
                      </a:lnTo>
                      <a:lnTo>
                        <a:pt x="226" y="167"/>
                      </a:lnTo>
                      <a:lnTo>
                        <a:pt x="180" y="113"/>
                      </a:lnTo>
                      <a:lnTo>
                        <a:pt x="136" y="67"/>
                      </a:lnTo>
                      <a:lnTo>
                        <a:pt x="90" y="31"/>
                      </a:lnTo>
                      <a:lnTo>
                        <a:pt x="44" y="8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38100" cap="rnd" cmpd="sng">
                  <a:solidFill>
                    <a:schemeClr val="hlink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dist="35921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1350"/>
                </a:p>
              </p:txBody>
            </p:sp>
            <p:sp>
              <p:nvSpPr>
                <p:cNvPr id="15" name="Freeform 31"/>
                <p:cNvSpPr>
                  <a:spLocks/>
                </p:cNvSpPr>
                <p:nvPr/>
              </p:nvSpPr>
              <p:spPr bwMode="auto">
                <a:xfrm>
                  <a:off x="847" y="2352"/>
                  <a:ext cx="863" cy="575"/>
                </a:xfrm>
                <a:custGeom>
                  <a:avLst/>
                  <a:gdLst>
                    <a:gd name="T0" fmla="*/ 0 w 863"/>
                    <a:gd name="T1" fmla="*/ 574 h 575"/>
                    <a:gd name="T2" fmla="*/ 90 w 863"/>
                    <a:gd name="T3" fmla="*/ 566 h 575"/>
                    <a:gd name="T4" fmla="*/ 136 w 863"/>
                    <a:gd name="T5" fmla="*/ 561 h 575"/>
                    <a:gd name="T6" fmla="*/ 180 w 863"/>
                    <a:gd name="T7" fmla="*/ 551 h 575"/>
                    <a:gd name="T8" fmla="*/ 226 w 863"/>
                    <a:gd name="T9" fmla="*/ 538 h 575"/>
                    <a:gd name="T10" fmla="*/ 272 w 863"/>
                    <a:gd name="T11" fmla="*/ 520 h 575"/>
                    <a:gd name="T12" fmla="*/ 316 w 863"/>
                    <a:gd name="T13" fmla="*/ 496 h 575"/>
                    <a:gd name="T14" fmla="*/ 408 w 863"/>
                    <a:gd name="T15" fmla="*/ 429 h 575"/>
                    <a:gd name="T16" fmla="*/ 498 w 863"/>
                    <a:gd name="T17" fmla="*/ 335 h 575"/>
                    <a:gd name="T18" fmla="*/ 590 w 863"/>
                    <a:gd name="T19" fmla="*/ 224 h 575"/>
                    <a:gd name="T20" fmla="*/ 634 w 863"/>
                    <a:gd name="T21" fmla="*/ 167 h 575"/>
                    <a:gd name="T22" fmla="*/ 680 w 863"/>
                    <a:gd name="T23" fmla="*/ 113 h 575"/>
                    <a:gd name="T24" fmla="*/ 726 w 863"/>
                    <a:gd name="T25" fmla="*/ 67 h 575"/>
                    <a:gd name="T26" fmla="*/ 770 w 863"/>
                    <a:gd name="T27" fmla="*/ 31 h 575"/>
                    <a:gd name="T28" fmla="*/ 816 w 863"/>
                    <a:gd name="T29" fmla="*/ 8 h 575"/>
                    <a:gd name="T30" fmla="*/ 862 w 863"/>
                    <a:gd name="T31" fmla="*/ 0 h 575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863" h="575">
                      <a:moveTo>
                        <a:pt x="0" y="574"/>
                      </a:moveTo>
                      <a:lnTo>
                        <a:pt x="90" y="566"/>
                      </a:lnTo>
                      <a:lnTo>
                        <a:pt x="136" y="561"/>
                      </a:lnTo>
                      <a:lnTo>
                        <a:pt x="180" y="551"/>
                      </a:lnTo>
                      <a:lnTo>
                        <a:pt x="226" y="538"/>
                      </a:lnTo>
                      <a:lnTo>
                        <a:pt x="272" y="520"/>
                      </a:lnTo>
                      <a:lnTo>
                        <a:pt x="316" y="496"/>
                      </a:lnTo>
                      <a:lnTo>
                        <a:pt x="408" y="429"/>
                      </a:lnTo>
                      <a:lnTo>
                        <a:pt x="498" y="335"/>
                      </a:lnTo>
                      <a:lnTo>
                        <a:pt x="590" y="224"/>
                      </a:lnTo>
                      <a:lnTo>
                        <a:pt x="634" y="167"/>
                      </a:lnTo>
                      <a:lnTo>
                        <a:pt x="680" y="113"/>
                      </a:lnTo>
                      <a:lnTo>
                        <a:pt x="726" y="67"/>
                      </a:lnTo>
                      <a:lnTo>
                        <a:pt x="770" y="31"/>
                      </a:lnTo>
                      <a:lnTo>
                        <a:pt x="816" y="8"/>
                      </a:lnTo>
                      <a:lnTo>
                        <a:pt x="862" y="0"/>
                      </a:lnTo>
                    </a:path>
                  </a:pathLst>
                </a:custGeom>
                <a:noFill/>
                <a:ln w="38100" cap="rnd" cmpd="sng">
                  <a:solidFill>
                    <a:schemeClr val="hlink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dist="35921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1350"/>
                </a:p>
              </p:txBody>
            </p:sp>
          </p:grpSp>
          <p:grpSp>
            <p:nvGrpSpPr>
              <p:cNvPr id="10" name="Group 32"/>
              <p:cNvGrpSpPr>
                <a:grpSpLocks/>
              </p:cNvGrpSpPr>
              <p:nvPr/>
            </p:nvGrpSpPr>
            <p:grpSpPr bwMode="auto">
              <a:xfrm>
                <a:off x="374" y="1248"/>
                <a:ext cx="1875" cy="815"/>
                <a:chOff x="847" y="2352"/>
                <a:chExt cx="1725" cy="575"/>
              </a:xfrm>
            </p:grpSpPr>
            <p:sp>
              <p:nvSpPr>
                <p:cNvPr id="12" name="Freeform 33"/>
                <p:cNvSpPr>
                  <a:spLocks/>
                </p:cNvSpPr>
                <p:nvPr/>
              </p:nvSpPr>
              <p:spPr bwMode="auto">
                <a:xfrm>
                  <a:off x="2140" y="2352"/>
                  <a:ext cx="432" cy="575"/>
                </a:xfrm>
                <a:custGeom>
                  <a:avLst/>
                  <a:gdLst>
                    <a:gd name="T0" fmla="*/ 431 w 432"/>
                    <a:gd name="T1" fmla="*/ 574 h 575"/>
                    <a:gd name="T2" fmla="*/ 385 w 432"/>
                    <a:gd name="T3" fmla="*/ 566 h 575"/>
                    <a:gd name="T4" fmla="*/ 362 w 432"/>
                    <a:gd name="T5" fmla="*/ 561 h 575"/>
                    <a:gd name="T6" fmla="*/ 339 w 432"/>
                    <a:gd name="T7" fmla="*/ 551 h 575"/>
                    <a:gd name="T8" fmla="*/ 318 w 432"/>
                    <a:gd name="T9" fmla="*/ 538 h 575"/>
                    <a:gd name="T10" fmla="*/ 295 w 432"/>
                    <a:gd name="T11" fmla="*/ 520 h 575"/>
                    <a:gd name="T12" fmla="*/ 272 w 432"/>
                    <a:gd name="T13" fmla="*/ 496 h 575"/>
                    <a:gd name="T14" fmla="*/ 226 w 432"/>
                    <a:gd name="T15" fmla="*/ 429 h 575"/>
                    <a:gd name="T16" fmla="*/ 180 w 432"/>
                    <a:gd name="T17" fmla="*/ 335 h 575"/>
                    <a:gd name="T18" fmla="*/ 136 w 432"/>
                    <a:gd name="T19" fmla="*/ 224 h 575"/>
                    <a:gd name="T20" fmla="*/ 113 w 432"/>
                    <a:gd name="T21" fmla="*/ 167 h 575"/>
                    <a:gd name="T22" fmla="*/ 90 w 432"/>
                    <a:gd name="T23" fmla="*/ 113 h 575"/>
                    <a:gd name="T24" fmla="*/ 67 w 432"/>
                    <a:gd name="T25" fmla="*/ 67 h 575"/>
                    <a:gd name="T26" fmla="*/ 44 w 432"/>
                    <a:gd name="T27" fmla="*/ 31 h 575"/>
                    <a:gd name="T28" fmla="*/ 23 w 432"/>
                    <a:gd name="T29" fmla="*/ 8 h 575"/>
                    <a:gd name="T30" fmla="*/ 0 w 432"/>
                    <a:gd name="T31" fmla="*/ 0 h 575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432" h="575">
                      <a:moveTo>
                        <a:pt x="431" y="574"/>
                      </a:moveTo>
                      <a:lnTo>
                        <a:pt x="385" y="566"/>
                      </a:lnTo>
                      <a:lnTo>
                        <a:pt x="362" y="561"/>
                      </a:lnTo>
                      <a:lnTo>
                        <a:pt x="339" y="551"/>
                      </a:lnTo>
                      <a:lnTo>
                        <a:pt x="318" y="538"/>
                      </a:lnTo>
                      <a:lnTo>
                        <a:pt x="295" y="520"/>
                      </a:lnTo>
                      <a:lnTo>
                        <a:pt x="272" y="496"/>
                      </a:lnTo>
                      <a:lnTo>
                        <a:pt x="226" y="429"/>
                      </a:lnTo>
                      <a:lnTo>
                        <a:pt x="180" y="335"/>
                      </a:lnTo>
                      <a:lnTo>
                        <a:pt x="136" y="224"/>
                      </a:lnTo>
                      <a:lnTo>
                        <a:pt x="113" y="167"/>
                      </a:lnTo>
                      <a:lnTo>
                        <a:pt x="90" y="113"/>
                      </a:lnTo>
                      <a:lnTo>
                        <a:pt x="67" y="67"/>
                      </a:lnTo>
                      <a:lnTo>
                        <a:pt x="44" y="31"/>
                      </a:lnTo>
                      <a:lnTo>
                        <a:pt x="23" y="8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38100" cap="rnd" cmpd="sng">
                  <a:solidFill>
                    <a:srgbClr val="0BF9E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dist="35921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1350"/>
                </a:p>
              </p:txBody>
            </p:sp>
            <p:sp>
              <p:nvSpPr>
                <p:cNvPr id="13" name="Freeform 34"/>
                <p:cNvSpPr>
                  <a:spLocks/>
                </p:cNvSpPr>
                <p:nvPr/>
              </p:nvSpPr>
              <p:spPr bwMode="auto">
                <a:xfrm>
                  <a:off x="847" y="2352"/>
                  <a:ext cx="1294" cy="575"/>
                </a:xfrm>
                <a:custGeom>
                  <a:avLst/>
                  <a:gdLst>
                    <a:gd name="T0" fmla="*/ 0 w 1294"/>
                    <a:gd name="T1" fmla="*/ 574 h 575"/>
                    <a:gd name="T2" fmla="*/ 136 w 1294"/>
                    <a:gd name="T3" fmla="*/ 566 h 575"/>
                    <a:gd name="T4" fmla="*/ 203 w 1294"/>
                    <a:gd name="T5" fmla="*/ 561 h 575"/>
                    <a:gd name="T6" fmla="*/ 272 w 1294"/>
                    <a:gd name="T7" fmla="*/ 551 h 575"/>
                    <a:gd name="T8" fmla="*/ 339 w 1294"/>
                    <a:gd name="T9" fmla="*/ 538 h 575"/>
                    <a:gd name="T10" fmla="*/ 408 w 1294"/>
                    <a:gd name="T11" fmla="*/ 520 h 575"/>
                    <a:gd name="T12" fmla="*/ 475 w 1294"/>
                    <a:gd name="T13" fmla="*/ 496 h 575"/>
                    <a:gd name="T14" fmla="*/ 613 w 1294"/>
                    <a:gd name="T15" fmla="*/ 429 h 575"/>
                    <a:gd name="T16" fmla="*/ 747 w 1294"/>
                    <a:gd name="T17" fmla="*/ 335 h 575"/>
                    <a:gd name="T18" fmla="*/ 885 w 1294"/>
                    <a:gd name="T19" fmla="*/ 224 h 575"/>
                    <a:gd name="T20" fmla="*/ 952 w 1294"/>
                    <a:gd name="T21" fmla="*/ 167 h 575"/>
                    <a:gd name="T22" fmla="*/ 1021 w 1294"/>
                    <a:gd name="T23" fmla="*/ 113 h 575"/>
                    <a:gd name="T24" fmla="*/ 1088 w 1294"/>
                    <a:gd name="T25" fmla="*/ 67 h 575"/>
                    <a:gd name="T26" fmla="*/ 1157 w 1294"/>
                    <a:gd name="T27" fmla="*/ 31 h 575"/>
                    <a:gd name="T28" fmla="*/ 1224 w 1294"/>
                    <a:gd name="T29" fmla="*/ 8 h 575"/>
                    <a:gd name="T30" fmla="*/ 1293 w 1294"/>
                    <a:gd name="T31" fmla="*/ 0 h 575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1294" h="575">
                      <a:moveTo>
                        <a:pt x="0" y="574"/>
                      </a:moveTo>
                      <a:lnTo>
                        <a:pt x="136" y="566"/>
                      </a:lnTo>
                      <a:lnTo>
                        <a:pt x="203" y="561"/>
                      </a:lnTo>
                      <a:lnTo>
                        <a:pt x="272" y="551"/>
                      </a:lnTo>
                      <a:lnTo>
                        <a:pt x="339" y="538"/>
                      </a:lnTo>
                      <a:lnTo>
                        <a:pt x="408" y="520"/>
                      </a:lnTo>
                      <a:lnTo>
                        <a:pt x="475" y="496"/>
                      </a:lnTo>
                      <a:lnTo>
                        <a:pt x="613" y="429"/>
                      </a:lnTo>
                      <a:lnTo>
                        <a:pt x="747" y="335"/>
                      </a:lnTo>
                      <a:lnTo>
                        <a:pt x="885" y="224"/>
                      </a:lnTo>
                      <a:lnTo>
                        <a:pt x="952" y="167"/>
                      </a:lnTo>
                      <a:lnTo>
                        <a:pt x="1021" y="113"/>
                      </a:lnTo>
                      <a:lnTo>
                        <a:pt x="1088" y="67"/>
                      </a:lnTo>
                      <a:lnTo>
                        <a:pt x="1157" y="31"/>
                      </a:lnTo>
                      <a:lnTo>
                        <a:pt x="1224" y="8"/>
                      </a:lnTo>
                      <a:lnTo>
                        <a:pt x="1293" y="0"/>
                      </a:lnTo>
                    </a:path>
                  </a:pathLst>
                </a:custGeom>
                <a:noFill/>
                <a:ln w="38100" cap="rnd" cmpd="sng">
                  <a:solidFill>
                    <a:srgbClr val="0BF9E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dist="35921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1350"/>
                </a:p>
              </p:txBody>
            </p:sp>
          </p:grpSp>
          <p:sp>
            <p:nvSpPr>
              <p:cNvPr id="11" name="Line 35"/>
              <p:cNvSpPr>
                <a:spLocks noChangeShapeType="1"/>
              </p:cNvSpPr>
              <p:nvPr/>
            </p:nvSpPr>
            <p:spPr bwMode="auto">
              <a:xfrm>
                <a:off x="288" y="2112"/>
                <a:ext cx="220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1350"/>
              </a:p>
            </p:txBody>
          </p:sp>
        </p:grpSp>
        <p:sp>
          <p:nvSpPr>
            <p:cNvPr id="8" name="Rectangle 36"/>
            <p:cNvSpPr>
              <a:spLocks noChangeArrowheads="1"/>
            </p:cNvSpPr>
            <p:nvPr/>
          </p:nvSpPr>
          <p:spPr bwMode="auto">
            <a:xfrm>
              <a:off x="912" y="2160"/>
              <a:ext cx="1068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67866" tIns="33338" rIns="67866" bIns="333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zh-CN" altLang="en-US" sz="2400" dirty="0"/>
                <a:t>左偏分布</a:t>
              </a:r>
            </a:p>
          </p:txBody>
        </p:sp>
      </p:grpSp>
      <p:grpSp>
        <p:nvGrpSpPr>
          <p:cNvPr id="16" name="Group 37"/>
          <p:cNvGrpSpPr>
            <a:grpSpLocks/>
          </p:cNvGrpSpPr>
          <p:nvPr/>
        </p:nvGrpSpPr>
        <p:grpSpPr bwMode="auto">
          <a:xfrm>
            <a:off x="5968784" y="4719408"/>
            <a:ext cx="2921431" cy="1744741"/>
            <a:chOff x="336" y="2688"/>
            <a:chExt cx="2160" cy="1216"/>
          </a:xfrm>
        </p:grpSpPr>
        <p:grpSp>
          <p:nvGrpSpPr>
            <p:cNvPr id="17" name="Group 38"/>
            <p:cNvGrpSpPr>
              <a:grpSpLocks/>
            </p:cNvGrpSpPr>
            <p:nvPr/>
          </p:nvGrpSpPr>
          <p:grpSpPr bwMode="auto">
            <a:xfrm>
              <a:off x="336" y="2688"/>
              <a:ext cx="2160" cy="864"/>
              <a:chOff x="480" y="2688"/>
              <a:chExt cx="2160" cy="864"/>
            </a:xfrm>
          </p:grpSpPr>
          <p:grpSp>
            <p:nvGrpSpPr>
              <p:cNvPr id="19" name="Group 39"/>
              <p:cNvGrpSpPr>
                <a:grpSpLocks/>
              </p:cNvGrpSpPr>
              <p:nvPr/>
            </p:nvGrpSpPr>
            <p:grpSpPr bwMode="auto">
              <a:xfrm>
                <a:off x="578" y="2688"/>
                <a:ext cx="1609" cy="813"/>
                <a:chOff x="1632" y="3024"/>
                <a:chExt cx="1141" cy="675"/>
              </a:xfrm>
            </p:grpSpPr>
            <p:sp>
              <p:nvSpPr>
                <p:cNvPr id="24" name="Freeform 40"/>
                <p:cNvSpPr>
                  <a:spLocks/>
                </p:cNvSpPr>
                <p:nvPr/>
              </p:nvSpPr>
              <p:spPr bwMode="auto">
                <a:xfrm>
                  <a:off x="1920" y="3024"/>
                  <a:ext cx="853" cy="675"/>
                </a:xfrm>
                <a:custGeom>
                  <a:avLst/>
                  <a:gdLst>
                    <a:gd name="T0" fmla="*/ 852 w 853"/>
                    <a:gd name="T1" fmla="*/ 674 h 675"/>
                    <a:gd name="T2" fmla="*/ 761 w 853"/>
                    <a:gd name="T3" fmla="*/ 667 h 675"/>
                    <a:gd name="T4" fmla="*/ 718 w 853"/>
                    <a:gd name="T5" fmla="*/ 659 h 675"/>
                    <a:gd name="T6" fmla="*/ 672 w 853"/>
                    <a:gd name="T7" fmla="*/ 648 h 675"/>
                    <a:gd name="T8" fmla="*/ 627 w 853"/>
                    <a:gd name="T9" fmla="*/ 633 h 675"/>
                    <a:gd name="T10" fmla="*/ 583 w 853"/>
                    <a:gd name="T11" fmla="*/ 612 h 675"/>
                    <a:gd name="T12" fmla="*/ 538 w 853"/>
                    <a:gd name="T13" fmla="*/ 583 h 675"/>
                    <a:gd name="T14" fmla="*/ 447 w 853"/>
                    <a:gd name="T15" fmla="*/ 506 h 675"/>
                    <a:gd name="T16" fmla="*/ 358 w 853"/>
                    <a:gd name="T17" fmla="*/ 396 h 675"/>
                    <a:gd name="T18" fmla="*/ 269 w 853"/>
                    <a:gd name="T19" fmla="*/ 263 h 675"/>
                    <a:gd name="T20" fmla="*/ 224 w 853"/>
                    <a:gd name="T21" fmla="*/ 197 h 675"/>
                    <a:gd name="T22" fmla="*/ 178 w 853"/>
                    <a:gd name="T23" fmla="*/ 133 h 675"/>
                    <a:gd name="T24" fmla="*/ 135 w 853"/>
                    <a:gd name="T25" fmla="*/ 78 h 675"/>
                    <a:gd name="T26" fmla="*/ 89 w 853"/>
                    <a:gd name="T27" fmla="*/ 36 h 675"/>
                    <a:gd name="T28" fmla="*/ 44 w 853"/>
                    <a:gd name="T29" fmla="*/ 10 h 675"/>
                    <a:gd name="T30" fmla="*/ 0 w 853"/>
                    <a:gd name="T31" fmla="*/ 0 h 675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853" h="675">
                      <a:moveTo>
                        <a:pt x="852" y="674"/>
                      </a:moveTo>
                      <a:lnTo>
                        <a:pt x="761" y="667"/>
                      </a:lnTo>
                      <a:lnTo>
                        <a:pt x="718" y="659"/>
                      </a:lnTo>
                      <a:lnTo>
                        <a:pt x="672" y="648"/>
                      </a:lnTo>
                      <a:lnTo>
                        <a:pt x="627" y="633"/>
                      </a:lnTo>
                      <a:lnTo>
                        <a:pt x="583" y="612"/>
                      </a:lnTo>
                      <a:lnTo>
                        <a:pt x="538" y="583"/>
                      </a:lnTo>
                      <a:lnTo>
                        <a:pt x="447" y="506"/>
                      </a:lnTo>
                      <a:lnTo>
                        <a:pt x="358" y="396"/>
                      </a:lnTo>
                      <a:lnTo>
                        <a:pt x="269" y="263"/>
                      </a:lnTo>
                      <a:lnTo>
                        <a:pt x="224" y="197"/>
                      </a:lnTo>
                      <a:lnTo>
                        <a:pt x="178" y="133"/>
                      </a:lnTo>
                      <a:lnTo>
                        <a:pt x="135" y="78"/>
                      </a:lnTo>
                      <a:lnTo>
                        <a:pt x="89" y="36"/>
                      </a:lnTo>
                      <a:lnTo>
                        <a:pt x="44" y="1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38100" cap="rnd" cmpd="sng">
                  <a:solidFill>
                    <a:srgbClr val="0BF9E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dist="17961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1350"/>
                </a:p>
              </p:txBody>
            </p:sp>
            <p:sp>
              <p:nvSpPr>
                <p:cNvPr id="25" name="Freeform 41"/>
                <p:cNvSpPr>
                  <a:spLocks/>
                </p:cNvSpPr>
                <p:nvPr/>
              </p:nvSpPr>
              <p:spPr bwMode="auto">
                <a:xfrm>
                  <a:off x="1632" y="3024"/>
                  <a:ext cx="285" cy="675"/>
                </a:xfrm>
                <a:custGeom>
                  <a:avLst/>
                  <a:gdLst>
                    <a:gd name="T0" fmla="*/ 0 w 285"/>
                    <a:gd name="T1" fmla="*/ 674 h 675"/>
                    <a:gd name="T2" fmla="*/ 28 w 285"/>
                    <a:gd name="T3" fmla="*/ 667 h 675"/>
                    <a:gd name="T4" fmla="*/ 43 w 285"/>
                    <a:gd name="T5" fmla="*/ 659 h 675"/>
                    <a:gd name="T6" fmla="*/ 59 w 285"/>
                    <a:gd name="T7" fmla="*/ 648 h 675"/>
                    <a:gd name="T8" fmla="*/ 74 w 285"/>
                    <a:gd name="T9" fmla="*/ 633 h 675"/>
                    <a:gd name="T10" fmla="*/ 89 w 285"/>
                    <a:gd name="T11" fmla="*/ 612 h 675"/>
                    <a:gd name="T12" fmla="*/ 104 w 285"/>
                    <a:gd name="T13" fmla="*/ 583 h 675"/>
                    <a:gd name="T14" fmla="*/ 134 w 285"/>
                    <a:gd name="T15" fmla="*/ 506 h 675"/>
                    <a:gd name="T16" fmla="*/ 165 w 285"/>
                    <a:gd name="T17" fmla="*/ 396 h 675"/>
                    <a:gd name="T18" fmla="*/ 193 w 285"/>
                    <a:gd name="T19" fmla="*/ 263 h 675"/>
                    <a:gd name="T20" fmla="*/ 208 w 285"/>
                    <a:gd name="T21" fmla="*/ 197 h 675"/>
                    <a:gd name="T22" fmla="*/ 223 w 285"/>
                    <a:gd name="T23" fmla="*/ 133 h 675"/>
                    <a:gd name="T24" fmla="*/ 239 w 285"/>
                    <a:gd name="T25" fmla="*/ 78 h 675"/>
                    <a:gd name="T26" fmla="*/ 254 w 285"/>
                    <a:gd name="T27" fmla="*/ 36 h 675"/>
                    <a:gd name="T28" fmla="*/ 269 w 285"/>
                    <a:gd name="T29" fmla="*/ 10 h 675"/>
                    <a:gd name="T30" fmla="*/ 284 w 285"/>
                    <a:gd name="T31" fmla="*/ 0 h 675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285" h="675">
                      <a:moveTo>
                        <a:pt x="0" y="674"/>
                      </a:moveTo>
                      <a:lnTo>
                        <a:pt x="28" y="667"/>
                      </a:lnTo>
                      <a:lnTo>
                        <a:pt x="43" y="659"/>
                      </a:lnTo>
                      <a:lnTo>
                        <a:pt x="59" y="648"/>
                      </a:lnTo>
                      <a:lnTo>
                        <a:pt x="74" y="633"/>
                      </a:lnTo>
                      <a:lnTo>
                        <a:pt x="89" y="612"/>
                      </a:lnTo>
                      <a:lnTo>
                        <a:pt x="104" y="583"/>
                      </a:lnTo>
                      <a:lnTo>
                        <a:pt x="134" y="506"/>
                      </a:lnTo>
                      <a:lnTo>
                        <a:pt x="165" y="396"/>
                      </a:lnTo>
                      <a:lnTo>
                        <a:pt x="193" y="263"/>
                      </a:lnTo>
                      <a:lnTo>
                        <a:pt x="208" y="197"/>
                      </a:lnTo>
                      <a:lnTo>
                        <a:pt x="223" y="133"/>
                      </a:lnTo>
                      <a:lnTo>
                        <a:pt x="239" y="78"/>
                      </a:lnTo>
                      <a:lnTo>
                        <a:pt x="254" y="36"/>
                      </a:lnTo>
                      <a:lnTo>
                        <a:pt x="269" y="10"/>
                      </a:lnTo>
                      <a:lnTo>
                        <a:pt x="284" y="0"/>
                      </a:lnTo>
                    </a:path>
                  </a:pathLst>
                </a:custGeom>
                <a:noFill/>
                <a:ln w="38100" cap="rnd" cmpd="sng">
                  <a:solidFill>
                    <a:srgbClr val="0BF9E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dist="17961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1350"/>
                </a:p>
              </p:txBody>
            </p:sp>
          </p:grpSp>
          <p:grpSp>
            <p:nvGrpSpPr>
              <p:cNvPr id="20" name="Group 42"/>
              <p:cNvGrpSpPr>
                <a:grpSpLocks/>
              </p:cNvGrpSpPr>
              <p:nvPr/>
            </p:nvGrpSpPr>
            <p:grpSpPr bwMode="auto">
              <a:xfrm>
                <a:off x="617" y="2688"/>
                <a:ext cx="1918" cy="863"/>
                <a:chOff x="847" y="2352"/>
                <a:chExt cx="1725" cy="575"/>
              </a:xfrm>
            </p:grpSpPr>
            <p:sp>
              <p:nvSpPr>
                <p:cNvPr id="22" name="Freeform 43"/>
                <p:cNvSpPr>
                  <a:spLocks/>
                </p:cNvSpPr>
                <p:nvPr/>
              </p:nvSpPr>
              <p:spPr bwMode="auto">
                <a:xfrm>
                  <a:off x="1709" y="2352"/>
                  <a:ext cx="863" cy="575"/>
                </a:xfrm>
                <a:custGeom>
                  <a:avLst/>
                  <a:gdLst>
                    <a:gd name="T0" fmla="*/ 862 w 863"/>
                    <a:gd name="T1" fmla="*/ 574 h 575"/>
                    <a:gd name="T2" fmla="*/ 770 w 863"/>
                    <a:gd name="T3" fmla="*/ 566 h 575"/>
                    <a:gd name="T4" fmla="*/ 726 w 863"/>
                    <a:gd name="T5" fmla="*/ 561 h 575"/>
                    <a:gd name="T6" fmla="*/ 680 w 863"/>
                    <a:gd name="T7" fmla="*/ 551 h 575"/>
                    <a:gd name="T8" fmla="*/ 634 w 863"/>
                    <a:gd name="T9" fmla="*/ 538 h 575"/>
                    <a:gd name="T10" fmla="*/ 590 w 863"/>
                    <a:gd name="T11" fmla="*/ 520 h 575"/>
                    <a:gd name="T12" fmla="*/ 544 w 863"/>
                    <a:gd name="T13" fmla="*/ 496 h 575"/>
                    <a:gd name="T14" fmla="*/ 452 w 863"/>
                    <a:gd name="T15" fmla="*/ 429 h 575"/>
                    <a:gd name="T16" fmla="*/ 362 w 863"/>
                    <a:gd name="T17" fmla="*/ 335 h 575"/>
                    <a:gd name="T18" fmla="*/ 272 w 863"/>
                    <a:gd name="T19" fmla="*/ 224 h 575"/>
                    <a:gd name="T20" fmla="*/ 226 w 863"/>
                    <a:gd name="T21" fmla="*/ 167 h 575"/>
                    <a:gd name="T22" fmla="*/ 180 w 863"/>
                    <a:gd name="T23" fmla="*/ 113 h 575"/>
                    <a:gd name="T24" fmla="*/ 136 w 863"/>
                    <a:gd name="T25" fmla="*/ 67 h 575"/>
                    <a:gd name="T26" fmla="*/ 90 w 863"/>
                    <a:gd name="T27" fmla="*/ 31 h 575"/>
                    <a:gd name="T28" fmla="*/ 44 w 863"/>
                    <a:gd name="T29" fmla="*/ 8 h 575"/>
                    <a:gd name="T30" fmla="*/ 0 w 863"/>
                    <a:gd name="T31" fmla="*/ 0 h 575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863" h="575">
                      <a:moveTo>
                        <a:pt x="862" y="574"/>
                      </a:moveTo>
                      <a:lnTo>
                        <a:pt x="770" y="566"/>
                      </a:lnTo>
                      <a:lnTo>
                        <a:pt x="726" y="561"/>
                      </a:lnTo>
                      <a:lnTo>
                        <a:pt x="680" y="551"/>
                      </a:lnTo>
                      <a:lnTo>
                        <a:pt x="634" y="538"/>
                      </a:lnTo>
                      <a:lnTo>
                        <a:pt x="590" y="520"/>
                      </a:lnTo>
                      <a:lnTo>
                        <a:pt x="544" y="496"/>
                      </a:lnTo>
                      <a:lnTo>
                        <a:pt x="452" y="429"/>
                      </a:lnTo>
                      <a:lnTo>
                        <a:pt x="362" y="335"/>
                      </a:lnTo>
                      <a:lnTo>
                        <a:pt x="272" y="224"/>
                      </a:lnTo>
                      <a:lnTo>
                        <a:pt x="226" y="167"/>
                      </a:lnTo>
                      <a:lnTo>
                        <a:pt x="180" y="113"/>
                      </a:lnTo>
                      <a:lnTo>
                        <a:pt x="136" y="67"/>
                      </a:lnTo>
                      <a:lnTo>
                        <a:pt x="90" y="31"/>
                      </a:lnTo>
                      <a:lnTo>
                        <a:pt x="44" y="8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38100" cap="rnd" cmpd="sng">
                  <a:solidFill>
                    <a:schemeClr val="hlink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dist="35921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1350"/>
                </a:p>
              </p:txBody>
            </p:sp>
            <p:sp>
              <p:nvSpPr>
                <p:cNvPr id="23" name="Freeform 44"/>
                <p:cNvSpPr>
                  <a:spLocks/>
                </p:cNvSpPr>
                <p:nvPr/>
              </p:nvSpPr>
              <p:spPr bwMode="auto">
                <a:xfrm>
                  <a:off x="847" y="2352"/>
                  <a:ext cx="863" cy="575"/>
                </a:xfrm>
                <a:custGeom>
                  <a:avLst/>
                  <a:gdLst>
                    <a:gd name="T0" fmla="*/ 0 w 863"/>
                    <a:gd name="T1" fmla="*/ 574 h 575"/>
                    <a:gd name="T2" fmla="*/ 90 w 863"/>
                    <a:gd name="T3" fmla="*/ 566 h 575"/>
                    <a:gd name="T4" fmla="*/ 136 w 863"/>
                    <a:gd name="T5" fmla="*/ 561 h 575"/>
                    <a:gd name="T6" fmla="*/ 180 w 863"/>
                    <a:gd name="T7" fmla="*/ 551 h 575"/>
                    <a:gd name="T8" fmla="*/ 226 w 863"/>
                    <a:gd name="T9" fmla="*/ 538 h 575"/>
                    <a:gd name="T10" fmla="*/ 272 w 863"/>
                    <a:gd name="T11" fmla="*/ 520 h 575"/>
                    <a:gd name="T12" fmla="*/ 316 w 863"/>
                    <a:gd name="T13" fmla="*/ 496 h 575"/>
                    <a:gd name="T14" fmla="*/ 408 w 863"/>
                    <a:gd name="T15" fmla="*/ 429 h 575"/>
                    <a:gd name="T16" fmla="*/ 498 w 863"/>
                    <a:gd name="T17" fmla="*/ 335 h 575"/>
                    <a:gd name="T18" fmla="*/ 590 w 863"/>
                    <a:gd name="T19" fmla="*/ 224 h 575"/>
                    <a:gd name="T20" fmla="*/ 634 w 863"/>
                    <a:gd name="T21" fmla="*/ 167 h 575"/>
                    <a:gd name="T22" fmla="*/ 680 w 863"/>
                    <a:gd name="T23" fmla="*/ 113 h 575"/>
                    <a:gd name="T24" fmla="*/ 726 w 863"/>
                    <a:gd name="T25" fmla="*/ 67 h 575"/>
                    <a:gd name="T26" fmla="*/ 770 w 863"/>
                    <a:gd name="T27" fmla="*/ 31 h 575"/>
                    <a:gd name="T28" fmla="*/ 816 w 863"/>
                    <a:gd name="T29" fmla="*/ 8 h 575"/>
                    <a:gd name="T30" fmla="*/ 862 w 863"/>
                    <a:gd name="T31" fmla="*/ 0 h 575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863" h="575">
                      <a:moveTo>
                        <a:pt x="0" y="574"/>
                      </a:moveTo>
                      <a:lnTo>
                        <a:pt x="90" y="566"/>
                      </a:lnTo>
                      <a:lnTo>
                        <a:pt x="136" y="561"/>
                      </a:lnTo>
                      <a:lnTo>
                        <a:pt x="180" y="551"/>
                      </a:lnTo>
                      <a:lnTo>
                        <a:pt x="226" y="538"/>
                      </a:lnTo>
                      <a:lnTo>
                        <a:pt x="272" y="520"/>
                      </a:lnTo>
                      <a:lnTo>
                        <a:pt x="316" y="496"/>
                      </a:lnTo>
                      <a:lnTo>
                        <a:pt x="408" y="429"/>
                      </a:lnTo>
                      <a:lnTo>
                        <a:pt x="498" y="335"/>
                      </a:lnTo>
                      <a:lnTo>
                        <a:pt x="590" y="224"/>
                      </a:lnTo>
                      <a:lnTo>
                        <a:pt x="634" y="167"/>
                      </a:lnTo>
                      <a:lnTo>
                        <a:pt x="680" y="113"/>
                      </a:lnTo>
                      <a:lnTo>
                        <a:pt x="726" y="67"/>
                      </a:lnTo>
                      <a:lnTo>
                        <a:pt x="770" y="31"/>
                      </a:lnTo>
                      <a:lnTo>
                        <a:pt x="816" y="8"/>
                      </a:lnTo>
                      <a:lnTo>
                        <a:pt x="862" y="0"/>
                      </a:lnTo>
                    </a:path>
                  </a:pathLst>
                </a:custGeom>
                <a:noFill/>
                <a:ln w="38100" cap="rnd" cmpd="sng">
                  <a:solidFill>
                    <a:schemeClr val="hlink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dist="35921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1350"/>
                </a:p>
              </p:txBody>
            </p:sp>
          </p:grpSp>
          <p:sp>
            <p:nvSpPr>
              <p:cNvPr id="21" name="Line 45"/>
              <p:cNvSpPr>
                <a:spLocks noChangeShapeType="1"/>
              </p:cNvSpPr>
              <p:nvPr/>
            </p:nvSpPr>
            <p:spPr bwMode="auto">
              <a:xfrm>
                <a:off x="480" y="3552"/>
                <a:ext cx="21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1350"/>
              </a:p>
            </p:txBody>
          </p:sp>
        </p:grpSp>
        <p:sp>
          <p:nvSpPr>
            <p:cNvPr id="18" name="Rectangle 46"/>
            <p:cNvSpPr>
              <a:spLocks noChangeArrowheads="1"/>
            </p:cNvSpPr>
            <p:nvPr/>
          </p:nvSpPr>
          <p:spPr bwMode="auto">
            <a:xfrm>
              <a:off x="960" y="3600"/>
              <a:ext cx="1031" cy="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67866" tIns="33338" rIns="67866" bIns="333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zh-CN" altLang="en-US" sz="2400" dirty="0"/>
                <a:t>右偏分布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4162814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953755" y="749730"/>
            <a:ext cx="5086350" cy="85725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67866" tIns="33338" rIns="67866" bIns="33338" rtlCol="0" anchor="ctr" anchorCtr="1">
            <a:normAutofit/>
          </a:bodyPr>
          <a:lstStyle/>
          <a:p>
            <a:pPr eaLnBrk="1" hangingPunct="1"/>
            <a:r>
              <a:rPr lang="zh-CN" altLang="en-US" sz="3000" dirty="0" smtClean="0"/>
              <a:t>峰度</a:t>
            </a:r>
            <a:endParaRPr lang="en-US" altLang="zh-CN" sz="2700" dirty="0">
              <a:solidFill>
                <a:schemeClr val="hlink"/>
              </a:solidFill>
            </a:endParaRPr>
          </a:p>
        </p:txBody>
      </p:sp>
      <p:sp>
        <p:nvSpPr>
          <p:cNvPr id="301059" name="Rectangle 3"/>
          <p:cNvSpPr>
            <a:spLocks noGrp="1" noChangeArrowheads="1"/>
          </p:cNvSpPr>
          <p:nvPr>
            <p:ph idx="1"/>
          </p:nvPr>
        </p:nvSpPr>
        <p:spPr>
          <a:xfrm>
            <a:off x="1233085" y="1852047"/>
            <a:ext cx="6000750" cy="30861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67866" tIns="33338" rIns="67866" bIns="33338" rtlCol="0">
            <a:normAutofit/>
          </a:bodyPr>
          <a:lstStyle/>
          <a:p>
            <a:pPr eaLnBrk="1" hangingPunct="1">
              <a:buFontTx/>
              <a:buNone/>
            </a:pPr>
            <a:r>
              <a:rPr lang="en-US" altLang="zh-CN" dirty="0"/>
              <a:t>1.	</a:t>
            </a:r>
            <a:r>
              <a:rPr lang="zh-CN" altLang="en-US" dirty="0"/>
              <a:t>数据分布扁平程度的测度</a:t>
            </a:r>
          </a:p>
          <a:p>
            <a:pPr eaLnBrk="1" hangingPunct="1">
              <a:spcBef>
                <a:spcPct val="33000"/>
              </a:spcBef>
              <a:buFontTx/>
              <a:buNone/>
            </a:pPr>
            <a:r>
              <a:rPr lang="en-US" altLang="zh-CN" dirty="0"/>
              <a:t>2.	</a:t>
            </a:r>
            <a:r>
              <a:rPr lang="zh-CN" altLang="en-US" dirty="0"/>
              <a:t>峰度系数</a:t>
            </a:r>
            <a:r>
              <a:rPr lang="en-US" altLang="zh-CN" b="1" dirty="0"/>
              <a:t>=3</a:t>
            </a:r>
            <a:r>
              <a:rPr lang="zh-CN" altLang="en-US" dirty="0"/>
              <a:t>扁平程度适中</a:t>
            </a:r>
          </a:p>
          <a:p>
            <a:pPr eaLnBrk="1" hangingPunct="1">
              <a:spcBef>
                <a:spcPct val="33000"/>
              </a:spcBef>
              <a:buFontTx/>
              <a:buNone/>
            </a:pPr>
            <a:r>
              <a:rPr lang="en-US" altLang="zh-CN" dirty="0"/>
              <a:t>3.	</a:t>
            </a:r>
            <a:r>
              <a:rPr lang="zh-CN" altLang="en-US" dirty="0" smtClean="0"/>
              <a:t>峰</a:t>
            </a:r>
            <a:r>
              <a:rPr lang="zh-CN" altLang="en-US" dirty="0"/>
              <a:t>度</a:t>
            </a:r>
            <a:r>
              <a:rPr lang="zh-CN" altLang="en-US" dirty="0" smtClean="0"/>
              <a:t>系数</a:t>
            </a:r>
            <a:r>
              <a:rPr lang="en-US" altLang="zh-CN" b="1" dirty="0"/>
              <a:t>&lt;3</a:t>
            </a:r>
            <a:r>
              <a:rPr lang="zh-CN" altLang="en-US" dirty="0"/>
              <a:t>为扁平分布</a:t>
            </a:r>
          </a:p>
          <a:p>
            <a:pPr eaLnBrk="1" hangingPunct="1">
              <a:spcBef>
                <a:spcPct val="33000"/>
              </a:spcBef>
              <a:buFontTx/>
              <a:buNone/>
            </a:pPr>
            <a:r>
              <a:rPr lang="en-US" altLang="zh-CN" dirty="0"/>
              <a:t>4.	</a:t>
            </a:r>
            <a:r>
              <a:rPr lang="zh-CN" altLang="en-US" dirty="0" smtClean="0"/>
              <a:t>峰</a:t>
            </a:r>
            <a:r>
              <a:rPr lang="zh-CN" altLang="en-US" dirty="0"/>
              <a:t>度</a:t>
            </a:r>
            <a:r>
              <a:rPr lang="zh-CN" altLang="en-US" dirty="0" smtClean="0"/>
              <a:t>系数</a:t>
            </a:r>
            <a:r>
              <a:rPr lang="en-US" altLang="zh-CN" b="1" dirty="0"/>
              <a:t>&gt;3</a:t>
            </a:r>
            <a:r>
              <a:rPr lang="zh-CN" altLang="en-US" dirty="0"/>
              <a:t>为尖峰分布</a:t>
            </a:r>
          </a:p>
          <a:p>
            <a:pPr eaLnBrk="1" hangingPunct="1">
              <a:spcBef>
                <a:spcPct val="33000"/>
              </a:spcBef>
              <a:buFontTx/>
              <a:buNone/>
            </a:pPr>
            <a:r>
              <a:rPr lang="en-US" altLang="zh-CN" dirty="0"/>
              <a:t>5.   </a:t>
            </a:r>
            <a:r>
              <a:rPr lang="zh-CN" altLang="en-US" dirty="0"/>
              <a:t>    计算公式为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1953755" y="4680736"/>
                <a:ext cx="4003660" cy="1004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32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32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zh-CN" sz="3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sSup>
                            <m:sSup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32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3755" y="4680736"/>
                <a:ext cx="4003660" cy="100495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3"/>
          <p:cNvGrpSpPr>
            <a:grpSpLocks/>
          </p:cNvGrpSpPr>
          <p:nvPr/>
        </p:nvGrpSpPr>
        <p:grpSpPr bwMode="auto">
          <a:xfrm>
            <a:off x="6217373" y="2310001"/>
            <a:ext cx="2660864" cy="1672747"/>
            <a:chOff x="2832" y="1392"/>
            <a:chExt cx="2090" cy="1041"/>
          </a:xfrm>
        </p:grpSpPr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3281" y="2161"/>
              <a:ext cx="1113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67866" tIns="33338" rIns="67866" bIns="333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zh-CN" altLang="en-US" sz="2400" dirty="0"/>
                <a:t>扁平分布</a:t>
              </a:r>
            </a:p>
          </p:txBody>
        </p:sp>
        <p:grpSp>
          <p:nvGrpSpPr>
            <p:cNvPr id="8" name="Group 5"/>
            <p:cNvGrpSpPr>
              <a:grpSpLocks/>
            </p:cNvGrpSpPr>
            <p:nvPr/>
          </p:nvGrpSpPr>
          <p:grpSpPr bwMode="auto">
            <a:xfrm>
              <a:off x="2832" y="1392"/>
              <a:ext cx="2090" cy="727"/>
              <a:chOff x="2832" y="1392"/>
              <a:chExt cx="2090" cy="727"/>
            </a:xfrm>
          </p:grpSpPr>
          <p:sp>
            <p:nvSpPr>
              <p:cNvPr id="9" name="Line 6"/>
              <p:cNvSpPr>
                <a:spLocks noChangeShapeType="1"/>
              </p:cNvSpPr>
              <p:nvPr/>
            </p:nvSpPr>
            <p:spPr bwMode="auto">
              <a:xfrm flipV="1">
                <a:off x="2832" y="2112"/>
                <a:ext cx="2090" cy="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1350"/>
              </a:p>
            </p:txBody>
          </p:sp>
          <p:grpSp>
            <p:nvGrpSpPr>
              <p:cNvPr id="10" name="Group 7"/>
              <p:cNvGrpSpPr>
                <a:grpSpLocks/>
              </p:cNvGrpSpPr>
              <p:nvPr/>
            </p:nvGrpSpPr>
            <p:grpSpPr bwMode="auto">
              <a:xfrm>
                <a:off x="2981" y="1665"/>
                <a:ext cx="1725" cy="398"/>
                <a:chOff x="2021" y="1607"/>
                <a:chExt cx="1725" cy="336"/>
              </a:xfrm>
            </p:grpSpPr>
            <p:sp>
              <p:nvSpPr>
                <p:cNvPr id="14" name="Freeform 8"/>
                <p:cNvSpPr>
                  <a:spLocks/>
                </p:cNvSpPr>
                <p:nvPr/>
              </p:nvSpPr>
              <p:spPr bwMode="auto">
                <a:xfrm>
                  <a:off x="2880" y="1607"/>
                  <a:ext cx="866" cy="336"/>
                </a:xfrm>
                <a:custGeom>
                  <a:avLst/>
                  <a:gdLst>
                    <a:gd name="T0" fmla="*/ 865 w 863"/>
                    <a:gd name="T1" fmla="*/ 335 h 575"/>
                    <a:gd name="T2" fmla="*/ 773 w 863"/>
                    <a:gd name="T3" fmla="*/ 331 h 575"/>
                    <a:gd name="T4" fmla="*/ 729 w 863"/>
                    <a:gd name="T5" fmla="*/ 328 h 575"/>
                    <a:gd name="T6" fmla="*/ 682 w 863"/>
                    <a:gd name="T7" fmla="*/ 322 h 575"/>
                    <a:gd name="T8" fmla="*/ 636 w 863"/>
                    <a:gd name="T9" fmla="*/ 314 h 575"/>
                    <a:gd name="T10" fmla="*/ 592 w 863"/>
                    <a:gd name="T11" fmla="*/ 304 h 575"/>
                    <a:gd name="T12" fmla="*/ 546 w 863"/>
                    <a:gd name="T13" fmla="*/ 290 h 575"/>
                    <a:gd name="T14" fmla="*/ 454 w 863"/>
                    <a:gd name="T15" fmla="*/ 251 h 575"/>
                    <a:gd name="T16" fmla="*/ 363 w 863"/>
                    <a:gd name="T17" fmla="*/ 196 h 575"/>
                    <a:gd name="T18" fmla="*/ 273 w 863"/>
                    <a:gd name="T19" fmla="*/ 131 h 575"/>
                    <a:gd name="T20" fmla="*/ 227 w 863"/>
                    <a:gd name="T21" fmla="*/ 98 h 575"/>
                    <a:gd name="T22" fmla="*/ 181 w 863"/>
                    <a:gd name="T23" fmla="*/ 66 h 575"/>
                    <a:gd name="T24" fmla="*/ 136 w 863"/>
                    <a:gd name="T25" fmla="*/ 39 h 575"/>
                    <a:gd name="T26" fmla="*/ 90 w 863"/>
                    <a:gd name="T27" fmla="*/ 18 h 575"/>
                    <a:gd name="T28" fmla="*/ 44 w 863"/>
                    <a:gd name="T29" fmla="*/ 5 h 575"/>
                    <a:gd name="T30" fmla="*/ 0 w 863"/>
                    <a:gd name="T31" fmla="*/ 0 h 575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863" h="575">
                      <a:moveTo>
                        <a:pt x="862" y="574"/>
                      </a:moveTo>
                      <a:lnTo>
                        <a:pt x="770" y="566"/>
                      </a:lnTo>
                      <a:lnTo>
                        <a:pt x="726" y="561"/>
                      </a:lnTo>
                      <a:lnTo>
                        <a:pt x="680" y="551"/>
                      </a:lnTo>
                      <a:lnTo>
                        <a:pt x="634" y="538"/>
                      </a:lnTo>
                      <a:lnTo>
                        <a:pt x="590" y="520"/>
                      </a:lnTo>
                      <a:lnTo>
                        <a:pt x="544" y="496"/>
                      </a:lnTo>
                      <a:lnTo>
                        <a:pt x="452" y="429"/>
                      </a:lnTo>
                      <a:lnTo>
                        <a:pt x="362" y="335"/>
                      </a:lnTo>
                      <a:lnTo>
                        <a:pt x="272" y="224"/>
                      </a:lnTo>
                      <a:lnTo>
                        <a:pt x="226" y="167"/>
                      </a:lnTo>
                      <a:lnTo>
                        <a:pt x="180" y="113"/>
                      </a:lnTo>
                      <a:lnTo>
                        <a:pt x="136" y="67"/>
                      </a:lnTo>
                      <a:lnTo>
                        <a:pt x="90" y="31"/>
                      </a:lnTo>
                      <a:lnTo>
                        <a:pt x="44" y="8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50800" cap="rnd" cmpd="sng">
                  <a:solidFill>
                    <a:srgbClr val="00F4D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dist="35921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1350"/>
                </a:p>
              </p:txBody>
            </p:sp>
            <p:sp>
              <p:nvSpPr>
                <p:cNvPr id="15" name="Freeform 9"/>
                <p:cNvSpPr>
                  <a:spLocks/>
                </p:cNvSpPr>
                <p:nvPr/>
              </p:nvSpPr>
              <p:spPr bwMode="auto">
                <a:xfrm>
                  <a:off x="2021" y="1607"/>
                  <a:ext cx="859" cy="336"/>
                </a:xfrm>
                <a:custGeom>
                  <a:avLst/>
                  <a:gdLst>
                    <a:gd name="T0" fmla="*/ 0 w 863"/>
                    <a:gd name="T1" fmla="*/ 335 h 575"/>
                    <a:gd name="T2" fmla="*/ 90 w 863"/>
                    <a:gd name="T3" fmla="*/ 331 h 575"/>
                    <a:gd name="T4" fmla="*/ 135 w 863"/>
                    <a:gd name="T5" fmla="*/ 328 h 575"/>
                    <a:gd name="T6" fmla="*/ 179 w 863"/>
                    <a:gd name="T7" fmla="*/ 322 h 575"/>
                    <a:gd name="T8" fmla="*/ 225 w 863"/>
                    <a:gd name="T9" fmla="*/ 314 h 575"/>
                    <a:gd name="T10" fmla="*/ 271 w 863"/>
                    <a:gd name="T11" fmla="*/ 304 h 575"/>
                    <a:gd name="T12" fmla="*/ 315 w 863"/>
                    <a:gd name="T13" fmla="*/ 290 h 575"/>
                    <a:gd name="T14" fmla="*/ 406 w 863"/>
                    <a:gd name="T15" fmla="*/ 251 h 575"/>
                    <a:gd name="T16" fmla="*/ 496 w 863"/>
                    <a:gd name="T17" fmla="*/ 196 h 575"/>
                    <a:gd name="T18" fmla="*/ 587 w 863"/>
                    <a:gd name="T19" fmla="*/ 131 h 575"/>
                    <a:gd name="T20" fmla="*/ 631 w 863"/>
                    <a:gd name="T21" fmla="*/ 98 h 575"/>
                    <a:gd name="T22" fmla="*/ 677 w 863"/>
                    <a:gd name="T23" fmla="*/ 66 h 575"/>
                    <a:gd name="T24" fmla="*/ 723 w 863"/>
                    <a:gd name="T25" fmla="*/ 39 h 575"/>
                    <a:gd name="T26" fmla="*/ 766 w 863"/>
                    <a:gd name="T27" fmla="*/ 18 h 575"/>
                    <a:gd name="T28" fmla="*/ 812 w 863"/>
                    <a:gd name="T29" fmla="*/ 5 h 575"/>
                    <a:gd name="T30" fmla="*/ 858 w 863"/>
                    <a:gd name="T31" fmla="*/ 0 h 575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863" h="575">
                      <a:moveTo>
                        <a:pt x="0" y="574"/>
                      </a:moveTo>
                      <a:lnTo>
                        <a:pt x="90" y="566"/>
                      </a:lnTo>
                      <a:lnTo>
                        <a:pt x="136" y="561"/>
                      </a:lnTo>
                      <a:lnTo>
                        <a:pt x="180" y="551"/>
                      </a:lnTo>
                      <a:lnTo>
                        <a:pt x="226" y="538"/>
                      </a:lnTo>
                      <a:lnTo>
                        <a:pt x="272" y="520"/>
                      </a:lnTo>
                      <a:lnTo>
                        <a:pt x="316" y="496"/>
                      </a:lnTo>
                      <a:lnTo>
                        <a:pt x="408" y="429"/>
                      </a:lnTo>
                      <a:lnTo>
                        <a:pt x="498" y="335"/>
                      </a:lnTo>
                      <a:lnTo>
                        <a:pt x="590" y="224"/>
                      </a:lnTo>
                      <a:lnTo>
                        <a:pt x="634" y="167"/>
                      </a:lnTo>
                      <a:lnTo>
                        <a:pt x="680" y="113"/>
                      </a:lnTo>
                      <a:lnTo>
                        <a:pt x="726" y="67"/>
                      </a:lnTo>
                      <a:lnTo>
                        <a:pt x="770" y="31"/>
                      </a:lnTo>
                      <a:lnTo>
                        <a:pt x="816" y="8"/>
                      </a:lnTo>
                      <a:lnTo>
                        <a:pt x="862" y="0"/>
                      </a:lnTo>
                    </a:path>
                  </a:pathLst>
                </a:custGeom>
                <a:noFill/>
                <a:ln w="50800" cap="rnd" cmpd="sng">
                  <a:solidFill>
                    <a:srgbClr val="00F4D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dist="35921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1350"/>
                </a:p>
              </p:txBody>
            </p:sp>
          </p:grpSp>
          <p:grpSp>
            <p:nvGrpSpPr>
              <p:cNvPr id="11" name="Group 10"/>
              <p:cNvGrpSpPr>
                <a:grpSpLocks/>
              </p:cNvGrpSpPr>
              <p:nvPr/>
            </p:nvGrpSpPr>
            <p:grpSpPr bwMode="auto">
              <a:xfrm>
                <a:off x="2928" y="1392"/>
                <a:ext cx="1778" cy="649"/>
                <a:chOff x="2016" y="1319"/>
                <a:chExt cx="1730" cy="628"/>
              </a:xfrm>
            </p:grpSpPr>
            <p:sp>
              <p:nvSpPr>
                <p:cNvPr id="12" name="Freeform 11"/>
                <p:cNvSpPr>
                  <a:spLocks/>
                </p:cNvSpPr>
                <p:nvPr/>
              </p:nvSpPr>
              <p:spPr bwMode="auto">
                <a:xfrm>
                  <a:off x="2928" y="1319"/>
                  <a:ext cx="818" cy="628"/>
                </a:xfrm>
                <a:custGeom>
                  <a:avLst/>
                  <a:gdLst>
                    <a:gd name="T0" fmla="*/ 817 w 863"/>
                    <a:gd name="T1" fmla="*/ 627 h 575"/>
                    <a:gd name="T2" fmla="*/ 730 w 863"/>
                    <a:gd name="T3" fmla="*/ 618 h 575"/>
                    <a:gd name="T4" fmla="*/ 688 w 863"/>
                    <a:gd name="T5" fmla="*/ 612 h 575"/>
                    <a:gd name="T6" fmla="*/ 645 w 863"/>
                    <a:gd name="T7" fmla="*/ 602 h 575"/>
                    <a:gd name="T8" fmla="*/ 601 w 863"/>
                    <a:gd name="T9" fmla="*/ 586 h 575"/>
                    <a:gd name="T10" fmla="*/ 559 w 863"/>
                    <a:gd name="T11" fmla="*/ 568 h 575"/>
                    <a:gd name="T12" fmla="*/ 516 w 863"/>
                    <a:gd name="T13" fmla="*/ 541 h 575"/>
                    <a:gd name="T14" fmla="*/ 428 w 863"/>
                    <a:gd name="T15" fmla="*/ 467 h 575"/>
                    <a:gd name="T16" fmla="*/ 343 w 863"/>
                    <a:gd name="T17" fmla="*/ 366 h 575"/>
                    <a:gd name="T18" fmla="*/ 258 w 863"/>
                    <a:gd name="T19" fmla="*/ 245 h 575"/>
                    <a:gd name="T20" fmla="*/ 214 w 863"/>
                    <a:gd name="T21" fmla="*/ 182 h 575"/>
                    <a:gd name="T22" fmla="*/ 171 w 863"/>
                    <a:gd name="T23" fmla="*/ 123 h 575"/>
                    <a:gd name="T24" fmla="*/ 129 w 863"/>
                    <a:gd name="T25" fmla="*/ 73 h 575"/>
                    <a:gd name="T26" fmla="*/ 85 w 863"/>
                    <a:gd name="T27" fmla="*/ 34 h 575"/>
                    <a:gd name="T28" fmla="*/ 42 w 863"/>
                    <a:gd name="T29" fmla="*/ 9 h 575"/>
                    <a:gd name="T30" fmla="*/ 0 w 863"/>
                    <a:gd name="T31" fmla="*/ 0 h 575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863" h="575">
                      <a:moveTo>
                        <a:pt x="862" y="574"/>
                      </a:moveTo>
                      <a:lnTo>
                        <a:pt x="770" y="566"/>
                      </a:lnTo>
                      <a:lnTo>
                        <a:pt x="726" y="560"/>
                      </a:lnTo>
                      <a:lnTo>
                        <a:pt x="680" y="551"/>
                      </a:lnTo>
                      <a:lnTo>
                        <a:pt x="634" y="537"/>
                      </a:lnTo>
                      <a:lnTo>
                        <a:pt x="590" y="520"/>
                      </a:lnTo>
                      <a:lnTo>
                        <a:pt x="544" y="495"/>
                      </a:lnTo>
                      <a:lnTo>
                        <a:pt x="452" y="428"/>
                      </a:lnTo>
                      <a:lnTo>
                        <a:pt x="362" y="335"/>
                      </a:lnTo>
                      <a:lnTo>
                        <a:pt x="272" y="224"/>
                      </a:lnTo>
                      <a:lnTo>
                        <a:pt x="226" y="167"/>
                      </a:lnTo>
                      <a:lnTo>
                        <a:pt x="180" y="113"/>
                      </a:lnTo>
                      <a:lnTo>
                        <a:pt x="136" y="67"/>
                      </a:lnTo>
                      <a:lnTo>
                        <a:pt x="90" y="31"/>
                      </a:lnTo>
                      <a:lnTo>
                        <a:pt x="44" y="8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38100" cap="rnd" cmpd="sng">
                  <a:solidFill>
                    <a:schemeClr val="hlink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dist="35921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1350"/>
                </a:p>
              </p:txBody>
            </p:sp>
            <p:sp>
              <p:nvSpPr>
                <p:cNvPr id="13" name="Freeform 12"/>
                <p:cNvSpPr>
                  <a:spLocks/>
                </p:cNvSpPr>
                <p:nvPr/>
              </p:nvSpPr>
              <p:spPr bwMode="auto">
                <a:xfrm>
                  <a:off x="2016" y="1319"/>
                  <a:ext cx="907" cy="628"/>
                </a:xfrm>
                <a:custGeom>
                  <a:avLst/>
                  <a:gdLst>
                    <a:gd name="T0" fmla="*/ 0 w 863"/>
                    <a:gd name="T1" fmla="*/ 627 h 575"/>
                    <a:gd name="T2" fmla="*/ 95 w 863"/>
                    <a:gd name="T3" fmla="*/ 618 h 575"/>
                    <a:gd name="T4" fmla="*/ 143 w 863"/>
                    <a:gd name="T5" fmla="*/ 612 h 575"/>
                    <a:gd name="T6" fmla="*/ 189 w 863"/>
                    <a:gd name="T7" fmla="*/ 602 h 575"/>
                    <a:gd name="T8" fmla="*/ 238 w 863"/>
                    <a:gd name="T9" fmla="*/ 586 h 575"/>
                    <a:gd name="T10" fmla="*/ 286 w 863"/>
                    <a:gd name="T11" fmla="*/ 568 h 575"/>
                    <a:gd name="T12" fmla="*/ 332 w 863"/>
                    <a:gd name="T13" fmla="*/ 541 h 575"/>
                    <a:gd name="T14" fmla="*/ 429 w 863"/>
                    <a:gd name="T15" fmla="*/ 467 h 575"/>
                    <a:gd name="T16" fmla="*/ 523 w 863"/>
                    <a:gd name="T17" fmla="*/ 366 h 575"/>
                    <a:gd name="T18" fmla="*/ 620 w 863"/>
                    <a:gd name="T19" fmla="*/ 245 h 575"/>
                    <a:gd name="T20" fmla="*/ 666 w 863"/>
                    <a:gd name="T21" fmla="*/ 182 h 575"/>
                    <a:gd name="T22" fmla="*/ 715 w 863"/>
                    <a:gd name="T23" fmla="*/ 123 h 575"/>
                    <a:gd name="T24" fmla="*/ 763 w 863"/>
                    <a:gd name="T25" fmla="*/ 73 h 575"/>
                    <a:gd name="T26" fmla="*/ 809 w 863"/>
                    <a:gd name="T27" fmla="*/ 34 h 575"/>
                    <a:gd name="T28" fmla="*/ 858 w 863"/>
                    <a:gd name="T29" fmla="*/ 9 h 575"/>
                    <a:gd name="T30" fmla="*/ 906 w 863"/>
                    <a:gd name="T31" fmla="*/ 0 h 575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863" h="575">
                      <a:moveTo>
                        <a:pt x="0" y="574"/>
                      </a:moveTo>
                      <a:lnTo>
                        <a:pt x="90" y="566"/>
                      </a:lnTo>
                      <a:lnTo>
                        <a:pt x="136" y="560"/>
                      </a:lnTo>
                      <a:lnTo>
                        <a:pt x="180" y="551"/>
                      </a:lnTo>
                      <a:lnTo>
                        <a:pt x="226" y="537"/>
                      </a:lnTo>
                      <a:lnTo>
                        <a:pt x="272" y="520"/>
                      </a:lnTo>
                      <a:lnTo>
                        <a:pt x="316" y="495"/>
                      </a:lnTo>
                      <a:lnTo>
                        <a:pt x="408" y="428"/>
                      </a:lnTo>
                      <a:lnTo>
                        <a:pt x="498" y="335"/>
                      </a:lnTo>
                      <a:lnTo>
                        <a:pt x="590" y="224"/>
                      </a:lnTo>
                      <a:lnTo>
                        <a:pt x="634" y="167"/>
                      </a:lnTo>
                      <a:lnTo>
                        <a:pt x="680" y="113"/>
                      </a:lnTo>
                      <a:lnTo>
                        <a:pt x="726" y="67"/>
                      </a:lnTo>
                      <a:lnTo>
                        <a:pt x="770" y="31"/>
                      </a:lnTo>
                      <a:lnTo>
                        <a:pt x="816" y="8"/>
                      </a:lnTo>
                      <a:lnTo>
                        <a:pt x="862" y="0"/>
                      </a:lnTo>
                    </a:path>
                  </a:pathLst>
                </a:custGeom>
                <a:noFill/>
                <a:ln w="38100" cap="rnd" cmpd="sng">
                  <a:solidFill>
                    <a:schemeClr val="hlink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dist="35921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1350"/>
                </a:p>
              </p:txBody>
            </p:sp>
          </p:grpSp>
        </p:grpSp>
      </p:grpSp>
      <p:grpSp>
        <p:nvGrpSpPr>
          <p:cNvPr id="16" name="Group 13"/>
          <p:cNvGrpSpPr>
            <a:grpSpLocks/>
          </p:cNvGrpSpPr>
          <p:nvPr/>
        </p:nvGrpSpPr>
        <p:grpSpPr bwMode="auto">
          <a:xfrm>
            <a:off x="6268436" y="4336842"/>
            <a:ext cx="2609801" cy="1865751"/>
            <a:chOff x="2880" y="2448"/>
            <a:chExt cx="2090" cy="1504"/>
          </a:xfrm>
        </p:grpSpPr>
        <p:sp>
          <p:nvSpPr>
            <p:cNvPr id="17" name="Rectangle 14"/>
            <p:cNvSpPr>
              <a:spLocks noChangeArrowheads="1"/>
            </p:cNvSpPr>
            <p:nvPr/>
          </p:nvSpPr>
          <p:spPr bwMode="auto">
            <a:xfrm>
              <a:off x="3360" y="3600"/>
              <a:ext cx="1152" cy="3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7866" tIns="33338" rIns="67866" bIns="333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zh-CN" altLang="en-US" sz="2400" dirty="0"/>
                <a:t>尖峰分布</a:t>
              </a:r>
            </a:p>
          </p:txBody>
        </p:sp>
        <p:grpSp>
          <p:nvGrpSpPr>
            <p:cNvPr id="18" name="Group 15"/>
            <p:cNvGrpSpPr>
              <a:grpSpLocks/>
            </p:cNvGrpSpPr>
            <p:nvPr/>
          </p:nvGrpSpPr>
          <p:grpSpPr bwMode="auto">
            <a:xfrm>
              <a:off x="2880" y="2448"/>
              <a:ext cx="2090" cy="1110"/>
              <a:chOff x="1920" y="2400"/>
              <a:chExt cx="2090" cy="1110"/>
            </a:xfrm>
          </p:grpSpPr>
          <p:grpSp>
            <p:nvGrpSpPr>
              <p:cNvPr id="19" name="Group 16"/>
              <p:cNvGrpSpPr>
                <a:grpSpLocks/>
              </p:cNvGrpSpPr>
              <p:nvPr/>
            </p:nvGrpSpPr>
            <p:grpSpPr bwMode="auto">
              <a:xfrm>
                <a:off x="2064" y="2400"/>
                <a:ext cx="1730" cy="1012"/>
                <a:chOff x="2064" y="2448"/>
                <a:chExt cx="1730" cy="1012"/>
              </a:xfrm>
            </p:grpSpPr>
            <p:sp>
              <p:nvSpPr>
                <p:cNvPr id="26" name="Freeform 17"/>
                <p:cNvSpPr>
                  <a:spLocks/>
                </p:cNvSpPr>
                <p:nvPr/>
              </p:nvSpPr>
              <p:spPr bwMode="auto">
                <a:xfrm>
                  <a:off x="2928" y="2448"/>
                  <a:ext cx="866" cy="1012"/>
                </a:xfrm>
                <a:custGeom>
                  <a:avLst/>
                  <a:gdLst>
                    <a:gd name="T0" fmla="*/ 865 w 863"/>
                    <a:gd name="T1" fmla="*/ 1010 h 575"/>
                    <a:gd name="T2" fmla="*/ 773 w 863"/>
                    <a:gd name="T3" fmla="*/ 996 h 575"/>
                    <a:gd name="T4" fmla="*/ 729 w 863"/>
                    <a:gd name="T5" fmla="*/ 986 h 575"/>
                    <a:gd name="T6" fmla="*/ 682 w 863"/>
                    <a:gd name="T7" fmla="*/ 970 h 575"/>
                    <a:gd name="T8" fmla="*/ 636 w 863"/>
                    <a:gd name="T9" fmla="*/ 945 h 575"/>
                    <a:gd name="T10" fmla="*/ 592 w 863"/>
                    <a:gd name="T11" fmla="*/ 915 h 575"/>
                    <a:gd name="T12" fmla="*/ 546 w 863"/>
                    <a:gd name="T13" fmla="*/ 871 h 575"/>
                    <a:gd name="T14" fmla="*/ 454 w 863"/>
                    <a:gd name="T15" fmla="*/ 753 h 575"/>
                    <a:gd name="T16" fmla="*/ 363 w 863"/>
                    <a:gd name="T17" fmla="*/ 590 h 575"/>
                    <a:gd name="T18" fmla="*/ 273 w 863"/>
                    <a:gd name="T19" fmla="*/ 394 h 575"/>
                    <a:gd name="T20" fmla="*/ 227 w 863"/>
                    <a:gd name="T21" fmla="*/ 294 h 575"/>
                    <a:gd name="T22" fmla="*/ 181 w 863"/>
                    <a:gd name="T23" fmla="*/ 199 h 575"/>
                    <a:gd name="T24" fmla="*/ 136 w 863"/>
                    <a:gd name="T25" fmla="*/ 118 h 575"/>
                    <a:gd name="T26" fmla="*/ 90 w 863"/>
                    <a:gd name="T27" fmla="*/ 55 h 575"/>
                    <a:gd name="T28" fmla="*/ 44 w 863"/>
                    <a:gd name="T29" fmla="*/ 14 h 575"/>
                    <a:gd name="T30" fmla="*/ 0 w 863"/>
                    <a:gd name="T31" fmla="*/ 0 h 575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863" h="575">
                      <a:moveTo>
                        <a:pt x="862" y="574"/>
                      </a:moveTo>
                      <a:lnTo>
                        <a:pt x="770" y="566"/>
                      </a:lnTo>
                      <a:lnTo>
                        <a:pt x="726" y="560"/>
                      </a:lnTo>
                      <a:lnTo>
                        <a:pt x="680" y="551"/>
                      </a:lnTo>
                      <a:lnTo>
                        <a:pt x="634" y="537"/>
                      </a:lnTo>
                      <a:lnTo>
                        <a:pt x="590" y="520"/>
                      </a:lnTo>
                      <a:lnTo>
                        <a:pt x="544" y="495"/>
                      </a:lnTo>
                      <a:lnTo>
                        <a:pt x="452" y="428"/>
                      </a:lnTo>
                      <a:lnTo>
                        <a:pt x="362" y="335"/>
                      </a:lnTo>
                      <a:lnTo>
                        <a:pt x="272" y="224"/>
                      </a:lnTo>
                      <a:lnTo>
                        <a:pt x="226" y="167"/>
                      </a:lnTo>
                      <a:lnTo>
                        <a:pt x="180" y="113"/>
                      </a:lnTo>
                      <a:lnTo>
                        <a:pt x="136" y="67"/>
                      </a:lnTo>
                      <a:lnTo>
                        <a:pt x="90" y="31"/>
                      </a:lnTo>
                      <a:lnTo>
                        <a:pt x="44" y="8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50800" cap="rnd" cmpd="sng">
                  <a:solidFill>
                    <a:srgbClr val="00F4D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dist="35921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1350"/>
                </a:p>
              </p:txBody>
            </p:sp>
            <p:sp>
              <p:nvSpPr>
                <p:cNvPr id="27" name="Freeform 18"/>
                <p:cNvSpPr>
                  <a:spLocks/>
                </p:cNvSpPr>
                <p:nvPr/>
              </p:nvSpPr>
              <p:spPr bwMode="auto">
                <a:xfrm>
                  <a:off x="2064" y="2448"/>
                  <a:ext cx="864" cy="1012"/>
                </a:xfrm>
                <a:custGeom>
                  <a:avLst/>
                  <a:gdLst>
                    <a:gd name="T0" fmla="*/ 0 w 863"/>
                    <a:gd name="T1" fmla="*/ 1010 h 575"/>
                    <a:gd name="T2" fmla="*/ 90 w 863"/>
                    <a:gd name="T3" fmla="*/ 996 h 575"/>
                    <a:gd name="T4" fmla="*/ 136 w 863"/>
                    <a:gd name="T5" fmla="*/ 986 h 575"/>
                    <a:gd name="T6" fmla="*/ 180 w 863"/>
                    <a:gd name="T7" fmla="*/ 970 h 575"/>
                    <a:gd name="T8" fmla="*/ 226 w 863"/>
                    <a:gd name="T9" fmla="*/ 945 h 575"/>
                    <a:gd name="T10" fmla="*/ 272 w 863"/>
                    <a:gd name="T11" fmla="*/ 915 h 575"/>
                    <a:gd name="T12" fmla="*/ 316 w 863"/>
                    <a:gd name="T13" fmla="*/ 871 h 575"/>
                    <a:gd name="T14" fmla="*/ 408 w 863"/>
                    <a:gd name="T15" fmla="*/ 753 h 575"/>
                    <a:gd name="T16" fmla="*/ 499 w 863"/>
                    <a:gd name="T17" fmla="*/ 590 h 575"/>
                    <a:gd name="T18" fmla="*/ 591 w 863"/>
                    <a:gd name="T19" fmla="*/ 394 h 575"/>
                    <a:gd name="T20" fmla="*/ 635 w 863"/>
                    <a:gd name="T21" fmla="*/ 294 h 575"/>
                    <a:gd name="T22" fmla="*/ 681 w 863"/>
                    <a:gd name="T23" fmla="*/ 199 h 575"/>
                    <a:gd name="T24" fmla="*/ 727 w 863"/>
                    <a:gd name="T25" fmla="*/ 118 h 575"/>
                    <a:gd name="T26" fmla="*/ 771 w 863"/>
                    <a:gd name="T27" fmla="*/ 55 h 575"/>
                    <a:gd name="T28" fmla="*/ 817 w 863"/>
                    <a:gd name="T29" fmla="*/ 14 h 575"/>
                    <a:gd name="T30" fmla="*/ 863 w 863"/>
                    <a:gd name="T31" fmla="*/ 0 h 575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863" h="575">
                      <a:moveTo>
                        <a:pt x="0" y="574"/>
                      </a:moveTo>
                      <a:lnTo>
                        <a:pt x="90" y="566"/>
                      </a:lnTo>
                      <a:lnTo>
                        <a:pt x="136" y="560"/>
                      </a:lnTo>
                      <a:lnTo>
                        <a:pt x="180" y="551"/>
                      </a:lnTo>
                      <a:lnTo>
                        <a:pt x="226" y="537"/>
                      </a:lnTo>
                      <a:lnTo>
                        <a:pt x="272" y="520"/>
                      </a:lnTo>
                      <a:lnTo>
                        <a:pt x="316" y="495"/>
                      </a:lnTo>
                      <a:lnTo>
                        <a:pt x="408" y="428"/>
                      </a:lnTo>
                      <a:lnTo>
                        <a:pt x="498" y="335"/>
                      </a:lnTo>
                      <a:lnTo>
                        <a:pt x="590" y="224"/>
                      </a:lnTo>
                      <a:lnTo>
                        <a:pt x="634" y="167"/>
                      </a:lnTo>
                      <a:lnTo>
                        <a:pt x="680" y="113"/>
                      </a:lnTo>
                      <a:lnTo>
                        <a:pt x="726" y="67"/>
                      </a:lnTo>
                      <a:lnTo>
                        <a:pt x="770" y="31"/>
                      </a:lnTo>
                      <a:lnTo>
                        <a:pt x="816" y="8"/>
                      </a:lnTo>
                      <a:lnTo>
                        <a:pt x="862" y="0"/>
                      </a:lnTo>
                    </a:path>
                  </a:pathLst>
                </a:custGeom>
                <a:noFill/>
                <a:ln w="50800" cap="rnd" cmpd="sng">
                  <a:solidFill>
                    <a:srgbClr val="00F4D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dist="35921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1350"/>
                </a:p>
              </p:txBody>
            </p:sp>
          </p:grpSp>
          <p:grpSp>
            <p:nvGrpSpPr>
              <p:cNvPr id="20" name="Group 19"/>
              <p:cNvGrpSpPr>
                <a:grpSpLocks/>
              </p:cNvGrpSpPr>
              <p:nvPr/>
            </p:nvGrpSpPr>
            <p:grpSpPr bwMode="auto">
              <a:xfrm>
                <a:off x="1920" y="2832"/>
                <a:ext cx="2090" cy="678"/>
                <a:chOff x="1920" y="2832"/>
                <a:chExt cx="2090" cy="678"/>
              </a:xfrm>
            </p:grpSpPr>
            <p:sp>
              <p:nvSpPr>
                <p:cNvPr id="21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1920" y="3504"/>
                  <a:ext cx="2090" cy="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>
                  <a:outerShdw dist="35921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1350"/>
                </a:p>
              </p:txBody>
            </p:sp>
            <p:sp>
              <p:nvSpPr>
                <p:cNvPr id="22" name="Rectangle 21"/>
                <p:cNvSpPr>
                  <a:spLocks noChangeArrowheads="1"/>
                </p:cNvSpPr>
                <p:nvPr/>
              </p:nvSpPr>
              <p:spPr bwMode="auto">
                <a:xfrm>
                  <a:off x="3227" y="3385"/>
                  <a:ext cx="116" cy="5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1350"/>
                </a:p>
              </p:txBody>
            </p:sp>
            <p:grpSp>
              <p:nvGrpSpPr>
                <p:cNvPr id="23" name="Group 22"/>
                <p:cNvGrpSpPr>
                  <a:grpSpLocks/>
                </p:cNvGrpSpPr>
                <p:nvPr/>
              </p:nvGrpSpPr>
              <p:grpSpPr bwMode="auto">
                <a:xfrm>
                  <a:off x="2016" y="2832"/>
                  <a:ext cx="1778" cy="628"/>
                  <a:chOff x="2016" y="2832"/>
                  <a:chExt cx="1778" cy="628"/>
                </a:xfrm>
              </p:grpSpPr>
              <p:sp>
                <p:nvSpPr>
                  <p:cNvPr id="24" name="Freeform 23"/>
                  <p:cNvSpPr>
                    <a:spLocks/>
                  </p:cNvSpPr>
                  <p:nvPr/>
                </p:nvSpPr>
                <p:spPr bwMode="auto">
                  <a:xfrm>
                    <a:off x="2928" y="2832"/>
                    <a:ext cx="866" cy="628"/>
                  </a:xfrm>
                  <a:custGeom>
                    <a:avLst/>
                    <a:gdLst>
                      <a:gd name="T0" fmla="*/ 865 w 863"/>
                      <a:gd name="T1" fmla="*/ 627 h 575"/>
                      <a:gd name="T2" fmla="*/ 773 w 863"/>
                      <a:gd name="T3" fmla="*/ 618 h 575"/>
                      <a:gd name="T4" fmla="*/ 729 w 863"/>
                      <a:gd name="T5" fmla="*/ 612 h 575"/>
                      <a:gd name="T6" fmla="*/ 682 w 863"/>
                      <a:gd name="T7" fmla="*/ 602 h 575"/>
                      <a:gd name="T8" fmla="*/ 636 w 863"/>
                      <a:gd name="T9" fmla="*/ 586 h 575"/>
                      <a:gd name="T10" fmla="*/ 592 w 863"/>
                      <a:gd name="T11" fmla="*/ 568 h 575"/>
                      <a:gd name="T12" fmla="*/ 546 w 863"/>
                      <a:gd name="T13" fmla="*/ 541 h 575"/>
                      <a:gd name="T14" fmla="*/ 454 w 863"/>
                      <a:gd name="T15" fmla="*/ 467 h 575"/>
                      <a:gd name="T16" fmla="*/ 363 w 863"/>
                      <a:gd name="T17" fmla="*/ 366 h 575"/>
                      <a:gd name="T18" fmla="*/ 273 w 863"/>
                      <a:gd name="T19" fmla="*/ 245 h 575"/>
                      <a:gd name="T20" fmla="*/ 227 w 863"/>
                      <a:gd name="T21" fmla="*/ 182 h 575"/>
                      <a:gd name="T22" fmla="*/ 181 w 863"/>
                      <a:gd name="T23" fmla="*/ 123 h 575"/>
                      <a:gd name="T24" fmla="*/ 136 w 863"/>
                      <a:gd name="T25" fmla="*/ 73 h 575"/>
                      <a:gd name="T26" fmla="*/ 90 w 863"/>
                      <a:gd name="T27" fmla="*/ 34 h 575"/>
                      <a:gd name="T28" fmla="*/ 44 w 863"/>
                      <a:gd name="T29" fmla="*/ 9 h 575"/>
                      <a:gd name="T30" fmla="*/ 0 w 863"/>
                      <a:gd name="T31" fmla="*/ 0 h 575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863" h="575">
                        <a:moveTo>
                          <a:pt x="862" y="574"/>
                        </a:moveTo>
                        <a:lnTo>
                          <a:pt x="770" y="566"/>
                        </a:lnTo>
                        <a:lnTo>
                          <a:pt x="726" y="560"/>
                        </a:lnTo>
                        <a:lnTo>
                          <a:pt x="680" y="551"/>
                        </a:lnTo>
                        <a:lnTo>
                          <a:pt x="634" y="537"/>
                        </a:lnTo>
                        <a:lnTo>
                          <a:pt x="590" y="520"/>
                        </a:lnTo>
                        <a:lnTo>
                          <a:pt x="544" y="495"/>
                        </a:lnTo>
                        <a:lnTo>
                          <a:pt x="452" y="428"/>
                        </a:lnTo>
                        <a:lnTo>
                          <a:pt x="362" y="335"/>
                        </a:lnTo>
                        <a:lnTo>
                          <a:pt x="272" y="224"/>
                        </a:lnTo>
                        <a:lnTo>
                          <a:pt x="226" y="167"/>
                        </a:lnTo>
                        <a:lnTo>
                          <a:pt x="180" y="113"/>
                        </a:lnTo>
                        <a:lnTo>
                          <a:pt x="136" y="67"/>
                        </a:lnTo>
                        <a:lnTo>
                          <a:pt x="90" y="31"/>
                        </a:lnTo>
                        <a:lnTo>
                          <a:pt x="44" y="8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38100" cap="rnd" cmpd="sng">
                    <a:solidFill>
                      <a:schemeClr val="hlink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25" name="Freeform 24"/>
                  <p:cNvSpPr>
                    <a:spLocks/>
                  </p:cNvSpPr>
                  <p:nvPr/>
                </p:nvSpPr>
                <p:spPr bwMode="auto">
                  <a:xfrm>
                    <a:off x="2016" y="2832"/>
                    <a:ext cx="907" cy="628"/>
                  </a:xfrm>
                  <a:custGeom>
                    <a:avLst/>
                    <a:gdLst>
                      <a:gd name="T0" fmla="*/ 0 w 863"/>
                      <a:gd name="T1" fmla="*/ 627 h 575"/>
                      <a:gd name="T2" fmla="*/ 95 w 863"/>
                      <a:gd name="T3" fmla="*/ 618 h 575"/>
                      <a:gd name="T4" fmla="*/ 143 w 863"/>
                      <a:gd name="T5" fmla="*/ 612 h 575"/>
                      <a:gd name="T6" fmla="*/ 189 w 863"/>
                      <a:gd name="T7" fmla="*/ 602 h 575"/>
                      <a:gd name="T8" fmla="*/ 238 w 863"/>
                      <a:gd name="T9" fmla="*/ 586 h 575"/>
                      <a:gd name="T10" fmla="*/ 286 w 863"/>
                      <a:gd name="T11" fmla="*/ 568 h 575"/>
                      <a:gd name="T12" fmla="*/ 332 w 863"/>
                      <a:gd name="T13" fmla="*/ 541 h 575"/>
                      <a:gd name="T14" fmla="*/ 429 w 863"/>
                      <a:gd name="T15" fmla="*/ 467 h 575"/>
                      <a:gd name="T16" fmla="*/ 523 w 863"/>
                      <a:gd name="T17" fmla="*/ 366 h 575"/>
                      <a:gd name="T18" fmla="*/ 620 w 863"/>
                      <a:gd name="T19" fmla="*/ 245 h 575"/>
                      <a:gd name="T20" fmla="*/ 666 w 863"/>
                      <a:gd name="T21" fmla="*/ 182 h 575"/>
                      <a:gd name="T22" fmla="*/ 715 w 863"/>
                      <a:gd name="T23" fmla="*/ 123 h 575"/>
                      <a:gd name="T24" fmla="*/ 763 w 863"/>
                      <a:gd name="T25" fmla="*/ 73 h 575"/>
                      <a:gd name="T26" fmla="*/ 809 w 863"/>
                      <a:gd name="T27" fmla="*/ 34 h 575"/>
                      <a:gd name="T28" fmla="*/ 858 w 863"/>
                      <a:gd name="T29" fmla="*/ 9 h 575"/>
                      <a:gd name="T30" fmla="*/ 906 w 863"/>
                      <a:gd name="T31" fmla="*/ 0 h 575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863" h="575">
                        <a:moveTo>
                          <a:pt x="0" y="574"/>
                        </a:moveTo>
                        <a:lnTo>
                          <a:pt x="90" y="566"/>
                        </a:lnTo>
                        <a:lnTo>
                          <a:pt x="136" y="560"/>
                        </a:lnTo>
                        <a:lnTo>
                          <a:pt x="180" y="551"/>
                        </a:lnTo>
                        <a:lnTo>
                          <a:pt x="226" y="537"/>
                        </a:lnTo>
                        <a:lnTo>
                          <a:pt x="272" y="520"/>
                        </a:lnTo>
                        <a:lnTo>
                          <a:pt x="316" y="495"/>
                        </a:lnTo>
                        <a:lnTo>
                          <a:pt x="408" y="428"/>
                        </a:lnTo>
                        <a:lnTo>
                          <a:pt x="498" y="335"/>
                        </a:lnTo>
                        <a:lnTo>
                          <a:pt x="590" y="224"/>
                        </a:lnTo>
                        <a:lnTo>
                          <a:pt x="634" y="167"/>
                        </a:lnTo>
                        <a:lnTo>
                          <a:pt x="680" y="113"/>
                        </a:lnTo>
                        <a:lnTo>
                          <a:pt x="726" y="67"/>
                        </a:lnTo>
                        <a:lnTo>
                          <a:pt x="770" y="31"/>
                        </a:lnTo>
                        <a:lnTo>
                          <a:pt x="816" y="8"/>
                        </a:lnTo>
                        <a:lnTo>
                          <a:pt x="862" y="0"/>
                        </a:lnTo>
                      </a:path>
                    </a:pathLst>
                  </a:custGeom>
                  <a:noFill/>
                  <a:ln w="38100" cap="rnd" cmpd="sng">
                    <a:solidFill>
                      <a:schemeClr val="hlink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5920404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3" name="Text Box 3"/>
          <p:cNvSpPr txBox="1">
            <a:spLocks noChangeArrowheads="1"/>
          </p:cNvSpPr>
          <p:nvPr/>
        </p:nvSpPr>
        <p:spPr bwMode="auto">
          <a:xfrm>
            <a:off x="762915" y="971088"/>
            <a:ext cx="7637166" cy="2077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 eaLnBrk="0" hangingPunct="0">
              <a:spcBef>
                <a:spcPct val="50000"/>
              </a:spcBef>
              <a:defRPr/>
            </a:pPr>
            <a:r>
              <a:rPr kumimoji="1" lang="en-US" altLang="zh-CN" sz="2400" b="1" dirty="0" smtClean="0">
                <a:latin typeface="Times New Roman" pitchFamily="18" charset="0"/>
              </a:rPr>
              <a:t>【</a:t>
            </a:r>
            <a:r>
              <a:rPr kumimoji="1" lang="zh-CN" altLang="en-US" sz="2400" b="1" dirty="0" smtClean="0">
                <a:latin typeface="Times New Roman" pitchFamily="18" charset="0"/>
              </a:rPr>
              <a:t>例</a:t>
            </a:r>
            <a:r>
              <a:rPr kumimoji="1" lang="en-US" altLang="zh-CN" sz="2400" b="1" dirty="0" smtClean="0">
                <a:latin typeface="Times New Roman" pitchFamily="18" charset="0"/>
              </a:rPr>
              <a:t>11】</a:t>
            </a:r>
            <a:r>
              <a:rPr kumimoji="1" lang="zh-CN" altLang="en-US" sz="2400" dirty="0">
                <a:latin typeface="Times New Roman" pitchFamily="18" charset="0"/>
              </a:rPr>
              <a:t>已知</a:t>
            </a:r>
            <a:r>
              <a:rPr kumimoji="1" lang="en-US" altLang="zh-CN" sz="2400" dirty="0">
                <a:latin typeface="Times New Roman" pitchFamily="18" charset="0"/>
                <a:cs typeface="Times New Roman" pitchFamily="18" charset="0"/>
              </a:rPr>
              <a:t>1997</a:t>
            </a:r>
            <a:r>
              <a:rPr kumimoji="1" lang="zh-CN" altLang="en-US" sz="2400" dirty="0">
                <a:latin typeface="Times New Roman" pitchFamily="18" charset="0"/>
              </a:rPr>
              <a:t>年我国农村居民家庭按纯收入分组的有关数据如表</a:t>
            </a:r>
            <a:r>
              <a:rPr kumimoji="1" lang="en-US" altLang="zh-CN" sz="2400" dirty="0" smtClean="0">
                <a:latin typeface="Times New Roman" pitchFamily="18" charset="0"/>
              </a:rPr>
              <a:t>13</a:t>
            </a:r>
            <a:r>
              <a:rPr kumimoji="1" lang="zh-CN" altLang="en-US" sz="2400" dirty="0" smtClean="0">
                <a:latin typeface="Times New Roman" pitchFamily="18" charset="0"/>
              </a:rPr>
              <a:t>。</a:t>
            </a:r>
            <a:r>
              <a:rPr kumimoji="1" lang="zh-CN" altLang="en-US" sz="2400" dirty="0">
                <a:latin typeface="Times New Roman" pitchFamily="18" charset="0"/>
              </a:rPr>
              <a:t>试计算偏态</a:t>
            </a:r>
            <a:r>
              <a:rPr kumimoji="1" lang="zh-CN" altLang="en-US" sz="2400" dirty="0" smtClean="0">
                <a:latin typeface="Times New Roman" pitchFamily="18" charset="0"/>
              </a:rPr>
              <a:t>系数和峰度系数。</a:t>
            </a:r>
            <a:endParaRPr kumimoji="1" lang="zh-CN" altLang="en-US" sz="2400" dirty="0">
              <a:latin typeface="Times New Roman" pitchFamily="18" charset="0"/>
            </a:endParaRPr>
          </a:p>
          <a:p>
            <a:pPr algn="just" eaLnBrk="0" hangingPunct="0">
              <a:spcBef>
                <a:spcPct val="50000"/>
              </a:spcBef>
              <a:defRPr/>
            </a:pPr>
            <a:endParaRPr kumimoji="1" lang="zh-CN" altLang="en-US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algn="just" eaLnBrk="0" hangingPunct="0">
              <a:spcBef>
                <a:spcPct val="50000"/>
              </a:spcBef>
              <a:defRPr/>
            </a:pPr>
            <a:endParaRPr kumimoji="1" lang="zh-CN" altLang="en-US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algn="just" eaLnBrk="0" hangingPunct="0">
              <a:spcBef>
                <a:spcPct val="50000"/>
              </a:spcBef>
              <a:defRPr/>
            </a:pPr>
            <a:endParaRPr kumimoji="1"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graphicFrame>
        <p:nvGraphicFramePr>
          <p:cNvPr id="29184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6808140"/>
              </p:ext>
            </p:extLst>
          </p:nvPr>
        </p:nvGraphicFramePr>
        <p:xfrm>
          <a:off x="3254644" y="2096209"/>
          <a:ext cx="5145437" cy="4373178"/>
        </p:xfrm>
        <a:graphic>
          <a:graphicData uri="http://schemas.openxmlformats.org/drawingml/2006/table">
            <a:tbl>
              <a:tblPr/>
              <a:tblGrid>
                <a:gridCol w="2457865"/>
                <a:gridCol w="2687572"/>
              </a:tblGrid>
              <a:tr h="36965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表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13    1997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年</a:t>
                      </a:r>
                      <a:r>
                        <a:rPr kumimoji="0" lang="zh-CN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农村居民家庭纯收入数据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68580" marR="68580" marT="34295" marB="34295" anchor="ctr" horzOverflow="overflow">
                    <a:lnL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47B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687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按纯收入分组（元）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34295" marB="34295" anchor="ctr" horzOverflow="overflow">
                    <a:lnL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户数比重（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%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）</a:t>
                      </a:r>
                    </a:p>
                  </a:txBody>
                  <a:tcPr marL="68580" marR="68580" marT="34295" marB="34295" anchor="ctr" horzOverflow="overflow">
                    <a:lnL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B"/>
                    </a:solidFill>
                  </a:tcPr>
                </a:tc>
              </a:tr>
              <a:tr h="31012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500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以下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500~1000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1000~1500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1500~2000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2000~2500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2500~3000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3000~3500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3500~4000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4000~4500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4500~5000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5000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以上</a:t>
                      </a:r>
                    </a:p>
                  </a:txBody>
                  <a:tcPr marL="68580" marR="68580" marT="34295" marB="34295" anchor="ctr" horzOverflow="overflow">
                    <a:lnL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C67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2.28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12.45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20.35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19.52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14.93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10.35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6.56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4.13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2.68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1.81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4.94</a:t>
                      </a:r>
                    </a:p>
                  </a:txBody>
                  <a:tcPr marL="68580" marR="68580" marT="34295" marB="34295" anchor="ctr" horzOverflow="overflow">
                    <a:lnL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4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BFFF9"/>
                    </a:solidFill>
                  </a:tcPr>
                </a:tc>
              </a:tr>
            </a:tbl>
          </a:graphicData>
        </a:graphic>
      </p:graphicFrame>
      <p:grpSp>
        <p:nvGrpSpPr>
          <p:cNvPr id="151569" name="Group 17"/>
          <p:cNvGrpSpPr>
            <a:grpSpLocks/>
          </p:cNvGrpSpPr>
          <p:nvPr/>
        </p:nvGrpSpPr>
        <p:grpSpPr bwMode="auto">
          <a:xfrm>
            <a:off x="914400" y="4155483"/>
            <a:ext cx="1943100" cy="1428750"/>
            <a:chOff x="240" y="2496"/>
            <a:chExt cx="1680" cy="1344"/>
          </a:xfrm>
        </p:grpSpPr>
        <p:grpSp>
          <p:nvGrpSpPr>
            <p:cNvPr id="151570" name="Group 18"/>
            <p:cNvGrpSpPr>
              <a:grpSpLocks/>
            </p:cNvGrpSpPr>
            <p:nvPr/>
          </p:nvGrpSpPr>
          <p:grpSpPr bwMode="auto">
            <a:xfrm rot="-6237163">
              <a:off x="-71" y="2807"/>
              <a:ext cx="1200" cy="577"/>
              <a:chOff x="486" y="3222"/>
              <a:chExt cx="994" cy="500"/>
            </a:xfrm>
          </p:grpSpPr>
          <p:grpSp>
            <p:nvGrpSpPr>
              <p:cNvPr id="152015" name="Group 19"/>
              <p:cNvGrpSpPr>
                <a:grpSpLocks/>
              </p:cNvGrpSpPr>
              <p:nvPr/>
            </p:nvGrpSpPr>
            <p:grpSpPr bwMode="auto">
              <a:xfrm>
                <a:off x="486" y="3222"/>
                <a:ext cx="994" cy="500"/>
                <a:chOff x="486" y="3222"/>
                <a:chExt cx="994" cy="500"/>
              </a:xfrm>
            </p:grpSpPr>
            <p:sp>
              <p:nvSpPr>
                <p:cNvPr id="152122" name="Rectangle 20"/>
                <p:cNvSpPr>
                  <a:spLocks noChangeArrowheads="1"/>
                </p:cNvSpPr>
                <p:nvPr/>
              </p:nvSpPr>
              <p:spPr bwMode="auto">
                <a:xfrm>
                  <a:off x="486" y="3222"/>
                  <a:ext cx="994" cy="500"/>
                </a:xfrm>
                <a:prstGeom prst="rect">
                  <a:avLst/>
                </a:prstGeom>
                <a:solidFill>
                  <a:srgbClr val="BFFFB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1350"/>
                </a:p>
              </p:txBody>
            </p:sp>
            <p:sp>
              <p:nvSpPr>
                <p:cNvPr id="152123" name="Rectangle 21"/>
                <p:cNvSpPr>
                  <a:spLocks noChangeArrowheads="1"/>
                </p:cNvSpPr>
                <p:nvPr/>
              </p:nvSpPr>
              <p:spPr bwMode="auto">
                <a:xfrm>
                  <a:off x="507" y="3247"/>
                  <a:ext cx="951" cy="449"/>
                </a:xfrm>
                <a:prstGeom prst="rect">
                  <a:avLst/>
                </a:prstGeom>
                <a:solidFill>
                  <a:srgbClr val="008000"/>
                </a:solidFill>
                <a:ln w="12700">
                  <a:solidFill>
                    <a:srgbClr val="DFFFB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1350"/>
                </a:p>
              </p:txBody>
            </p:sp>
            <p:sp>
              <p:nvSpPr>
                <p:cNvPr id="152124" name="Freeform 22"/>
                <p:cNvSpPr>
                  <a:spLocks/>
                </p:cNvSpPr>
                <p:nvPr/>
              </p:nvSpPr>
              <p:spPr bwMode="auto">
                <a:xfrm>
                  <a:off x="571" y="3284"/>
                  <a:ext cx="827" cy="380"/>
                </a:xfrm>
                <a:custGeom>
                  <a:avLst/>
                  <a:gdLst>
                    <a:gd name="T0" fmla="*/ 0 w 827"/>
                    <a:gd name="T1" fmla="*/ 0 h 380"/>
                    <a:gd name="T2" fmla="*/ 826 w 827"/>
                    <a:gd name="T3" fmla="*/ 0 h 380"/>
                    <a:gd name="T4" fmla="*/ 826 w 827"/>
                    <a:gd name="T5" fmla="*/ 379 h 380"/>
                    <a:gd name="T6" fmla="*/ 0 w 827"/>
                    <a:gd name="T7" fmla="*/ 379 h 380"/>
                    <a:gd name="T8" fmla="*/ 0 w 827"/>
                    <a:gd name="T9" fmla="*/ 0 h 3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827" h="380">
                      <a:moveTo>
                        <a:pt x="0" y="0"/>
                      </a:moveTo>
                      <a:lnTo>
                        <a:pt x="826" y="0"/>
                      </a:lnTo>
                      <a:lnTo>
                        <a:pt x="826" y="379"/>
                      </a:lnTo>
                      <a:lnTo>
                        <a:pt x="0" y="379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FFFBF"/>
                </a:solidFill>
                <a:ln w="12700" cap="rnd" cmpd="sng">
                  <a:solidFill>
                    <a:srgbClr val="DFFFB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350"/>
                </a:p>
              </p:txBody>
            </p:sp>
          </p:grpSp>
          <p:grpSp>
            <p:nvGrpSpPr>
              <p:cNvPr id="152016" name="Group 23"/>
              <p:cNvGrpSpPr>
                <a:grpSpLocks/>
              </p:cNvGrpSpPr>
              <p:nvPr/>
            </p:nvGrpSpPr>
            <p:grpSpPr bwMode="auto">
              <a:xfrm>
                <a:off x="851" y="3589"/>
                <a:ext cx="259" cy="56"/>
                <a:chOff x="851" y="3589"/>
                <a:chExt cx="259" cy="56"/>
              </a:xfrm>
            </p:grpSpPr>
            <p:grpSp>
              <p:nvGrpSpPr>
                <p:cNvPr id="152114" name="Group 24"/>
                <p:cNvGrpSpPr>
                  <a:grpSpLocks/>
                </p:cNvGrpSpPr>
                <p:nvPr/>
              </p:nvGrpSpPr>
              <p:grpSpPr bwMode="auto">
                <a:xfrm>
                  <a:off x="851" y="3589"/>
                  <a:ext cx="39" cy="54"/>
                  <a:chOff x="851" y="3589"/>
                  <a:chExt cx="39" cy="54"/>
                </a:xfrm>
              </p:grpSpPr>
              <p:sp>
                <p:nvSpPr>
                  <p:cNvPr id="152119" name="Freeform 25"/>
                  <p:cNvSpPr>
                    <a:spLocks/>
                  </p:cNvSpPr>
                  <p:nvPr/>
                </p:nvSpPr>
                <p:spPr bwMode="auto">
                  <a:xfrm>
                    <a:off x="853" y="3606"/>
                    <a:ext cx="35" cy="34"/>
                  </a:xfrm>
                  <a:custGeom>
                    <a:avLst/>
                    <a:gdLst>
                      <a:gd name="T0" fmla="*/ 34 w 35"/>
                      <a:gd name="T1" fmla="*/ 33 h 34"/>
                      <a:gd name="T2" fmla="*/ 21 w 35"/>
                      <a:gd name="T3" fmla="*/ 26 h 34"/>
                      <a:gd name="T4" fmla="*/ 9 w 35"/>
                      <a:gd name="T5" fmla="*/ 15 h 34"/>
                      <a:gd name="T6" fmla="*/ 0 w 35"/>
                      <a:gd name="T7" fmla="*/ 0 h 34"/>
                      <a:gd name="T8" fmla="*/ 8 w 35"/>
                      <a:gd name="T9" fmla="*/ 2 h 34"/>
                      <a:gd name="T10" fmla="*/ 19 w 35"/>
                      <a:gd name="T11" fmla="*/ 8 h 34"/>
                      <a:gd name="T12" fmla="*/ 27 w 35"/>
                      <a:gd name="T13" fmla="*/ 19 h 34"/>
                      <a:gd name="T14" fmla="*/ 34 w 35"/>
                      <a:gd name="T15" fmla="*/ 33 h 3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5" h="34">
                        <a:moveTo>
                          <a:pt x="34" y="33"/>
                        </a:moveTo>
                        <a:lnTo>
                          <a:pt x="21" y="26"/>
                        </a:lnTo>
                        <a:lnTo>
                          <a:pt x="9" y="15"/>
                        </a:lnTo>
                        <a:lnTo>
                          <a:pt x="0" y="0"/>
                        </a:lnTo>
                        <a:lnTo>
                          <a:pt x="8" y="2"/>
                        </a:lnTo>
                        <a:lnTo>
                          <a:pt x="19" y="8"/>
                        </a:lnTo>
                        <a:lnTo>
                          <a:pt x="27" y="19"/>
                        </a:lnTo>
                        <a:lnTo>
                          <a:pt x="34" y="33"/>
                        </a:lnTo>
                      </a:path>
                    </a:pathLst>
                  </a:custGeom>
                  <a:solidFill>
                    <a:srgbClr val="3F5F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152120" name="Freeform 26"/>
                  <p:cNvSpPr>
                    <a:spLocks/>
                  </p:cNvSpPr>
                  <p:nvPr/>
                </p:nvSpPr>
                <p:spPr bwMode="auto">
                  <a:xfrm>
                    <a:off x="865" y="3589"/>
                    <a:ext cx="25" cy="45"/>
                  </a:xfrm>
                  <a:custGeom>
                    <a:avLst/>
                    <a:gdLst>
                      <a:gd name="T0" fmla="*/ 24 w 25"/>
                      <a:gd name="T1" fmla="*/ 44 h 45"/>
                      <a:gd name="T2" fmla="*/ 14 w 25"/>
                      <a:gd name="T3" fmla="*/ 32 h 45"/>
                      <a:gd name="T4" fmla="*/ 7 w 25"/>
                      <a:gd name="T5" fmla="*/ 21 h 45"/>
                      <a:gd name="T6" fmla="*/ 4 w 25"/>
                      <a:gd name="T7" fmla="*/ 12 h 45"/>
                      <a:gd name="T8" fmla="*/ 0 w 25"/>
                      <a:gd name="T9" fmla="*/ 0 h 45"/>
                      <a:gd name="T10" fmla="*/ 8 w 25"/>
                      <a:gd name="T11" fmla="*/ 6 h 45"/>
                      <a:gd name="T12" fmla="*/ 14 w 25"/>
                      <a:gd name="T13" fmla="*/ 12 h 45"/>
                      <a:gd name="T14" fmla="*/ 20 w 25"/>
                      <a:gd name="T15" fmla="*/ 22 h 45"/>
                      <a:gd name="T16" fmla="*/ 23 w 25"/>
                      <a:gd name="T17" fmla="*/ 33 h 45"/>
                      <a:gd name="T18" fmla="*/ 24 w 25"/>
                      <a:gd name="T19" fmla="*/ 44 h 45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25" h="45">
                        <a:moveTo>
                          <a:pt x="24" y="44"/>
                        </a:moveTo>
                        <a:lnTo>
                          <a:pt x="14" y="32"/>
                        </a:lnTo>
                        <a:lnTo>
                          <a:pt x="7" y="21"/>
                        </a:lnTo>
                        <a:lnTo>
                          <a:pt x="4" y="12"/>
                        </a:lnTo>
                        <a:lnTo>
                          <a:pt x="0" y="0"/>
                        </a:lnTo>
                        <a:lnTo>
                          <a:pt x="8" y="6"/>
                        </a:lnTo>
                        <a:lnTo>
                          <a:pt x="14" y="12"/>
                        </a:lnTo>
                        <a:lnTo>
                          <a:pt x="20" y="22"/>
                        </a:lnTo>
                        <a:lnTo>
                          <a:pt x="23" y="33"/>
                        </a:lnTo>
                        <a:lnTo>
                          <a:pt x="24" y="44"/>
                        </a:lnTo>
                      </a:path>
                    </a:pathLst>
                  </a:custGeom>
                  <a:solidFill>
                    <a:srgbClr val="3F5F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152121" name="Freeform 27"/>
                  <p:cNvSpPr>
                    <a:spLocks/>
                  </p:cNvSpPr>
                  <p:nvPr/>
                </p:nvSpPr>
                <p:spPr bwMode="auto">
                  <a:xfrm>
                    <a:off x="851" y="3629"/>
                    <a:ext cx="33" cy="14"/>
                  </a:xfrm>
                  <a:custGeom>
                    <a:avLst/>
                    <a:gdLst>
                      <a:gd name="T0" fmla="*/ 32 w 33"/>
                      <a:gd name="T1" fmla="*/ 13 h 14"/>
                      <a:gd name="T2" fmla="*/ 21 w 33"/>
                      <a:gd name="T3" fmla="*/ 11 h 14"/>
                      <a:gd name="T4" fmla="*/ 9 w 33"/>
                      <a:gd name="T5" fmla="*/ 6 h 14"/>
                      <a:gd name="T6" fmla="*/ 0 w 33"/>
                      <a:gd name="T7" fmla="*/ 0 h 14"/>
                      <a:gd name="T8" fmla="*/ 9 w 33"/>
                      <a:gd name="T9" fmla="*/ 1 h 14"/>
                      <a:gd name="T10" fmla="*/ 18 w 33"/>
                      <a:gd name="T11" fmla="*/ 3 h 14"/>
                      <a:gd name="T12" fmla="*/ 26 w 33"/>
                      <a:gd name="T13" fmla="*/ 7 h 14"/>
                      <a:gd name="T14" fmla="*/ 32 w 33"/>
                      <a:gd name="T15" fmla="*/ 13 h 1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3" h="14">
                        <a:moveTo>
                          <a:pt x="32" y="13"/>
                        </a:moveTo>
                        <a:lnTo>
                          <a:pt x="21" y="11"/>
                        </a:lnTo>
                        <a:lnTo>
                          <a:pt x="9" y="6"/>
                        </a:lnTo>
                        <a:lnTo>
                          <a:pt x="0" y="0"/>
                        </a:lnTo>
                        <a:lnTo>
                          <a:pt x="9" y="1"/>
                        </a:lnTo>
                        <a:lnTo>
                          <a:pt x="18" y="3"/>
                        </a:lnTo>
                        <a:lnTo>
                          <a:pt x="26" y="7"/>
                        </a:lnTo>
                        <a:lnTo>
                          <a:pt x="32" y="13"/>
                        </a:lnTo>
                      </a:path>
                    </a:pathLst>
                  </a:custGeom>
                  <a:solidFill>
                    <a:srgbClr val="3F5F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</p:grpSp>
            <p:grpSp>
              <p:nvGrpSpPr>
                <p:cNvPr id="152115" name="Group 28"/>
                <p:cNvGrpSpPr>
                  <a:grpSpLocks/>
                </p:cNvGrpSpPr>
                <p:nvPr/>
              </p:nvGrpSpPr>
              <p:grpSpPr bwMode="auto">
                <a:xfrm>
                  <a:off x="1071" y="3590"/>
                  <a:ext cx="39" cy="55"/>
                  <a:chOff x="1071" y="3590"/>
                  <a:chExt cx="39" cy="55"/>
                </a:xfrm>
              </p:grpSpPr>
              <p:sp>
                <p:nvSpPr>
                  <p:cNvPr id="152116" name="Freeform 29"/>
                  <p:cNvSpPr>
                    <a:spLocks/>
                  </p:cNvSpPr>
                  <p:nvPr/>
                </p:nvSpPr>
                <p:spPr bwMode="auto">
                  <a:xfrm>
                    <a:off x="1073" y="3607"/>
                    <a:ext cx="35" cy="35"/>
                  </a:xfrm>
                  <a:custGeom>
                    <a:avLst/>
                    <a:gdLst>
                      <a:gd name="T0" fmla="*/ 0 w 35"/>
                      <a:gd name="T1" fmla="*/ 34 h 35"/>
                      <a:gd name="T2" fmla="*/ 12 w 35"/>
                      <a:gd name="T3" fmla="*/ 27 h 35"/>
                      <a:gd name="T4" fmla="*/ 25 w 35"/>
                      <a:gd name="T5" fmla="*/ 15 h 35"/>
                      <a:gd name="T6" fmla="*/ 34 w 35"/>
                      <a:gd name="T7" fmla="*/ 0 h 35"/>
                      <a:gd name="T8" fmla="*/ 26 w 35"/>
                      <a:gd name="T9" fmla="*/ 2 h 35"/>
                      <a:gd name="T10" fmla="*/ 15 w 35"/>
                      <a:gd name="T11" fmla="*/ 8 h 35"/>
                      <a:gd name="T12" fmla="*/ 6 w 35"/>
                      <a:gd name="T13" fmla="*/ 19 h 35"/>
                      <a:gd name="T14" fmla="*/ 0 w 35"/>
                      <a:gd name="T15" fmla="*/ 34 h 3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5" h="35">
                        <a:moveTo>
                          <a:pt x="0" y="34"/>
                        </a:moveTo>
                        <a:lnTo>
                          <a:pt x="12" y="27"/>
                        </a:lnTo>
                        <a:lnTo>
                          <a:pt x="25" y="15"/>
                        </a:lnTo>
                        <a:lnTo>
                          <a:pt x="34" y="0"/>
                        </a:lnTo>
                        <a:lnTo>
                          <a:pt x="26" y="2"/>
                        </a:lnTo>
                        <a:lnTo>
                          <a:pt x="15" y="8"/>
                        </a:lnTo>
                        <a:lnTo>
                          <a:pt x="6" y="19"/>
                        </a:lnTo>
                        <a:lnTo>
                          <a:pt x="0" y="34"/>
                        </a:lnTo>
                      </a:path>
                    </a:pathLst>
                  </a:custGeom>
                  <a:solidFill>
                    <a:srgbClr val="3F5F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152117" name="Freeform 30"/>
                  <p:cNvSpPr>
                    <a:spLocks/>
                  </p:cNvSpPr>
                  <p:nvPr/>
                </p:nvSpPr>
                <p:spPr bwMode="auto">
                  <a:xfrm>
                    <a:off x="1071" y="3590"/>
                    <a:ext cx="25" cy="46"/>
                  </a:xfrm>
                  <a:custGeom>
                    <a:avLst/>
                    <a:gdLst>
                      <a:gd name="T0" fmla="*/ 0 w 25"/>
                      <a:gd name="T1" fmla="*/ 45 h 46"/>
                      <a:gd name="T2" fmla="*/ 10 w 25"/>
                      <a:gd name="T3" fmla="*/ 32 h 46"/>
                      <a:gd name="T4" fmla="*/ 17 w 25"/>
                      <a:gd name="T5" fmla="*/ 21 h 46"/>
                      <a:gd name="T6" fmla="*/ 20 w 25"/>
                      <a:gd name="T7" fmla="*/ 12 h 46"/>
                      <a:gd name="T8" fmla="*/ 24 w 25"/>
                      <a:gd name="T9" fmla="*/ 0 h 46"/>
                      <a:gd name="T10" fmla="*/ 16 w 25"/>
                      <a:gd name="T11" fmla="*/ 6 h 46"/>
                      <a:gd name="T12" fmla="*/ 10 w 25"/>
                      <a:gd name="T13" fmla="*/ 12 h 46"/>
                      <a:gd name="T14" fmla="*/ 5 w 25"/>
                      <a:gd name="T15" fmla="*/ 22 h 46"/>
                      <a:gd name="T16" fmla="*/ 1 w 25"/>
                      <a:gd name="T17" fmla="*/ 33 h 46"/>
                      <a:gd name="T18" fmla="*/ 0 w 25"/>
                      <a:gd name="T19" fmla="*/ 45 h 4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25" h="46">
                        <a:moveTo>
                          <a:pt x="0" y="45"/>
                        </a:moveTo>
                        <a:lnTo>
                          <a:pt x="10" y="32"/>
                        </a:lnTo>
                        <a:lnTo>
                          <a:pt x="17" y="21"/>
                        </a:lnTo>
                        <a:lnTo>
                          <a:pt x="20" y="12"/>
                        </a:lnTo>
                        <a:lnTo>
                          <a:pt x="24" y="0"/>
                        </a:lnTo>
                        <a:lnTo>
                          <a:pt x="16" y="6"/>
                        </a:lnTo>
                        <a:lnTo>
                          <a:pt x="10" y="12"/>
                        </a:lnTo>
                        <a:lnTo>
                          <a:pt x="5" y="22"/>
                        </a:lnTo>
                        <a:lnTo>
                          <a:pt x="1" y="33"/>
                        </a:lnTo>
                        <a:lnTo>
                          <a:pt x="0" y="45"/>
                        </a:lnTo>
                      </a:path>
                    </a:pathLst>
                  </a:custGeom>
                  <a:solidFill>
                    <a:srgbClr val="3F5F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152118" name="Freeform 31"/>
                  <p:cNvSpPr>
                    <a:spLocks/>
                  </p:cNvSpPr>
                  <p:nvPr/>
                </p:nvSpPr>
                <p:spPr bwMode="auto">
                  <a:xfrm>
                    <a:off x="1076" y="3630"/>
                    <a:ext cx="34" cy="15"/>
                  </a:xfrm>
                  <a:custGeom>
                    <a:avLst/>
                    <a:gdLst>
                      <a:gd name="T0" fmla="*/ 0 w 34"/>
                      <a:gd name="T1" fmla="*/ 14 h 15"/>
                      <a:gd name="T2" fmla="*/ 12 w 34"/>
                      <a:gd name="T3" fmla="*/ 11 h 15"/>
                      <a:gd name="T4" fmla="*/ 24 w 34"/>
                      <a:gd name="T5" fmla="*/ 6 h 15"/>
                      <a:gd name="T6" fmla="*/ 33 w 34"/>
                      <a:gd name="T7" fmla="*/ 0 h 15"/>
                      <a:gd name="T8" fmla="*/ 24 w 34"/>
                      <a:gd name="T9" fmla="*/ 1 h 15"/>
                      <a:gd name="T10" fmla="*/ 14 w 34"/>
                      <a:gd name="T11" fmla="*/ 3 h 15"/>
                      <a:gd name="T12" fmla="*/ 6 w 34"/>
                      <a:gd name="T13" fmla="*/ 7 h 15"/>
                      <a:gd name="T14" fmla="*/ 0 w 34"/>
                      <a:gd name="T15" fmla="*/ 14 h 1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4" h="15">
                        <a:moveTo>
                          <a:pt x="0" y="14"/>
                        </a:moveTo>
                        <a:lnTo>
                          <a:pt x="12" y="11"/>
                        </a:lnTo>
                        <a:lnTo>
                          <a:pt x="24" y="6"/>
                        </a:lnTo>
                        <a:lnTo>
                          <a:pt x="33" y="0"/>
                        </a:lnTo>
                        <a:lnTo>
                          <a:pt x="24" y="1"/>
                        </a:lnTo>
                        <a:lnTo>
                          <a:pt x="14" y="3"/>
                        </a:lnTo>
                        <a:lnTo>
                          <a:pt x="6" y="7"/>
                        </a:lnTo>
                        <a:lnTo>
                          <a:pt x="0" y="14"/>
                        </a:lnTo>
                      </a:path>
                    </a:pathLst>
                  </a:custGeom>
                  <a:solidFill>
                    <a:srgbClr val="3F5F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</p:grpSp>
          </p:grpSp>
          <p:grpSp>
            <p:nvGrpSpPr>
              <p:cNvPr id="152017" name="Group 32"/>
              <p:cNvGrpSpPr>
                <a:grpSpLocks/>
              </p:cNvGrpSpPr>
              <p:nvPr/>
            </p:nvGrpSpPr>
            <p:grpSpPr bwMode="auto">
              <a:xfrm>
                <a:off x="775" y="3354"/>
                <a:ext cx="420" cy="350"/>
                <a:chOff x="775" y="3354"/>
                <a:chExt cx="420" cy="350"/>
              </a:xfrm>
            </p:grpSpPr>
            <p:grpSp>
              <p:nvGrpSpPr>
                <p:cNvPr id="152093" name="Group 33"/>
                <p:cNvGrpSpPr>
                  <a:grpSpLocks/>
                </p:cNvGrpSpPr>
                <p:nvPr/>
              </p:nvGrpSpPr>
              <p:grpSpPr bwMode="auto">
                <a:xfrm>
                  <a:off x="867" y="3354"/>
                  <a:ext cx="232" cy="329"/>
                  <a:chOff x="867" y="3354"/>
                  <a:chExt cx="232" cy="329"/>
                </a:xfrm>
              </p:grpSpPr>
              <p:grpSp>
                <p:nvGrpSpPr>
                  <p:cNvPr id="152095" name="Group 34"/>
                  <p:cNvGrpSpPr>
                    <a:grpSpLocks/>
                  </p:cNvGrpSpPr>
                  <p:nvPr/>
                </p:nvGrpSpPr>
                <p:grpSpPr bwMode="auto">
                  <a:xfrm>
                    <a:off x="867" y="3354"/>
                    <a:ext cx="232" cy="329"/>
                    <a:chOff x="867" y="3354"/>
                    <a:chExt cx="232" cy="329"/>
                  </a:xfrm>
                </p:grpSpPr>
                <p:grpSp>
                  <p:nvGrpSpPr>
                    <p:cNvPr id="152110" name="Group 3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67" y="3354"/>
                      <a:ext cx="232" cy="68"/>
                      <a:chOff x="867" y="3354"/>
                      <a:chExt cx="232" cy="68"/>
                    </a:xfrm>
                  </p:grpSpPr>
                  <p:sp>
                    <p:nvSpPr>
                      <p:cNvPr id="152112" name="Freeform 3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67" y="3354"/>
                        <a:ext cx="114" cy="68"/>
                      </a:xfrm>
                      <a:custGeom>
                        <a:avLst/>
                        <a:gdLst>
                          <a:gd name="T0" fmla="*/ 0 w 114"/>
                          <a:gd name="T1" fmla="*/ 0 h 68"/>
                          <a:gd name="T2" fmla="*/ 113 w 114"/>
                          <a:gd name="T3" fmla="*/ 0 h 68"/>
                          <a:gd name="T4" fmla="*/ 113 w 114"/>
                          <a:gd name="T5" fmla="*/ 67 h 68"/>
                          <a:gd name="T6" fmla="*/ 32 w 114"/>
                          <a:gd name="T7" fmla="*/ 67 h 68"/>
                          <a:gd name="T8" fmla="*/ 32 w 114"/>
                          <a:gd name="T9" fmla="*/ 32 h 68"/>
                          <a:gd name="T10" fmla="*/ 31 w 114"/>
                          <a:gd name="T11" fmla="*/ 27 h 68"/>
                          <a:gd name="T12" fmla="*/ 28 w 114"/>
                          <a:gd name="T13" fmla="*/ 24 h 68"/>
                          <a:gd name="T14" fmla="*/ 23 w 114"/>
                          <a:gd name="T15" fmla="*/ 22 h 68"/>
                          <a:gd name="T16" fmla="*/ 0 w 114"/>
                          <a:gd name="T17" fmla="*/ 22 h 68"/>
                          <a:gd name="T18" fmla="*/ 0 w 114"/>
                          <a:gd name="T19" fmla="*/ 0 h 68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0" t="0" r="r" b="b"/>
                        <a:pathLst>
                          <a:path w="114" h="68">
                            <a:moveTo>
                              <a:pt x="0" y="0"/>
                            </a:moveTo>
                            <a:lnTo>
                              <a:pt x="113" y="0"/>
                            </a:lnTo>
                            <a:lnTo>
                              <a:pt x="113" y="67"/>
                            </a:lnTo>
                            <a:lnTo>
                              <a:pt x="32" y="67"/>
                            </a:lnTo>
                            <a:lnTo>
                              <a:pt x="32" y="32"/>
                            </a:lnTo>
                            <a:lnTo>
                              <a:pt x="31" y="27"/>
                            </a:lnTo>
                            <a:lnTo>
                              <a:pt x="28" y="24"/>
                            </a:lnTo>
                            <a:lnTo>
                              <a:pt x="23" y="22"/>
                            </a:lnTo>
                            <a:lnTo>
                              <a:pt x="0" y="22"/>
                            </a:lnTo>
                            <a:lnTo>
                              <a:pt x="0" y="0"/>
                            </a:lnTo>
                          </a:path>
                        </a:pathLst>
                      </a:custGeom>
                      <a:solidFill>
                        <a:srgbClr val="008000"/>
                      </a:solidFill>
                      <a:ln w="12700" cap="rnd" cmpd="sng">
                        <a:solidFill>
                          <a:srgbClr val="3F5F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 sz="1350"/>
                      </a:p>
                    </p:txBody>
                  </p:sp>
                  <p:sp>
                    <p:nvSpPr>
                      <p:cNvPr id="152113" name="Freeform 3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85" y="3354"/>
                        <a:ext cx="114" cy="68"/>
                      </a:xfrm>
                      <a:custGeom>
                        <a:avLst/>
                        <a:gdLst>
                          <a:gd name="T0" fmla="*/ 113 w 114"/>
                          <a:gd name="T1" fmla="*/ 0 h 68"/>
                          <a:gd name="T2" fmla="*/ 0 w 114"/>
                          <a:gd name="T3" fmla="*/ 0 h 68"/>
                          <a:gd name="T4" fmla="*/ 0 w 114"/>
                          <a:gd name="T5" fmla="*/ 67 h 68"/>
                          <a:gd name="T6" fmla="*/ 81 w 114"/>
                          <a:gd name="T7" fmla="*/ 67 h 68"/>
                          <a:gd name="T8" fmla="*/ 81 w 114"/>
                          <a:gd name="T9" fmla="*/ 32 h 68"/>
                          <a:gd name="T10" fmla="*/ 82 w 114"/>
                          <a:gd name="T11" fmla="*/ 27 h 68"/>
                          <a:gd name="T12" fmla="*/ 85 w 114"/>
                          <a:gd name="T13" fmla="*/ 24 h 68"/>
                          <a:gd name="T14" fmla="*/ 90 w 114"/>
                          <a:gd name="T15" fmla="*/ 22 h 68"/>
                          <a:gd name="T16" fmla="*/ 113 w 114"/>
                          <a:gd name="T17" fmla="*/ 22 h 68"/>
                          <a:gd name="T18" fmla="*/ 113 w 114"/>
                          <a:gd name="T19" fmla="*/ 0 h 68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0" t="0" r="r" b="b"/>
                        <a:pathLst>
                          <a:path w="114" h="68">
                            <a:moveTo>
                              <a:pt x="113" y="0"/>
                            </a:moveTo>
                            <a:lnTo>
                              <a:pt x="0" y="0"/>
                            </a:lnTo>
                            <a:lnTo>
                              <a:pt x="0" y="67"/>
                            </a:lnTo>
                            <a:lnTo>
                              <a:pt x="81" y="67"/>
                            </a:lnTo>
                            <a:lnTo>
                              <a:pt x="81" y="32"/>
                            </a:lnTo>
                            <a:lnTo>
                              <a:pt x="82" y="27"/>
                            </a:lnTo>
                            <a:lnTo>
                              <a:pt x="85" y="24"/>
                            </a:lnTo>
                            <a:lnTo>
                              <a:pt x="90" y="22"/>
                            </a:lnTo>
                            <a:lnTo>
                              <a:pt x="113" y="22"/>
                            </a:lnTo>
                            <a:lnTo>
                              <a:pt x="113" y="0"/>
                            </a:lnTo>
                          </a:path>
                        </a:pathLst>
                      </a:custGeom>
                      <a:solidFill>
                        <a:srgbClr val="008000"/>
                      </a:solidFill>
                      <a:ln w="12700" cap="rnd" cmpd="sng">
                        <a:solidFill>
                          <a:srgbClr val="3F5F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 sz="1350"/>
                      </a:p>
                    </p:txBody>
                  </p:sp>
                </p:grpSp>
                <p:sp>
                  <p:nvSpPr>
                    <p:cNvPr id="152111" name="Oval 3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75" y="3356"/>
                      <a:ext cx="211" cy="327"/>
                    </a:xfrm>
                    <a:prstGeom prst="ellipse">
                      <a:avLst/>
                    </a:prstGeom>
                    <a:solidFill>
                      <a:srgbClr val="3F5F00"/>
                    </a:solidFill>
                    <a:ln w="12700">
                      <a:solidFill>
                        <a:srgbClr val="DFFFBF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endParaRPr lang="zh-CN" altLang="en-US" sz="1350"/>
                    </a:p>
                  </p:txBody>
                </p:sp>
              </p:grpSp>
              <p:grpSp>
                <p:nvGrpSpPr>
                  <p:cNvPr id="152096" name="Group 39"/>
                  <p:cNvGrpSpPr>
                    <a:grpSpLocks/>
                  </p:cNvGrpSpPr>
                  <p:nvPr/>
                </p:nvGrpSpPr>
                <p:grpSpPr bwMode="auto">
                  <a:xfrm>
                    <a:off x="877" y="3366"/>
                    <a:ext cx="201" cy="288"/>
                    <a:chOff x="877" y="3366"/>
                    <a:chExt cx="201" cy="288"/>
                  </a:xfrm>
                </p:grpSpPr>
                <p:sp>
                  <p:nvSpPr>
                    <p:cNvPr id="152097" name="Freeform 40"/>
                    <p:cNvSpPr>
                      <a:spLocks/>
                    </p:cNvSpPr>
                    <p:nvPr/>
                  </p:nvSpPr>
                  <p:spPr bwMode="auto">
                    <a:xfrm>
                      <a:off x="1014" y="3539"/>
                      <a:ext cx="64" cy="115"/>
                    </a:xfrm>
                    <a:custGeom>
                      <a:avLst/>
                      <a:gdLst>
                        <a:gd name="T0" fmla="*/ 0 w 64"/>
                        <a:gd name="T1" fmla="*/ 0 h 115"/>
                        <a:gd name="T2" fmla="*/ 13 w 64"/>
                        <a:gd name="T3" fmla="*/ 7 h 115"/>
                        <a:gd name="T4" fmla="*/ 14 w 64"/>
                        <a:gd name="T5" fmla="*/ 22 h 115"/>
                        <a:gd name="T6" fmla="*/ 31 w 64"/>
                        <a:gd name="T7" fmla="*/ 31 h 115"/>
                        <a:gd name="T8" fmla="*/ 51 w 64"/>
                        <a:gd name="T9" fmla="*/ 36 h 115"/>
                        <a:gd name="T10" fmla="*/ 63 w 64"/>
                        <a:gd name="T11" fmla="*/ 43 h 115"/>
                        <a:gd name="T12" fmla="*/ 61 w 64"/>
                        <a:gd name="T13" fmla="*/ 50 h 115"/>
                        <a:gd name="T14" fmla="*/ 59 w 64"/>
                        <a:gd name="T15" fmla="*/ 59 h 115"/>
                        <a:gd name="T16" fmla="*/ 54 w 64"/>
                        <a:gd name="T17" fmla="*/ 69 h 115"/>
                        <a:gd name="T18" fmla="*/ 51 w 64"/>
                        <a:gd name="T19" fmla="*/ 78 h 115"/>
                        <a:gd name="T20" fmla="*/ 47 w 64"/>
                        <a:gd name="T21" fmla="*/ 85 h 115"/>
                        <a:gd name="T22" fmla="*/ 43 w 64"/>
                        <a:gd name="T23" fmla="*/ 94 h 115"/>
                        <a:gd name="T24" fmla="*/ 35 w 64"/>
                        <a:gd name="T25" fmla="*/ 105 h 115"/>
                        <a:gd name="T26" fmla="*/ 29 w 64"/>
                        <a:gd name="T27" fmla="*/ 114 h 115"/>
                        <a:gd name="T28" fmla="*/ 9 w 64"/>
                        <a:gd name="T29" fmla="*/ 32 h 115"/>
                        <a:gd name="T30" fmla="*/ 1 w 64"/>
                        <a:gd name="T31" fmla="*/ 21 h 115"/>
                        <a:gd name="T32" fmla="*/ 0 w 64"/>
                        <a:gd name="T33" fmla="*/ 0 h 115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</a:gdLst>
                      <a:ahLst/>
                      <a:cxnLst>
                        <a:cxn ang="T34">
                          <a:pos x="T0" y="T1"/>
                        </a:cxn>
                        <a:cxn ang="T35">
                          <a:pos x="T2" y="T3"/>
                        </a:cxn>
                        <a:cxn ang="T36">
                          <a:pos x="T4" y="T5"/>
                        </a:cxn>
                        <a:cxn ang="T37">
                          <a:pos x="T6" y="T7"/>
                        </a:cxn>
                        <a:cxn ang="T38">
                          <a:pos x="T8" y="T9"/>
                        </a:cxn>
                        <a:cxn ang="T39">
                          <a:pos x="T10" y="T11"/>
                        </a:cxn>
                        <a:cxn ang="T40">
                          <a:pos x="T12" y="T13"/>
                        </a:cxn>
                        <a:cxn ang="T41">
                          <a:pos x="T14" y="T15"/>
                        </a:cxn>
                        <a:cxn ang="T42">
                          <a:pos x="T16" y="T17"/>
                        </a:cxn>
                        <a:cxn ang="T43">
                          <a:pos x="T18" y="T19"/>
                        </a:cxn>
                        <a:cxn ang="T44">
                          <a:pos x="T20" y="T21"/>
                        </a:cxn>
                        <a:cxn ang="T45">
                          <a:pos x="T22" y="T23"/>
                        </a:cxn>
                        <a:cxn ang="T46">
                          <a:pos x="T24" y="T25"/>
                        </a:cxn>
                        <a:cxn ang="T47">
                          <a:pos x="T26" y="T27"/>
                        </a:cxn>
                        <a:cxn ang="T48">
                          <a:pos x="T28" y="T29"/>
                        </a:cxn>
                        <a:cxn ang="T49">
                          <a:pos x="T30" y="T31"/>
                        </a:cxn>
                        <a:cxn ang="T50">
                          <a:pos x="T32" y="T33"/>
                        </a:cxn>
                      </a:cxnLst>
                      <a:rect l="0" t="0" r="r" b="b"/>
                      <a:pathLst>
                        <a:path w="64" h="115">
                          <a:moveTo>
                            <a:pt x="0" y="0"/>
                          </a:moveTo>
                          <a:lnTo>
                            <a:pt x="13" y="7"/>
                          </a:lnTo>
                          <a:lnTo>
                            <a:pt x="14" y="22"/>
                          </a:lnTo>
                          <a:lnTo>
                            <a:pt x="31" y="31"/>
                          </a:lnTo>
                          <a:lnTo>
                            <a:pt x="51" y="36"/>
                          </a:lnTo>
                          <a:lnTo>
                            <a:pt x="63" y="43"/>
                          </a:lnTo>
                          <a:lnTo>
                            <a:pt x="61" y="50"/>
                          </a:lnTo>
                          <a:lnTo>
                            <a:pt x="59" y="59"/>
                          </a:lnTo>
                          <a:lnTo>
                            <a:pt x="54" y="69"/>
                          </a:lnTo>
                          <a:lnTo>
                            <a:pt x="51" y="78"/>
                          </a:lnTo>
                          <a:lnTo>
                            <a:pt x="47" y="85"/>
                          </a:lnTo>
                          <a:lnTo>
                            <a:pt x="43" y="94"/>
                          </a:lnTo>
                          <a:lnTo>
                            <a:pt x="35" y="105"/>
                          </a:lnTo>
                          <a:lnTo>
                            <a:pt x="29" y="114"/>
                          </a:lnTo>
                          <a:lnTo>
                            <a:pt x="9" y="32"/>
                          </a:lnTo>
                          <a:lnTo>
                            <a:pt x="1" y="21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008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1350"/>
                    </a:p>
                  </p:txBody>
                </p:sp>
                <p:sp>
                  <p:nvSpPr>
                    <p:cNvPr id="152098" name="Freeform 41"/>
                    <p:cNvSpPr>
                      <a:spLocks/>
                    </p:cNvSpPr>
                    <p:nvPr/>
                  </p:nvSpPr>
                  <p:spPr bwMode="auto">
                    <a:xfrm>
                      <a:off x="948" y="3524"/>
                      <a:ext cx="92" cy="130"/>
                    </a:xfrm>
                    <a:custGeom>
                      <a:avLst/>
                      <a:gdLst>
                        <a:gd name="T0" fmla="*/ 91 w 92"/>
                        <a:gd name="T1" fmla="*/ 129 h 130"/>
                        <a:gd name="T2" fmla="*/ 51 w 92"/>
                        <a:gd name="T3" fmla="*/ 129 h 130"/>
                        <a:gd name="T4" fmla="*/ 33 w 92"/>
                        <a:gd name="T5" fmla="*/ 129 h 130"/>
                        <a:gd name="T6" fmla="*/ 33 w 92"/>
                        <a:gd name="T7" fmla="*/ 105 h 130"/>
                        <a:gd name="T8" fmla="*/ 26 w 92"/>
                        <a:gd name="T9" fmla="*/ 73 h 130"/>
                        <a:gd name="T10" fmla="*/ 17 w 92"/>
                        <a:gd name="T11" fmla="*/ 42 h 130"/>
                        <a:gd name="T12" fmla="*/ 17 w 92"/>
                        <a:gd name="T13" fmla="*/ 24 h 130"/>
                        <a:gd name="T14" fmla="*/ 6 w 92"/>
                        <a:gd name="T15" fmla="*/ 14 h 130"/>
                        <a:gd name="T16" fmla="*/ 0 w 92"/>
                        <a:gd name="T17" fmla="*/ 0 h 130"/>
                        <a:gd name="T18" fmla="*/ 11 w 92"/>
                        <a:gd name="T19" fmla="*/ 8 h 130"/>
                        <a:gd name="T20" fmla="*/ 23 w 92"/>
                        <a:gd name="T21" fmla="*/ 15 h 130"/>
                        <a:gd name="T22" fmla="*/ 36 w 92"/>
                        <a:gd name="T23" fmla="*/ 18 h 130"/>
                        <a:gd name="T24" fmla="*/ 42 w 92"/>
                        <a:gd name="T25" fmla="*/ 21 h 130"/>
                        <a:gd name="T26" fmla="*/ 48 w 92"/>
                        <a:gd name="T27" fmla="*/ 21 h 130"/>
                        <a:gd name="T28" fmla="*/ 56 w 92"/>
                        <a:gd name="T29" fmla="*/ 18 h 130"/>
                        <a:gd name="T30" fmla="*/ 62 w 92"/>
                        <a:gd name="T31" fmla="*/ 15 h 130"/>
                        <a:gd name="T32" fmla="*/ 62 w 92"/>
                        <a:gd name="T33" fmla="*/ 35 h 130"/>
                        <a:gd name="T34" fmla="*/ 71 w 92"/>
                        <a:gd name="T35" fmla="*/ 47 h 130"/>
                        <a:gd name="T36" fmla="*/ 83 w 92"/>
                        <a:gd name="T37" fmla="*/ 96 h 130"/>
                        <a:gd name="T38" fmla="*/ 91 w 92"/>
                        <a:gd name="T39" fmla="*/ 129 h 130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</a:gdLst>
                      <a:ahLst/>
                      <a:cxnLst>
                        <a:cxn ang="T40">
                          <a:pos x="T0" y="T1"/>
                        </a:cxn>
                        <a:cxn ang="T41">
                          <a:pos x="T2" y="T3"/>
                        </a:cxn>
                        <a:cxn ang="T42">
                          <a:pos x="T4" y="T5"/>
                        </a:cxn>
                        <a:cxn ang="T43">
                          <a:pos x="T6" y="T7"/>
                        </a:cxn>
                        <a:cxn ang="T44">
                          <a:pos x="T8" y="T9"/>
                        </a:cxn>
                        <a:cxn ang="T45">
                          <a:pos x="T10" y="T11"/>
                        </a:cxn>
                        <a:cxn ang="T46">
                          <a:pos x="T12" y="T13"/>
                        </a:cxn>
                        <a:cxn ang="T47">
                          <a:pos x="T14" y="T15"/>
                        </a:cxn>
                        <a:cxn ang="T48">
                          <a:pos x="T16" y="T17"/>
                        </a:cxn>
                        <a:cxn ang="T49">
                          <a:pos x="T18" y="T19"/>
                        </a:cxn>
                        <a:cxn ang="T50">
                          <a:pos x="T20" y="T21"/>
                        </a:cxn>
                        <a:cxn ang="T51">
                          <a:pos x="T22" y="T23"/>
                        </a:cxn>
                        <a:cxn ang="T52">
                          <a:pos x="T24" y="T25"/>
                        </a:cxn>
                        <a:cxn ang="T53">
                          <a:pos x="T26" y="T27"/>
                        </a:cxn>
                        <a:cxn ang="T54">
                          <a:pos x="T28" y="T29"/>
                        </a:cxn>
                        <a:cxn ang="T55">
                          <a:pos x="T30" y="T31"/>
                        </a:cxn>
                        <a:cxn ang="T56">
                          <a:pos x="T32" y="T33"/>
                        </a:cxn>
                        <a:cxn ang="T57">
                          <a:pos x="T34" y="T35"/>
                        </a:cxn>
                        <a:cxn ang="T58">
                          <a:pos x="T36" y="T37"/>
                        </a:cxn>
                        <a:cxn ang="T59">
                          <a:pos x="T38" y="T39"/>
                        </a:cxn>
                      </a:cxnLst>
                      <a:rect l="0" t="0" r="r" b="b"/>
                      <a:pathLst>
                        <a:path w="92" h="130">
                          <a:moveTo>
                            <a:pt x="91" y="129"/>
                          </a:moveTo>
                          <a:lnTo>
                            <a:pt x="51" y="129"/>
                          </a:lnTo>
                          <a:lnTo>
                            <a:pt x="33" y="129"/>
                          </a:lnTo>
                          <a:lnTo>
                            <a:pt x="33" y="105"/>
                          </a:lnTo>
                          <a:lnTo>
                            <a:pt x="26" y="73"/>
                          </a:lnTo>
                          <a:lnTo>
                            <a:pt x="17" y="42"/>
                          </a:lnTo>
                          <a:lnTo>
                            <a:pt x="17" y="24"/>
                          </a:lnTo>
                          <a:lnTo>
                            <a:pt x="6" y="14"/>
                          </a:lnTo>
                          <a:lnTo>
                            <a:pt x="0" y="0"/>
                          </a:lnTo>
                          <a:lnTo>
                            <a:pt x="11" y="8"/>
                          </a:lnTo>
                          <a:lnTo>
                            <a:pt x="23" y="15"/>
                          </a:lnTo>
                          <a:lnTo>
                            <a:pt x="36" y="18"/>
                          </a:lnTo>
                          <a:lnTo>
                            <a:pt x="42" y="21"/>
                          </a:lnTo>
                          <a:lnTo>
                            <a:pt x="48" y="21"/>
                          </a:lnTo>
                          <a:lnTo>
                            <a:pt x="56" y="18"/>
                          </a:lnTo>
                          <a:lnTo>
                            <a:pt x="62" y="15"/>
                          </a:lnTo>
                          <a:lnTo>
                            <a:pt x="62" y="35"/>
                          </a:lnTo>
                          <a:lnTo>
                            <a:pt x="71" y="47"/>
                          </a:lnTo>
                          <a:lnTo>
                            <a:pt x="83" y="96"/>
                          </a:lnTo>
                          <a:lnTo>
                            <a:pt x="91" y="129"/>
                          </a:lnTo>
                        </a:path>
                      </a:pathLst>
                    </a:custGeom>
                    <a:solidFill>
                      <a:srgbClr val="DFFFBF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1350"/>
                    </a:p>
                  </p:txBody>
                </p:sp>
                <p:sp>
                  <p:nvSpPr>
                    <p:cNvPr id="152099" name="Freeform 42"/>
                    <p:cNvSpPr>
                      <a:spLocks/>
                    </p:cNvSpPr>
                    <p:nvPr/>
                  </p:nvSpPr>
                  <p:spPr bwMode="auto">
                    <a:xfrm>
                      <a:off x="933" y="3377"/>
                      <a:ext cx="98" cy="162"/>
                    </a:xfrm>
                    <a:custGeom>
                      <a:avLst/>
                      <a:gdLst>
                        <a:gd name="T0" fmla="*/ 11 w 98"/>
                        <a:gd name="T1" fmla="*/ 126 h 162"/>
                        <a:gd name="T2" fmla="*/ 9 w 98"/>
                        <a:gd name="T3" fmla="*/ 108 h 162"/>
                        <a:gd name="T4" fmla="*/ 3 w 98"/>
                        <a:gd name="T5" fmla="*/ 87 h 162"/>
                        <a:gd name="T6" fmla="*/ 0 w 98"/>
                        <a:gd name="T7" fmla="*/ 54 h 162"/>
                        <a:gd name="T8" fmla="*/ 13 w 98"/>
                        <a:gd name="T9" fmla="*/ 21 h 162"/>
                        <a:gd name="T10" fmla="*/ 29 w 98"/>
                        <a:gd name="T11" fmla="*/ 7 h 162"/>
                        <a:gd name="T12" fmla="*/ 49 w 98"/>
                        <a:gd name="T13" fmla="*/ 1 h 162"/>
                        <a:gd name="T14" fmla="*/ 67 w 98"/>
                        <a:gd name="T15" fmla="*/ 0 h 162"/>
                        <a:gd name="T16" fmla="*/ 82 w 98"/>
                        <a:gd name="T17" fmla="*/ 10 h 162"/>
                        <a:gd name="T18" fmla="*/ 93 w 98"/>
                        <a:gd name="T19" fmla="*/ 36 h 162"/>
                        <a:gd name="T20" fmla="*/ 97 w 98"/>
                        <a:gd name="T21" fmla="*/ 57 h 162"/>
                        <a:gd name="T22" fmla="*/ 96 w 98"/>
                        <a:gd name="T23" fmla="*/ 86 h 162"/>
                        <a:gd name="T24" fmla="*/ 94 w 98"/>
                        <a:gd name="T25" fmla="*/ 108 h 162"/>
                        <a:gd name="T26" fmla="*/ 93 w 98"/>
                        <a:gd name="T27" fmla="*/ 117 h 162"/>
                        <a:gd name="T28" fmla="*/ 91 w 98"/>
                        <a:gd name="T29" fmla="*/ 126 h 162"/>
                        <a:gd name="T30" fmla="*/ 86 w 98"/>
                        <a:gd name="T31" fmla="*/ 134 h 162"/>
                        <a:gd name="T32" fmla="*/ 80 w 98"/>
                        <a:gd name="T33" fmla="*/ 138 h 162"/>
                        <a:gd name="T34" fmla="*/ 75 w 98"/>
                        <a:gd name="T35" fmla="*/ 141 h 162"/>
                        <a:gd name="T36" fmla="*/ 76 w 98"/>
                        <a:gd name="T37" fmla="*/ 155 h 162"/>
                        <a:gd name="T38" fmla="*/ 70 w 98"/>
                        <a:gd name="T39" fmla="*/ 158 h 162"/>
                        <a:gd name="T40" fmla="*/ 63 w 98"/>
                        <a:gd name="T41" fmla="*/ 161 h 162"/>
                        <a:gd name="T42" fmla="*/ 50 w 98"/>
                        <a:gd name="T43" fmla="*/ 160 h 162"/>
                        <a:gd name="T44" fmla="*/ 40 w 98"/>
                        <a:gd name="T45" fmla="*/ 155 h 162"/>
                        <a:gd name="T46" fmla="*/ 24 w 98"/>
                        <a:gd name="T47" fmla="*/ 147 h 162"/>
                        <a:gd name="T48" fmla="*/ 14 w 98"/>
                        <a:gd name="T49" fmla="*/ 140 h 162"/>
                        <a:gd name="T50" fmla="*/ 11 w 98"/>
                        <a:gd name="T51" fmla="*/ 126 h 162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60000 65536"/>
                        <a:gd name="T73" fmla="*/ 0 60000 65536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</a:gdLst>
                      <a:ahLst/>
                      <a:cxnLst>
                        <a:cxn ang="T52">
                          <a:pos x="T0" y="T1"/>
                        </a:cxn>
                        <a:cxn ang="T53">
                          <a:pos x="T2" y="T3"/>
                        </a:cxn>
                        <a:cxn ang="T54">
                          <a:pos x="T4" y="T5"/>
                        </a:cxn>
                        <a:cxn ang="T55">
                          <a:pos x="T6" y="T7"/>
                        </a:cxn>
                        <a:cxn ang="T56">
                          <a:pos x="T8" y="T9"/>
                        </a:cxn>
                        <a:cxn ang="T57">
                          <a:pos x="T10" y="T11"/>
                        </a:cxn>
                        <a:cxn ang="T58">
                          <a:pos x="T12" y="T13"/>
                        </a:cxn>
                        <a:cxn ang="T59">
                          <a:pos x="T14" y="T15"/>
                        </a:cxn>
                        <a:cxn ang="T60">
                          <a:pos x="T16" y="T17"/>
                        </a:cxn>
                        <a:cxn ang="T61">
                          <a:pos x="T18" y="T19"/>
                        </a:cxn>
                        <a:cxn ang="T62">
                          <a:pos x="T20" y="T21"/>
                        </a:cxn>
                        <a:cxn ang="T63">
                          <a:pos x="T22" y="T23"/>
                        </a:cxn>
                        <a:cxn ang="T64">
                          <a:pos x="T24" y="T25"/>
                        </a:cxn>
                        <a:cxn ang="T65">
                          <a:pos x="T26" y="T27"/>
                        </a:cxn>
                        <a:cxn ang="T66">
                          <a:pos x="T28" y="T29"/>
                        </a:cxn>
                        <a:cxn ang="T67">
                          <a:pos x="T30" y="T31"/>
                        </a:cxn>
                        <a:cxn ang="T68">
                          <a:pos x="T32" y="T33"/>
                        </a:cxn>
                        <a:cxn ang="T69">
                          <a:pos x="T34" y="T35"/>
                        </a:cxn>
                        <a:cxn ang="T70">
                          <a:pos x="T36" y="T37"/>
                        </a:cxn>
                        <a:cxn ang="T71">
                          <a:pos x="T38" y="T39"/>
                        </a:cxn>
                        <a:cxn ang="T72">
                          <a:pos x="T40" y="T41"/>
                        </a:cxn>
                        <a:cxn ang="T73">
                          <a:pos x="T42" y="T43"/>
                        </a:cxn>
                        <a:cxn ang="T74">
                          <a:pos x="T44" y="T45"/>
                        </a:cxn>
                        <a:cxn ang="T75">
                          <a:pos x="T46" y="T47"/>
                        </a:cxn>
                        <a:cxn ang="T76">
                          <a:pos x="T48" y="T49"/>
                        </a:cxn>
                        <a:cxn ang="T77">
                          <a:pos x="T50" y="T51"/>
                        </a:cxn>
                      </a:cxnLst>
                      <a:rect l="0" t="0" r="r" b="b"/>
                      <a:pathLst>
                        <a:path w="98" h="162">
                          <a:moveTo>
                            <a:pt x="11" y="126"/>
                          </a:moveTo>
                          <a:lnTo>
                            <a:pt x="9" y="108"/>
                          </a:lnTo>
                          <a:lnTo>
                            <a:pt x="3" y="87"/>
                          </a:lnTo>
                          <a:lnTo>
                            <a:pt x="0" y="54"/>
                          </a:lnTo>
                          <a:lnTo>
                            <a:pt x="13" y="21"/>
                          </a:lnTo>
                          <a:lnTo>
                            <a:pt x="29" y="7"/>
                          </a:lnTo>
                          <a:lnTo>
                            <a:pt x="49" y="1"/>
                          </a:lnTo>
                          <a:lnTo>
                            <a:pt x="67" y="0"/>
                          </a:lnTo>
                          <a:lnTo>
                            <a:pt x="82" y="10"/>
                          </a:lnTo>
                          <a:lnTo>
                            <a:pt x="93" y="36"/>
                          </a:lnTo>
                          <a:lnTo>
                            <a:pt x="97" y="57"/>
                          </a:lnTo>
                          <a:lnTo>
                            <a:pt x="96" y="86"/>
                          </a:lnTo>
                          <a:lnTo>
                            <a:pt x="94" y="108"/>
                          </a:lnTo>
                          <a:lnTo>
                            <a:pt x="93" y="117"/>
                          </a:lnTo>
                          <a:lnTo>
                            <a:pt x="91" y="126"/>
                          </a:lnTo>
                          <a:lnTo>
                            <a:pt x="86" y="134"/>
                          </a:lnTo>
                          <a:lnTo>
                            <a:pt x="80" y="138"/>
                          </a:lnTo>
                          <a:lnTo>
                            <a:pt x="75" y="141"/>
                          </a:lnTo>
                          <a:lnTo>
                            <a:pt x="76" y="155"/>
                          </a:lnTo>
                          <a:lnTo>
                            <a:pt x="70" y="158"/>
                          </a:lnTo>
                          <a:lnTo>
                            <a:pt x="63" y="161"/>
                          </a:lnTo>
                          <a:lnTo>
                            <a:pt x="50" y="160"/>
                          </a:lnTo>
                          <a:lnTo>
                            <a:pt x="40" y="155"/>
                          </a:lnTo>
                          <a:lnTo>
                            <a:pt x="24" y="147"/>
                          </a:lnTo>
                          <a:lnTo>
                            <a:pt x="14" y="140"/>
                          </a:lnTo>
                          <a:lnTo>
                            <a:pt x="11" y="126"/>
                          </a:lnTo>
                        </a:path>
                      </a:pathLst>
                    </a:custGeom>
                    <a:solidFill>
                      <a:srgbClr val="BFFFBF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1350"/>
                    </a:p>
                  </p:txBody>
                </p:sp>
                <p:sp>
                  <p:nvSpPr>
                    <p:cNvPr id="152100" name="Freeform 43"/>
                    <p:cNvSpPr>
                      <a:spLocks/>
                    </p:cNvSpPr>
                    <p:nvPr/>
                  </p:nvSpPr>
                  <p:spPr bwMode="auto">
                    <a:xfrm>
                      <a:off x="933" y="3446"/>
                      <a:ext cx="71" cy="109"/>
                    </a:xfrm>
                    <a:custGeom>
                      <a:avLst/>
                      <a:gdLst>
                        <a:gd name="T0" fmla="*/ 22 w 71"/>
                        <a:gd name="T1" fmla="*/ 0 h 109"/>
                        <a:gd name="T2" fmla="*/ 26 w 71"/>
                        <a:gd name="T3" fmla="*/ 21 h 109"/>
                        <a:gd name="T4" fmla="*/ 29 w 71"/>
                        <a:gd name="T5" fmla="*/ 36 h 109"/>
                        <a:gd name="T6" fmla="*/ 32 w 71"/>
                        <a:gd name="T7" fmla="*/ 49 h 109"/>
                        <a:gd name="T8" fmla="*/ 39 w 71"/>
                        <a:gd name="T9" fmla="*/ 62 h 109"/>
                        <a:gd name="T10" fmla="*/ 40 w 71"/>
                        <a:gd name="T11" fmla="*/ 65 h 109"/>
                        <a:gd name="T12" fmla="*/ 45 w 71"/>
                        <a:gd name="T13" fmla="*/ 69 h 109"/>
                        <a:gd name="T14" fmla="*/ 48 w 71"/>
                        <a:gd name="T15" fmla="*/ 72 h 109"/>
                        <a:gd name="T16" fmla="*/ 55 w 71"/>
                        <a:gd name="T17" fmla="*/ 74 h 109"/>
                        <a:gd name="T18" fmla="*/ 58 w 71"/>
                        <a:gd name="T19" fmla="*/ 75 h 109"/>
                        <a:gd name="T20" fmla="*/ 62 w 71"/>
                        <a:gd name="T21" fmla="*/ 76 h 109"/>
                        <a:gd name="T22" fmla="*/ 66 w 71"/>
                        <a:gd name="T23" fmla="*/ 76 h 109"/>
                        <a:gd name="T24" fmla="*/ 70 w 71"/>
                        <a:gd name="T25" fmla="*/ 74 h 109"/>
                        <a:gd name="T26" fmla="*/ 66 w 71"/>
                        <a:gd name="T27" fmla="*/ 81 h 109"/>
                        <a:gd name="T28" fmla="*/ 57 w 71"/>
                        <a:gd name="T29" fmla="*/ 88 h 109"/>
                        <a:gd name="T30" fmla="*/ 52 w 71"/>
                        <a:gd name="T31" fmla="*/ 94 h 109"/>
                        <a:gd name="T32" fmla="*/ 48 w 71"/>
                        <a:gd name="T33" fmla="*/ 101 h 109"/>
                        <a:gd name="T34" fmla="*/ 44 w 71"/>
                        <a:gd name="T35" fmla="*/ 106 h 109"/>
                        <a:gd name="T36" fmla="*/ 35 w 71"/>
                        <a:gd name="T37" fmla="*/ 108 h 109"/>
                        <a:gd name="T38" fmla="*/ 23 w 71"/>
                        <a:gd name="T39" fmla="*/ 108 h 109"/>
                        <a:gd name="T40" fmla="*/ 5 w 71"/>
                        <a:gd name="T41" fmla="*/ 92 h 109"/>
                        <a:gd name="T42" fmla="*/ 0 w 71"/>
                        <a:gd name="T43" fmla="*/ 79 h 109"/>
                        <a:gd name="T44" fmla="*/ 7 w 71"/>
                        <a:gd name="T45" fmla="*/ 52 h 109"/>
                        <a:gd name="T46" fmla="*/ 11 w 71"/>
                        <a:gd name="T47" fmla="*/ 24 h 109"/>
                        <a:gd name="T48" fmla="*/ 22 w 71"/>
                        <a:gd name="T49" fmla="*/ 0 h 109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60000 65536"/>
                        <a:gd name="T73" fmla="*/ 0 60000 65536"/>
                        <a:gd name="T74" fmla="*/ 0 60000 65536"/>
                      </a:gdLst>
                      <a:ahLst/>
                      <a:cxnLst>
                        <a:cxn ang="T50">
                          <a:pos x="T0" y="T1"/>
                        </a:cxn>
                        <a:cxn ang="T51">
                          <a:pos x="T2" y="T3"/>
                        </a:cxn>
                        <a:cxn ang="T52">
                          <a:pos x="T4" y="T5"/>
                        </a:cxn>
                        <a:cxn ang="T53">
                          <a:pos x="T6" y="T7"/>
                        </a:cxn>
                        <a:cxn ang="T54">
                          <a:pos x="T8" y="T9"/>
                        </a:cxn>
                        <a:cxn ang="T55">
                          <a:pos x="T10" y="T11"/>
                        </a:cxn>
                        <a:cxn ang="T56">
                          <a:pos x="T12" y="T13"/>
                        </a:cxn>
                        <a:cxn ang="T57">
                          <a:pos x="T14" y="T15"/>
                        </a:cxn>
                        <a:cxn ang="T58">
                          <a:pos x="T16" y="T17"/>
                        </a:cxn>
                        <a:cxn ang="T59">
                          <a:pos x="T18" y="T19"/>
                        </a:cxn>
                        <a:cxn ang="T60">
                          <a:pos x="T20" y="T21"/>
                        </a:cxn>
                        <a:cxn ang="T61">
                          <a:pos x="T22" y="T23"/>
                        </a:cxn>
                        <a:cxn ang="T62">
                          <a:pos x="T24" y="T25"/>
                        </a:cxn>
                        <a:cxn ang="T63">
                          <a:pos x="T26" y="T27"/>
                        </a:cxn>
                        <a:cxn ang="T64">
                          <a:pos x="T28" y="T29"/>
                        </a:cxn>
                        <a:cxn ang="T65">
                          <a:pos x="T30" y="T31"/>
                        </a:cxn>
                        <a:cxn ang="T66">
                          <a:pos x="T32" y="T33"/>
                        </a:cxn>
                        <a:cxn ang="T67">
                          <a:pos x="T34" y="T35"/>
                        </a:cxn>
                        <a:cxn ang="T68">
                          <a:pos x="T36" y="T37"/>
                        </a:cxn>
                        <a:cxn ang="T69">
                          <a:pos x="T38" y="T39"/>
                        </a:cxn>
                        <a:cxn ang="T70">
                          <a:pos x="T40" y="T41"/>
                        </a:cxn>
                        <a:cxn ang="T71">
                          <a:pos x="T42" y="T43"/>
                        </a:cxn>
                        <a:cxn ang="T72">
                          <a:pos x="T44" y="T45"/>
                        </a:cxn>
                        <a:cxn ang="T73">
                          <a:pos x="T46" y="T47"/>
                        </a:cxn>
                        <a:cxn ang="T74">
                          <a:pos x="T48" y="T49"/>
                        </a:cxn>
                      </a:cxnLst>
                      <a:rect l="0" t="0" r="r" b="b"/>
                      <a:pathLst>
                        <a:path w="71" h="109">
                          <a:moveTo>
                            <a:pt x="22" y="0"/>
                          </a:moveTo>
                          <a:lnTo>
                            <a:pt x="26" y="21"/>
                          </a:lnTo>
                          <a:lnTo>
                            <a:pt x="29" y="36"/>
                          </a:lnTo>
                          <a:lnTo>
                            <a:pt x="32" y="49"/>
                          </a:lnTo>
                          <a:lnTo>
                            <a:pt x="39" y="62"/>
                          </a:lnTo>
                          <a:lnTo>
                            <a:pt x="40" y="65"/>
                          </a:lnTo>
                          <a:lnTo>
                            <a:pt x="45" y="69"/>
                          </a:lnTo>
                          <a:lnTo>
                            <a:pt x="48" y="72"/>
                          </a:lnTo>
                          <a:lnTo>
                            <a:pt x="55" y="74"/>
                          </a:lnTo>
                          <a:lnTo>
                            <a:pt x="58" y="75"/>
                          </a:lnTo>
                          <a:lnTo>
                            <a:pt x="62" y="76"/>
                          </a:lnTo>
                          <a:lnTo>
                            <a:pt x="66" y="76"/>
                          </a:lnTo>
                          <a:lnTo>
                            <a:pt x="70" y="74"/>
                          </a:lnTo>
                          <a:lnTo>
                            <a:pt x="66" y="81"/>
                          </a:lnTo>
                          <a:lnTo>
                            <a:pt x="57" y="88"/>
                          </a:lnTo>
                          <a:lnTo>
                            <a:pt x="52" y="94"/>
                          </a:lnTo>
                          <a:lnTo>
                            <a:pt x="48" y="101"/>
                          </a:lnTo>
                          <a:lnTo>
                            <a:pt x="44" y="106"/>
                          </a:lnTo>
                          <a:lnTo>
                            <a:pt x="35" y="108"/>
                          </a:lnTo>
                          <a:lnTo>
                            <a:pt x="23" y="108"/>
                          </a:lnTo>
                          <a:lnTo>
                            <a:pt x="5" y="92"/>
                          </a:lnTo>
                          <a:lnTo>
                            <a:pt x="0" y="79"/>
                          </a:lnTo>
                          <a:lnTo>
                            <a:pt x="7" y="52"/>
                          </a:lnTo>
                          <a:lnTo>
                            <a:pt x="11" y="24"/>
                          </a:lnTo>
                          <a:lnTo>
                            <a:pt x="22" y="0"/>
                          </a:lnTo>
                        </a:path>
                      </a:pathLst>
                    </a:custGeom>
                    <a:solidFill>
                      <a:srgbClr val="3F5F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1350"/>
                    </a:p>
                  </p:txBody>
                </p:sp>
                <p:grpSp>
                  <p:nvGrpSpPr>
                    <p:cNvPr id="152101" name="Group 4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976" y="3428"/>
                      <a:ext cx="54" cy="61"/>
                      <a:chOff x="976" y="3428"/>
                      <a:chExt cx="54" cy="61"/>
                    </a:xfrm>
                  </p:grpSpPr>
                  <p:sp>
                    <p:nvSpPr>
                      <p:cNvPr id="152104" name="Freeform 4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98" y="3486"/>
                        <a:ext cx="18" cy="3"/>
                      </a:xfrm>
                      <a:custGeom>
                        <a:avLst/>
                        <a:gdLst>
                          <a:gd name="T0" fmla="*/ 0 w 18"/>
                          <a:gd name="T1" fmla="*/ 1 h 3"/>
                          <a:gd name="T2" fmla="*/ 1 w 18"/>
                          <a:gd name="T3" fmla="*/ 2 h 3"/>
                          <a:gd name="T4" fmla="*/ 4 w 18"/>
                          <a:gd name="T5" fmla="*/ 2 h 3"/>
                          <a:gd name="T6" fmla="*/ 7 w 18"/>
                          <a:gd name="T7" fmla="*/ 2 h 3"/>
                          <a:gd name="T8" fmla="*/ 9 w 18"/>
                          <a:gd name="T9" fmla="*/ 2 h 3"/>
                          <a:gd name="T10" fmla="*/ 12 w 18"/>
                          <a:gd name="T11" fmla="*/ 2 h 3"/>
                          <a:gd name="T12" fmla="*/ 14 w 18"/>
                          <a:gd name="T13" fmla="*/ 2 h 3"/>
                          <a:gd name="T14" fmla="*/ 16 w 18"/>
                          <a:gd name="T15" fmla="*/ 2 h 3"/>
                          <a:gd name="T16" fmla="*/ 17 w 18"/>
                          <a:gd name="T17" fmla="*/ 1 h 3"/>
                          <a:gd name="T18" fmla="*/ 15 w 18"/>
                          <a:gd name="T19" fmla="*/ 0 h 3"/>
                          <a:gd name="T20" fmla="*/ 10 w 18"/>
                          <a:gd name="T21" fmla="*/ 0 h 3"/>
                          <a:gd name="T22" fmla="*/ 5 w 18"/>
                          <a:gd name="T23" fmla="*/ 0 h 3"/>
                          <a:gd name="T24" fmla="*/ 2 w 18"/>
                          <a:gd name="T25" fmla="*/ 0 h 3"/>
                          <a:gd name="T26" fmla="*/ 0 w 18"/>
                          <a:gd name="T27" fmla="*/ 1 h 3"/>
                          <a:gd name="T28" fmla="*/ 0 60000 65536"/>
                          <a:gd name="T29" fmla="*/ 0 60000 65536"/>
                          <a:gd name="T30" fmla="*/ 0 60000 65536"/>
                          <a:gd name="T31" fmla="*/ 0 60000 65536"/>
                          <a:gd name="T32" fmla="*/ 0 60000 65536"/>
                          <a:gd name="T33" fmla="*/ 0 60000 65536"/>
                          <a:gd name="T34" fmla="*/ 0 60000 65536"/>
                          <a:gd name="T35" fmla="*/ 0 60000 65536"/>
                          <a:gd name="T36" fmla="*/ 0 60000 65536"/>
                          <a:gd name="T37" fmla="*/ 0 60000 65536"/>
                          <a:gd name="T38" fmla="*/ 0 60000 65536"/>
                          <a:gd name="T39" fmla="*/ 0 60000 65536"/>
                          <a:gd name="T40" fmla="*/ 0 60000 65536"/>
                          <a:gd name="T41" fmla="*/ 0 60000 65536"/>
                        </a:gdLst>
                        <a:ahLst/>
                        <a:cxnLst>
                          <a:cxn ang="T28">
                            <a:pos x="T0" y="T1"/>
                          </a:cxn>
                          <a:cxn ang="T29">
                            <a:pos x="T2" y="T3"/>
                          </a:cxn>
                          <a:cxn ang="T30">
                            <a:pos x="T4" y="T5"/>
                          </a:cxn>
                          <a:cxn ang="T31">
                            <a:pos x="T6" y="T7"/>
                          </a:cxn>
                          <a:cxn ang="T32">
                            <a:pos x="T8" y="T9"/>
                          </a:cxn>
                          <a:cxn ang="T33">
                            <a:pos x="T10" y="T11"/>
                          </a:cxn>
                          <a:cxn ang="T34">
                            <a:pos x="T12" y="T13"/>
                          </a:cxn>
                          <a:cxn ang="T35">
                            <a:pos x="T14" y="T15"/>
                          </a:cxn>
                          <a:cxn ang="T36">
                            <a:pos x="T16" y="T17"/>
                          </a:cxn>
                          <a:cxn ang="T37">
                            <a:pos x="T18" y="T19"/>
                          </a:cxn>
                          <a:cxn ang="T38">
                            <a:pos x="T20" y="T21"/>
                          </a:cxn>
                          <a:cxn ang="T39">
                            <a:pos x="T22" y="T23"/>
                          </a:cxn>
                          <a:cxn ang="T40">
                            <a:pos x="T24" y="T25"/>
                          </a:cxn>
                          <a:cxn ang="T41">
                            <a:pos x="T26" y="T27"/>
                          </a:cxn>
                        </a:cxnLst>
                        <a:rect l="0" t="0" r="r" b="b"/>
                        <a:pathLst>
                          <a:path w="18" h="3">
                            <a:moveTo>
                              <a:pt x="0" y="1"/>
                            </a:moveTo>
                            <a:lnTo>
                              <a:pt x="1" y="2"/>
                            </a:lnTo>
                            <a:lnTo>
                              <a:pt x="4" y="2"/>
                            </a:lnTo>
                            <a:lnTo>
                              <a:pt x="7" y="2"/>
                            </a:lnTo>
                            <a:lnTo>
                              <a:pt x="9" y="2"/>
                            </a:lnTo>
                            <a:lnTo>
                              <a:pt x="12" y="2"/>
                            </a:lnTo>
                            <a:lnTo>
                              <a:pt x="14" y="2"/>
                            </a:lnTo>
                            <a:lnTo>
                              <a:pt x="16" y="2"/>
                            </a:lnTo>
                            <a:lnTo>
                              <a:pt x="17" y="1"/>
                            </a:lnTo>
                            <a:lnTo>
                              <a:pt x="15" y="0"/>
                            </a:lnTo>
                            <a:lnTo>
                              <a:pt x="10" y="0"/>
                            </a:lnTo>
                            <a:lnTo>
                              <a:pt x="5" y="0"/>
                            </a:lnTo>
                            <a:lnTo>
                              <a:pt x="2" y="0"/>
                            </a:lnTo>
                            <a:lnTo>
                              <a:pt x="0" y="1"/>
                            </a:lnTo>
                          </a:path>
                        </a:pathLst>
                      </a:custGeom>
                      <a:solidFill>
                        <a:srgbClr val="3F5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 cap="rnd" cmpd="sng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 sz="1350"/>
                      </a:p>
                    </p:txBody>
                  </p:sp>
                  <p:sp>
                    <p:nvSpPr>
                      <p:cNvPr id="152105" name="Freeform 4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98" y="3471"/>
                        <a:ext cx="15" cy="2"/>
                      </a:xfrm>
                      <a:custGeom>
                        <a:avLst/>
                        <a:gdLst>
                          <a:gd name="T0" fmla="*/ 3 w 15"/>
                          <a:gd name="T1" fmla="*/ 1 h 2"/>
                          <a:gd name="T2" fmla="*/ 1 w 15"/>
                          <a:gd name="T3" fmla="*/ 1 h 2"/>
                          <a:gd name="T4" fmla="*/ 1 w 15"/>
                          <a:gd name="T5" fmla="*/ 1 h 2"/>
                          <a:gd name="T6" fmla="*/ 0 w 15"/>
                          <a:gd name="T7" fmla="*/ 1 h 2"/>
                          <a:gd name="T8" fmla="*/ 0 w 15"/>
                          <a:gd name="T9" fmla="*/ 1 h 2"/>
                          <a:gd name="T10" fmla="*/ 1 w 15"/>
                          <a:gd name="T11" fmla="*/ 0 h 2"/>
                          <a:gd name="T12" fmla="*/ 3 w 15"/>
                          <a:gd name="T13" fmla="*/ 0 h 2"/>
                          <a:gd name="T14" fmla="*/ 5 w 15"/>
                          <a:gd name="T15" fmla="*/ 0 h 2"/>
                          <a:gd name="T16" fmla="*/ 7 w 15"/>
                          <a:gd name="T17" fmla="*/ 0 h 2"/>
                          <a:gd name="T18" fmla="*/ 9 w 15"/>
                          <a:gd name="T19" fmla="*/ 0 h 2"/>
                          <a:gd name="T20" fmla="*/ 11 w 15"/>
                          <a:gd name="T21" fmla="*/ 0 h 2"/>
                          <a:gd name="T22" fmla="*/ 12 w 15"/>
                          <a:gd name="T23" fmla="*/ 0 h 2"/>
                          <a:gd name="T24" fmla="*/ 13 w 15"/>
                          <a:gd name="T25" fmla="*/ 0 h 2"/>
                          <a:gd name="T26" fmla="*/ 14 w 15"/>
                          <a:gd name="T27" fmla="*/ 1 h 2"/>
                          <a:gd name="T28" fmla="*/ 12 w 15"/>
                          <a:gd name="T29" fmla="*/ 1 h 2"/>
                          <a:gd name="T30" fmla="*/ 11 w 15"/>
                          <a:gd name="T31" fmla="*/ 1 h 2"/>
                          <a:gd name="T32" fmla="*/ 11 w 15"/>
                          <a:gd name="T33" fmla="*/ 1 h 2"/>
                          <a:gd name="T34" fmla="*/ 9 w 15"/>
                          <a:gd name="T35" fmla="*/ 1 h 2"/>
                          <a:gd name="T36" fmla="*/ 8 w 15"/>
                          <a:gd name="T37" fmla="*/ 1 h 2"/>
                          <a:gd name="T38" fmla="*/ 7 w 15"/>
                          <a:gd name="T39" fmla="*/ 1 h 2"/>
                          <a:gd name="T40" fmla="*/ 5 w 15"/>
                          <a:gd name="T41" fmla="*/ 1 h 2"/>
                          <a:gd name="T42" fmla="*/ 3 w 15"/>
                          <a:gd name="T43" fmla="*/ 1 h 2"/>
                          <a:gd name="T44" fmla="*/ 0 60000 65536"/>
                          <a:gd name="T45" fmla="*/ 0 60000 65536"/>
                          <a:gd name="T46" fmla="*/ 0 60000 65536"/>
                          <a:gd name="T47" fmla="*/ 0 60000 65536"/>
                          <a:gd name="T48" fmla="*/ 0 60000 65536"/>
                          <a:gd name="T49" fmla="*/ 0 60000 65536"/>
                          <a:gd name="T50" fmla="*/ 0 60000 65536"/>
                          <a:gd name="T51" fmla="*/ 0 60000 65536"/>
                          <a:gd name="T52" fmla="*/ 0 60000 65536"/>
                          <a:gd name="T53" fmla="*/ 0 60000 65536"/>
                          <a:gd name="T54" fmla="*/ 0 60000 65536"/>
                          <a:gd name="T55" fmla="*/ 0 60000 65536"/>
                          <a:gd name="T56" fmla="*/ 0 60000 65536"/>
                          <a:gd name="T57" fmla="*/ 0 60000 65536"/>
                          <a:gd name="T58" fmla="*/ 0 60000 65536"/>
                          <a:gd name="T59" fmla="*/ 0 60000 65536"/>
                          <a:gd name="T60" fmla="*/ 0 60000 65536"/>
                          <a:gd name="T61" fmla="*/ 0 60000 65536"/>
                          <a:gd name="T62" fmla="*/ 0 60000 65536"/>
                          <a:gd name="T63" fmla="*/ 0 60000 65536"/>
                          <a:gd name="T64" fmla="*/ 0 60000 65536"/>
                          <a:gd name="T65" fmla="*/ 0 60000 65536"/>
                        </a:gdLst>
                        <a:ahLst/>
                        <a:cxnLst>
                          <a:cxn ang="T44">
                            <a:pos x="T0" y="T1"/>
                          </a:cxn>
                          <a:cxn ang="T45">
                            <a:pos x="T2" y="T3"/>
                          </a:cxn>
                          <a:cxn ang="T46">
                            <a:pos x="T4" y="T5"/>
                          </a:cxn>
                          <a:cxn ang="T47">
                            <a:pos x="T6" y="T7"/>
                          </a:cxn>
                          <a:cxn ang="T48">
                            <a:pos x="T8" y="T9"/>
                          </a:cxn>
                          <a:cxn ang="T49">
                            <a:pos x="T10" y="T11"/>
                          </a:cxn>
                          <a:cxn ang="T50">
                            <a:pos x="T12" y="T13"/>
                          </a:cxn>
                          <a:cxn ang="T51">
                            <a:pos x="T14" y="T15"/>
                          </a:cxn>
                          <a:cxn ang="T52">
                            <a:pos x="T16" y="T17"/>
                          </a:cxn>
                          <a:cxn ang="T53">
                            <a:pos x="T18" y="T19"/>
                          </a:cxn>
                          <a:cxn ang="T54">
                            <a:pos x="T20" y="T21"/>
                          </a:cxn>
                          <a:cxn ang="T55">
                            <a:pos x="T22" y="T23"/>
                          </a:cxn>
                          <a:cxn ang="T56">
                            <a:pos x="T24" y="T25"/>
                          </a:cxn>
                          <a:cxn ang="T57">
                            <a:pos x="T26" y="T27"/>
                          </a:cxn>
                          <a:cxn ang="T58">
                            <a:pos x="T28" y="T29"/>
                          </a:cxn>
                          <a:cxn ang="T59">
                            <a:pos x="T30" y="T31"/>
                          </a:cxn>
                          <a:cxn ang="T60">
                            <a:pos x="T32" y="T33"/>
                          </a:cxn>
                          <a:cxn ang="T61">
                            <a:pos x="T34" y="T35"/>
                          </a:cxn>
                          <a:cxn ang="T62">
                            <a:pos x="T36" y="T37"/>
                          </a:cxn>
                          <a:cxn ang="T63">
                            <a:pos x="T38" y="T39"/>
                          </a:cxn>
                          <a:cxn ang="T64">
                            <a:pos x="T40" y="T41"/>
                          </a:cxn>
                          <a:cxn ang="T65">
                            <a:pos x="T42" y="T43"/>
                          </a:cxn>
                        </a:cxnLst>
                        <a:rect l="0" t="0" r="r" b="b"/>
                        <a:pathLst>
                          <a:path w="15" h="2">
                            <a:moveTo>
                              <a:pt x="3" y="1"/>
                            </a:moveTo>
                            <a:lnTo>
                              <a:pt x="1" y="1"/>
                            </a:lnTo>
                            <a:lnTo>
                              <a:pt x="0" y="1"/>
                            </a:lnTo>
                            <a:lnTo>
                              <a:pt x="1" y="0"/>
                            </a:lnTo>
                            <a:lnTo>
                              <a:pt x="3" y="0"/>
                            </a:lnTo>
                            <a:lnTo>
                              <a:pt x="5" y="0"/>
                            </a:lnTo>
                            <a:lnTo>
                              <a:pt x="7" y="0"/>
                            </a:lnTo>
                            <a:lnTo>
                              <a:pt x="9" y="0"/>
                            </a:lnTo>
                            <a:lnTo>
                              <a:pt x="11" y="0"/>
                            </a:lnTo>
                            <a:lnTo>
                              <a:pt x="12" y="0"/>
                            </a:lnTo>
                            <a:lnTo>
                              <a:pt x="13" y="0"/>
                            </a:lnTo>
                            <a:lnTo>
                              <a:pt x="14" y="1"/>
                            </a:lnTo>
                            <a:lnTo>
                              <a:pt x="12" y="1"/>
                            </a:lnTo>
                            <a:lnTo>
                              <a:pt x="11" y="1"/>
                            </a:lnTo>
                            <a:lnTo>
                              <a:pt x="9" y="1"/>
                            </a:lnTo>
                            <a:lnTo>
                              <a:pt x="8" y="1"/>
                            </a:lnTo>
                            <a:lnTo>
                              <a:pt x="7" y="1"/>
                            </a:lnTo>
                            <a:lnTo>
                              <a:pt x="5" y="1"/>
                            </a:lnTo>
                            <a:lnTo>
                              <a:pt x="3" y="1"/>
                            </a:lnTo>
                          </a:path>
                        </a:pathLst>
                      </a:custGeom>
                      <a:solidFill>
                        <a:srgbClr val="3F5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 cap="rnd" cmpd="sng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 sz="1350"/>
                      </a:p>
                    </p:txBody>
                  </p:sp>
                  <p:sp>
                    <p:nvSpPr>
                      <p:cNvPr id="152106" name="Freeform 4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76" y="3428"/>
                        <a:ext cx="28" cy="34"/>
                      </a:xfrm>
                      <a:custGeom>
                        <a:avLst/>
                        <a:gdLst>
                          <a:gd name="T0" fmla="*/ 0 w 28"/>
                          <a:gd name="T1" fmla="*/ 6 h 34"/>
                          <a:gd name="T2" fmla="*/ 3 w 28"/>
                          <a:gd name="T3" fmla="*/ 2 h 34"/>
                          <a:gd name="T4" fmla="*/ 8 w 28"/>
                          <a:gd name="T5" fmla="*/ 1 h 34"/>
                          <a:gd name="T6" fmla="*/ 12 w 28"/>
                          <a:gd name="T7" fmla="*/ 0 h 34"/>
                          <a:gd name="T8" fmla="*/ 17 w 28"/>
                          <a:gd name="T9" fmla="*/ 0 h 34"/>
                          <a:gd name="T10" fmla="*/ 20 w 28"/>
                          <a:gd name="T11" fmla="*/ 2 h 34"/>
                          <a:gd name="T12" fmla="*/ 23 w 28"/>
                          <a:gd name="T13" fmla="*/ 7 h 34"/>
                          <a:gd name="T14" fmla="*/ 25 w 28"/>
                          <a:gd name="T15" fmla="*/ 16 h 34"/>
                          <a:gd name="T16" fmla="*/ 26 w 28"/>
                          <a:gd name="T17" fmla="*/ 24 h 34"/>
                          <a:gd name="T18" fmla="*/ 27 w 28"/>
                          <a:gd name="T19" fmla="*/ 33 h 34"/>
                          <a:gd name="T20" fmla="*/ 24 w 28"/>
                          <a:gd name="T21" fmla="*/ 31 h 34"/>
                          <a:gd name="T22" fmla="*/ 22 w 28"/>
                          <a:gd name="T23" fmla="*/ 31 h 34"/>
                          <a:gd name="T24" fmla="*/ 19 w 28"/>
                          <a:gd name="T25" fmla="*/ 32 h 34"/>
                          <a:gd name="T26" fmla="*/ 20 w 28"/>
                          <a:gd name="T27" fmla="*/ 23 h 34"/>
                          <a:gd name="T28" fmla="*/ 22 w 28"/>
                          <a:gd name="T29" fmla="*/ 14 h 34"/>
                          <a:gd name="T30" fmla="*/ 21 w 28"/>
                          <a:gd name="T31" fmla="*/ 9 h 34"/>
                          <a:gd name="T32" fmla="*/ 18 w 28"/>
                          <a:gd name="T33" fmla="*/ 5 h 34"/>
                          <a:gd name="T34" fmla="*/ 10 w 28"/>
                          <a:gd name="T35" fmla="*/ 3 h 34"/>
                          <a:gd name="T36" fmla="*/ 0 w 28"/>
                          <a:gd name="T37" fmla="*/ 6 h 34"/>
                          <a:gd name="T38" fmla="*/ 0 60000 65536"/>
                          <a:gd name="T39" fmla="*/ 0 60000 65536"/>
                          <a:gd name="T40" fmla="*/ 0 60000 65536"/>
                          <a:gd name="T41" fmla="*/ 0 60000 65536"/>
                          <a:gd name="T42" fmla="*/ 0 60000 65536"/>
                          <a:gd name="T43" fmla="*/ 0 60000 65536"/>
                          <a:gd name="T44" fmla="*/ 0 60000 65536"/>
                          <a:gd name="T45" fmla="*/ 0 60000 65536"/>
                          <a:gd name="T46" fmla="*/ 0 60000 65536"/>
                          <a:gd name="T47" fmla="*/ 0 60000 65536"/>
                          <a:gd name="T48" fmla="*/ 0 60000 65536"/>
                          <a:gd name="T49" fmla="*/ 0 60000 65536"/>
                          <a:gd name="T50" fmla="*/ 0 60000 65536"/>
                          <a:gd name="T51" fmla="*/ 0 60000 65536"/>
                          <a:gd name="T52" fmla="*/ 0 60000 65536"/>
                          <a:gd name="T53" fmla="*/ 0 60000 65536"/>
                          <a:gd name="T54" fmla="*/ 0 60000 65536"/>
                          <a:gd name="T55" fmla="*/ 0 60000 65536"/>
                          <a:gd name="T56" fmla="*/ 0 60000 65536"/>
                        </a:gdLst>
                        <a:ahLst/>
                        <a:cxnLst>
                          <a:cxn ang="T38">
                            <a:pos x="T0" y="T1"/>
                          </a:cxn>
                          <a:cxn ang="T39">
                            <a:pos x="T2" y="T3"/>
                          </a:cxn>
                          <a:cxn ang="T40">
                            <a:pos x="T4" y="T5"/>
                          </a:cxn>
                          <a:cxn ang="T41">
                            <a:pos x="T6" y="T7"/>
                          </a:cxn>
                          <a:cxn ang="T42">
                            <a:pos x="T8" y="T9"/>
                          </a:cxn>
                          <a:cxn ang="T43">
                            <a:pos x="T10" y="T11"/>
                          </a:cxn>
                          <a:cxn ang="T44">
                            <a:pos x="T12" y="T13"/>
                          </a:cxn>
                          <a:cxn ang="T45">
                            <a:pos x="T14" y="T15"/>
                          </a:cxn>
                          <a:cxn ang="T46">
                            <a:pos x="T16" y="T17"/>
                          </a:cxn>
                          <a:cxn ang="T47">
                            <a:pos x="T18" y="T19"/>
                          </a:cxn>
                          <a:cxn ang="T48">
                            <a:pos x="T20" y="T21"/>
                          </a:cxn>
                          <a:cxn ang="T49">
                            <a:pos x="T22" y="T23"/>
                          </a:cxn>
                          <a:cxn ang="T50">
                            <a:pos x="T24" y="T25"/>
                          </a:cxn>
                          <a:cxn ang="T51">
                            <a:pos x="T26" y="T27"/>
                          </a:cxn>
                          <a:cxn ang="T52">
                            <a:pos x="T28" y="T29"/>
                          </a:cxn>
                          <a:cxn ang="T53">
                            <a:pos x="T30" y="T31"/>
                          </a:cxn>
                          <a:cxn ang="T54">
                            <a:pos x="T32" y="T33"/>
                          </a:cxn>
                          <a:cxn ang="T55">
                            <a:pos x="T34" y="T35"/>
                          </a:cxn>
                          <a:cxn ang="T56">
                            <a:pos x="T36" y="T37"/>
                          </a:cxn>
                        </a:cxnLst>
                        <a:rect l="0" t="0" r="r" b="b"/>
                        <a:pathLst>
                          <a:path w="28" h="34">
                            <a:moveTo>
                              <a:pt x="0" y="6"/>
                            </a:moveTo>
                            <a:lnTo>
                              <a:pt x="3" y="2"/>
                            </a:lnTo>
                            <a:lnTo>
                              <a:pt x="8" y="1"/>
                            </a:lnTo>
                            <a:lnTo>
                              <a:pt x="12" y="0"/>
                            </a:lnTo>
                            <a:lnTo>
                              <a:pt x="17" y="0"/>
                            </a:lnTo>
                            <a:lnTo>
                              <a:pt x="20" y="2"/>
                            </a:lnTo>
                            <a:lnTo>
                              <a:pt x="23" y="7"/>
                            </a:lnTo>
                            <a:lnTo>
                              <a:pt x="25" y="16"/>
                            </a:lnTo>
                            <a:lnTo>
                              <a:pt x="26" y="24"/>
                            </a:lnTo>
                            <a:lnTo>
                              <a:pt x="27" y="33"/>
                            </a:lnTo>
                            <a:lnTo>
                              <a:pt x="24" y="31"/>
                            </a:lnTo>
                            <a:lnTo>
                              <a:pt x="22" y="31"/>
                            </a:lnTo>
                            <a:lnTo>
                              <a:pt x="19" y="32"/>
                            </a:lnTo>
                            <a:lnTo>
                              <a:pt x="20" y="23"/>
                            </a:lnTo>
                            <a:lnTo>
                              <a:pt x="22" y="14"/>
                            </a:lnTo>
                            <a:lnTo>
                              <a:pt x="21" y="9"/>
                            </a:lnTo>
                            <a:lnTo>
                              <a:pt x="18" y="5"/>
                            </a:lnTo>
                            <a:lnTo>
                              <a:pt x="10" y="3"/>
                            </a:lnTo>
                            <a:lnTo>
                              <a:pt x="0" y="6"/>
                            </a:lnTo>
                          </a:path>
                        </a:pathLst>
                      </a:custGeom>
                      <a:solidFill>
                        <a:srgbClr val="3F5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 cap="rnd" cmpd="sng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 sz="1350"/>
                      </a:p>
                    </p:txBody>
                  </p:sp>
                  <p:sp>
                    <p:nvSpPr>
                      <p:cNvPr id="152107" name="Freeform 4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010" y="3429"/>
                        <a:ext cx="20" cy="1"/>
                      </a:xfrm>
                      <a:custGeom>
                        <a:avLst/>
                        <a:gdLst>
                          <a:gd name="T0" fmla="*/ 0 w 20"/>
                          <a:gd name="T1" fmla="*/ 0 h 1"/>
                          <a:gd name="T2" fmla="*/ 4 w 20"/>
                          <a:gd name="T3" fmla="*/ 0 h 1"/>
                          <a:gd name="T4" fmla="*/ 7 w 20"/>
                          <a:gd name="T5" fmla="*/ 0 h 1"/>
                          <a:gd name="T6" fmla="*/ 12 w 20"/>
                          <a:gd name="T7" fmla="*/ 0 h 1"/>
                          <a:gd name="T8" fmla="*/ 17 w 20"/>
                          <a:gd name="T9" fmla="*/ 0 h 1"/>
                          <a:gd name="T10" fmla="*/ 19 w 20"/>
                          <a:gd name="T11" fmla="*/ 0 h 1"/>
                          <a:gd name="T12" fmla="*/ 18 w 20"/>
                          <a:gd name="T13" fmla="*/ 0 h 1"/>
                          <a:gd name="T14" fmla="*/ 15 w 20"/>
                          <a:gd name="T15" fmla="*/ 0 h 1"/>
                          <a:gd name="T16" fmla="*/ 9 w 20"/>
                          <a:gd name="T17" fmla="*/ 0 h 1"/>
                          <a:gd name="T18" fmla="*/ 4 w 20"/>
                          <a:gd name="T19" fmla="*/ 0 h 1"/>
                          <a:gd name="T20" fmla="*/ 0 w 20"/>
                          <a:gd name="T21" fmla="*/ 0 h 1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60000 65536"/>
                          <a:gd name="T31" fmla="*/ 0 60000 65536"/>
                          <a:gd name="T32" fmla="*/ 0 60000 65536"/>
                        </a:gdLst>
                        <a:ahLst/>
                        <a:cxnLst>
                          <a:cxn ang="T22">
                            <a:pos x="T0" y="T1"/>
                          </a:cxn>
                          <a:cxn ang="T23">
                            <a:pos x="T2" y="T3"/>
                          </a:cxn>
                          <a:cxn ang="T24">
                            <a:pos x="T4" y="T5"/>
                          </a:cxn>
                          <a:cxn ang="T25">
                            <a:pos x="T6" y="T7"/>
                          </a:cxn>
                          <a:cxn ang="T26">
                            <a:pos x="T8" y="T9"/>
                          </a:cxn>
                          <a:cxn ang="T27">
                            <a:pos x="T10" y="T11"/>
                          </a:cxn>
                          <a:cxn ang="T28">
                            <a:pos x="T12" y="T13"/>
                          </a:cxn>
                          <a:cxn ang="T29">
                            <a:pos x="T14" y="T15"/>
                          </a:cxn>
                          <a:cxn ang="T30">
                            <a:pos x="T16" y="T17"/>
                          </a:cxn>
                          <a:cxn ang="T31">
                            <a:pos x="T18" y="T19"/>
                          </a:cxn>
                          <a:cxn ang="T32">
                            <a:pos x="T20" y="T21"/>
                          </a:cxn>
                        </a:cxnLst>
                        <a:rect l="0" t="0" r="r" b="b"/>
                        <a:pathLst>
                          <a:path w="20" h="1">
                            <a:moveTo>
                              <a:pt x="0" y="0"/>
                            </a:moveTo>
                            <a:lnTo>
                              <a:pt x="4" y="0"/>
                            </a:lnTo>
                            <a:lnTo>
                              <a:pt x="7" y="0"/>
                            </a:lnTo>
                            <a:lnTo>
                              <a:pt x="12" y="0"/>
                            </a:lnTo>
                            <a:lnTo>
                              <a:pt x="17" y="0"/>
                            </a:lnTo>
                            <a:lnTo>
                              <a:pt x="19" y="0"/>
                            </a:lnTo>
                            <a:lnTo>
                              <a:pt x="18" y="0"/>
                            </a:lnTo>
                            <a:lnTo>
                              <a:pt x="15" y="0"/>
                            </a:lnTo>
                            <a:lnTo>
                              <a:pt x="9" y="0"/>
                            </a:lnTo>
                            <a:lnTo>
                              <a:pt x="4" y="0"/>
                            </a:lnTo>
                            <a:lnTo>
                              <a:pt x="0" y="0"/>
                            </a:lnTo>
                          </a:path>
                        </a:pathLst>
                      </a:custGeom>
                      <a:solidFill>
                        <a:srgbClr val="3F5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 cap="rnd" cmpd="sng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 sz="1350"/>
                      </a:p>
                    </p:txBody>
                  </p:sp>
                  <p:sp>
                    <p:nvSpPr>
                      <p:cNvPr id="152108" name="Freeform 4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84" y="3436"/>
                        <a:ext cx="9" cy="3"/>
                      </a:xfrm>
                      <a:custGeom>
                        <a:avLst/>
                        <a:gdLst>
                          <a:gd name="T0" fmla="*/ 0 w 9"/>
                          <a:gd name="T1" fmla="*/ 1 h 3"/>
                          <a:gd name="T2" fmla="*/ 1 w 9"/>
                          <a:gd name="T3" fmla="*/ 2 h 3"/>
                          <a:gd name="T4" fmla="*/ 4 w 9"/>
                          <a:gd name="T5" fmla="*/ 2 h 3"/>
                          <a:gd name="T6" fmla="*/ 5 w 9"/>
                          <a:gd name="T7" fmla="*/ 2 h 3"/>
                          <a:gd name="T8" fmla="*/ 7 w 9"/>
                          <a:gd name="T9" fmla="*/ 1 h 3"/>
                          <a:gd name="T10" fmla="*/ 8 w 9"/>
                          <a:gd name="T11" fmla="*/ 1 h 3"/>
                          <a:gd name="T12" fmla="*/ 6 w 9"/>
                          <a:gd name="T13" fmla="*/ 0 h 3"/>
                          <a:gd name="T14" fmla="*/ 4 w 9"/>
                          <a:gd name="T15" fmla="*/ 0 h 3"/>
                          <a:gd name="T16" fmla="*/ 2 w 9"/>
                          <a:gd name="T17" fmla="*/ 0 h 3"/>
                          <a:gd name="T18" fmla="*/ 0 w 9"/>
                          <a:gd name="T19" fmla="*/ 1 h 3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0" t="0" r="r" b="b"/>
                        <a:pathLst>
                          <a:path w="9" h="3">
                            <a:moveTo>
                              <a:pt x="0" y="1"/>
                            </a:moveTo>
                            <a:lnTo>
                              <a:pt x="1" y="2"/>
                            </a:lnTo>
                            <a:lnTo>
                              <a:pt x="4" y="2"/>
                            </a:lnTo>
                            <a:lnTo>
                              <a:pt x="5" y="2"/>
                            </a:lnTo>
                            <a:lnTo>
                              <a:pt x="7" y="1"/>
                            </a:lnTo>
                            <a:lnTo>
                              <a:pt x="8" y="1"/>
                            </a:lnTo>
                            <a:lnTo>
                              <a:pt x="6" y="0"/>
                            </a:lnTo>
                            <a:lnTo>
                              <a:pt x="4" y="0"/>
                            </a:lnTo>
                            <a:lnTo>
                              <a:pt x="2" y="0"/>
                            </a:lnTo>
                            <a:lnTo>
                              <a:pt x="0" y="1"/>
                            </a:lnTo>
                          </a:path>
                        </a:pathLst>
                      </a:custGeom>
                      <a:solidFill>
                        <a:srgbClr val="3F5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 cap="rnd" cmpd="sng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 sz="1350"/>
                      </a:p>
                    </p:txBody>
                  </p:sp>
                  <p:sp>
                    <p:nvSpPr>
                      <p:cNvPr id="152109" name="Freeform 5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015" y="3435"/>
                        <a:ext cx="9" cy="3"/>
                      </a:xfrm>
                      <a:custGeom>
                        <a:avLst/>
                        <a:gdLst>
                          <a:gd name="T0" fmla="*/ 8 w 9"/>
                          <a:gd name="T1" fmla="*/ 1 h 3"/>
                          <a:gd name="T2" fmla="*/ 7 w 9"/>
                          <a:gd name="T3" fmla="*/ 1 h 3"/>
                          <a:gd name="T4" fmla="*/ 5 w 9"/>
                          <a:gd name="T5" fmla="*/ 2 h 3"/>
                          <a:gd name="T6" fmla="*/ 3 w 9"/>
                          <a:gd name="T7" fmla="*/ 2 h 3"/>
                          <a:gd name="T8" fmla="*/ 1 w 9"/>
                          <a:gd name="T9" fmla="*/ 1 h 3"/>
                          <a:gd name="T10" fmla="*/ 0 w 9"/>
                          <a:gd name="T11" fmla="*/ 1 h 3"/>
                          <a:gd name="T12" fmla="*/ 2 w 9"/>
                          <a:gd name="T13" fmla="*/ 0 h 3"/>
                          <a:gd name="T14" fmla="*/ 4 w 9"/>
                          <a:gd name="T15" fmla="*/ 0 h 3"/>
                          <a:gd name="T16" fmla="*/ 6 w 9"/>
                          <a:gd name="T17" fmla="*/ 0 h 3"/>
                          <a:gd name="T18" fmla="*/ 8 w 9"/>
                          <a:gd name="T19" fmla="*/ 1 h 3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0" t="0" r="r" b="b"/>
                        <a:pathLst>
                          <a:path w="9" h="3">
                            <a:moveTo>
                              <a:pt x="8" y="1"/>
                            </a:moveTo>
                            <a:lnTo>
                              <a:pt x="7" y="1"/>
                            </a:lnTo>
                            <a:lnTo>
                              <a:pt x="5" y="2"/>
                            </a:lnTo>
                            <a:lnTo>
                              <a:pt x="3" y="2"/>
                            </a:lnTo>
                            <a:lnTo>
                              <a:pt x="1" y="1"/>
                            </a:lnTo>
                            <a:lnTo>
                              <a:pt x="0" y="1"/>
                            </a:lnTo>
                            <a:lnTo>
                              <a:pt x="2" y="0"/>
                            </a:lnTo>
                            <a:lnTo>
                              <a:pt x="4" y="0"/>
                            </a:lnTo>
                            <a:lnTo>
                              <a:pt x="6" y="0"/>
                            </a:lnTo>
                            <a:lnTo>
                              <a:pt x="8" y="1"/>
                            </a:lnTo>
                          </a:path>
                        </a:pathLst>
                      </a:custGeom>
                      <a:solidFill>
                        <a:srgbClr val="3F5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 cap="rnd" cmpd="sng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 sz="1350"/>
                      </a:p>
                    </p:txBody>
                  </p:sp>
                </p:grpSp>
                <p:sp>
                  <p:nvSpPr>
                    <p:cNvPr id="152102" name="Freeform 51"/>
                    <p:cNvSpPr>
                      <a:spLocks/>
                    </p:cNvSpPr>
                    <p:nvPr/>
                  </p:nvSpPr>
                  <p:spPr bwMode="auto">
                    <a:xfrm>
                      <a:off x="900" y="3366"/>
                      <a:ext cx="152" cy="131"/>
                    </a:xfrm>
                    <a:custGeom>
                      <a:avLst/>
                      <a:gdLst>
                        <a:gd name="T0" fmla="*/ 75 w 152"/>
                        <a:gd name="T1" fmla="*/ 3 h 131"/>
                        <a:gd name="T2" fmla="*/ 59 w 152"/>
                        <a:gd name="T3" fmla="*/ 5 h 131"/>
                        <a:gd name="T4" fmla="*/ 46 w 152"/>
                        <a:gd name="T5" fmla="*/ 12 h 131"/>
                        <a:gd name="T6" fmla="*/ 29 w 152"/>
                        <a:gd name="T7" fmla="*/ 26 h 131"/>
                        <a:gd name="T8" fmla="*/ 20 w 152"/>
                        <a:gd name="T9" fmla="*/ 47 h 131"/>
                        <a:gd name="T10" fmla="*/ 13 w 152"/>
                        <a:gd name="T11" fmla="*/ 62 h 131"/>
                        <a:gd name="T12" fmla="*/ 4 w 152"/>
                        <a:gd name="T13" fmla="*/ 73 h 131"/>
                        <a:gd name="T14" fmla="*/ 0 w 152"/>
                        <a:gd name="T15" fmla="*/ 82 h 131"/>
                        <a:gd name="T16" fmla="*/ 6 w 152"/>
                        <a:gd name="T17" fmla="*/ 95 h 131"/>
                        <a:gd name="T18" fmla="*/ 12 w 152"/>
                        <a:gd name="T19" fmla="*/ 104 h 131"/>
                        <a:gd name="T20" fmla="*/ 25 w 152"/>
                        <a:gd name="T21" fmla="*/ 109 h 131"/>
                        <a:gd name="T22" fmla="*/ 38 w 152"/>
                        <a:gd name="T23" fmla="*/ 116 h 131"/>
                        <a:gd name="T24" fmla="*/ 43 w 152"/>
                        <a:gd name="T25" fmla="*/ 122 h 131"/>
                        <a:gd name="T26" fmla="*/ 57 w 152"/>
                        <a:gd name="T27" fmla="*/ 130 h 131"/>
                        <a:gd name="T28" fmla="*/ 64 w 152"/>
                        <a:gd name="T29" fmla="*/ 126 h 131"/>
                        <a:gd name="T30" fmla="*/ 61 w 152"/>
                        <a:gd name="T31" fmla="*/ 88 h 131"/>
                        <a:gd name="T32" fmla="*/ 65 w 152"/>
                        <a:gd name="T33" fmla="*/ 57 h 131"/>
                        <a:gd name="T34" fmla="*/ 72 w 152"/>
                        <a:gd name="T35" fmla="*/ 37 h 131"/>
                        <a:gd name="T36" fmla="*/ 85 w 152"/>
                        <a:gd name="T37" fmla="*/ 24 h 131"/>
                        <a:gd name="T38" fmla="*/ 93 w 152"/>
                        <a:gd name="T39" fmla="*/ 21 h 131"/>
                        <a:gd name="T40" fmla="*/ 103 w 152"/>
                        <a:gd name="T41" fmla="*/ 22 h 131"/>
                        <a:gd name="T42" fmla="*/ 111 w 152"/>
                        <a:gd name="T43" fmla="*/ 26 h 131"/>
                        <a:gd name="T44" fmla="*/ 121 w 152"/>
                        <a:gd name="T45" fmla="*/ 34 h 131"/>
                        <a:gd name="T46" fmla="*/ 124 w 152"/>
                        <a:gd name="T47" fmla="*/ 41 h 131"/>
                        <a:gd name="T48" fmla="*/ 128 w 152"/>
                        <a:gd name="T49" fmla="*/ 50 h 131"/>
                        <a:gd name="T50" fmla="*/ 129 w 152"/>
                        <a:gd name="T51" fmla="*/ 58 h 131"/>
                        <a:gd name="T52" fmla="*/ 127 w 152"/>
                        <a:gd name="T53" fmla="*/ 66 h 131"/>
                        <a:gd name="T54" fmla="*/ 127 w 152"/>
                        <a:gd name="T55" fmla="*/ 73 h 131"/>
                        <a:gd name="T56" fmla="*/ 130 w 152"/>
                        <a:gd name="T57" fmla="*/ 90 h 131"/>
                        <a:gd name="T58" fmla="*/ 128 w 152"/>
                        <a:gd name="T59" fmla="*/ 100 h 131"/>
                        <a:gd name="T60" fmla="*/ 128 w 152"/>
                        <a:gd name="T61" fmla="*/ 111 h 131"/>
                        <a:gd name="T62" fmla="*/ 140 w 152"/>
                        <a:gd name="T63" fmla="*/ 113 h 131"/>
                        <a:gd name="T64" fmla="*/ 147 w 152"/>
                        <a:gd name="T65" fmla="*/ 108 h 131"/>
                        <a:gd name="T66" fmla="*/ 151 w 152"/>
                        <a:gd name="T67" fmla="*/ 99 h 131"/>
                        <a:gd name="T68" fmla="*/ 149 w 152"/>
                        <a:gd name="T69" fmla="*/ 82 h 131"/>
                        <a:gd name="T70" fmla="*/ 142 w 152"/>
                        <a:gd name="T71" fmla="*/ 65 h 131"/>
                        <a:gd name="T72" fmla="*/ 132 w 152"/>
                        <a:gd name="T73" fmla="*/ 47 h 131"/>
                        <a:gd name="T74" fmla="*/ 126 w 152"/>
                        <a:gd name="T75" fmla="*/ 32 h 131"/>
                        <a:gd name="T76" fmla="*/ 120 w 152"/>
                        <a:gd name="T77" fmla="*/ 20 h 131"/>
                        <a:gd name="T78" fmla="*/ 114 w 152"/>
                        <a:gd name="T79" fmla="*/ 13 h 131"/>
                        <a:gd name="T80" fmla="*/ 104 w 152"/>
                        <a:gd name="T81" fmla="*/ 7 h 131"/>
                        <a:gd name="T82" fmla="*/ 86 w 152"/>
                        <a:gd name="T83" fmla="*/ 0 h 131"/>
                        <a:gd name="T84" fmla="*/ 75 w 152"/>
                        <a:gd name="T85" fmla="*/ 3 h 131"/>
                        <a:gd name="T86" fmla="*/ 0 60000 65536"/>
                        <a:gd name="T87" fmla="*/ 0 60000 65536"/>
                        <a:gd name="T88" fmla="*/ 0 60000 65536"/>
                        <a:gd name="T89" fmla="*/ 0 60000 65536"/>
                        <a:gd name="T90" fmla="*/ 0 60000 65536"/>
                        <a:gd name="T91" fmla="*/ 0 60000 65536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</a:gdLst>
                      <a:ahLst/>
                      <a:cxnLst>
                        <a:cxn ang="T86">
                          <a:pos x="T0" y="T1"/>
                        </a:cxn>
                        <a:cxn ang="T87">
                          <a:pos x="T2" y="T3"/>
                        </a:cxn>
                        <a:cxn ang="T88">
                          <a:pos x="T4" y="T5"/>
                        </a:cxn>
                        <a:cxn ang="T89">
                          <a:pos x="T6" y="T7"/>
                        </a:cxn>
                        <a:cxn ang="T90">
                          <a:pos x="T8" y="T9"/>
                        </a:cxn>
                        <a:cxn ang="T91">
                          <a:pos x="T10" y="T11"/>
                        </a:cxn>
                        <a:cxn ang="T92">
                          <a:pos x="T12" y="T13"/>
                        </a:cxn>
                        <a:cxn ang="T93">
                          <a:pos x="T14" y="T15"/>
                        </a:cxn>
                        <a:cxn ang="T94">
                          <a:pos x="T16" y="T17"/>
                        </a:cxn>
                        <a:cxn ang="T95">
                          <a:pos x="T18" y="T19"/>
                        </a:cxn>
                        <a:cxn ang="T96">
                          <a:pos x="T20" y="T21"/>
                        </a:cxn>
                        <a:cxn ang="T97">
                          <a:pos x="T22" y="T23"/>
                        </a:cxn>
                        <a:cxn ang="T98">
                          <a:pos x="T24" y="T25"/>
                        </a:cxn>
                        <a:cxn ang="T99">
                          <a:pos x="T26" y="T27"/>
                        </a:cxn>
                        <a:cxn ang="T100">
                          <a:pos x="T28" y="T29"/>
                        </a:cxn>
                        <a:cxn ang="T101">
                          <a:pos x="T30" y="T31"/>
                        </a:cxn>
                        <a:cxn ang="T102">
                          <a:pos x="T32" y="T33"/>
                        </a:cxn>
                        <a:cxn ang="T103">
                          <a:pos x="T34" y="T35"/>
                        </a:cxn>
                        <a:cxn ang="T104">
                          <a:pos x="T36" y="T37"/>
                        </a:cxn>
                        <a:cxn ang="T105">
                          <a:pos x="T38" y="T39"/>
                        </a:cxn>
                        <a:cxn ang="T106">
                          <a:pos x="T40" y="T41"/>
                        </a:cxn>
                        <a:cxn ang="T107">
                          <a:pos x="T42" y="T43"/>
                        </a:cxn>
                        <a:cxn ang="T108">
                          <a:pos x="T44" y="T45"/>
                        </a:cxn>
                        <a:cxn ang="T109">
                          <a:pos x="T46" y="T47"/>
                        </a:cxn>
                        <a:cxn ang="T110">
                          <a:pos x="T48" y="T49"/>
                        </a:cxn>
                        <a:cxn ang="T111">
                          <a:pos x="T50" y="T51"/>
                        </a:cxn>
                        <a:cxn ang="T112">
                          <a:pos x="T52" y="T53"/>
                        </a:cxn>
                        <a:cxn ang="T113">
                          <a:pos x="T54" y="T55"/>
                        </a:cxn>
                        <a:cxn ang="T114">
                          <a:pos x="T56" y="T57"/>
                        </a:cxn>
                        <a:cxn ang="T115">
                          <a:pos x="T58" y="T59"/>
                        </a:cxn>
                        <a:cxn ang="T116">
                          <a:pos x="T60" y="T61"/>
                        </a:cxn>
                        <a:cxn ang="T117">
                          <a:pos x="T62" y="T63"/>
                        </a:cxn>
                        <a:cxn ang="T118">
                          <a:pos x="T64" y="T65"/>
                        </a:cxn>
                        <a:cxn ang="T119">
                          <a:pos x="T66" y="T67"/>
                        </a:cxn>
                        <a:cxn ang="T120">
                          <a:pos x="T68" y="T69"/>
                        </a:cxn>
                        <a:cxn ang="T121">
                          <a:pos x="T70" y="T71"/>
                        </a:cxn>
                        <a:cxn ang="T122">
                          <a:pos x="T72" y="T73"/>
                        </a:cxn>
                        <a:cxn ang="T123">
                          <a:pos x="T74" y="T75"/>
                        </a:cxn>
                        <a:cxn ang="T124">
                          <a:pos x="T76" y="T77"/>
                        </a:cxn>
                        <a:cxn ang="T125">
                          <a:pos x="T78" y="T79"/>
                        </a:cxn>
                        <a:cxn ang="T126">
                          <a:pos x="T80" y="T81"/>
                        </a:cxn>
                        <a:cxn ang="T127">
                          <a:pos x="T82" y="T83"/>
                        </a:cxn>
                        <a:cxn ang="T128">
                          <a:pos x="T84" y="T85"/>
                        </a:cxn>
                      </a:cxnLst>
                      <a:rect l="0" t="0" r="r" b="b"/>
                      <a:pathLst>
                        <a:path w="152" h="131">
                          <a:moveTo>
                            <a:pt x="75" y="3"/>
                          </a:moveTo>
                          <a:lnTo>
                            <a:pt x="59" y="5"/>
                          </a:lnTo>
                          <a:lnTo>
                            <a:pt x="46" y="12"/>
                          </a:lnTo>
                          <a:lnTo>
                            <a:pt x="29" y="26"/>
                          </a:lnTo>
                          <a:lnTo>
                            <a:pt x="20" y="47"/>
                          </a:lnTo>
                          <a:lnTo>
                            <a:pt x="13" y="62"/>
                          </a:lnTo>
                          <a:lnTo>
                            <a:pt x="4" y="73"/>
                          </a:lnTo>
                          <a:lnTo>
                            <a:pt x="0" y="82"/>
                          </a:lnTo>
                          <a:lnTo>
                            <a:pt x="6" y="95"/>
                          </a:lnTo>
                          <a:lnTo>
                            <a:pt x="12" y="104"/>
                          </a:lnTo>
                          <a:lnTo>
                            <a:pt x="25" y="109"/>
                          </a:lnTo>
                          <a:lnTo>
                            <a:pt x="38" y="116"/>
                          </a:lnTo>
                          <a:lnTo>
                            <a:pt x="43" y="122"/>
                          </a:lnTo>
                          <a:lnTo>
                            <a:pt x="57" y="130"/>
                          </a:lnTo>
                          <a:lnTo>
                            <a:pt x="64" y="126"/>
                          </a:lnTo>
                          <a:lnTo>
                            <a:pt x="61" y="88"/>
                          </a:lnTo>
                          <a:lnTo>
                            <a:pt x="65" y="57"/>
                          </a:lnTo>
                          <a:lnTo>
                            <a:pt x="72" y="37"/>
                          </a:lnTo>
                          <a:lnTo>
                            <a:pt x="85" y="24"/>
                          </a:lnTo>
                          <a:lnTo>
                            <a:pt x="93" y="21"/>
                          </a:lnTo>
                          <a:lnTo>
                            <a:pt x="103" y="22"/>
                          </a:lnTo>
                          <a:lnTo>
                            <a:pt x="111" y="26"/>
                          </a:lnTo>
                          <a:lnTo>
                            <a:pt x="121" y="34"/>
                          </a:lnTo>
                          <a:lnTo>
                            <a:pt x="124" y="41"/>
                          </a:lnTo>
                          <a:lnTo>
                            <a:pt x="128" y="50"/>
                          </a:lnTo>
                          <a:lnTo>
                            <a:pt x="129" y="58"/>
                          </a:lnTo>
                          <a:lnTo>
                            <a:pt x="127" y="66"/>
                          </a:lnTo>
                          <a:lnTo>
                            <a:pt x="127" y="73"/>
                          </a:lnTo>
                          <a:lnTo>
                            <a:pt x="130" y="90"/>
                          </a:lnTo>
                          <a:lnTo>
                            <a:pt x="128" y="100"/>
                          </a:lnTo>
                          <a:lnTo>
                            <a:pt x="128" y="111"/>
                          </a:lnTo>
                          <a:lnTo>
                            <a:pt x="140" y="113"/>
                          </a:lnTo>
                          <a:lnTo>
                            <a:pt x="147" y="108"/>
                          </a:lnTo>
                          <a:lnTo>
                            <a:pt x="151" y="99"/>
                          </a:lnTo>
                          <a:lnTo>
                            <a:pt x="149" y="82"/>
                          </a:lnTo>
                          <a:lnTo>
                            <a:pt x="142" y="65"/>
                          </a:lnTo>
                          <a:lnTo>
                            <a:pt x="132" y="47"/>
                          </a:lnTo>
                          <a:lnTo>
                            <a:pt x="126" y="32"/>
                          </a:lnTo>
                          <a:lnTo>
                            <a:pt x="120" y="20"/>
                          </a:lnTo>
                          <a:lnTo>
                            <a:pt x="114" y="13"/>
                          </a:lnTo>
                          <a:lnTo>
                            <a:pt x="104" y="7"/>
                          </a:lnTo>
                          <a:lnTo>
                            <a:pt x="86" y="0"/>
                          </a:lnTo>
                          <a:lnTo>
                            <a:pt x="75" y="3"/>
                          </a:lnTo>
                        </a:path>
                      </a:pathLst>
                    </a:custGeom>
                    <a:solidFill>
                      <a:srgbClr val="9FFF9F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1350"/>
                    </a:p>
                  </p:txBody>
                </p:sp>
                <p:sp>
                  <p:nvSpPr>
                    <p:cNvPr id="152103" name="Freeform 52"/>
                    <p:cNvSpPr>
                      <a:spLocks/>
                    </p:cNvSpPr>
                    <p:nvPr/>
                  </p:nvSpPr>
                  <p:spPr bwMode="auto">
                    <a:xfrm>
                      <a:off x="877" y="3492"/>
                      <a:ext cx="103" cy="162"/>
                    </a:xfrm>
                    <a:custGeom>
                      <a:avLst/>
                      <a:gdLst>
                        <a:gd name="T0" fmla="*/ 61 w 103"/>
                        <a:gd name="T1" fmla="*/ 0 h 162"/>
                        <a:gd name="T2" fmla="*/ 63 w 103"/>
                        <a:gd name="T3" fmla="*/ 20 h 162"/>
                        <a:gd name="T4" fmla="*/ 69 w 103"/>
                        <a:gd name="T5" fmla="*/ 38 h 162"/>
                        <a:gd name="T6" fmla="*/ 77 w 103"/>
                        <a:gd name="T7" fmla="*/ 50 h 162"/>
                        <a:gd name="T8" fmla="*/ 85 w 103"/>
                        <a:gd name="T9" fmla="*/ 58 h 162"/>
                        <a:gd name="T10" fmla="*/ 83 w 103"/>
                        <a:gd name="T11" fmla="*/ 73 h 162"/>
                        <a:gd name="T12" fmla="*/ 91 w 103"/>
                        <a:gd name="T13" fmla="*/ 97 h 162"/>
                        <a:gd name="T14" fmla="*/ 99 w 103"/>
                        <a:gd name="T15" fmla="*/ 127 h 162"/>
                        <a:gd name="T16" fmla="*/ 102 w 103"/>
                        <a:gd name="T17" fmla="*/ 161 h 162"/>
                        <a:gd name="T18" fmla="*/ 43 w 103"/>
                        <a:gd name="T19" fmla="*/ 161 h 162"/>
                        <a:gd name="T20" fmla="*/ 36 w 103"/>
                        <a:gd name="T21" fmla="*/ 153 h 162"/>
                        <a:gd name="T22" fmla="*/ 28 w 103"/>
                        <a:gd name="T23" fmla="*/ 143 h 162"/>
                        <a:gd name="T24" fmla="*/ 21 w 103"/>
                        <a:gd name="T25" fmla="*/ 130 h 162"/>
                        <a:gd name="T26" fmla="*/ 15 w 103"/>
                        <a:gd name="T27" fmla="*/ 115 h 162"/>
                        <a:gd name="T28" fmla="*/ 8 w 103"/>
                        <a:gd name="T29" fmla="*/ 98 h 162"/>
                        <a:gd name="T30" fmla="*/ 4 w 103"/>
                        <a:gd name="T31" fmla="*/ 80 h 162"/>
                        <a:gd name="T32" fmla="*/ 2 w 103"/>
                        <a:gd name="T33" fmla="*/ 65 h 162"/>
                        <a:gd name="T34" fmla="*/ 0 w 103"/>
                        <a:gd name="T35" fmla="*/ 56 h 162"/>
                        <a:gd name="T36" fmla="*/ 14 w 103"/>
                        <a:gd name="T37" fmla="*/ 56 h 162"/>
                        <a:gd name="T38" fmla="*/ 25 w 103"/>
                        <a:gd name="T39" fmla="*/ 54 h 162"/>
                        <a:gd name="T40" fmla="*/ 37 w 103"/>
                        <a:gd name="T41" fmla="*/ 42 h 162"/>
                        <a:gd name="T42" fmla="*/ 47 w 103"/>
                        <a:gd name="T43" fmla="*/ 27 h 162"/>
                        <a:gd name="T44" fmla="*/ 61 w 103"/>
                        <a:gd name="T45" fmla="*/ 0 h 162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</a:gdLst>
                      <a:ahLst/>
                      <a:cxnLst>
                        <a:cxn ang="T46">
                          <a:pos x="T0" y="T1"/>
                        </a:cxn>
                        <a:cxn ang="T47">
                          <a:pos x="T2" y="T3"/>
                        </a:cxn>
                        <a:cxn ang="T48">
                          <a:pos x="T4" y="T5"/>
                        </a:cxn>
                        <a:cxn ang="T49">
                          <a:pos x="T6" y="T7"/>
                        </a:cxn>
                        <a:cxn ang="T50">
                          <a:pos x="T8" y="T9"/>
                        </a:cxn>
                        <a:cxn ang="T51">
                          <a:pos x="T10" y="T11"/>
                        </a:cxn>
                        <a:cxn ang="T52">
                          <a:pos x="T12" y="T13"/>
                        </a:cxn>
                        <a:cxn ang="T53">
                          <a:pos x="T14" y="T15"/>
                        </a:cxn>
                        <a:cxn ang="T54">
                          <a:pos x="T16" y="T17"/>
                        </a:cxn>
                        <a:cxn ang="T55">
                          <a:pos x="T18" y="T19"/>
                        </a:cxn>
                        <a:cxn ang="T56">
                          <a:pos x="T20" y="T21"/>
                        </a:cxn>
                        <a:cxn ang="T57">
                          <a:pos x="T22" y="T23"/>
                        </a:cxn>
                        <a:cxn ang="T58">
                          <a:pos x="T24" y="T25"/>
                        </a:cxn>
                        <a:cxn ang="T59">
                          <a:pos x="T26" y="T27"/>
                        </a:cxn>
                        <a:cxn ang="T60">
                          <a:pos x="T28" y="T29"/>
                        </a:cxn>
                        <a:cxn ang="T61">
                          <a:pos x="T30" y="T31"/>
                        </a:cxn>
                        <a:cxn ang="T62">
                          <a:pos x="T32" y="T33"/>
                        </a:cxn>
                        <a:cxn ang="T63">
                          <a:pos x="T34" y="T35"/>
                        </a:cxn>
                        <a:cxn ang="T64">
                          <a:pos x="T36" y="T37"/>
                        </a:cxn>
                        <a:cxn ang="T65">
                          <a:pos x="T38" y="T39"/>
                        </a:cxn>
                        <a:cxn ang="T66">
                          <a:pos x="T40" y="T41"/>
                        </a:cxn>
                        <a:cxn ang="T67">
                          <a:pos x="T42" y="T43"/>
                        </a:cxn>
                        <a:cxn ang="T68">
                          <a:pos x="T44" y="T45"/>
                        </a:cxn>
                      </a:cxnLst>
                      <a:rect l="0" t="0" r="r" b="b"/>
                      <a:pathLst>
                        <a:path w="103" h="162">
                          <a:moveTo>
                            <a:pt x="61" y="0"/>
                          </a:moveTo>
                          <a:lnTo>
                            <a:pt x="63" y="20"/>
                          </a:lnTo>
                          <a:lnTo>
                            <a:pt x="69" y="38"/>
                          </a:lnTo>
                          <a:lnTo>
                            <a:pt x="77" y="50"/>
                          </a:lnTo>
                          <a:lnTo>
                            <a:pt x="85" y="58"/>
                          </a:lnTo>
                          <a:lnTo>
                            <a:pt x="83" y="73"/>
                          </a:lnTo>
                          <a:lnTo>
                            <a:pt x="91" y="97"/>
                          </a:lnTo>
                          <a:lnTo>
                            <a:pt x="99" y="127"/>
                          </a:lnTo>
                          <a:lnTo>
                            <a:pt x="102" y="161"/>
                          </a:lnTo>
                          <a:lnTo>
                            <a:pt x="43" y="161"/>
                          </a:lnTo>
                          <a:lnTo>
                            <a:pt x="36" y="153"/>
                          </a:lnTo>
                          <a:lnTo>
                            <a:pt x="28" y="143"/>
                          </a:lnTo>
                          <a:lnTo>
                            <a:pt x="21" y="130"/>
                          </a:lnTo>
                          <a:lnTo>
                            <a:pt x="15" y="115"/>
                          </a:lnTo>
                          <a:lnTo>
                            <a:pt x="8" y="98"/>
                          </a:lnTo>
                          <a:lnTo>
                            <a:pt x="4" y="80"/>
                          </a:lnTo>
                          <a:lnTo>
                            <a:pt x="2" y="65"/>
                          </a:lnTo>
                          <a:lnTo>
                            <a:pt x="0" y="56"/>
                          </a:lnTo>
                          <a:lnTo>
                            <a:pt x="14" y="56"/>
                          </a:lnTo>
                          <a:lnTo>
                            <a:pt x="25" y="54"/>
                          </a:lnTo>
                          <a:lnTo>
                            <a:pt x="37" y="42"/>
                          </a:lnTo>
                          <a:lnTo>
                            <a:pt x="47" y="27"/>
                          </a:lnTo>
                          <a:lnTo>
                            <a:pt x="61" y="0"/>
                          </a:lnTo>
                        </a:path>
                      </a:pathLst>
                    </a:custGeom>
                    <a:solidFill>
                      <a:srgbClr val="008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1350"/>
                    </a:p>
                  </p:txBody>
                </p:sp>
              </p:grpSp>
            </p:grpSp>
            <p:sp>
              <p:nvSpPr>
                <p:cNvPr id="152094" name="Freeform 53"/>
                <p:cNvSpPr>
                  <a:spLocks/>
                </p:cNvSpPr>
                <p:nvPr/>
              </p:nvSpPr>
              <p:spPr bwMode="auto">
                <a:xfrm>
                  <a:off x="775" y="3636"/>
                  <a:ext cx="420" cy="68"/>
                </a:xfrm>
                <a:custGeom>
                  <a:avLst/>
                  <a:gdLst>
                    <a:gd name="T0" fmla="*/ 0 w 420"/>
                    <a:gd name="T1" fmla="*/ 0 h 68"/>
                    <a:gd name="T2" fmla="*/ 419 w 420"/>
                    <a:gd name="T3" fmla="*/ 0 h 68"/>
                    <a:gd name="T4" fmla="*/ 419 w 420"/>
                    <a:gd name="T5" fmla="*/ 67 h 68"/>
                    <a:gd name="T6" fmla="*/ 0 w 420"/>
                    <a:gd name="T7" fmla="*/ 67 h 68"/>
                    <a:gd name="T8" fmla="*/ 0 w 420"/>
                    <a:gd name="T9" fmla="*/ 0 h 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20" h="68">
                      <a:moveTo>
                        <a:pt x="0" y="0"/>
                      </a:moveTo>
                      <a:lnTo>
                        <a:pt x="419" y="0"/>
                      </a:lnTo>
                      <a:lnTo>
                        <a:pt x="419" y="67"/>
                      </a:lnTo>
                      <a:lnTo>
                        <a:pt x="0" y="67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8000"/>
                </a:solidFill>
                <a:ln w="12700" cap="rnd" cmpd="sng">
                  <a:solidFill>
                    <a:srgbClr val="BFFFB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350"/>
                </a:p>
              </p:txBody>
            </p:sp>
          </p:grpSp>
          <p:sp>
            <p:nvSpPr>
              <p:cNvPr id="152018" name="Rectangle 54"/>
              <p:cNvSpPr>
                <a:spLocks noChangeArrowheads="1"/>
              </p:cNvSpPr>
              <p:nvPr/>
            </p:nvSpPr>
            <p:spPr bwMode="auto">
              <a:xfrm>
                <a:off x="766" y="3246"/>
                <a:ext cx="429" cy="28"/>
              </a:xfrm>
              <a:prstGeom prst="rect">
                <a:avLst/>
              </a:prstGeom>
              <a:solidFill>
                <a:srgbClr val="008000"/>
              </a:solidFill>
              <a:ln w="12700">
                <a:solidFill>
                  <a:srgbClr val="DFFFB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350"/>
              </a:p>
            </p:txBody>
          </p:sp>
          <p:grpSp>
            <p:nvGrpSpPr>
              <p:cNvPr id="152019" name="Group 55"/>
              <p:cNvGrpSpPr>
                <a:grpSpLocks/>
              </p:cNvGrpSpPr>
              <p:nvPr/>
            </p:nvGrpSpPr>
            <p:grpSpPr bwMode="auto">
              <a:xfrm>
                <a:off x="512" y="3247"/>
                <a:ext cx="161" cy="177"/>
                <a:chOff x="512" y="3247"/>
                <a:chExt cx="161" cy="177"/>
              </a:xfrm>
            </p:grpSpPr>
            <p:sp>
              <p:nvSpPr>
                <p:cNvPr id="152089" name="Freeform 56"/>
                <p:cNvSpPr>
                  <a:spLocks/>
                </p:cNvSpPr>
                <p:nvPr/>
              </p:nvSpPr>
              <p:spPr bwMode="auto">
                <a:xfrm>
                  <a:off x="612" y="3262"/>
                  <a:ext cx="61" cy="162"/>
                </a:xfrm>
                <a:custGeom>
                  <a:avLst/>
                  <a:gdLst>
                    <a:gd name="T0" fmla="*/ 6 w 61"/>
                    <a:gd name="T1" fmla="*/ 68 h 162"/>
                    <a:gd name="T2" fmla="*/ 4 w 61"/>
                    <a:gd name="T3" fmla="*/ 58 h 162"/>
                    <a:gd name="T4" fmla="*/ 1 w 61"/>
                    <a:gd name="T5" fmla="*/ 46 h 162"/>
                    <a:gd name="T6" fmla="*/ 0 w 61"/>
                    <a:gd name="T7" fmla="*/ 32 h 162"/>
                    <a:gd name="T8" fmla="*/ 3 w 61"/>
                    <a:gd name="T9" fmla="*/ 17 h 162"/>
                    <a:gd name="T10" fmla="*/ 8 w 61"/>
                    <a:gd name="T11" fmla="*/ 0 h 162"/>
                    <a:gd name="T12" fmla="*/ 15 w 61"/>
                    <a:gd name="T13" fmla="*/ 15 h 162"/>
                    <a:gd name="T14" fmla="*/ 20 w 61"/>
                    <a:gd name="T15" fmla="*/ 27 h 162"/>
                    <a:gd name="T16" fmla="*/ 21 w 61"/>
                    <a:gd name="T17" fmla="*/ 41 h 162"/>
                    <a:gd name="T18" fmla="*/ 20 w 61"/>
                    <a:gd name="T19" fmla="*/ 57 h 162"/>
                    <a:gd name="T20" fmla="*/ 18 w 61"/>
                    <a:gd name="T21" fmla="*/ 69 h 162"/>
                    <a:gd name="T22" fmla="*/ 16 w 61"/>
                    <a:gd name="T23" fmla="*/ 77 h 162"/>
                    <a:gd name="T24" fmla="*/ 21 w 61"/>
                    <a:gd name="T25" fmla="*/ 69 h 162"/>
                    <a:gd name="T26" fmla="*/ 29 w 61"/>
                    <a:gd name="T27" fmla="*/ 60 h 162"/>
                    <a:gd name="T28" fmla="*/ 36 w 61"/>
                    <a:gd name="T29" fmla="*/ 54 h 162"/>
                    <a:gd name="T30" fmla="*/ 43 w 61"/>
                    <a:gd name="T31" fmla="*/ 50 h 162"/>
                    <a:gd name="T32" fmla="*/ 53 w 61"/>
                    <a:gd name="T33" fmla="*/ 48 h 162"/>
                    <a:gd name="T34" fmla="*/ 60 w 61"/>
                    <a:gd name="T35" fmla="*/ 46 h 162"/>
                    <a:gd name="T36" fmla="*/ 57 w 61"/>
                    <a:gd name="T37" fmla="*/ 57 h 162"/>
                    <a:gd name="T38" fmla="*/ 53 w 61"/>
                    <a:gd name="T39" fmla="*/ 69 h 162"/>
                    <a:gd name="T40" fmla="*/ 46 w 61"/>
                    <a:gd name="T41" fmla="*/ 78 h 162"/>
                    <a:gd name="T42" fmla="*/ 39 w 61"/>
                    <a:gd name="T43" fmla="*/ 84 h 162"/>
                    <a:gd name="T44" fmla="*/ 29 w 61"/>
                    <a:gd name="T45" fmla="*/ 88 h 162"/>
                    <a:gd name="T46" fmla="*/ 19 w 61"/>
                    <a:gd name="T47" fmla="*/ 89 h 162"/>
                    <a:gd name="T48" fmla="*/ 30 w 61"/>
                    <a:gd name="T49" fmla="*/ 96 h 162"/>
                    <a:gd name="T50" fmla="*/ 38 w 61"/>
                    <a:gd name="T51" fmla="*/ 102 h 162"/>
                    <a:gd name="T52" fmla="*/ 41 w 61"/>
                    <a:gd name="T53" fmla="*/ 109 h 162"/>
                    <a:gd name="T54" fmla="*/ 45 w 61"/>
                    <a:gd name="T55" fmla="*/ 117 h 162"/>
                    <a:gd name="T56" fmla="*/ 45 w 61"/>
                    <a:gd name="T57" fmla="*/ 124 h 162"/>
                    <a:gd name="T58" fmla="*/ 47 w 61"/>
                    <a:gd name="T59" fmla="*/ 136 h 162"/>
                    <a:gd name="T60" fmla="*/ 34 w 61"/>
                    <a:gd name="T61" fmla="*/ 130 h 162"/>
                    <a:gd name="T62" fmla="*/ 26 w 61"/>
                    <a:gd name="T63" fmla="*/ 124 h 162"/>
                    <a:gd name="T64" fmla="*/ 22 w 61"/>
                    <a:gd name="T65" fmla="*/ 117 h 162"/>
                    <a:gd name="T66" fmla="*/ 15 w 61"/>
                    <a:gd name="T67" fmla="*/ 102 h 162"/>
                    <a:gd name="T68" fmla="*/ 21 w 61"/>
                    <a:gd name="T69" fmla="*/ 116 h 162"/>
                    <a:gd name="T70" fmla="*/ 23 w 61"/>
                    <a:gd name="T71" fmla="*/ 129 h 162"/>
                    <a:gd name="T72" fmla="*/ 24 w 61"/>
                    <a:gd name="T73" fmla="*/ 139 h 162"/>
                    <a:gd name="T74" fmla="*/ 22 w 61"/>
                    <a:gd name="T75" fmla="*/ 152 h 162"/>
                    <a:gd name="T76" fmla="*/ 22 w 61"/>
                    <a:gd name="T77" fmla="*/ 161 h 162"/>
                    <a:gd name="T78" fmla="*/ 10 w 61"/>
                    <a:gd name="T79" fmla="*/ 149 h 162"/>
                    <a:gd name="T80" fmla="*/ 5 w 61"/>
                    <a:gd name="T81" fmla="*/ 133 h 162"/>
                    <a:gd name="T82" fmla="*/ 3 w 61"/>
                    <a:gd name="T83" fmla="*/ 117 h 162"/>
                    <a:gd name="T84" fmla="*/ 6 w 61"/>
                    <a:gd name="T85" fmla="*/ 99 h 162"/>
                    <a:gd name="T86" fmla="*/ 6 w 61"/>
                    <a:gd name="T87" fmla="*/ 86 h 162"/>
                    <a:gd name="T88" fmla="*/ 6 w 61"/>
                    <a:gd name="T89" fmla="*/ 78 h 162"/>
                    <a:gd name="T90" fmla="*/ 6 w 61"/>
                    <a:gd name="T91" fmla="*/ 68 h 162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</a:gdLst>
                  <a:ahLst/>
                  <a:cxnLst>
                    <a:cxn ang="T92">
                      <a:pos x="T0" y="T1"/>
                    </a:cxn>
                    <a:cxn ang="T93">
                      <a:pos x="T2" y="T3"/>
                    </a:cxn>
                    <a:cxn ang="T94">
                      <a:pos x="T4" y="T5"/>
                    </a:cxn>
                    <a:cxn ang="T95">
                      <a:pos x="T6" y="T7"/>
                    </a:cxn>
                    <a:cxn ang="T96">
                      <a:pos x="T8" y="T9"/>
                    </a:cxn>
                    <a:cxn ang="T97">
                      <a:pos x="T10" y="T11"/>
                    </a:cxn>
                    <a:cxn ang="T98">
                      <a:pos x="T12" y="T13"/>
                    </a:cxn>
                    <a:cxn ang="T99">
                      <a:pos x="T14" y="T15"/>
                    </a:cxn>
                    <a:cxn ang="T100">
                      <a:pos x="T16" y="T17"/>
                    </a:cxn>
                    <a:cxn ang="T101">
                      <a:pos x="T18" y="T19"/>
                    </a:cxn>
                    <a:cxn ang="T102">
                      <a:pos x="T20" y="T21"/>
                    </a:cxn>
                    <a:cxn ang="T103">
                      <a:pos x="T22" y="T23"/>
                    </a:cxn>
                    <a:cxn ang="T104">
                      <a:pos x="T24" y="T25"/>
                    </a:cxn>
                    <a:cxn ang="T105">
                      <a:pos x="T26" y="T27"/>
                    </a:cxn>
                    <a:cxn ang="T106">
                      <a:pos x="T28" y="T29"/>
                    </a:cxn>
                    <a:cxn ang="T107">
                      <a:pos x="T30" y="T31"/>
                    </a:cxn>
                    <a:cxn ang="T108">
                      <a:pos x="T32" y="T33"/>
                    </a:cxn>
                    <a:cxn ang="T109">
                      <a:pos x="T34" y="T35"/>
                    </a:cxn>
                    <a:cxn ang="T110">
                      <a:pos x="T36" y="T37"/>
                    </a:cxn>
                    <a:cxn ang="T111">
                      <a:pos x="T38" y="T39"/>
                    </a:cxn>
                    <a:cxn ang="T112">
                      <a:pos x="T40" y="T41"/>
                    </a:cxn>
                    <a:cxn ang="T113">
                      <a:pos x="T42" y="T43"/>
                    </a:cxn>
                    <a:cxn ang="T114">
                      <a:pos x="T44" y="T45"/>
                    </a:cxn>
                    <a:cxn ang="T115">
                      <a:pos x="T46" y="T47"/>
                    </a:cxn>
                    <a:cxn ang="T116">
                      <a:pos x="T48" y="T49"/>
                    </a:cxn>
                    <a:cxn ang="T117">
                      <a:pos x="T50" y="T51"/>
                    </a:cxn>
                    <a:cxn ang="T118">
                      <a:pos x="T52" y="T53"/>
                    </a:cxn>
                    <a:cxn ang="T119">
                      <a:pos x="T54" y="T55"/>
                    </a:cxn>
                    <a:cxn ang="T120">
                      <a:pos x="T56" y="T57"/>
                    </a:cxn>
                    <a:cxn ang="T121">
                      <a:pos x="T58" y="T59"/>
                    </a:cxn>
                    <a:cxn ang="T122">
                      <a:pos x="T60" y="T61"/>
                    </a:cxn>
                    <a:cxn ang="T123">
                      <a:pos x="T62" y="T63"/>
                    </a:cxn>
                    <a:cxn ang="T124">
                      <a:pos x="T64" y="T65"/>
                    </a:cxn>
                    <a:cxn ang="T125">
                      <a:pos x="T66" y="T67"/>
                    </a:cxn>
                    <a:cxn ang="T126">
                      <a:pos x="T68" y="T69"/>
                    </a:cxn>
                    <a:cxn ang="T127">
                      <a:pos x="T70" y="T71"/>
                    </a:cxn>
                    <a:cxn ang="T128">
                      <a:pos x="T72" y="T73"/>
                    </a:cxn>
                    <a:cxn ang="T129">
                      <a:pos x="T74" y="T75"/>
                    </a:cxn>
                    <a:cxn ang="T130">
                      <a:pos x="T76" y="T77"/>
                    </a:cxn>
                    <a:cxn ang="T131">
                      <a:pos x="T78" y="T79"/>
                    </a:cxn>
                    <a:cxn ang="T132">
                      <a:pos x="T80" y="T81"/>
                    </a:cxn>
                    <a:cxn ang="T133">
                      <a:pos x="T82" y="T83"/>
                    </a:cxn>
                    <a:cxn ang="T134">
                      <a:pos x="T84" y="T85"/>
                    </a:cxn>
                    <a:cxn ang="T135">
                      <a:pos x="T86" y="T87"/>
                    </a:cxn>
                    <a:cxn ang="T136">
                      <a:pos x="T88" y="T89"/>
                    </a:cxn>
                    <a:cxn ang="T137">
                      <a:pos x="T90" y="T91"/>
                    </a:cxn>
                  </a:cxnLst>
                  <a:rect l="0" t="0" r="r" b="b"/>
                  <a:pathLst>
                    <a:path w="61" h="162">
                      <a:moveTo>
                        <a:pt x="6" y="68"/>
                      </a:moveTo>
                      <a:lnTo>
                        <a:pt x="4" y="58"/>
                      </a:lnTo>
                      <a:lnTo>
                        <a:pt x="1" y="46"/>
                      </a:lnTo>
                      <a:lnTo>
                        <a:pt x="0" y="32"/>
                      </a:lnTo>
                      <a:lnTo>
                        <a:pt x="3" y="17"/>
                      </a:lnTo>
                      <a:lnTo>
                        <a:pt x="8" y="0"/>
                      </a:lnTo>
                      <a:lnTo>
                        <a:pt x="15" y="15"/>
                      </a:lnTo>
                      <a:lnTo>
                        <a:pt x="20" y="27"/>
                      </a:lnTo>
                      <a:lnTo>
                        <a:pt x="21" y="41"/>
                      </a:lnTo>
                      <a:lnTo>
                        <a:pt x="20" y="57"/>
                      </a:lnTo>
                      <a:lnTo>
                        <a:pt x="18" y="69"/>
                      </a:lnTo>
                      <a:lnTo>
                        <a:pt x="16" y="77"/>
                      </a:lnTo>
                      <a:lnTo>
                        <a:pt x="21" y="69"/>
                      </a:lnTo>
                      <a:lnTo>
                        <a:pt x="29" y="60"/>
                      </a:lnTo>
                      <a:lnTo>
                        <a:pt x="36" y="54"/>
                      </a:lnTo>
                      <a:lnTo>
                        <a:pt x="43" y="50"/>
                      </a:lnTo>
                      <a:lnTo>
                        <a:pt x="53" y="48"/>
                      </a:lnTo>
                      <a:lnTo>
                        <a:pt x="60" y="46"/>
                      </a:lnTo>
                      <a:lnTo>
                        <a:pt x="57" y="57"/>
                      </a:lnTo>
                      <a:lnTo>
                        <a:pt x="53" y="69"/>
                      </a:lnTo>
                      <a:lnTo>
                        <a:pt x="46" y="78"/>
                      </a:lnTo>
                      <a:lnTo>
                        <a:pt x="39" y="84"/>
                      </a:lnTo>
                      <a:lnTo>
                        <a:pt x="29" y="88"/>
                      </a:lnTo>
                      <a:lnTo>
                        <a:pt x="19" y="89"/>
                      </a:lnTo>
                      <a:lnTo>
                        <a:pt x="30" y="96"/>
                      </a:lnTo>
                      <a:lnTo>
                        <a:pt x="38" y="102"/>
                      </a:lnTo>
                      <a:lnTo>
                        <a:pt x="41" y="109"/>
                      </a:lnTo>
                      <a:lnTo>
                        <a:pt x="45" y="117"/>
                      </a:lnTo>
                      <a:lnTo>
                        <a:pt x="45" y="124"/>
                      </a:lnTo>
                      <a:lnTo>
                        <a:pt x="47" y="136"/>
                      </a:lnTo>
                      <a:lnTo>
                        <a:pt x="34" y="130"/>
                      </a:lnTo>
                      <a:lnTo>
                        <a:pt x="26" y="124"/>
                      </a:lnTo>
                      <a:lnTo>
                        <a:pt x="22" y="117"/>
                      </a:lnTo>
                      <a:lnTo>
                        <a:pt x="15" y="102"/>
                      </a:lnTo>
                      <a:lnTo>
                        <a:pt x="21" y="116"/>
                      </a:lnTo>
                      <a:lnTo>
                        <a:pt x="23" y="129"/>
                      </a:lnTo>
                      <a:lnTo>
                        <a:pt x="24" y="139"/>
                      </a:lnTo>
                      <a:lnTo>
                        <a:pt x="22" y="152"/>
                      </a:lnTo>
                      <a:lnTo>
                        <a:pt x="22" y="161"/>
                      </a:lnTo>
                      <a:lnTo>
                        <a:pt x="10" y="149"/>
                      </a:lnTo>
                      <a:lnTo>
                        <a:pt x="5" y="133"/>
                      </a:lnTo>
                      <a:lnTo>
                        <a:pt x="3" y="117"/>
                      </a:lnTo>
                      <a:lnTo>
                        <a:pt x="6" y="99"/>
                      </a:lnTo>
                      <a:lnTo>
                        <a:pt x="6" y="86"/>
                      </a:lnTo>
                      <a:lnTo>
                        <a:pt x="6" y="78"/>
                      </a:lnTo>
                      <a:lnTo>
                        <a:pt x="6" y="68"/>
                      </a:lnTo>
                    </a:path>
                  </a:pathLst>
                </a:custGeom>
                <a:solidFill>
                  <a:srgbClr val="008000"/>
                </a:solidFill>
                <a:ln w="12700" cap="rnd" cmpd="sng">
                  <a:solidFill>
                    <a:srgbClr val="BFFFB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350"/>
                </a:p>
              </p:txBody>
            </p:sp>
            <p:sp>
              <p:nvSpPr>
                <p:cNvPr id="152090" name="Freeform 57"/>
                <p:cNvSpPr>
                  <a:spLocks/>
                </p:cNvSpPr>
                <p:nvPr/>
              </p:nvSpPr>
              <p:spPr bwMode="auto">
                <a:xfrm>
                  <a:off x="512" y="3247"/>
                  <a:ext cx="44" cy="74"/>
                </a:xfrm>
                <a:custGeom>
                  <a:avLst/>
                  <a:gdLst>
                    <a:gd name="T0" fmla="*/ 17 w 44"/>
                    <a:gd name="T1" fmla="*/ 65 h 74"/>
                    <a:gd name="T2" fmla="*/ 10 w 44"/>
                    <a:gd name="T3" fmla="*/ 59 h 74"/>
                    <a:gd name="T4" fmla="*/ 6 w 44"/>
                    <a:gd name="T5" fmla="*/ 52 h 74"/>
                    <a:gd name="T6" fmla="*/ 2 w 44"/>
                    <a:gd name="T7" fmla="*/ 44 h 74"/>
                    <a:gd name="T8" fmla="*/ 2 w 44"/>
                    <a:gd name="T9" fmla="*/ 37 h 74"/>
                    <a:gd name="T10" fmla="*/ 0 w 44"/>
                    <a:gd name="T11" fmla="*/ 26 h 74"/>
                    <a:gd name="T12" fmla="*/ 13 w 44"/>
                    <a:gd name="T13" fmla="*/ 31 h 74"/>
                    <a:gd name="T14" fmla="*/ 21 w 44"/>
                    <a:gd name="T15" fmla="*/ 38 h 74"/>
                    <a:gd name="T16" fmla="*/ 25 w 44"/>
                    <a:gd name="T17" fmla="*/ 44 h 74"/>
                    <a:gd name="T18" fmla="*/ 32 w 44"/>
                    <a:gd name="T19" fmla="*/ 59 h 74"/>
                    <a:gd name="T20" fmla="*/ 27 w 44"/>
                    <a:gd name="T21" fmla="*/ 46 h 74"/>
                    <a:gd name="T22" fmla="*/ 24 w 44"/>
                    <a:gd name="T23" fmla="*/ 32 h 74"/>
                    <a:gd name="T24" fmla="*/ 24 w 44"/>
                    <a:gd name="T25" fmla="*/ 22 h 74"/>
                    <a:gd name="T26" fmla="*/ 25 w 44"/>
                    <a:gd name="T27" fmla="*/ 10 h 74"/>
                    <a:gd name="T28" fmla="*/ 25 w 44"/>
                    <a:gd name="T29" fmla="*/ 0 h 74"/>
                    <a:gd name="T30" fmla="*/ 36 w 44"/>
                    <a:gd name="T31" fmla="*/ 13 h 74"/>
                    <a:gd name="T32" fmla="*/ 42 w 44"/>
                    <a:gd name="T33" fmla="*/ 28 h 74"/>
                    <a:gd name="T34" fmla="*/ 43 w 44"/>
                    <a:gd name="T35" fmla="*/ 44 h 74"/>
                    <a:gd name="T36" fmla="*/ 43 w 44"/>
                    <a:gd name="T37" fmla="*/ 72 h 74"/>
                    <a:gd name="T38" fmla="*/ 30 w 44"/>
                    <a:gd name="T39" fmla="*/ 73 h 74"/>
                    <a:gd name="T40" fmla="*/ 17 w 44"/>
                    <a:gd name="T41" fmla="*/ 65 h 74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44" h="74">
                      <a:moveTo>
                        <a:pt x="17" y="65"/>
                      </a:moveTo>
                      <a:lnTo>
                        <a:pt x="10" y="59"/>
                      </a:lnTo>
                      <a:lnTo>
                        <a:pt x="6" y="52"/>
                      </a:lnTo>
                      <a:lnTo>
                        <a:pt x="2" y="44"/>
                      </a:lnTo>
                      <a:lnTo>
                        <a:pt x="2" y="37"/>
                      </a:lnTo>
                      <a:lnTo>
                        <a:pt x="0" y="26"/>
                      </a:lnTo>
                      <a:lnTo>
                        <a:pt x="13" y="31"/>
                      </a:lnTo>
                      <a:lnTo>
                        <a:pt x="21" y="38"/>
                      </a:lnTo>
                      <a:lnTo>
                        <a:pt x="25" y="44"/>
                      </a:lnTo>
                      <a:lnTo>
                        <a:pt x="32" y="59"/>
                      </a:lnTo>
                      <a:lnTo>
                        <a:pt x="27" y="46"/>
                      </a:lnTo>
                      <a:lnTo>
                        <a:pt x="24" y="32"/>
                      </a:lnTo>
                      <a:lnTo>
                        <a:pt x="24" y="22"/>
                      </a:lnTo>
                      <a:lnTo>
                        <a:pt x="25" y="10"/>
                      </a:lnTo>
                      <a:lnTo>
                        <a:pt x="25" y="0"/>
                      </a:lnTo>
                      <a:lnTo>
                        <a:pt x="36" y="13"/>
                      </a:lnTo>
                      <a:lnTo>
                        <a:pt x="42" y="28"/>
                      </a:lnTo>
                      <a:lnTo>
                        <a:pt x="43" y="44"/>
                      </a:lnTo>
                      <a:lnTo>
                        <a:pt x="43" y="72"/>
                      </a:lnTo>
                      <a:lnTo>
                        <a:pt x="30" y="73"/>
                      </a:lnTo>
                      <a:lnTo>
                        <a:pt x="17" y="65"/>
                      </a:lnTo>
                    </a:path>
                  </a:pathLst>
                </a:custGeom>
                <a:solidFill>
                  <a:srgbClr val="008000"/>
                </a:solidFill>
                <a:ln w="12700" cap="rnd" cmpd="sng">
                  <a:solidFill>
                    <a:srgbClr val="BFFFB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350"/>
                </a:p>
              </p:txBody>
            </p:sp>
            <p:sp>
              <p:nvSpPr>
                <p:cNvPr id="152091" name="Oval 58"/>
                <p:cNvSpPr>
                  <a:spLocks noChangeArrowheads="1"/>
                </p:cNvSpPr>
                <p:nvPr/>
              </p:nvSpPr>
              <p:spPr bwMode="auto">
                <a:xfrm>
                  <a:off x="530" y="3266"/>
                  <a:ext cx="79" cy="151"/>
                </a:xfrm>
                <a:prstGeom prst="ellipse">
                  <a:avLst/>
                </a:prstGeom>
                <a:solidFill>
                  <a:srgbClr val="008000"/>
                </a:solidFill>
                <a:ln w="12700">
                  <a:solidFill>
                    <a:srgbClr val="9FFF9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1350"/>
                </a:p>
              </p:txBody>
            </p:sp>
            <p:sp>
              <p:nvSpPr>
                <p:cNvPr id="152092" name="Freeform 59"/>
                <p:cNvSpPr>
                  <a:spLocks/>
                </p:cNvSpPr>
                <p:nvPr/>
              </p:nvSpPr>
              <p:spPr bwMode="auto">
                <a:xfrm>
                  <a:off x="547" y="3291"/>
                  <a:ext cx="53" cy="93"/>
                </a:xfrm>
                <a:custGeom>
                  <a:avLst/>
                  <a:gdLst>
                    <a:gd name="T0" fmla="*/ 2 w 53"/>
                    <a:gd name="T1" fmla="*/ 9 h 93"/>
                    <a:gd name="T2" fmla="*/ 5 w 53"/>
                    <a:gd name="T3" fmla="*/ 9 h 93"/>
                    <a:gd name="T4" fmla="*/ 10 w 53"/>
                    <a:gd name="T5" fmla="*/ 8 h 93"/>
                    <a:gd name="T6" fmla="*/ 13 w 53"/>
                    <a:gd name="T7" fmla="*/ 5 h 93"/>
                    <a:gd name="T8" fmla="*/ 15 w 53"/>
                    <a:gd name="T9" fmla="*/ 3 h 93"/>
                    <a:gd name="T10" fmla="*/ 18 w 53"/>
                    <a:gd name="T11" fmla="*/ 0 h 93"/>
                    <a:gd name="T12" fmla="*/ 41 w 53"/>
                    <a:gd name="T13" fmla="*/ 0 h 93"/>
                    <a:gd name="T14" fmla="*/ 41 w 53"/>
                    <a:gd name="T15" fmla="*/ 77 h 93"/>
                    <a:gd name="T16" fmla="*/ 43 w 53"/>
                    <a:gd name="T17" fmla="*/ 82 h 93"/>
                    <a:gd name="T18" fmla="*/ 45 w 53"/>
                    <a:gd name="T19" fmla="*/ 85 h 93"/>
                    <a:gd name="T20" fmla="*/ 49 w 53"/>
                    <a:gd name="T21" fmla="*/ 88 h 93"/>
                    <a:gd name="T22" fmla="*/ 52 w 53"/>
                    <a:gd name="T23" fmla="*/ 88 h 93"/>
                    <a:gd name="T24" fmla="*/ 52 w 53"/>
                    <a:gd name="T25" fmla="*/ 92 h 93"/>
                    <a:gd name="T26" fmla="*/ 0 w 53"/>
                    <a:gd name="T27" fmla="*/ 92 h 93"/>
                    <a:gd name="T28" fmla="*/ 0 w 53"/>
                    <a:gd name="T29" fmla="*/ 88 h 93"/>
                    <a:gd name="T30" fmla="*/ 3 w 53"/>
                    <a:gd name="T31" fmla="*/ 88 h 93"/>
                    <a:gd name="T32" fmla="*/ 8 w 53"/>
                    <a:gd name="T33" fmla="*/ 85 h 93"/>
                    <a:gd name="T34" fmla="*/ 10 w 53"/>
                    <a:gd name="T35" fmla="*/ 82 h 93"/>
                    <a:gd name="T36" fmla="*/ 11 w 53"/>
                    <a:gd name="T37" fmla="*/ 77 h 93"/>
                    <a:gd name="T38" fmla="*/ 11 w 53"/>
                    <a:gd name="T39" fmla="*/ 19 h 93"/>
                    <a:gd name="T40" fmla="*/ 10 w 53"/>
                    <a:gd name="T41" fmla="*/ 16 h 93"/>
                    <a:gd name="T42" fmla="*/ 8 w 53"/>
                    <a:gd name="T43" fmla="*/ 13 h 93"/>
                    <a:gd name="T44" fmla="*/ 4 w 53"/>
                    <a:gd name="T45" fmla="*/ 12 h 93"/>
                    <a:gd name="T46" fmla="*/ 2 w 53"/>
                    <a:gd name="T47" fmla="*/ 12 h 93"/>
                    <a:gd name="T48" fmla="*/ 2 w 53"/>
                    <a:gd name="T49" fmla="*/ 9 h 93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0" t="0" r="r" b="b"/>
                  <a:pathLst>
                    <a:path w="53" h="93">
                      <a:moveTo>
                        <a:pt x="2" y="9"/>
                      </a:moveTo>
                      <a:lnTo>
                        <a:pt x="5" y="9"/>
                      </a:lnTo>
                      <a:lnTo>
                        <a:pt x="10" y="8"/>
                      </a:lnTo>
                      <a:lnTo>
                        <a:pt x="13" y="5"/>
                      </a:lnTo>
                      <a:lnTo>
                        <a:pt x="15" y="3"/>
                      </a:lnTo>
                      <a:lnTo>
                        <a:pt x="18" y="0"/>
                      </a:lnTo>
                      <a:lnTo>
                        <a:pt x="41" y="0"/>
                      </a:lnTo>
                      <a:lnTo>
                        <a:pt x="41" y="77"/>
                      </a:lnTo>
                      <a:lnTo>
                        <a:pt x="43" y="82"/>
                      </a:lnTo>
                      <a:lnTo>
                        <a:pt x="45" y="85"/>
                      </a:lnTo>
                      <a:lnTo>
                        <a:pt x="49" y="88"/>
                      </a:lnTo>
                      <a:lnTo>
                        <a:pt x="52" y="88"/>
                      </a:lnTo>
                      <a:lnTo>
                        <a:pt x="52" y="92"/>
                      </a:lnTo>
                      <a:lnTo>
                        <a:pt x="0" y="92"/>
                      </a:lnTo>
                      <a:lnTo>
                        <a:pt x="0" y="88"/>
                      </a:lnTo>
                      <a:lnTo>
                        <a:pt x="3" y="88"/>
                      </a:lnTo>
                      <a:lnTo>
                        <a:pt x="8" y="85"/>
                      </a:lnTo>
                      <a:lnTo>
                        <a:pt x="10" y="82"/>
                      </a:lnTo>
                      <a:lnTo>
                        <a:pt x="11" y="77"/>
                      </a:lnTo>
                      <a:lnTo>
                        <a:pt x="11" y="19"/>
                      </a:lnTo>
                      <a:lnTo>
                        <a:pt x="10" y="16"/>
                      </a:lnTo>
                      <a:lnTo>
                        <a:pt x="8" y="13"/>
                      </a:lnTo>
                      <a:lnTo>
                        <a:pt x="4" y="12"/>
                      </a:lnTo>
                      <a:lnTo>
                        <a:pt x="2" y="12"/>
                      </a:lnTo>
                      <a:lnTo>
                        <a:pt x="2" y="9"/>
                      </a:lnTo>
                    </a:path>
                  </a:pathLst>
                </a:custGeom>
                <a:solidFill>
                  <a:srgbClr val="BFFFBF"/>
                </a:solidFill>
                <a:ln w="12700" cap="rnd" cmpd="sng">
                  <a:solidFill>
                    <a:srgbClr val="3F5F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350"/>
                </a:p>
              </p:txBody>
            </p:sp>
          </p:grpSp>
          <p:grpSp>
            <p:nvGrpSpPr>
              <p:cNvPr id="152020" name="Group 60"/>
              <p:cNvGrpSpPr>
                <a:grpSpLocks/>
              </p:cNvGrpSpPr>
              <p:nvPr/>
            </p:nvGrpSpPr>
            <p:grpSpPr bwMode="auto">
              <a:xfrm>
                <a:off x="1297" y="3247"/>
                <a:ext cx="162" cy="177"/>
                <a:chOff x="1297" y="3247"/>
                <a:chExt cx="162" cy="177"/>
              </a:xfrm>
            </p:grpSpPr>
            <p:sp>
              <p:nvSpPr>
                <p:cNvPr id="152085" name="Freeform 61"/>
                <p:cNvSpPr>
                  <a:spLocks/>
                </p:cNvSpPr>
                <p:nvPr/>
              </p:nvSpPr>
              <p:spPr bwMode="auto">
                <a:xfrm>
                  <a:off x="1297" y="3262"/>
                  <a:ext cx="62" cy="162"/>
                </a:xfrm>
                <a:custGeom>
                  <a:avLst/>
                  <a:gdLst>
                    <a:gd name="T0" fmla="*/ 55 w 62"/>
                    <a:gd name="T1" fmla="*/ 68 h 162"/>
                    <a:gd name="T2" fmla="*/ 57 w 62"/>
                    <a:gd name="T3" fmla="*/ 58 h 162"/>
                    <a:gd name="T4" fmla="*/ 59 w 62"/>
                    <a:gd name="T5" fmla="*/ 46 h 162"/>
                    <a:gd name="T6" fmla="*/ 61 w 62"/>
                    <a:gd name="T7" fmla="*/ 32 h 162"/>
                    <a:gd name="T8" fmla="*/ 58 w 62"/>
                    <a:gd name="T9" fmla="*/ 17 h 162"/>
                    <a:gd name="T10" fmla="*/ 53 w 62"/>
                    <a:gd name="T11" fmla="*/ 0 h 162"/>
                    <a:gd name="T12" fmla="*/ 46 w 62"/>
                    <a:gd name="T13" fmla="*/ 15 h 162"/>
                    <a:gd name="T14" fmla="*/ 41 w 62"/>
                    <a:gd name="T15" fmla="*/ 27 h 162"/>
                    <a:gd name="T16" fmla="*/ 40 w 62"/>
                    <a:gd name="T17" fmla="*/ 41 h 162"/>
                    <a:gd name="T18" fmla="*/ 41 w 62"/>
                    <a:gd name="T19" fmla="*/ 57 h 162"/>
                    <a:gd name="T20" fmla="*/ 42 w 62"/>
                    <a:gd name="T21" fmla="*/ 69 h 162"/>
                    <a:gd name="T22" fmla="*/ 45 w 62"/>
                    <a:gd name="T23" fmla="*/ 77 h 162"/>
                    <a:gd name="T24" fmla="*/ 40 w 62"/>
                    <a:gd name="T25" fmla="*/ 69 h 162"/>
                    <a:gd name="T26" fmla="*/ 32 w 62"/>
                    <a:gd name="T27" fmla="*/ 60 h 162"/>
                    <a:gd name="T28" fmla="*/ 24 w 62"/>
                    <a:gd name="T29" fmla="*/ 54 h 162"/>
                    <a:gd name="T30" fmla="*/ 18 w 62"/>
                    <a:gd name="T31" fmla="*/ 50 h 162"/>
                    <a:gd name="T32" fmla="*/ 8 w 62"/>
                    <a:gd name="T33" fmla="*/ 48 h 162"/>
                    <a:gd name="T34" fmla="*/ 0 w 62"/>
                    <a:gd name="T35" fmla="*/ 46 h 162"/>
                    <a:gd name="T36" fmla="*/ 4 w 62"/>
                    <a:gd name="T37" fmla="*/ 57 h 162"/>
                    <a:gd name="T38" fmla="*/ 8 w 62"/>
                    <a:gd name="T39" fmla="*/ 69 h 162"/>
                    <a:gd name="T40" fmla="*/ 15 w 62"/>
                    <a:gd name="T41" fmla="*/ 78 h 162"/>
                    <a:gd name="T42" fmla="*/ 21 w 62"/>
                    <a:gd name="T43" fmla="*/ 84 h 162"/>
                    <a:gd name="T44" fmla="*/ 32 w 62"/>
                    <a:gd name="T45" fmla="*/ 88 h 162"/>
                    <a:gd name="T46" fmla="*/ 42 w 62"/>
                    <a:gd name="T47" fmla="*/ 89 h 162"/>
                    <a:gd name="T48" fmla="*/ 31 w 62"/>
                    <a:gd name="T49" fmla="*/ 96 h 162"/>
                    <a:gd name="T50" fmla="*/ 24 w 62"/>
                    <a:gd name="T51" fmla="*/ 102 h 162"/>
                    <a:gd name="T52" fmla="*/ 20 w 62"/>
                    <a:gd name="T53" fmla="*/ 109 h 162"/>
                    <a:gd name="T54" fmla="*/ 16 w 62"/>
                    <a:gd name="T55" fmla="*/ 117 h 162"/>
                    <a:gd name="T56" fmla="*/ 16 w 62"/>
                    <a:gd name="T57" fmla="*/ 124 h 162"/>
                    <a:gd name="T58" fmla="*/ 14 w 62"/>
                    <a:gd name="T59" fmla="*/ 136 h 162"/>
                    <a:gd name="T60" fmla="*/ 27 w 62"/>
                    <a:gd name="T61" fmla="*/ 130 h 162"/>
                    <a:gd name="T62" fmla="*/ 35 w 62"/>
                    <a:gd name="T63" fmla="*/ 124 h 162"/>
                    <a:gd name="T64" fmla="*/ 39 w 62"/>
                    <a:gd name="T65" fmla="*/ 117 h 162"/>
                    <a:gd name="T66" fmla="*/ 46 w 62"/>
                    <a:gd name="T67" fmla="*/ 102 h 162"/>
                    <a:gd name="T68" fmla="*/ 40 w 62"/>
                    <a:gd name="T69" fmla="*/ 116 h 162"/>
                    <a:gd name="T70" fmla="*/ 38 w 62"/>
                    <a:gd name="T71" fmla="*/ 129 h 162"/>
                    <a:gd name="T72" fmla="*/ 37 w 62"/>
                    <a:gd name="T73" fmla="*/ 139 h 162"/>
                    <a:gd name="T74" fmla="*/ 39 w 62"/>
                    <a:gd name="T75" fmla="*/ 152 h 162"/>
                    <a:gd name="T76" fmla="*/ 39 w 62"/>
                    <a:gd name="T77" fmla="*/ 161 h 162"/>
                    <a:gd name="T78" fmla="*/ 51 w 62"/>
                    <a:gd name="T79" fmla="*/ 149 h 162"/>
                    <a:gd name="T80" fmla="*/ 56 w 62"/>
                    <a:gd name="T81" fmla="*/ 133 h 162"/>
                    <a:gd name="T82" fmla="*/ 58 w 62"/>
                    <a:gd name="T83" fmla="*/ 117 h 162"/>
                    <a:gd name="T84" fmla="*/ 55 w 62"/>
                    <a:gd name="T85" fmla="*/ 99 h 162"/>
                    <a:gd name="T86" fmla="*/ 55 w 62"/>
                    <a:gd name="T87" fmla="*/ 86 h 162"/>
                    <a:gd name="T88" fmla="*/ 55 w 62"/>
                    <a:gd name="T89" fmla="*/ 78 h 162"/>
                    <a:gd name="T90" fmla="*/ 55 w 62"/>
                    <a:gd name="T91" fmla="*/ 68 h 162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</a:gdLst>
                  <a:ahLst/>
                  <a:cxnLst>
                    <a:cxn ang="T92">
                      <a:pos x="T0" y="T1"/>
                    </a:cxn>
                    <a:cxn ang="T93">
                      <a:pos x="T2" y="T3"/>
                    </a:cxn>
                    <a:cxn ang="T94">
                      <a:pos x="T4" y="T5"/>
                    </a:cxn>
                    <a:cxn ang="T95">
                      <a:pos x="T6" y="T7"/>
                    </a:cxn>
                    <a:cxn ang="T96">
                      <a:pos x="T8" y="T9"/>
                    </a:cxn>
                    <a:cxn ang="T97">
                      <a:pos x="T10" y="T11"/>
                    </a:cxn>
                    <a:cxn ang="T98">
                      <a:pos x="T12" y="T13"/>
                    </a:cxn>
                    <a:cxn ang="T99">
                      <a:pos x="T14" y="T15"/>
                    </a:cxn>
                    <a:cxn ang="T100">
                      <a:pos x="T16" y="T17"/>
                    </a:cxn>
                    <a:cxn ang="T101">
                      <a:pos x="T18" y="T19"/>
                    </a:cxn>
                    <a:cxn ang="T102">
                      <a:pos x="T20" y="T21"/>
                    </a:cxn>
                    <a:cxn ang="T103">
                      <a:pos x="T22" y="T23"/>
                    </a:cxn>
                    <a:cxn ang="T104">
                      <a:pos x="T24" y="T25"/>
                    </a:cxn>
                    <a:cxn ang="T105">
                      <a:pos x="T26" y="T27"/>
                    </a:cxn>
                    <a:cxn ang="T106">
                      <a:pos x="T28" y="T29"/>
                    </a:cxn>
                    <a:cxn ang="T107">
                      <a:pos x="T30" y="T31"/>
                    </a:cxn>
                    <a:cxn ang="T108">
                      <a:pos x="T32" y="T33"/>
                    </a:cxn>
                    <a:cxn ang="T109">
                      <a:pos x="T34" y="T35"/>
                    </a:cxn>
                    <a:cxn ang="T110">
                      <a:pos x="T36" y="T37"/>
                    </a:cxn>
                    <a:cxn ang="T111">
                      <a:pos x="T38" y="T39"/>
                    </a:cxn>
                    <a:cxn ang="T112">
                      <a:pos x="T40" y="T41"/>
                    </a:cxn>
                    <a:cxn ang="T113">
                      <a:pos x="T42" y="T43"/>
                    </a:cxn>
                    <a:cxn ang="T114">
                      <a:pos x="T44" y="T45"/>
                    </a:cxn>
                    <a:cxn ang="T115">
                      <a:pos x="T46" y="T47"/>
                    </a:cxn>
                    <a:cxn ang="T116">
                      <a:pos x="T48" y="T49"/>
                    </a:cxn>
                    <a:cxn ang="T117">
                      <a:pos x="T50" y="T51"/>
                    </a:cxn>
                    <a:cxn ang="T118">
                      <a:pos x="T52" y="T53"/>
                    </a:cxn>
                    <a:cxn ang="T119">
                      <a:pos x="T54" y="T55"/>
                    </a:cxn>
                    <a:cxn ang="T120">
                      <a:pos x="T56" y="T57"/>
                    </a:cxn>
                    <a:cxn ang="T121">
                      <a:pos x="T58" y="T59"/>
                    </a:cxn>
                    <a:cxn ang="T122">
                      <a:pos x="T60" y="T61"/>
                    </a:cxn>
                    <a:cxn ang="T123">
                      <a:pos x="T62" y="T63"/>
                    </a:cxn>
                    <a:cxn ang="T124">
                      <a:pos x="T64" y="T65"/>
                    </a:cxn>
                    <a:cxn ang="T125">
                      <a:pos x="T66" y="T67"/>
                    </a:cxn>
                    <a:cxn ang="T126">
                      <a:pos x="T68" y="T69"/>
                    </a:cxn>
                    <a:cxn ang="T127">
                      <a:pos x="T70" y="T71"/>
                    </a:cxn>
                    <a:cxn ang="T128">
                      <a:pos x="T72" y="T73"/>
                    </a:cxn>
                    <a:cxn ang="T129">
                      <a:pos x="T74" y="T75"/>
                    </a:cxn>
                    <a:cxn ang="T130">
                      <a:pos x="T76" y="T77"/>
                    </a:cxn>
                    <a:cxn ang="T131">
                      <a:pos x="T78" y="T79"/>
                    </a:cxn>
                    <a:cxn ang="T132">
                      <a:pos x="T80" y="T81"/>
                    </a:cxn>
                    <a:cxn ang="T133">
                      <a:pos x="T82" y="T83"/>
                    </a:cxn>
                    <a:cxn ang="T134">
                      <a:pos x="T84" y="T85"/>
                    </a:cxn>
                    <a:cxn ang="T135">
                      <a:pos x="T86" y="T87"/>
                    </a:cxn>
                    <a:cxn ang="T136">
                      <a:pos x="T88" y="T89"/>
                    </a:cxn>
                    <a:cxn ang="T137">
                      <a:pos x="T90" y="T91"/>
                    </a:cxn>
                  </a:cxnLst>
                  <a:rect l="0" t="0" r="r" b="b"/>
                  <a:pathLst>
                    <a:path w="62" h="162">
                      <a:moveTo>
                        <a:pt x="55" y="68"/>
                      </a:moveTo>
                      <a:lnTo>
                        <a:pt x="57" y="58"/>
                      </a:lnTo>
                      <a:lnTo>
                        <a:pt x="59" y="46"/>
                      </a:lnTo>
                      <a:lnTo>
                        <a:pt x="61" y="32"/>
                      </a:lnTo>
                      <a:lnTo>
                        <a:pt x="58" y="17"/>
                      </a:lnTo>
                      <a:lnTo>
                        <a:pt x="53" y="0"/>
                      </a:lnTo>
                      <a:lnTo>
                        <a:pt x="46" y="15"/>
                      </a:lnTo>
                      <a:lnTo>
                        <a:pt x="41" y="27"/>
                      </a:lnTo>
                      <a:lnTo>
                        <a:pt x="40" y="41"/>
                      </a:lnTo>
                      <a:lnTo>
                        <a:pt x="41" y="57"/>
                      </a:lnTo>
                      <a:lnTo>
                        <a:pt x="42" y="69"/>
                      </a:lnTo>
                      <a:lnTo>
                        <a:pt x="45" y="77"/>
                      </a:lnTo>
                      <a:lnTo>
                        <a:pt x="40" y="69"/>
                      </a:lnTo>
                      <a:lnTo>
                        <a:pt x="32" y="60"/>
                      </a:lnTo>
                      <a:lnTo>
                        <a:pt x="24" y="54"/>
                      </a:lnTo>
                      <a:lnTo>
                        <a:pt x="18" y="50"/>
                      </a:lnTo>
                      <a:lnTo>
                        <a:pt x="8" y="48"/>
                      </a:lnTo>
                      <a:lnTo>
                        <a:pt x="0" y="46"/>
                      </a:lnTo>
                      <a:lnTo>
                        <a:pt x="4" y="57"/>
                      </a:lnTo>
                      <a:lnTo>
                        <a:pt x="8" y="69"/>
                      </a:lnTo>
                      <a:lnTo>
                        <a:pt x="15" y="78"/>
                      </a:lnTo>
                      <a:lnTo>
                        <a:pt x="21" y="84"/>
                      </a:lnTo>
                      <a:lnTo>
                        <a:pt x="32" y="88"/>
                      </a:lnTo>
                      <a:lnTo>
                        <a:pt x="42" y="89"/>
                      </a:lnTo>
                      <a:lnTo>
                        <a:pt x="31" y="96"/>
                      </a:lnTo>
                      <a:lnTo>
                        <a:pt x="24" y="102"/>
                      </a:lnTo>
                      <a:lnTo>
                        <a:pt x="20" y="109"/>
                      </a:lnTo>
                      <a:lnTo>
                        <a:pt x="16" y="117"/>
                      </a:lnTo>
                      <a:lnTo>
                        <a:pt x="16" y="124"/>
                      </a:lnTo>
                      <a:lnTo>
                        <a:pt x="14" y="136"/>
                      </a:lnTo>
                      <a:lnTo>
                        <a:pt x="27" y="130"/>
                      </a:lnTo>
                      <a:lnTo>
                        <a:pt x="35" y="124"/>
                      </a:lnTo>
                      <a:lnTo>
                        <a:pt x="39" y="117"/>
                      </a:lnTo>
                      <a:lnTo>
                        <a:pt x="46" y="102"/>
                      </a:lnTo>
                      <a:lnTo>
                        <a:pt x="40" y="116"/>
                      </a:lnTo>
                      <a:lnTo>
                        <a:pt x="38" y="129"/>
                      </a:lnTo>
                      <a:lnTo>
                        <a:pt x="37" y="139"/>
                      </a:lnTo>
                      <a:lnTo>
                        <a:pt x="39" y="152"/>
                      </a:lnTo>
                      <a:lnTo>
                        <a:pt x="39" y="161"/>
                      </a:lnTo>
                      <a:lnTo>
                        <a:pt x="51" y="149"/>
                      </a:lnTo>
                      <a:lnTo>
                        <a:pt x="56" y="133"/>
                      </a:lnTo>
                      <a:lnTo>
                        <a:pt x="58" y="117"/>
                      </a:lnTo>
                      <a:lnTo>
                        <a:pt x="55" y="99"/>
                      </a:lnTo>
                      <a:lnTo>
                        <a:pt x="55" y="86"/>
                      </a:lnTo>
                      <a:lnTo>
                        <a:pt x="55" y="78"/>
                      </a:lnTo>
                      <a:lnTo>
                        <a:pt x="55" y="68"/>
                      </a:lnTo>
                    </a:path>
                  </a:pathLst>
                </a:custGeom>
                <a:solidFill>
                  <a:srgbClr val="008000"/>
                </a:solidFill>
                <a:ln w="12700" cap="rnd" cmpd="sng">
                  <a:solidFill>
                    <a:srgbClr val="BFFFB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350"/>
                </a:p>
              </p:txBody>
            </p:sp>
            <p:sp>
              <p:nvSpPr>
                <p:cNvPr id="152086" name="Freeform 62"/>
                <p:cNvSpPr>
                  <a:spLocks/>
                </p:cNvSpPr>
                <p:nvPr/>
              </p:nvSpPr>
              <p:spPr bwMode="auto">
                <a:xfrm>
                  <a:off x="1414" y="3247"/>
                  <a:ext cx="45" cy="74"/>
                </a:xfrm>
                <a:custGeom>
                  <a:avLst/>
                  <a:gdLst>
                    <a:gd name="T0" fmla="*/ 27 w 45"/>
                    <a:gd name="T1" fmla="*/ 65 h 74"/>
                    <a:gd name="T2" fmla="*/ 34 w 45"/>
                    <a:gd name="T3" fmla="*/ 59 h 74"/>
                    <a:gd name="T4" fmla="*/ 38 w 45"/>
                    <a:gd name="T5" fmla="*/ 52 h 74"/>
                    <a:gd name="T6" fmla="*/ 42 w 45"/>
                    <a:gd name="T7" fmla="*/ 44 h 74"/>
                    <a:gd name="T8" fmla="*/ 42 w 45"/>
                    <a:gd name="T9" fmla="*/ 37 h 74"/>
                    <a:gd name="T10" fmla="*/ 44 w 45"/>
                    <a:gd name="T11" fmla="*/ 26 h 74"/>
                    <a:gd name="T12" fmla="*/ 31 w 45"/>
                    <a:gd name="T13" fmla="*/ 31 h 74"/>
                    <a:gd name="T14" fmla="*/ 23 w 45"/>
                    <a:gd name="T15" fmla="*/ 38 h 74"/>
                    <a:gd name="T16" fmla="*/ 19 w 45"/>
                    <a:gd name="T17" fmla="*/ 44 h 74"/>
                    <a:gd name="T18" fmla="*/ 12 w 45"/>
                    <a:gd name="T19" fmla="*/ 59 h 74"/>
                    <a:gd name="T20" fmla="*/ 18 w 45"/>
                    <a:gd name="T21" fmla="*/ 46 h 74"/>
                    <a:gd name="T22" fmla="*/ 19 w 45"/>
                    <a:gd name="T23" fmla="*/ 32 h 74"/>
                    <a:gd name="T24" fmla="*/ 20 w 45"/>
                    <a:gd name="T25" fmla="*/ 22 h 74"/>
                    <a:gd name="T26" fmla="*/ 19 w 45"/>
                    <a:gd name="T27" fmla="*/ 10 h 74"/>
                    <a:gd name="T28" fmla="*/ 19 w 45"/>
                    <a:gd name="T29" fmla="*/ 0 h 74"/>
                    <a:gd name="T30" fmla="*/ 8 w 45"/>
                    <a:gd name="T31" fmla="*/ 13 h 74"/>
                    <a:gd name="T32" fmla="*/ 2 w 45"/>
                    <a:gd name="T33" fmla="*/ 28 h 74"/>
                    <a:gd name="T34" fmla="*/ 1 w 45"/>
                    <a:gd name="T35" fmla="*/ 44 h 74"/>
                    <a:gd name="T36" fmla="*/ 0 w 45"/>
                    <a:gd name="T37" fmla="*/ 72 h 74"/>
                    <a:gd name="T38" fmla="*/ 14 w 45"/>
                    <a:gd name="T39" fmla="*/ 73 h 74"/>
                    <a:gd name="T40" fmla="*/ 27 w 45"/>
                    <a:gd name="T41" fmla="*/ 65 h 74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45" h="74">
                      <a:moveTo>
                        <a:pt x="27" y="65"/>
                      </a:moveTo>
                      <a:lnTo>
                        <a:pt x="34" y="59"/>
                      </a:lnTo>
                      <a:lnTo>
                        <a:pt x="38" y="52"/>
                      </a:lnTo>
                      <a:lnTo>
                        <a:pt x="42" y="44"/>
                      </a:lnTo>
                      <a:lnTo>
                        <a:pt x="42" y="37"/>
                      </a:lnTo>
                      <a:lnTo>
                        <a:pt x="44" y="26"/>
                      </a:lnTo>
                      <a:lnTo>
                        <a:pt x="31" y="31"/>
                      </a:lnTo>
                      <a:lnTo>
                        <a:pt x="23" y="38"/>
                      </a:lnTo>
                      <a:lnTo>
                        <a:pt x="19" y="44"/>
                      </a:lnTo>
                      <a:lnTo>
                        <a:pt x="12" y="59"/>
                      </a:lnTo>
                      <a:lnTo>
                        <a:pt x="18" y="46"/>
                      </a:lnTo>
                      <a:lnTo>
                        <a:pt x="19" y="32"/>
                      </a:lnTo>
                      <a:lnTo>
                        <a:pt x="20" y="22"/>
                      </a:lnTo>
                      <a:lnTo>
                        <a:pt x="19" y="10"/>
                      </a:lnTo>
                      <a:lnTo>
                        <a:pt x="19" y="0"/>
                      </a:lnTo>
                      <a:lnTo>
                        <a:pt x="8" y="13"/>
                      </a:lnTo>
                      <a:lnTo>
                        <a:pt x="2" y="28"/>
                      </a:lnTo>
                      <a:lnTo>
                        <a:pt x="1" y="44"/>
                      </a:lnTo>
                      <a:lnTo>
                        <a:pt x="0" y="72"/>
                      </a:lnTo>
                      <a:lnTo>
                        <a:pt x="14" y="73"/>
                      </a:lnTo>
                      <a:lnTo>
                        <a:pt x="27" y="65"/>
                      </a:lnTo>
                    </a:path>
                  </a:pathLst>
                </a:custGeom>
                <a:solidFill>
                  <a:srgbClr val="008000"/>
                </a:solidFill>
                <a:ln w="12700" cap="rnd" cmpd="sng">
                  <a:solidFill>
                    <a:srgbClr val="BFFFB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350"/>
                </a:p>
              </p:txBody>
            </p:sp>
            <p:sp>
              <p:nvSpPr>
                <p:cNvPr id="152087" name="Oval 63"/>
                <p:cNvSpPr>
                  <a:spLocks noChangeArrowheads="1"/>
                </p:cNvSpPr>
                <p:nvPr/>
              </p:nvSpPr>
              <p:spPr bwMode="auto">
                <a:xfrm>
                  <a:off x="1353" y="3266"/>
                  <a:ext cx="79" cy="151"/>
                </a:xfrm>
                <a:prstGeom prst="ellipse">
                  <a:avLst/>
                </a:prstGeom>
                <a:solidFill>
                  <a:srgbClr val="008000"/>
                </a:solidFill>
                <a:ln w="12700">
                  <a:solidFill>
                    <a:srgbClr val="9FFF9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1350"/>
                </a:p>
              </p:txBody>
            </p:sp>
            <p:sp>
              <p:nvSpPr>
                <p:cNvPr id="152088" name="Freeform 64"/>
                <p:cNvSpPr>
                  <a:spLocks/>
                </p:cNvSpPr>
                <p:nvPr/>
              </p:nvSpPr>
              <p:spPr bwMode="auto">
                <a:xfrm>
                  <a:off x="1371" y="3291"/>
                  <a:ext cx="53" cy="93"/>
                </a:xfrm>
                <a:custGeom>
                  <a:avLst/>
                  <a:gdLst>
                    <a:gd name="T0" fmla="*/ 1 w 53"/>
                    <a:gd name="T1" fmla="*/ 9 h 93"/>
                    <a:gd name="T2" fmla="*/ 5 w 53"/>
                    <a:gd name="T3" fmla="*/ 9 h 93"/>
                    <a:gd name="T4" fmla="*/ 9 w 53"/>
                    <a:gd name="T5" fmla="*/ 8 h 93"/>
                    <a:gd name="T6" fmla="*/ 13 w 53"/>
                    <a:gd name="T7" fmla="*/ 5 h 93"/>
                    <a:gd name="T8" fmla="*/ 15 w 53"/>
                    <a:gd name="T9" fmla="*/ 3 h 93"/>
                    <a:gd name="T10" fmla="*/ 17 w 53"/>
                    <a:gd name="T11" fmla="*/ 0 h 93"/>
                    <a:gd name="T12" fmla="*/ 41 w 53"/>
                    <a:gd name="T13" fmla="*/ 0 h 93"/>
                    <a:gd name="T14" fmla="*/ 41 w 53"/>
                    <a:gd name="T15" fmla="*/ 77 h 93"/>
                    <a:gd name="T16" fmla="*/ 42 w 53"/>
                    <a:gd name="T17" fmla="*/ 82 h 93"/>
                    <a:gd name="T18" fmla="*/ 45 w 53"/>
                    <a:gd name="T19" fmla="*/ 85 h 93"/>
                    <a:gd name="T20" fmla="*/ 49 w 53"/>
                    <a:gd name="T21" fmla="*/ 88 h 93"/>
                    <a:gd name="T22" fmla="*/ 52 w 53"/>
                    <a:gd name="T23" fmla="*/ 88 h 93"/>
                    <a:gd name="T24" fmla="*/ 52 w 53"/>
                    <a:gd name="T25" fmla="*/ 92 h 93"/>
                    <a:gd name="T26" fmla="*/ 0 w 53"/>
                    <a:gd name="T27" fmla="*/ 92 h 93"/>
                    <a:gd name="T28" fmla="*/ 0 w 53"/>
                    <a:gd name="T29" fmla="*/ 88 h 93"/>
                    <a:gd name="T30" fmla="*/ 3 w 53"/>
                    <a:gd name="T31" fmla="*/ 88 h 93"/>
                    <a:gd name="T32" fmla="*/ 7 w 53"/>
                    <a:gd name="T33" fmla="*/ 85 h 93"/>
                    <a:gd name="T34" fmla="*/ 9 w 53"/>
                    <a:gd name="T35" fmla="*/ 82 h 93"/>
                    <a:gd name="T36" fmla="*/ 10 w 53"/>
                    <a:gd name="T37" fmla="*/ 77 h 93"/>
                    <a:gd name="T38" fmla="*/ 10 w 53"/>
                    <a:gd name="T39" fmla="*/ 19 h 93"/>
                    <a:gd name="T40" fmla="*/ 9 w 53"/>
                    <a:gd name="T41" fmla="*/ 16 h 93"/>
                    <a:gd name="T42" fmla="*/ 7 w 53"/>
                    <a:gd name="T43" fmla="*/ 13 h 93"/>
                    <a:gd name="T44" fmla="*/ 4 w 53"/>
                    <a:gd name="T45" fmla="*/ 12 h 93"/>
                    <a:gd name="T46" fmla="*/ 1 w 53"/>
                    <a:gd name="T47" fmla="*/ 12 h 93"/>
                    <a:gd name="T48" fmla="*/ 1 w 53"/>
                    <a:gd name="T49" fmla="*/ 9 h 93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0" t="0" r="r" b="b"/>
                  <a:pathLst>
                    <a:path w="53" h="93">
                      <a:moveTo>
                        <a:pt x="1" y="9"/>
                      </a:moveTo>
                      <a:lnTo>
                        <a:pt x="5" y="9"/>
                      </a:lnTo>
                      <a:lnTo>
                        <a:pt x="9" y="8"/>
                      </a:lnTo>
                      <a:lnTo>
                        <a:pt x="13" y="5"/>
                      </a:lnTo>
                      <a:lnTo>
                        <a:pt x="15" y="3"/>
                      </a:lnTo>
                      <a:lnTo>
                        <a:pt x="17" y="0"/>
                      </a:lnTo>
                      <a:lnTo>
                        <a:pt x="41" y="0"/>
                      </a:lnTo>
                      <a:lnTo>
                        <a:pt x="41" y="77"/>
                      </a:lnTo>
                      <a:lnTo>
                        <a:pt x="42" y="82"/>
                      </a:lnTo>
                      <a:lnTo>
                        <a:pt x="45" y="85"/>
                      </a:lnTo>
                      <a:lnTo>
                        <a:pt x="49" y="88"/>
                      </a:lnTo>
                      <a:lnTo>
                        <a:pt x="52" y="88"/>
                      </a:lnTo>
                      <a:lnTo>
                        <a:pt x="52" y="92"/>
                      </a:lnTo>
                      <a:lnTo>
                        <a:pt x="0" y="92"/>
                      </a:lnTo>
                      <a:lnTo>
                        <a:pt x="0" y="88"/>
                      </a:lnTo>
                      <a:lnTo>
                        <a:pt x="3" y="88"/>
                      </a:lnTo>
                      <a:lnTo>
                        <a:pt x="7" y="85"/>
                      </a:lnTo>
                      <a:lnTo>
                        <a:pt x="9" y="82"/>
                      </a:lnTo>
                      <a:lnTo>
                        <a:pt x="10" y="77"/>
                      </a:lnTo>
                      <a:lnTo>
                        <a:pt x="10" y="19"/>
                      </a:lnTo>
                      <a:lnTo>
                        <a:pt x="9" y="16"/>
                      </a:lnTo>
                      <a:lnTo>
                        <a:pt x="7" y="13"/>
                      </a:lnTo>
                      <a:lnTo>
                        <a:pt x="4" y="12"/>
                      </a:lnTo>
                      <a:lnTo>
                        <a:pt x="1" y="12"/>
                      </a:lnTo>
                      <a:lnTo>
                        <a:pt x="1" y="9"/>
                      </a:lnTo>
                    </a:path>
                  </a:pathLst>
                </a:custGeom>
                <a:solidFill>
                  <a:srgbClr val="BFFFBF"/>
                </a:solidFill>
                <a:ln w="12700" cap="rnd" cmpd="sng">
                  <a:solidFill>
                    <a:srgbClr val="3F5F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350"/>
                </a:p>
              </p:txBody>
            </p:sp>
          </p:grpSp>
          <p:sp>
            <p:nvSpPr>
              <p:cNvPr id="152021" name="Oval 65"/>
              <p:cNvSpPr>
                <a:spLocks noChangeArrowheads="1"/>
              </p:cNvSpPr>
              <p:nvPr/>
            </p:nvSpPr>
            <p:spPr bwMode="auto">
              <a:xfrm>
                <a:off x="516" y="3576"/>
                <a:ext cx="74" cy="109"/>
              </a:xfrm>
              <a:prstGeom prst="ellipse">
                <a:avLst/>
              </a:prstGeom>
              <a:solidFill>
                <a:srgbClr val="008000"/>
              </a:solidFill>
              <a:ln w="12700">
                <a:solidFill>
                  <a:srgbClr val="9FFF9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350"/>
              </a:p>
            </p:txBody>
          </p:sp>
          <p:sp>
            <p:nvSpPr>
              <p:cNvPr id="152022" name="Oval 66"/>
              <p:cNvSpPr>
                <a:spLocks noChangeArrowheads="1"/>
              </p:cNvSpPr>
              <p:nvPr/>
            </p:nvSpPr>
            <p:spPr bwMode="auto">
              <a:xfrm>
                <a:off x="526" y="3590"/>
                <a:ext cx="54" cy="82"/>
              </a:xfrm>
              <a:prstGeom prst="ellipse">
                <a:avLst/>
              </a:prstGeom>
              <a:solidFill>
                <a:srgbClr val="008000"/>
              </a:solidFill>
              <a:ln w="12700">
                <a:solidFill>
                  <a:srgbClr val="9FFF9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350"/>
              </a:p>
            </p:txBody>
          </p:sp>
          <p:sp>
            <p:nvSpPr>
              <p:cNvPr id="152023" name="Freeform 67"/>
              <p:cNvSpPr>
                <a:spLocks/>
              </p:cNvSpPr>
              <p:nvPr/>
            </p:nvSpPr>
            <p:spPr bwMode="auto">
              <a:xfrm>
                <a:off x="540" y="3605"/>
                <a:ext cx="34" cy="60"/>
              </a:xfrm>
              <a:custGeom>
                <a:avLst/>
                <a:gdLst>
                  <a:gd name="T0" fmla="*/ 1 w 34"/>
                  <a:gd name="T1" fmla="*/ 6 h 60"/>
                  <a:gd name="T2" fmla="*/ 4 w 34"/>
                  <a:gd name="T3" fmla="*/ 6 h 60"/>
                  <a:gd name="T4" fmla="*/ 6 w 34"/>
                  <a:gd name="T5" fmla="*/ 5 h 60"/>
                  <a:gd name="T6" fmla="*/ 8 w 34"/>
                  <a:gd name="T7" fmla="*/ 4 h 60"/>
                  <a:gd name="T8" fmla="*/ 10 w 34"/>
                  <a:gd name="T9" fmla="*/ 2 h 60"/>
                  <a:gd name="T10" fmla="*/ 11 w 34"/>
                  <a:gd name="T11" fmla="*/ 0 h 60"/>
                  <a:gd name="T12" fmla="*/ 27 w 34"/>
                  <a:gd name="T13" fmla="*/ 0 h 60"/>
                  <a:gd name="T14" fmla="*/ 27 w 34"/>
                  <a:gd name="T15" fmla="*/ 50 h 60"/>
                  <a:gd name="T16" fmla="*/ 27 w 34"/>
                  <a:gd name="T17" fmla="*/ 53 h 60"/>
                  <a:gd name="T18" fmla="*/ 29 w 34"/>
                  <a:gd name="T19" fmla="*/ 55 h 60"/>
                  <a:gd name="T20" fmla="*/ 31 w 34"/>
                  <a:gd name="T21" fmla="*/ 56 h 60"/>
                  <a:gd name="T22" fmla="*/ 33 w 34"/>
                  <a:gd name="T23" fmla="*/ 56 h 60"/>
                  <a:gd name="T24" fmla="*/ 33 w 34"/>
                  <a:gd name="T25" fmla="*/ 59 h 60"/>
                  <a:gd name="T26" fmla="*/ 0 w 34"/>
                  <a:gd name="T27" fmla="*/ 59 h 60"/>
                  <a:gd name="T28" fmla="*/ 0 w 34"/>
                  <a:gd name="T29" fmla="*/ 56 h 60"/>
                  <a:gd name="T30" fmla="*/ 2 w 34"/>
                  <a:gd name="T31" fmla="*/ 56 h 60"/>
                  <a:gd name="T32" fmla="*/ 5 w 34"/>
                  <a:gd name="T33" fmla="*/ 55 h 60"/>
                  <a:gd name="T34" fmla="*/ 6 w 34"/>
                  <a:gd name="T35" fmla="*/ 53 h 60"/>
                  <a:gd name="T36" fmla="*/ 7 w 34"/>
                  <a:gd name="T37" fmla="*/ 50 h 60"/>
                  <a:gd name="T38" fmla="*/ 7 w 34"/>
                  <a:gd name="T39" fmla="*/ 13 h 60"/>
                  <a:gd name="T40" fmla="*/ 6 w 34"/>
                  <a:gd name="T41" fmla="*/ 11 h 60"/>
                  <a:gd name="T42" fmla="*/ 5 w 34"/>
                  <a:gd name="T43" fmla="*/ 9 h 60"/>
                  <a:gd name="T44" fmla="*/ 3 w 34"/>
                  <a:gd name="T45" fmla="*/ 8 h 60"/>
                  <a:gd name="T46" fmla="*/ 1 w 34"/>
                  <a:gd name="T47" fmla="*/ 8 h 60"/>
                  <a:gd name="T48" fmla="*/ 1 w 34"/>
                  <a:gd name="T49" fmla="*/ 6 h 60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34" h="60">
                    <a:moveTo>
                      <a:pt x="1" y="6"/>
                    </a:moveTo>
                    <a:lnTo>
                      <a:pt x="4" y="6"/>
                    </a:lnTo>
                    <a:lnTo>
                      <a:pt x="6" y="5"/>
                    </a:lnTo>
                    <a:lnTo>
                      <a:pt x="8" y="4"/>
                    </a:lnTo>
                    <a:lnTo>
                      <a:pt x="10" y="2"/>
                    </a:lnTo>
                    <a:lnTo>
                      <a:pt x="11" y="0"/>
                    </a:lnTo>
                    <a:lnTo>
                      <a:pt x="27" y="0"/>
                    </a:lnTo>
                    <a:lnTo>
                      <a:pt x="27" y="50"/>
                    </a:lnTo>
                    <a:lnTo>
                      <a:pt x="27" y="53"/>
                    </a:lnTo>
                    <a:lnTo>
                      <a:pt x="29" y="55"/>
                    </a:lnTo>
                    <a:lnTo>
                      <a:pt x="31" y="56"/>
                    </a:lnTo>
                    <a:lnTo>
                      <a:pt x="33" y="56"/>
                    </a:lnTo>
                    <a:lnTo>
                      <a:pt x="33" y="59"/>
                    </a:lnTo>
                    <a:lnTo>
                      <a:pt x="0" y="59"/>
                    </a:lnTo>
                    <a:lnTo>
                      <a:pt x="0" y="56"/>
                    </a:lnTo>
                    <a:lnTo>
                      <a:pt x="2" y="56"/>
                    </a:lnTo>
                    <a:lnTo>
                      <a:pt x="5" y="55"/>
                    </a:lnTo>
                    <a:lnTo>
                      <a:pt x="6" y="53"/>
                    </a:lnTo>
                    <a:lnTo>
                      <a:pt x="7" y="50"/>
                    </a:lnTo>
                    <a:lnTo>
                      <a:pt x="7" y="13"/>
                    </a:lnTo>
                    <a:lnTo>
                      <a:pt x="6" y="11"/>
                    </a:lnTo>
                    <a:lnTo>
                      <a:pt x="5" y="9"/>
                    </a:lnTo>
                    <a:lnTo>
                      <a:pt x="3" y="8"/>
                    </a:lnTo>
                    <a:lnTo>
                      <a:pt x="1" y="8"/>
                    </a:lnTo>
                    <a:lnTo>
                      <a:pt x="1" y="6"/>
                    </a:lnTo>
                  </a:path>
                </a:pathLst>
              </a:custGeom>
              <a:solidFill>
                <a:srgbClr val="BFFFBF"/>
              </a:solidFill>
              <a:ln w="12700" cap="rnd" cmpd="sng">
                <a:solidFill>
                  <a:srgbClr val="3F5F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152024" name="Oval 68"/>
              <p:cNvSpPr>
                <a:spLocks noChangeArrowheads="1"/>
              </p:cNvSpPr>
              <p:nvPr/>
            </p:nvSpPr>
            <p:spPr bwMode="auto">
              <a:xfrm>
                <a:off x="1377" y="3579"/>
                <a:ext cx="74" cy="108"/>
              </a:xfrm>
              <a:prstGeom prst="ellipse">
                <a:avLst/>
              </a:prstGeom>
              <a:solidFill>
                <a:srgbClr val="008000"/>
              </a:solidFill>
              <a:ln w="12700">
                <a:solidFill>
                  <a:srgbClr val="9FFF9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350"/>
              </a:p>
            </p:txBody>
          </p:sp>
          <p:sp>
            <p:nvSpPr>
              <p:cNvPr id="152025" name="Oval 69"/>
              <p:cNvSpPr>
                <a:spLocks noChangeArrowheads="1"/>
              </p:cNvSpPr>
              <p:nvPr/>
            </p:nvSpPr>
            <p:spPr bwMode="auto">
              <a:xfrm>
                <a:off x="1387" y="3592"/>
                <a:ext cx="54" cy="82"/>
              </a:xfrm>
              <a:prstGeom prst="ellipse">
                <a:avLst/>
              </a:prstGeom>
              <a:solidFill>
                <a:srgbClr val="008000"/>
              </a:solidFill>
              <a:ln w="12700">
                <a:solidFill>
                  <a:srgbClr val="9FFF9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350"/>
              </a:p>
            </p:txBody>
          </p:sp>
          <p:sp>
            <p:nvSpPr>
              <p:cNvPr id="152026" name="Freeform 70"/>
              <p:cNvSpPr>
                <a:spLocks/>
              </p:cNvSpPr>
              <p:nvPr/>
            </p:nvSpPr>
            <p:spPr bwMode="auto">
              <a:xfrm>
                <a:off x="1401" y="3608"/>
                <a:ext cx="34" cy="59"/>
              </a:xfrm>
              <a:custGeom>
                <a:avLst/>
                <a:gdLst>
                  <a:gd name="T0" fmla="*/ 1 w 34"/>
                  <a:gd name="T1" fmla="*/ 6 h 59"/>
                  <a:gd name="T2" fmla="*/ 4 w 34"/>
                  <a:gd name="T3" fmla="*/ 6 h 59"/>
                  <a:gd name="T4" fmla="*/ 6 w 34"/>
                  <a:gd name="T5" fmla="*/ 5 h 59"/>
                  <a:gd name="T6" fmla="*/ 8 w 34"/>
                  <a:gd name="T7" fmla="*/ 3 h 59"/>
                  <a:gd name="T8" fmla="*/ 10 w 34"/>
                  <a:gd name="T9" fmla="*/ 2 h 59"/>
                  <a:gd name="T10" fmla="*/ 11 w 34"/>
                  <a:gd name="T11" fmla="*/ 0 h 59"/>
                  <a:gd name="T12" fmla="*/ 27 w 34"/>
                  <a:gd name="T13" fmla="*/ 0 h 59"/>
                  <a:gd name="T14" fmla="*/ 27 w 34"/>
                  <a:gd name="T15" fmla="*/ 49 h 59"/>
                  <a:gd name="T16" fmla="*/ 27 w 34"/>
                  <a:gd name="T17" fmla="*/ 52 h 59"/>
                  <a:gd name="T18" fmla="*/ 29 w 34"/>
                  <a:gd name="T19" fmla="*/ 54 h 59"/>
                  <a:gd name="T20" fmla="*/ 32 w 34"/>
                  <a:gd name="T21" fmla="*/ 56 h 59"/>
                  <a:gd name="T22" fmla="*/ 33 w 34"/>
                  <a:gd name="T23" fmla="*/ 56 h 59"/>
                  <a:gd name="T24" fmla="*/ 33 w 34"/>
                  <a:gd name="T25" fmla="*/ 58 h 59"/>
                  <a:gd name="T26" fmla="*/ 0 w 34"/>
                  <a:gd name="T27" fmla="*/ 58 h 59"/>
                  <a:gd name="T28" fmla="*/ 0 w 34"/>
                  <a:gd name="T29" fmla="*/ 56 h 59"/>
                  <a:gd name="T30" fmla="*/ 2 w 34"/>
                  <a:gd name="T31" fmla="*/ 56 h 59"/>
                  <a:gd name="T32" fmla="*/ 5 w 34"/>
                  <a:gd name="T33" fmla="*/ 54 h 59"/>
                  <a:gd name="T34" fmla="*/ 6 w 34"/>
                  <a:gd name="T35" fmla="*/ 52 h 59"/>
                  <a:gd name="T36" fmla="*/ 7 w 34"/>
                  <a:gd name="T37" fmla="*/ 49 h 59"/>
                  <a:gd name="T38" fmla="*/ 7 w 34"/>
                  <a:gd name="T39" fmla="*/ 12 h 59"/>
                  <a:gd name="T40" fmla="*/ 6 w 34"/>
                  <a:gd name="T41" fmla="*/ 10 h 59"/>
                  <a:gd name="T42" fmla="*/ 5 w 34"/>
                  <a:gd name="T43" fmla="*/ 8 h 59"/>
                  <a:gd name="T44" fmla="*/ 3 w 34"/>
                  <a:gd name="T45" fmla="*/ 8 h 59"/>
                  <a:gd name="T46" fmla="*/ 1 w 34"/>
                  <a:gd name="T47" fmla="*/ 8 h 59"/>
                  <a:gd name="T48" fmla="*/ 1 w 34"/>
                  <a:gd name="T49" fmla="*/ 6 h 59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34" h="59">
                    <a:moveTo>
                      <a:pt x="1" y="6"/>
                    </a:moveTo>
                    <a:lnTo>
                      <a:pt x="4" y="6"/>
                    </a:lnTo>
                    <a:lnTo>
                      <a:pt x="6" y="5"/>
                    </a:lnTo>
                    <a:lnTo>
                      <a:pt x="8" y="3"/>
                    </a:lnTo>
                    <a:lnTo>
                      <a:pt x="10" y="2"/>
                    </a:lnTo>
                    <a:lnTo>
                      <a:pt x="11" y="0"/>
                    </a:lnTo>
                    <a:lnTo>
                      <a:pt x="27" y="0"/>
                    </a:lnTo>
                    <a:lnTo>
                      <a:pt x="27" y="49"/>
                    </a:lnTo>
                    <a:lnTo>
                      <a:pt x="27" y="52"/>
                    </a:lnTo>
                    <a:lnTo>
                      <a:pt x="29" y="54"/>
                    </a:lnTo>
                    <a:lnTo>
                      <a:pt x="32" y="56"/>
                    </a:lnTo>
                    <a:lnTo>
                      <a:pt x="33" y="56"/>
                    </a:lnTo>
                    <a:lnTo>
                      <a:pt x="33" y="58"/>
                    </a:lnTo>
                    <a:lnTo>
                      <a:pt x="0" y="58"/>
                    </a:lnTo>
                    <a:lnTo>
                      <a:pt x="0" y="56"/>
                    </a:lnTo>
                    <a:lnTo>
                      <a:pt x="2" y="56"/>
                    </a:lnTo>
                    <a:lnTo>
                      <a:pt x="5" y="54"/>
                    </a:lnTo>
                    <a:lnTo>
                      <a:pt x="6" y="52"/>
                    </a:lnTo>
                    <a:lnTo>
                      <a:pt x="7" y="49"/>
                    </a:lnTo>
                    <a:lnTo>
                      <a:pt x="7" y="12"/>
                    </a:lnTo>
                    <a:lnTo>
                      <a:pt x="6" y="10"/>
                    </a:lnTo>
                    <a:lnTo>
                      <a:pt x="5" y="8"/>
                    </a:lnTo>
                    <a:lnTo>
                      <a:pt x="3" y="8"/>
                    </a:lnTo>
                    <a:lnTo>
                      <a:pt x="1" y="8"/>
                    </a:lnTo>
                    <a:lnTo>
                      <a:pt x="1" y="6"/>
                    </a:lnTo>
                  </a:path>
                </a:pathLst>
              </a:custGeom>
              <a:solidFill>
                <a:srgbClr val="BFFFBF"/>
              </a:solidFill>
              <a:ln w="12700" cap="rnd" cmpd="sng">
                <a:solidFill>
                  <a:srgbClr val="3F5F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  <p:grpSp>
            <p:nvGrpSpPr>
              <p:cNvPr id="152027" name="Group 71"/>
              <p:cNvGrpSpPr>
                <a:grpSpLocks/>
              </p:cNvGrpSpPr>
              <p:nvPr/>
            </p:nvGrpSpPr>
            <p:grpSpPr bwMode="auto">
              <a:xfrm>
                <a:off x="695" y="3419"/>
                <a:ext cx="83" cy="100"/>
                <a:chOff x="695" y="3419"/>
                <a:chExt cx="83" cy="100"/>
              </a:xfrm>
            </p:grpSpPr>
            <p:sp>
              <p:nvSpPr>
                <p:cNvPr id="152083" name="Oval 72"/>
                <p:cNvSpPr>
                  <a:spLocks noChangeArrowheads="1"/>
                </p:cNvSpPr>
                <p:nvPr/>
              </p:nvSpPr>
              <p:spPr bwMode="auto">
                <a:xfrm>
                  <a:off x="695" y="3419"/>
                  <a:ext cx="83" cy="100"/>
                </a:xfrm>
                <a:prstGeom prst="ellipse">
                  <a:avLst/>
                </a:prstGeom>
                <a:solidFill>
                  <a:srgbClr val="3F5F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1350"/>
                </a:p>
              </p:txBody>
            </p:sp>
            <p:sp>
              <p:nvSpPr>
                <p:cNvPr id="152084" name="Oval 73"/>
                <p:cNvSpPr>
                  <a:spLocks noChangeArrowheads="1"/>
                </p:cNvSpPr>
                <p:nvPr/>
              </p:nvSpPr>
              <p:spPr bwMode="auto">
                <a:xfrm>
                  <a:off x="716" y="3443"/>
                  <a:ext cx="41" cy="52"/>
                </a:xfrm>
                <a:prstGeom prst="ellipse">
                  <a:avLst/>
                </a:prstGeom>
                <a:solidFill>
                  <a:srgbClr val="9FFF9F"/>
                </a:solidFill>
                <a:ln w="12700">
                  <a:solidFill>
                    <a:srgbClr val="008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1350"/>
                </a:p>
              </p:txBody>
            </p:sp>
          </p:grpSp>
          <p:grpSp>
            <p:nvGrpSpPr>
              <p:cNvPr id="152028" name="Group 74"/>
              <p:cNvGrpSpPr>
                <a:grpSpLocks/>
              </p:cNvGrpSpPr>
              <p:nvPr/>
            </p:nvGrpSpPr>
            <p:grpSpPr bwMode="auto">
              <a:xfrm>
                <a:off x="1183" y="3433"/>
                <a:ext cx="82" cy="100"/>
                <a:chOff x="1183" y="3433"/>
                <a:chExt cx="82" cy="100"/>
              </a:xfrm>
            </p:grpSpPr>
            <p:sp>
              <p:nvSpPr>
                <p:cNvPr id="152081" name="Oval 75"/>
                <p:cNvSpPr>
                  <a:spLocks noChangeArrowheads="1"/>
                </p:cNvSpPr>
                <p:nvPr/>
              </p:nvSpPr>
              <p:spPr bwMode="auto">
                <a:xfrm>
                  <a:off x="1183" y="3433"/>
                  <a:ext cx="82" cy="100"/>
                </a:xfrm>
                <a:prstGeom prst="ellipse">
                  <a:avLst/>
                </a:prstGeom>
                <a:solidFill>
                  <a:srgbClr val="008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1350"/>
                </a:p>
              </p:txBody>
            </p:sp>
            <p:sp>
              <p:nvSpPr>
                <p:cNvPr id="152082" name="Oval 76"/>
                <p:cNvSpPr>
                  <a:spLocks noChangeArrowheads="1"/>
                </p:cNvSpPr>
                <p:nvPr/>
              </p:nvSpPr>
              <p:spPr bwMode="auto">
                <a:xfrm>
                  <a:off x="1203" y="3457"/>
                  <a:ext cx="41" cy="51"/>
                </a:xfrm>
                <a:prstGeom prst="ellipse">
                  <a:avLst/>
                </a:prstGeom>
                <a:solidFill>
                  <a:srgbClr val="BFFFBF"/>
                </a:solidFill>
                <a:ln w="12700">
                  <a:solidFill>
                    <a:srgbClr val="008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1350"/>
                </a:p>
              </p:txBody>
            </p:sp>
          </p:grpSp>
          <p:grpSp>
            <p:nvGrpSpPr>
              <p:cNvPr id="152029" name="Group 77"/>
              <p:cNvGrpSpPr>
                <a:grpSpLocks/>
              </p:cNvGrpSpPr>
              <p:nvPr/>
            </p:nvGrpSpPr>
            <p:grpSpPr bwMode="auto">
              <a:xfrm>
                <a:off x="801" y="3648"/>
                <a:ext cx="356" cy="38"/>
                <a:chOff x="801" y="3648"/>
                <a:chExt cx="356" cy="38"/>
              </a:xfrm>
            </p:grpSpPr>
            <p:grpSp>
              <p:nvGrpSpPr>
                <p:cNvPr id="152060" name="Group 78"/>
                <p:cNvGrpSpPr>
                  <a:grpSpLocks/>
                </p:cNvGrpSpPr>
                <p:nvPr/>
              </p:nvGrpSpPr>
              <p:grpSpPr bwMode="auto">
                <a:xfrm>
                  <a:off x="1127" y="3648"/>
                  <a:ext cx="30" cy="36"/>
                  <a:chOff x="1127" y="3648"/>
                  <a:chExt cx="30" cy="36"/>
                </a:xfrm>
              </p:grpSpPr>
              <p:sp>
                <p:nvSpPr>
                  <p:cNvPr id="152079" name="Freeform 79"/>
                  <p:cNvSpPr>
                    <a:spLocks/>
                  </p:cNvSpPr>
                  <p:nvPr/>
                </p:nvSpPr>
                <p:spPr bwMode="auto">
                  <a:xfrm>
                    <a:off x="1127" y="3648"/>
                    <a:ext cx="30" cy="36"/>
                  </a:xfrm>
                  <a:custGeom>
                    <a:avLst/>
                    <a:gdLst>
                      <a:gd name="T0" fmla="*/ 0 w 30"/>
                      <a:gd name="T1" fmla="*/ 0 h 36"/>
                      <a:gd name="T2" fmla="*/ 20 w 30"/>
                      <a:gd name="T3" fmla="*/ 0 h 36"/>
                      <a:gd name="T4" fmla="*/ 24 w 30"/>
                      <a:gd name="T5" fmla="*/ 2 h 36"/>
                      <a:gd name="T6" fmla="*/ 25 w 30"/>
                      <a:gd name="T7" fmla="*/ 3 h 36"/>
                      <a:gd name="T8" fmla="*/ 26 w 30"/>
                      <a:gd name="T9" fmla="*/ 7 h 36"/>
                      <a:gd name="T10" fmla="*/ 26 w 30"/>
                      <a:gd name="T11" fmla="*/ 13 h 36"/>
                      <a:gd name="T12" fmla="*/ 25 w 30"/>
                      <a:gd name="T13" fmla="*/ 17 h 36"/>
                      <a:gd name="T14" fmla="*/ 23 w 30"/>
                      <a:gd name="T15" fmla="*/ 19 h 36"/>
                      <a:gd name="T16" fmla="*/ 20 w 30"/>
                      <a:gd name="T17" fmla="*/ 20 h 36"/>
                      <a:gd name="T18" fmla="*/ 23 w 30"/>
                      <a:gd name="T19" fmla="*/ 21 h 36"/>
                      <a:gd name="T20" fmla="*/ 25 w 30"/>
                      <a:gd name="T21" fmla="*/ 23 h 36"/>
                      <a:gd name="T22" fmla="*/ 26 w 30"/>
                      <a:gd name="T23" fmla="*/ 27 h 36"/>
                      <a:gd name="T24" fmla="*/ 27 w 30"/>
                      <a:gd name="T25" fmla="*/ 30 h 36"/>
                      <a:gd name="T26" fmla="*/ 27 w 30"/>
                      <a:gd name="T27" fmla="*/ 33 h 36"/>
                      <a:gd name="T28" fmla="*/ 29 w 30"/>
                      <a:gd name="T29" fmla="*/ 33 h 36"/>
                      <a:gd name="T30" fmla="*/ 29 w 30"/>
                      <a:gd name="T31" fmla="*/ 35 h 36"/>
                      <a:gd name="T32" fmla="*/ 18 w 30"/>
                      <a:gd name="T33" fmla="*/ 35 h 36"/>
                      <a:gd name="T34" fmla="*/ 18 w 30"/>
                      <a:gd name="T35" fmla="*/ 33 h 36"/>
                      <a:gd name="T36" fmla="*/ 20 w 30"/>
                      <a:gd name="T37" fmla="*/ 33 h 36"/>
                      <a:gd name="T38" fmla="*/ 20 w 30"/>
                      <a:gd name="T39" fmla="*/ 29 h 36"/>
                      <a:gd name="T40" fmla="*/ 18 w 30"/>
                      <a:gd name="T41" fmla="*/ 27 h 36"/>
                      <a:gd name="T42" fmla="*/ 16 w 30"/>
                      <a:gd name="T43" fmla="*/ 24 h 36"/>
                      <a:gd name="T44" fmla="*/ 15 w 30"/>
                      <a:gd name="T45" fmla="*/ 21 h 36"/>
                      <a:gd name="T46" fmla="*/ 13 w 30"/>
                      <a:gd name="T47" fmla="*/ 20 h 36"/>
                      <a:gd name="T48" fmla="*/ 13 w 30"/>
                      <a:gd name="T49" fmla="*/ 33 h 36"/>
                      <a:gd name="T50" fmla="*/ 15 w 30"/>
                      <a:gd name="T51" fmla="*/ 33 h 36"/>
                      <a:gd name="T52" fmla="*/ 15 w 30"/>
                      <a:gd name="T53" fmla="*/ 35 h 36"/>
                      <a:gd name="T54" fmla="*/ 1 w 30"/>
                      <a:gd name="T55" fmla="*/ 35 h 36"/>
                      <a:gd name="T56" fmla="*/ 1 w 30"/>
                      <a:gd name="T57" fmla="*/ 33 h 36"/>
                      <a:gd name="T58" fmla="*/ 3 w 30"/>
                      <a:gd name="T59" fmla="*/ 33 h 36"/>
                      <a:gd name="T60" fmla="*/ 3 w 30"/>
                      <a:gd name="T61" fmla="*/ 2 h 36"/>
                      <a:gd name="T62" fmla="*/ 0 w 30"/>
                      <a:gd name="T63" fmla="*/ 2 h 36"/>
                      <a:gd name="T64" fmla="*/ 0 w 30"/>
                      <a:gd name="T65" fmla="*/ 0 h 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</a:gdLst>
                    <a:ahLst/>
                    <a:cxnLst>
                      <a:cxn ang="T66">
                        <a:pos x="T0" y="T1"/>
                      </a:cxn>
                      <a:cxn ang="T67">
                        <a:pos x="T2" y="T3"/>
                      </a:cxn>
                      <a:cxn ang="T68">
                        <a:pos x="T4" y="T5"/>
                      </a:cxn>
                      <a:cxn ang="T69">
                        <a:pos x="T6" y="T7"/>
                      </a:cxn>
                      <a:cxn ang="T70">
                        <a:pos x="T8" y="T9"/>
                      </a:cxn>
                      <a:cxn ang="T71">
                        <a:pos x="T10" y="T11"/>
                      </a:cxn>
                      <a:cxn ang="T72">
                        <a:pos x="T12" y="T13"/>
                      </a:cxn>
                      <a:cxn ang="T73">
                        <a:pos x="T14" y="T15"/>
                      </a:cxn>
                      <a:cxn ang="T74">
                        <a:pos x="T16" y="T17"/>
                      </a:cxn>
                      <a:cxn ang="T75">
                        <a:pos x="T18" y="T19"/>
                      </a:cxn>
                      <a:cxn ang="T76">
                        <a:pos x="T20" y="T21"/>
                      </a:cxn>
                      <a:cxn ang="T77">
                        <a:pos x="T22" y="T23"/>
                      </a:cxn>
                      <a:cxn ang="T78">
                        <a:pos x="T24" y="T25"/>
                      </a:cxn>
                      <a:cxn ang="T79">
                        <a:pos x="T26" y="T27"/>
                      </a:cxn>
                      <a:cxn ang="T80">
                        <a:pos x="T28" y="T29"/>
                      </a:cxn>
                      <a:cxn ang="T81">
                        <a:pos x="T30" y="T31"/>
                      </a:cxn>
                      <a:cxn ang="T82">
                        <a:pos x="T32" y="T33"/>
                      </a:cxn>
                      <a:cxn ang="T83">
                        <a:pos x="T34" y="T35"/>
                      </a:cxn>
                      <a:cxn ang="T84">
                        <a:pos x="T36" y="T37"/>
                      </a:cxn>
                      <a:cxn ang="T85">
                        <a:pos x="T38" y="T39"/>
                      </a:cxn>
                      <a:cxn ang="T86">
                        <a:pos x="T40" y="T41"/>
                      </a:cxn>
                      <a:cxn ang="T87">
                        <a:pos x="T42" y="T43"/>
                      </a:cxn>
                      <a:cxn ang="T88">
                        <a:pos x="T44" y="T45"/>
                      </a:cxn>
                      <a:cxn ang="T89">
                        <a:pos x="T46" y="T47"/>
                      </a:cxn>
                      <a:cxn ang="T90">
                        <a:pos x="T48" y="T49"/>
                      </a:cxn>
                      <a:cxn ang="T91">
                        <a:pos x="T50" y="T51"/>
                      </a:cxn>
                      <a:cxn ang="T92">
                        <a:pos x="T52" y="T53"/>
                      </a:cxn>
                      <a:cxn ang="T93">
                        <a:pos x="T54" y="T55"/>
                      </a:cxn>
                      <a:cxn ang="T94">
                        <a:pos x="T56" y="T57"/>
                      </a:cxn>
                      <a:cxn ang="T95">
                        <a:pos x="T58" y="T59"/>
                      </a:cxn>
                      <a:cxn ang="T96">
                        <a:pos x="T60" y="T61"/>
                      </a:cxn>
                      <a:cxn ang="T97">
                        <a:pos x="T62" y="T63"/>
                      </a:cxn>
                      <a:cxn ang="T98">
                        <a:pos x="T64" y="T65"/>
                      </a:cxn>
                    </a:cxnLst>
                    <a:rect l="0" t="0" r="r" b="b"/>
                    <a:pathLst>
                      <a:path w="30" h="36">
                        <a:moveTo>
                          <a:pt x="0" y="0"/>
                        </a:moveTo>
                        <a:lnTo>
                          <a:pt x="20" y="0"/>
                        </a:lnTo>
                        <a:lnTo>
                          <a:pt x="24" y="2"/>
                        </a:lnTo>
                        <a:lnTo>
                          <a:pt x="25" y="3"/>
                        </a:lnTo>
                        <a:lnTo>
                          <a:pt x="26" y="7"/>
                        </a:lnTo>
                        <a:lnTo>
                          <a:pt x="26" y="13"/>
                        </a:lnTo>
                        <a:lnTo>
                          <a:pt x="25" y="17"/>
                        </a:lnTo>
                        <a:lnTo>
                          <a:pt x="23" y="19"/>
                        </a:lnTo>
                        <a:lnTo>
                          <a:pt x="20" y="20"/>
                        </a:lnTo>
                        <a:lnTo>
                          <a:pt x="23" y="21"/>
                        </a:lnTo>
                        <a:lnTo>
                          <a:pt x="25" y="23"/>
                        </a:lnTo>
                        <a:lnTo>
                          <a:pt x="26" y="27"/>
                        </a:lnTo>
                        <a:lnTo>
                          <a:pt x="27" y="30"/>
                        </a:lnTo>
                        <a:lnTo>
                          <a:pt x="27" y="33"/>
                        </a:lnTo>
                        <a:lnTo>
                          <a:pt x="29" y="33"/>
                        </a:lnTo>
                        <a:lnTo>
                          <a:pt x="29" y="35"/>
                        </a:lnTo>
                        <a:lnTo>
                          <a:pt x="18" y="35"/>
                        </a:lnTo>
                        <a:lnTo>
                          <a:pt x="18" y="33"/>
                        </a:lnTo>
                        <a:lnTo>
                          <a:pt x="20" y="33"/>
                        </a:lnTo>
                        <a:lnTo>
                          <a:pt x="20" y="29"/>
                        </a:lnTo>
                        <a:lnTo>
                          <a:pt x="18" y="27"/>
                        </a:lnTo>
                        <a:lnTo>
                          <a:pt x="16" y="24"/>
                        </a:lnTo>
                        <a:lnTo>
                          <a:pt x="15" y="21"/>
                        </a:lnTo>
                        <a:lnTo>
                          <a:pt x="13" y="20"/>
                        </a:lnTo>
                        <a:lnTo>
                          <a:pt x="13" y="33"/>
                        </a:lnTo>
                        <a:lnTo>
                          <a:pt x="15" y="33"/>
                        </a:lnTo>
                        <a:lnTo>
                          <a:pt x="15" y="35"/>
                        </a:lnTo>
                        <a:lnTo>
                          <a:pt x="1" y="35"/>
                        </a:lnTo>
                        <a:lnTo>
                          <a:pt x="1" y="33"/>
                        </a:lnTo>
                        <a:lnTo>
                          <a:pt x="3" y="33"/>
                        </a:lnTo>
                        <a:lnTo>
                          <a:pt x="3" y="2"/>
                        </a:lnTo>
                        <a:lnTo>
                          <a:pt x="0" y="2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BFFFB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152080" name="Freeform 80"/>
                  <p:cNvSpPr>
                    <a:spLocks/>
                  </p:cNvSpPr>
                  <p:nvPr/>
                </p:nvSpPr>
                <p:spPr bwMode="auto">
                  <a:xfrm>
                    <a:off x="1141" y="3655"/>
                    <a:ext cx="3" cy="4"/>
                  </a:xfrm>
                  <a:custGeom>
                    <a:avLst/>
                    <a:gdLst>
                      <a:gd name="T0" fmla="*/ 2 w 3"/>
                      <a:gd name="T1" fmla="*/ 0 h 4"/>
                      <a:gd name="T2" fmla="*/ 2 w 3"/>
                      <a:gd name="T3" fmla="*/ 3 h 4"/>
                      <a:gd name="T4" fmla="*/ 1 w 3"/>
                      <a:gd name="T5" fmla="*/ 3 h 4"/>
                      <a:gd name="T6" fmla="*/ 0 w 3"/>
                      <a:gd name="T7" fmla="*/ 3 h 4"/>
                      <a:gd name="T8" fmla="*/ 0 w 3"/>
                      <a:gd name="T9" fmla="*/ 2 h 4"/>
                      <a:gd name="T10" fmla="*/ 0 w 3"/>
                      <a:gd name="T11" fmla="*/ 1 h 4"/>
                      <a:gd name="T12" fmla="*/ 0 w 3"/>
                      <a:gd name="T13" fmla="*/ 0 h 4"/>
                      <a:gd name="T14" fmla="*/ 1 w 3"/>
                      <a:gd name="T15" fmla="*/ 0 h 4"/>
                      <a:gd name="T16" fmla="*/ 2 w 3"/>
                      <a:gd name="T17" fmla="*/ 0 h 4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3" h="4">
                        <a:moveTo>
                          <a:pt x="2" y="0"/>
                        </a:moveTo>
                        <a:lnTo>
                          <a:pt x="2" y="3"/>
                        </a:lnTo>
                        <a:lnTo>
                          <a:pt x="1" y="3"/>
                        </a:lnTo>
                        <a:lnTo>
                          <a:pt x="0" y="3"/>
                        </a:lnTo>
                        <a:lnTo>
                          <a:pt x="0" y="2"/>
                        </a:lnTo>
                        <a:lnTo>
                          <a:pt x="0" y="1"/>
                        </a:lnTo>
                        <a:lnTo>
                          <a:pt x="0" y="0"/>
                        </a:lnTo>
                        <a:lnTo>
                          <a:pt x="1" y="0"/>
                        </a:lnTo>
                        <a:lnTo>
                          <a:pt x="2" y="0"/>
                        </a:lnTo>
                      </a:path>
                    </a:pathLst>
                  </a:custGeom>
                  <a:solidFill>
                    <a:srgbClr val="008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</p:grpSp>
            <p:grpSp>
              <p:nvGrpSpPr>
                <p:cNvPr id="152061" name="Group 81"/>
                <p:cNvGrpSpPr>
                  <a:grpSpLocks/>
                </p:cNvGrpSpPr>
                <p:nvPr/>
              </p:nvGrpSpPr>
              <p:grpSpPr bwMode="auto">
                <a:xfrm>
                  <a:off x="801" y="3648"/>
                  <a:ext cx="29" cy="38"/>
                  <a:chOff x="801" y="3648"/>
                  <a:chExt cx="29" cy="38"/>
                </a:xfrm>
              </p:grpSpPr>
              <p:sp>
                <p:nvSpPr>
                  <p:cNvPr id="152077" name="Freeform 82"/>
                  <p:cNvSpPr>
                    <a:spLocks/>
                  </p:cNvSpPr>
                  <p:nvPr/>
                </p:nvSpPr>
                <p:spPr bwMode="auto">
                  <a:xfrm>
                    <a:off x="801" y="3648"/>
                    <a:ext cx="29" cy="38"/>
                  </a:xfrm>
                  <a:custGeom>
                    <a:avLst/>
                    <a:gdLst>
                      <a:gd name="T0" fmla="*/ 9 w 29"/>
                      <a:gd name="T1" fmla="*/ 0 h 38"/>
                      <a:gd name="T2" fmla="*/ 19 w 29"/>
                      <a:gd name="T3" fmla="*/ 0 h 38"/>
                      <a:gd name="T4" fmla="*/ 22 w 29"/>
                      <a:gd name="T5" fmla="*/ 2 h 38"/>
                      <a:gd name="T6" fmla="*/ 26 w 29"/>
                      <a:gd name="T7" fmla="*/ 5 h 38"/>
                      <a:gd name="T8" fmla="*/ 27 w 29"/>
                      <a:gd name="T9" fmla="*/ 10 h 38"/>
                      <a:gd name="T10" fmla="*/ 28 w 29"/>
                      <a:gd name="T11" fmla="*/ 15 h 38"/>
                      <a:gd name="T12" fmla="*/ 28 w 29"/>
                      <a:gd name="T13" fmla="*/ 21 h 38"/>
                      <a:gd name="T14" fmla="*/ 27 w 29"/>
                      <a:gd name="T15" fmla="*/ 27 h 38"/>
                      <a:gd name="T16" fmla="*/ 26 w 29"/>
                      <a:gd name="T17" fmla="*/ 31 h 38"/>
                      <a:gd name="T18" fmla="*/ 21 w 29"/>
                      <a:gd name="T19" fmla="*/ 35 h 38"/>
                      <a:gd name="T20" fmla="*/ 19 w 29"/>
                      <a:gd name="T21" fmla="*/ 37 h 38"/>
                      <a:gd name="T22" fmla="*/ 9 w 29"/>
                      <a:gd name="T23" fmla="*/ 37 h 38"/>
                      <a:gd name="T24" fmla="*/ 6 w 29"/>
                      <a:gd name="T25" fmla="*/ 35 h 38"/>
                      <a:gd name="T26" fmla="*/ 2 w 29"/>
                      <a:gd name="T27" fmla="*/ 32 h 38"/>
                      <a:gd name="T28" fmla="*/ 1 w 29"/>
                      <a:gd name="T29" fmla="*/ 28 h 38"/>
                      <a:gd name="T30" fmla="*/ 0 w 29"/>
                      <a:gd name="T31" fmla="*/ 23 h 38"/>
                      <a:gd name="T32" fmla="*/ 0 w 29"/>
                      <a:gd name="T33" fmla="*/ 15 h 38"/>
                      <a:gd name="T34" fmla="*/ 1 w 29"/>
                      <a:gd name="T35" fmla="*/ 10 h 38"/>
                      <a:gd name="T36" fmla="*/ 2 w 29"/>
                      <a:gd name="T37" fmla="*/ 5 h 38"/>
                      <a:gd name="T38" fmla="*/ 6 w 29"/>
                      <a:gd name="T39" fmla="*/ 2 h 38"/>
                      <a:gd name="T40" fmla="*/ 9 w 29"/>
                      <a:gd name="T41" fmla="*/ 0 h 38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0" t="0" r="r" b="b"/>
                    <a:pathLst>
                      <a:path w="29" h="38">
                        <a:moveTo>
                          <a:pt x="9" y="0"/>
                        </a:moveTo>
                        <a:lnTo>
                          <a:pt x="19" y="0"/>
                        </a:lnTo>
                        <a:lnTo>
                          <a:pt x="22" y="2"/>
                        </a:lnTo>
                        <a:lnTo>
                          <a:pt x="26" y="5"/>
                        </a:lnTo>
                        <a:lnTo>
                          <a:pt x="27" y="10"/>
                        </a:lnTo>
                        <a:lnTo>
                          <a:pt x="28" y="15"/>
                        </a:lnTo>
                        <a:lnTo>
                          <a:pt x="28" y="21"/>
                        </a:lnTo>
                        <a:lnTo>
                          <a:pt x="27" y="27"/>
                        </a:lnTo>
                        <a:lnTo>
                          <a:pt x="26" y="31"/>
                        </a:lnTo>
                        <a:lnTo>
                          <a:pt x="21" y="35"/>
                        </a:lnTo>
                        <a:lnTo>
                          <a:pt x="19" y="37"/>
                        </a:lnTo>
                        <a:lnTo>
                          <a:pt x="9" y="37"/>
                        </a:lnTo>
                        <a:lnTo>
                          <a:pt x="6" y="35"/>
                        </a:lnTo>
                        <a:lnTo>
                          <a:pt x="2" y="32"/>
                        </a:lnTo>
                        <a:lnTo>
                          <a:pt x="1" y="28"/>
                        </a:lnTo>
                        <a:lnTo>
                          <a:pt x="0" y="23"/>
                        </a:lnTo>
                        <a:lnTo>
                          <a:pt x="0" y="15"/>
                        </a:lnTo>
                        <a:lnTo>
                          <a:pt x="1" y="10"/>
                        </a:lnTo>
                        <a:lnTo>
                          <a:pt x="2" y="5"/>
                        </a:lnTo>
                        <a:lnTo>
                          <a:pt x="6" y="2"/>
                        </a:lnTo>
                        <a:lnTo>
                          <a:pt x="9" y="0"/>
                        </a:lnTo>
                      </a:path>
                    </a:pathLst>
                  </a:custGeom>
                  <a:solidFill>
                    <a:srgbClr val="BFFFB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152078" name="Freeform 83"/>
                  <p:cNvSpPr>
                    <a:spLocks/>
                  </p:cNvSpPr>
                  <p:nvPr/>
                </p:nvSpPr>
                <p:spPr bwMode="auto">
                  <a:xfrm>
                    <a:off x="814" y="3653"/>
                    <a:ext cx="3" cy="28"/>
                  </a:xfrm>
                  <a:custGeom>
                    <a:avLst/>
                    <a:gdLst>
                      <a:gd name="T0" fmla="*/ 1 w 3"/>
                      <a:gd name="T1" fmla="*/ 0 h 28"/>
                      <a:gd name="T2" fmla="*/ 0 w 3"/>
                      <a:gd name="T3" fmla="*/ 2 h 28"/>
                      <a:gd name="T4" fmla="*/ 0 w 3"/>
                      <a:gd name="T5" fmla="*/ 5 h 28"/>
                      <a:gd name="T6" fmla="*/ 0 w 3"/>
                      <a:gd name="T7" fmla="*/ 23 h 28"/>
                      <a:gd name="T8" fmla="*/ 0 w 3"/>
                      <a:gd name="T9" fmla="*/ 25 h 28"/>
                      <a:gd name="T10" fmla="*/ 1 w 3"/>
                      <a:gd name="T11" fmla="*/ 27 h 28"/>
                      <a:gd name="T12" fmla="*/ 1 w 3"/>
                      <a:gd name="T13" fmla="*/ 27 h 28"/>
                      <a:gd name="T14" fmla="*/ 2 w 3"/>
                      <a:gd name="T15" fmla="*/ 25 h 28"/>
                      <a:gd name="T16" fmla="*/ 2 w 3"/>
                      <a:gd name="T17" fmla="*/ 23 h 28"/>
                      <a:gd name="T18" fmla="*/ 2 w 3"/>
                      <a:gd name="T19" fmla="*/ 5 h 28"/>
                      <a:gd name="T20" fmla="*/ 2 w 3"/>
                      <a:gd name="T21" fmla="*/ 2 h 28"/>
                      <a:gd name="T22" fmla="*/ 1 w 3"/>
                      <a:gd name="T23" fmla="*/ 0 h 28"/>
                      <a:gd name="T24" fmla="*/ 1 w 3"/>
                      <a:gd name="T25" fmla="*/ 0 h 2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0" t="0" r="r" b="b"/>
                    <a:pathLst>
                      <a:path w="3" h="28">
                        <a:moveTo>
                          <a:pt x="1" y="0"/>
                        </a:moveTo>
                        <a:lnTo>
                          <a:pt x="0" y="2"/>
                        </a:lnTo>
                        <a:lnTo>
                          <a:pt x="0" y="5"/>
                        </a:lnTo>
                        <a:lnTo>
                          <a:pt x="0" y="23"/>
                        </a:lnTo>
                        <a:lnTo>
                          <a:pt x="0" y="25"/>
                        </a:lnTo>
                        <a:lnTo>
                          <a:pt x="1" y="27"/>
                        </a:lnTo>
                        <a:lnTo>
                          <a:pt x="2" y="25"/>
                        </a:lnTo>
                        <a:lnTo>
                          <a:pt x="2" y="23"/>
                        </a:lnTo>
                        <a:lnTo>
                          <a:pt x="2" y="5"/>
                        </a:lnTo>
                        <a:lnTo>
                          <a:pt x="2" y="2"/>
                        </a:lnTo>
                        <a:lnTo>
                          <a:pt x="1" y="0"/>
                        </a:lnTo>
                      </a:path>
                    </a:pathLst>
                  </a:custGeom>
                  <a:solidFill>
                    <a:srgbClr val="008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</p:grpSp>
            <p:grpSp>
              <p:nvGrpSpPr>
                <p:cNvPr id="152062" name="Group 84"/>
                <p:cNvGrpSpPr>
                  <a:grpSpLocks/>
                </p:cNvGrpSpPr>
                <p:nvPr/>
              </p:nvGrpSpPr>
              <p:grpSpPr bwMode="auto">
                <a:xfrm>
                  <a:off x="838" y="3650"/>
                  <a:ext cx="70" cy="36"/>
                  <a:chOff x="838" y="3650"/>
                  <a:chExt cx="70" cy="36"/>
                </a:xfrm>
              </p:grpSpPr>
              <p:sp>
                <p:nvSpPr>
                  <p:cNvPr id="152075" name="Freeform 85"/>
                  <p:cNvSpPr>
                    <a:spLocks/>
                  </p:cNvSpPr>
                  <p:nvPr/>
                </p:nvSpPr>
                <p:spPr bwMode="auto">
                  <a:xfrm>
                    <a:off x="838" y="3650"/>
                    <a:ext cx="34" cy="36"/>
                  </a:xfrm>
                  <a:custGeom>
                    <a:avLst/>
                    <a:gdLst>
                      <a:gd name="T0" fmla="*/ 1 w 34"/>
                      <a:gd name="T1" fmla="*/ 35 h 36"/>
                      <a:gd name="T2" fmla="*/ 9 w 34"/>
                      <a:gd name="T3" fmla="*/ 35 h 36"/>
                      <a:gd name="T4" fmla="*/ 9 w 34"/>
                      <a:gd name="T5" fmla="*/ 33 h 36"/>
                      <a:gd name="T6" fmla="*/ 6 w 34"/>
                      <a:gd name="T7" fmla="*/ 33 h 36"/>
                      <a:gd name="T8" fmla="*/ 6 w 34"/>
                      <a:gd name="T9" fmla="*/ 7 h 36"/>
                      <a:gd name="T10" fmla="*/ 20 w 34"/>
                      <a:gd name="T11" fmla="*/ 35 h 36"/>
                      <a:gd name="T12" fmla="*/ 30 w 34"/>
                      <a:gd name="T13" fmla="*/ 35 h 36"/>
                      <a:gd name="T14" fmla="*/ 30 w 34"/>
                      <a:gd name="T15" fmla="*/ 2 h 36"/>
                      <a:gd name="T16" fmla="*/ 33 w 34"/>
                      <a:gd name="T17" fmla="*/ 2 h 36"/>
                      <a:gd name="T18" fmla="*/ 33 w 34"/>
                      <a:gd name="T19" fmla="*/ 0 h 36"/>
                      <a:gd name="T20" fmla="*/ 24 w 34"/>
                      <a:gd name="T21" fmla="*/ 0 h 36"/>
                      <a:gd name="T22" fmla="*/ 24 w 34"/>
                      <a:gd name="T23" fmla="*/ 2 h 36"/>
                      <a:gd name="T24" fmla="*/ 27 w 34"/>
                      <a:gd name="T25" fmla="*/ 2 h 36"/>
                      <a:gd name="T26" fmla="*/ 27 w 34"/>
                      <a:gd name="T27" fmla="*/ 23 h 36"/>
                      <a:gd name="T28" fmla="*/ 14 w 34"/>
                      <a:gd name="T29" fmla="*/ 0 h 36"/>
                      <a:gd name="T30" fmla="*/ 0 w 34"/>
                      <a:gd name="T31" fmla="*/ 0 h 36"/>
                      <a:gd name="T32" fmla="*/ 0 w 34"/>
                      <a:gd name="T33" fmla="*/ 3 h 36"/>
                      <a:gd name="T34" fmla="*/ 3 w 34"/>
                      <a:gd name="T35" fmla="*/ 3 h 36"/>
                      <a:gd name="T36" fmla="*/ 3 w 34"/>
                      <a:gd name="T37" fmla="*/ 33 h 36"/>
                      <a:gd name="T38" fmla="*/ 1 w 34"/>
                      <a:gd name="T39" fmla="*/ 33 h 36"/>
                      <a:gd name="T40" fmla="*/ 1 w 34"/>
                      <a:gd name="T41" fmla="*/ 35 h 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0" t="0" r="r" b="b"/>
                    <a:pathLst>
                      <a:path w="34" h="36">
                        <a:moveTo>
                          <a:pt x="1" y="35"/>
                        </a:moveTo>
                        <a:lnTo>
                          <a:pt x="9" y="35"/>
                        </a:lnTo>
                        <a:lnTo>
                          <a:pt x="9" y="33"/>
                        </a:lnTo>
                        <a:lnTo>
                          <a:pt x="6" y="33"/>
                        </a:lnTo>
                        <a:lnTo>
                          <a:pt x="6" y="7"/>
                        </a:lnTo>
                        <a:lnTo>
                          <a:pt x="20" y="35"/>
                        </a:lnTo>
                        <a:lnTo>
                          <a:pt x="30" y="35"/>
                        </a:lnTo>
                        <a:lnTo>
                          <a:pt x="30" y="2"/>
                        </a:lnTo>
                        <a:lnTo>
                          <a:pt x="33" y="2"/>
                        </a:lnTo>
                        <a:lnTo>
                          <a:pt x="33" y="0"/>
                        </a:lnTo>
                        <a:lnTo>
                          <a:pt x="24" y="0"/>
                        </a:lnTo>
                        <a:lnTo>
                          <a:pt x="24" y="2"/>
                        </a:lnTo>
                        <a:lnTo>
                          <a:pt x="27" y="2"/>
                        </a:lnTo>
                        <a:lnTo>
                          <a:pt x="27" y="23"/>
                        </a:lnTo>
                        <a:lnTo>
                          <a:pt x="14" y="0"/>
                        </a:lnTo>
                        <a:lnTo>
                          <a:pt x="0" y="0"/>
                        </a:lnTo>
                        <a:lnTo>
                          <a:pt x="0" y="3"/>
                        </a:lnTo>
                        <a:lnTo>
                          <a:pt x="3" y="3"/>
                        </a:lnTo>
                        <a:lnTo>
                          <a:pt x="3" y="33"/>
                        </a:lnTo>
                        <a:lnTo>
                          <a:pt x="1" y="33"/>
                        </a:lnTo>
                        <a:lnTo>
                          <a:pt x="1" y="35"/>
                        </a:lnTo>
                      </a:path>
                    </a:pathLst>
                  </a:custGeom>
                  <a:solidFill>
                    <a:srgbClr val="BFFFB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152076" name="Freeform 86"/>
                  <p:cNvSpPr>
                    <a:spLocks/>
                  </p:cNvSpPr>
                  <p:nvPr/>
                </p:nvSpPr>
                <p:spPr bwMode="auto">
                  <a:xfrm>
                    <a:off x="879" y="3650"/>
                    <a:ext cx="29" cy="36"/>
                  </a:xfrm>
                  <a:custGeom>
                    <a:avLst/>
                    <a:gdLst>
                      <a:gd name="T0" fmla="*/ 0 w 29"/>
                      <a:gd name="T1" fmla="*/ 0 h 36"/>
                      <a:gd name="T2" fmla="*/ 27 w 29"/>
                      <a:gd name="T3" fmla="*/ 0 h 36"/>
                      <a:gd name="T4" fmla="*/ 27 w 29"/>
                      <a:gd name="T5" fmla="*/ 9 h 36"/>
                      <a:gd name="T6" fmla="*/ 25 w 29"/>
                      <a:gd name="T7" fmla="*/ 9 h 36"/>
                      <a:gd name="T8" fmla="*/ 16 w 29"/>
                      <a:gd name="T9" fmla="*/ 2 h 36"/>
                      <a:gd name="T10" fmla="*/ 12 w 29"/>
                      <a:gd name="T11" fmla="*/ 2 h 36"/>
                      <a:gd name="T12" fmla="*/ 12 w 29"/>
                      <a:gd name="T13" fmla="*/ 16 h 36"/>
                      <a:gd name="T14" fmla="*/ 16 w 29"/>
                      <a:gd name="T15" fmla="*/ 16 h 36"/>
                      <a:gd name="T16" fmla="*/ 21 w 29"/>
                      <a:gd name="T17" fmla="*/ 10 h 36"/>
                      <a:gd name="T18" fmla="*/ 21 w 29"/>
                      <a:gd name="T19" fmla="*/ 25 h 36"/>
                      <a:gd name="T20" fmla="*/ 16 w 29"/>
                      <a:gd name="T21" fmla="*/ 19 h 36"/>
                      <a:gd name="T22" fmla="*/ 12 w 29"/>
                      <a:gd name="T23" fmla="*/ 19 h 36"/>
                      <a:gd name="T24" fmla="*/ 12 w 29"/>
                      <a:gd name="T25" fmla="*/ 31 h 36"/>
                      <a:gd name="T26" fmla="*/ 16 w 29"/>
                      <a:gd name="T27" fmla="*/ 31 h 36"/>
                      <a:gd name="T28" fmla="*/ 26 w 29"/>
                      <a:gd name="T29" fmla="*/ 25 h 36"/>
                      <a:gd name="T30" fmla="*/ 28 w 29"/>
                      <a:gd name="T31" fmla="*/ 25 h 36"/>
                      <a:gd name="T32" fmla="*/ 28 w 29"/>
                      <a:gd name="T33" fmla="*/ 35 h 36"/>
                      <a:gd name="T34" fmla="*/ 1 w 29"/>
                      <a:gd name="T35" fmla="*/ 35 h 36"/>
                      <a:gd name="T36" fmla="*/ 1 w 29"/>
                      <a:gd name="T37" fmla="*/ 33 h 36"/>
                      <a:gd name="T38" fmla="*/ 3 w 29"/>
                      <a:gd name="T39" fmla="*/ 33 h 36"/>
                      <a:gd name="T40" fmla="*/ 3 w 29"/>
                      <a:gd name="T41" fmla="*/ 2 h 36"/>
                      <a:gd name="T42" fmla="*/ 0 w 29"/>
                      <a:gd name="T43" fmla="*/ 2 h 36"/>
                      <a:gd name="T44" fmla="*/ 0 w 29"/>
                      <a:gd name="T45" fmla="*/ 0 h 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</a:gdLst>
                    <a:ahLst/>
                    <a:cxnLst>
                      <a:cxn ang="T46">
                        <a:pos x="T0" y="T1"/>
                      </a:cxn>
                      <a:cxn ang="T47">
                        <a:pos x="T2" y="T3"/>
                      </a:cxn>
                      <a:cxn ang="T48">
                        <a:pos x="T4" y="T5"/>
                      </a:cxn>
                      <a:cxn ang="T49">
                        <a:pos x="T6" y="T7"/>
                      </a:cxn>
                      <a:cxn ang="T50">
                        <a:pos x="T8" y="T9"/>
                      </a:cxn>
                      <a:cxn ang="T51">
                        <a:pos x="T10" y="T11"/>
                      </a:cxn>
                      <a:cxn ang="T52">
                        <a:pos x="T12" y="T13"/>
                      </a:cxn>
                      <a:cxn ang="T53">
                        <a:pos x="T14" y="T15"/>
                      </a:cxn>
                      <a:cxn ang="T54">
                        <a:pos x="T16" y="T17"/>
                      </a:cxn>
                      <a:cxn ang="T55">
                        <a:pos x="T18" y="T19"/>
                      </a:cxn>
                      <a:cxn ang="T56">
                        <a:pos x="T20" y="T21"/>
                      </a:cxn>
                      <a:cxn ang="T57">
                        <a:pos x="T22" y="T23"/>
                      </a:cxn>
                      <a:cxn ang="T58">
                        <a:pos x="T24" y="T25"/>
                      </a:cxn>
                      <a:cxn ang="T59">
                        <a:pos x="T26" y="T27"/>
                      </a:cxn>
                      <a:cxn ang="T60">
                        <a:pos x="T28" y="T29"/>
                      </a:cxn>
                      <a:cxn ang="T61">
                        <a:pos x="T30" y="T31"/>
                      </a:cxn>
                      <a:cxn ang="T62">
                        <a:pos x="T32" y="T33"/>
                      </a:cxn>
                      <a:cxn ang="T63">
                        <a:pos x="T34" y="T35"/>
                      </a:cxn>
                      <a:cxn ang="T64">
                        <a:pos x="T36" y="T37"/>
                      </a:cxn>
                      <a:cxn ang="T65">
                        <a:pos x="T38" y="T39"/>
                      </a:cxn>
                      <a:cxn ang="T66">
                        <a:pos x="T40" y="T41"/>
                      </a:cxn>
                      <a:cxn ang="T67">
                        <a:pos x="T42" y="T43"/>
                      </a:cxn>
                      <a:cxn ang="T68">
                        <a:pos x="T44" y="T45"/>
                      </a:cxn>
                    </a:cxnLst>
                    <a:rect l="0" t="0" r="r" b="b"/>
                    <a:pathLst>
                      <a:path w="29" h="36">
                        <a:moveTo>
                          <a:pt x="0" y="0"/>
                        </a:moveTo>
                        <a:lnTo>
                          <a:pt x="27" y="0"/>
                        </a:lnTo>
                        <a:lnTo>
                          <a:pt x="27" y="9"/>
                        </a:lnTo>
                        <a:lnTo>
                          <a:pt x="25" y="9"/>
                        </a:lnTo>
                        <a:lnTo>
                          <a:pt x="16" y="2"/>
                        </a:lnTo>
                        <a:lnTo>
                          <a:pt x="12" y="2"/>
                        </a:lnTo>
                        <a:lnTo>
                          <a:pt x="12" y="16"/>
                        </a:lnTo>
                        <a:lnTo>
                          <a:pt x="16" y="16"/>
                        </a:lnTo>
                        <a:lnTo>
                          <a:pt x="21" y="10"/>
                        </a:lnTo>
                        <a:lnTo>
                          <a:pt x="21" y="25"/>
                        </a:lnTo>
                        <a:lnTo>
                          <a:pt x="16" y="19"/>
                        </a:lnTo>
                        <a:lnTo>
                          <a:pt x="12" y="19"/>
                        </a:lnTo>
                        <a:lnTo>
                          <a:pt x="12" y="31"/>
                        </a:lnTo>
                        <a:lnTo>
                          <a:pt x="16" y="31"/>
                        </a:lnTo>
                        <a:lnTo>
                          <a:pt x="26" y="25"/>
                        </a:lnTo>
                        <a:lnTo>
                          <a:pt x="28" y="25"/>
                        </a:lnTo>
                        <a:lnTo>
                          <a:pt x="28" y="35"/>
                        </a:lnTo>
                        <a:lnTo>
                          <a:pt x="1" y="35"/>
                        </a:lnTo>
                        <a:lnTo>
                          <a:pt x="1" y="33"/>
                        </a:lnTo>
                        <a:lnTo>
                          <a:pt x="3" y="33"/>
                        </a:lnTo>
                        <a:lnTo>
                          <a:pt x="3" y="2"/>
                        </a:lnTo>
                        <a:lnTo>
                          <a:pt x="0" y="2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BFFFB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</p:grpSp>
            <p:grpSp>
              <p:nvGrpSpPr>
                <p:cNvPr id="152063" name="Group 87"/>
                <p:cNvGrpSpPr>
                  <a:grpSpLocks/>
                </p:cNvGrpSpPr>
                <p:nvPr/>
              </p:nvGrpSpPr>
              <p:grpSpPr bwMode="auto">
                <a:xfrm>
                  <a:off x="976" y="3648"/>
                  <a:ext cx="29" cy="37"/>
                  <a:chOff x="976" y="3648"/>
                  <a:chExt cx="29" cy="37"/>
                </a:xfrm>
              </p:grpSpPr>
              <p:sp>
                <p:nvSpPr>
                  <p:cNvPr id="152073" name="Freeform 88"/>
                  <p:cNvSpPr>
                    <a:spLocks/>
                  </p:cNvSpPr>
                  <p:nvPr/>
                </p:nvSpPr>
                <p:spPr bwMode="auto">
                  <a:xfrm>
                    <a:off x="976" y="3648"/>
                    <a:ext cx="29" cy="37"/>
                  </a:xfrm>
                  <a:custGeom>
                    <a:avLst/>
                    <a:gdLst>
                      <a:gd name="T0" fmla="*/ 9 w 29"/>
                      <a:gd name="T1" fmla="*/ 0 h 37"/>
                      <a:gd name="T2" fmla="*/ 19 w 29"/>
                      <a:gd name="T3" fmla="*/ 0 h 37"/>
                      <a:gd name="T4" fmla="*/ 22 w 29"/>
                      <a:gd name="T5" fmla="*/ 2 h 37"/>
                      <a:gd name="T6" fmla="*/ 26 w 29"/>
                      <a:gd name="T7" fmla="*/ 5 h 37"/>
                      <a:gd name="T8" fmla="*/ 27 w 29"/>
                      <a:gd name="T9" fmla="*/ 9 h 37"/>
                      <a:gd name="T10" fmla="*/ 28 w 29"/>
                      <a:gd name="T11" fmla="*/ 15 h 37"/>
                      <a:gd name="T12" fmla="*/ 28 w 29"/>
                      <a:gd name="T13" fmla="*/ 20 h 37"/>
                      <a:gd name="T14" fmla="*/ 27 w 29"/>
                      <a:gd name="T15" fmla="*/ 26 h 37"/>
                      <a:gd name="T16" fmla="*/ 26 w 29"/>
                      <a:gd name="T17" fmla="*/ 31 h 37"/>
                      <a:gd name="T18" fmla="*/ 21 w 29"/>
                      <a:gd name="T19" fmla="*/ 35 h 37"/>
                      <a:gd name="T20" fmla="*/ 19 w 29"/>
                      <a:gd name="T21" fmla="*/ 36 h 37"/>
                      <a:gd name="T22" fmla="*/ 9 w 29"/>
                      <a:gd name="T23" fmla="*/ 36 h 37"/>
                      <a:gd name="T24" fmla="*/ 6 w 29"/>
                      <a:gd name="T25" fmla="*/ 35 h 37"/>
                      <a:gd name="T26" fmla="*/ 2 w 29"/>
                      <a:gd name="T27" fmla="*/ 31 h 37"/>
                      <a:gd name="T28" fmla="*/ 1 w 29"/>
                      <a:gd name="T29" fmla="*/ 27 h 37"/>
                      <a:gd name="T30" fmla="*/ 0 w 29"/>
                      <a:gd name="T31" fmla="*/ 22 h 37"/>
                      <a:gd name="T32" fmla="*/ 0 w 29"/>
                      <a:gd name="T33" fmla="*/ 15 h 37"/>
                      <a:gd name="T34" fmla="*/ 1 w 29"/>
                      <a:gd name="T35" fmla="*/ 9 h 37"/>
                      <a:gd name="T36" fmla="*/ 2 w 29"/>
                      <a:gd name="T37" fmla="*/ 5 h 37"/>
                      <a:gd name="T38" fmla="*/ 6 w 29"/>
                      <a:gd name="T39" fmla="*/ 2 h 37"/>
                      <a:gd name="T40" fmla="*/ 9 w 29"/>
                      <a:gd name="T41" fmla="*/ 0 h 37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0" t="0" r="r" b="b"/>
                    <a:pathLst>
                      <a:path w="29" h="37">
                        <a:moveTo>
                          <a:pt x="9" y="0"/>
                        </a:moveTo>
                        <a:lnTo>
                          <a:pt x="19" y="0"/>
                        </a:lnTo>
                        <a:lnTo>
                          <a:pt x="22" y="2"/>
                        </a:lnTo>
                        <a:lnTo>
                          <a:pt x="26" y="5"/>
                        </a:lnTo>
                        <a:lnTo>
                          <a:pt x="27" y="9"/>
                        </a:lnTo>
                        <a:lnTo>
                          <a:pt x="28" y="15"/>
                        </a:lnTo>
                        <a:lnTo>
                          <a:pt x="28" y="20"/>
                        </a:lnTo>
                        <a:lnTo>
                          <a:pt x="27" y="26"/>
                        </a:lnTo>
                        <a:lnTo>
                          <a:pt x="26" y="31"/>
                        </a:lnTo>
                        <a:lnTo>
                          <a:pt x="21" y="35"/>
                        </a:lnTo>
                        <a:lnTo>
                          <a:pt x="19" y="36"/>
                        </a:lnTo>
                        <a:lnTo>
                          <a:pt x="9" y="36"/>
                        </a:lnTo>
                        <a:lnTo>
                          <a:pt x="6" y="35"/>
                        </a:lnTo>
                        <a:lnTo>
                          <a:pt x="2" y="31"/>
                        </a:lnTo>
                        <a:lnTo>
                          <a:pt x="1" y="27"/>
                        </a:lnTo>
                        <a:lnTo>
                          <a:pt x="0" y="22"/>
                        </a:lnTo>
                        <a:lnTo>
                          <a:pt x="0" y="15"/>
                        </a:lnTo>
                        <a:lnTo>
                          <a:pt x="1" y="9"/>
                        </a:lnTo>
                        <a:lnTo>
                          <a:pt x="2" y="5"/>
                        </a:lnTo>
                        <a:lnTo>
                          <a:pt x="6" y="2"/>
                        </a:lnTo>
                        <a:lnTo>
                          <a:pt x="9" y="0"/>
                        </a:lnTo>
                      </a:path>
                    </a:pathLst>
                  </a:custGeom>
                  <a:solidFill>
                    <a:srgbClr val="BFFFB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152074" name="Freeform 89"/>
                  <p:cNvSpPr>
                    <a:spLocks/>
                  </p:cNvSpPr>
                  <p:nvPr/>
                </p:nvSpPr>
                <p:spPr bwMode="auto">
                  <a:xfrm>
                    <a:off x="989" y="3653"/>
                    <a:ext cx="3" cy="28"/>
                  </a:xfrm>
                  <a:custGeom>
                    <a:avLst/>
                    <a:gdLst>
                      <a:gd name="T0" fmla="*/ 1 w 3"/>
                      <a:gd name="T1" fmla="*/ 0 h 28"/>
                      <a:gd name="T2" fmla="*/ 0 w 3"/>
                      <a:gd name="T3" fmla="*/ 2 h 28"/>
                      <a:gd name="T4" fmla="*/ 0 w 3"/>
                      <a:gd name="T5" fmla="*/ 5 h 28"/>
                      <a:gd name="T6" fmla="*/ 0 w 3"/>
                      <a:gd name="T7" fmla="*/ 22 h 28"/>
                      <a:gd name="T8" fmla="*/ 0 w 3"/>
                      <a:gd name="T9" fmla="*/ 25 h 28"/>
                      <a:gd name="T10" fmla="*/ 1 w 3"/>
                      <a:gd name="T11" fmla="*/ 27 h 28"/>
                      <a:gd name="T12" fmla="*/ 1 w 3"/>
                      <a:gd name="T13" fmla="*/ 27 h 28"/>
                      <a:gd name="T14" fmla="*/ 2 w 3"/>
                      <a:gd name="T15" fmla="*/ 25 h 28"/>
                      <a:gd name="T16" fmla="*/ 2 w 3"/>
                      <a:gd name="T17" fmla="*/ 22 h 28"/>
                      <a:gd name="T18" fmla="*/ 2 w 3"/>
                      <a:gd name="T19" fmla="*/ 5 h 28"/>
                      <a:gd name="T20" fmla="*/ 2 w 3"/>
                      <a:gd name="T21" fmla="*/ 2 h 28"/>
                      <a:gd name="T22" fmla="*/ 1 w 3"/>
                      <a:gd name="T23" fmla="*/ 0 h 28"/>
                      <a:gd name="T24" fmla="*/ 1 w 3"/>
                      <a:gd name="T25" fmla="*/ 0 h 2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0" t="0" r="r" b="b"/>
                    <a:pathLst>
                      <a:path w="3" h="28">
                        <a:moveTo>
                          <a:pt x="1" y="0"/>
                        </a:moveTo>
                        <a:lnTo>
                          <a:pt x="0" y="2"/>
                        </a:lnTo>
                        <a:lnTo>
                          <a:pt x="0" y="5"/>
                        </a:lnTo>
                        <a:lnTo>
                          <a:pt x="0" y="22"/>
                        </a:lnTo>
                        <a:lnTo>
                          <a:pt x="0" y="25"/>
                        </a:lnTo>
                        <a:lnTo>
                          <a:pt x="1" y="27"/>
                        </a:lnTo>
                        <a:lnTo>
                          <a:pt x="2" y="25"/>
                        </a:lnTo>
                        <a:lnTo>
                          <a:pt x="2" y="22"/>
                        </a:lnTo>
                        <a:lnTo>
                          <a:pt x="2" y="5"/>
                        </a:lnTo>
                        <a:lnTo>
                          <a:pt x="2" y="2"/>
                        </a:lnTo>
                        <a:lnTo>
                          <a:pt x="1" y="0"/>
                        </a:lnTo>
                      </a:path>
                    </a:pathLst>
                  </a:custGeom>
                  <a:solidFill>
                    <a:srgbClr val="008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</p:grpSp>
            <p:grpSp>
              <p:nvGrpSpPr>
                <p:cNvPr id="152064" name="Group 90"/>
                <p:cNvGrpSpPr>
                  <a:grpSpLocks/>
                </p:cNvGrpSpPr>
                <p:nvPr/>
              </p:nvGrpSpPr>
              <p:grpSpPr bwMode="auto">
                <a:xfrm>
                  <a:off x="1013" y="3648"/>
                  <a:ext cx="60" cy="36"/>
                  <a:chOff x="1013" y="3648"/>
                  <a:chExt cx="60" cy="36"/>
                </a:xfrm>
              </p:grpSpPr>
              <p:sp>
                <p:nvSpPr>
                  <p:cNvPr id="152071" name="Freeform 91"/>
                  <p:cNvSpPr>
                    <a:spLocks/>
                  </p:cNvSpPr>
                  <p:nvPr/>
                </p:nvSpPr>
                <p:spPr bwMode="auto">
                  <a:xfrm>
                    <a:off x="1013" y="3648"/>
                    <a:ext cx="27" cy="36"/>
                  </a:xfrm>
                  <a:custGeom>
                    <a:avLst/>
                    <a:gdLst>
                      <a:gd name="T0" fmla="*/ 0 w 27"/>
                      <a:gd name="T1" fmla="*/ 0 h 36"/>
                      <a:gd name="T2" fmla="*/ 16 w 27"/>
                      <a:gd name="T3" fmla="*/ 0 h 36"/>
                      <a:gd name="T4" fmla="*/ 16 w 27"/>
                      <a:gd name="T5" fmla="*/ 2 h 36"/>
                      <a:gd name="T6" fmla="*/ 12 w 27"/>
                      <a:gd name="T7" fmla="*/ 2 h 36"/>
                      <a:gd name="T8" fmla="*/ 12 w 27"/>
                      <a:gd name="T9" fmla="*/ 31 h 36"/>
                      <a:gd name="T10" fmla="*/ 16 w 27"/>
                      <a:gd name="T11" fmla="*/ 31 h 36"/>
                      <a:gd name="T12" fmla="*/ 23 w 27"/>
                      <a:gd name="T13" fmla="*/ 26 h 36"/>
                      <a:gd name="T14" fmla="*/ 26 w 27"/>
                      <a:gd name="T15" fmla="*/ 26 h 36"/>
                      <a:gd name="T16" fmla="*/ 26 w 27"/>
                      <a:gd name="T17" fmla="*/ 35 h 36"/>
                      <a:gd name="T18" fmla="*/ 1 w 27"/>
                      <a:gd name="T19" fmla="*/ 35 h 36"/>
                      <a:gd name="T20" fmla="*/ 1 w 27"/>
                      <a:gd name="T21" fmla="*/ 33 h 36"/>
                      <a:gd name="T22" fmla="*/ 3 w 27"/>
                      <a:gd name="T23" fmla="*/ 33 h 36"/>
                      <a:gd name="T24" fmla="*/ 3 w 27"/>
                      <a:gd name="T25" fmla="*/ 2 h 36"/>
                      <a:gd name="T26" fmla="*/ 0 w 27"/>
                      <a:gd name="T27" fmla="*/ 2 h 36"/>
                      <a:gd name="T28" fmla="*/ 0 w 27"/>
                      <a:gd name="T29" fmla="*/ 0 h 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0" t="0" r="r" b="b"/>
                    <a:pathLst>
                      <a:path w="27" h="36">
                        <a:moveTo>
                          <a:pt x="0" y="0"/>
                        </a:moveTo>
                        <a:lnTo>
                          <a:pt x="16" y="0"/>
                        </a:lnTo>
                        <a:lnTo>
                          <a:pt x="16" y="2"/>
                        </a:lnTo>
                        <a:lnTo>
                          <a:pt x="12" y="2"/>
                        </a:lnTo>
                        <a:lnTo>
                          <a:pt x="12" y="31"/>
                        </a:lnTo>
                        <a:lnTo>
                          <a:pt x="16" y="31"/>
                        </a:lnTo>
                        <a:lnTo>
                          <a:pt x="23" y="26"/>
                        </a:lnTo>
                        <a:lnTo>
                          <a:pt x="26" y="26"/>
                        </a:lnTo>
                        <a:lnTo>
                          <a:pt x="26" y="35"/>
                        </a:lnTo>
                        <a:lnTo>
                          <a:pt x="1" y="35"/>
                        </a:lnTo>
                        <a:lnTo>
                          <a:pt x="1" y="33"/>
                        </a:lnTo>
                        <a:lnTo>
                          <a:pt x="3" y="33"/>
                        </a:lnTo>
                        <a:lnTo>
                          <a:pt x="3" y="2"/>
                        </a:lnTo>
                        <a:lnTo>
                          <a:pt x="0" y="2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BFFFB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152072" name="Freeform 92"/>
                  <p:cNvSpPr>
                    <a:spLocks/>
                  </p:cNvSpPr>
                  <p:nvPr/>
                </p:nvSpPr>
                <p:spPr bwMode="auto">
                  <a:xfrm>
                    <a:off x="1047" y="3648"/>
                    <a:ext cx="26" cy="36"/>
                  </a:xfrm>
                  <a:custGeom>
                    <a:avLst/>
                    <a:gdLst>
                      <a:gd name="T0" fmla="*/ 0 w 26"/>
                      <a:gd name="T1" fmla="*/ 0 h 36"/>
                      <a:gd name="T2" fmla="*/ 16 w 26"/>
                      <a:gd name="T3" fmla="*/ 0 h 36"/>
                      <a:gd name="T4" fmla="*/ 16 w 26"/>
                      <a:gd name="T5" fmla="*/ 2 h 36"/>
                      <a:gd name="T6" fmla="*/ 11 w 26"/>
                      <a:gd name="T7" fmla="*/ 2 h 36"/>
                      <a:gd name="T8" fmla="*/ 11 w 26"/>
                      <a:gd name="T9" fmla="*/ 31 h 36"/>
                      <a:gd name="T10" fmla="*/ 16 w 26"/>
                      <a:gd name="T11" fmla="*/ 31 h 36"/>
                      <a:gd name="T12" fmla="*/ 22 w 26"/>
                      <a:gd name="T13" fmla="*/ 26 h 36"/>
                      <a:gd name="T14" fmla="*/ 25 w 26"/>
                      <a:gd name="T15" fmla="*/ 26 h 36"/>
                      <a:gd name="T16" fmla="*/ 25 w 26"/>
                      <a:gd name="T17" fmla="*/ 35 h 36"/>
                      <a:gd name="T18" fmla="*/ 0 w 26"/>
                      <a:gd name="T19" fmla="*/ 35 h 36"/>
                      <a:gd name="T20" fmla="*/ 0 w 26"/>
                      <a:gd name="T21" fmla="*/ 33 h 36"/>
                      <a:gd name="T22" fmla="*/ 3 w 26"/>
                      <a:gd name="T23" fmla="*/ 33 h 36"/>
                      <a:gd name="T24" fmla="*/ 3 w 26"/>
                      <a:gd name="T25" fmla="*/ 2 h 36"/>
                      <a:gd name="T26" fmla="*/ 0 w 26"/>
                      <a:gd name="T27" fmla="*/ 2 h 36"/>
                      <a:gd name="T28" fmla="*/ 0 w 26"/>
                      <a:gd name="T29" fmla="*/ 0 h 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0" t="0" r="r" b="b"/>
                    <a:pathLst>
                      <a:path w="26" h="36">
                        <a:moveTo>
                          <a:pt x="0" y="0"/>
                        </a:moveTo>
                        <a:lnTo>
                          <a:pt x="16" y="0"/>
                        </a:lnTo>
                        <a:lnTo>
                          <a:pt x="16" y="2"/>
                        </a:lnTo>
                        <a:lnTo>
                          <a:pt x="11" y="2"/>
                        </a:lnTo>
                        <a:lnTo>
                          <a:pt x="11" y="31"/>
                        </a:lnTo>
                        <a:lnTo>
                          <a:pt x="16" y="31"/>
                        </a:lnTo>
                        <a:lnTo>
                          <a:pt x="22" y="26"/>
                        </a:lnTo>
                        <a:lnTo>
                          <a:pt x="25" y="26"/>
                        </a:lnTo>
                        <a:lnTo>
                          <a:pt x="25" y="35"/>
                        </a:lnTo>
                        <a:lnTo>
                          <a:pt x="0" y="35"/>
                        </a:lnTo>
                        <a:lnTo>
                          <a:pt x="0" y="33"/>
                        </a:lnTo>
                        <a:lnTo>
                          <a:pt x="3" y="33"/>
                        </a:lnTo>
                        <a:lnTo>
                          <a:pt x="3" y="2"/>
                        </a:lnTo>
                        <a:lnTo>
                          <a:pt x="0" y="2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BFFFB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</p:grpSp>
            <p:grpSp>
              <p:nvGrpSpPr>
                <p:cNvPr id="152065" name="Group 93"/>
                <p:cNvGrpSpPr>
                  <a:grpSpLocks/>
                </p:cNvGrpSpPr>
                <p:nvPr/>
              </p:nvGrpSpPr>
              <p:grpSpPr bwMode="auto">
                <a:xfrm>
                  <a:off x="1079" y="3649"/>
                  <a:ext cx="42" cy="36"/>
                  <a:chOff x="1079" y="3649"/>
                  <a:chExt cx="42" cy="36"/>
                </a:xfrm>
              </p:grpSpPr>
              <p:sp>
                <p:nvSpPr>
                  <p:cNvPr id="152069" name="Freeform 94"/>
                  <p:cNvSpPr>
                    <a:spLocks/>
                  </p:cNvSpPr>
                  <p:nvPr/>
                </p:nvSpPr>
                <p:spPr bwMode="auto">
                  <a:xfrm>
                    <a:off x="1079" y="3649"/>
                    <a:ext cx="42" cy="36"/>
                  </a:xfrm>
                  <a:custGeom>
                    <a:avLst/>
                    <a:gdLst>
                      <a:gd name="T0" fmla="*/ 24 w 42"/>
                      <a:gd name="T1" fmla="*/ 0 h 36"/>
                      <a:gd name="T2" fmla="*/ 38 w 42"/>
                      <a:gd name="T3" fmla="*/ 32 h 36"/>
                      <a:gd name="T4" fmla="*/ 41 w 42"/>
                      <a:gd name="T5" fmla="*/ 32 h 36"/>
                      <a:gd name="T6" fmla="*/ 41 w 42"/>
                      <a:gd name="T7" fmla="*/ 35 h 36"/>
                      <a:gd name="T8" fmla="*/ 18 w 42"/>
                      <a:gd name="T9" fmla="*/ 35 h 36"/>
                      <a:gd name="T10" fmla="*/ 18 w 42"/>
                      <a:gd name="T11" fmla="*/ 32 h 36"/>
                      <a:gd name="T12" fmla="*/ 22 w 42"/>
                      <a:gd name="T13" fmla="*/ 32 h 36"/>
                      <a:gd name="T14" fmla="*/ 18 w 42"/>
                      <a:gd name="T15" fmla="*/ 22 h 36"/>
                      <a:gd name="T16" fmla="*/ 10 w 42"/>
                      <a:gd name="T17" fmla="*/ 22 h 36"/>
                      <a:gd name="T18" fmla="*/ 7 w 42"/>
                      <a:gd name="T19" fmla="*/ 32 h 36"/>
                      <a:gd name="T20" fmla="*/ 11 w 42"/>
                      <a:gd name="T21" fmla="*/ 32 h 36"/>
                      <a:gd name="T22" fmla="*/ 11 w 42"/>
                      <a:gd name="T23" fmla="*/ 35 h 36"/>
                      <a:gd name="T24" fmla="*/ 0 w 42"/>
                      <a:gd name="T25" fmla="*/ 35 h 36"/>
                      <a:gd name="T26" fmla="*/ 0 w 42"/>
                      <a:gd name="T27" fmla="*/ 32 h 36"/>
                      <a:gd name="T28" fmla="*/ 3 w 42"/>
                      <a:gd name="T29" fmla="*/ 32 h 36"/>
                      <a:gd name="T30" fmla="*/ 14 w 42"/>
                      <a:gd name="T31" fmla="*/ 0 h 36"/>
                      <a:gd name="T32" fmla="*/ 24 w 42"/>
                      <a:gd name="T33" fmla="*/ 0 h 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0" t="0" r="r" b="b"/>
                    <a:pathLst>
                      <a:path w="42" h="36">
                        <a:moveTo>
                          <a:pt x="24" y="0"/>
                        </a:moveTo>
                        <a:lnTo>
                          <a:pt x="38" y="32"/>
                        </a:lnTo>
                        <a:lnTo>
                          <a:pt x="41" y="32"/>
                        </a:lnTo>
                        <a:lnTo>
                          <a:pt x="41" y="35"/>
                        </a:lnTo>
                        <a:lnTo>
                          <a:pt x="18" y="35"/>
                        </a:lnTo>
                        <a:lnTo>
                          <a:pt x="18" y="32"/>
                        </a:lnTo>
                        <a:lnTo>
                          <a:pt x="22" y="32"/>
                        </a:lnTo>
                        <a:lnTo>
                          <a:pt x="18" y="22"/>
                        </a:lnTo>
                        <a:lnTo>
                          <a:pt x="10" y="22"/>
                        </a:lnTo>
                        <a:lnTo>
                          <a:pt x="7" y="32"/>
                        </a:lnTo>
                        <a:lnTo>
                          <a:pt x="11" y="32"/>
                        </a:lnTo>
                        <a:lnTo>
                          <a:pt x="11" y="35"/>
                        </a:lnTo>
                        <a:lnTo>
                          <a:pt x="0" y="35"/>
                        </a:lnTo>
                        <a:lnTo>
                          <a:pt x="0" y="32"/>
                        </a:lnTo>
                        <a:lnTo>
                          <a:pt x="3" y="32"/>
                        </a:lnTo>
                        <a:lnTo>
                          <a:pt x="14" y="0"/>
                        </a:lnTo>
                        <a:lnTo>
                          <a:pt x="24" y="0"/>
                        </a:lnTo>
                      </a:path>
                    </a:pathLst>
                  </a:custGeom>
                  <a:solidFill>
                    <a:srgbClr val="BFFFB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152070" name="Freeform 95"/>
                  <p:cNvSpPr>
                    <a:spLocks/>
                  </p:cNvSpPr>
                  <p:nvPr/>
                </p:nvSpPr>
                <p:spPr bwMode="auto">
                  <a:xfrm>
                    <a:off x="1092" y="3660"/>
                    <a:ext cx="2" cy="4"/>
                  </a:xfrm>
                  <a:custGeom>
                    <a:avLst/>
                    <a:gdLst>
                      <a:gd name="T0" fmla="*/ 1 w 2"/>
                      <a:gd name="T1" fmla="*/ 0 h 4"/>
                      <a:gd name="T2" fmla="*/ 1 w 2"/>
                      <a:gd name="T3" fmla="*/ 3 h 4"/>
                      <a:gd name="T4" fmla="*/ 0 w 2"/>
                      <a:gd name="T5" fmla="*/ 3 h 4"/>
                      <a:gd name="T6" fmla="*/ 1 w 2"/>
                      <a:gd name="T7" fmla="*/ 0 h 4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" h="4">
                        <a:moveTo>
                          <a:pt x="1" y="0"/>
                        </a:moveTo>
                        <a:lnTo>
                          <a:pt x="1" y="3"/>
                        </a:lnTo>
                        <a:lnTo>
                          <a:pt x="0" y="3"/>
                        </a:lnTo>
                        <a:lnTo>
                          <a:pt x="1" y="0"/>
                        </a:lnTo>
                      </a:path>
                    </a:pathLst>
                  </a:custGeom>
                  <a:solidFill>
                    <a:srgbClr val="008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</p:grpSp>
            <p:grpSp>
              <p:nvGrpSpPr>
                <p:cNvPr id="152066" name="Group 96"/>
                <p:cNvGrpSpPr>
                  <a:grpSpLocks/>
                </p:cNvGrpSpPr>
                <p:nvPr/>
              </p:nvGrpSpPr>
              <p:grpSpPr bwMode="auto">
                <a:xfrm>
                  <a:off x="931" y="3650"/>
                  <a:ext cx="35" cy="35"/>
                  <a:chOff x="931" y="3650"/>
                  <a:chExt cx="35" cy="35"/>
                </a:xfrm>
              </p:grpSpPr>
              <p:sp>
                <p:nvSpPr>
                  <p:cNvPr id="152067" name="Freeform 97"/>
                  <p:cNvSpPr>
                    <a:spLocks/>
                  </p:cNvSpPr>
                  <p:nvPr/>
                </p:nvSpPr>
                <p:spPr bwMode="auto">
                  <a:xfrm>
                    <a:off x="931" y="3650"/>
                    <a:ext cx="35" cy="35"/>
                  </a:xfrm>
                  <a:custGeom>
                    <a:avLst/>
                    <a:gdLst>
                      <a:gd name="T0" fmla="*/ 13 w 35"/>
                      <a:gd name="T1" fmla="*/ 0 h 35"/>
                      <a:gd name="T2" fmla="*/ 24 w 35"/>
                      <a:gd name="T3" fmla="*/ 0 h 35"/>
                      <a:gd name="T4" fmla="*/ 27 w 35"/>
                      <a:gd name="T5" fmla="*/ 1 h 35"/>
                      <a:gd name="T6" fmla="*/ 32 w 35"/>
                      <a:gd name="T7" fmla="*/ 4 h 35"/>
                      <a:gd name="T8" fmla="*/ 33 w 35"/>
                      <a:gd name="T9" fmla="*/ 9 h 35"/>
                      <a:gd name="T10" fmla="*/ 34 w 35"/>
                      <a:gd name="T11" fmla="*/ 14 h 35"/>
                      <a:gd name="T12" fmla="*/ 34 w 35"/>
                      <a:gd name="T13" fmla="*/ 19 h 35"/>
                      <a:gd name="T14" fmla="*/ 33 w 35"/>
                      <a:gd name="T15" fmla="*/ 25 h 35"/>
                      <a:gd name="T16" fmla="*/ 32 w 35"/>
                      <a:gd name="T17" fmla="*/ 29 h 35"/>
                      <a:gd name="T18" fmla="*/ 26 w 35"/>
                      <a:gd name="T19" fmla="*/ 33 h 35"/>
                      <a:gd name="T20" fmla="*/ 23 w 35"/>
                      <a:gd name="T21" fmla="*/ 34 h 35"/>
                      <a:gd name="T22" fmla="*/ 13 w 35"/>
                      <a:gd name="T23" fmla="*/ 34 h 35"/>
                      <a:gd name="T24" fmla="*/ 0 w 35"/>
                      <a:gd name="T25" fmla="*/ 34 h 35"/>
                      <a:gd name="T26" fmla="*/ 1 w 35"/>
                      <a:gd name="T27" fmla="*/ 31 h 35"/>
                      <a:gd name="T28" fmla="*/ 4 w 35"/>
                      <a:gd name="T29" fmla="*/ 31 h 35"/>
                      <a:gd name="T30" fmla="*/ 4 w 35"/>
                      <a:gd name="T31" fmla="*/ 21 h 35"/>
                      <a:gd name="T32" fmla="*/ 4 w 35"/>
                      <a:gd name="T33" fmla="*/ 14 h 35"/>
                      <a:gd name="T34" fmla="*/ 4 w 35"/>
                      <a:gd name="T35" fmla="*/ 9 h 35"/>
                      <a:gd name="T36" fmla="*/ 4 w 35"/>
                      <a:gd name="T37" fmla="*/ 3 h 35"/>
                      <a:gd name="T38" fmla="*/ 0 w 35"/>
                      <a:gd name="T39" fmla="*/ 3 h 35"/>
                      <a:gd name="T40" fmla="*/ 0 w 35"/>
                      <a:gd name="T41" fmla="*/ 0 h 35"/>
                      <a:gd name="T42" fmla="*/ 13 w 35"/>
                      <a:gd name="T43" fmla="*/ 0 h 35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</a:gdLst>
                    <a:ahLst/>
                    <a:cxnLst>
                      <a:cxn ang="T44">
                        <a:pos x="T0" y="T1"/>
                      </a:cxn>
                      <a:cxn ang="T45">
                        <a:pos x="T2" y="T3"/>
                      </a:cxn>
                      <a:cxn ang="T46">
                        <a:pos x="T4" y="T5"/>
                      </a:cxn>
                      <a:cxn ang="T47">
                        <a:pos x="T6" y="T7"/>
                      </a:cxn>
                      <a:cxn ang="T48">
                        <a:pos x="T8" y="T9"/>
                      </a:cxn>
                      <a:cxn ang="T49">
                        <a:pos x="T10" y="T11"/>
                      </a:cxn>
                      <a:cxn ang="T50">
                        <a:pos x="T12" y="T13"/>
                      </a:cxn>
                      <a:cxn ang="T51">
                        <a:pos x="T14" y="T15"/>
                      </a:cxn>
                      <a:cxn ang="T52">
                        <a:pos x="T16" y="T17"/>
                      </a:cxn>
                      <a:cxn ang="T53">
                        <a:pos x="T18" y="T19"/>
                      </a:cxn>
                      <a:cxn ang="T54">
                        <a:pos x="T20" y="T21"/>
                      </a:cxn>
                      <a:cxn ang="T55">
                        <a:pos x="T22" y="T23"/>
                      </a:cxn>
                      <a:cxn ang="T56">
                        <a:pos x="T24" y="T25"/>
                      </a:cxn>
                      <a:cxn ang="T57">
                        <a:pos x="T26" y="T27"/>
                      </a:cxn>
                      <a:cxn ang="T58">
                        <a:pos x="T28" y="T29"/>
                      </a:cxn>
                      <a:cxn ang="T59">
                        <a:pos x="T30" y="T31"/>
                      </a:cxn>
                      <a:cxn ang="T60">
                        <a:pos x="T32" y="T33"/>
                      </a:cxn>
                      <a:cxn ang="T61">
                        <a:pos x="T34" y="T35"/>
                      </a:cxn>
                      <a:cxn ang="T62">
                        <a:pos x="T36" y="T37"/>
                      </a:cxn>
                      <a:cxn ang="T63">
                        <a:pos x="T38" y="T39"/>
                      </a:cxn>
                      <a:cxn ang="T64">
                        <a:pos x="T40" y="T41"/>
                      </a:cxn>
                      <a:cxn ang="T65">
                        <a:pos x="T42" y="T43"/>
                      </a:cxn>
                    </a:cxnLst>
                    <a:rect l="0" t="0" r="r" b="b"/>
                    <a:pathLst>
                      <a:path w="35" h="35">
                        <a:moveTo>
                          <a:pt x="13" y="0"/>
                        </a:moveTo>
                        <a:lnTo>
                          <a:pt x="24" y="0"/>
                        </a:lnTo>
                        <a:lnTo>
                          <a:pt x="27" y="1"/>
                        </a:lnTo>
                        <a:lnTo>
                          <a:pt x="32" y="4"/>
                        </a:lnTo>
                        <a:lnTo>
                          <a:pt x="33" y="9"/>
                        </a:lnTo>
                        <a:lnTo>
                          <a:pt x="34" y="14"/>
                        </a:lnTo>
                        <a:lnTo>
                          <a:pt x="34" y="19"/>
                        </a:lnTo>
                        <a:lnTo>
                          <a:pt x="33" y="25"/>
                        </a:lnTo>
                        <a:lnTo>
                          <a:pt x="32" y="29"/>
                        </a:lnTo>
                        <a:lnTo>
                          <a:pt x="26" y="33"/>
                        </a:lnTo>
                        <a:lnTo>
                          <a:pt x="23" y="34"/>
                        </a:lnTo>
                        <a:lnTo>
                          <a:pt x="13" y="34"/>
                        </a:lnTo>
                        <a:lnTo>
                          <a:pt x="0" y="34"/>
                        </a:lnTo>
                        <a:lnTo>
                          <a:pt x="1" y="31"/>
                        </a:lnTo>
                        <a:lnTo>
                          <a:pt x="4" y="31"/>
                        </a:lnTo>
                        <a:lnTo>
                          <a:pt x="4" y="21"/>
                        </a:lnTo>
                        <a:lnTo>
                          <a:pt x="4" y="14"/>
                        </a:lnTo>
                        <a:lnTo>
                          <a:pt x="4" y="9"/>
                        </a:lnTo>
                        <a:lnTo>
                          <a:pt x="4" y="3"/>
                        </a:lnTo>
                        <a:lnTo>
                          <a:pt x="0" y="3"/>
                        </a:lnTo>
                        <a:lnTo>
                          <a:pt x="0" y="0"/>
                        </a:lnTo>
                        <a:lnTo>
                          <a:pt x="13" y="0"/>
                        </a:lnTo>
                      </a:path>
                    </a:pathLst>
                  </a:custGeom>
                  <a:solidFill>
                    <a:srgbClr val="BFFFB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152068" name="Freeform 98"/>
                  <p:cNvSpPr>
                    <a:spLocks/>
                  </p:cNvSpPr>
                  <p:nvPr/>
                </p:nvSpPr>
                <p:spPr bwMode="auto">
                  <a:xfrm>
                    <a:off x="949" y="3655"/>
                    <a:ext cx="3" cy="26"/>
                  </a:xfrm>
                  <a:custGeom>
                    <a:avLst/>
                    <a:gdLst>
                      <a:gd name="T0" fmla="*/ 1 w 3"/>
                      <a:gd name="T1" fmla="*/ 0 h 26"/>
                      <a:gd name="T2" fmla="*/ 0 w 3"/>
                      <a:gd name="T3" fmla="*/ 0 h 26"/>
                      <a:gd name="T4" fmla="*/ 0 w 3"/>
                      <a:gd name="T5" fmla="*/ 25 h 26"/>
                      <a:gd name="T6" fmla="*/ 1 w 3"/>
                      <a:gd name="T7" fmla="*/ 25 h 26"/>
                      <a:gd name="T8" fmla="*/ 1 w 3"/>
                      <a:gd name="T9" fmla="*/ 25 h 26"/>
                      <a:gd name="T10" fmla="*/ 2 w 3"/>
                      <a:gd name="T11" fmla="*/ 23 h 26"/>
                      <a:gd name="T12" fmla="*/ 2 w 3"/>
                      <a:gd name="T13" fmla="*/ 21 h 26"/>
                      <a:gd name="T14" fmla="*/ 2 w 3"/>
                      <a:gd name="T15" fmla="*/ 4 h 26"/>
                      <a:gd name="T16" fmla="*/ 2 w 3"/>
                      <a:gd name="T17" fmla="*/ 2 h 26"/>
                      <a:gd name="T18" fmla="*/ 1 w 3"/>
                      <a:gd name="T19" fmla="*/ 0 h 26"/>
                      <a:gd name="T20" fmla="*/ 1 w 3"/>
                      <a:gd name="T21" fmla="*/ 0 h 2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3" h="26">
                        <a:moveTo>
                          <a:pt x="1" y="0"/>
                        </a:moveTo>
                        <a:lnTo>
                          <a:pt x="0" y="0"/>
                        </a:lnTo>
                        <a:lnTo>
                          <a:pt x="0" y="25"/>
                        </a:lnTo>
                        <a:lnTo>
                          <a:pt x="1" y="25"/>
                        </a:lnTo>
                        <a:lnTo>
                          <a:pt x="2" y="23"/>
                        </a:lnTo>
                        <a:lnTo>
                          <a:pt x="2" y="21"/>
                        </a:lnTo>
                        <a:lnTo>
                          <a:pt x="2" y="4"/>
                        </a:lnTo>
                        <a:lnTo>
                          <a:pt x="2" y="2"/>
                        </a:lnTo>
                        <a:lnTo>
                          <a:pt x="1" y="0"/>
                        </a:lnTo>
                      </a:path>
                    </a:pathLst>
                  </a:custGeom>
                  <a:solidFill>
                    <a:srgbClr val="008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</p:grpSp>
          </p:grpSp>
          <p:grpSp>
            <p:nvGrpSpPr>
              <p:cNvPr id="152030" name="Group 99"/>
              <p:cNvGrpSpPr>
                <a:grpSpLocks/>
              </p:cNvGrpSpPr>
              <p:nvPr/>
            </p:nvGrpSpPr>
            <p:grpSpPr bwMode="auto">
              <a:xfrm>
                <a:off x="696" y="3297"/>
                <a:ext cx="573" cy="31"/>
                <a:chOff x="696" y="3297"/>
                <a:chExt cx="573" cy="31"/>
              </a:xfrm>
            </p:grpSpPr>
            <p:grpSp>
              <p:nvGrpSpPr>
                <p:cNvPr id="152031" name="Group 100"/>
                <p:cNvGrpSpPr>
                  <a:grpSpLocks/>
                </p:cNvGrpSpPr>
                <p:nvPr/>
              </p:nvGrpSpPr>
              <p:grpSpPr bwMode="auto">
                <a:xfrm>
                  <a:off x="696" y="3297"/>
                  <a:ext cx="57" cy="31"/>
                  <a:chOff x="696" y="3297"/>
                  <a:chExt cx="57" cy="31"/>
                </a:xfrm>
              </p:grpSpPr>
              <p:sp>
                <p:nvSpPr>
                  <p:cNvPr id="152057" name="Freeform 101"/>
                  <p:cNvSpPr>
                    <a:spLocks/>
                  </p:cNvSpPr>
                  <p:nvPr/>
                </p:nvSpPr>
                <p:spPr bwMode="auto">
                  <a:xfrm>
                    <a:off x="696" y="3297"/>
                    <a:ext cx="11" cy="31"/>
                  </a:xfrm>
                  <a:custGeom>
                    <a:avLst/>
                    <a:gdLst>
                      <a:gd name="T0" fmla="*/ 0 w 11"/>
                      <a:gd name="T1" fmla="*/ 0 h 31"/>
                      <a:gd name="T2" fmla="*/ 10 w 11"/>
                      <a:gd name="T3" fmla="*/ 0 h 31"/>
                      <a:gd name="T4" fmla="*/ 10 w 11"/>
                      <a:gd name="T5" fmla="*/ 6 h 31"/>
                      <a:gd name="T6" fmla="*/ 8 w 11"/>
                      <a:gd name="T7" fmla="*/ 6 h 31"/>
                      <a:gd name="T8" fmla="*/ 8 w 11"/>
                      <a:gd name="T9" fmla="*/ 30 h 31"/>
                      <a:gd name="T10" fmla="*/ 3 w 11"/>
                      <a:gd name="T11" fmla="*/ 30 h 31"/>
                      <a:gd name="T12" fmla="*/ 3 w 11"/>
                      <a:gd name="T13" fmla="*/ 6 h 31"/>
                      <a:gd name="T14" fmla="*/ 0 w 11"/>
                      <a:gd name="T15" fmla="*/ 6 h 31"/>
                      <a:gd name="T16" fmla="*/ 0 w 11"/>
                      <a:gd name="T17" fmla="*/ 0 h 31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11" h="31">
                        <a:moveTo>
                          <a:pt x="0" y="0"/>
                        </a:moveTo>
                        <a:lnTo>
                          <a:pt x="10" y="0"/>
                        </a:lnTo>
                        <a:lnTo>
                          <a:pt x="10" y="6"/>
                        </a:lnTo>
                        <a:lnTo>
                          <a:pt x="8" y="6"/>
                        </a:lnTo>
                        <a:lnTo>
                          <a:pt x="8" y="30"/>
                        </a:lnTo>
                        <a:lnTo>
                          <a:pt x="3" y="30"/>
                        </a:lnTo>
                        <a:lnTo>
                          <a:pt x="3" y="6"/>
                        </a:lnTo>
                        <a:lnTo>
                          <a:pt x="0" y="6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008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152058" name="Freeform 102"/>
                  <p:cNvSpPr>
                    <a:spLocks/>
                  </p:cNvSpPr>
                  <p:nvPr/>
                </p:nvSpPr>
                <p:spPr bwMode="auto">
                  <a:xfrm>
                    <a:off x="716" y="3297"/>
                    <a:ext cx="17" cy="31"/>
                  </a:xfrm>
                  <a:custGeom>
                    <a:avLst/>
                    <a:gdLst>
                      <a:gd name="T0" fmla="*/ 0 w 17"/>
                      <a:gd name="T1" fmla="*/ 0 h 31"/>
                      <a:gd name="T2" fmla="*/ 5 w 17"/>
                      <a:gd name="T3" fmla="*/ 0 h 31"/>
                      <a:gd name="T4" fmla="*/ 5 w 17"/>
                      <a:gd name="T5" fmla="*/ 12 h 31"/>
                      <a:gd name="T6" fmla="*/ 11 w 17"/>
                      <a:gd name="T7" fmla="*/ 12 h 31"/>
                      <a:gd name="T8" fmla="*/ 11 w 17"/>
                      <a:gd name="T9" fmla="*/ 0 h 31"/>
                      <a:gd name="T10" fmla="*/ 16 w 17"/>
                      <a:gd name="T11" fmla="*/ 0 h 31"/>
                      <a:gd name="T12" fmla="*/ 16 w 17"/>
                      <a:gd name="T13" fmla="*/ 30 h 31"/>
                      <a:gd name="T14" fmla="*/ 11 w 17"/>
                      <a:gd name="T15" fmla="*/ 30 h 31"/>
                      <a:gd name="T16" fmla="*/ 11 w 17"/>
                      <a:gd name="T17" fmla="*/ 17 h 31"/>
                      <a:gd name="T18" fmla="*/ 5 w 17"/>
                      <a:gd name="T19" fmla="*/ 17 h 31"/>
                      <a:gd name="T20" fmla="*/ 5 w 17"/>
                      <a:gd name="T21" fmla="*/ 30 h 31"/>
                      <a:gd name="T22" fmla="*/ 0 w 17"/>
                      <a:gd name="T23" fmla="*/ 30 h 31"/>
                      <a:gd name="T24" fmla="*/ 0 w 17"/>
                      <a:gd name="T25" fmla="*/ 0 h 31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0" t="0" r="r" b="b"/>
                    <a:pathLst>
                      <a:path w="17" h="31">
                        <a:moveTo>
                          <a:pt x="0" y="0"/>
                        </a:moveTo>
                        <a:lnTo>
                          <a:pt x="5" y="0"/>
                        </a:lnTo>
                        <a:lnTo>
                          <a:pt x="5" y="12"/>
                        </a:lnTo>
                        <a:lnTo>
                          <a:pt x="11" y="12"/>
                        </a:lnTo>
                        <a:lnTo>
                          <a:pt x="11" y="0"/>
                        </a:lnTo>
                        <a:lnTo>
                          <a:pt x="16" y="0"/>
                        </a:lnTo>
                        <a:lnTo>
                          <a:pt x="16" y="30"/>
                        </a:lnTo>
                        <a:lnTo>
                          <a:pt x="11" y="30"/>
                        </a:lnTo>
                        <a:lnTo>
                          <a:pt x="11" y="17"/>
                        </a:lnTo>
                        <a:lnTo>
                          <a:pt x="5" y="17"/>
                        </a:lnTo>
                        <a:lnTo>
                          <a:pt x="5" y="30"/>
                        </a:lnTo>
                        <a:lnTo>
                          <a:pt x="0" y="30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008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152059" name="Freeform 103"/>
                  <p:cNvSpPr>
                    <a:spLocks/>
                  </p:cNvSpPr>
                  <p:nvPr/>
                </p:nvSpPr>
                <p:spPr bwMode="auto">
                  <a:xfrm>
                    <a:off x="742" y="3297"/>
                    <a:ext cx="11" cy="31"/>
                  </a:xfrm>
                  <a:custGeom>
                    <a:avLst/>
                    <a:gdLst>
                      <a:gd name="T0" fmla="*/ 0 w 11"/>
                      <a:gd name="T1" fmla="*/ 0 h 31"/>
                      <a:gd name="T2" fmla="*/ 10 w 11"/>
                      <a:gd name="T3" fmla="*/ 0 h 31"/>
                      <a:gd name="T4" fmla="*/ 10 w 11"/>
                      <a:gd name="T5" fmla="*/ 6 h 31"/>
                      <a:gd name="T6" fmla="*/ 5 w 11"/>
                      <a:gd name="T7" fmla="*/ 6 h 31"/>
                      <a:gd name="T8" fmla="*/ 5 w 11"/>
                      <a:gd name="T9" fmla="*/ 12 h 31"/>
                      <a:gd name="T10" fmla="*/ 9 w 11"/>
                      <a:gd name="T11" fmla="*/ 12 h 31"/>
                      <a:gd name="T12" fmla="*/ 9 w 11"/>
                      <a:gd name="T13" fmla="*/ 17 h 31"/>
                      <a:gd name="T14" fmla="*/ 5 w 11"/>
                      <a:gd name="T15" fmla="*/ 17 h 31"/>
                      <a:gd name="T16" fmla="*/ 5 w 11"/>
                      <a:gd name="T17" fmla="*/ 24 h 31"/>
                      <a:gd name="T18" fmla="*/ 10 w 11"/>
                      <a:gd name="T19" fmla="*/ 24 h 31"/>
                      <a:gd name="T20" fmla="*/ 10 w 11"/>
                      <a:gd name="T21" fmla="*/ 30 h 31"/>
                      <a:gd name="T22" fmla="*/ 0 w 11"/>
                      <a:gd name="T23" fmla="*/ 30 h 31"/>
                      <a:gd name="T24" fmla="*/ 0 w 11"/>
                      <a:gd name="T25" fmla="*/ 0 h 31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0" t="0" r="r" b="b"/>
                    <a:pathLst>
                      <a:path w="11" h="31">
                        <a:moveTo>
                          <a:pt x="0" y="0"/>
                        </a:moveTo>
                        <a:lnTo>
                          <a:pt x="10" y="0"/>
                        </a:lnTo>
                        <a:lnTo>
                          <a:pt x="10" y="6"/>
                        </a:lnTo>
                        <a:lnTo>
                          <a:pt x="5" y="6"/>
                        </a:lnTo>
                        <a:lnTo>
                          <a:pt x="5" y="12"/>
                        </a:lnTo>
                        <a:lnTo>
                          <a:pt x="9" y="12"/>
                        </a:lnTo>
                        <a:lnTo>
                          <a:pt x="9" y="17"/>
                        </a:lnTo>
                        <a:lnTo>
                          <a:pt x="5" y="17"/>
                        </a:lnTo>
                        <a:lnTo>
                          <a:pt x="5" y="24"/>
                        </a:lnTo>
                        <a:lnTo>
                          <a:pt x="10" y="24"/>
                        </a:lnTo>
                        <a:lnTo>
                          <a:pt x="10" y="30"/>
                        </a:lnTo>
                        <a:lnTo>
                          <a:pt x="0" y="30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008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</p:grpSp>
            <p:grpSp>
              <p:nvGrpSpPr>
                <p:cNvPr id="152032" name="Group 104"/>
                <p:cNvGrpSpPr>
                  <a:grpSpLocks/>
                </p:cNvGrpSpPr>
                <p:nvPr/>
              </p:nvGrpSpPr>
              <p:grpSpPr bwMode="auto">
                <a:xfrm>
                  <a:off x="774" y="3297"/>
                  <a:ext cx="118" cy="31"/>
                  <a:chOff x="774" y="3297"/>
                  <a:chExt cx="118" cy="31"/>
                </a:xfrm>
              </p:grpSpPr>
              <p:sp>
                <p:nvSpPr>
                  <p:cNvPr id="152051" name="Freeform 105"/>
                  <p:cNvSpPr>
                    <a:spLocks/>
                  </p:cNvSpPr>
                  <p:nvPr/>
                </p:nvSpPr>
                <p:spPr bwMode="auto">
                  <a:xfrm>
                    <a:off x="774" y="3297"/>
                    <a:ext cx="14" cy="31"/>
                  </a:xfrm>
                  <a:custGeom>
                    <a:avLst/>
                    <a:gdLst>
                      <a:gd name="T0" fmla="*/ 0 w 14"/>
                      <a:gd name="T1" fmla="*/ 0 h 31"/>
                      <a:gd name="T2" fmla="*/ 5 w 14"/>
                      <a:gd name="T3" fmla="*/ 0 h 31"/>
                      <a:gd name="T4" fmla="*/ 5 w 14"/>
                      <a:gd name="T5" fmla="*/ 24 h 31"/>
                      <a:gd name="T6" fmla="*/ 8 w 14"/>
                      <a:gd name="T7" fmla="*/ 24 h 31"/>
                      <a:gd name="T8" fmla="*/ 8 w 14"/>
                      <a:gd name="T9" fmla="*/ 0 h 31"/>
                      <a:gd name="T10" fmla="*/ 13 w 14"/>
                      <a:gd name="T11" fmla="*/ 0 h 31"/>
                      <a:gd name="T12" fmla="*/ 13 w 14"/>
                      <a:gd name="T13" fmla="*/ 26 h 31"/>
                      <a:gd name="T14" fmla="*/ 9 w 14"/>
                      <a:gd name="T15" fmla="*/ 30 h 31"/>
                      <a:gd name="T16" fmla="*/ 3 w 14"/>
                      <a:gd name="T17" fmla="*/ 30 h 31"/>
                      <a:gd name="T18" fmla="*/ 0 w 14"/>
                      <a:gd name="T19" fmla="*/ 26 h 31"/>
                      <a:gd name="T20" fmla="*/ 0 w 14"/>
                      <a:gd name="T21" fmla="*/ 0 h 31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14" h="31">
                        <a:moveTo>
                          <a:pt x="0" y="0"/>
                        </a:moveTo>
                        <a:lnTo>
                          <a:pt x="5" y="0"/>
                        </a:lnTo>
                        <a:lnTo>
                          <a:pt x="5" y="24"/>
                        </a:lnTo>
                        <a:lnTo>
                          <a:pt x="8" y="24"/>
                        </a:lnTo>
                        <a:lnTo>
                          <a:pt x="8" y="0"/>
                        </a:lnTo>
                        <a:lnTo>
                          <a:pt x="13" y="0"/>
                        </a:lnTo>
                        <a:lnTo>
                          <a:pt x="13" y="26"/>
                        </a:lnTo>
                        <a:lnTo>
                          <a:pt x="9" y="30"/>
                        </a:lnTo>
                        <a:lnTo>
                          <a:pt x="3" y="30"/>
                        </a:lnTo>
                        <a:lnTo>
                          <a:pt x="0" y="26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008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152052" name="Freeform 106"/>
                  <p:cNvSpPr>
                    <a:spLocks/>
                  </p:cNvSpPr>
                  <p:nvPr/>
                </p:nvSpPr>
                <p:spPr bwMode="auto">
                  <a:xfrm>
                    <a:off x="799" y="3297"/>
                    <a:ext cx="16" cy="31"/>
                  </a:xfrm>
                  <a:custGeom>
                    <a:avLst/>
                    <a:gdLst>
                      <a:gd name="T0" fmla="*/ 0 w 16"/>
                      <a:gd name="T1" fmla="*/ 0 h 31"/>
                      <a:gd name="T2" fmla="*/ 5 w 16"/>
                      <a:gd name="T3" fmla="*/ 0 h 31"/>
                      <a:gd name="T4" fmla="*/ 9 w 16"/>
                      <a:gd name="T5" fmla="*/ 14 h 31"/>
                      <a:gd name="T6" fmla="*/ 9 w 16"/>
                      <a:gd name="T7" fmla="*/ 0 h 31"/>
                      <a:gd name="T8" fmla="*/ 15 w 16"/>
                      <a:gd name="T9" fmla="*/ 0 h 31"/>
                      <a:gd name="T10" fmla="*/ 15 w 16"/>
                      <a:gd name="T11" fmla="*/ 30 h 31"/>
                      <a:gd name="T12" fmla="*/ 9 w 16"/>
                      <a:gd name="T13" fmla="*/ 30 h 31"/>
                      <a:gd name="T14" fmla="*/ 6 w 16"/>
                      <a:gd name="T15" fmla="*/ 16 h 31"/>
                      <a:gd name="T16" fmla="*/ 6 w 16"/>
                      <a:gd name="T17" fmla="*/ 30 h 31"/>
                      <a:gd name="T18" fmla="*/ 0 w 16"/>
                      <a:gd name="T19" fmla="*/ 30 h 31"/>
                      <a:gd name="T20" fmla="*/ 0 w 16"/>
                      <a:gd name="T21" fmla="*/ 0 h 31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16" h="31">
                        <a:moveTo>
                          <a:pt x="0" y="0"/>
                        </a:moveTo>
                        <a:lnTo>
                          <a:pt x="5" y="0"/>
                        </a:lnTo>
                        <a:lnTo>
                          <a:pt x="9" y="14"/>
                        </a:lnTo>
                        <a:lnTo>
                          <a:pt x="9" y="0"/>
                        </a:lnTo>
                        <a:lnTo>
                          <a:pt x="15" y="0"/>
                        </a:lnTo>
                        <a:lnTo>
                          <a:pt x="15" y="30"/>
                        </a:lnTo>
                        <a:lnTo>
                          <a:pt x="9" y="30"/>
                        </a:lnTo>
                        <a:lnTo>
                          <a:pt x="6" y="16"/>
                        </a:lnTo>
                        <a:lnTo>
                          <a:pt x="6" y="30"/>
                        </a:lnTo>
                        <a:lnTo>
                          <a:pt x="0" y="30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008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152053" name="Freeform 107"/>
                  <p:cNvSpPr>
                    <a:spLocks/>
                  </p:cNvSpPr>
                  <p:nvPr/>
                </p:nvSpPr>
                <p:spPr bwMode="auto">
                  <a:xfrm>
                    <a:off x="825" y="3297"/>
                    <a:ext cx="1" cy="31"/>
                  </a:xfrm>
                  <a:custGeom>
                    <a:avLst/>
                    <a:gdLst>
                      <a:gd name="T0" fmla="*/ 0 w 1"/>
                      <a:gd name="T1" fmla="*/ 0 h 31"/>
                      <a:gd name="T2" fmla="*/ 0 w 1"/>
                      <a:gd name="T3" fmla="*/ 0 h 31"/>
                      <a:gd name="T4" fmla="*/ 0 w 1"/>
                      <a:gd name="T5" fmla="*/ 30 h 31"/>
                      <a:gd name="T6" fmla="*/ 0 w 1"/>
                      <a:gd name="T7" fmla="*/ 30 h 31"/>
                      <a:gd name="T8" fmla="*/ 0 w 1"/>
                      <a:gd name="T9" fmla="*/ 0 h 3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" h="31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30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008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152054" name="Freeform 108"/>
                  <p:cNvSpPr>
                    <a:spLocks/>
                  </p:cNvSpPr>
                  <p:nvPr/>
                </p:nvSpPr>
                <p:spPr bwMode="auto">
                  <a:xfrm>
                    <a:off x="836" y="3297"/>
                    <a:ext cx="11" cy="31"/>
                  </a:xfrm>
                  <a:custGeom>
                    <a:avLst/>
                    <a:gdLst>
                      <a:gd name="T0" fmla="*/ 0 w 11"/>
                      <a:gd name="T1" fmla="*/ 0 h 31"/>
                      <a:gd name="T2" fmla="*/ 10 w 11"/>
                      <a:gd name="T3" fmla="*/ 0 h 31"/>
                      <a:gd name="T4" fmla="*/ 10 w 11"/>
                      <a:gd name="T5" fmla="*/ 6 h 31"/>
                      <a:gd name="T6" fmla="*/ 7 w 11"/>
                      <a:gd name="T7" fmla="*/ 6 h 31"/>
                      <a:gd name="T8" fmla="*/ 7 w 11"/>
                      <a:gd name="T9" fmla="*/ 30 h 31"/>
                      <a:gd name="T10" fmla="*/ 3 w 11"/>
                      <a:gd name="T11" fmla="*/ 30 h 31"/>
                      <a:gd name="T12" fmla="*/ 3 w 11"/>
                      <a:gd name="T13" fmla="*/ 6 h 31"/>
                      <a:gd name="T14" fmla="*/ 0 w 11"/>
                      <a:gd name="T15" fmla="*/ 6 h 31"/>
                      <a:gd name="T16" fmla="*/ 0 w 11"/>
                      <a:gd name="T17" fmla="*/ 0 h 31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11" h="31">
                        <a:moveTo>
                          <a:pt x="0" y="0"/>
                        </a:moveTo>
                        <a:lnTo>
                          <a:pt x="10" y="0"/>
                        </a:lnTo>
                        <a:lnTo>
                          <a:pt x="10" y="6"/>
                        </a:lnTo>
                        <a:lnTo>
                          <a:pt x="7" y="6"/>
                        </a:lnTo>
                        <a:lnTo>
                          <a:pt x="7" y="30"/>
                        </a:lnTo>
                        <a:lnTo>
                          <a:pt x="3" y="30"/>
                        </a:lnTo>
                        <a:lnTo>
                          <a:pt x="3" y="6"/>
                        </a:lnTo>
                        <a:lnTo>
                          <a:pt x="0" y="6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008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152055" name="Freeform 109"/>
                  <p:cNvSpPr>
                    <a:spLocks/>
                  </p:cNvSpPr>
                  <p:nvPr/>
                </p:nvSpPr>
                <p:spPr bwMode="auto">
                  <a:xfrm>
                    <a:off x="857" y="3297"/>
                    <a:ext cx="10" cy="31"/>
                  </a:xfrm>
                  <a:custGeom>
                    <a:avLst/>
                    <a:gdLst>
                      <a:gd name="T0" fmla="*/ 0 w 10"/>
                      <a:gd name="T1" fmla="*/ 0 h 31"/>
                      <a:gd name="T2" fmla="*/ 9 w 10"/>
                      <a:gd name="T3" fmla="*/ 0 h 31"/>
                      <a:gd name="T4" fmla="*/ 9 w 10"/>
                      <a:gd name="T5" fmla="*/ 6 h 31"/>
                      <a:gd name="T6" fmla="*/ 4 w 10"/>
                      <a:gd name="T7" fmla="*/ 6 h 31"/>
                      <a:gd name="T8" fmla="*/ 4 w 10"/>
                      <a:gd name="T9" fmla="*/ 12 h 31"/>
                      <a:gd name="T10" fmla="*/ 8 w 10"/>
                      <a:gd name="T11" fmla="*/ 12 h 31"/>
                      <a:gd name="T12" fmla="*/ 8 w 10"/>
                      <a:gd name="T13" fmla="*/ 17 h 31"/>
                      <a:gd name="T14" fmla="*/ 4 w 10"/>
                      <a:gd name="T15" fmla="*/ 17 h 31"/>
                      <a:gd name="T16" fmla="*/ 4 w 10"/>
                      <a:gd name="T17" fmla="*/ 24 h 31"/>
                      <a:gd name="T18" fmla="*/ 9 w 10"/>
                      <a:gd name="T19" fmla="*/ 24 h 31"/>
                      <a:gd name="T20" fmla="*/ 9 w 10"/>
                      <a:gd name="T21" fmla="*/ 30 h 31"/>
                      <a:gd name="T22" fmla="*/ 0 w 10"/>
                      <a:gd name="T23" fmla="*/ 30 h 31"/>
                      <a:gd name="T24" fmla="*/ 0 w 10"/>
                      <a:gd name="T25" fmla="*/ 0 h 31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0" t="0" r="r" b="b"/>
                    <a:pathLst>
                      <a:path w="10" h="31">
                        <a:moveTo>
                          <a:pt x="0" y="0"/>
                        </a:moveTo>
                        <a:lnTo>
                          <a:pt x="9" y="0"/>
                        </a:lnTo>
                        <a:lnTo>
                          <a:pt x="9" y="6"/>
                        </a:lnTo>
                        <a:lnTo>
                          <a:pt x="4" y="6"/>
                        </a:lnTo>
                        <a:lnTo>
                          <a:pt x="4" y="12"/>
                        </a:lnTo>
                        <a:lnTo>
                          <a:pt x="8" y="12"/>
                        </a:lnTo>
                        <a:lnTo>
                          <a:pt x="8" y="17"/>
                        </a:lnTo>
                        <a:lnTo>
                          <a:pt x="4" y="17"/>
                        </a:lnTo>
                        <a:lnTo>
                          <a:pt x="4" y="24"/>
                        </a:lnTo>
                        <a:lnTo>
                          <a:pt x="9" y="24"/>
                        </a:lnTo>
                        <a:lnTo>
                          <a:pt x="9" y="30"/>
                        </a:lnTo>
                        <a:lnTo>
                          <a:pt x="0" y="30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008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152056" name="Freeform 110"/>
                  <p:cNvSpPr>
                    <a:spLocks/>
                  </p:cNvSpPr>
                  <p:nvPr/>
                </p:nvSpPr>
                <p:spPr bwMode="auto">
                  <a:xfrm>
                    <a:off x="877" y="3297"/>
                    <a:ext cx="15" cy="31"/>
                  </a:xfrm>
                  <a:custGeom>
                    <a:avLst/>
                    <a:gdLst>
                      <a:gd name="T0" fmla="*/ 0 w 15"/>
                      <a:gd name="T1" fmla="*/ 0 h 31"/>
                      <a:gd name="T2" fmla="*/ 11 w 15"/>
                      <a:gd name="T3" fmla="*/ 0 h 31"/>
                      <a:gd name="T4" fmla="*/ 14 w 15"/>
                      <a:gd name="T5" fmla="*/ 4 h 31"/>
                      <a:gd name="T6" fmla="*/ 14 w 15"/>
                      <a:gd name="T7" fmla="*/ 26 h 31"/>
                      <a:gd name="T8" fmla="*/ 11 w 15"/>
                      <a:gd name="T9" fmla="*/ 30 h 31"/>
                      <a:gd name="T10" fmla="*/ 0 w 15"/>
                      <a:gd name="T11" fmla="*/ 30 h 31"/>
                      <a:gd name="T12" fmla="*/ 0 w 15"/>
                      <a:gd name="T13" fmla="*/ 6 h 31"/>
                      <a:gd name="T14" fmla="*/ 5 w 15"/>
                      <a:gd name="T15" fmla="*/ 6 h 31"/>
                      <a:gd name="T16" fmla="*/ 5 w 15"/>
                      <a:gd name="T17" fmla="*/ 24 h 31"/>
                      <a:gd name="T18" fmla="*/ 8 w 15"/>
                      <a:gd name="T19" fmla="*/ 24 h 31"/>
                      <a:gd name="T20" fmla="*/ 8 w 15"/>
                      <a:gd name="T21" fmla="*/ 6 h 31"/>
                      <a:gd name="T22" fmla="*/ 5 w 15"/>
                      <a:gd name="T23" fmla="*/ 6 h 31"/>
                      <a:gd name="T24" fmla="*/ 0 w 15"/>
                      <a:gd name="T25" fmla="*/ 6 h 31"/>
                      <a:gd name="T26" fmla="*/ 0 w 15"/>
                      <a:gd name="T27" fmla="*/ 0 h 31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0" t="0" r="r" b="b"/>
                    <a:pathLst>
                      <a:path w="15" h="31">
                        <a:moveTo>
                          <a:pt x="0" y="0"/>
                        </a:moveTo>
                        <a:lnTo>
                          <a:pt x="11" y="0"/>
                        </a:lnTo>
                        <a:lnTo>
                          <a:pt x="14" y="4"/>
                        </a:lnTo>
                        <a:lnTo>
                          <a:pt x="14" y="26"/>
                        </a:lnTo>
                        <a:lnTo>
                          <a:pt x="11" y="30"/>
                        </a:lnTo>
                        <a:lnTo>
                          <a:pt x="0" y="30"/>
                        </a:lnTo>
                        <a:lnTo>
                          <a:pt x="0" y="6"/>
                        </a:lnTo>
                        <a:lnTo>
                          <a:pt x="5" y="6"/>
                        </a:lnTo>
                        <a:lnTo>
                          <a:pt x="5" y="24"/>
                        </a:lnTo>
                        <a:lnTo>
                          <a:pt x="8" y="24"/>
                        </a:lnTo>
                        <a:lnTo>
                          <a:pt x="8" y="6"/>
                        </a:lnTo>
                        <a:lnTo>
                          <a:pt x="5" y="6"/>
                        </a:lnTo>
                        <a:lnTo>
                          <a:pt x="0" y="6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008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</p:grpSp>
            <p:grpSp>
              <p:nvGrpSpPr>
                <p:cNvPr id="152033" name="Group 111"/>
                <p:cNvGrpSpPr>
                  <a:grpSpLocks/>
                </p:cNvGrpSpPr>
                <p:nvPr/>
              </p:nvGrpSpPr>
              <p:grpSpPr bwMode="auto">
                <a:xfrm>
                  <a:off x="915" y="3297"/>
                  <a:ext cx="119" cy="31"/>
                  <a:chOff x="915" y="3297"/>
                  <a:chExt cx="119" cy="31"/>
                </a:xfrm>
              </p:grpSpPr>
              <p:sp>
                <p:nvSpPr>
                  <p:cNvPr id="152045" name="Freeform 112"/>
                  <p:cNvSpPr>
                    <a:spLocks/>
                  </p:cNvSpPr>
                  <p:nvPr/>
                </p:nvSpPr>
                <p:spPr bwMode="auto">
                  <a:xfrm>
                    <a:off x="915" y="3297"/>
                    <a:ext cx="14" cy="31"/>
                  </a:xfrm>
                  <a:custGeom>
                    <a:avLst/>
                    <a:gdLst>
                      <a:gd name="T0" fmla="*/ 3 w 14"/>
                      <a:gd name="T1" fmla="*/ 0 h 31"/>
                      <a:gd name="T2" fmla="*/ 10 w 14"/>
                      <a:gd name="T3" fmla="*/ 0 h 31"/>
                      <a:gd name="T4" fmla="*/ 13 w 14"/>
                      <a:gd name="T5" fmla="*/ 4 h 31"/>
                      <a:gd name="T6" fmla="*/ 13 w 14"/>
                      <a:gd name="T7" fmla="*/ 9 h 31"/>
                      <a:gd name="T8" fmla="*/ 8 w 14"/>
                      <a:gd name="T9" fmla="*/ 9 h 31"/>
                      <a:gd name="T10" fmla="*/ 8 w 14"/>
                      <a:gd name="T11" fmla="*/ 6 h 31"/>
                      <a:gd name="T12" fmla="*/ 5 w 14"/>
                      <a:gd name="T13" fmla="*/ 6 h 31"/>
                      <a:gd name="T14" fmla="*/ 5 w 14"/>
                      <a:gd name="T15" fmla="*/ 12 h 31"/>
                      <a:gd name="T16" fmla="*/ 9 w 14"/>
                      <a:gd name="T17" fmla="*/ 12 h 31"/>
                      <a:gd name="T18" fmla="*/ 9 w 14"/>
                      <a:gd name="T19" fmla="*/ 12 h 31"/>
                      <a:gd name="T20" fmla="*/ 13 w 14"/>
                      <a:gd name="T21" fmla="*/ 17 h 31"/>
                      <a:gd name="T22" fmla="*/ 13 w 14"/>
                      <a:gd name="T23" fmla="*/ 26 h 31"/>
                      <a:gd name="T24" fmla="*/ 10 w 14"/>
                      <a:gd name="T25" fmla="*/ 30 h 31"/>
                      <a:gd name="T26" fmla="*/ 3 w 14"/>
                      <a:gd name="T27" fmla="*/ 30 h 31"/>
                      <a:gd name="T28" fmla="*/ 0 w 14"/>
                      <a:gd name="T29" fmla="*/ 26 h 31"/>
                      <a:gd name="T30" fmla="*/ 0 w 14"/>
                      <a:gd name="T31" fmla="*/ 21 h 31"/>
                      <a:gd name="T32" fmla="*/ 4 w 14"/>
                      <a:gd name="T33" fmla="*/ 21 h 31"/>
                      <a:gd name="T34" fmla="*/ 4 w 14"/>
                      <a:gd name="T35" fmla="*/ 24 h 31"/>
                      <a:gd name="T36" fmla="*/ 8 w 14"/>
                      <a:gd name="T37" fmla="*/ 24 h 31"/>
                      <a:gd name="T38" fmla="*/ 8 w 14"/>
                      <a:gd name="T39" fmla="*/ 18 h 31"/>
                      <a:gd name="T40" fmla="*/ 4 w 14"/>
                      <a:gd name="T41" fmla="*/ 18 h 31"/>
                      <a:gd name="T42" fmla="*/ 0 w 14"/>
                      <a:gd name="T43" fmla="*/ 14 h 31"/>
                      <a:gd name="T44" fmla="*/ 0 w 14"/>
                      <a:gd name="T45" fmla="*/ 4 h 31"/>
                      <a:gd name="T46" fmla="*/ 3 w 14"/>
                      <a:gd name="T47" fmla="*/ 0 h 31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</a:gdLst>
                    <a:ahLst/>
                    <a:cxnLst>
                      <a:cxn ang="T48">
                        <a:pos x="T0" y="T1"/>
                      </a:cxn>
                      <a:cxn ang="T49">
                        <a:pos x="T2" y="T3"/>
                      </a:cxn>
                      <a:cxn ang="T50">
                        <a:pos x="T4" y="T5"/>
                      </a:cxn>
                      <a:cxn ang="T51">
                        <a:pos x="T6" y="T7"/>
                      </a:cxn>
                      <a:cxn ang="T52">
                        <a:pos x="T8" y="T9"/>
                      </a:cxn>
                      <a:cxn ang="T53">
                        <a:pos x="T10" y="T11"/>
                      </a:cxn>
                      <a:cxn ang="T54">
                        <a:pos x="T12" y="T13"/>
                      </a:cxn>
                      <a:cxn ang="T55">
                        <a:pos x="T14" y="T15"/>
                      </a:cxn>
                      <a:cxn ang="T56">
                        <a:pos x="T16" y="T17"/>
                      </a:cxn>
                      <a:cxn ang="T57">
                        <a:pos x="T18" y="T19"/>
                      </a:cxn>
                      <a:cxn ang="T58">
                        <a:pos x="T20" y="T21"/>
                      </a:cxn>
                      <a:cxn ang="T59">
                        <a:pos x="T22" y="T23"/>
                      </a:cxn>
                      <a:cxn ang="T60">
                        <a:pos x="T24" y="T25"/>
                      </a:cxn>
                      <a:cxn ang="T61">
                        <a:pos x="T26" y="T27"/>
                      </a:cxn>
                      <a:cxn ang="T62">
                        <a:pos x="T28" y="T29"/>
                      </a:cxn>
                      <a:cxn ang="T63">
                        <a:pos x="T30" y="T31"/>
                      </a:cxn>
                      <a:cxn ang="T64">
                        <a:pos x="T32" y="T33"/>
                      </a:cxn>
                      <a:cxn ang="T65">
                        <a:pos x="T34" y="T35"/>
                      </a:cxn>
                      <a:cxn ang="T66">
                        <a:pos x="T36" y="T37"/>
                      </a:cxn>
                      <a:cxn ang="T67">
                        <a:pos x="T38" y="T39"/>
                      </a:cxn>
                      <a:cxn ang="T68">
                        <a:pos x="T40" y="T41"/>
                      </a:cxn>
                      <a:cxn ang="T69">
                        <a:pos x="T42" y="T43"/>
                      </a:cxn>
                      <a:cxn ang="T70">
                        <a:pos x="T44" y="T45"/>
                      </a:cxn>
                      <a:cxn ang="T71">
                        <a:pos x="T46" y="T47"/>
                      </a:cxn>
                    </a:cxnLst>
                    <a:rect l="0" t="0" r="r" b="b"/>
                    <a:pathLst>
                      <a:path w="14" h="31">
                        <a:moveTo>
                          <a:pt x="3" y="0"/>
                        </a:moveTo>
                        <a:lnTo>
                          <a:pt x="10" y="0"/>
                        </a:lnTo>
                        <a:lnTo>
                          <a:pt x="13" y="4"/>
                        </a:lnTo>
                        <a:lnTo>
                          <a:pt x="13" y="9"/>
                        </a:lnTo>
                        <a:lnTo>
                          <a:pt x="8" y="9"/>
                        </a:lnTo>
                        <a:lnTo>
                          <a:pt x="8" y="6"/>
                        </a:lnTo>
                        <a:lnTo>
                          <a:pt x="5" y="6"/>
                        </a:lnTo>
                        <a:lnTo>
                          <a:pt x="5" y="12"/>
                        </a:lnTo>
                        <a:lnTo>
                          <a:pt x="9" y="12"/>
                        </a:lnTo>
                        <a:lnTo>
                          <a:pt x="13" y="17"/>
                        </a:lnTo>
                        <a:lnTo>
                          <a:pt x="13" y="26"/>
                        </a:lnTo>
                        <a:lnTo>
                          <a:pt x="10" y="30"/>
                        </a:lnTo>
                        <a:lnTo>
                          <a:pt x="3" y="30"/>
                        </a:lnTo>
                        <a:lnTo>
                          <a:pt x="0" y="26"/>
                        </a:lnTo>
                        <a:lnTo>
                          <a:pt x="0" y="21"/>
                        </a:lnTo>
                        <a:lnTo>
                          <a:pt x="4" y="21"/>
                        </a:lnTo>
                        <a:lnTo>
                          <a:pt x="4" y="24"/>
                        </a:lnTo>
                        <a:lnTo>
                          <a:pt x="8" y="24"/>
                        </a:lnTo>
                        <a:lnTo>
                          <a:pt x="8" y="18"/>
                        </a:lnTo>
                        <a:lnTo>
                          <a:pt x="4" y="18"/>
                        </a:lnTo>
                        <a:lnTo>
                          <a:pt x="0" y="14"/>
                        </a:lnTo>
                        <a:lnTo>
                          <a:pt x="0" y="4"/>
                        </a:lnTo>
                        <a:lnTo>
                          <a:pt x="3" y="0"/>
                        </a:lnTo>
                      </a:path>
                    </a:pathLst>
                  </a:custGeom>
                  <a:solidFill>
                    <a:srgbClr val="008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152046" name="Freeform 113"/>
                  <p:cNvSpPr>
                    <a:spLocks/>
                  </p:cNvSpPr>
                  <p:nvPr/>
                </p:nvSpPr>
                <p:spPr bwMode="auto">
                  <a:xfrm>
                    <a:off x="938" y="3297"/>
                    <a:ext cx="11" cy="31"/>
                  </a:xfrm>
                  <a:custGeom>
                    <a:avLst/>
                    <a:gdLst>
                      <a:gd name="T0" fmla="*/ 0 w 11"/>
                      <a:gd name="T1" fmla="*/ 0 h 31"/>
                      <a:gd name="T2" fmla="*/ 10 w 11"/>
                      <a:gd name="T3" fmla="*/ 0 h 31"/>
                      <a:gd name="T4" fmla="*/ 10 w 11"/>
                      <a:gd name="T5" fmla="*/ 6 h 31"/>
                      <a:gd name="T6" fmla="*/ 8 w 11"/>
                      <a:gd name="T7" fmla="*/ 6 h 31"/>
                      <a:gd name="T8" fmla="*/ 8 w 11"/>
                      <a:gd name="T9" fmla="*/ 30 h 31"/>
                      <a:gd name="T10" fmla="*/ 3 w 11"/>
                      <a:gd name="T11" fmla="*/ 30 h 31"/>
                      <a:gd name="T12" fmla="*/ 3 w 11"/>
                      <a:gd name="T13" fmla="*/ 6 h 31"/>
                      <a:gd name="T14" fmla="*/ 0 w 11"/>
                      <a:gd name="T15" fmla="*/ 6 h 31"/>
                      <a:gd name="T16" fmla="*/ 0 w 11"/>
                      <a:gd name="T17" fmla="*/ 0 h 31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11" h="31">
                        <a:moveTo>
                          <a:pt x="0" y="0"/>
                        </a:moveTo>
                        <a:lnTo>
                          <a:pt x="10" y="0"/>
                        </a:lnTo>
                        <a:lnTo>
                          <a:pt x="10" y="6"/>
                        </a:lnTo>
                        <a:lnTo>
                          <a:pt x="8" y="6"/>
                        </a:lnTo>
                        <a:lnTo>
                          <a:pt x="8" y="30"/>
                        </a:lnTo>
                        <a:lnTo>
                          <a:pt x="3" y="30"/>
                        </a:lnTo>
                        <a:lnTo>
                          <a:pt x="3" y="6"/>
                        </a:lnTo>
                        <a:lnTo>
                          <a:pt x="0" y="6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008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152047" name="Freeform 114"/>
                  <p:cNvSpPr>
                    <a:spLocks/>
                  </p:cNvSpPr>
                  <p:nvPr/>
                </p:nvSpPr>
                <p:spPr bwMode="auto">
                  <a:xfrm>
                    <a:off x="954" y="3297"/>
                    <a:ext cx="18" cy="31"/>
                  </a:xfrm>
                  <a:custGeom>
                    <a:avLst/>
                    <a:gdLst>
                      <a:gd name="T0" fmla="*/ 5 w 18"/>
                      <a:gd name="T1" fmla="*/ 0 h 31"/>
                      <a:gd name="T2" fmla="*/ 13 w 18"/>
                      <a:gd name="T3" fmla="*/ 0 h 31"/>
                      <a:gd name="T4" fmla="*/ 17 w 18"/>
                      <a:gd name="T5" fmla="*/ 30 h 31"/>
                      <a:gd name="T6" fmla="*/ 12 w 18"/>
                      <a:gd name="T7" fmla="*/ 30 h 31"/>
                      <a:gd name="T8" fmla="*/ 11 w 18"/>
                      <a:gd name="T9" fmla="*/ 24 h 31"/>
                      <a:gd name="T10" fmla="*/ 11 w 18"/>
                      <a:gd name="T11" fmla="*/ 19 h 31"/>
                      <a:gd name="T12" fmla="*/ 9 w 18"/>
                      <a:gd name="T13" fmla="*/ 5 h 31"/>
                      <a:gd name="T14" fmla="*/ 7 w 18"/>
                      <a:gd name="T15" fmla="*/ 19 h 31"/>
                      <a:gd name="T16" fmla="*/ 11 w 18"/>
                      <a:gd name="T17" fmla="*/ 19 h 31"/>
                      <a:gd name="T18" fmla="*/ 11 w 18"/>
                      <a:gd name="T19" fmla="*/ 24 h 31"/>
                      <a:gd name="T20" fmla="*/ 7 w 18"/>
                      <a:gd name="T21" fmla="*/ 24 h 31"/>
                      <a:gd name="T22" fmla="*/ 6 w 18"/>
                      <a:gd name="T23" fmla="*/ 30 h 31"/>
                      <a:gd name="T24" fmla="*/ 0 w 18"/>
                      <a:gd name="T25" fmla="*/ 30 h 31"/>
                      <a:gd name="T26" fmla="*/ 5 w 18"/>
                      <a:gd name="T27" fmla="*/ 0 h 31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0" t="0" r="r" b="b"/>
                    <a:pathLst>
                      <a:path w="18" h="31">
                        <a:moveTo>
                          <a:pt x="5" y="0"/>
                        </a:moveTo>
                        <a:lnTo>
                          <a:pt x="13" y="0"/>
                        </a:lnTo>
                        <a:lnTo>
                          <a:pt x="17" y="30"/>
                        </a:lnTo>
                        <a:lnTo>
                          <a:pt x="12" y="30"/>
                        </a:lnTo>
                        <a:lnTo>
                          <a:pt x="11" y="24"/>
                        </a:lnTo>
                        <a:lnTo>
                          <a:pt x="11" y="19"/>
                        </a:lnTo>
                        <a:lnTo>
                          <a:pt x="9" y="5"/>
                        </a:lnTo>
                        <a:lnTo>
                          <a:pt x="7" y="19"/>
                        </a:lnTo>
                        <a:lnTo>
                          <a:pt x="11" y="19"/>
                        </a:lnTo>
                        <a:lnTo>
                          <a:pt x="11" y="24"/>
                        </a:lnTo>
                        <a:lnTo>
                          <a:pt x="7" y="24"/>
                        </a:lnTo>
                        <a:lnTo>
                          <a:pt x="6" y="30"/>
                        </a:lnTo>
                        <a:lnTo>
                          <a:pt x="0" y="30"/>
                        </a:lnTo>
                        <a:lnTo>
                          <a:pt x="5" y="0"/>
                        </a:lnTo>
                      </a:path>
                    </a:pathLst>
                  </a:custGeom>
                  <a:solidFill>
                    <a:srgbClr val="008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152048" name="Freeform 115"/>
                  <p:cNvSpPr>
                    <a:spLocks/>
                  </p:cNvSpPr>
                  <p:nvPr/>
                </p:nvSpPr>
                <p:spPr bwMode="auto">
                  <a:xfrm>
                    <a:off x="977" y="3297"/>
                    <a:ext cx="12" cy="31"/>
                  </a:xfrm>
                  <a:custGeom>
                    <a:avLst/>
                    <a:gdLst>
                      <a:gd name="T0" fmla="*/ 0 w 12"/>
                      <a:gd name="T1" fmla="*/ 0 h 31"/>
                      <a:gd name="T2" fmla="*/ 11 w 12"/>
                      <a:gd name="T3" fmla="*/ 0 h 31"/>
                      <a:gd name="T4" fmla="*/ 11 w 12"/>
                      <a:gd name="T5" fmla="*/ 6 h 31"/>
                      <a:gd name="T6" fmla="*/ 8 w 12"/>
                      <a:gd name="T7" fmla="*/ 6 h 31"/>
                      <a:gd name="T8" fmla="*/ 8 w 12"/>
                      <a:gd name="T9" fmla="*/ 30 h 31"/>
                      <a:gd name="T10" fmla="*/ 3 w 12"/>
                      <a:gd name="T11" fmla="*/ 30 h 31"/>
                      <a:gd name="T12" fmla="*/ 3 w 12"/>
                      <a:gd name="T13" fmla="*/ 6 h 31"/>
                      <a:gd name="T14" fmla="*/ 0 w 12"/>
                      <a:gd name="T15" fmla="*/ 6 h 31"/>
                      <a:gd name="T16" fmla="*/ 0 w 12"/>
                      <a:gd name="T17" fmla="*/ 0 h 31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12" h="31">
                        <a:moveTo>
                          <a:pt x="0" y="0"/>
                        </a:moveTo>
                        <a:lnTo>
                          <a:pt x="11" y="0"/>
                        </a:lnTo>
                        <a:lnTo>
                          <a:pt x="11" y="6"/>
                        </a:lnTo>
                        <a:lnTo>
                          <a:pt x="8" y="6"/>
                        </a:lnTo>
                        <a:lnTo>
                          <a:pt x="8" y="30"/>
                        </a:lnTo>
                        <a:lnTo>
                          <a:pt x="3" y="30"/>
                        </a:lnTo>
                        <a:lnTo>
                          <a:pt x="3" y="6"/>
                        </a:lnTo>
                        <a:lnTo>
                          <a:pt x="0" y="6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008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152049" name="Freeform 116"/>
                  <p:cNvSpPr>
                    <a:spLocks/>
                  </p:cNvSpPr>
                  <p:nvPr/>
                </p:nvSpPr>
                <p:spPr bwMode="auto">
                  <a:xfrm>
                    <a:off x="999" y="3297"/>
                    <a:ext cx="11" cy="31"/>
                  </a:xfrm>
                  <a:custGeom>
                    <a:avLst/>
                    <a:gdLst>
                      <a:gd name="T0" fmla="*/ 0 w 11"/>
                      <a:gd name="T1" fmla="*/ 0 h 31"/>
                      <a:gd name="T2" fmla="*/ 10 w 11"/>
                      <a:gd name="T3" fmla="*/ 0 h 31"/>
                      <a:gd name="T4" fmla="*/ 10 w 11"/>
                      <a:gd name="T5" fmla="*/ 6 h 31"/>
                      <a:gd name="T6" fmla="*/ 5 w 11"/>
                      <a:gd name="T7" fmla="*/ 6 h 31"/>
                      <a:gd name="T8" fmla="*/ 5 w 11"/>
                      <a:gd name="T9" fmla="*/ 12 h 31"/>
                      <a:gd name="T10" fmla="*/ 9 w 11"/>
                      <a:gd name="T11" fmla="*/ 12 h 31"/>
                      <a:gd name="T12" fmla="*/ 9 w 11"/>
                      <a:gd name="T13" fmla="*/ 17 h 31"/>
                      <a:gd name="T14" fmla="*/ 5 w 11"/>
                      <a:gd name="T15" fmla="*/ 17 h 31"/>
                      <a:gd name="T16" fmla="*/ 5 w 11"/>
                      <a:gd name="T17" fmla="*/ 24 h 31"/>
                      <a:gd name="T18" fmla="*/ 10 w 11"/>
                      <a:gd name="T19" fmla="*/ 24 h 31"/>
                      <a:gd name="T20" fmla="*/ 10 w 11"/>
                      <a:gd name="T21" fmla="*/ 30 h 31"/>
                      <a:gd name="T22" fmla="*/ 0 w 11"/>
                      <a:gd name="T23" fmla="*/ 30 h 31"/>
                      <a:gd name="T24" fmla="*/ 0 w 11"/>
                      <a:gd name="T25" fmla="*/ 0 h 31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0" t="0" r="r" b="b"/>
                    <a:pathLst>
                      <a:path w="11" h="31">
                        <a:moveTo>
                          <a:pt x="0" y="0"/>
                        </a:moveTo>
                        <a:lnTo>
                          <a:pt x="10" y="0"/>
                        </a:lnTo>
                        <a:lnTo>
                          <a:pt x="10" y="6"/>
                        </a:lnTo>
                        <a:lnTo>
                          <a:pt x="5" y="6"/>
                        </a:lnTo>
                        <a:lnTo>
                          <a:pt x="5" y="12"/>
                        </a:lnTo>
                        <a:lnTo>
                          <a:pt x="9" y="12"/>
                        </a:lnTo>
                        <a:lnTo>
                          <a:pt x="9" y="17"/>
                        </a:lnTo>
                        <a:lnTo>
                          <a:pt x="5" y="17"/>
                        </a:lnTo>
                        <a:lnTo>
                          <a:pt x="5" y="24"/>
                        </a:lnTo>
                        <a:lnTo>
                          <a:pt x="10" y="24"/>
                        </a:lnTo>
                        <a:lnTo>
                          <a:pt x="10" y="30"/>
                        </a:lnTo>
                        <a:lnTo>
                          <a:pt x="0" y="30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008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152050" name="Freeform 117"/>
                  <p:cNvSpPr>
                    <a:spLocks/>
                  </p:cNvSpPr>
                  <p:nvPr/>
                </p:nvSpPr>
                <p:spPr bwMode="auto">
                  <a:xfrm>
                    <a:off x="1021" y="3297"/>
                    <a:ext cx="13" cy="31"/>
                  </a:xfrm>
                  <a:custGeom>
                    <a:avLst/>
                    <a:gdLst>
                      <a:gd name="T0" fmla="*/ 3 w 13"/>
                      <a:gd name="T1" fmla="*/ 0 h 31"/>
                      <a:gd name="T2" fmla="*/ 9 w 13"/>
                      <a:gd name="T3" fmla="*/ 0 h 31"/>
                      <a:gd name="T4" fmla="*/ 12 w 13"/>
                      <a:gd name="T5" fmla="*/ 4 h 31"/>
                      <a:gd name="T6" fmla="*/ 12 w 13"/>
                      <a:gd name="T7" fmla="*/ 9 h 31"/>
                      <a:gd name="T8" fmla="*/ 7 w 13"/>
                      <a:gd name="T9" fmla="*/ 9 h 31"/>
                      <a:gd name="T10" fmla="*/ 7 w 13"/>
                      <a:gd name="T11" fmla="*/ 6 h 31"/>
                      <a:gd name="T12" fmla="*/ 4 w 13"/>
                      <a:gd name="T13" fmla="*/ 6 h 31"/>
                      <a:gd name="T14" fmla="*/ 4 w 13"/>
                      <a:gd name="T15" fmla="*/ 12 h 31"/>
                      <a:gd name="T16" fmla="*/ 9 w 13"/>
                      <a:gd name="T17" fmla="*/ 12 h 31"/>
                      <a:gd name="T18" fmla="*/ 8 w 13"/>
                      <a:gd name="T19" fmla="*/ 12 h 31"/>
                      <a:gd name="T20" fmla="*/ 12 w 13"/>
                      <a:gd name="T21" fmla="*/ 17 h 31"/>
                      <a:gd name="T22" fmla="*/ 12 w 13"/>
                      <a:gd name="T23" fmla="*/ 26 h 31"/>
                      <a:gd name="T24" fmla="*/ 9 w 13"/>
                      <a:gd name="T25" fmla="*/ 30 h 31"/>
                      <a:gd name="T26" fmla="*/ 3 w 13"/>
                      <a:gd name="T27" fmla="*/ 30 h 31"/>
                      <a:gd name="T28" fmla="*/ 0 w 13"/>
                      <a:gd name="T29" fmla="*/ 26 h 31"/>
                      <a:gd name="T30" fmla="*/ 0 w 13"/>
                      <a:gd name="T31" fmla="*/ 21 h 31"/>
                      <a:gd name="T32" fmla="*/ 4 w 13"/>
                      <a:gd name="T33" fmla="*/ 21 h 31"/>
                      <a:gd name="T34" fmla="*/ 4 w 13"/>
                      <a:gd name="T35" fmla="*/ 24 h 31"/>
                      <a:gd name="T36" fmla="*/ 7 w 13"/>
                      <a:gd name="T37" fmla="*/ 24 h 31"/>
                      <a:gd name="T38" fmla="*/ 7 w 13"/>
                      <a:gd name="T39" fmla="*/ 18 h 31"/>
                      <a:gd name="T40" fmla="*/ 4 w 13"/>
                      <a:gd name="T41" fmla="*/ 18 h 31"/>
                      <a:gd name="T42" fmla="*/ 0 w 13"/>
                      <a:gd name="T43" fmla="*/ 14 h 31"/>
                      <a:gd name="T44" fmla="*/ 0 w 13"/>
                      <a:gd name="T45" fmla="*/ 4 h 31"/>
                      <a:gd name="T46" fmla="*/ 3 w 13"/>
                      <a:gd name="T47" fmla="*/ 0 h 31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</a:gdLst>
                    <a:ahLst/>
                    <a:cxnLst>
                      <a:cxn ang="T48">
                        <a:pos x="T0" y="T1"/>
                      </a:cxn>
                      <a:cxn ang="T49">
                        <a:pos x="T2" y="T3"/>
                      </a:cxn>
                      <a:cxn ang="T50">
                        <a:pos x="T4" y="T5"/>
                      </a:cxn>
                      <a:cxn ang="T51">
                        <a:pos x="T6" y="T7"/>
                      </a:cxn>
                      <a:cxn ang="T52">
                        <a:pos x="T8" y="T9"/>
                      </a:cxn>
                      <a:cxn ang="T53">
                        <a:pos x="T10" y="T11"/>
                      </a:cxn>
                      <a:cxn ang="T54">
                        <a:pos x="T12" y="T13"/>
                      </a:cxn>
                      <a:cxn ang="T55">
                        <a:pos x="T14" y="T15"/>
                      </a:cxn>
                      <a:cxn ang="T56">
                        <a:pos x="T16" y="T17"/>
                      </a:cxn>
                      <a:cxn ang="T57">
                        <a:pos x="T18" y="T19"/>
                      </a:cxn>
                      <a:cxn ang="T58">
                        <a:pos x="T20" y="T21"/>
                      </a:cxn>
                      <a:cxn ang="T59">
                        <a:pos x="T22" y="T23"/>
                      </a:cxn>
                      <a:cxn ang="T60">
                        <a:pos x="T24" y="T25"/>
                      </a:cxn>
                      <a:cxn ang="T61">
                        <a:pos x="T26" y="T27"/>
                      </a:cxn>
                      <a:cxn ang="T62">
                        <a:pos x="T28" y="T29"/>
                      </a:cxn>
                      <a:cxn ang="T63">
                        <a:pos x="T30" y="T31"/>
                      </a:cxn>
                      <a:cxn ang="T64">
                        <a:pos x="T32" y="T33"/>
                      </a:cxn>
                      <a:cxn ang="T65">
                        <a:pos x="T34" y="T35"/>
                      </a:cxn>
                      <a:cxn ang="T66">
                        <a:pos x="T36" y="T37"/>
                      </a:cxn>
                      <a:cxn ang="T67">
                        <a:pos x="T38" y="T39"/>
                      </a:cxn>
                      <a:cxn ang="T68">
                        <a:pos x="T40" y="T41"/>
                      </a:cxn>
                      <a:cxn ang="T69">
                        <a:pos x="T42" y="T43"/>
                      </a:cxn>
                      <a:cxn ang="T70">
                        <a:pos x="T44" y="T45"/>
                      </a:cxn>
                      <a:cxn ang="T71">
                        <a:pos x="T46" y="T47"/>
                      </a:cxn>
                    </a:cxnLst>
                    <a:rect l="0" t="0" r="r" b="b"/>
                    <a:pathLst>
                      <a:path w="13" h="31">
                        <a:moveTo>
                          <a:pt x="3" y="0"/>
                        </a:moveTo>
                        <a:lnTo>
                          <a:pt x="9" y="0"/>
                        </a:lnTo>
                        <a:lnTo>
                          <a:pt x="12" y="4"/>
                        </a:lnTo>
                        <a:lnTo>
                          <a:pt x="12" y="9"/>
                        </a:lnTo>
                        <a:lnTo>
                          <a:pt x="7" y="9"/>
                        </a:lnTo>
                        <a:lnTo>
                          <a:pt x="7" y="6"/>
                        </a:lnTo>
                        <a:lnTo>
                          <a:pt x="4" y="6"/>
                        </a:lnTo>
                        <a:lnTo>
                          <a:pt x="4" y="12"/>
                        </a:lnTo>
                        <a:lnTo>
                          <a:pt x="9" y="12"/>
                        </a:lnTo>
                        <a:lnTo>
                          <a:pt x="8" y="12"/>
                        </a:lnTo>
                        <a:lnTo>
                          <a:pt x="12" y="17"/>
                        </a:lnTo>
                        <a:lnTo>
                          <a:pt x="12" y="26"/>
                        </a:lnTo>
                        <a:lnTo>
                          <a:pt x="9" y="30"/>
                        </a:lnTo>
                        <a:lnTo>
                          <a:pt x="3" y="30"/>
                        </a:lnTo>
                        <a:lnTo>
                          <a:pt x="0" y="26"/>
                        </a:lnTo>
                        <a:lnTo>
                          <a:pt x="0" y="21"/>
                        </a:lnTo>
                        <a:lnTo>
                          <a:pt x="4" y="21"/>
                        </a:lnTo>
                        <a:lnTo>
                          <a:pt x="4" y="24"/>
                        </a:lnTo>
                        <a:lnTo>
                          <a:pt x="7" y="24"/>
                        </a:lnTo>
                        <a:lnTo>
                          <a:pt x="7" y="18"/>
                        </a:lnTo>
                        <a:lnTo>
                          <a:pt x="4" y="18"/>
                        </a:lnTo>
                        <a:lnTo>
                          <a:pt x="0" y="14"/>
                        </a:lnTo>
                        <a:lnTo>
                          <a:pt x="0" y="4"/>
                        </a:lnTo>
                        <a:lnTo>
                          <a:pt x="3" y="0"/>
                        </a:lnTo>
                      </a:path>
                    </a:pathLst>
                  </a:custGeom>
                  <a:solidFill>
                    <a:srgbClr val="008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</p:grpSp>
            <p:grpSp>
              <p:nvGrpSpPr>
                <p:cNvPr id="152034" name="Group 118"/>
                <p:cNvGrpSpPr>
                  <a:grpSpLocks/>
                </p:cNvGrpSpPr>
                <p:nvPr/>
              </p:nvGrpSpPr>
              <p:grpSpPr bwMode="auto">
                <a:xfrm>
                  <a:off x="1055" y="3297"/>
                  <a:ext cx="37" cy="31"/>
                  <a:chOff x="1055" y="3297"/>
                  <a:chExt cx="37" cy="31"/>
                </a:xfrm>
              </p:grpSpPr>
              <p:sp>
                <p:nvSpPr>
                  <p:cNvPr id="152043" name="Freeform 119"/>
                  <p:cNvSpPr>
                    <a:spLocks/>
                  </p:cNvSpPr>
                  <p:nvPr/>
                </p:nvSpPr>
                <p:spPr bwMode="auto">
                  <a:xfrm>
                    <a:off x="1055" y="3297"/>
                    <a:ext cx="15" cy="31"/>
                  </a:xfrm>
                  <a:custGeom>
                    <a:avLst/>
                    <a:gdLst>
                      <a:gd name="T0" fmla="*/ 4 w 15"/>
                      <a:gd name="T1" fmla="*/ 0 h 31"/>
                      <a:gd name="T2" fmla="*/ 11 w 15"/>
                      <a:gd name="T3" fmla="*/ 0 h 31"/>
                      <a:gd name="T4" fmla="*/ 14 w 15"/>
                      <a:gd name="T5" fmla="*/ 5 h 31"/>
                      <a:gd name="T6" fmla="*/ 14 w 15"/>
                      <a:gd name="T7" fmla="*/ 24 h 31"/>
                      <a:gd name="T8" fmla="*/ 11 w 15"/>
                      <a:gd name="T9" fmla="*/ 30 h 31"/>
                      <a:gd name="T10" fmla="*/ 9 w 15"/>
                      <a:gd name="T11" fmla="*/ 30 h 31"/>
                      <a:gd name="T12" fmla="*/ 5 w 15"/>
                      <a:gd name="T13" fmla="*/ 30 h 31"/>
                      <a:gd name="T14" fmla="*/ 4 w 15"/>
                      <a:gd name="T15" fmla="*/ 30 h 31"/>
                      <a:gd name="T16" fmla="*/ 0 w 15"/>
                      <a:gd name="T17" fmla="*/ 24 h 31"/>
                      <a:gd name="T18" fmla="*/ 6 w 15"/>
                      <a:gd name="T19" fmla="*/ 24 h 31"/>
                      <a:gd name="T20" fmla="*/ 9 w 15"/>
                      <a:gd name="T21" fmla="*/ 24 h 31"/>
                      <a:gd name="T22" fmla="*/ 9 w 15"/>
                      <a:gd name="T23" fmla="*/ 6 h 31"/>
                      <a:gd name="T24" fmla="*/ 6 w 15"/>
                      <a:gd name="T25" fmla="*/ 6 h 31"/>
                      <a:gd name="T26" fmla="*/ 6 w 15"/>
                      <a:gd name="T27" fmla="*/ 24 h 31"/>
                      <a:gd name="T28" fmla="*/ 0 w 15"/>
                      <a:gd name="T29" fmla="*/ 24 h 31"/>
                      <a:gd name="T30" fmla="*/ 0 w 15"/>
                      <a:gd name="T31" fmla="*/ 5 h 31"/>
                      <a:gd name="T32" fmla="*/ 4 w 15"/>
                      <a:gd name="T33" fmla="*/ 0 h 31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0" t="0" r="r" b="b"/>
                    <a:pathLst>
                      <a:path w="15" h="31">
                        <a:moveTo>
                          <a:pt x="4" y="0"/>
                        </a:moveTo>
                        <a:lnTo>
                          <a:pt x="11" y="0"/>
                        </a:lnTo>
                        <a:lnTo>
                          <a:pt x="14" y="5"/>
                        </a:lnTo>
                        <a:lnTo>
                          <a:pt x="14" y="24"/>
                        </a:lnTo>
                        <a:lnTo>
                          <a:pt x="11" y="30"/>
                        </a:lnTo>
                        <a:lnTo>
                          <a:pt x="9" y="30"/>
                        </a:lnTo>
                        <a:lnTo>
                          <a:pt x="5" y="30"/>
                        </a:lnTo>
                        <a:lnTo>
                          <a:pt x="4" y="30"/>
                        </a:lnTo>
                        <a:lnTo>
                          <a:pt x="0" y="24"/>
                        </a:lnTo>
                        <a:lnTo>
                          <a:pt x="6" y="24"/>
                        </a:lnTo>
                        <a:lnTo>
                          <a:pt x="9" y="24"/>
                        </a:lnTo>
                        <a:lnTo>
                          <a:pt x="9" y="6"/>
                        </a:lnTo>
                        <a:lnTo>
                          <a:pt x="6" y="6"/>
                        </a:lnTo>
                        <a:lnTo>
                          <a:pt x="6" y="24"/>
                        </a:lnTo>
                        <a:lnTo>
                          <a:pt x="0" y="24"/>
                        </a:lnTo>
                        <a:lnTo>
                          <a:pt x="0" y="5"/>
                        </a:lnTo>
                        <a:lnTo>
                          <a:pt x="4" y="0"/>
                        </a:lnTo>
                      </a:path>
                    </a:pathLst>
                  </a:custGeom>
                  <a:solidFill>
                    <a:srgbClr val="008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152044" name="Freeform 120"/>
                  <p:cNvSpPr>
                    <a:spLocks/>
                  </p:cNvSpPr>
                  <p:nvPr/>
                </p:nvSpPr>
                <p:spPr bwMode="auto">
                  <a:xfrm>
                    <a:off x="1082" y="3297"/>
                    <a:ext cx="10" cy="31"/>
                  </a:xfrm>
                  <a:custGeom>
                    <a:avLst/>
                    <a:gdLst>
                      <a:gd name="T0" fmla="*/ 0 w 10"/>
                      <a:gd name="T1" fmla="*/ 0 h 31"/>
                      <a:gd name="T2" fmla="*/ 9 w 10"/>
                      <a:gd name="T3" fmla="*/ 0 h 31"/>
                      <a:gd name="T4" fmla="*/ 9 w 10"/>
                      <a:gd name="T5" fmla="*/ 6 h 31"/>
                      <a:gd name="T6" fmla="*/ 5 w 10"/>
                      <a:gd name="T7" fmla="*/ 6 h 31"/>
                      <a:gd name="T8" fmla="*/ 5 w 10"/>
                      <a:gd name="T9" fmla="*/ 12 h 31"/>
                      <a:gd name="T10" fmla="*/ 9 w 10"/>
                      <a:gd name="T11" fmla="*/ 12 h 31"/>
                      <a:gd name="T12" fmla="*/ 9 w 10"/>
                      <a:gd name="T13" fmla="*/ 17 h 31"/>
                      <a:gd name="T14" fmla="*/ 5 w 10"/>
                      <a:gd name="T15" fmla="*/ 17 h 31"/>
                      <a:gd name="T16" fmla="*/ 5 w 10"/>
                      <a:gd name="T17" fmla="*/ 30 h 31"/>
                      <a:gd name="T18" fmla="*/ 0 w 10"/>
                      <a:gd name="T19" fmla="*/ 30 h 31"/>
                      <a:gd name="T20" fmla="*/ 0 w 10"/>
                      <a:gd name="T21" fmla="*/ 0 h 31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10" h="31">
                        <a:moveTo>
                          <a:pt x="0" y="0"/>
                        </a:moveTo>
                        <a:lnTo>
                          <a:pt x="9" y="0"/>
                        </a:lnTo>
                        <a:lnTo>
                          <a:pt x="9" y="6"/>
                        </a:lnTo>
                        <a:lnTo>
                          <a:pt x="5" y="6"/>
                        </a:lnTo>
                        <a:lnTo>
                          <a:pt x="5" y="12"/>
                        </a:lnTo>
                        <a:lnTo>
                          <a:pt x="9" y="12"/>
                        </a:lnTo>
                        <a:lnTo>
                          <a:pt x="9" y="17"/>
                        </a:lnTo>
                        <a:lnTo>
                          <a:pt x="5" y="17"/>
                        </a:lnTo>
                        <a:lnTo>
                          <a:pt x="5" y="30"/>
                        </a:lnTo>
                        <a:lnTo>
                          <a:pt x="0" y="30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008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</p:grpSp>
            <p:grpSp>
              <p:nvGrpSpPr>
                <p:cNvPr id="152035" name="Group 121"/>
                <p:cNvGrpSpPr>
                  <a:grpSpLocks/>
                </p:cNvGrpSpPr>
                <p:nvPr/>
              </p:nvGrpSpPr>
              <p:grpSpPr bwMode="auto">
                <a:xfrm>
                  <a:off x="1110" y="3297"/>
                  <a:ext cx="159" cy="31"/>
                  <a:chOff x="1110" y="3297"/>
                  <a:chExt cx="159" cy="31"/>
                </a:xfrm>
              </p:grpSpPr>
              <p:sp>
                <p:nvSpPr>
                  <p:cNvPr id="152036" name="Freeform 122"/>
                  <p:cNvSpPr>
                    <a:spLocks/>
                  </p:cNvSpPr>
                  <p:nvPr/>
                </p:nvSpPr>
                <p:spPr bwMode="auto">
                  <a:xfrm>
                    <a:off x="1110" y="3297"/>
                    <a:ext cx="18" cy="31"/>
                  </a:xfrm>
                  <a:custGeom>
                    <a:avLst/>
                    <a:gdLst>
                      <a:gd name="T0" fmla="*/ 5 w 18"/>
                      <a:gd name="T1" fmla="*/ 0 h 31"/>
                      <a:gd name="T2" fmla="*/ 12 w 18"/>
                      <a:gd name="T3" fmla="*/ 0 h 31"/>
                      <a:gd name="T4" fmla="*/ 17 w 18"/>
                      <a:gd name="T5" fmla="*/ 30 h 31"/>
                      <a:gd name="T6" fmla="*/ 11 w 18"/>
                      <a:gd name="T7" fmla="*/ 30 h 31"/>
                      <a:gd name="T8" fmla="*/ 10 w 18"/>
                      <a:gd name="T9" fmla="*/ 24 h 31"/>
                      <a:gd name="T10" fmla="*/ 10 w 18"/>
                      <a:gd name="T11" fmla="*/ 19 h 31"/>
                      <a:gd name="T12" fmla="*/ 8 w 18"/>
                      <a:gd name="T13" fmla="*/ 5 h 31"/>
                      <a:gd name="T14" fmla="*/ 7 w 18"/>
                      <a:gd name="T15" fmla="*/ 19 h 31"/>
                      <a:gd name="T16" fmla="*/ 10 w 18"/>
                      <a:gd name="T17" fmla="*/ 19 h 31"/>
                      <a:gd name="T18" fmla="*/ 10 w 18"/>
                      <a:gd name="T19" fmla="*/ 24 h 31"/>
                      <a:gd name="T20" fmla="*/ 7 w 18"/>
                      <a:gd name="T21" fmla="*/ 24 h 31"/>
                      <a:gd name="T22" fmla="*/ 5 w 18"/>
                      <a:gd name="T23" fmla="*/ 30 h 31"/>
                      <a:gd name="T24" fmla="*/ 0 w 18"/>
                      <a:gd name="T25" fmla="*/ 30 h 31"/>
                      <a:gd name="T26" fmla="*/ 5 w 18"/>
                      <a:gd name="T27" fmla="*/ 0 h 31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0" t="0" r="r" b="b"/>
                    <a:pathLst>
                      <a:path w="18" h="31">
                        <a:moveTo>
                          <a:pt x="5" y="0"/>
                        </a:moveTo>
                        <a:lnTo>
                          <a:pt x="12" y="0"/>
                        </a:lnTo>
                        <a:lnTo>
                          <a:pt x="17" y="30"/>
                        </a:lnTo>
                        <a:lnTo>
                          <a:pt x="11" y="30"/>
                        </a:lnTo>
                        <a:lnTo>
                          <a:pt x="10" y="24"/>
                        </a:lnTo>
                        <a:lnTo>
                          <a:pt x="10" y="19"/>
                        </a:lnTo>
                        <a:lnTo>
                          <a:pt x="8" y="5"/>
                        </a:lnTo>
                        <a:lnTo>
                          <a:pt x="7" y="19"/>
                        </a:lnTo>
                        <a:lnTo>
                          <a:pt x="10" y="19"/>
                        </a:lnTo>
                        <a:lnTo>
                          <a:pt x="10" y="24"/>
                        </a:lnTo>
                        <a:lnTo>
                          <a:pt x="7" y="24"/>
                        </a:lnTo>
                        <a:lnTo>
                          <a:pt x="5" y="30"/>
                        </a:lnTo>
                        <a:lnTo>
                          <a:pt x="0" y="30"/>
                        </a:lnTo>
                        <a:lnTo>
                          <a:pt x="5" y="0"/>
                        </a:lnTo>
                      </a:path>
                    </a:pathLst>
                  </a:custGeom>
                  <a:solidFill>
                    <a:srgbClr val="008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152037" name="Freeform 123"/>
                  <p:cNvSpPr>
                    <a:spLocks/>
                  </p:cNvSpPr>
                  <p:nvPr/>
                </p:nvSpPr>
                <p:spPr bwMode="auto">
                  <a:xfrm>
                    <a:off x="1136" y="3297"/>
                    <a:ext cx="22" cy="31"/>
                  </a:xfrm>
                  <a:custGeom>
                    <a:avLst/>
                    <a:gdLst>
                      <a:gd name="T0" fmla="*/ 0 w 22"/>
                      <a:gd name="T1" fmla="*/ 30 h 31"/>
                      <a:gd name="T2" fmla="*/ 6 w 22"/>
                      <a:gd name="T3" fmla="*/ 30 h 31"/>
                      <a:gd name="T4" fmla="*/ 6 w 22"/>
                      <a:gd name="T5" fmla="*/ 14 h 31"/>
                      <a:gd name="T6" fmla="*/ 9 w 22"/>
                      <a:gd name="T7" fmla="*/ 30 h 31"/>
                      <a:gd name="T8" fmla="*/ 12 w 22"/>
                      <a:gd name="T9" fmla="*/ 30 h 31"/>
                      <a:gd name="T10" fmla="*/ 15 w 22"/>
                      <a:gd name="T11" fmla="*/ 14 h 31"/>
                      <a:gd name="T12" fmla="*/ 15 w 22"/>
                      <a:gd name="T13" fmla="*/ 30 h 31"/>
                      <a:gd name="T14" fmla="*/ 21 w 22"/>
                      <a:gd name="T15" fmla="*/ 30 h 31"/>
                      <a:gd name="T16" fmla="*/ 21 w 22"/>
                      <a:gd name="T17" fmla="*/ 0 h 31"/>
                      <a:gd name="T18" fmla="*/ 13 w 22"/>
                      <a:gd name="T19" fmla="*/ 0 h 31"/>
                      <a:gd name="T20" fmla="*/ 10 w 22"/>
                      <a:gd name="T21" fmla="*/ 14 h 31"/>
                      <a:gd name="T22" fmla="*/ 9 w 22"/>
                      <a:gd name="T23" fmla="*/ 0 h 31"/>
                      <a:gd name="T24" fmla="*/ 0 w 22"/>
                      <a:gd name="T25" fmla="*/ 0 h 31"/>
                      <a:gd name="T26" fmla="*/ 0 w 22"/>
                      <a:gd name="T27" fmla="*/ 30 h 31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0" t="0" r="r" b="b"/>
                    <a:pathLst>
                      <a:path w="22" h="31">
                        <a:moveTo>
                          <a:pt x="0" y="30"/>
                        </a:moveTo>
                        <a:lnTo>
                          <a:pt x="6" y="30"/>
                        </a:lnTo>
                        <a:lnTo>
                          <a:pt x="6" y="14"/>
                        </a:lnTo>
                        <a:lnTo>
                          <a:pt x="9" y="30"/>
                        </a:lnTo>
                        <a:lnTo>
                          <a:pt x="12" y="30"/>
                        </a:lnTo>
                        <a:lnTo>
                          <a:pt x="15" y="14"/>
                        </a:lnTo>
                        <a:lnTo>
                          <a:pt x="15" y="30"/>
                        </a:lnTo>
                        <a:lnTo>
                          <a:pt x="21" y="30"/>
                        </a:lnTo>
                        <a:lnTo>
                          <a:pt x="21" y="0"/>
                        </a:lnTo>
                        <a:lnTo>
                          <a:pt x="13" y="0"/>
                        </a:lnTo>
                        <a:lnTo>
                          <a:pt x="10" y="14"/>
                        </a:lnTo>
                        <a:lnTo>
                          <a:pt x="9" y="0"/>
                        </a:lnTo>
                        <a:lnTo>
                          <a:pt x="0" y="0"/>
                        </a:lnTo>
                        <a:lnTo>
                          <a:pt x="0" y="30"/>
                        </a:lnTo>
                      </a:path>
                    </a:pathLst>
                  </a:custGeom>
                  <a:solidFill>
                    <a:srgbClr val="008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152038" name="Freeform 124"/>
                  <p:cNvSpPr>
                    <a:spLocks/>
                  </p:cNvSpPr>
                  <p:nvPr/>
                </p:nvSpPr>
                <p:spPr bwMode="auto">
                  <a:xfrm>
                    <a:off x="1170" y="3297"/>
                    <a:ext cx="10" cy="31"/>
                  </a:xfrm>
                  <a:custGeom>
                    <a:avLst/>
                    <a:gdLst>
                      <a:gd name="T0" fmla="*/ 0 w 10"/>
                      <a:gd name="T1" fmla="*/ 0 h 31"/>
                      <a:gd name="T2" fmla="*/ 9 w 10"/>
                      <a:gd name="T3" fmla="*/ 0 h 31"/>
                      <a:gd name="T4" fmla="*/ 9 w 10"/>
                      <a:gd name="T5" fmla="*/ 6 h 31"/>
                      <a:gd name="T6" fmla="*/ 4 w 10"/>
                      <a:gd name="T7" fmla="*/ 6 h 31"/>
                      <a:gd name="T8" fmla="*/ 4 w 10"/>
                      <a:gd name="T9" fmla="*/ 12 h 31"/>
                      <a:gd name="T10" fmla="*/ 8 w 10"/>
                      <a:gd name="T11" fmla="*/ 12 h 31"/>
                      <a:gd name="T12" fmla="*/ 8 w 10"/>
                      <a:gd name="T13" fmla="*/ 17 h 31"/>
                      <a:gd name="T14" fmla="*/ 4 w 10"/>
                      <a:gd name="T15" fmla="*/ 17 h 31"/>
                      <a:gd name="T16" fmla="*/ 4 w 10"/>
                      <a:gd name="T17" fmla="*/ 24 h 31"/>
                      <a:gd name="T18" fmla="*/ 9 w 10"/>
                      <a:gd name="T19" fmla="*/ 24 h 31"/>
                      <a:gd name="T20" fmla="*/ 9 w 10"/>
                      <a:gd name="T21" fmla="*/ 30 h 31"/>
                      <a:gd name="T22" fmla="*/ 0 w 10"/>
                      <a:gd name="T23" fmla="*/ 30 h 31"/>
                      <a:gd name="T24" fmla="*/ 0 w 10"/>
                      <a:gd name="T25" fmla="*/ 0 h 31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0" t="0" r="r" b="b"/>
                    <a:pathLst>
                      <a:path w="10" h="31">
                        <a:moveTo>
                          <a:pt x="0" y="0"/>
                        </a:moveTo>
                        <a:lnTo>
                          <a:pt x="9" y="0"/>
                        </a:lnTo>
                        <a:lnTo>
                          <a:pt x="9" y="6"/>
                        </a:lnTo>
                        <a:lnTo>
                          <a:pt x="4" y="6"/>
                        </a:lnTo>
                        <a:lnTo>
                          <a:pt x="4" y="12"/>
                        </a:lnTo>
                        <a:lnTo>
                          <a:pt x="8" y="12"/>
                        </a:lnTo>
                        <a:lnTo>
                          <a:pt x="8" y="17"/>
                        </a:lnTo>
                        <a:lnTo>
                          <a:pt x="4" y="17"/>
                        </a:lnTo>
                        <a:lnTo>
                          <a:pt x="4" y="24"/>
                        </a:lnTo>
                        <a:lnTo>
                          <a:pt x="9" y="24"/>
                        </a:lnTo>
                        <a:lnTo>
                          <a:pt x="9" y="30"/>
                        </a:lnTo>
                        <a:lnTo>
                          <a:pt x="0" y="30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008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152039" name="Freeform 125"/>
                  <p:cNvSpPr>
                    <a:spLocks/>
                  </p:cNvSpPr>
                  <p:nvPr/>
                </p:nvSpPr>
                <p:spPr bwMode="auto">
                  <a:xfrm>
                    <a:off x="1191" y="3297"/>
                    <a:ext cx="13" cy="31"/>
                  </a:xfrm>
                  <a:custGeom>
                    <a:avLst/>
                    <a:gdLst>
                      <a:gd name="T0" fmla="*/ 0 w 13"/>
                      <a:gd name="T1" fmla="*/ 0 h 31"/>
                      <a:gd name="T2" fmla="*/ 9 w 13"/>
                      <a:gd name="T3" fmla="*/ 0 h 31"/>
                      <a:gd name="T4" fmla="*/ 12 w 13"/>
                      <a:gd name="T5" fmla="*/ 3 h 31"/>
                      <a:gd name="T6" fmla="*/ 12 w 13"/>
                      <a:gd name="T7" fmla="*/ 12 h 31"/>
                      <a:gd name="T8" fmla="*/ 9 w 13"/>
                      <a:gd name="T9" fmla="*/ 15 h 31"/>
                      <a:gd name="T10" fmla="*/ 12 w 13"/>
                      <a:gd name="T11" fmla="*/ 18 h 31"/>
                      <a:gd name="T12" fmla="*/ 12 w 13"/>
                      <a:gd name="T13" fmla="*/ 30 h 31"/>
                      <a:gd name="T14" fmla="*/ 7 w 13"/>
                      <a:gd name="T15" fmla="*/ 30 h 31"/>
                      <a:gd name="T16" fmla="*/ 7 w 13"/>
                      <a:gd name="T17" fmla="*/ 18 h 31"/>
                      <a:gd name="T18" fmla="*/ 7 w 13"/>
                      <a:gd name="T19" fmla="*/ 12 h 31"/>
                      <a:gd name="T20" fmla="*/ 5 w 13"/>
                      <a:gd name="T21" fmla="*/ 12 h 31"/>
                      <a:gd name="T22" fmla="*/ 5 w 13"/>
                      <a:gd name="T23" fmla="*/ 5 h 31"/>
                      <a:gd name="T24" fmla="*/ 7 w 13"/>
                      <a:gd name="T25" fmla="*/ 5 h 31"/>
                      <a:gd name="T26" fmla="*/ 7 w 13"/>
                      <a:gd name="T27" fmla="*/ 12 h 31"/>
                      <a:gd name="T28" fmla="*/ 7 w 13"/>
                      <a:gd name="T29" fmla="*/ 18 h 31"/>
                      <a:gd name="T30" fmla="*/ 5 w 13"/>
                      <a:gd name="T31" fmla="*/ 18 h 31"/>
                      <a:gd name="T32" fmla="*/ 5 w 13"/>
                      <a:gd name="T33" fmla="*/ 30 h 31"/>
                      <a:gd name="T34" fmla="*/ 0 w 13"/>
                      <a:gd name="T35" fmla="*/ 30 h 31"/>
                      <a:gd name="T36" fmla="*/ 0 w 13"/>
                      <a:gd name="T37" fmla="*/ 0 h 31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0" t="0" r="r" b="b"/>
                    <a:pathLst>
                      <a:path w="13" h="31">
                        <a:moveTo>
                          <a:pt x="0" y="0"/>
                        </a:moveTo>
                        <a:lnTo>
                          <a:pt x="9" y="0"/>
                        </a:lnTo>
                        <a:lnTo>
                          <a:pt x="12" y="3"/>
                        </a:lnTo>
                        <a:lnTo>
                          <a:pt x="12" y="12"/>
                        </a:lnTo>
                        <a:lnTo>
                          <a:pt x="9" y="15"/>
                        </a:lnTo>
                        <a:lnTo>
                          <a:pt x="12" y="18"/>
                        </a:lnTo>
                        <a:lnTo>
                          <a:pt x="12" y="30"/>
                        </a:lnTo>
                        <a:lnTo>
                          <a:pt x="7" y="30"/>
                        </a:lnTo>
                        <a:lnTo>
                          <a:pt x="7" y="18"/>
                        </a:lnTo>
                        <a:lnTo>
                          <a:pt x="7" y="12"/>
                        </a:lnTo>
                        <a:lnTo>
                          <a:pt x="5" y="12"/>
                        </a:lnTo>
                        <a:lnTo>
                          <a:pt x="5" y="5"/>
                        </a:lnTo>
                        <a:lnTo>
                          <a:pt x="7" y="5"/>
                        </a:lnTo>
                        <a:lnTo>
                          <a:pt x="7" y="12"/>
                        </a:lnTo>
                        <a:lnTo>
                          <a:pt x="7" y="18"/>
                        </a:lnTo>
                        <a:lnTo>
                          <a:pt x="5" y="18"/>
                        </a:lnTo>
                        <a:lnTo>
                          <a:pt x="5" y="30"/>
                        </a:lnTo>
                        <a:lnTo>
                          <a:pt x="0" y="30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008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152040" name="Freeform 126"/>
                  <p:cNvSpPr>
                    <a:spLocks/>
                  </p:cNvSpPr>
                  <p:nvPr/>
                </p:nvSpPr>
                <p:spPr bwMode="auto">
                  <a:xfrm>
                    <a:off x="1215" y="3297"/>
                    <a:ext cx="1" cy="31"/>
                  </a:xfrm>
                  <a:custGeom>
                    <a:avLst/>
                    <a:gdLst>
                      <a:gd name="T0" fmla="*/ 0 w 1"/>
                      <a:gd name="T1" fmla="*/ 0 h 31"/>
                      <a:gd name="T2" fmla="*/ 0 w 1"/>
                      <a:gd name="T3" fmla="*/ 0 h 31"/>
                      <a:gd name="T4" fmla="*/ 0 w 1"/>
                      <a:gd name="T5" fmla="*/ 30 h 31"/>
                      <a:gd name="T6" fmla="*/ 0 w 1"/>
                      <a:gd name="T7" fmla="*/ 30 h 31"/>
                      <a:gd name="T8" fmla="*/ 0 w 1"/>
                      <a:gd name="T9" fmla="*/ 0 h 3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" h="31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30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008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152041" name="Freeform 127"/>
                  <p:cNvSpPr>
                    <a:spLocks/>
                  </p:cNvSpPr>
                  <p:nvPr/>
                </p:nvSpPr>
                <p:spPr bwMode="auto">
                  <a:xfrm>
                    <a:off x="1226" y="3297"/>
                    <a:ext cx="15" cy="31"/>
                  </a:xfrm>
                  <a:custGeom>
                    <a:avLst/>
                    <a:gdLst>
                      <a:gd name="T0" fmla="*/ 4 w 15"/>
                      <a:gd name="T1" fmla="*/ 0 h 31"/>
                      <a:gd name="T2" fmla="*/ 10 w 15"/>
                      <a:gd name="T3" fmla="*/ 0 h 31"/>
                      <a:gd name="T4" fmla="*/ 14 w 15"/>
                      <a:gd name="T5" fmla="*/ 4 h 31"/>
                      <a:gd name="T6" fmla="*/ 14 w 15"/>
                      <a:gd name="T7" fmla="*/ 12 h 31"/>
                      <a:gd name="T8" fmla="*/ 10 w 15"/>
                      <a:gd name="T9" fmla="*/ 12 h 31"/>
                      <a:gd name="T10" fmla="*/ 10 w 15"/>
                      <a:gd name="T11" fmla="*/ 6 h 31"/>
                      <a:gd name="T12" fmla="*/ 5 w 15"/>
                      <a:gd name="T13" fmla="*/ 6 h 31"/>
                      <a:gd name="T14" fmla="*/ 5 w 15"/>
                      <a:gd name="T15" fmla="*/ 24 h 31"/>
                      <a:gd name="T16" fmla="*/ 10 w 15"/>
                      <a:gd name="T17" fmla="*/ 24 h 31"/>
                      <a:gd name="T18" fmla="*/ 10 w 15"/>
                      <a:gd name="T19" fmla="*/ 17 h 31"/>
                      <a:gd name="T20" fmla="*/ 14 w 15"/>
                      <a:gd name="T21" fmla="*/ 17 h 31"/>
                      <a:gd name="T22" fmla="*/ 14 w 15"/>
                      <a:gd name="T23" fmla="*/ 26 h 31"/>
                      <a:gd name="T24" fmla="*/ 10 w 15"/>
                      <a:gd name="T25" fmla="*/ 30 h 31"/>
                      <a:gd name="T26" fmla="*/ 4 w 15"/>
                      <a:gd name="T27" fmla="*/ 30 h 31"/>
                      <a:gd name="T28" fmla="*/ 0 w 15"/>
                      <a:gd name="T29" fmla="*/ 26 h 31"/>
                      <a:gd name="T30" fmla="*/ 0 w 15"/>
                      <a:gd name="T31" fmla="*/ 4 h 31"/>
                      <a:gd name="T32" fmla="*/ 4 w 15"/>
                      <a:gd name="T33" fmla="*/ 0 h 31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0" t="0" r="r" b="b"/>
                    <a:pathLst>
                      <a:path w="15" h="31">
                        <a:moveTo>
                          <a:pt x="4" y="0"/>
                        </a:moveTo>
                        <a:lnTo>
                          <a:pt x="10" y="0"/>
                        </a:lnTo>
                        <a:lnTo>
                          <a:pt x="14" y="4"/>
                        </a:lnTo>
                        <a:lnTo>
                          <a:pt x="14" y="12"/>
                        </a:lnTo>
                        <a:lnTo>
                          <a:pt x="10" y="12"/>
                        </a:lnTo>
                        <a:lnTo>
                          <a:pt x="10" y="6"/>
                        </a:lnTo>
                        <a:lnTo>
                          <a:pt x="5" y="6"/>
                        </a:lnTo>
                        <a:lnTo>
                          <a:pt x="5" y="24"/>
                        </a:lnTo>
                        <a:lnTo>
                          <a:pt x="10" y="24"/>
                        </a:lnTo>
                        <a:lnTo>
                          <a:pt x="10" y="17"/>
                        </a:lnTo>
                        <a:lnTo>
                          <a:pt x="14" y="17"/>
                        </a:lnTo>
                        <a:lnTo>
                          <a:pt x="14" y="26"/>
                        </a:lnTo>
                        <a:lnTo>
                          <a:pt x="10" y="30"/>
                        </a:lnTo>
                        <a:lnTo>
                          <a:pt x="4" y="30"/>
                        </a:lnTo>
                        <a:lnTo>
                          <a:pt x="0" y="26"/>
                        </a:lnTo>
                        <a:lnTo>
                          <a:pt x="0" y="4"/>
                        </a:lnTo>
                        <a:lnTo>
                          <a:pt x="4" y="0"/>
                        </a:lnTo>
                      </a:path>
                    </a:pathLst>
                  </a:custGeom>
                  <a:solidFill>
                    <a:srgbClr val="008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152042" name="Freeform 128"/>
                  <p:cNvSpPr>
                    <a:spLocks/>
                  </p:cNvSpPr>
                  <p:nvPr/>
                </p:nvSpPr>
                <p:spPr bwMode="auto">
                  <a:xfrm>
                    <a:off x="1250" y="3297"/>
                    <a:ext cx="19" cy="31"/>
                  </a:xfrm>
                  <a:custGeom>
                    <a:avLst/>
                    <a:gdLst>
                      <a:gd name="T0" fmla="*/ 5 w 19"/>
                      <a:gd name="T1" fmla="*/ 0 h 31"/>
                      <a:gd name="T2" fmla="*/ 13 w 19"/>
                      <a:gd name="T3" fmla="*/ 0 h 31"/>
                      <a:gd name="T4" fmla="*/ 18 w 19"/>
                      <a:gd name="T5" fmla="*/ 30 h 31"/>
                      <a:gd name="T6" fmla="*/ 12 w 19"/>
                      <a:gd name="T7" fmla="*/ 30 h 31"/>
                      <a:gd name="T8" fmla="*/ 11 w 19"/>
                      <a:gd name="T9" fmla="*/ 24 h 31"/>
                      <a:gd name="T10" fmla="*/ 11 w 19"/>
                      <a:gd name="T11" fmla="*/ 19 h 31"/>
                      <a:gd name="T12" fmla="*/ 9 w 19"/>
                      <a:gd name="T13" fmla="*/ 5 h 31"/>
                      <a:gd name="T14" fmla="*/ 7 w 19"/>
                      <a:gd name="T15" fmla="*/ 19 h 31"/>
                      <a:gd name="T16" fmla="*/ 11 w 19"/>
                      <a:gd name="T17" fmla="*/ 19 h 31"/>
                      <a:gd name="T18" fmla="*/ 11 w 19"/>
                      <a:gd name="T19" fmla="*/ 24 h 31"/>
                      <a:gd name="T20" fmla="*/ 7 w 19"/>
                      <a:gd name="T21" fmla="*/ 24 h 31"/>
                      <a:gd name="T22" fmla="*/ 6 w 19"/>
                      <a:gd name="T23" fmla="*/ 30 h 31"/>
                      <a:gd name="T24" fmla="*/ 0 w 19"/>
                      <a:gd name="T25" fmla="*/ 30 h 31"/>
                      <a:gd name="T26" fmla="*/ 5 w 19"/>
                      <a:gd name="T27" fmla="*/ 0 h 31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0" t="0" r="r" b="b"/>
                    <a:pathLst>
                      <a:path w="19" h="31">
                        <a:moveTo>
                          <a:pt x="5" y="0"/>
                        </a:moveTo>
                        <a:lnTo>
                          <a:pt x="13" y="0"/>
                        </a:lnTo>
                        <a:lnTo>
                          <a:pt x="18" y="30"/>
                        </a:lnTo>
                        <a:lnTo>
                          <a:pt x="12" y="30"/>
                        </a:lnTo>
                        <a:lnTo>
                          <a:pt x="11" y="24"/>
                        </a:lnTo>
                        <a:lnTo>
                          <a:pt x="11" y="19"/>
                        </a:lnTo>
                        <a:lnTo>
                          <a:pt x="9" y="5"/>
                        </a:lnTo>
                        <a:lnTo>
                          <a:pt x="7" y="19"/>
                        </a:lnTo>
                        <a:lnTo>
                          <a:pt x="11" y="19"/>
                        </a:lnTo>
                        <a:lnTo>
                          <a:pt x="11" y="24"/>
                        </a:lnTo>
                        <a:lnTo>
                          <a:pt x="7" y="24"/>
                        </a:lnTo>
                        <a:lnTo>
                          <a:pt x="6" y="30"/>
                        </a:lnTo>
                        <a:lnTo>
                          <a:pt x="0" y="30"/>
                        </a:lnTo>
                        <a:lnTo>
                          <a:pt x="5" y="0"/>
                        </a:lnTo>
                      </a:path>
                    </a:pathLst>
                  </a:custGeom>
                  <a:solidFill>
                    <a:srgbClr val="008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</p:grpSp>
          </p:grpSp>
        </p:grpSp>
        <p:grpSp>
          <p:nvGrpSpPr>
            <p:cNvPr id="151571" name="Group 129"/>
            <p:cNvGrpSpPr>
              <a:grpSpLocks/>
            </p:cNvGrpSpPr>
            <p:nvPr/>
          </p:nvGrpSpPr>
          <p:grpSpPr bwMode="auto">
            <a:xfrm rot="-5057615">
              <a:off x="169" y="2807"/>
              <a:ext cx="1200" cy="577"/>
              <a:chOff x="486" y="3222"/>
              <a:chExt cx="994" cy="500"/>
            </a:xfrm>
          </p:grpSpPr>
          <p:grpSp>
            <p:nvGrpSpPr>
              <p:cNvPr id="151905" name="Group 130"/>
              <p:cNvGrpSpPr>
                <a:grpSpLocks/>
              </p:cNvGrpSpPr>
              <p:nvPr/>
            </p:nvGrpSpPr>
            <p:grpSpPr bwMode="auto">
              <a:xfrm>
                <a:off x="486" y="3222"/>
                <a:ext cx="994" cy="500"/>
                <a:chOff x="486" y="3222"/>
                <a:chExt cx="994" cy="500"/>
              </a:xfrm>
            </p:grpSpPr>
            <p:sp>
              <p:nvSpPr>
                <p:cNvPr id="152012" name="Rectangle 131"/>
                <p:cNvSpPr>
                  <a:spLocks noChangeArrowheads="1"/>
                </p:cNvSpPr>
                <p:nvPr/>
              </p:nvSpPr>
              <p:spPr bwMode="auto">
                <a:xfrm>
                  <a:off x="486" y="3222"/>
                  <a:ext cx="994" cy="500"/>
                </a:xfrm>
                <a:prstGeom prst="rect">
                  <a:avLst/>
                </a:prstGeom>
                <a:solidFill>
                  <a:srgbClr val="BFFFB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1350"/>
                </a:p>
              </p:txBody>
            </p:sp>
            <p:sp>
              <p:nvSpPr>
                <p:cNvPr id="152013" name="Rectangle 132"/>
                <p:cNvSpPr>
                  <a:spLocks noChangeArrowheads="1"/>
                </p:cNvSpPr>
                <p:nvPr/>
              </p:nvSpPr>
              <p:spPr bwMode="auto">
                <a:xfrm>
                  <a:off x="507" y="3247"/>
                  <a:ext cx="951" cy="449"/>
                </a:xfrm>
                <a:prstGeom prst="rect">
                  <a:avLst/>
                </a:prstGeom>
                <a:solidFill>
                  <a:srgbClr val="008000"/>
                </a:solidFill>
                <a:ln w="12700">
                  <a:solidFill>
                    <a:srgbClr val="DFFFB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1350"/>
                </a:p>
              </p:txBody>
            </p:sp>
            <p:sp>
              <p:nvSpPr>
                <p:cNvPr id="152014" name="Freeform 133"/>
                <p:cNvSpPr>
                  <a:spLocks/>
                </p:cNvSpPr>
                <p:nvPr/>
              </p:nvSpPr>
              <p:spPr bwMode="auto">
                <a:xfrm>
                  <a:off x="571" y="3284"/>
                  <a:ext cx="827" cy="380"/>
                </a:xfrm>
                <a:custGeom>
                  <a:avLst/>
                  <a:gdLst>
                    <a:gd name="T0" fmla="*/ 0 w 827"/>
                    <a:gd name="T1" fmla="*/ 0 h 380"/>
                    <a:gd name="T2" fmla="*/ 826 w 827"/>
                    <a:gd name="T3" fmla="*/ 0 h 380"/>
                    <a:gd name="T4" fmla="*/ 826 w 827"/>
                    <a:gd name="T5" fmla="*/ 379 h 380"/>
                    <a:gd name="T6" fmla="*/ 0 w 827"/>
                    <a:gd name="T7" fmla="*/ 379 h 380"/>
                    <a:gd name="T8" fmla="*/ 0 w 827"/>
                    <a:gd name="T9" fmla="*/ 0 h 3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827" h="380">
                      <a:moveTo>
                        <a:pt x="0" y="0"/>
                      </a:moveTo>
                      <a:lnTo>
                        <a:pt x="826" y="0"/>
                      </a:lnTo>
                      <a:lnTo>
                        <a:pt x="826" y="379"/>
                      </a:lnTo>
                      <a:lnTo>
                        <a:pt x="0" y="379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FFFBF"/>
                </a:solidFill>
                <a:ln w="12700" cap="rnd" cmpd="sng">
                  <a:solidFill>
                    <a:srgbClr val="DFFFB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350"/>
                </a:p>
              </p:txBody>
            </p:sp>
          </p:grpSp>
          <p:grpSp>
            <p:nvGrpSpPr>
              <p:cNvPr id="151906" name="Group 134"/>
              <p:cNvGrpSpPr>
                <a:grpSpLocks/>
              </p:cNvGrpSpPr>
              <p:nvPr/>
            </p:nvGrpSpPr>
            <p:grpSpPr bwMode="auto">
              <a:xfrm>
                <a:off x="851" y="3589"/>
                <a:ext cx="259" cy="56"/>
                <a:chOff x="851" y="3589"/>
                <a:chExt cx="259" cy="56"/>
              </a:xfrm>
            </p:grpSpPr>
            <p:grpSp>
              <p:nvGrpSpPr>
                <p:cNvPr id="152004" name="Group 135"/>
                <p:cNvGrpSpPr>
                  <a:grpSpLocks/>
                </p:cNvGrpSpPr>
                <p:nvPr/>
              </p:nvGrpSpPr>
              <p:grpSpPr bwMode="auto">
                <a:xfrm>
                  <a:off x="851" y="3589"/>
                  <a:ext cx="39" cy="54"/>
                  <a:chOff x="851" y="3589"/>
                  <a:chExt cx="39" cy="54"/>
                </a:xfrm>
              </p:grpSpPr>
              <p:sp>
                <p:nvSpPr>
                  <p:cNvPr id="152009" name="Freeform 136"/>
                  <p:cNvSpPr>
                    <a:spLocks/>
                  </p:cNvSpPr>
                  <p:nvPr/>
                </p:nvSpPr>
                <p:spPr bwMode="auto">
                  <a:xfrm>
                    <a:off x="853" y="3606"/>
                    <a:ext cx="35" cy="34"/>
                  </a:xfrm>
                  <a:custGeom>
                    <a:avLst/>
                    <a:gdLst>
                      <a:gd name="T0" fmla="*/ 34 w 35"/>
                      <a:gd name="T1" fmla="*/ 33 h 34"/>
                      <a:gd name="T2" fmla="*/ 21 w 35"/>
                      <a:gd name="T3" fmla="*/ 26 h 34"/>
                      <a:gd name="T4" fmla="*/ 9 w 35"/>
                      <a:gd name="T5" fmla="*/ 15 h 34"/>
                      <a:gd name="T6" fmla="*/ 0 w 35"/>
                      <a:gd name="T7" fmla="*/ 0 h 34"/>
                      <a:gd name="T8" fmla="*/ 8 w 35"/>
                      <a:gd name="T9" fmla="*/ 2 h 34"/>
                      <a:gd name="T10" fmla="*/ 19 w 35"/>
                      <a:gd name="T11" fmla="*/ 8 h 34"/>
                      <a:gd name="T12" fmla="*/ 27 w 35"/>
                      <a:gd name="T13" fmla="*/ 19 h 34"/>
                      <a:gd name="T14" fmla="*/ 34 w 35"/>
                      <a:gd name="T15" fmla="*/ 33 h 3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5" h="34">
                        <a:moveTo>
                          <a:pt x="34" y="33"/>
                        </a:moveTo>
                        <a:lnTo>
                          <a:pt x="21" y="26"/>
                        </a:lnTo>
                        <a:lnTo>
                          <a:pt x="9" y="15"/>
                        </a:lnTo>
                        <a:lnTo>
                          <a:pt x="0" y="0"/>
                        </a:lnTo>
                        <a:lnTo>
                          <a:pt x="8" y="2"/>
                        </a:lnTo>
                        <a:lnTo>
                          <a:pt x="19" y="8"/>
                        </a:lnTo>
                        <a:lnTo>
                          <a:pt x="27" y="19"/>
                        </a:lnTo>
                        <a:lnTo>
                          <a:pt x="34" y="33"/>
                        </a:lnTo>
                      </a:path>
                    </a:pathLst>
                  </a:custGeom>
                  <a:solidFill>
                    <a:srgbClr val="3F5F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152010" name="Freeform 137"/>
                  <p:cNvSpPr>
                    <a:spLocks/>
                  </p:cNvSpPr>
                  <p:nvPr/>
                </p:nvSpPr>
                <p:spPr bwMode="auto">
                  <a:xfrm>
                    <a:off x="865" y="3589"/>
                    <a:ext cx="25" cy="45"/>
                  </a:xfrm>
                  <a:custGeom>
                    <a:avLst/>
                    <a:gdLst>
                      <a:gd name="T0" fmla="*/ 24 w 25"/>
                      <a:gd name="T1" fmla="*/ 44 h 45"/>
                      <a:gd name="T2" fmla="*/ 14 w 25"/>
                      <a:gd name="T3" fmla="*/ 32 h 45"/>
                      <a:gd name="T4" fmla="*/ 7 w 25"/>
                      <a:gd name="T5" fmla="*/ 21 h 45"/>
                      <a:gd name="T6" fmla="*/ 4 w 25"/>
                      <a:gd name="T7" fmla="*/ 12 h 45"/>
                      <a:gd name="T8" fmla="*/ 0 w 25"/>
                      <a:gd name="T9" fmla="*/ 0 h 45"/>
                      <a:gd name="T10" fmla="*/ 8 w 25"/>
                      <a:gd name="T11" fmla="*/ 6 h 45"/>
                      <a:gd name="T12" fmla="*/ 14 w 25"/>
                      <a:gd name="T13" fmla="*/ 12 h 45"/>
                      <a:gd name="T14" fmla="*/ 20 w 25"/>
                      <a:gd name="T15" fmla="*/ 22 h 45"/>
                      <a:gd name="T16" fmla="*/ 23 w 25"/>
                      <a:gd name="T17" fmla="*/ 33 h 45"/>
                      <a:gd name="T18" fmla="*/ 24 w 25"/>
                      <a:gd name="T19" fmla="*/ 44 h 45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25" h="45">
                        <a:moveTo>
                          <a:pt x="24" y="44"/>
                        </a:moveTo>
                        <a:lnTo>
                          <a:pt x="14" y="32"/>
                        </a:lnTo>
                        <a:lnTo>
                          <a:pt x="7" y="21"/>
                        </a:lnTo>
                        <a:lnTo>
                          <a:pt x="4" y="12"/>
                        </a:lnTo>
                        <a:lnTo>
                          <a:pt x="0" y="0"/>
                        </a:lnTo>
                        <a:lnTo>
                          <a:pt x="8" y="6"/>
                        </a:lnTo>
                        <a:lnTo>
                          <a:pt x="14" y="12"/>
                        </a:lnTo>
                        <a:lnTo>
                          <a:pt x="20" y="22"/>
                        </a:lnTo>
                        <a:lnTo>
                          <a:pt x="23" y="33"/>
                        </a:lnTo>
                        <a:lnTo>
                          <a:pt x="24" y="44"/>
                        </a:lnTo>
                      </a:path>
                    </a:pathLst>
                  </a:custGeom>
                  <a:solidFill>
                    <a:srgbClr val="3F5F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152011" name="Freeform 138"/>
                  <p:cNvSpPr>
                    <a:spLocks/>
                  </p:cNvSpPr>
                  <p:nvPr/>
                </p:nvSpPr>
                <p:spPr bwMode="auto">
                  <a:xfrm>
                    <a:off x="851" y="3629"/>
                    <a:ext cx="33" cy="14"/>
                  </a:xfrm>
                  <a:custGeom>
                    <a:avLst/>
                    <a:gdLst>
                      <a:gd name="T0" fmla="*/ 32 w 33"/>
                      <a:gd name="T1" fmla="*/ 13 h 14"/>
                      <a:gd name="T2" fmla="*/ 21 w 33"/>
                      <a:gd name="T3" fmla="*/ 11 h 14"/>
                      <a:gd name="T4" fmla="*/ 9 w 33"/>
                      <a:gd name="T5" fmla="*/ 6 h 14"/>
                      <a:gd name="T6" fmla="*/ 0 w 33"/>
                      <a:gd name="T7" fmla="*/ 0 h 14"/>
                      <a:gd name="T8" fmla="*/ 9 w 33"/>
                      <a:gd name="T9" fmla="*/ 1 h 14"/>
                      <a:gd name="T10" fmla="*/ 18 w 33"/>
                      <a:gd name="T11" fmla="*/ 3 h 14"/>
                      <a:gd name="T12" fmla="*/ 26 w 33"/>
                      <a:gd name="T13" fmla="*/ 7 h 14"/>
                      <a:gd name="T14" fmla="*/ 32 w 33"/>
                      <a:gd name="T15" fmla="*/ 13 h 1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3" h="14">
                        <a:moveTo>
                          <a:pt x="32" y="13"/>
                        </a:moveTo>
                        <a:lnTo>
                          <a:pt x="21" y="11"/>
                        </a:lnTo>
                        <a:lnTo>
                          <a:pt x="9" y="6"/>
                        </a:lnTo>
                        <a:lnTo>
                          <a:pt x="0" y="0"/>
                        </a:lnTo>
                        <a:lnTo>
                          <a:pt x="9" y="1"/>
                        </a:lnTo>
                        <a:lnTo>
                          <a:pt x="18" y="3"/>
                        </a:lnTo>
                        <a:lnTo>
                          <a:pt x="26" y="7"/>
                        </a:lnTo>
                        <a:lnTo>
                          <a:pt x="32" y="13"/>
                        </a:lnTo>
                      </a:path>
                    </a:pathLst>
                  </a:custGeom>
                  <a:solidFill>
                    <a:srgbClr val="3F5F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</p:grpSp>
            <p:grpSp>
              <p:nvGrpSpPr>
                <p:cNvPr id="152005" name="Group 139"/>
                <p:cNvGrpSpPr>
                  <a:grpSpLocks/>
                </p:cNvGrpSpPr>
                <p:nvPr/>
              </p:nvGrpSpPr>
              <p:grpSpPr bwMode="auto">
                <a:xfrm>
                  <a:off x="1071" y="3590"/>
                  <a:ext cx="39" cy="55"/>
                  <a:chOff x="1071" y="3590"/>
                  <a:chExt cx="39" cy="55"/>
                </a:xfrm>
              </p:grpSpPr>
              <p:sp>
                <p:nvSpPr>
                  <p:cNvPr id="152006" name="Freeform 140"/>
                  <p:cNvSpPr>
                    <a:spLocks/>
                  </p:cNvSpPr>
                  <p:nvPr/>
                </p:nvSpPr>
                <p:spPr bwMode="auto">
                  <a:xfrm>
                    <a:off x="1073" y="3607"/>
                    <a:ext cx="35" cy="35"/>
                  </a:xfrm>
                  <a:custGeom>
                    <a:avLst/>
                    <a:gdLst>
                      <a:gd name="T0" fmla="*/ 0 w 35"/>
                      <a:gd name="T1" fmla="*/ 34 h 35"/>
                      <a:gd name="T2" fmla="*/ 12 w 35"/>
                      <a:gd name="T3" fmla="*/ 27 h 35"/>
                      <a:gd name="T4" fmla="*/ 25 w 35"/>
                      <a:gd name="T5" fmla="*/ 15 h 35"/>
                      <a:gd name="T6" fmla="*/ 34 w 35"/>
                      <a:gd name="T7" fmla="*/ 0 h 35"/>
                      <a:gd name="T8" fmla="*/ 26 w 35"/>
                      <a:gd name="T9" fmla="*/ 2 h 35"/>
                      <a:gd name="T10" fmla="*/ 15 w 35"/>
                      <a:gd name="T11" fmla="*/ 8 h 35"/>
                      <a:gd name="T12" fmla="*/ 6 w 35"/>
                      <a:gd name="T13" fmla="*/ 19 h 35"/>
                      <a:gd name="T14" fmla="*/ 0 w 35"/>
                      <a:gd name="T15" fmla="*/ 34 h 3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5" h="35">
                        <a:moveTo>
                          <a:pt x="0" y="34"/>
                        </a:moveTo>
                        <a:lnTo>
                          <a:pt x="12" y="27"/>
                        </a:lnTo>
                        <a:lnTo>
                          <a:pt x="25" y="15"/>
                        </a:lnTo>
                        <a:lnTo>
                          <a:pt x="34" y="0"/>
                        </a:lnTo>
                        <a:lnTo>
                          <a:pt x="26" y="2"/>
                        </a:lnTo>
                        <a:lnTo>
                          <a:pt x="15" y="8"/>
                        </a:lnTo>
                        <a:lnTo>
                          <a:pt x="6" y="19"/>
                        </a:lnTo>
                        <a:lnTo>
                          <a:pt x="0" y="34"/>
                        </a:lnTo>
                      </a:path>
                    </a:pathLst>
                  </a:custGeom>
                  <a:solidFill>
                    <a:srgbClr val="3F5F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152007" name="Freeform 141"/>
                  <p:cNvSpPr>
                    <a:spLocks/>
                  </p:cNvSpPr>
                  <p:nvPr/>
                </p:nvSpPr>
                <p:spPr bwMode="auto">
                  <a:xfrm>
                    <a:off x="1071" y="3590"/>
                    <a:ext cx="25" cy="46"/>
                  </a:xfrm>
                  <a:custGeom>
                    <a:avLst/>
                    <a:gdLst>
                      <a:gd name="T0" fmla="*/ 0 w 25"/>
                      <a:gd name="T1" fmla="*/ 45 h 46"/>
                      <a:gd name="T2" fmla="*/ 10 w 25"/>
                      <a:gd name="T3" fmla="*/ 32 h 46"/>
                      <a:gd name="T4" fmla="*/ 17 w 25"/>
                      <a:gd name="T5" fmla="*/ 21 h 46"/>
                      <a:gd name="T6" fmla="*/ 20 w 25"/>
                      <a:gd name="T7" fmla="*/ 12 h 46"/>
                      <a:gd name="T8" fmla="*/ 24 w 25"/>
                      <a:gd name="T9" fmla="*/ 0 h 46"/>
                      <a:gd name="T10" fmla="*/ 16 w 25"/>
                      <a:gd name="T11" fmla="*/ 6 h 46"/>
                      <a:gd name="T12" fmla="*/ 10 w 25"/>
                      <a:gd name="T13" fmla="*/ 12 h 46"/>
                      <a:gd name="T14" fmla="*/ 5 w 25"/>
                      <a:gd name="T15" fmla="*/ 22 h 46"/>
                      <a:gd name="T16" fmla="*/ 1 w 25"/>
                      <a:gd name="T17" fmla="*/ 33 h 46"/>
                      <a:gd name="T18" fmla="*/ 0 w 25"/>
                      <a:gd name="T19" fmla="*/ 45 h 4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25" h="46">
                        <a:moveTo>
                          <a:pt x="0" y="45"/>
                        </a:moveTo>
                        <a:lnTo>
                          <a:pt x="10" y="32"/>
                        </a:lnTo>
                        <a:lnTo>
                          <a:pt x="17" y="21"/>
                        </a:lnTo>
                        <a:lnTo>
                          <a:pt x="20" y="12"/>
                        </a:lnTo>
                        <a:lnTo>
                          <a:pt x="24" y="0"/>
                        </a:lnTo>
                        <a:lnTo>
                          <a:pt x="16" y="6"/>
                        </a:lnTo>
                        <a:lnTo>
                          <a:pt x="10" y="12"/>
                        </a:lnTo>
                        <a:lnTo>
                          <a:pt x="5" y="22"/>
                        </a:lnTo>
                        <a:lnTo>
                          <a:pt x="1" y="33"/>
                        </a:lnTo>
                        <a:lnTo>
                          <a:pt x="0" y="45"/>
                        </a:lnTo>
                      </a:path>
                    </a:pathLst>
                  </a:custGeom>
                  <a:solidFill>
                    <a:srgbClr val="3F5F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152008" name="Freeform 142"/>
                  <p:cNvSpPr>
                    <a:spLocks/>
                  </p:cNvSpPr>
                  <p:nvPr/>
                </p:nvSpPr>
                <p:spPr bwMode="auto">
                  <a:xfrm>
                    <a:off x="1076" y="3630"/>
                    <a:ext cx="34" cy="15"/>
                  </a:xfrm>
                  <a:custGeom>
                    <a:avLst/>
                    <a:gdLst>
                      <a:gd name="T0" fmla="*/ 0 w 34"/>
                      <a:gd name="T1" fmla="*/ 14 h 15"/>
                      <a:gd name="T2" fmla="*/ 12 w 34"/>
                      <a:gd name="T3" fmla="*/ 11 h 15"/>
                      <a:gd name="T4" fmla="*/ 24 w 34"/>
                      <a:gd name="T5" fmla="*/ 6 h 15"/>
                      <a:gd name="T6" fmla="*/ 33 w 34"/>
                      <a:gd name="T7" fmla="*/ 0 h 15"/>
                      <a:gd name="T8" fmla="*/ 24 w 34"/>
                      <a:gd name="T9" fmla="*/ 1 h 15"/>
                      <a:gd name="T10" fmla="*/ 14 w 34"/>
                      <a:gd name="T11" fmla="*/ 3 h 15"/>
                      <a:gd name="T12" fmla="*/ 6 w 34"/>
                      <a:gd name="T13" fmla="*/ 7 h 15"/>
                      <a:gd name="T14" fmla="*/ 0 w 34"/>
                      <a:gd name="T15" fmla="*/ 14 h 1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4" h="15">
                        <a:moveTo>
                          <a:pt x="0" y="14"/>
                        </a:moveTo>
                        <a:lnTo>
                          <a:pt x="12" y="11"/>
                        </a:lnTo>
                        <a:lnTo>
                          <a:pt x="24" y="6"/>
                        </a:lnTo>
                        <a:lnTo>
                          <a:pt x="33" y="0"/>
                        </a:lnTo>
                        <a:lnTo>
                          <a:pt x="24" y="1"/>
                        </a:lnTo>
                        <a:lnTo>
                          <a:pt x="14" y="3"/>
                        </a:lnTo>
                        <a:lnTo>
                          <a:pt x="6" y="7"/>
                        </a:lnTo>
                        <a:lnTo>
                          <a:pt x="0" y="14"/>
                        </a:lnTo>
                      </a:path>
                    </a:pathLst>
                  </a:custGeom>
                  <a:solidFill>
                    <a:srgbClr val="3F5F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</p:grpSp>
          </p:grpSp>
          <p:grpSp>
            <p:nvGrpSpPr>
              <p:cNvPr id="151907" name="Group 143"/>
              <p:cNvGrpSpPr>
                <a:grpSpLocks/>
              </p:cNvGrpSpPr>
              <p:nvPr/>
            </p:nvGrpSpPr>
            <p:grpSpPr bwMode="auto">
              <a:xfrm>
                <a:off x="775" y="3354"/>
                <a:ext cx="420" cy="350"/>
                <a:chOff x="775" y="3354"/>
                <a:chExt cx="420" cy="350"/>
              </a:xfrm>
            </p:grpSpPr>
            <p:grpSp>
              <p:nvGrpSpPr>
                <p:cNvPr id="151983" name="Group 144"/>
                <p:cNvGrpSpPr>
                  <a:grpSpLocks/>
                </p:cNvGrpSpPr>
                <p:nvPr/>
              </p:nvGrpSpPr>
              <p:grpSpPr bwMode="auto">
                <a:xfrm>
                  <a:off x="867" y="3354"/>
                  <a:ext cx="232" cy="329"/>
                  <a:chOff x="867" y="3354"/>
                  <a:chExt cx="232" cy="329"/>
                </a:xfrm>
              </p:grpSpPr>
              <p:grpSp>
                <p:nvGrpSpPr>
                  <p:cNvPr id="151985" name="Group 145"/>
                  <p:cNvGrpSpPr>
                    <a:grpSpLocks/>
                  </p:cNvGrpSpPr>
                  <p:nvPr/>
                </p:nvGrpSpPr>
                <p:grpSpPr bwMode="auto">
                  <a:xfrm>
                    <a:off x="867" y="3354"/>
                    <a:ext cx="232" cy="329"/>
                    <a:chOff x="867" y="3354"/>
                    <a:chExt cx="232" cy="329"/>
                  </a:xfrm>
                </p:grpSpPr>
                <p:grpSp>
                  <p:nvGrpSpPr>
                    <p:cNvPr id="152000" name="Group 14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67" y="3354"/>
                      <a:ext cx="232" cy="68"/>
                      <a:chOff x="867" y="3354"/>
                      <a:chExt cx="232" cy="68"/>
                    </a:xfrm>
                  </p:grpSpPr>
                  <p:sp>
                    <p:nvSpPr>
                      <p:cNvPr id="152002" name="Freeform 14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67" y="3354"/>
                        <a:ext cx="114" cy="68"/>
                      </a:xfrm>
                      <a:custGeom>
                        <a:avLst/>
                        <a:gdLst>
                          <a:gd name="T0" fmla="*/ 0 w 114"/>
                          <a:gd name="T1" fmla="*/ 0 h 68"/>
                          <a:gd name="T2" fmla="*/ 113 w 114"/>
                          <a:gd name="T3" fmla="*/ 0 h 68"/>
                          <a:gd name="T4" fmla="*/ 113 w 114"/>
                          <a:gd name="T5" fmla="*/ 67 h 68"/>
                          <a:gd name="T6" fmla="*/ 32 w 114"/>
                          <a:gd name="T7" fmla="*/ 67 h 68"/>
                          <a:gd name="T8" fmla="*/ 32 w 114"/>
                          <a:gd name="T9" fmla="*/ 32 h 68"/>
                          <a:gd name="T10" fmla="*/ 31 w 114"/>
                          <a:gd name="T11" fmla="*/ 27 h 68"/>
                          <a:gd name="T12" fmla="*/ 28 w 114"/>
                          <a:gd name="T13" fmla="*/ 24 h 68"/>
                          <a:gd name="T14" fmla="*/ 23 w 114"/>
                          <a:gd name="T15" fmla="*/ 22 h 68"/>
                          <a:gd name="T16" fmla="*/ 0 w 114"/>
                          <a:gd name="T17" fmla="*/ 22 h 68"/>
                          <a:gd name="T18" fmla="*/ 0 w 114"/>
                          <a:gd name="T19" fmla="*/ 0 h 68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0" t="0" r="r" b="b"/>
                        <a:pathLst>
                          <a:path w="114" h="68">
                            <a:moveTo>
                              <a:pt x="0" y="0"/>
                            </a:moveTo>
                            <a:lnTo>
                              <a:pt x="113" y="0"/>
                            </a:lnTo>
                            <a:lnTo>
                              <a:pt x="113" y="67"/>
                            </a:lnTo>
                            <a:lnTo>
                              <a:pt x="32" y="67"/>
                            </a:lnTo>
                            <a:lnTo>
                              <a:pt x="32" y="32"/>
                            </a:lnTo>
                            <a:lnTo>
                              <a:pt x="31" y="27"/>
                            </a:lnTo>
                            <a:lnTo>
                              <a:pt x="28" y="24"/>
                            </a:lnTo>
                            <a:lnTo>
                              <a:pt x="23" y="22"/>
                            </a:lnTo>
                            <a:lnTo>
                              <a:pt x="0" y="22"/>
                            </a:lnTo>
                            <a:lnTo>
                              <a:pt x="0" y="0"/>
                            </a:lnTo>
                          </a:path>
                        </a:pathLst>
                      </a:custGeom>
                      <a:solidFill>
                        <a:srgbClr val="008000"/>
                      </a:solidFill>
                      <a:ln w="12700" cap="rnd" cmpd="sng">
                        <a:solidFill>
                          <a:srgbClr val="3F5F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 sz="1350"/>
                      </a:p>
                    </p:txBody>
                  </p:sp>
                  <p:sp>
                    <p:nvSpPr>
                      <p:cNvPr id="152003" name="Freeform 14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85" y="3354"/>
                        <a:ext cx="114" cy="68"/>
                      </a:xfrm>
                      <a:custGeom>
                        <a:avLst/>
                        <a:gdLst>
                          <a:gd name="T0" fmla="*/ 113 w 114"/>
                          <a:gd name="T1" fmla="*/ 0 h 68"/>
                          <a:gd name="T2" fmla="*/ 0 w 114"/>
                          <a:gd name="T3" fmla="*/ 0 h 68"/>
                          <a:gd name="T4" fmla="*/ 0 w 114"/>
                          <a:gd name="T5" fmla="*/ 67 h 68"/>
                          <a:gd name="T6" fmla="*/ 81 w 114"/>
                          <a:gd name="T7" fmla="*/ 67 h 68"/>
                          <a:gd name="T8" fmla="*/ 81 w 114"/>
                          <a:gd name="T9" fmla="*/ 32 h 68"/>
                          <a:gd name="T10" fmla="*/ 82 w 114"/>
                          <a:gd name="T11" fmla="*/ 27 h 68"/>
                          <a:gd name="T12" fmla="*/ 85 w 114"/>
                          <a:gd name="T13" fmla="*/ 24 h 68"/>
                          <a:gd name="T14" fmla="*/ 90 w 114"/>
                          <a:gd name="T15" fmla="*/ 22 h 68"/>
                          <a:gd name="T16" fmla="*/ 113 w 114"/>
                          <a:gd name="T17" fmla="*/ 22 h 68"/>
                          <a:gd name="T18" fmla="*/ 113 w 114"/>
                          <a:gd name="T19" fmla="*/ 0 h 68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0" t="0" r="r" b="b"/>
                        <a:pathLst>
                          <a:path w="114" h="68">
                            <a:moveTo>
                              <a:pt x="113" y="0"/>
                            </a:moveTo>
                            <a:lnTo>
                              <a:pt x="0" y="0"/>
                            </a:lnTo>
                            <a:lnTo>
                              <a:pt x="0" y="67"/>
                            </a:lnTo>
                            <a:lnTo>
                              <a:pt x="81" y="67"/>
                            </a:lnTo>
                            <a:lnTo>
                              <a:pt x="81" y="32"/>
                            </a:lnTo>
                            <a:lnTo>
                              <a:pt x="82" y="27"/>
                            </a:lnTo>
                            <a:lnTo>
                              <a:pt x="85" y="24"/>
                            </a:lnTo>
                            <a:lnTo>
                              <a:pt x="90" y="22"/>
                            </a:lnTo>
                            <a:lnTo>
                              <a:pt x="113" y="22"/>
                            </a:lnTo>
                            <a:lnTo>
                              <a:pt x="113" y="0"/>
                            </a:lnTo>
                          </a:path>
                        </a:pathLst>
                      </a:custGeom>
                      <a:solidFill>
                        <a:srgbClr val="008000"/>
                      </a:solidFill>
                      <a:ln w="12700" cap="rnd" cmpd="sng">
                        <a:solidFill>
                          <a:srgbClr val="3F5F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 sz="1350"/>
                      </a:p>
                    </p:txBody>
                  </p:sp>
                </p:grpSp>
                <p:sp>
                  <p:nvSpPr>
                    <p:cNvPr id="152001" name="Oval 14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75" y="3356"/>
                      <a:ext cx="211" cy="327"/>
                    </a:xfrm>
                    <a:prstGeom prst="ellipse">
                      <a:avLst/>
                    </a:prstGeom>
                    <a:solidFill>
                      <a:srgbClr val="3F5F00"/>
                    </a:solidFill>
                    <a:ln w="12700">
                      <a:solidFill>
                        <a:srgbClr val="DFFFBF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endParaRPr lang="zh-CN" altLang="en-US" sz="1350"/>
                    </a:p>
                  </p:txBody>
                </p:sp>
              </p:grpSp>
              <p:grpSp>
                <p:nvGrpSpPr>
                  <p:cNvPr id="151986" name="Group 150"/>
                  <p:cNvGrpSpPr>
                    <a:grpSpLocks/>
                  </p:cNvGrpSpPr>
                  <p:nvPr/>
                </p:nvGrpSpPr>
                <p:grpSpPr bwMode="auto">
                  <a:xfrm>
                    <a:off x="877" y="3366"/>
                    <a:ext cx="201" cy="288"/>
                    <a:chOff x="877" y="3366"/>
                    <a:chExt cx="201" cy="288"/>
                  </a:xfrm>
                </p:grpSpPr>
                <p:sp>
                  <p:nvSpPr>
                    <p:cNvPr id="151987" name="Freeform 151"/>
                    <p:cNvSpPr>
                      <a:spLocks/>
                    </p:cNvSpPr>
                    <p:nvPr/>
                  </p:nvSpPr>
                  <p:spPr bwMode="auto">
                    <a:xfrm>
                      <a:off x="1014" y="3539"/>
                      <a:ext cx="64" cy="115"/>
                    </a:xfrm>
                    <a:custGeom>
                      <a:avLst/>
                      <a:gdLst>
                        <a:gd name="T0" fmla="*/ 0 w 64"/>
                        <a:gd name="T1" fmla="*/ 0 h 115"/>
                        <a:gd name="T2" fmla="*/ 13 w 64"/>
                        <a:gd name="T3" fmla="*/ 7 h 115"/>
                        <a:gd name="T4" fmla="*/ 14 w 64"/>
                        <a:gd name="T5" fmla="*/ 22 h 115"/>
                        <a:gd name="T6" fmla="*/ 31 w 64"/>
                        <a:gd name="T7" fmla="*/ 31 h 115"/>
                        <a:gd name="T8" fmla="*/ 51 w 64"/>
                        <a:gd name="T9" fmla="*/ 36 h 115"/>
                        <a:gd name="T10" fmla="*/ 63 w 64"/>
                        <a:gd name="T11" fmla="*/ 43 h 115"/>
                        <a:gd name="T12" fmla="*/ 61 w 64"/>
                        <a:gd name="T13" fmla="*/ 50 h 115"/>
                        <a:gd name="T14" fmla="*/ 59 w 64"/>
                        <a:gd name="T15" fmla="*/ 59 h 115"/>
                        <a:gd name="T16" fmla="*/ 54 w 64"/>
                        <a:gd name="T17" fmla="*/ 69 h 115"/>
                        <a:gd name="T18" fmla="*/ 51 w 64"/>
                        <a:gd name="T19" fmla="*/ 78 h 115"/>
                        <a:gd name="T20" fmla="*/ 47 w 64"/>
                        <a:gd name="T21" fmla="*/ 85 h 115"/>
                        <a:gd name="T22" fmla="*/ 43 w 64"/>
                        <a:gd name="T23" fmla="*/ 94 h 115"/>
                        <a:gd name="T24" fmla="*/ 35 w 64"/>
                        <a:gd name="T25" fmla="*/ 105 h 115"/>
                        <a:gd name="T26" fmla="*/ 29 w 64"/>
                        <a:gd name="T27" fmla="*/ 114 h 115"/>
                        <a:gd name="T28" fmla="*/ 9 w 64"/>
                        <a:gd name="T29" fmla="*/ 32 h 115"/>
                        <a:gd name="T30" fmla="*/ 1 w 64"/>
                        <a:gd name="T31" fmla="*/ 21 h 115"/>
                        <a:gd name="T32" fmla="*/ 0 w 64"/>
                        <a:gd name="T33" fmla="*/ 0 h 115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</a:gdLst>
                      <a:ahLst/>
                      <a:cxnLst>
                        <a:cxn ang="T34">
                          <a:pos x="T0" y="T1"/>
                        </a:cxn>
                        <a:cxn ang="T35">
                          <a:pos x="T2" y="T3"/>
                        </a:cxn>
                        <a:cxn ang="T36">
                          <a:pos x="T4" y="T5"/>
                        </a:cxn>
                        <a:cxn ang="T37">
                          <a:pos x="T6" y="T7"/>
                        </a:cxn>
                        <a:cxn ang="T38">
                          <a:pos x="T8" y="T9"/>
                        </a:cxn>
                        <a:cxn ang="T39">
                          <a:pos x="T10" y="T11"/>
                        </a:cxn>
                        <a:cxn ang="T40">
                          <a:pos x="T12" y="T13"/>
                        </a:cxn>
                        <a:cxn ang="T41">
                          <a:pos x="T14" y="T15"/>
                        </a:cxn>
                        <a:cxn ang="T42">
                          <a:pos x="T16" y="T17"/>
                        </a:cxn>
                        <a:cxn ang="T43">
                          <a:pos x="T18" y="T19"/>
                        </a:cxn>
                        <a:cxn ang="T44">
                          <a:pos x="T20" y="T21"/>
                        </a:cxn>
                        <a:cxn ang="T45">
                          <a:pos x="T22" y="T23"/>
                        </a:cxn>
                        <a:cxn ang="T46">
                          <a:pos x="T24" y="T25"/>
                        </a:cxn>
                        <a:cxn ang="T47">
                          <a:pos x="T26" y="T27"/>
                        </a:cxn>
                        <a:cxn ang="T48">
                          <a:pos x="T28" y="T29"/>
                        </a:cxn>
                        <a:cxn ang="T49">
                          <a:pos x="T30" y="T31"/>
                        </a:cxn>
                        <a:cxn ang="T50">
                          <a:pos x="T32" y="T33"/>
                        </a:cxn>
                      </a:cxnLst>
                      <a:rect l="0" t="0" r="r" b="b"/>
                      <a:pathLst>
                        <a:path w="64" h="115">
                          <a:moveTo>
                            <a:pt x="0" y="0"/>
                          </a:moveTo>
                          <a:lnTo>
                            <a:pt x="13" y="7"/>
                          </a:lnTo>
                          <a:lnTo>
                            <a:pt x="14" y="22"/>
                          </a:lnTo>
                          <a:lnTo>
                            <a:pt x="31" y="31"/>
                          </a:lnTo>
                          <a:lnTo>
                            <a:pt x="51" y="36"/>
                          </a:lnTo>
                          <a:lnTo>
                            <a:pt x="63" y="43"/>
                          </a:lnTo>
                          <a:lnTo>
                            <a:pt x="61" y="50"/>
                          </a:lnTo>
                          <a:lnTo>
                            <a:pt x="59" y="59"/>
                          </a:lnTo>
                          <a:lnTo>
                            <a:pt x="54" y="69"/>
                          </a:lnTo>
                          <a:lnTo>
                            <a:pt x="51" y="78"/>
                          </a:lnTo>
                          <a:lnTo>
                            <a:pt x="47" y="85"/>
                          </a:lnTo>
                          <a:lnTo>
                            <a:pt x="43" y="94"/>
                          </a:lnTo>
                          <a:lnTo>
                            <a:pt x="35" y="105"/>
                          </a:lnTo>
                          <a:lnTo>
                            <a:pt x="29" y="114"/>
                          </a:lnTo>
                          <a:lnTo>
                            <a:pt x="9" y="32"/>
                          </a:lnTo>
                          <a:lnTo>
                            <a:pt x="1" y="21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008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1350"/>
                    </a:p>
                  </p:txBody>
                </p:sp>
                <p:sp>
                  <p:nvSpPr>
                    <p:cNvPr id="151988" name="Freeform 152"/>
                    <p:cNvSpPr>
                      <a:spLocks/>
                    </p:cNvSpPr>
                    <p:nvPr/>
                  </p:nvSpPr>
                  <p:spPr bwMode="auto">
                    <a:xfrm>
                      <a:off x="948" y="3524"/>
                      <a:ext cx="92" cy="130"/>
                    </a:xfrm>
                    <a:custGeom>
                      <a:avLst/>
                      <a:gdLst>
                        <a:gd name="T0" fmla="*/ 91 w 92"/>
                        <a:gd name="T1" fmla="*/ 129 h 130"/>
                        <a:gd name="T2" fmla="*/ 51 w 92"/>
                        <a:gd name="T3" fmla="*/ 129 h 130"/>
                        <a:gd name="T4" fmla="*/ 33 w 92"/>
                        <a:gd name="T5" fmla="*/ 129 h 130"/>
                        <a:gd name="T6" fmla="*/ 33 w 92"/>
                        <a:gd name="T7" fmla="*/ 105 h 130"/>
                        <a:gd name="T8" fmla="*/ 26 w 92"/>
                        <a:gd name="T9" fmla="*/ 73 h 130"/>
                        <a:gd name="T10" fmla="*/ 17 w 92"/>
                        <a:gd name="T11" fmla="*/ 42 h 130"/>
                        <a:gd name="T12" fmla="*/ 17 w 92"/>
                        <a:gd name="T13" fmla="*/ 24 h 130"/>
                        <a:gd name="T14" fmla="*/ 6 w 92"/>
                        <a:gd name="T15" fmla="*/ 14 h 130"/>
                        <a:gd name="T16" fmla="*/ 0 w 92"/>
                        <a:gd name="T17" fmla="*/ 0 h 130"/>
                        <a:gd name="T18" fmla="*/ 11 w 92"/>
                        <a:gd name="T19" fmla="*/ 8 h 130"/>
                        <a:gd name="T20" fmla="*/ 23 w 92"/>
                        <a:gd name="T21" fmla="*/ 15 h 130"/>
                        <a:gd name="T22" fmla="*/ 36 w 92"/>
                        <a:gd name="T23" fmla="*/ 18 h 130"/>
                        <a:gd name="T24" fmla="*/ 42 w 92"/>
                        <a:gd name="T25" fmla="*/ 21 h 130"/>
                        <a:gd name="T26" fmla="*/ 48 w 92"/>
                        <a:gd name="T27" fmla="*/ 21 h 130"/>
                        <a:gd name="T28" fmla="*/ 56 w 92"/>
                        <a:gd name="T29" fmla="*/ 18 h 130"/>
                        <a:gd name="T30" fmla="*/ 62 w 92"/>
                        <a:gd name="T31" fmla="*/ 15 h 130"/>
                        <a:gd name="T32" fmla="*/ 62 w 92"/>
                        <a:gd name="T33" fmla="*/ 35 h 130"/>
                        <a:gd name="T34" fmla="*/ 71 w 92"/>
                        <a:gd name="T35" fmla="*/ 47 h 130"/>
                        <a:gd name="T36" fmla="*/ 83 w 92"/>
                        <a:gd name="T37" fmla="*/ 96 h 130"/>
                        <a:gd name="T38" fmla="*/ 91 w 92"/>
                        <a:gd name="T39" fmla="*/ 129 h 130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</a:gdLst>
                      <a:ahLst/>
                      <a:cxnLst>
                        <a:cxn ang="T40">
                          <a:pos x="T0" y="T1"/>
                        </a:cxn>
                        <a:cxn ang="T41">
                          <a:pos x="T2" y="T3"/>
                        </a:cxn>
                        <a:cxn ang="T42">
                          <a:pos x="T4" y="T5"/>
                        </a:cxn>
                        <a:cxn ang="T43">
                          <a:pos x="T6" y="T7"/>
                        </a:cxn>
                        <a:cxn ang="T44">
                          <a:pos x="T8" y="T9"/>
                        </a:cxn>
                        <a:cxn ang="T45">
                          <a:pos x="T10" y="T11"/>
                        </a:cxn>
                        <a:cxn ang="T46">
                          <a:pos x="T12" y="T13"/>
                        </a:cxn>
                        <a:cxn ang="T47">
                          <a:pos x="T14" y="T15"/>
                        </a:cxn>
                        <a:cxn ang="T48">
                          <a:pos x="T16" y="T17"/>
                        </a:cxn>
                        <a:cxn ang="T49">
                          <a:pos x="T18" y="T19"/>
                        </a:cxn>
                        <a:cxn ang="T50">
                          <a:pos x="T20" y="T21"/>
                        </a:cxn>
                        <a:cxn ang="T51">
                          <a:pos x="T22" y="T23"/>
                        </a:cxn>
                        <a:cxn ang="T52">
                          <a:pos x="T24" y="T25"/>
                        </a:cxn>
                        <a:cxn ang="T53">
                          <a:pos x="T26" y="T27"/>
                        </a:cxn>
                        <a:cxn ang="T54">
                          <a:pos x="T28" y="T29"/>
                        </a:cxn>
                        <a:cxn ang="T55">
                          <a:pos x="T30" y="T31"/>
                        </a:cxn>
                        <a:cxn ang="T56">
                          <a:pos x="T32" y="T33"/>
                        </a:cxn>
                        <a:cxn ang="T57">
                          <a:pos x="T34" y="T35"/>
                        </a:cxn>
                        <a:cxn ang="T58">
                          <a:pos x="T36" y="T37"/>
                        </a:cxn>
                        <a:cxn ang="T59">
                          <a:pos x="T38" y="T39"/>
                        </a:cxn>
                      </a:cxnLst>
                      <a:rect l="0" t="0" r="r" b="b"/>
                      <a:pathLst>
                        <a:path w="92" h="130">
                          <a:moveTo>
                            <a:pt x="91" y="129"/>
                          </a:moveTo>
                          <a:lnTo>
                            <a:pt x="51" y="129"/>
                          </a:lnTo>
                          <a:lnTo>
                            <a:pt x="33" y="129"/>
                          </a:lnTo>
                          <a:lnTo>
                            <a:pt x="33" y="105"/>
                          </a:lnTo>
                          <a:lnTo>
                            <a:pt x="26" y="73"/>
                          </a:lnTo>
                          <a:lnTo>
                            <a:pt x="17" y="42"/>
                          </a:lnTo>
                          <a:lnTo>
                            <a:pt x="17" y="24"/>
                          </a:lnTo>
                          <a:lnTo>
                            <a:pt x="6" y="14"/>
                          </a:lnTo>
                          <a:lnTo>
                            <a:pt x="0" y="0"/>
                          </a:lnTo>
                          <a:lnTo>
                            <a:pt x="11" y="8"/>
                          </a:lnTo>
                          <a:lnTo>
                            <a:pt x="23" y="15"/>
                          </a:lnTo>
                          <a:lnTo>
                            <a:pt x="36" y="18"/>
                          </a:lnTo>
                          <a:lnTo>
                            <a:pt x="42" y="21"/>
                          </a:lnTo>
                          <a:lnTo>
                            <a:pt x="48" y="21"/>
                          </a:lnTo>
                          <a:lnTo>
                            <a:pt x="56" y="18"/>
                          </a:lnTo>
                          <a:lnTo>
                            <a:pt x="62" y="15"/>
                          </a:lnTo>
                          <a:lnTo>
                            <a:pt x="62" y="35"/>
                          </a:lnTo>
                          <a:lnTo>
                            <a:pt x="71" y="47"/>
                          </a:lnTo>
                          <a:lnTo>
                            <a:pt x="83" y="96"/>
                          </a:lnTo>
                          <a:lnTo>
                            <a:pt x="91" y="129"/>
                          </a:lnTo>
                        </a:path>
                      </a:pathLst>
                    </a:custGeom>
                    <a:solidFill>
                      <a:srgbClr val="DFFFBF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1350"/>
                    </a:p>
                  </p:txBody>
                </p:sp>
                <p:sp>
                  <p:nvSpPr>
                    <p:cNvPr id="151989" name="Freeform 153"/>
                    <p:cNvSpPr>
                      <a:spLocks/>
                    </p:cNvSpPr>
                    <p:nvPr/>
                  </p:nvSpPr>
                  <p:spPr bwMode="auto">
                    <a:xfrm>
                      <a:off x="933" y="3377"/>
                      <a:ext cx="98" cy="162"/>
                    </a:xfrm>
                    <a:custGeom>
                      <a:avLst/>
                      <a:gdLst>
                        <a:gd name="T0" fmla="*/ 11 w 98"/>
                        <a:gd name="T1" fmla="*/ 126 h 162"/>
                        <a:gd name="T2" fmla="*/ 9 w 98"/>
                        <a:gd name="T3" fmla="*/ 108 h 162"/>
                        <a:gd name="T4" fmla="*/ 3 w 98"/>
                        <a:gd name="T5" fmla="*/ 87 h 162"/>
                        <a:gd name="T6" fmla="*/ 0 w 98"/>
                        <a:gd name="T7" fmla="*/ 54 h 162"/>
                        <a:gd name="T8" fmla="*/ 13 w 98"/>
                        <a:gd name="T9" fmla="*/ 21 h 162"/>
                        <a:gd name="T10" fmla="*/ 29 w 98"/>
                        <a:gd name="T11" fmla="*/ 7 h 162"/>
                        <a:gd name="T12" fmla="*/ 49 w 98"/>
                        <a:gd name="T13" fmla="*/ 1 h 162"/>
                        <a:gd name="T14" fmla="*/ 67 w 98"/>
                        <a:gd name="T15" fmla="*/ 0 h 162"/>
                        <a:gd name="T16" fmla="*/ 82 w 98"/>
                        <a:gd name="T17" fmla="*/ 10 h 162"/>
                        <a:gd name="T18" fmla="*/ 93 w 98"/>
                        <a:gd name="T19" fmla="*/ 36 h 162"/>
                        <a:gd name="T20" fmla="*/ 97 w 98"/>
                        <a:gd name="T21" fmla="*/ 57 h 162"/>
                        <a:gd name="T22" fmla="*/ 96 w 98"/>
                        <a:gd name="T23" fmla="*/ 86 h 162"/>
                        <a:gd name="T24" fmla="*/ 94 w 98"/>
                        <a:gd name="T25" fmla="*/ 108 h 162"/>
                        <a:gd name="T26" fmla="*/ 93 w 98"/>
                        <a:gd name="T27" fmla="*/ 117 h 162"/>
                        <a:gd name="T28" fmla="*/ 91 w 98"/>
                        <a:gd name="T29" fmla="*/ 126 h 162"/>
                        <a:gd name="T30" fmla="*/ 86 w 98"/>
                        <a:gd name="T31" fmla="*/ 134 h 162"/>
                        <a:gd name="T32" fmla="*/ 80 w 98"/>
                        <a:gd name="T33" fmla="*/ 138 h 162"/>
                        <a:gd name="T34" fmla="*/ 75 w 98"/>
                        <a:gd name="T35" fmla="*/ 141 h 162"/>
                        <a:gd name="T36" fmla="*/ 76 w 98"/>
                        <a:gd name="T37" fmla="*/ 155 h 162"/>
                        <a:gd name="T38" fmla="*/ 70 w 98"/>
                        <a:gd name="T39" fmla="*/ 158 h 162"/>
                        <a:gd name="T40" fmla="*/ 63 w 98"/>
                        <a:gd name="T41" fmla="*/ 161 h 162"/>
                        <a:gd name="T42" fmla="*/ 50 w 98"/>
                        <a:gd name="T43" fmla="*/ 160 h 162"/>
                        <a:gd name="T44" fmla="*/ 40 w 98"/>
                        <a:gd name="T45" fmla="*/ 155 h 162"/>
                        <a:gd name="T46" fmla="*/ 24 w 98"/>
                        <a:gd name="T47" fmla="*/ 147 h 162"/>
                        <a:gd name="T48" fmla="*/ 14 w 98"/>
                        <a:gd name="T49" fmla="*/ 140 h 162"/>
                        <a:gd name="T50" fmla="*/ 11 w 98"/>
                        <a:gd name="T51" fmla="*/ 126 h 162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60000 65536"/>
                        <a:gd name="T73" fmla="*/ 0 60000 65536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</a:gdLst>
                      <a:ahLst/>
                      <a:cxnLst>
                        <a:cxn ang="T52">
                          <a:pos x="T0" y="T1"/>
                        </a:cxn>
                        <a:cxn ang="T53">
                          <a:pos x="T2" y="T3"/>
                        </a:cxn>
                        <a:cxn ang="T54">
                          <a:pos x="T4" y="T5"/>
                        </a:cxn>
                        <a:cxn ang="T55">
                          <a:pos x="T6" y="T7"/>
                        </a:cxn>
                        <a:cxn ang="T56">
                          <a:pos x="T8" y="T9"/>
                        </a:cxn>
                        <a:cxn ang="T57">
                          <a:pos x="T10" y="T11"/>
                        </a:cxn>
                        <a:cxn ang="T58">
                          <a:pos x="T12" y="T13"/>
                        </a:cxn>
                        <a:cxn ang="T59">
                          <a:pos x="T14" y="T15"/>
                        </a:cxn>
                        <a:cxn ang="T60">
                          <a:pos x="T16" y="T17"/>
                        </a:cxn>
                        <a:cxn ang="T61">
                          <a:pos x="T18" y="T19"/>
                        </a:cxn>
                        <a:cxn ang="T62">
                          <a:pos x="T20" y="T21"/>
                        </a:cxn>
                        <a:cxn ang="T63">
                          <a:pos x="T22" y="T23"/>
                        </a:cxn>
                        <a:cxn ang="T64">
                          <a:pos x="T24" y="T25"/>
                        </a:cxn>
                        <a:cxn ang="T65">
                          <a:pos x="T26" y="T27"/>
                        </a:cxn>
                        <a:cxn ang="T66">
                          <a:pos x="T28" y="T29"/>
                        </a:cxn>
                        <a:cxn ang="T67">
                          <a:pos x="T30" y="T31"/>
                        </a:cxn>
                        <a:cxn ang="T68">
                          <a:pos x="T32" y="T33"/>
                        </a:cxn>
                        <a:cxn ang="T69">
                          <a:pos x="T34" y="T35"/>
                        </a:cxn>
                        <a:cxn ang="T70">
                          <a:pos x="T36" y="T37"/>
                        </a:cxn>
                        <a:cxn ang="T71">
                          <a:pos x="T38" y="T39"/>
                        </a:cxn>
                        <a:cxn ang="T72">
                          <a:pos x="T40" y="T41"/>
                        </a:cxn>
                        <a:cxn ang="T73">
                          <a:pos x="T42" y="T43"/>
                        </a:cxn>
                        <a:cxn ang="T74">
                          <a:pos x="T44" y="T45"/>
                        </a:cxn>
                        <a:cxn ang="T75">
                          <a:pos x="T46" y="T47"/>
                        </a:cxn>
                        <a:cxn ang="T76">
                          <a:pos x="T48" y="T49"/>
                        </a:cxn>
                        <a:cxn ang="T77">
                          <a:pos x="T50" y="T51"/>
                        </a:cxn>
                      </a:cxnLst>
                      <a:rect l="0" t="0" r="r" b="b"/>
                      <a:pathLst>
                        <a:path w="98" h="162">
                          <a:moveTo>
                            <a:pt x="11" y="126"/>
                          </a:moveTo>
                          <a:lnTo>
                            <a:pt x="9" y="108"/>
                          </a:lnTo>
                          <a:lnTo>
                            <a:pt x="3" y="87"/>
                          </a:lnTo>
                          <a:lnTo>
                            <a:pt x="0" y="54"/>
                          </a:lnTo>
                          <a:lnTo>
                            <a:pt x="13" y="21"/>
                          </a:lnTo>
                          <a:lnTo>
                            <a:pt x="29" y="7"/>
                          </a:lnTo>
                          <a:lnTo>
                            <a:pt x="49" y="1"/>
                          </a:lnTo>
                          <a:lnTo>
                            <a:pt x="67" y="0"/>
                          </a:lnTo>
                          <a:lnTo>
                            <a:pt x="82" y="10"/>
                          </a:lnTo>
                          <a:lnTo>
                            <a:pt x="93" y="36"/>
                          </a:lnTo>
                          <a:lnTo>
                            <a:pt x="97" y="57"/>
                          </a:lnTo>
                          <a:lnTo>
                            <a:pt x="96" y="86"/>
                          </a:lnTo>
                          <a:lnTo>
                            <a:pt x="94" y="108"/>
                          </a:lnTo>
                          <a:lnTo>
                            <a:pt x="93" y="117"/>
                          </a:lnTo>
                          <a:lnTo>
                            <a:pt x="91" y="126"/>
                          </a:lnTo>
                          <a:lnTo>
                            <a:pt x="86" y="134"/>
                          </a:lnTo>
                          <a:lnTo>
                            <a:pt x="80" y="138"/>
                          </a:lnTo>
                          <a:lnTo>
                            <a:pt x="75" y="141"/>
                          </a:lnTo>
                          <a:lnTo>
                            <a:pt x="76" y="155"/>
                          </a:lnTo>
                          <a:lnTo>
                            <a:pt x="70" y="158"/>
                          </a:lnTo>
                          <a:lnTo>
                            <a:pt x="63" y="161"/>
                          </a:lnTo>
                          <a:lnTo>
                            <a:pt x="50" y="160"/>
                          </a:lnTo>
                          <a:lnTo>
                            <a:pt x="40" y="155"/>
                          </a:lnTo>
                          <a:lnTo>
                            <a:pt x="24" y="147"/>
                          </a:lnTo>
                          <a:lnTo>
                            <a:pt x="14" y="140"/>
                          </a:lnTo>
                          <a:lnTo>
                            <a:pt x="11" y="126"/>
                          </a:lnTo>
                        </a:path>
                      </a:pathLst>
                    </a:custGeom>
                    <a:solidFill>
                      <a:srgbClr val="BFFFBF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1350"/>
                    </a:p>
                  </p:txBody>
                </p:sp>
                <p:sp>
                  <p:nvSpPr>
                    <p:cNvPr id="151990" name="Freeform 154"/>
                    <p:cNvSpPr>
                      <a:spLocks/>
                    </p:cNvSpPr>
                    <p:nvPr/>
                  </p:nvSpPr>
                  <p:spPr bwMode="auto">
                    <a:xfrm>
                      <a:off x="933" y="3446"/>
                      <a:ext cx="71" cy="109"/>
                    </a:xfrm>
                    <a:custGeom>
                      <a:avLst/>
                      <a:gdLst>
                        <a:gd name="T0" fmla="*/ 22 w 71"/>
                        <a:gd name="T1" fmla="*/ 0 h 109"/>
                        <a:gd name="T2" fmla="*/ 26 w 71"/>
                        <a:gd name="T3" fmla="*/ 21 h 109"/>
                        <a:gd name="T4" fmla="*/ 29 w 71"/>
                        <a:gd name="T5" fmla="*/ 36 h 109"/>
                        <a:gd name="T6" fmla="*/ 32 w 71"/>
                        <a:gd name="T7" fmla="*/ 49 h 109"/>
                        <a:gd name="T8" fmla="*/ 39 w 71"/>
                        <a:gd name="T9" fmla="*/ 62 h 109"/>
                        <a:gd name="T10" fmla="*/ 40 w 71"/>
                        <a:gd name="T11" fmla="*/ 65 h 109"/>
                        <a:gd name="T12" fmla="*/ 45 w 71"/>
                        <a:gd name="T13" fmla="*/ 69 h 109"/>
                        <a:gd name="T14" fmla="*/ 48 w 71"/>
                        <a:gd name="T15" fmla="*/ 72 h 109"/>
                        <a:gd name="T16" fmla="*/ 55 w 71"/>
                        <a:gd name="T17" fmla="*/ 74 h 109"/>
                        <a:gd name="T18" fmla="*/ 58 w 71"/>
                        <a:gd name="T19" fmla="*/ 75 h 109"/>
                        <a:gd name="T20" fmla="*/ 62 w 71"/>
                        <a:gd name="T21" fmla="*/ 76 h 109"/>
                        <a:gd name="T22" fmla="*/ 66 w 71"/>
                        <a:gd name="T23" fmla="*/ 76 h 109"/>
                        <a:gd name="T24" fmla="*/ 70 w 71"/>
                        <a:gd name="T25" fmla="*/ 74 h 109"/>
                        <a:gd name="T26" fmla="*/ 66 w 71"/>
                        <a:gd name="T27" fmla="*/ 81 h 109"/>
                        <a:gd name="T28" fmla="*/ 57 w 71"/>
                        <a:gd name="T29" fmla="*/ 88 h 109"/>
                        <a:gd name="T30" fmla="*/ 52 w 71"/>
                        <a:gd name="T31" fmla="*/ 94 h 109"/>
                        <a:gd name="T32" fmla="*/ 48 w 71"/>
                        <a:gd name="T33" fmla="*/ 101 h 109"/>
                        <a:gd name="T34" fmla="*/ 44 w 71"/>
                        <a:gd name="T35" fmla="*/ 106 h 109"/>
                        <a:gd name="T36" fmla="*/ 35 w 71"/>
                        <a:gd name="T37" fmla="*/ 108 h 109"/>
                        <a:gd name="T38" fmla="*/ 23 w 71"/>
                        <a:gd name="T39" fmla="*/ 108 h 109"/>
                        <a:gd name="T40" fmla="*/ 5 w 71"/>
                        <a:gd name="T41" fmla="*/ 92 h 109"/>
                        <a:gd name="T42" fmla="*/ 0 w 71"/>
                        <a:gd name="T43" fmla="*/ 79 h 109"/>
                        <a:gd name="T44" fmla="*/ 7 w 71"/>
                        <a:gd name="T45" fmla="*/ 52 h 109"/>
                        <a:gd name="T46" fmla="*/ 11 w 71"/>
                        <a:gd name="T47" fmla="*/ 24 h 109"/>
                        <a:gd name="T48" fmla="*/ 22 w 71"/>
                        <a:gd name="T49" fmla="*/ 0 h 109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60000 65536"/>
                        <a:gd name="T73" fmla="*/ 0 60000 65536"/>
                        <a:gd name="T74" fmla="*/ 0 60000 65536"/>
                      </a:gdLst>
                      <a:ahLst/>
                      <a:cxnLst>
                        <a:cxn ang="T50">
                          <a:pos x="T0" y="T1"/>
                        </a:cxn>
                        <a:cxn ang="T51">
                          <a:pos x="T2" y="T3"/>
                        </a:cxn>
                        <a:cxn ang="T52">
                          <a:pos x="T4" y="T5"/>
                        </a:cxn>
                        <a:cxn ang="T53">
                          <a:pos x="T6" y="T7"/>
                        </a:cxn>
                        <a:cxn ang="T54">
                          <a:pos x="T8" y="T9"/>
                        </a:cxn>
                        <a:cxn ang="T55">
                          <a:pos x="T10" y="T11"/>
                        </a:cxn>
                        <a:cxn ang="T56">
                          <a:pos x="T12" y="T13"/>
                        </a:cxn>
                        <a:cxn ang="T57">
                          <a:pos x="T14" y="T15"/>
                        </a:cxn>
                        <a:cxn ang="T58">
                          <a:pos x="T16" y="T17"/>
                        </a:cxn>
                        <a:cxn ang="T59">
                          <a:pos x="T18" y="T19"/>
                        </a:cxn>
                        <a:cxn ang="T60">
                          <a:pos x="T20" y="T21"/>
                        </a:cxn>
                        <a:cxn ang="T61">
                          <a:pos x="T22" y="T23"/>
                        </a:cxn>
                        <a:cxn ang="T62">
                          <a:pos x="T24" y="T25"/>
                        </a:cxn>
                        <a:cxn ang="T63">
                          <a:pos x="T26" y="T27"/>
                        </a:cxn>
                        <a:cxn ang="T64">
                          <a:pos x="T28" y="T29"/>
                        </a:cxn>
                        <a:cxn ang="T65">
                          <a:pos x="T30" y="T31"/>
                        </a:cxn>
                        <a:cxn ang="T66">
                          <a:pos x="T32" y="T33"/>
                        </a:cxn>
                        <a:cxn ang="T67">
                          <a:pos x="T34" y="T35"/>
                        </a:cxn>
                        <a:cxn ang="T68">
                          <a:pos x="T36" y="T37"/>
                        </a:cxn>
                        <a:cxn ang="T69">
                          <a:pos x="T38" y="T39"/>
                        </a:cxn>
                        <a:cxn ang="T70">
                          <a:pos x="T40" y="T41"/>
                        </a:cxn>
                        <a:cxn ang="T71">
                          <a:pos x="T42" y="T43"/>
                        </a:cxn>
                        <a:cxn ang="T72">
                          <a:pos x="T44" y="T45"/>
                        </a:cxn>
                        <a:cxn ang="T73">
                          <a:pos x="T46" y="T47"/>
                        </a:cxn>
                        <a:cxn ang="T74">
                          <a:pos x="T48" y="T49"/>
                        </a:cxn>
                      </a:cxnLst>
                      <a:rect l="0" t="0" r="r" b="b"/>
                      <a:pathLst>
                        <a:path w="71" h="109">
                          <a:moveTo>
                            <a:pt x="22" y="0"/>
                          </a:moveTo>
                          <a:lnTo>
                            <a:pt x="26" y="21"/>
                          </a:lnTo>
                          <a:lnTo>
                            <a:pt x="29" y="36"/>
                          </a:lnTo>
                          <a:lnTo>
                            <a:pt x="32" y="49"/>
                          </a:lnTo>
                          <a:lnTo>
                            <a:pt x="39" y="62"/>
                          </a:lnTo>
                          <a:lnTo>
                            <a:pt x="40" y="65"/>
                          </a:lnTo>
                          <a:lnTo>
                            <a:pt x="45" y="69"/>
                          </a:lnTo>
                          <a:lnTo>
                            <a:pt x="48" y="72"/>
                          </a:lnTo>
                          <a:lnTo>
                            <a:pt x="55" y="74"/>
                          </a:lnTo>
                          <a:lnTo>
                            <a:pt x="58" y="75"/>
                          </a:lnTo>
                          <a:lnTo>
                            <a:pt x="62" y="76"/>
                          </a:lnTo>
                          <a:lnTo>
                            <a:pt x="66" y="76"/>
                          </a:lnTo>
                          <a:lnTo>
                            <a:pt x="70" y="74"/>
                          </a:lnTo>
                          <a:lnTo>
                            <a:pt x="66" y="81"/>
                          </a:lnTo>
                          <a:lnTo>
                            <a:pt x="57" y="88"/>
                          </a:lnTo>
                          <a:lnTo>
                            <a:pt x="52" y="94"/>
                          </a:lnTo>
                          <a:lnTo>
                            <a:pt x="48" y="101"/>
                          </a:lnTo>
                          <a:lnTo>
                            <a:pt x="44" y="106"/>
                          </a:lnTo>
                          <a:lnTo>
                            <a:pt x="35" y="108"/>
                          </a:lnTo>
                          <a:lnTo>
                            <a:pt x="23" y="108"/>
                          </a:lnTo>
                          <a:lnTo>
                            <a:pt x="5" y="92"/>
                          </a:lnTo>
                          <a:lnTo>
                            <a:pt x="0" y="79"/>
                          </a:lnTo>
                          <a:lnTo>
                            <a:pt x="7" y="52"/>
                          </a:lnTo>
                          <a:lnTo>
                            <a:pt x="11" y="24"/>
                          </a:lnTo>
                          <a:lnTo>
                            <a:pt x="22" y="0"/>
                          </a:lnTo>
                        </a:path>
                      </a:pathLst>
                    </a:custGeom>
                    <a:solidFill>
                      <a:srgbClr val="3F5F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1350"/>
                    </a:p>
                  </p:txBody>
                </p:sp>
                <p:grpSp>
                  <p:nvGrpSpPr>
                    <p:cNvPr id="151991" name="Group 15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976" y="3428"/>
                      <a:ext cx="54" cy="61"/>
                      <a:chOff x="976" y="3428"/>
                      <a:chExt cx="54" cy="61"/>
                    </a:xfrm>
                  </p:grpSpPr>
                  <p:sp>
                    <p:nvSpPr>
                      <p:cNvPr id="151994" name="Freeform 15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98" y="3486"/>
                        <a:ext cx="18" cy="3"/>
                      </a:xfrm>
                      <a:custGeom>
                        <a:avLst/>
                        <a:gdLst>
                          <a:gd name="T0" fmla="*/ 0 w 18"/>
                          <a:gd name="T1" fmla="*/ 1 h 3"/>
                          <a:gd name="T2" fmla="*/ 1 w 18"/>
                          <a:gd name="T3" fmla="*/ 2 h 3"/>
                          <a:gd name="T4" fmla="*/ 4 w 18"/>
                          <a:gd name="T5" fmla="*/ 2 h 3"/>
                          <a:gd name="T6" fmla="*/ 7 w 18"/>
                          <a:gd name="T7" fmla="*/ 2 h 3"/>
                          <a:gd name="T8" fmla="*/ 9 w 18"/>
                          <a:gd name="T9" fmla="*/ 2 h 3"/>
                          <a:gd name="T10" fmla="*/ 12 w 18"/>
                          <a:gd name="T11" fmla="*/ 2 h 3"/>
                          <a:gd name="T12" fmla="*/ 14 w 18"/>
                          <a:gd name="T13" fmla="*/ 2 h 3"/>
                          <a:gd name="T14" fmla="*/ 16 w 18"/>
                          <a:gd name="T15" fmla="*/ 2 h 3"/>
                          <a:gd name="T16" fmla="*/ 17 w 18"/>
                          <a:gd name="T17" fmla="*/ 1 h 3"/>
                          <a:gd name="T18" fmla="*/ 15 w 18"/>
                          <a:gd name="T19" fmla="*/ 0 h 3"/>
                          <a:gd name="T20" fmla="*/ 10 w 18"/>
                          <a:gd name="T21" fmla="*/ 0 h 3"/>
                          <a:gd name="T22" fmla="*/ 5 w 18"/>
                          <a:gd name="T23" fmla="*/ 0 h 3"/>
                          <a:gd name="T24" fmla="*/ 2 w 18"/>
                          <a:gd name="T25" fmla="*/ 0 h 3"/>
                          <a:gd name="T26" fmla="*/ 0 w 18"/>
                          <a:gd name="T27" fmla="*/ 1 h 3"/>
                          <a:gd name="T28" fmla="*/ 0 60000 65536"/>
                          <a:gd name="T29" fmla="*/ 0 60000 65536"/>
                          <a:gd name="T30" fmla="*/ 0 60000 65536"/>
                          <a:gd name="T31" fmla="*/ 0 60000 65536"/>
                          <a:gd name="T32" fmla="*/ 0 60000 65536"/>
                          <a:gd name="T33" fmla="*/ 0 60000 65536"/>
                          <a:gd name="T34" fmla="*/ 0 60000 65536"/>
                          <a:gd name="T35" fmla="*/ 0 60000 65536"/>
                          <a:gd name="T36" fmla="*/ 0 60000 65536"/>
                          <a:gd name="T37" fmla="*/ 0 60000 65536"/>
                          <a:gd name="T38" fmla="*/ 0 60000 65536"/>
                          <a:gd name="T39" fmla="*/ 0 60000 65536"/>
                          <a:gd name="T40" fmla="*/ 0 60000 65536"/>
                          <a:gd name="T41" fmla="*/ 0 60000 65536"/>
                        </a:gdLst>
                        <a:ahLst/>
                        <a:cxnLst>
                          <a:cxn ang="T28">
                            <a:pos x="T0" y="T1"/>
                          </a:cxn>
                          <a:cxn ang="T29">
                            <a:pos x="T2" y="T3"/>
                          </a:cxn>
                          <a:cxn ang="T30">
                            <a:pos x="T4" y="T5"/>
                          </a:cxn>
                          <a:cxn ang="T31">
                            <a:pos x="T6" y="T7"/>
                          </a:cxn>
                          <a:cxn ang="T32">
                            <a:pos x="T8" y="T9"/>
                          </a:cxn>
                          <a:cxn ang="T33">
                            <a:pos x="T10" y="T11"/>
                          </a:cxn>
                          <a:cxn ang="T34">
                            <a:pos x="T12" y="T13"/>
                          </a:cxn>
                          <a:cxn ang="T35">
                            <a:pos x="T14" y="T15"/>
                          </a:cxn>
                          <a:cxn ang="T36">
                            <a:pos x="T16" y="T17"/>
                          </a:cxn>
                          <a:cxn ang="T37">
                            <a:pos x="T18" y="T19"/>
                          </a:cxn>
                          <a:cxn ang="T38">
                            <a:pos x="T20" y="T21"/>
                          </a:cxn>
                          <a:cxn ang="T39">
                            <a:pos x="T22" y="T23"/>
                          </a:cxn>
                          <a:cxn ang="T40">
                            <a:pos x="T24" y="T25"/>
                          </a:cxn>
                          <a:cxn ang="T41">
                            <a:pos x="T26" y="T27"/>
                          </a:cxn>
                        </a:cxnLst>
                        <a:rect l="0" t="0" r="r" b="b"/>
                        <a:pathLst>
                          <a:path w="18" h="3">
                            <a:moveTo>
                              <a:pt x="0" y="1"/>
                            </a:moveTo>
                            <a:lnTo>
                              <a:pt x="1" y="2"/>
                            </a:lnTo>
                            <a:lnTo>
                              <a:pt x="4" y="2"/>
                            </a:lnTo>
                            <a:lnTo>
                              <a:pt x="7" y="2"/>
                            </a:lnTo>
                            <a:lnTo>
                              <a:pt x="9" y="2"/>
                            </a:lnTo>
                            <a:lnTo>
                              <a:pt x="12" y="2"/>
                            </a:lnTo>
                            <a:lnTo>
                              <a:pt x="14" y="2"/>
                            </a:lnTo>
                            <a:lnTo>
                              <a:pt x="16" y="2"/>
                            </a:lnTo>
                            <a:lnTo>
                              <a:pt x="17" y="1"/>
                            </a:lnTo>
                            <a:lnTo>
                              <a:pt x="15" y="0"/>
                            </a:lnTo>
                            <a:lnTo>
                              <a:pt x="10" y="0"/>
                            </a:lnTo>
                            <a:lnTo>
                              <a:pt x="5" y="0"/>
                            </a:lnTo>
                            <a:lnTo>
                              <a:pt x="2" y="0"/>
                            </a:lnTo>
                            <a:lnTo>
                              <a:pt x="0" y="1"/>
                            </a:lnTo>
                          </a:path>
                        </a:pathLst>
                      </a:custGeom>
                      <a:solidFill>
                        <a:srgbClr val="3F5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 cap="rnd" cmpd="sng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 sz="1350"/>
                      </a:p>
                    </p:txBody>
                  </p:sp>
                  <p:sp>
                    <p:nvSpPr>
                      <p:cNvPr id="151995" name="Freeform 15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98" y="3471"/>
                        <a:ext cx="15" cy="2"/>
                      </a:xfrm>
                      <a:custGeom>
                        <a:avLst/>
                        <a:gdLst>
                          <a:gd name="T0" fmla="*/ 3 w 15"/>
                          <a:gd name="T1" fmla="*/ 1 h 2"/>
                          <a:gd name="T2" fmla="*/ 1 w 15"/>
                          <a:gd name="T3" fmla="*/ 1 h 2"/>
                          <a:gd name="T4" fmla="*/ 1 w 15"/>
                          <a:gd name="T5" fmla="*/ 1 h 2"/>
                          <a:gd name="T6" fmla="*/ 0 w 15"/>
                          <a:gd name="T7" fmla="*/ 1 h 2"/>
                          <a:gd name="T8" fmla="*/ 0 w 15"/>
                          <a:gd name="T9" fmla="*/ 1 h 2"/>
                          <a:gd name="T10" fmla="*/ 1 w 15"/>
                          <a:gd name="T11" fmla="*/ 0 h 2"/>
                          <a:gd name="T12" fmla="*/ 3 w 15"/>
                          <a:gd name="T13" fmla="*/ 0 h 2"/>
                          <a:gd name="T14" fmla="*/ 5 w 15"/>
                          <a:gd name="T15" fmla="*/ 0 h 2"/>
                          <a:gd name="T16" fmla="*/ 7 w 15"/>
                          <a:gd name="T17" fmla="*/ 0 h 2"/>
                          <a:gd name="T18" fmla="*/ 9 w 15"/>
                          <a:gd name="T19" fmla="*/ 0 h 2"/>
                          <a:gd name="T20" fmla="*/ 11 w 15"/>
                          <a:gd name="T21" fmla="*/ 0 h 2"/>
                          <a:gd name="T22" fmla="*/ 12 w 15"/>
                          <a:gd name="T23" fmla="*/ 0 h 2"/>
                          <a:gd name="T24" fmla="*/ 13 w 15"/>
                          <a:gd name="T25" fmla="*/ 0 h 2"/>
                          <a:gd name="T26" fmla="*/ 14 w 15"/>
                          <a:gd name="T27" fmla="*/ 1 h 2"/>
                          <a:gd name="T28" fmla="*/ 12 w 15"/>
                          <a:gd name="T29" fmla="*/ 1 h 2"/>
                          <a:gd name="T30" fmla="*/ 11 w 15"/>
                          <a:gd name="T31" fmla="*/ 1 h 2"/>
                          <a:gd name="T32" fmla="*/ 11 w 15"/>
                          <a:gd name="T33" fmla="*/ 1 h 2"/>
                          <a:gd name="T34" fmla="*/ 9 w 15"/>
                          <a:gd name="T35" fmla="*/ 1 h 2"/>
                          <a:gd name="T36" fmla="*/ 8 w 15"/>
                          <a:gd name="T37" fmla="*/ 1 h 2"/>
                          <a:gd name="T38" fmla="*/ 7 w 15"/>
                          <a:gd name="T39" fmla="*/ 1 h 2"/>
                          <a:gd name="T40" fmla="*/ 5 w 15"/>
                          <a:gd name="T41" fmla="*/ 1 h 2"/>
                          <a:gd name="T42" fmla="*/ 3 w 15"/>
                          <a:gd name="T43" fmla="*/ 1 h 2"/>
                          <a:gd name="T44" fmla="*/ 0 60000 65536"/>
                          <a:gd name="T45" fmla="*/ 0 60000 65536"/>
                          <a:gd name="T46" fmla="*/ 0 60000 65536"/>
                          <a:gd name="T47" fmla="*/ 0 60000 65536"/>
                          <a:gd name="T48" fmla="*/ 0 60000 65536"/>
                          <a:gd name="T49" fmla="*/ 0 60000 65536"/>
                          <a:gd name="T50" fmla="*/ 0 60000 65536"/>
                          <a:gd name="T51" fmla="*/ 0 60000 65536"/>
                          <a:gd name="T52" fmla="*/ 0 60000 65536"/>
                          <a:gd name="T53" fmla="*/ 0 60000 65536"/>
                          <a:gd name="T54" fmla="*/ 0 60000 65536"/>
                          <a:gd name="T55" fmla="*/ 0 60000 65536"/>
                          <a:gd name="T56" fmla="*/ 0 60000 65536"/>
                          <a:gd name="T57" fmla="*/ 0 60000 65536"/>
                          <a:gd name="T58" fmla="*/ 0 60000 65536"/>
                          <a:gd name="T59" fmla="*/ 0 60000 65536"/>
                          <a:gd name="T60" fmla="*/ 0 60000 65536"/>
                          <a:gd name="T61" fmla="*/ 0 60000 65536"/>
                          <a:gd name="T62" fmla="*/ 0 60000 65536"/>
                          <a:gd name="T63" fmla="*/ 0 60000 65536"/>
                          <a:gd name="T64" fmla="*/ 0 60000 65536"/>
                          <a:gd name="T65" fmla="*/ 0 60000 65536"/>
                        </a:gdLst>
                        <a:ahLst/>
                        <a:cxnLst>
                          <a:cxn ang="T44">
                            <a:pos x="T0" y="T1"/>
                          </a:cxn>
                          <a:cxn ang="T45">
                            <a:pos x="T2" y="T3"/>
                          </a:cxn>
                          <a:cxn ang="T46">
                            <a:pos x="T4" y="T5"/>
                          </a:cxn>
                          <a:cxn ang="T47">
                            <a:pos x="T6" y="T7"/>
                          </a:cxn>
                          <a:cxn ang="T48">
                            <a:pos x="T8" y="T9"/>
                          </a:cxn>
                          <a:cxn ang="T49">
                            <a:pos x="T10" y="T11"/>
                          </a:cxn>
                          <a:cxn ang="T50">
                            <a:pos x="T12" y="T13"/>
                          </a:cxn>
                          <a:cxn ang="T51">
                            <a:pos x="T14" y="T15"/>
                          </a:cxn>
                          <a:cxn ang="T52">
                            <a:pos x="T16" y="T17"/>
                          </a:cxn>
                          <a:cxn ang="T53">
                            <a:pos x="T18" y="T19"/>
                          </a:cxn>
                          <a:cxn ang="T54">
                            <a:pos x="T20" y="T21"/>
                          </a:cxn>
                          <a:cxn ang="T55">
                            <a:pos x="T22" y="T23"/>
                          </a:cxn>
                          <a:cxn ang="T56">
                            <a:pos x="T24" y="T25"/>
                          </a:cxn>
                          <a:cxn ang="T57">
                            <a:pos x="T26" y="T27"/>
                          </a:cxn>
                          <a:cxn ang="T58">
                            <a:pos x="T28" y="T29"/>
                          </a:cxn>
                          <a:cxn ang="T59">
                            <a:pos x="T30" y="T31"/>
                          </a:cxn>
                          <a:cxn ang="T60">
                            <a:pos x="T32" y="T33"/>
                          </a:cxn>
                          <a:cxn ang="T61">
                            <a:pos x="T34" y="T35"/>
                          </a:cxn>
                          <a:cxn ang="T62">
                            <a:pos x="T36" y="T37"/>
                          </a:cxn>
                          <a:cxn ang="T63">
                            <a:pos x="T38" y="T39"/>
                          </a:cxn>
                          <a:cxn ang="T64">
                            <a:pos x="T40" y="T41"/>
                          </a:cxn>
                          <a:cxn ang="T65">
                            <a:pos x="T42" y="T43"/>
                          </a:cxn>
                        </a:cxnLst>
                        <a:rect l="0" t="0" r="r" b="b"/>
                        <a:pathLst>
                          <a:path w="15" h="2">
                            <a:moveTo>
                              <a:pt x="3" y="1"/>
                            </a:moveTo>
                            <a:lnTo>
                              <a:pt x="1" y="1"/>
                            </a:lnTo>
                            <a:lnTo>
                              <a:pt x="0" y="1"/>
                            </a:lnTo>
                            <a:lnTo>
                              <a:pt x="1" y="0"/>
                            </a:lnTo>
                            <a:lnTo>
                              <a:pt x="3" y="0"/>
                            </a:lnTo>
                            <a:lnTo>
                              <a:pt x="5" y="0"/>
                            </a:lnTo>
                            <a:lnTo>
                              <a:pt x="7" y="0"/>
                            </a:lnTo>
                            <a:lnTo>
                              <a:pt x="9" y="0"/>
                            </a:lnTo>
                            <a:lnTo>
                              <a:pt x="11" y="0"/>
                            </a:lnTo>
                            <a:lnTo>
                              <a:pt x="12" y="0"/>
                            </a:lnTo>
                            <a:lnTo>
                              <a:pt x="13" y="0"/>
                            </a:lnTo>
                            <a:lnTo>
                              <a:pt x="14" y="1"/>
                            </a:lnTo>
                            <a:lnTo>
                              <a:pt x="12" y="1"/>
                            </a:lnTo>
                            <a:lnTo>
                              <a:pt x="11" y="1"/>
                            </a:lnTo>
                            <a:lnTo>
                              <a:pt x="9" y="1"/>
                            </a:lnTo>
                            <a:lnTo>
                              <a:pt x="8" y="1"/>
                            </a:lnTo>
                            <a:lnTo>
                              <a:pt x="7" y="1"/>
                            </a:lnTo>
                            <a:lnTo>
                              <a:pt x="5" y="1"/>
                            </a:lnTo>
                            <a:lnTo>
                              <a:pt x="3" y="1"/>
                            </a:lnTo>
                          </a:path>
                        </a:pathLst>
                      </a:custGeom>
                      <a:solidFill>
                        <a:srgbClr val="3F5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 cap="rnd" cmpd="sng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 sz="1350"/>
                      </a:p>
                    </p:txBody>
                  </p:sp>
                  <p:sp>
                    <p:nvSpPr>
                      <p:cNvPr id="151996" name="Freeform 15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76" y="3428"/>
                        <a:ext cx="28" cy="34"/>
                      </a:xfrm>
                      <a:custGeom>
                        <a:avLst/>
                        <a:gdLst>
                          <a:gd name="T0" fmla="*/ 0 w 28"/>
                          <a:gd name="T1" fmla="*/ 6 h 34"/>
                          <a:gd name="T2" fmla="*/ 3 w 28"/>
                          <a:gd name="T3" fmla="*/ 2 h 34"/>
                          <a:gd name="T4" fmla="*/ 8 w 28"/>
                          <a:gd name="T5" fmla="*/ 1 h 34"/>
                          <a:gd name="T6" fmla="*/ 12 w 28"/>
                          <a:gd name="T7" fmla="*/ 0 h 34"/>
                          <a:gd name="T8" fmla="*/ 17 w 28"/>
                          <a:gd name="T9" fmla="*/ 0 h 34"/>
                          <a:gd name="T10" fmla="*/ 20 w 28"/>
                          <a:gd name="T11" fmla="*/ 2 h 34"/>
                          <a:gd name="T12" fmla="*/ 23 w 28"/>
                          <a:gd name="T13" fmla="*/ 7 h 34"/>
                          <a:gd name="T14" fmla="*/ 25 w 28"/>
                          <a:gd name="T15" fmla="*/ 16 h 34"/>
                          <a:gd name="T16" fmla="*/ 26 w 28"/>
                          <a:gd name="T17" fmla="*/ 24 h 34"/>
                          <a:gd name="T18" fmla="*/ 27 w 28"/>
                          <a:gd name="T19" fmla="*/ 33 h 34"/>
                          <a:gd name="T20" fmla="*/ 24 w 28"/>
                          <a:gd name="T21" fmla="*/ 31 h 34"/>
                          <a:gd name="T22" fmla="*/ 22 w 28"/>
                          <a:gd name="T23" fmla="*/ 31 h 34"/>
                          <a:gd name="T24" fmla="*/ 19 w 28"/>
                          <a:gd name="T25" fmla="*/ 32 h 34"/>
                          <a:gd name="T26" fmla="*/ 20 w 28"/>
                          <a:gd name="T27" fmla="*/ 23 h 34"/>
                          <a:gd name="T28" fmla="*/ 22 w 28"/>
                          <a:gd name="T29" fmla="*/ 14 h 34"/>
                          <a:gd name="T30" fmla="*/ 21 w 28"/>
                          <a:gd name="T31" fmla="*/ 9 h 34"/>
                          <a:gd name="T32" fmla="*/ 18 w 28"/>
                          <a:gd name="T33" fmla="*/ 5 h 34"/>
                          <a:gd name="T34" fmla="*/ 10 w 28"/>
                          <a:gd name="T35" fmla="*/ 3 h 34"/>
                          <a:gd name="T36" fmla="*/ 0 w 28"/>
                          <a:gd name="T37" fmla="*/ 6 h 34"/>
                          <a:gd name="T38" fmla="*/ 0 60000 65536"/>
                          <a:gd name="T39" fmla="*/ 0 60000 65536"/>
                          <a:gd name="T40" fmla="*/ 0 60000 65536"/>
                          <a:gd name="T41" fmla="*/ 0 60000 65536"/>
                          <a:gd name="T42" fmla="*/ 0 60000 65536"/>
                          <a:gd name="T43" fmla="*/ 0 60000 65536"/>
                          <a:gd name="T44" fmla="*/ 0 60000 65536"/>
                          <a:gd name="T45" fmla="*/ 0 60000 65536"/>
                          <a:gd name="T46" fmla="*/ 0 60000 65536"/>
                          <a:gd name="T47" fmla="*/ 0 60000 65536"/>
                          <a:gd name="T48" fmla="*/ 0 60000 65536"/>
                          <a:gd name="T49" fmla="*/ 0 60000 65536"/>
                          <a:gd name="T50" fmla="*/ 0 60000 65536"/>
                          <a:gd name="T51" fmla="*/ 0 60000 65536"/>
                          <a:gd name="T52" fmla="*/ 0 60000 65536"/>
                          <a:gd name="T53" fmla="*/ 0 60000 65536"/>
                          <a:gd name="T54" fmla="*/ 0 60000 65536"/>
                          <a:gd name="T55" fmla="*/ 0 60000 65536"/>
                          <a:gd name="T56" fmla="*/ 0 60000 65536"/>
                        </a:gdLst>
                        <a:ahLst/>
                        <a:cxnLst>
                          <a:cxn ang="T38">
                            <a:pos x="T0" y="T1"/>
                          </a:cxn>
                          <a:cxn ang="T39">
                            <a:pos x="T2" y="T3"/>
                          </a:cxn>
                          <a:cxn ang="T40">
                            <a:pos x="T4" y="T5"/>
                          </a:cxn>
                          <a:cxn ang="T41">
                            <a:pos x="T6" y="T7"/>
                          </a:cxn>
                          <a:cxn ang="T42">
                            <a:pos x="T8" y="T9"/>
                          </a:cxn>
                          <a:cxn ang="T43">
                            <a:pos x="T10" y="T11"/>
                          </a:cxn>
                          <a:cxn ang="T44">
                            <a:pos x="T12" y="T13"/>
                          </a:cxn>
                          <a:cxn ang="T45">
                            <a:pos x="T14" y="T15"/>
                          </a:cxn>
                          <a:cxn ang="T46">
                            <a:pos x="T16" y="T17"/>
                          </a:cxn>
                          <a:cxn ang="T47">
                            <a:pos x="T18" y="T19"/>
                          </a:cxn>
                          <a:cxn ang="T48">
                            <a:pos x="T20" y="T21"/>
                          </a:cxn>
                          <a:cxn ang="T49">
                            <a:pos x="T22" y="T23"/>
                          </a:cxn>
                          <a:cxn ang="T50">
                            <a:pos x="T24" y="T25"/>
                          </a:cxn>
                          <a:cxn ang="T51">
                            <a:pos x="T26" y="T27"/>
                          </a:cxn>
                          <a:cxn ang="T52">
                            <a:pos x="T28" y="T29"/>
                          </a:cxn>
                          <a:cxn ang="T53">
                            <a:pos x="T30" y="T31"/>
                          </a:cxn>
                          <a:cxn ang="T54">
                            <a:pos x="T32" y="T33"/>
                          </a:cxn>
                          <a:cxn ang="T55">
                            <a:pos x="T34" y="T35"/>
                          </a:cxn>
                          <a:cxn ang="T56">
                            <a:pos x="T36" y="T37"/>
                          </a:cxn>
                        </a:cxnLst>
                        <a:rect l="0" t="0" r="r" b="b"/>
                        <a:pathLst>
                          <a:path w="28" h="34">
                            <a:moveTo>
                              <a:pt x="0" y="6"/>
                            </a:moveTo>
                            <a:lnTo>
                              <a:pt x="3" y="2"/>
                            </a:lnTo>
                            <a:lnTo>
                              <a:pt x="8" y="1"/>
                            </a:lnTo>
                            <a:lnTo>
                              <a:pt x="12" y="0"/>
                            </a:lnTo>
                            <a:lnTo>
                              <a:pt x="17" y="0"/>
                            </a:lnTo>
                            <a:lnTo>
                              <a:pt x="20" y="2"/>
                            </a:lnTo>
                            <a:lnTo>
                              <a:pt x="23" y="7"/>
                            </a:lnTo>
                            <a:lnTo>
                              <a:pt x="25" y="16"/>
                            </a:lnTo>
                            <a:lnTo>
                              <a:pt x="26" y="24"/>
                            </a:lnTo>
                            <a:lnTo>
                              <a:pt x="27" y="33"/>
                            </a:lnTo>
                            <a:lnTo>
                              <a:pt x="24" y="31"/>
                            </a:lnTo>
                            <a:lnTo>
                              <a:pt x="22" y="31"/>
                            </a:lnTo>
                            <a:lnTo>
                              <a:pt x="19" y="32"/>
                            </a:lnTo>
                            <a:lnTo>
                              <a:pt x="20" y="23"/>
                            </a:lnTo>
                            <a:lnTo>
                              <a:pt x="22" y="14"/>
                            </a:lnTo>
                            <a:lnTo>
                              <a:pt x="21" y="9"/>
                            </a:lnTo>
                            <a:lnTo>
                              <a:pt x="18" y="5"/>
                            </a:lnTo>
                            <a:lnTo>
                              <a:pt x="10" y="3"/>
                            </a:lnTo>
                            <a:lnTo>
                              <a:pt x="0" y="6"/>
                            </a:lnTo>
                          </a:path>
                        </a:pathLst>
                      </a:custGeom>
                      <a:solidFill>
                        <a:srgbClr val="3F5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 cap="rnd" cmpd="sng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 sz="1350"/>
                      </a:p>
                    </p:txBody>
                  </p:sp>
                  <p:sp>
                    <p:nvSpPr>
                      <p:cNvPr id="151997" name="Freeform 15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010" y="3429"/>
                        <a:ext cx="20" cy="1"/>
                      </a:xfrm>
                      <a:custGeom>
                        <a:avLst/>
                        <a:gdLst>
                          <a:gd name="T0" fmla="*/ 0 w 20"/>
                          <a:gd name="T1" fmla="*/ 0 h 1"/>
                          <a:gd name="T2" fmla="*/ 4 w 20"/>
                          <a:gd name="T3" fmla="*/ 0 h 1"/>
                          <a:gd name="T4" fmla="*/ 7 w 20"/>
                          <a:gd name="T5" fmla="*/ 0 h 1"/>
                          <a:gd name="T6" fmla="*/ 12 w 20"/>
                          <a:gd name="T7" fmla="*/ 0 h 1"/>
                          <a:gd name="T8" fmla="*/ 17 w 20"/>
                          <a:gd name="T9" fmla="*/ 0 h 1"/>
                          <a:gd name="T10" fmla="*/ 19 w 20"/>
                          <a:gd name="T11" fmla="*/ 0 h 1"/>
                          <a:gd name="T12" fmla="*/ 18 w 20"/>
                          <a:gd name="T13" fmla="*/ 0 h 1"/>
                          <a:gd name="T14" fmla="*/ 15 w 20"/>
                          <a:gd name="T15" fmla="*/ 0 h 1"/>
                          <a:gd name="T16" fmla="*/ 9 w 20"/>
                          <a:gd name="T17" fmla="*/ 0 h 1"/>
                          <a:gd name="T18" fmla="*/ 4 w 20"/>
                          <a:gd name="T19" fmla="*/ 0 h 1"/>
                          <a:gd name="T20" fmla="*/ 0 w 20"/>
                          <a:gd name="T21" fmla="*/ 0 h 1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60000 65536"/>
                          <a:gd name="T31" fmla="*/ 0 60000 65536"/>
                          <a:gd name="T32" fmla="*/ 0 60000 65536"/>
                        </a:gdLst>
                        <a:ahLst/>
                        <a:cxnLst>
                          <a:cxn ang="T22">
                            <a:pos x="T0" y="T1"/>
                          </a:cxn>
                          <a:cxn ang="T23">
                            <a:pos x="T2" y="T3"/>
                          </a:cxn>
                          <a:cxn ang="T24">
                            <a:pos x="T4" y="T5"/>
                          </a:cxn>
                          <a:cxn ang="T25">
                            <a:pos x="T6" y="T7"/>
                          </a:cxn>
                          <a:cxn ang="T26">
                            <a:pos x="T8" y="T9"/>
                          </a:cxn>
                          <a:cxn ang="T27">
                            <a:pos x="T10" y="T11"/>
                          </a:cxn>
                          <a:cxn ang="T28">
                            <a:pos x="T12" y="T13"/>
                          </a:cxn>
                          <a:cxn ang="T29">
                            <a:pos x="T14" y="T15"/>
                          </a:cxn>
                          <a:cxn ang="T30">
                            <a:pos x="T16" y="T17"/>
                          </a:cxn>
                          <a:cxn ang="T31">
                            <a:pos x="T18" y="T19"/>
                          </a:cxn>
                          <a:cxn ang="T32">
                            <a:pos x="T20" y="T21"/>
                          </a:cxn>
                        </a:cxnLst>
                        <a:rect l="0" t="0" r="r" b="b"/>
                        <a:pathLst>
                          <a:path w="20" h="1">
                            <a:moveTo>
                              <a:pt x="0" y="0"/>
                            </a:moveTo>
                            <a:lnTo>
                              <a:pt x="4" y="0"/>
                            </a:lnTo>
                            <a:lnTo>
                              <a:pt x="7" y="0"/>
                            </a:lnTo>
                            <a:lnTo>
                              <a:pt x="12" y="0"/>
                            </a:lnTo>
                            <a:lnTo>
                              <a:pt x="17" y="0"/>
                            </a:lnTo>
                            <a:lnTo>
                              <a:pt x="19" y="0"/>
                            </a:lnTo>
                            <a:lnTo>
                              <a:pt x="18" y="0"/>
                            </a:lnTo>
                            <a:lnTo>
                              <a:pt x="15" y="0"/>
                            </a:lnTo>
                            <a:lnTo>
                              <a:pt x="9" y="0"/>
                            </a:lnTo>
                            <a:lnTo>
                              <a:pt x="4" y="0"/>
                            </a:lnTo>
                            <a:lnTo>
                              <a:pt x="0" y="0"/>
                            </a:lnTo>
                          </a:path>
                        </a:pathLst>
                      </a:custGeom>
                      <a:solidFill>
                        <a:srgbClr val="3F5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 cap="rnd" cmpd="sng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 sz="1350"/>
                      </a:p>
                    </p:txBody>
                  </p:sp>
                  <p:sp>
                    <p:nvSpPr>
                      <p:cNvPr id="151998" name="Freeform 16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84" y="3436"/>
                        <a:ext cx="9" cy="3"/>
                      </a:xfrm>
                      <a:custGeom>
                        <a:avLst/>
                        <a:gdLst>
                          <a:gd name="T0" fmla="*/ 0 w 9"/>
                          <a:gd name="T1" fmla="*/ 1 h 3"/>
                          <a:gd name="T2" fmla="*/ 1 w 9"/>
                          <a:gd name="T3" fmla="*/ 2 h 3"/>
                          <a:gd name="T4" fmla="*/ 4 w 9"/>
                          <a:gd name="T5" fmla="*/ 2 h 3"/>
                          <a:gd name="T6" fmla="*/ 5 w 9"/>
                          <a:gd name="T7" fmla="*/ 2 h 3"/>
                          <a:gd name="T8" fmla="*/ 7 w 9"/>
                          <a:gd name="T9" fmla="*/ 1 h 3"/>
                          <a:gd name="T10" fmla="*/ 8 w 9"/>
                          <a:gd name="T11" fmla="*/ 1 h 3"/>
                          <a:gd name="T12" fmla="*/ 6 w 9"/>
                          <a:gd name="T13" fmla="*/ 0 h 3"/>
                          <a:gd name="T14" fmla="*/ 4 w 9"/>
                          <a:gd name="T15" fmla="*/ 0 h 3"/>
                          <a:gd name="T16" fmla="*/ 2 w 9"/>
                          <a:gd name="T17" fmla="*/ 0 h 3"/>
                          <a:gd name="T18" fmla="*/ 0 w 9"/>
                          <a:gd name="T19" fmla="*/ 1 h 3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0" t="0" r="r" b="b"/>
                        <a:pathLst>
                          <a:path w="9" h="3">
                            <a:moveTo>
                              <a:pt x="0" y="1"/>
                            </a:moveTo>
                            <a:lnTo>
                              <a:pt x="1" y="2"/>
                            </a:lnTo>
                            <a:lnTo>
                              <a:pt x="4" y="2"/>
                            </a:lnTo>
                            <a:lnTo>
                              <a:pt x="5" y="2"/>
                            </a:lnTo>
                            <a:lnTo>
                              <a:pt x="7" y="1"/>
                            </a:lnTo>
                            <a:lnTo>
                              <a:pt x="8" y="1"/>
                            </a:lnTo>
                            <a:lnTo>
                              <a:pt x="6" y="0"/>
                            </a:lnTo>
                            <a:lnTo>
                              <a:pt x="4" y="0"/>
                            </a:lnTo>
                            <a:lnTo>
                              <a:pt x="2" y="0"/>
                            </a:lnTo>
                            <a:lnTo>
                              <a:pt x="0" y="1"/>
                            </a:lnTo>
                          </a:path>
                        </a:pathLst>
                      </a:custGeom>
                      <a:solidFill>
                        <a:srgbClr val="3F5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 cap="rnd" cmpd="sng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 sz="1350"/>
                      </a:p>
                    </p:txBody>
                  </p:sp>
                  <p:sp>
                    <p:nvSpPr>
                      <p:cNvPr id="151999" name="Freeform 16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015" y="3435"/>
                        <a:ext cx="9" cy="3"/>
                      </a:xfrm>
                      <a:custGeom>
                        <a:avLst/>
                        <a:gdLst>
                          <a:gd name="T0" fmla="*/ 8 w 9"/>
                          <a:gd name="T1" fmla="*/ 1 h 3"/>
                          <a:gd name="T2" fmla="*/ 7 w 9"/>
                          <a:gd name="T3" fmla="*/ 1 h 3"/>
                          <a:gd name="T4" fmla="*/ 5 w 9"/>
                          <a:gd name="T5" fmla="*/ 2 h 3"/>
                          <a:gd name="T6" fmla="*/ 3 w 9"/>
                          <a:gd name="T7" fmla="*/ 2 h 3"/>
                          <a:gd name="T8" fmla="*/ 1 w 9"/>
                          <a:gd name="T9" fmla="*/ 1 h 3"/>
                          <a:gd name="T10" fmla="*/ 0 w 9"/>
                          <a:gd name="T11" fmla="*/ 1 h 3"/>
                          <a:gd name="T12" fmla="*/ 2 w 9"/>
                          <a:gd name="T13" fmla="*/ 0 h 3"/>
                          <a:gd name="T14" fmla="*/ 4 w 9"/>
                          <a:gd name="T15" fmla="*/ 0 h 3"/>
                          <a:gd name="T16" fmla="*/ 6 w 9"/>
                          <a:gd name="T17" fmla="*/ 0 h 3"/>
                          <a:gd name="T18" fmla="*/ 8 w 9"/>
                          <a:gd name="T19" fmla="*/ 1 h 3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0" t="0" r="r" b="b"/>
                        <a:pathLst>
                          <a:path w="9" h="3">
                            <a:moveTo>
                              <a:pt x="8" y="1"/>
                            </a:moveTo>
                            <a:lnTo>
                              <a:pt x="7" y="1"/>
                            </a:lnTo>
                            <a:lnTo>
                              <a:pt x="5" y="2"/>
                            </a:lnTo>
                            <a:lnTo>
                              <a:pt x="3" y="2"/>
                            </a:lnTo>
                            <a:lnTo>
                              <a:pt x="1" y="1"/>
                            </a:lnTo>
                            <a:lnTo>
                              <a:pt x="0" y="1"/>
                            </a:lnTo>
                            <a:lnTo>
                              <a:pt x="2" y="0"/>
                            </a:lnTo>
                            <a:lnTo>
                              <a:pt x="4" y="0"/>
                            </a:lnTo>
                            <a:lnTo>
                              <a:pt x="6" y="0"/>
                            </a:lnTo>
                            <a:lnTo>
                              <a:pt x="8" y="1"/>
                            </a:lnTo>
                          </a:path>
                        </a:pathLst>
                      </a:custGeom>
                      <a:solidFill>
                        <a:srgbClr val="3F5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 cap="rnd" cmpd="sng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 sz="1350"/>
                      </a:p>
                    </p:txBody>
                  </p:sp>
                </p:grpSp>
                <p:sp>
                  <p:nvSpPr>
                    <p:cNvPr id="151992" name="Freeform 162"/>
                    <p:cNvSpPr>
                      <a:spLocks/>
                    </p:cNvSpPr>
                    <p:nvPr/>
                  </p:nvSpPr>
                  <p:spPr bwMode="auto">
                    <a:xfrm>
                      <a:off x="900" y="3366"/>
                      <a:ext cx="152" cy="131"/>
                    </a:xfrm>
                    <a:custGeom>
                      <a:avLst/>
                      <a:gdLst>
                        <a:gd name="T0" fmla="*/ 75 w 152"/>
                        <a:gd name="T1" fmla="*/ 3 h 131"/>
                        <a:gd name="T2" fmla="*/ 59 w 152"/>
                        <a:gd name="T3" fmla="*/ 5 h 131"/>
                        <a:gd name="T4" fmla="*/ 46 w 152"/>
                        <a:gd name="T5" fmla="*/ 12 h 131"/>
                        <a:gd name="T6" fmla="*/ 29 w 152"/>
                        <a:gd name="T7" fmla="*/ 26 h 131"/>
                        <a:gd name="T8" fmla="*/ 20 w 152"/>
                        <a:gd name="T9" fmla="*/ 47 h 131"/>
                        <a:gd name="T10" fmla="*/ 13 w 152"/>
                        <a:gd name="T11" fmla="*/ 62 h 131"/>
                        <a:gd name="T12" fmla="*/ 4 w 152"/>
                        <a:gd name="T13" fmla="*/ 73 h 131"/>
                        <a:gd name="T14" fmla="*/ 0 w 152"/>
                        <a:gd name="T15" fmla="*/ 82 h 131"/>
                        <a:gd name="T16" fmla="*/ 6 w 152"/>
                        <a:gd name="T17" fmla="*/ 95 h 131"/>
                        <a:gd name="T18" fmla="*/ 12 w 152"/>
                        <a:gd name="T19" fmla="*/ 104 h 131"/>
                        <a:gd name="T20" fmla="*/ 25 w 152"/>
                        <a:gd name="T21" fmla="*/ 109 h 131"/>
                        <a:gd name="T22" fmla="*/ 38 w 152"/>
                        <a:gd name="T23" fmla="*/ 116 h 131"/>
                        <a:gd name="T24" fmla="*/ 43 w 152"/>
                        <a:gd name="T25" fmla="*/ 122 h 131"/>
                        <a:gd name="T26" fmla="*/ 57 w 152"/>
                        <a:gd name="T27" fmla="*/ 130 h 131"/>
                        <a:gd name="T28" fmla="*/ 64 w 152"/>
                        <a:gd name="T29" fmla="*/ 126 h 131"/>
                        <a:gd name="T30" fmla="*/ 61 w 152"/>
                        <a:gd name="T31" fmla="*/ 88 h 131"/>
                        <a:gd name="T32" fmla="*/ 65 w 152"/>
                        <a:gd name="T33" fmla="*/ 57 h 131"/>
                        <a:gd name="T34" fmla="*/ 72 w 152"/>
                        <a:gd name="T35" fmla="*/ 37 h 131"/>
                        <a:gd name="T36" fmla="*/ 85 w 152"/>
                        <a:gd name="T37" fmla="*/ 24 h 131"/>
                        <a:gd name="T38" fmla="*/ 93 w 152"/>
                        <a:gd name="T39" fmla="*/ 21 h 131"/>
                        <a:gd name="T40" fmla="*/ 103 w 152"/>
                        <a:gd name="T41" fmla="*/ 22 h 131"/>
                        <a:gd name="T42" fmla="*/ 111 w 152"/>
                        <a:gd name="T43" fmla="*/ 26 h 131"/>
                        <a:gd name="T44" fmla="*/ 121 w 152"/>
                        <a:gd name="T45" fmla="*/ 34 h 131"/>
                        <a:gd name="T46" fmla="*/ 124 w 152"/>
                        <a:gd name="T47" fmla="*/ 41 h 131"/>
                        <a:gd name="T48" fmla="*/ 128 w 152"/>
                        <a:gd name="T49" fmla="*/ 50 h 131"/>
                        <a:gd name="T50" fmla="*/ 129 w 152"/>
                        <a:gd name="T51" fmla="*/ 58 h 131"/>
                        <a:gd name="T52" fmla="*/ 127 w 152"/>
                        <a:gd name="T53" fmla="*/ 66 h 131"/>
                        <a:gd name="T54" fmla="*/ 127 w 152"/>
                        <a:gd name="T55" fmla="*/ 73 h 131"/>
                        <a:gd name="T56" fmla="*/ 130 w 152"/>
                        <a:gd name="T57" fmla="*/ 90 h 131"/>
                        <a:gd name="T58" fmla="*/ 128 w 152"/>
                        <a:gd name="T59" fmla="*/ 100 h 131"/>
                        <a:gd name="T60" fmla="*/ 128 w 152"/>
                        <a:gd name="T61" fmla="*/ 111 h 131"/>
                        <a:gd name="T62" fmla="*/ 140 w 152"/>
                        <a:gd name="T63" fmla="*/ 113 h 131"/>
                        <a:gd name="T64" fmla="*/ 147 w 152"/>
                        <a:gd name="T65" fmla="*/ 108 h 131"/>
                        <a:gd name="T66" fmla="*/ 151 w 152"/>
                        <a:gd name="T67" fmla="*/ 99 h 131"/>
                        <a:gd name="T68" fmla="*/ 149 w 152"/>
                        <a:gd name="T69" fmla="*/ 82 h 131"/>
                        <a:gd name="T70" fmla="*/ 142 w 152"/>
                        <a:gd name="T71" fmla="*/ 65 h 131"/>
                        <a:gd name="T72" fmla="*/ 132 w 152"/>
                        <a:gd name="T73" fmla="*/ 47 h 131"/>
                        <a:gd name="T74" fmla="*/ 126 w 152"/>
                        <a:gd name="T75" fmla="*/ 32 h 131"/>
                        <a:gd name="T76" fmla="*/ 120 w 152"/>
                        <a:gd name="T77" fmla="*/ 20 h 131"/>
                        <a:gd name="T78" fmla="*/ 114 w 152"/>
                        <a:gd name="T79" fmla="*/ 13 h 131"/>
                        <a:gd name="T80" fmla="*/ 104 w 152"/>
                        <a:gd name="T81" fmla="*/ 7 h 131"/>
                        <a:gd name="T82" fmla="*/ 86 w 152"/>
                        <a:gd name="T83" fmla="*/ 0 h 131"/>
                        <a:gd name="T84" fmla="*/ 75 w 152"/>
                        <a:gd name="T85" fmla="*/ 3 h 131"/>
                        <a:gd name="T86" fmla="*/ 0 60000 65536"/>
                        <a:gd name="T87" fmla="*/ 0 60000 65536"/>
                        <a:gd name="T88" fmla="*/ 0 60000 65536"/>
                        <a:gd name="T89" fmla="*/ 0 60000 65536"/>
                        <a:gd name="T90" fmla="*/ 0 60000 65536"/>
                        <a:gd name="T91" fmla="*/ 0 60000 65536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</a:gdLst>
                      <a:ahLst/>
                      <a:cxnLst>
                        <a:cxn ang="T86">
                          <a:pos x="T0" y="T1"/>
                        </a:cxn>
                        <a:cxn ang="T87">
                          <a:pos x="T2" y="T3"/>
                        </a:cxn>
                        <a:cxn ang="T88">
                          <a:pos x="T4" y="T5"/>
                        </a:cxn>
                        <a:cxn ang="T89">
                          <a:pos x="T6" y="T7"/>
                        </a:cxn>
                        <a:cxn ang="T90">
                          <a:pos x="T8" y="T9"/>
                        </a:cxn>
                        <a:cxn ang="T91">
                          <a:pos x="T10" y="T11"/>
                        </a:cxn>
                        <a:cxn ang="T92">
                          <a:pos x="T12" y="T13"/>
                        </a:cxn>
                        <a:cxn ang="T93">
                          <a:pos x="T14" y="T15"/>
                        </a:cxn>
                        <a:cxn ang="T94">
                          <a:pos x="T16" y="T17"/>
                        </a:cxn>
                        <a:cxn ang="T95">
                          <a:pos x="T18" y="T19"/>
                        </a:cxn>
                        <a:cxn ang="T96">
                          <a:pos x="T20" y="T21"/>
                        </a:cxn>
                        <a:cxn ang="T97">
                          <a:pos x="T22" y="T23"/>
                        </a:cxn>
                        <a:cxn ang="T98">
                          <a:pos x="T24" y="T25"/>
                        </a:cxn>
                        <a:cxn ang="T99">
                          <a:pos x="T26" y="T27"/>
                        </a:cxn>
                        <a:cxn ang="T100">
                          <a:pos x="T28" y="T29"/>
                        </a:cxn>
                        <a:cxn ang="T101">
                          <a:pos x="T30" y="T31"/>
                        </a:cxn>
                        <a:cxn ang="T102">
                          <a:pos x="T32" y="T33"/>
                        </a:cxn>
                        <a:cxn ang="T103">
                          <a:pos x="T34" y="T35"/>
                        </a:cxn>
                        <a:cxn ang="T104">
                          <a:pos x="T36" y="T37"/>
                        </a:cxn>
                        <a:cxn ang="T105">
                          <a:pos x="T38" y="T39"/>
                        </a:cxn>
                        <a:cxn ang="T106">
                          <a:pos x="T40" y="T41"/>
                        </a:cxn>
                        <a:cxn ang="T107">
                          <a:pos x="T42" y="T43"/>
                        </a:cxn>
                        <a:cxn ang="T108">
                          <a:pos x="T44" y="T45"/>
                        </a:cxn>
                        <a:cxn ang="T109">
                          <a:pos x="T46" y="T47"/>
                        </a:cxn>
                        <a:cxn ang="T110">
                          <a:pos x="T48" y="T49"/>
                        </a:cxn>
                        <a:cxn ang="T111">
                          <a:pos x="T50" y="T51"/>
                        </a:cxn>
                        <a:cxn ang="T112">
                          <a:pos x="T52" y="T53"/>
                        </a:cxn>
                        <a:cxn ang="T113">
                          <a:pos x="T54" y="T55"/>
                        </a:cxn>
                        <a:cxn ang="T114">
                          <a:pos x="T56" y="T57"/>
                        </a:cxn>
                        <a:cxn ang="T115">
                          <a:pos x="T58" y="T59"/>
                        </a:cxn>
                        <a:cxn ang="T116">
                          <a:pos x="T60" y="T61"/>
                        </a:cxn>
                        <a:cxn ang="T117">
                          <a:pos x="T62" y="T63"/>
                        </a:cxn>
                        <a:cxn ang="T118">
                          <a:pos x="T64" y="T65"/>
                        </a:cxn>
                        <a:cxn ang="T119">
                          <a:pos x="T66" y="T67"/>
                        </a:cxn>
                        <a:cxn ang="T120">
                          <a:pos x="T68" y="T69"/>
                        </a:cxn>
                        <a:cxn ang="T121">
                          <a:pos x="T70" y="T71"/>
                        </a:cxn>
                        <a:cxn ang="T122">
                          <a:pos x="T72" y="T73"/>
                        </a:cxn>
                        <a:cxn ang="T123">
                          <a:pos x="T74" y="T75"/>
                        </a:cxn>
                        <a:cxn ang="T124">
                          <a:pos x="T76" y="T77"/>
                        </a:cxn>
                        <a:cxn ang="T125">
                          <a:pos x="T78" y="T79"/>
                        </a:cxn>
                        <a:cxn ang="T126">
                          <a:pos x="T80" y="T81"/>
                        </a:cxn>
                        <a:cxn ang="T127">
                          <a:pos x="T82" y="T83"/>
                        </a:cxn>
                        <a:cxn ang="T128">
                          <a:pos x="T84" y="T85"/>
                        </a:cxn>
                      </a:cxnLst>
                      <a:rect l="0" t="0" r="r" b="b"/>
                      <a:pathLst>
                        <a:path w="152" h="131">
                          <a:moveTo>
                            <a:pt x="75" y="3"/>
                          </a:moveTo>
                          <a:lnTo>
                            <a:pt x="59" y="5"/>
                          </a:lnTo>
                          <a:lnTo>
                            <a:pt x="46" y="12"/>
                          </a:lnTo>
                          <a:lnTo>
                            <a:pt x="29" y="26"/>
                          </a:lnTo>
                          <a:lnTo>
                            <a:pt x="20" y="47"/>
                          </a:lnTo>
                          <a:lnTo>
                            <a:pt x="13" y="62"/>
                          </a:lnTo>
                          <a:lnTo>
                            <a:pt x="4" y="73"/>
                          </a:lnTo>
                          <a:lnTo>
                            <a:pt x="0" y="82"/>
                          </a:lnTo>
                          <a:lnTo>
                            <a:pt x="6" y="95"/>
                          </a:lnTo>
                          <a:lnTo>
                            <a:pt x="12" y="104"/>
                          </a:lnTo>
                          <a:lnTo>
                            <a:pt x="25" y="109"/>
                          </a:lnTo>
                          <a:lnTo>
                            <a:pt x="38" y="116"/>
                          </a:lnTo>
                          <a:lnTo>
                            <a:pt x="43" y="122"/>
                          </a:lnTo>
                          <a:lnTo>
                            <a:pt x="57" y="130"/>
                          </a:lnTo>
                          <a:lnTo>
                            <a:pt x="64" y="126"/>
                          </a:lnTo>
                          <a:lnTo>
                            <a:pt x="61" y="88"/>
                          </a:lnTo>
                          <a:lnTo>
                            <a:pt x="65" y="57"/>
                          </a:lnTo>
                          <a:lnTo>
                            <a:pt x="72" y="37"/>
                          </a:lnTo>
                          <a:lnTo>
                            <a:pt x="85" y="24"/>
                          </a:lnTo>
                          <a:lnTo>
                            <a:pt x="93" y="21"/>
                          </a:lnTo>
                          <a:lnTo>
                            <a:pt x="103" y="22"/>
                          </a:lnTo>
                          <a:lnTo>
                            <a:pt x="111" y="26"/>
                          </a:lnTo>
                          <a:lnTo>
                            <a:pt x="121" y="34"/>
                          </a:lnTo>
                          <a:lnTo>
                            <a:pt x="124" y="41"/>
                          </a:lnTo>
                          <a:lnTo>
                            <a:pt x="128" y="50"/>
                          </a:lnTo>
                          <a:lnTo>
                            <a:pt x="129" y="58"/>
                          </a:lnTo>
                          <a:lnTo>
                            <a:pt x="127" y="66"/>
                          </a:lnTo>
                          <a:lnTo>
                            <a:pt x="127" y="73"/>
                          </a:lnTo>
                          <a:lnTo>
                            <a:pt x="130" y="90"/>
                          </a:lnTo>
                          <a:lnTo>
                            <a:pt x="128" y="100"/>
                          </a:lnTo>
                          <a:lnTo>
                            <a:pt x="128" y="111"/>
                          </a:lnTo>
                          <a:lnTo>
                            <a:pt x="140" y="113"/>
                          </a:lnTo>
                          <a:lnTo>
                            <a:pt x="147" y="108"/>
                          </a:lnTo>
                          <a:lnTo>
                            <a:pt x="151" y="99"/>
                          </a:lnTo>
                          <a:lnTo>
                            <a:pt x="149" y="82"/>
                          </a:lnTo>
                          <a:lnTo>
                            <a:pt x="142" y="65"/>
                          </a:lnTo>
                          <a:lnTo>
                            <a:pt x="132" y="47"/>
                          </a:lnTo>
                          <a:lnTo>
                            <a:pt x="126" y="32"/>
                          </a:lnTo>
                          <a:lnTo>
                            <a:pt x="120" y="20"/>
                          </a:lnTo>
                          <a:lnTo>
                            <a:pt x="114" y="13"/>
                          </a:lnTo>
                          <a:lnTo>
                            <a:pt x="104" y="7"/>
                          </a:lnTo>
                          <a:lnTo>
                            <a:pt x="86" y="0"/>
                          </a:lnTo>
                          <a:lnTo>
                            <a:pt x="75" y="3"/>
                          </a:lnTo>
                        </a:path>
                      </a:pathLst>
                    </a:custGeom>
                    <a:solidFill>
                      <a:srgbClr val="9FFF9F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1350"/>
                    </a:p>
                  </p:txBody>
                </p:sp>
                <p:sp>
                  <p:nvSpPr>
                    <p:cNvPr id="151993" name="Freeform 163"/>
                    <p:cNvSpPr>
                      <a:spLocks/>
                    </p:cNvSpPr>
                    <p:nvPr/>
                  </p:nvSpPr>
                  <p:spPr bwMode="auto">
                    <a:xfrm>
                      <a:off x="877" y="3492"/>
                      <a:ext cx="103" cy="162"/>
                    </a:xfrm>
                    <a:custGeom>
                      <a:avLst/>
                      <a:gdLst>
                        <a:gd name="T0" fmla="*/ 61 w 103"/>
                        <a:gd name="T1" fmla="*/ 0 h 162"/>
                        <a:gd name="T2" fmla="*/ 63 w 103"/>
                        <a:gd name="T3" fmla="*/ 20 h 162"/>
                        <a:gd name="T4" fmla="*/ 69 w 103"/>
                        <a:gd name="T5" fmla="*/ 38 h 162"/>
                        <a:gd name="T6" fmla="*/ 77 w 103"/>
                        <a:gd name="T7" fmla="*/ 50 h 162"/>
                        <a:gd name="T8" fmla="*/ 85 w 103"/>
                        <a:gd name="T9" fmla="*/ 58 h 162"/>
                        <a:gd name="T10" fmla="*/ 83 w 103"/>
                        <a:gd name="T11" fmla="*/ 73 h 162"/>
                        <a:gd name="T12" fmla="*/ 91 w 103"/>
                        <a:gd name="T13" fmla="*/ 97 h 162"/>
                        <a:gd name="T14" fmla="*/ 99 w 103"/>
                        <a:gd name="T15" fmla="*/ 127 h 162"/>
                        <a:gd name="T16" fmla="*/ 102 w 103"/>
                        <a:gd name="T17" fmla="*/ 161 h 162"/>
                        <a:gd name="T18" fmla="*/ 43 w 103"/>
                        <a:gd name="T19" fmla="*/ 161 h 162"/>
                        <a:gd name="T20" fmla="*/ 36 w 103"/>
                        <a:gd name="T21" fmla="*/ 153 h 162"/>
                        <a:gd name="T22" fmla="*/ 28 w 103"/>
                        <a:gd name="T23" fmla="*/ 143 h 162"/>
                        <a:gd name="T24" fmla="*/ 21 w 103"/>
                        <a:gd name="T25" fmla="*/ 130 h 162"/>
                        <a:gd name="T26" fmla="*/ 15 w 103"/>
                        <a:gd name="T27" fmla="*/ 115 h 162"/>
                        <a:gd name="T28" fmla="*/ 8 w 103"/>
                        <a:gd name="T29" fmla="*/ 98 h 162"/>
                        <a:gd name="T30" fmla="*/ 4 w 103"/>
                        <a:gd name="T31" fmla="*/ 80 h 162"/>
                        <a:gd name="T32" fmla="*/ 2 w 103"/>
                        <a:gd name="T33" fmla="*/ 65 h 162"/>
                        <a:gd name="T34" fmla="*/ 0 w 103"/>
                        <a:gd name="T35" fmla="*/ 56 h 162"/>
                        <a:gd name="T36" fmla="*/ 14 w 103"/>
                        <a:gd name="T37" fmla="*/ 56 h 162"/>
                        <a:gd name="T38" fmla="*/ 25 w 103"/>
                        <a:gd name="T39" fmla="*/ 54 h 162"/>
                        <a:gd name="T40" fmla="*/ 37 w 103"/>
                        <a:gd name="T41" fmla="*/ 42 h 162"/>
                        <a:gd name="T42" fmla="*/ 47 w 103"/>
                        <a:gd name="T43" fmla="*/ 27 h 162"/>
                        <a:gd name="T44" fmla="*/ 61 w 103"/>
                        <a:gd name="T45" fmla="*/ 0 h 162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</a:gdLst>
                      <a:ahLst/>
                      <a:cxnLst>
                        <a:cxn ang="T46">
                          <a:pos x="T0" y="T1"/>
                        </a:cxn>
                        <a:cxn ang="T47">
                          <a:pos x="T2" y="T3"/>
                        </a:cxn>
                        <a:cxn ang="T48">
                          <a:pos x="T4" y="T5"/>
                        </a:cxn>
                        <a:cxn ang="T49">
                          <a:pos x="T6" y="T7"/>
                        </a:cxn>
                        <a:cxn ang="T50">
                          <a:pos x="T8" y="T9"/>
                        </a:cxn>
                        <a:cxn ang="T51">
                          <a:pos x="T10" y="T11"/>
                        </a:cxn>
                        <a:cxn ang="T52">
                          <a:pos x="T12" y="T13"/>
                        </a:cxn>
                        <a:cxn ang="T53">
                          <a:pos x="T14" y="T15"/>
                        </a:cxn>
                        <a:cxn ang="T54">
                          <a:pos x="T16" y="T17"/>
                        </a:cxn>
                        <a:cxn ang="T55">
                          <a:pos x="T18" y="T19"/>
                        </a:cxn>
                        <a:cxn ang="T56">
                          <a:pos x="T20" y="T21"/>
                        </a:cxn>
                        <a:cxn ang="T57">
                          <a:pos x="T22" y="T23"/>
                        </a:cxn>
                        <a:cxn ang="T58">
                          <a:pos x="T24" y="T25"/>
                        </a:cxn>
                        <a:cxn ang="T59">
                          <a:pos x="T26" y="T27"/>
                        </a:cxn>
                        <a:cxn ang="T60">
                          <a:pos x="T28" y="T29"/>
                        </a:cxn>
                        <a:cxn ang="T61">
                          <a:pos x="T30" y="T31"/>
                        </a:cxn>
                        <a:cxn ang="T62">
                          <a:pos x="T32" y="T33"/>
                        </a:cxn>
                        <a:cxn ang="T63">
                          <a:pos x="T34" y="T35"/>
                        </a:cxn>
                        <a:cxn ang="T64">
                          <a:pos x="T36" y="T37"/>
                        </a:cxn>
                        <a:cxn ang="T65">
                          <a:pos x="T38" y="T39"/>
                        </a:cxn>
                        <a:cxn ang="T66">
                          <a:pos x="T40" y="T41"/>
                        </a:cxn>
                        <a:cxn ang="T67">
                          <a:pos x="T42" y="T43"/>
                        </a:cxn>
                        <a:cxn ang="T68">
                          <a:pos x="T44" y="T45"/>
                        </a:cxn>
                      </a:cxnLst>
                      <a:rect l="0" t="0" r="r" b="b"/>
                      <a:pathLst>
                        <a:path w="103" h="162">
                          <a:moveTo>
                            <a:pt x="61" y="0"/>
                          </a:moveTo>
                          <a:lnTo>
                            <a:pt x="63" y="20"/>
                          </a:lnTo>
                          <a:lnTo>
                            <a:pt x="69" y="38"/>
                          </a:lnTo>
                          <a:lnTo>
                            <a:pt x="77" y="50"/>
                          </a:lnTo>
                          <a:lnTo>
                            <a:pt x="85" y="58"/>
                          </a:lnTo>
                          <a:lnTo>
                            <a:pt x="83" y="73"/>
                          </a:lnTo>
                          <a:lnTo>
                            <a:pt x="91" y="97"/>
                          </a:lnTo>
                          <a:lnTo>
                            <a:pt x="99" y="127"/>
                          </a:lnTo>
                          <a:lnTo>
                            <a:pt x="102" y="161"/>
                          </a:lnTo>
                          <a:lnTo>
                            <a:pt x="43" y="161"/>
                          </a:lnTo>
                          <a:lnTo>
                            <a:pt x="36" y="153"/>
                          </a:lnTo>
                          <a:lnTo>
                            <a:pt x="28" y="143"/>
                          </a:lnTo>
                          <a:lnTo>
                            <a:pt x="21" y="130"/>
                          </a:lnTo>
                          <a:lnTo>
                            <a:pt x="15" y="115"/>
                          </a:lnTo>
                          <a:lnTo>
                            <a:pt x="8" y="98"/>
                          </a:lnTo>
                          <a:lnTo>
                            <a:pt x="4" y="80"/>
                          </a:lnTo>
                          <a:lnTo>
                            <a:pt x="2" y="65"/>
                          </a:lnTo>
                          <a:lnTo>
                            <a:pt x="0" y="56"/>
                          </a:lnTo>
                          <a:lnTo>
                            <a:pt x="14" y="56"/>
                          </a:lnTo>
                          <a:lnTo>
                            <a:pt x="25" y="54"/>
                          </a:lnTo>
                          <a:lnTo>
                            <a:pt x="37" y="42"/>
                          </a:lnTo>
                          <a:lnTo>
                            <a:pt x="47" y="27"/>
                          </a:lnTo>
                          <a:lnTo>
                            <a:pt x="61" y="0"/>
                          </a:lnTo>
                        </a:path>
                      </a:pathLst>
                    </a:custGeom>
                    <a:solidFill>
                      <a:srgbClr val="008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1350"/>
                    </a:p>
                  </p:txBody>
                </p:sp>
              </p:grpSp>
            </p:grpSp>
            <p:sp>
              <p:nvSpPr>
                <p:cNvPr id="151984" name="Freeform 164"/>
                <p:cNvSpPr>
                  <a:spLocks/>
                </p:cNvSpPr>
                <p:nvPr/>
              </p:nvSpPr>
              <p:spPr bwMode="auto">
                <a:xfrm>
                  <a:off x="775" y="3636"/>
                  <a:ext cx="420" cy="68"/>
                </a:xfrm>
                <a:custGeom>
                  <a:avLst/>
                  <a:gdLst>
                    <a:gd name="T0" fmla="*/ 0 w 420"/>
                    <a:gd name="T1" fmla="*/ 0 h 68"/>
                    <a:gd name="T2" fmla="*/ 419 w 420"/>
                    <a:gd name="T3" fmla="*/ 0 h 68"/>
                    <a:gd name="T4" fmla="*/ 419 w 420"/>
                    <a:gd name="T5" fmla="*/ 67 h 68"/>
                    <a:gd name="T6" fmla="*/ 0 w 420"/>
                    <a:gd name="T7" fmla="*/ 67 h 68"/>
                    <a:gd name="T8" fmla="*/ 0 w 420"/>
                    <a:gd name="T9" fmla="*/ 0 h 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20" h="68">
                      <a:moveTo>
                        <a:pt x="0" y="0"/>
                      </a:moveTo>
                      <a:lnTo>
                        <a:pt x="419" y="0"/>
                      </a:lnTo>
                      <a:lnTo>
                        <a:pt x="419" y="67"/>
                      </a:lnTo>
                      <a:lnTo>
                        <a:pt x="0" y="67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8000"/>
                </a:solidFill>
                <a:ln w="12700" cap="rnd" cmpd="sng">
                  <a:solidFill>
                    <a:srgbClr val="BFFFB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350"/>
                </a:p>
              </p:txBody>
            </p:sp>
          </p:grpSp>
          <p:sp>
            <p:nvSpPr>
              <p:cNvPr id="151908" name="Rectangle 165"/>
              <p:cNvSpPr>
                <a:spLocks noChangeArrowheads="1"/>
              </p:cNvSpPr>
              <p:nvPr/>
            </p:nvSpPr>
            <p:spPr bwMode="auto">
              <a:xfrm>
                <a:off x="766" y="3246"/>
                <a:ext cx="429" cy="28"/>
              </a:xfrm>
              <a:prstGeom prst="rect">
                <a:avLst/>
              </a:prstGeom>
              <a:solidFill>
                <a:srgbClr val="008000"/>
              </a:solidFill>
              <a:ln w="12700">
                <a:solidFill>
                  <a:srgbClr val="DFFFB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350"/>
              </a:p>
            </p:txBody>
          </p:sp>
          <p:grpSp>
            <p:nvGrpSpPr>
              <p:cNvPr id="151909" name="Group 166"/>
              <p:cNvGrpSpPr>
                <a:grpSpLocks/>
              </p:cNvGrpSpPr>
              <p:nvPr/>
            </p:nvGrpSpPr>
            <p:grpSpPr bwMode="auto">
              <a:xfrm>
                <a:off x="512" y="3247"/>
                <a:ext cx="161" cy="177"/>
                <a:chOff x="512" y="3247"/>
                <a:chExt cx="161" cy="177"/>
              </a:xfrm>
            </p:grpSpPr>
            <p:sp>
              <p:nvSpPr>
                <p:cNvPr id="151979" name="Freeform 167"/>
                <p:cNvSpPr>
                  <a:spLocks/>
                </p:cNvSpPr>
                <p:nvPr/>
              </p:nvSpPr>
              <p:spPr bwMode="auto">
                <a:xfrm>
                  <a:off x="612" y="3262"/>
                  <a:ext cx="61" cy="162"/>
                </a:xfrm>
                <a:custGeom>
                  <a:avLst/>
                  <a:gdLst>
                    <a:gd name="T0" fmla="*/ 6 w 61"/>
                    <a:gd name="T1" fmla="*/ 68 h 162"/>
                    <a:gd name="T2" fmla="*/ 4 w 61"/>
                    <a:gd name="T3" fmla="*/ 58 h 162"/>
                    <a:gd name="T4" fmla="*/ 1 w 61"/>
                    <a:gd name="T5" fmla="*/ 46 h 162"/>
                    <a:gd name="T6" fmla="*/ 0 w 61"/>
                    <a:gd name="T7" fmla="*/ 32 h 162"/>
                    <a:gd name="T8" fmla="*/ 3 w 61"/>
                    <a:gd name="T9" fmla="*/ 17 h 162"/>
                    <a:gd name="T10" fmla="*/ 8 w 61"/>
                    <a:gd name="T11" fmla="*/ 0 h 162"/>
                    <a:gd name="T12" fmla="*/ 15 w 61"/>
                    <a:gd name="T13" fmla="*/ 15 h 162"/>
                    <a:gd name="T14" fmla="*/ 20 w 61"/>
                    <a:gd name="T15" fmla="*/ 27 h 162"/>
                    <a:gd name="T16" fmla="*/ 21 w 61"/>
                    <a:gd name="T17" fmla="*/ 41 h 162"/>
                    <a:gd name="T18" fmla="*/ 20 w 61"/>
                    <a:gd name="T19" fmla="*/ 57 h 162"/>
                    <a:gd name="T20" fmla="*/ 18 w 61"/>
                    <a:gd name="T21" fmla="*/ 69 h 162"/>
                    <a:gd name="T22" fmla="*/ 16 w 61"/>
                    <a:gd name="T23" fmla="*/ 77 h 162"/>
                    <a:gd name="T24" fmla="*/ 21 w 61"/>
                    <a:gd name="T25" fmla="*/ 69 h 162"/>
                    <a:gd name="T26" fmla="*/ 29 w 61"/>
                    <a:gd name="T27" fmla="*/ 60 h 162"/>
                    <a:gd name="T28" fmla="*/ 36 w 61"/>
                    <a:gd name="T29" fmla="*/ 54 h 162"/>
                    <a:gd name="T30" fmla="*/ 43 w 61"/>
                    <a:gd name="T31" fmla="*/ 50 h 162"/>
                    <a:gd name="T32" fmla="*/ 53 w 61"/>
                    <a:gd name="T33" fmla="*/ 48 h 162"/>
                    <a:gd name="T34" fmla="*/ 60 w 61"/>
                    <a:gd name="T35" fmla="*/ 46 h 162"/>
                    <a:gd name="T36" fmla="*/ 57 w 61"/>
                    <a:gd name="T37" fmla="*/ 57 h 162"/>
                    <a:gd name="T38" fmla="*/ 53 w 61"/>
                    <a:gd name="T39" fmla="*/ 69 h 162"/>
                    <a:gd name="T40" fmla="*/ 46 w 61"/>
                    <a:gd name="T41" fmla="*/ 78 h 162"/>
                    <a:gd name="T42" fmla="*/ 39 w 61"/>
                    <a:gd name="T43" fmla="*/ 84 h 162"/>
                    <a:gd name="T44" fmla="*/ 29 w 61"/>
                    <a:gd name="T45" fmla="*/ 88 h 162"/>
                    <a:gd name="T46" fmla="*/ 19 w 61"/>
                    <a:gd name="T47" fmla="*/ 89 h 162"/>
                    <a:gd name="T48" fmla="*/ 30 w 61"/>
                    <a:gd name="T49" fmla="*/ 96 h 162"/>
                    <a:gd name="T50" fmla="*/ 38 w 61"/>
                    <a:gd name="T51" fmla="*/ 102 h 162"/>
                    <a:gd name="T52" fmla="*/ 41 w 61"/>
                    <a:gd name="T53" fmla="*/ 109 h 162"/>
                    <a:gd name="T54" fmla="*/ 45 w 61"/>
                    <a:gd name="T55" fmla="*/ 117 h 162"/>
                    <a:gd name="T56" fmla="*/ 45 w 61"/>
                    <a:gd name="T57" fmla="*/ 124 h 162"/>
                    <a:gd name="T58" fmla="*/ 47 w 61"/>
                    <a:gd name="T59" fmla="*/ 136 h 162"/>
                    <a:gd name="T60" fmla="*/ 34 w 61"/>
                    <a:gd name="T61" fmla="*/ 130 h 162"/>
                    <a:gd name="T62" fmla="*/ 26 w 61"/>
                    <a:gd name="T63" fmla="*/ 124 h 162"/>
                    <a:gd name="T64" fmla="*/ 22 w 61"/>
                    <a:gd name="T65" fmla="*/ 117 h 162"/>
                    <a:gd name="T66" fmla="*/ 15 w 61"/>
                    <a:gd name="T67" fmla="*/ 102 h 162"/>
                    <a:gd name="T68" fmla="*/ 21 w 61"/>
                    <a:gd name="T69" fmla="*/ 116 h 162"/>
                    <a:gd name="T70" fmla="*/ 23 w 61"/>
                    <a:gd name="T71" fmla="*/ 129 h 162"/>
                    <a:gd name="T72" fmla="*/ 24 w 61"/>
                    <a:gd name="T73" fmla="*/ 139 h 162"/>
                    <a:gd name="T74" fmla="*/ 22 w 61"/>
                    <a:gd name="T75" fmla="*/ 152 h 162"/>
                    <a:gd name="T76" fmla="*/ 22 w 61"/>
                    <a:gd name="T77" fmla="*/ 161 h 162"/>
                    <a:gd name="T78" fmla="*/ 10 w 61"/>
                    <a:gd name="T79" fmla="*/ 149 h 162"/>
                    <a:gd name="T80" fmla="*/ 5 w 61"/>
                    <a:gd name="T81" fmla="*/ 133 h 162"/>
                    <a:gd name="T82" fmla="*/ 3 w 61"/>
                    <a:gd name="T83" fmla="*/ 117 h 162"/>
                    <a:gd name="T84" fmla="*/ 6 w 61"/>
                    <a:gd name="T85" fmla="*/ 99 h 162"/>
                    <a:gd name="T86" fmla="*/ 6 w 61"/>
                    <a:gd name="T87" fmla="*/ 86 h 162"/>
                    <a:gd name="T88" fmla="*/ 6 w 61"/>
                    <a:gd name="T89" fmla="*/ 78 h 162"/>
                    <a:gd name="T90" fmla="*/ 6 w 61"/>
                    <a:gd name="T91" fmla="*/ 68 h 162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</a:gdLst>
                  <a:ahLst/>
                  <a:cxnLst>
                    <a:cxn ang="T92">
                      <a:pos x="T0" y="T1"/>
                    </a:cxn>
                    <a:cxn ang="T93">
                      <a:pos x="T2" y="T3"/>
                    </a:cxn>
                    <a:cxn ang="T94">
                      <a:pos x="T4" y="T5"/>
                    </a:cxn>
                    <a:cxn ang="T95">
                      <a:pos x="T6" y="T7"/>
                    </a:cxn>
                    <a:cxn ang="T96">
                      <a:pos x="T8" y="T9"/>
                    </a:cxn>
                    <a:cxn ang="T97">
                      <a:pos x="T10" y="T11"/>
                    </a:cxn>
                    <a:cxn ang="T98">
                      <a:pos x="T12" y="T13"/>
                    </a:cxn>
                    <a:cxn ang="T99">
                      <a:pos x="T14" y="T15"/>
                    </a:cxn>
                    <a:cxn ang="T100">
                      <a:pos x="T16" y="T17"/>
                    </a:cxn>
                    <a:cxn ang="T101">
                      <a:pos x="T18" y="T19"/>
                    </a:cxn>
                    <a:cxn ang="T102">
                      <a:pos x="T20" y="T21"/>
                    </a:cxn>
                    <a:cxn ang="T103">
                      <a:pos x="T22" y="T23"/>
                    </a:cxn>
                    <a:cxn ang="T104">
                      <a:pos x="T24" y="T25"/>
                    </a:cxn>
                    <a:cxn ang="T105">
                      <a:pos x="T26" y="T27"/>
                    </a:cxn>
                    <a:cxn ang="T106">
                      <a:pos x="T28" y="T29"/>
                    </a:cxn>
                    <a:cxn ang="T107">
                      <a:pos x="T30" y="T31"/>
                    </a:cxn>
                    <a:cxn ang="T108">
                      <a:pos x="T32" y="T33"/>
                    </a:cxn>
                    <a:cxn ang="T109">
                      <a:pos x="T34" y="T35"/>
                    </a:cxn>
                    <a:cxn ang="T110">
                      <a:pos x="T36" y="T37"/>
                    </a:cxn>
                    <a:cxn ang="T111">
                      <a:pos x="T38" y="T39"/>
                    </a:cxn>
                    <a:cxn ang="T112">
                      <a:pos x="T40" y="T41"/>
                    </a:cxn>
                    <a:cxn ang="T113">
                      <a:pos x="T42" y="T43"/>
                    </a:cxn>
                    <a:cxn ang="T114">
                      <a:pos x="T44" y="T45"/>
                    </a:cxn>
                    <a:cxn ang="T115">
                      <a:pos x="T46" y="T47"/>
                    </a:cxn>
                    <a:cxn ang="T116">
                      <a:pos x="T48" y="T49"/>
                    </a:cxn>
                    <a:cxn ang="T117">
                      <a:pos x="T50" y="T51"/>
                    </a:cxn>
                    <a:cxn ang="T118">
                      <a:pos x="T52" y="T53"/>
                    </a:cxn>
                    <a:cxn ang="T119">
                      <a:pos x="T54" y="T55"/>
                    </a:cxn>
                    <a:cxn ang="T120">
                      <a:pos x="T56" y="T57"/>
                    </a:cxn>
                    <a:cxn ang="T121">
                      <a:pos x="T58" y="T59"/>
                    </a:cxn>
                    <a:cxn ang="T122">
                      <a:pos x="T60" y="T61"/>
                    </a:cxn>
                    <a:cxn ang="T123">
                      <a:pos x="T62" y="T63"/>
                    </a:cxn>
                    <a:cxn ang="T124">
                      <a:pos x="T64" y="T65"/>
                    </a:cxn>
                    <a:cxn ang="T125">
                      <a:pos x="T66" y="T67"/>
                    </a:cxn>
                    <a:cxn ang="T126">
                      <a:pos x="T68" y="T69"/>
                    </a:cxn>
                    <a:cxn ang="T127">
                      <a:pos x="T70" y="T71"/>
                    </a:cxn>
                    <a:cxn ang="T128">
                      <a:pos x="T72" y="T73"/>
                    </a:cxn>
                    <a:cxn ang="T129">
                      <a:pos x="T74" y="T75"/>
                    </a:cxn>
                    <a:cxn ang="T130">
                      <a:pos x="T76" y="T77"/>
                    </a:cxn>
                    <a:cxn ang="T131">
                      <a:pos x="T78" y="T79"/>
                    </a:cxn>
                    <a:cxn ang="T132">
                      <a:pos x="T80" y="T81"/>
                    </a:cxn>
                    <a:cxn ang="T133">
                      <a:pos x="T82" y="T83"/>
                    </a:cxn>
                    <a:cxn ang="T134">
                      <a:pos x="T84" y="T85"/>
                    </a:cxn>
                    <a:cxn ang="T135">
                      <a:pos x="T86" y="T87"/>
                    </a:cxn>
                    <a:cxn ang="T136">
                      <a:pos x="T88" y="T89"/>
                    </a:cxn>
                    <a:cxn ang="T137">
                      <a:pos x="T90" y="T91"/>
                    </a:cxn>
                  </a:cxnLst>
                  <a:rect l="0" t="0" r="r" b="b"/>
                  <a:pathLst>
                    <a:path w="61" h="162">
                      <a:moveTo>
                        <a:pt x="6" y="68"/>
                      </a:moveTo>
                      <a:lnTo>
                        <a:pt x="4" y="58"/>
                      </a:lnTo>
                      <a:lnTo>
                        <a:pt x="1" y="46"/>
                      </a:lnTo>
                      <a:lnTo>
                        <a:pt x="0" y="32"/>
                      </a:lnTo>
                      <a:lnTo>
                        <a:pt x="3" y="17"/>
                      </a:lnTo>
                      <a:lnTo>
                        <a:pt x="8" y="0"/>
                      </a:lnTo>
                      <a:lnTo>
                        <a:pt x="15" y="15"/>
                      </a:lnTo>
                      <a:lnTo>
                        <a:pt x="20" y="27"/>
                      </a:lnTo>
                      <a:lnTo>
                        <a:pt x="21" y="41"/>
                      </a:lnTo>
                      <a:lnTo>
                        <a:pt x="20" y="57"/>
                      </a:lnTo>
                      <a:lnTo>
                        <a:pt x="18" y="69"/>
                      </a:lnTo>
                      <a:lnTo>
                        <a:pt x="16" y="77"/>
                      </a:lnTo>
                      <a:lnTo>
                        <a:pt x="21" y="69"/>
                      </a:lnTo>
                      <a:lnTo>
                        <a:pt x="29" y="60"/>
                      </a:lnTo>
                      <a:lnTo>
                        <a:pt x="36" y="54"/>
                      </a:lnTo>
                      <a:lnTo>
                        <a:pt x="43" y="50"/>
                      </a:lnTo>
                      <a:lnTo>
                        <a:pt x="53" y="48"/>
                      </a:lnTo>
                      <a:lnTo>
                        <a:pt x="60" y="46"/>
                      </a:lnTo>
                      <a:lnTo>
                        <a:pt x="57" y="57"/>
                      </a:lnTo>
                      <a:lnTo>
                        <a:pt x="53" y="69"/>
                      </a:lnTo>
                      <a:lnTo>
                        <a:pt x="46" y="78"/>
                      </a:lnTo>
                      <a:lnTo>
                        <a:pt x="39" y="84"/>
                      </a:lnTo>
                      <a:lnTo>
                        <a:pt x="29" y="88"/>
                      </a:lnTo>
                      <a:lnTo>
                        <a:pt x="19" y="89"/>
                      </a:lnTo>
                      <a:lnTo>
                        <a:pt x="30" y="96"/>
                      </a:lnTo>
                      <a:lnTo>
                        <a:pt x="38" y="102"/>
                      </a:lnTo>
                      <a:lnTo>
                        <a:pt x="41" y="109"/>
                      </a:lnTo>
                      <a:lnTo>
                        <a:pt x="45" y="117"/>
                      </a:lnTo>
                      <a:lnTo>
                        <a:pt x="45" y="124"/>
                      </a:lnTo>
                      <a:lnTo>
                        <a:pt x="47" y="136"/>
                      </a:lnTo>
                      <a:lnTo>
                        <a:pt x="34" y="130"/>
                      </a:lnTo>
                      <a:lnTo>
                        <a:pt x="26" y="124"/>
                      </a:lnTo>
                      <a:lnTo>
                        <a:pt x="22" y="117"/>
                      </a:lnTo>
                      <a:lnTo>
                        <a:pt x="15" y="102"/>
                      </a:lnTo>
                      <a:lnTo>
                        <a:pt x="21" y="116"/>
                      </a:lnTo>
                      <a:lnTo>
                        <a:pt x="23" y="129"/>
                      </a:lnTo>
                      <a:lnTo>
                        <a:pt x="24" y="139"/>
                      </a:lnTo>
                      <a:lnTo>
                        <a:pt x="22" y="152"/>
                      </a:lnTo>
                      <a:lnTo>
                        <a:pt x="22" y="161"/>
                      </a:lnTo>
                      <a:lnTo>
                        <a:pt x="10" y="149"/>
                      </a:lnTo>
                      <a:lnTo>
                        <a:pt x="5" y="133"/>
                      </a:lnTo>
                      <a:lnTo>
                        <a:pt x="3" y="117"/>
                      </a:lnTo>
                      <a:lnTo>
                        <a:pt x="6" y="99"/>
                      </a:lnTo>
                      <a:lnTo>
                        <a:pt x="6" y="86"/>
                      </a:lnTo>
                      <a:lnTo>
                        <a:pt x="6" y="78"/>
                      </a:lnTo>
                      <a:lnTo>
                        <a:pt x="6" y="68"/>
                      </a:lnTo>
                    </a:path>
                  </a:pathLst>
                </a:custGeom>
                <a:solidFill>
                  <a:srgbClr val="008000"/>
                </a:solidFill>
                <a:ln w="12700" cap="rnd" cmpd="sng">
                  <a:solidFill>
                    <a:srgbClr val="BFFFB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350"/>
                </a:p>
              </p:txBody>
            </p:sp>
            <p:sp>
              <p:nvSpPr>
                <p:cNvPr id="151980" name="Freeform 168"/>
                <p:cNvSpPr>
                  <a:spLocks/>
                </p:cNvSpPr>
                <p:nvPr/>
              </p:nvSpPr>
              <p:spPr bwMode="auto">
                <a:xfrm>
                  <a:off x="512" y="3247"/>
                  <a:ext cx="44" cy="74"/>
                </a:xfrm>
                <a:custGeom>
                  <a:avLst/>
                  <a:gdLst>
                    <a:gd name="T0" fmla="*/ 17 w 44"/>
                    <a:gd name="T1" fmla="*/ 65 h 74"/>
                    <a:gd name="T2" fmla="*/ 10 w 44"/>
                    <a:gd name="T3" fmla="*/ 59 h 74"/>
                    <a:gd name="T4" fmla="*/ 6 w 44"/>
                    <a:gd name="T5" fmla="*/ 52 h 74"/>
                    <a:gd name="T6" fmla="*/ 2 w 44"/>
                    <a:gd name="T7" fmla="*/ 44 h 74"/>
                    <a:gd name="T8" fmla="*/ 2 w 44"/>
                    <a:gd name="T9" fmla="*/ 37 h 74"/>
                    <a:gd name="T10" fmla="*/ 0 w 44"/>
                    <a:gd name="T11" fmla="*/ 26 h 74"/>
                    <a:gd name="T12" fmla="*/ 13 w 44"/>
                    <a:gd name="T13" fmla="*/ 31 h 74"/>
                    <a:gd name="T14" fmla="*/ 21 w 44"/>
                    <a:gd name="T15" fmla="*/ 38 h 74"/>
                    <a:gd name="T16" fmla="*/ 25 w 44"/>
                    <a:gd name="T17" fmla="*/ 44 h 74"/>
                    <a:gd name="T18" fmla="*/ 32 w 44"/>
                    <a:gd name="T19" fmla="*/ 59 h 74"/>
                    <a:gd name="T20" fmla="*/ 27 w 44"/>
                    <a:gd name="T21" fmla="*/ 46 h 74"/>
                    <a:gd name="T22" fmla="*/ 24 w 44"/>
                    <a:gd name="T23" fmla="*/ 32 h 74"/>
                    <a:gd name="T24" fmla="*/ 24 w 44"/>
                    <a:gd name="T25" fmla="*/ 22 h 74"/>
                    <a:gd name="T26" fmla="*/ 25 w 44"/>
                    <a:gd name="T27" fmla="*/ 10 h 74"/>
                    <a:gd name="T28" fmla="*/ 25 w 44"/>
                    <a:gd name="T29" fmla="*/ 0 h 74"/>
                    <a:gd name="T30" fmla="*/ 36 w 44"/>
                    <a:gd name="T31" fmla="*/ 13 h 74"/>
                    <a:gd name="T32" fmla="*/ 42 w 44"/>
                    <a:gd name="T33" fmla="*/ 28 h 74"/>
                    <a:gd name="T34" fmla="*/ 43 w 44"/>
                    <a:gd name="T35" fmla="*/ 44 h 74"/>
                    <a:gd name="T36" fmla="*/ 43 w 44"/>
                    <a:gd name="T37" fmla="*/ 72 h 74"/>
                    <a:gd name="T38" fmla="*/ 30 w 44"/>
                    <a:gd name="T39" fmla="*/ 73 h 74"/>
                    <a:gd name="T40" fmla="*/ 17 w 44"/>
                    <a:gd name="T41" fmla="*/ 65 h 74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44" h="74">
                      <a:moveTo>
                        <a:pt x="17" y="65"/>
                      </a:moveTo>
                      <a:lnTo>
                        <a:pt x="10" y="59"/>
                      </a:lnTo>
                      <a:lnTo>
                        <a:pt x="6" y="52"/>
                      </a:lnTo>
                      <a:lnTo>
                        <a:pt x="2" y="44"/>
                      </a:lnTo>
                      <a:lnTo>
                        <a:pt x="2" y="37"/>
                      </a:lnTo>
                      <a:lnTo>
                        <a:pt x="0" y="26"/>
                      </a:lnTo>
                      <a:lnTo>
                        <a:pt x="13" y="31"/>
                      </a:lnTo>
                      <a:lnTo>
                        <a:pt x="21" y="38"/>
                      </a:lnTo>
                      <a:lnTo>
                        <a:pt x="25" y="44"/>
                      </a:lnTo>
                      <a:lnTo>
                        <a:pt x="32" y="59"/>
                      </a:lnTo>
                      <a:lnTo>
                        <a:pt x="27" y="46"/>
                      </a:lnTo>
                      <a:lnTo>
                        <a:pt x="24" y="32"/>
                      </a:lnTo>
                      <a:lnTo>
                        <a:pt x="24" y="22"/>
                      </a:lnTo>
                      <a:lnTo>
                        <a:pt x="25" y="10"/>
                      </a:lnTo>
                      <a:lnTo>
                        <a:pt x="25" y="0"/>
                      </a:lnTo>
                      <a:lnTo>
                        <a:pt x="36" y="13"/>
                      </a:lnTo>
                      <a:lnTo>
                        <a:pt x="42" y="28"/>
                      </a:lnTo>
                      <a:lnTo>
                        <a:pt x="43" y="44"/>
                      </a:lnTo>
                      <a:lnTo>
                        <a:pt x="43" y="72"/>
                      </a:lnTo>
                      <a:lnTo>
                        <a:pt x="30" y="73"/>
                      </a:lnTo>
                      <a:lnTo>
                        <a:pt x="17" y="65"/>
                      </a:lnTo>
                    </a:path>
                  </a:pathLst>
                </a:custGeom>
                <a:solidFill>
                  <a:srgbClr val="008000"/>
                </a:solidFill>
                <a:ln w="12700" cap="rnd" cmpd="sng">
                  <a:solidFill>
                    <a:srgbClr val="BFFFB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350"/>
                </a:p>
              </p:txBody>
            </p:sp>
            <p:sp>
              <p:nvSpPr>
                <p:cNvPr id="151981" name="Oval 169"/>
                <p:cNvSpPr>
                  <a:spLocks noChangeArrowheads="1"/>
                </p:cNvSpPr>
                <p:nvPr/>
              </p:nvSpPr>
              <p:spPr bwMode="auto">
                <a:xfrm>
                  <a:off x="530" y="3266"/>
                  <a:ext cx="79" cy="151"/>
                </a:xfrm>
                <a:prstGeom prst="ellipse">
                  <a:avLst/>
                </a:prstGeom>
                <a:solidFill>
                  <a:srgbClr val="008000"/>
                </a:solidFill>
                <a:ln w="12700">
                  <a:solidFill>
                    <a:srgbClr val="9FFF9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1350"/>
                </a:p>
              </p:txBody>
            </p:sp>
            <p:sp>
              <p:nvSpPr>
                <p:cNvPr id="151982" name="Freeform 170"/>
                <p:cNvSpPr>
                  <a:spLocks/>
                </p:cNvSpPr>
                <p:nvPr/>
              </p:nvSpPr>
              <p:spPr bwMode="auto">
                <a:xfrm>
                  <a:off x="547" y="3291"/>
                  <a:ext cx="53" cy="93"/>
                </a:xfrm>
                <a:custGeom>
                  <a:avLst/>
                  <a:gdLst>
                    <a:gd name="T0" fmla="*/ 2 w 53"/>
                    <a:gd name="T1" fmla="*/ 9 h 93"/>
                    <a:gd name="T2" fmla="*/ 5 w 53"/>
                    <a:gd name="T3" fmla="*/ 9 h 93"/>
                    <a:gd name="T4" fmla="*/ 10 w 53"/>
                    <a:gd name="T5" fmla="*/ 8 h 93"/>
                    <a:gd name="T6" fmla="*/ 13 w 53"/>
                    <a:gd name="T7" fmla="*/ 5 h 93"/>
                    <a:gd name="T8" fmla="*/ 15 w 53"/>
                    <a:gd name="T9" fmla="*/ 3 h 93"/>
                    <a:gd name="T10" fmla="*/ 18 w 53"/>
                    <a:gd name="T11" fmla="*/ 0 h 93"/>
                    <a:gd name="T12" fmla="*/ 41 w 53"/>
                    <a:gd name="T13" fmla="*/ 0 h 93"/>
                    <a:gd name="T14" fmla="*/ 41 w 53"/>
                    <a:gd name="T15" fmla="*/ 77 h 93"/>
                    <a:gd name="T16" fmla="*/ 43 w 53"/>
                    <a:gd name="T17" fmla="*/ 82 h 93"/>
                    <a:gd name="T18" fmla="*/ 45 w 53"/>
                    <a:gd name="T19" fmla="*/ 85 h 93"/>
                    <a:gd name="T20" fmla="*/ 49 w 53"/>
                    <a:gd name="T21" fmla="*/ 88 h 93"/>
                    <a:gd name="T22" fmla="*/ 52 w 53"/>
                    <a:gd name="T23" fmla="*/ 88 h 93"/>
                    <a:gd name="T24" fmla="*/ 52 w 53"/>
                    <a:gd name="T25" fmla="*/ 92 h 93"/>
                    <a:gd name="T26" fmla="*/ 0 w 53"/>
                    <a:gd name="T27" fmla="*/ 92 h 93"/>
                    <a:gd name="T28" fmla="*/ 0 w 53"/>
                    <a:gd name="T29" fmla="*/ 88 h 93"/>
                    <a:gd name="T30" fmla="*/ 3 w 53"/>
                    <a:gd name="T31" fmla="*/ 88 h 93"/>
                    <a:gd name="T32" fmla="*/ 8 w 53"/>
                    <a:gd name="T33" fmla="*/ 85 h 93"/>
                    <a:gd name="T34" fmla="*/ 10 w 53"/>
                    <a:gd name="T35" fmla="*/ 82 h 93"/>
                    <a:gd name="T36" fmla="*/ 11 w 53"/>
                    <a:gd name="T37" fmla="*/ 77 h 93"/>
                    <a:gd name="T38" fmla="*/ 11 w 53"/>
                    <a:gd name="T39" fmla="*/ 19 h 93"/>
                    <a:gd name="T40" fmla="*/ 10 w 53"/>
                    <a:gd name="T41" fmla="*/ 16 h 93"/>
                    <a:gd name="T42" fmla="*/ 8 w 53"/>
                    <a:gd name="T43" fmla="*/ 13 h 93"/>
                    <a:gd name="T44" fmla="*/ 4 w 53"/>
                    <a:gd name="T45" fmla="*/ 12 h 93"/>
                    <a:gd name="T46" fmla="*/ 2 w 53"/>
                    <a:gd name="T47" fmla="*/ 12 h 93"/>
                    <a:gd name="T48" fmla="*/ 2 w 53"/>
                    <a:gd name="T49" fmla="*/ 9 h 93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0" t="0" r="r" b="b"/>
                  <a:pathLst>
                    <a:path w="53" h="93">
                      <a:moveTo>
                        <a:pt x="2" y="9"/>
                      </a:moveTo>
                      <a:lnTo>
                        <a:pt x="5" y="9"/>
                      </a:lnTo>
                      <a:lnTo>
                        <a:pt x="10" y="8"/>
                      </a:lnTo>
                      <a:lnTo>
                        <a:pt x="13" y="5"/>
                      </a:lnTo>
                      <a:lnTo>
                        <a:pt x="15" y="3"/>
                      </a:lnTo>
                      <a:lnTo>
                        <a:pt x="18" y="0"/>
                      </a:lnTo>
                      <a:lnTo>
                        <a:pt x="41" y="0"/>
                      </a:lnTo>
                      <a:lnTo>
                        <a:pt x="41" y="77"/>
                      </a:lnTo>
                      <a:lnTo>
                        <a:pt x="43" y="82"/>
                      </a:lnTo>
                      <a:lnTo>
                        <a:pt x="45" y="85"/>
                      </a:lnTo>
                      <a:lnTo>
                        <a:pt x="49" y="88"/>
                      </a:lnTo>
                      <a:lnTo>
                        <a:pt x="52" y="88"/>
                      </a:lnTo>
                      <a:lnTo>
                        <a:pt x="52" y="92"/>
                      </a:lnTo>
                      <a:lnTo>
                        <a:pt x="0" y="92"/>
                      </a:lnTo>
                      <a:lnTo>
                        <a:pt x="0" y="88"/>
                      </a:lnTo>
                      <a:lnTo>
                        <a:pt x="3" y="88"/>
                      </a:lnTo>
                      <a:lnTo>
                        <a:pt x="8" y="85"/>
                      </a:lnTo>
                      <a:lnTo>
                        <a:pt x="10" y="82"/>
                      </a:lnTo>
                      <a:lnTo>
                        <a:pt x="11" y="77"/>
                      </a:lnTo>
                      <a:lnTo>
                        <a:pt x="11" y="19"/>
                      </a:lnTo>
                      <a:lnTo>
                        <a:pt x="10" y="16"/>
                      </a:lnTo>
                      <a:lnTo>
                        <a:pt x="8" y="13"/>
                      </a:lnTo>
                      <a:lnTo>
                        <a:pt x="4" y="12"/>
                      </a:lnTo>
                      <a:lnTo>
                        <a:pt x="2" y="12"/>
                      </a:lnTo>
                      <a:lnTo>
                        <a:pt x="2" y="9"/>
                      </a:lnTo>
                    </a:path>
                  </a:pathLst>
                </a:custGeom>
                <a:solidFill>
                  <a:srgbClr val="BFFFBF"/>
                </a:solidFill>
                <a:ln w="12700" cap="rnd" cmpd="sng">
                  <a:solidFill>
                    <a:srgbClr val="3F5F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350"/>
                </a:p>
              </p:txBody>
            </p:sp>
          </p:grpSp>
          <p:grpSp>
            <p:nvGrpSpPr>
              <p:cNvPr id="151910" name="Group 171"/>
              <p:cNvGrpSpPr>
                <a:grpSpLocks/>
              </p:cNvGrpSpPr>
              <p:nvPr/>
            </p:nvGrpSpPr>
            <p:grpSpPr bwMode="auto">
              <a:xfrm>
                <a:off x="1297" y="3247"/>
                <a:ext cx="162" cy="177"/>
                <a:chOff x="1297" y="3247"/>
                <a:chExt cx="162" cy="177"/>
              </a:xfrm>
            </p:grpSpPr>
            <p:sp>
              <p:nvSpPr>
                <p:cNvPr id="151975" name="Freeform 172"/>
                <p:cNvSpPr>
                  <a:spLocks/>
                </p:cNvSpPr>
                <p:nvPr/>
              </p:nvSpPr>
              <p:spPr bwMode="auto">
                <a:xfrm>
                  <a:off x="1297" y="3262"/>
                  <a:ext cx="62" cy="162"/>
                </a:xfrm>
                <a:custGeom>
                  <a:avLst/>
                  <a:gdLst>
                    <a:gd name="T0" fmla="*/ 55 w 62"/>
                    <a:gd name="T1" fmla="*/ 68 h 162"/>
                    <a:gd name="T2" fmla="*/ 57 w 62"/>
                    <a:gd name="T3" fmla="*/ 58 h 162"/>
                    <a:gd name="T4" fmla="*/ 59 w 62"/>
                    <a:gd name="T5" fmla="*/ 46 h 162"/>
                    <a:gd name="T6" fmla="*/ 61 w 62"/>
                    <a:gd name="T7" fmla="*/ 32 h 162"/>
                    <a:gd name="T8" fmla="*/ 58 w 62"/>
                    <a:gd name="T9" fmla="*/ 17 h 162"/>
                    <a:gd name="T10" fmla="*/ 53 w 62"/>
                    <a:gd name="T11" fmla="*/ 0 h 162"/>
                    <a:gd name="T12" fmla="*/ 46 w 62"/>
                    <a:gd name="T13" fmla="*/ 15 h 162"/>
                    <a:gd name="T14" fmla="*/ 41 w 62"/>
                    <a:gd name="T15" fmla="*/ 27 h 162"/>
                    <a:gd name="T16" fmla="*/ 40 w 62"/>
                    <a:gd name="T17" fmla="*/ 41 h 162"/>
                    <a:gd name="T18" fmla="*/ 41 w 62"/>
                    <a:gd name="T19" fmla="*/ 57 h 162"/>
                    <a:gd name="T20" fmla="*/ 42 w 62"/>
                    <a:gd name="T21" fmla="*/ 69 h 162"/>
                    <a:gd name="T22" fmla="*/ 45 w 62"/>
                    <a:gd name="T23" fmla="*/ 77 h 162"/>
                    <a:gd name="T24" fmla="*/ 40 w 62"/>
                    <a:gd name="T25" fmla="*/ 69 h 162"/>
                    <a:gd name="T26" fmla="*/ 32 w 62"/>
                    <a:gd name="T27" fmla="*/ 60 h 162"/>
                    <a:gd name="T28" fmla="*/ 24 w 62"/>
                    <a:gd name="T29" fmla="*/ 54 h 162"/>
                    <a:gd name="T30" fmla="*/ 18 w 62"/>
                    <a:gd name="T31" fmla="*/ 50 h 162"/>
                    <a:gd name="T32" fmla="*/ 8 w 62"/>
                    <a:gd name="T33" fmla="*/ 48 h 162"/>
                    <a:gd name="T34" fmla="*/ 0 w 62"/>
                    <a:gd name="T35" fmla="*/ 46 h 162"/>
                    <a:gd name="T36" fmla="*/ 4 w 62"/>
                    <a:gd name="T37" fmla="*/ 57 h 162"/>
                    <a:gd name="T38" fmla="*/ 8 w 62"/>
                    <a:gd name="T39" fmla="*/ 69 h 162"/>
                    <a:gd name="T40" fmla="*/ 15 w 62"/>
                    <a:gd name="T41" fmla="*/ 78 h 162"/>
                    <a:gd name="T42" fmla="*/ 21 w 62"/>
                    <a:gd name="T43" fmla="*/ 84 h 162"/>
                    <a:gd name="T44" fmla="*/ 32 w 62"/>
                    <a:gd name="T45" fmla="*/ 88 h 162"/>
                    <a:gd name="T46" fmla="*/ 42 w 62"/>
                    <a:gd name="T47" fmla="*/ 89 h 162"/>
                    <a:gd name="T48" fmla="*/ 31 w 62"/>
                    <a:gd name="T49" fmla="*/ 96 h 162"/>
                    <a:gd name="T50" fmla="*/ 24 w 62"/>
                    <a:gd name="T51" fmla="*/ 102 h 162"/>
                    <a:gd name="T52" fmla="*/ 20 w 62"/>
                    <a:gd name="T53" fmla="*/ 109 h 162"/>
                    <a:gd name="T54" fmla="*/ 16 w 62"/>
                    <a:gd name="T55" fmla="*/ 117 h 162"/>
                    <a:gd name="T56" fmla="*/ 16 w 62"/>
                    <a:gd name="T57" fmla="*/ 124 h 162"/>
                    <a:gd name="T58" fmla="*/ 14 w 62"/>
                    <a:gd name="T59" fmla="*/ 136 h 162"/>
                    <a:gd name="T60" fmla="*/ 27 w 62"/>
                    <a:gd name="T61" fmla="*/ 130 h 162"/>
                    <a:gd name="T62" fmla="*/ 35 w 62"/>
                    <a:gd name="T63" fmla="*/ 124 h 162"/>
                    <a:gd name="T64" fmla="*/ 39 w 62"/>
                    <a:gd name="T65" fmla="*/ 117 h 162"/>
                    <a:gd name="T66" fmla="*/ 46 w 62"/>
                    <a:gd name="T67" fmla="*/ 102 h 162"/>
                    <a:gd name="T68" fmla="*/ 40 w 62"/>
                    <a:gd name="T69" fmla="*/ 116 h 162"/>
                    <a:gd name="T70" fmla="*/ 38 w 62"/>
                    <a:gd name="T71" fmla="*/ 129 h 162"/>
                    <a:gd name="T72" fmla="*/ 37 w 62"/>
                    <a:gd name="T73" fmla="*/ 139 h 162"/>
                    <a:gd name="T74" fmla="*/ 39 w 62"/>
                    <a:gd name="T75" fmla="*/ 152 h 162"/>
                    <a:gd name="T76" fmla="*/ 39 w 62"/>
                    <a:gd name="T77" fmla="*/ 161 h 162"/>
                    <a:gd name="T78" fmla="*/ 51 w 62"/>
                    <a:gd name="T79" fmla="*/ 149 h 162"/>
                    <a:gd name="T80" fmla="*/ 56 w 62"/>
                    <a:gd name="T81" fmla="*/ 133 h 162"/>
                    <a:gd name="T82" fmla="*/ 58 w 62"/>
                    <a:gd name="T83" fmla="*/ 117 h 162"/>
                    <a:gd name="T84" fmla="*/ 55 w 62"/>
                    <a:gd name="T85" fmla="*/ 99 h 162"/>
                    <a:gd name="T86" fmla="*/ 55 w 62"/>
                    <a:gd name="T87" fmla="*/ 86 h 162"/>
                    <a:gd name="T88" fmla="*/ 55 w 62"/>
                    <a:gd name="T89" fmla="*/ 78 h 162"/>
                    <a:gd name="T90" fmla="*/ 55 w 62"/>
                    <a:gd name="T91" fmla="*/ 68 h 162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</a:gdLst>
                  <a:ahLst/>
                  <a:cxnLst>
                    <a:cxn ang="T92">
                      <a:pos x="T0" y="T1"/>
                    </a:cxn>
                    <a:cxn ang="T93">
                      <a:pos x="T2" y="T3"/>
                    </a:cxn>
                    <a:cxn ang="T94">
                      <a:pos x="T4" y="T5"/>
                    </a:cxn>
                    <a:cxn ang="T95">
                      <a:pos x="T6" y="T7"/>
                    </a:cxn>
                    <a:cxn ang="T96">
                      <a:pos x="T8" y="T9"/>
                    </a:cxn>
                    <a:cxn ang="T97">
                      <a:pos x="T10" y="T11"/>
                    </a:cxn>
                    <a:cxn ang="T98">
                      <a:pos x="T12" y="T13"/>
                    </a:cxn>
                    <a:cxn ang="T99">
                      <a:pos x="T14" y="T15"/>
                    </a:cxn>
                    <a:cxn ang="T100">
                      <a:pos x="T16" y="T17"/>
                    </a:cxn>
                    <a:cxn ang="T101">
                      <a:pos x="T18" y="T19"/>
                    </a:cxn>
                    <a:cxn ang="T102">
                      <a:pos x="T20" y="T21"/>
                    </a:cxn>
                    <a:cxn ang="T103">
                      <a:pos x="T22" y="T23"/>
                    </a:cxn>
                    <a:cxn ang="T104">
                      <a:pos x="T24" y="T25"/>
                    </a:cxn>
                    <a:cxn ang="T105">
                      <a:pos x="T26" y="T27"/>
                    </a:cxn>
                    <a:cxn ang="T106">
                      <a:pos x="T28" y="T29"/>
                    </a:cxn>
                    <a:cxn ang="T107">
                      <a:pos x="T30" y="T31"/>
                    </a:cxn>
                    <a:cxn ang="T108">
                      <a:pos x="T32" y="T33"/>
                    </a:cxn>
                    <a:cxn ang="T109">
                      <a:pos x="T34" y="T35"/>
                    </a:cxn>
                    <a:cxn ang="T110">
                      <a:pos x="T36" y="T37"/>
                    </a:cxn>
                    <a:cxn ang="T111">
                      <a:pos x="T38" y="T39"/>
                    </a:cxn>
                    <a:cxn ang="T112">
                      <a:pos x="T40" y="T41"/>
                    </a:cxn>
                    <a:cxn ang="T113">
                      <a:pos x="T42" y="T43"/>
                    </a:cxn>
                    <a:cxn ang="T114">
                      <a:pos x="T44" y="T45"/>
                    </a:cxn>
                    <a:cxn ang="T115">
                      <a:pos x="T46" y="T47"/>
                    </a:cxn>
                    <a:cxn ang="T116">
                      <a:pos x="T48" y="T49"/>
                    </a:cxn>
                    <a:cxn ang="T117">
                      <a:pos x="T50" y="T51"/>
                    </a:cxn>
                    <a:cxn ang="T118">
                      <a:pos x="T52" y="T53"/>
                    </a:cxn>
                    <a:cxn ang="T119">
                      <a:pos x="T54" y="T55"/>
                    </a:cxn>
                    <a:cxn ang="T120">
                      <a:pos x="T56" y="T57"/>
                    </a:cxn>
                    <a:cxn ang="T121">
                      <a:pos x="T58" y="T59"/>
                    </a:cxn>
                    <a:cxn ang="T122">
                      <a:pos x="T60" y="T61"/>
                    </a:cxn>
                    <a:cxn ang="T123">
                      <a:pos x="T62" y="T63"/>
                    </a:cxn>
                    <a:cxn ang="T124">
                      <a:pos x="T64" y="T65"/>
                    </a:cxn>
                    <a:cxn ang="T125">
                      <a:pos x="T66" y="T67"/>
                    </a:cxn>
                    <a:cxn ang="T126">
                      <a:pos x="T68" y="T69"/>
                    </a:cxn>
                    <a:cxn ang="T127">
                      <a:pos x="T70" y="T71"/>
                    </a:cxn>
                    <a:cxn ang="T128">
                      <a:pos x="T72" y="T73"/>
                    </a:cxn>
                    <a:cxn ang="T129">
                      <a:pos x="T74" y="T75"/>
                    </a:cxn>
                    <a:cxn ang="T130">
                      <a:pos x="T76" y="T77"/>
                    </a:cxn>
                    <a:cxn ang="T131">
                      <a:pos x="T78" y="T79"/>
                    </a:cxn>
                    <a:cxn ang="T132">
                      <a:pos x="T80" y="T81"/>
                    </a:cxn>
                    <a:cxn ang="T133">
                      <a:pos x="T82" y="T83"/>
                    </a:cxn>
                    <a:cxn ang="T134">
                      <a:pos x="T84" y="T85"/>
                    </a:cxn>
                    <a:cxn ang="T135">
                      <a:pos x="T86" y="T87"/>
                    </a:cxn>
                    <a:cxn ang="T136">
                      <a:pos x="T88" y="T89"/>
                    </a:cxn>
                    <a:cxn ang="T137">
                      <a:pos x="T90" y="T91"/>
                    </a:cxn>
                  </a:cxnLst>
                  <a:rect l="0" t="0" r="r" b="b"/>
                  <a:pathLst>
                    <a:path w="62" h="162">
                      <a:moveTo>
                        <a:pt x="55" y="68"/>
                      </a:moveTo>
                      <a:lnTo>
                        <a:pt x="57" y="58"/>
                      </a:lnTo>
                      <a:lnTo>
                        <a:pt x="59" y="46"/>
                      </a:lnTo>
                      <a:lnTo>
                        <a:pt x="61" y="32"/>
                      </a:lnTo>
                      <a:lnTo>
                        <a:pt x="58" y="17"/>
                      </a:lnTo>
                      <a:lnTo>
                        <a:pt x="53" y="0"/>
                      </a:lnTo>
                      <a:lnTo>
                        <a:pt x="46" y="15"/>
                      </a:lnTo>
                      <a:lnTo>
                        <a:pt x="41" y="27"/>
                      </a:lnTo>
                      <a:lnTo>
                        <a:pt x="40" y="41"/>
                      </a:lnTo>
                      <a:lnTo>
                        <a:pt x="41" y="57"/>
                      </a:lnTo>
                      <a:lnTo>
                        <a:pt x="42" y="69"/>
                      </a:lnTo>
                      <a:lnTo>
                        <a:pt x="45" y="77"/>
                      </a:lnTo>
                      <a:lnTo>
                        <a:pt x="40" y="69"/>
                      </a:lnTo>
                      <a:lnTo>
                        <a:pt x="32" y="60"/>
                      </a:lnTo>
                      <a:lnTo>
                        <a:pt x="24" y="54"/>
                      </a:lnTo>
                      <a:lnTo>
                        <a:pt x="18" y="50"/>
                      </a:lnTo>
                      <a:lnTo>
                        <a:pt x="8" y="48"/>
                      </a:lnTo>
                      <a:lnTo>
                        <a:pt x="0" y="46"/>
                      </a:lnTo>
                      <a:lnTo>
                        <a:pt x="4" y="57"/>
                      </a:lnTo>
                      <a:lnTo>
                        <a:pt x="8" y="69"/>
                      </a:lnTo>
                      <a:lnTo>
                        <a:pt x="15" y="78"/>
                      </a:lnTo>
                      <a:lnTo>
                        <a:pt x="21" y="84"/>
                      </a:lnTo>
                      <a:lnTo>
                        <a:pt x="32" y="88"/>
                      </a:lnTo>
                      <a:lnTo>
                        <a:pt x="42" y="89"/>
                      </a:lnTo>
                      <a:lnTo>
                        <a:pt x="31" y="96"/>
                      </a:lnTo>
                      <a:lnTo>
                        <a:pt x="24" y="102"/>
                      </a:lnTo>
                      <a:lnTo>
                        <a:pt x="20" y="109"/>
                      </a:lnTo>
                      <a:lnTo>
                        <a:pt x="16" y="117"/>
                      </a:lnTo>
                      <a:lnTo>
                        <a:pt x="16" y="124"/>
                      </a:lnTo>
                      <a:lnTo>
                        <a:pt x="14" y="136"/>
                      </a:lnTo>
                      <a:lnTo>
                        <a:pt x="27" y="130"/>
                      </a:lnTo>
                      <a:lnTo>
                        <a:pt x="35" y="124"/>
                      </a:lnTo>
                      <a:lnTo>
                        <a:pt x="39" y="117"/>
                      </a:lnTo>
                      <a:lnTo>
                        <a:pt x="46" y="102"/>
                      </a:lnTo>
                      <a:lnTo>
                        <a:pt x="40" y="116"/>
                      </a:lnTo>
                      <a:lnTo>
                        <a:pt x="38" y="129"/>
                      </a:lnTo>
                      <a:lnTo>
                        <a:pt x="37" y="139"/>
                      </a:lnTo>
                      <a:lnTo>
                        <a:pt x="39" y="152"/>
                      </a:lnTo>
                      <a:lnTo>
                        <a:pt x="39" y="161"/>
                      </a:lnTo>
                      <a:lnTo>
                        <a:pt x="51" y="149"/>
                      </a:lnTo>
                      <a:lnTo>
                        <a:pt x="56" y="133"/>
                      </a:lnTo>
                      <a:lnTo>
                        <a:pt x="58" y="117"/>
                      </a:lnTo>
                      <a:lnTo>
                        <a:pt x="55" y="99"/>
                      </a:lnTo>
                      <a:lnTo>
                        <a:pt x="55" y="86"/>
                      </a:lnTo>
                      <a:lnTo>
                        <a:pt x="55" y="78"/>
                      </a:lnTo>
                      <a:lnTo>
                        <a:pt x="55" y="68"/>
                      </a:lnTo>
                    </a:path>
                  </a:pathLst>
                </a:custGeom>
                <a:solidFill>
                  <a:srgbClr val="008000"/>
                </a:solidFill>
                <a:ln w="12700" cap="rnd" cmpd="sng">
                  <a:solidFill>
                    <a:srgbClr val="BFFFB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350"/>
                </a:p>
              </p:txBody>
            </p:sp>
            <p:sp>
              <p:nvSpPr>
                <p:cNvPr id="151976" name="Freeform 173"/>
                <p:cNvSpPr>
                  <a:spLocks/>
                </p:cNvSpPr>
                <p:nvPr/>
              </p:nvSpPr>
              <p:spPr bwMode="auto">
                <a:xfrm>
                  <a:off x="1414" y="3247"/>
                  <a:ext cx="45" cy="74"/>
                </a:xfrm>
                <a:custGeom>
                  <a:avLst/>
                  <a:gdLst>
                    <a:gd name="T0" fmla="*/ 27 w 45"/>
                    <a:gd name="T1" fmla="*/ 65 h 74"/>
                    <a:gd name="T2" fmla="*/ 34 w 45"/>
                    <a:gd name="T3" fmla="*/ 59 h 74"/>
                    <a:gd name="T4" fmla="*/ 38 w 45"/>
                    <a:gd name="T5" fmla="*/ 52 h 74"/>
                    <a:gd name="T6" fmla="*/ 42 w 45"/>
                    <a:gd name="T7" fmla="*/ 44 h 74"/>
                    <a:gd name="T8" fmla="*/ 42 w 45"/>
                    <a:gd name="T9" fmla="*/ 37 h 74"/>
                    <a:gd name="T10" fmla="*/ 44 w 45"/>
                    <a:gd name="T11" fmla="*/ 26 h 74"/>
                    <a:gd name="T12" fmla="*/ 31 w 45"/>
                    <a:gd name="T13" fmla="*/ 31 h 74"/>
                    <a:gd name="T14" fmla="*/ 23 w 45"/>
                    <a:gd name="T15" fmla="*/ 38 h 74"/>
                    <a:gd name="T16" fmla="*/ 19 w 45"/>
                    <a:gd name="T17" fmla="*/ 44 h 74"/>
                    <a:gd name="T18" fmla="*/ 12 w 45"/>
                    <a:gd name="T19" fmla="*/ 59 h 74"/>
                    <a:gd name="T20" fmla="*/ 18 w 45"/>
                    <a:gd name="T21" fmla="*/ 46 h 74"/>
                    <a:gd name="T22" fmla="*/ 19 w 45"/>
                    <a:gd name="T23" fmla="*/ 32 h 74"/>
                    <a:gd name="T24" fmla="*/ 20 w 45"/>
                    <a:gd name="T25" fmla="*/ 22 h 74"/>
                    <a:gd name="T26" fmla="*/ 19 w 45"/>
                    <a:gd name="T27" fmla="*/ 10 h 74"/>
                    <a:gd name="T28" fmla="*/ 19 w 45"/>
                    <a:gd name="T29" fmla="*/ 0 h 74"/>
                    <a:gd name="T30" fmla="*/ 8 w 45"/>
                    <a:gd name="T31" fmla="*/ 13 h 74"/>
                    <a:gd name="T32" fmla="*/ 2 w 45"/>
                    <a:gd name="T33" fmla="*/ 28 h 74"/>
                    <a:gd name="T34" fmla="*/ 1 w 45"/>
                    <a:gd name="T35" fmla="*/ 44 h 74"/>
                    <a:gd name="T36" fmla="*/ 0 w 45"/>
                    <a:gd name="T37" fmla="*/ 72 h 74"/>
                    <a:gd name="T38" fmla="*/ 14 w 45"/>
                    <a:gd name="T39" fmla="*/ 73 h 74"/>
                    <a:gd name="T40" fmla="*/ 27 w 45"/>
                    <a:gd name="T41" fmla="*/ 65 h 74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45" h="74">
                      <a:moveTo>
                        <a:pt x="27" y="65"/>
                      </a:moveTo>
                      <a:lnTo>
                        <a:pt x="34" y="59"/>
                      </a:lnTo>
                      <a:lnTo>
                        <a:pt x="38" y="52"/>
                      </a:lnTo>
                      <a:lnTo>
                        <a:pt x="42" y="44"/>
                      </a:lnTo>
                      <a:lnTo>
                        <a:pt x="42" y="37"/>
                      </a:lnTo>
                      <a:lnTo>
                        <a:pt x="44" y="26"/>
                      </a:lnTo>
                      <a:lnTo>
                        <a:pt x="31" y="31"/>
                      </a:lnTo>
                      <a:lnTo>
                        <a:pt x="23" y="38"/>
                      </a:lnTo>
                      <a:lnTo>
                        <a:pt x="19" y="44"/>
                      </a:lnTo>
                      <a:lnTo>
                        <a:pt x="12" y="59"/>
                      </a:lnTo>
                      <a:lnTo>
                        <a:pt x="18" y="46"/>
                      </a:lnTo>
                      <a:lnTo>
                        <a:pt x="19" y="32"/>
                      </a:lnTo>
                      <a:lnTo>
                        <a:pt x="20" y="22"/>
                      </a:lnTo>
                      <a:lnTo>
                        <a:pt x="19" y="10"/>
                      </a:lnTo>
                      <a:lnTo>
                        <a:pt x="19" y="0"/>
                      </a:lnTo>
                      <a:lnTo>
                        <a:pt x="8" y="13"/>
                      </a:lnTo>
                      <a:lnTo>
                        <a:pt x="2" y="28"/>
                      </a:lnTo>
                      <a:lnTo>
                        <a:pt x="1" y="44"/>
                      </a:lnTo>
                      <a:lnTo>
                        <a:pt x="0" y="72"/>
                      </a:lnTo>
                      <a:lnTo>
                        <a:pt x="14" y="73"/>
                      </a:lnTo>
                      <a:lnTo>
                        <a:pt x="27" y="65"/>
                      </a:lnTo>
                    </a:path>
                  </a:pathLst>
                </a:custGeom>
                <a:solidFill>
                  <a:srgbClr val="008000"/>
                </a:solidFill>
                <a:ln w="12700" cap="rnd" cmpd="sng">
                  <a:solidFill>
                    <a:srgbClr val="BFFFB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350"/>
                </a:p>
              </p:txBody>
            </p:sp>
            <p:sp>
              <p:nvSpPr>
                <p:cNvPr id="151977" name="Oval 174"/>
                <p:cNvSpPr>
                  <a:spLocks noChangeArrowheads="1"/>
                </p:cNvSpPr>
                <p:nvPr/>
              </p:nvSpPr>
              <p:spPr bwMode="auto">
                <a:xfrm>
                  <a:off x="1353" y="3266"/>
                  <a:ext cx="79" cy="151"/>
                </a:xfrm>
                <a:prstGeom prst="ellipse">
                  <a:avLst/>
                </a:prstGeom>
                <a:solidFill>
                  <a:srgbClr val="008000"/>
                </a:solidFill>
                <a:ln w="12700">
                  <a:solidFill>
                    <a:srgbClr val="9FFF9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1350"/>
                </a:p>
              </p:txBody>
            </p:sp>
            <p:sp>
              <p:nvSpPr>
                <p:cNvPr id="151978" name="Freeform 175"/>
                <p:cNvSpPr>
                  <a:spLocks/>
                </p:cNvSpPr>
                <p:nvPr/>
              </p:nvSpPr>
              <p:spPr bwMode="auto">
                <a:xfrm>
                  <a:off x="1371" y="3291"/>
                  <a:ext cx="53" cy="93"/>
                </a:xfrm>
                <a:custGeom>
                  <a:avLst/>
                  <a:gdLst>
                    <a:gd name="T0" fmla="*/ 1 w 53"/>
                    <a:gd name="T1" fmla="*/ 9 h 93"/>
                    <a:gd name="T2" fmla="*/ 5 w 53"/>
                    <a:gd name="T3" fmla="*/ 9 h 93"/>
                    <a:gd name="T4" fmla="*/ 9 w 53"/>
                    <a:gd name="T5" fmla="*/ 8 h 93"/>
                    <a:gd name="T6" fmla="*/ 13 w 53"/>
                    <a:gd name="T7" fmla="*/ 5 h 93"/>
                    <a:gd name="T8" fmla="*/ 15 w 53"/>
                    <a:gd name="T9" fmla="*/ 3 h 93"/>
                    <a:gd name="T10" fmla="*/ 17 w 53"/>
                    <a:gd name="T11" fmla="*/ 0 h 93"/>
                    <a:gd name="T12" fmla="*/ 41 w 53"/>
                    <a:gd name="T13" fmla="*/ 0 h 93"/>
                    <a:gd name="T14" fmla="*/ 41 w 53"/>
                    <a:gd name="T15" fmla="*/ 77 h 93"/>
                    <a:gd name="T16" fmla="*/ 42 w 53"/>
                    <a:gd name="T17" fmla="*/ 82 h 93"/>
                    <a:gd name="T18" fmla="*/ 45 w 53"/>
                    <a:gd name="T19" fmla="*/ 85 h 93"/>
                    <a:gd name="T20" fmla="*/ 49 w 53"/>
                    <a:gd name="T21" fmla="*/ 88 h 93"/>
                    <a:gd name="T22" fmla="*/ 52 w 53"/>
                    <a:gd name="T23" fmla="*/ 88 h 93"/>
                    <a:gd name="T24" fmla="*/ 52 w 53"/>
                    <a:gd name="T25" fmla="*/ 92 h 93"/>
                    <a:gd name="T26" fmla="*/ 0 w 53"/>
                    <a:gd name="T27" fmla="*/ 92 h 93"/>
                    <a:gd name="T28" fmla="*/ 0 w 53"/>
                    <a:gd name="T29" fmla="*/ 88 h 93"/>
                    <a:gd name="T30" fmla="*/ 3 w 53"/>
                    <a:gd name="T31" fmla="*/ 88 h 93"/>
                    <a:gd name="T32" fmla="*/ 7 w 53"/>
                    <a:gd name="T33" fmla="*/ 85 h 93"/>
                    <a:gd name="T34" fmla="*/ 9 w 53"/>
                    <a:gd name="T35" fmla="*/ 82 h 93"/>
                    <a:gd name="T36" fmla="*/ 10 w 53"/>
                    <a:gd name="T37" fmla="*/ 77 h 93"/>
                    <a:gd name="T38" fmla="*/ 10 w 53"/>
                    <a:gd name="T39" fmla="*/ 19 h 93"/>
                    <a:gd name="T40" fmla="*/ 9 w 53"/>
                    <a:gd name="T41" fmla="*/ 16 h 93"/>
                    <a:gd name="T42" fmla="*/ 7 w 53"/>
                    <a:gd name="T43" fmla="*/ 13 h 93"/>
                    <a:gd name="T44" fmla="*/ 4 w 53"/>
                    <a:gd name="T45" fmla="*/ 12 h 93"/>
                    <a:gd name="T46" fmla="*/ 1 w 53"/>
                    <a:gd name="T47" fmla="*/ 12 h 93"/>
                    <a:gd name="T48" fmla="*/ 1 w 53"/>
                    <a:gd name="T49" fmla="*/ 9 h 93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0" t="0" r="r" b="b"/>
                  <a:pathLst>
                    <a:path w="53" h="93">
                      <a:moveTo>
                        <a:pt x="1" y="9"/>
                      </a:moveTo>
                      <a:lnTo>
                        <a:pt x="5" y="9"/>
                      </a:lnTo>
                      <a:lnTo>
                        <a:pt x="9" y="8"/>
                      </a:lnTo>
                      <a:lnTo>
                        <a:pt x="13" y="5"/>
                      </a:lnTo>
                      <a:lnTo>
                        <a:pt x="15" y="3"/>
                      </a:lnTo>
                      <a:lnTo>
                        <a:pt x="17" y="0"/>
                      </a:lnTo>
                      <a:lnTo>
                        <a:pt x="41" y="0"/>
                      </a:lnTo>
                      <a:lnTo>
                        <a:pt x="41" y="77"/>
                      </a:lnTo>
                      <a:lnTo>
                        <a:pt x="42" y="82"/>
                      </a:lnTo>
                      <a:lnTo>
                        <a:pt x="45" y="85"/>
                      </a:lnTo>
                      <a:lnTo>
                        <a:pt x="49" y="88"/>
                      </a:lnTo>
                      <a:lnTo>
                        <a:pt x="52" y="88"/>
                      </a:lnTo>
                      <a:lnTo>
                        <a:pt x="52" y="92"/>
                      </a:lnTo>
                      <a:lnTo>
                        <a:pt x="0" y="92"/>
                      </a:lnTo>
                      <a:lnTo>
                        <a:pt x="0" y="88"/>
                      </a:lnTo>
                      <a:lnTo>
                        <a:pt x="3" y="88"/>
                      </a:lnTo>
                      <a:lnTo>
                        <a:pt x="7" y="85"/>
                      </a:lnTo>
                      <a:lnTo>
                        <a:pt x="9" y="82"/>
                      </a:lnTo>
                      <a:lnTo>
                        <a:pt x="10" y="77"/>
                      </a:lnTo>
                      <a:lnTo>
                        <a:pt x="10" y="19"/>
                      </a:lnTo>
                      <a:lnTo>
                        <a:pt x="9" y="16"/>
                      </a:lnTo>
                      <a:lnTo>
                        <a:pt x="7" y="13"/>
                      </a:lnTo>
                      <a:lnTo>
                        <a:pt x="4" y="12"/>
                      </a:lnTo>
                      <a:lnTo>
                        <a:pt x="1" y="12"/>
                      </a:lnTo>
                      <a:lnTo>
                        <a:pt x="1" y="9"/>
                      </a:lnTo>
                    </a:path>
                  </a:pathLst>
                </a:custGeom>
                <a:solidFill>
                  <a:srgbClr val="BFFFBF"/>
                </a:solidFill>
                <a:ln w="12700" cap="rnd" cmpd="sng">
                  <a:solidFill>
                    <a:srgbClr val="3F5F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350"/>
                </a:p>
              </p:txBody>
            </p:sp>
          </p:grpSp>
          <p:sp>
            <p:nvSpPr>
              <p:cNvPr id="151911" name="Oval 176"/>
              <p:cNvSpPr>
                <a:spLocks noChangeArrowheads="1"/>
              </p:cNvSpPr>
              <p:nvPr/>
            </p:nvSpPr>
            <p:spPr bwMode="auto">
              <a:xfrm>
                <a:off x="516" y="3576"/>
                <a:ext cx="74" cy="109"/>
              </a:xfrm>
              <a:prstGeom prst="ellipse">
                <a:avLst/>
              </a:prstGeom>
              <a:solidFill>
                <a:srgbClr val="008000"/>
              </a:solidFill>
              <a:ln w="12700">
                <a:solidFill>
                  <a:srgbClr val="9FFF9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350"/>
              </a:p>
            </p:txBody>
          </p:sp>
          <p:sp>
            <p:nvSpPr>
              <p:cNvPr id="151912" name="Oval 177"/>
              <p:cNvSpPr>
                <a:spLocks noChangeArrowheads="1"/>
              </p:cNvSpPr>
              <p:nvPr/>
            </p:nvSpPr>
            <p:spPr bwMode="auto">
              <a:xfrm>
                <a:off x="526" y="3590"/>
                <a:ext cx="54" cy="82"/>
              </a:xfrm>
              <a:prstGeom prst="ellipse">
                <a:avLst/>
              </a:prstGeom>
              <a:solidFill>
                <a:srgbClr val="008000"/>
              </a:solidFill>
              <a:ln w="12700">
                <a:solidFill>
                  <a:srgbClr val="9FFF9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350"/>
              </a:p>
            </p:txBody>
          </p:sp>
          <p:sp>
            <p:nvSpPr>
              <p:cNvPr id="151913" name="Freeform 178"/>
              <p:cNvSpPr>
                <a:spLocks/>
              </p:cNvSpPr>
              <p:nvPr/>
            </p:nvSpPr>
            <p:spPr bwMode="auto">
              <a:xfrm>
                <a:off x="540" y="3605"/>
                <a:ext cx="34" cy="60"/>
              </a:xfrm>
              <a:custGeom>
                <a:avLst/>
                <a:gdLst>
                  <a:gd name="T0" fmla="*/ 1 w 34"/>
                  <a:gd name="T1" fmla="*/ 6 h 60"/>
                  <a:gd name="T2" fmla="*/ 4 w 34"/>
                  <a:gd name="T3" fmla="*/ 6 h 60"/>
                  <a:gd name="T4" fmla="*/ 6 w 34"/>
                  <a:gd name="T5" fmla="*/ 5 h 60"/>
                  <a:gd name="T6" fmla="*/ 8 w 34"/>
                  <a:gd name="T7" fmla="*/ 4 h 60"/>
                  <a:gd name="T8" fmla="*/ 10 w 34"/>
                  <a:gd name="T9" fmla="*/ 2 h 60"/>
                  <a:gd name="T10" fmla="*/ 11 w 34"/>
                  <a:gd name="T11" fmla="*/ 0 h 60"/>
                  <a:gd name="T12" fmla="*/ 27 w 34"/>
                  <a:gd name="T13" fmla="*/ 0 h 60"/>
                  <a:gd name="T14" fmla="*/ 27 w 34"/>
                  <a:gd name="T15" fmla="*/ 50 h 60"/>
                  <a:gd name="T16" fmla="*/ 27 w 34"/>
                  <a:gd name="T17" fmla="*/ 53 h 60"/>
                  <a:gd name="T18" fmla="*/ 29 w 34"/>
                  <a:gd name="T19" fmla="*/ 55 h 60"/>
                  <a:gd name="T20" fmla="*/ 31 w 34"/>
                  <a:gd name="T21" fmla="*/ 56 h 60"/>
                  <a:gd name="T22" fmla="*/ 33 w 34"/>
                  <a:gd name="T23" fmla="*/ 56 h 60"/>
                  <a:gd name="T24" fmla="*/ 33 w 34"/>
                  <a:gd name="T25" fmla="*/ 59 h 60"/>
                  <a:gd name="T26" fmla="*/ 0 w 34"/>
                  <a:gd name="T27" fmla="*/ 59 h 60"/>
                  <a:gd name="T28" fmla="*/ 0 w 34"/>
                  <a:gd name="T29" fmla="*/ 56 h 60"/>
                  <a:gd name="T30" fmla="*/ 2 w 34"/>
                  <a:gd name="T31" fmla="*/ 56 h 60"/>
                  <a:gd name="T32" fmla="*/ 5 w 34"/>
                  <a:gd name="T33" fmla="*/ 55 h 60"/>
                  <a:gd name="T34" fmla="*/ 6 w 34"/>
                  <a:gd name="T35" fmla="*/ 53 h 60"/>
                  <a:gd name="T36" fmla="*/ 7 w 34"/>
                  <a:gd name="T37" fmla="*/ 50 h 60"/>
                  <a:gd name="T38" fmla="*/ 7 w 34"/>
                  <a:gd name="T39" fmla="*/ 13 h 60"/>
                  <a:gd name="T40" fmla="*/ 6 w 34"/>
                  <a:gd name="T41" fmla="*/ 11 h 60"/>
                  <a:gd name="T42" fmla="*/ 5 w 34"/>
                  <a:gd name="T43" fmla="*/ 9 h 60"/>
                  <a:gd name="T44" fmla="*/ 3 w 34"/>
                  <a:gd name="T45" fmla="*/ 8 h 60"/>
                  <a:gd name="T46" fmla="*/ 1 w 34"/>
                  <a:gd name="T47" fmla="*/ 8 h 60"/>
                  <a:gd name="T48" fmla="*/ 1 w 34"/>
                  <a:gd name="T49" fmla="*/ 6 h 60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34" h="60">
                    <a:moveTo>
                      <a:pt x="1" y="6"/>
                    </a:moveTo>
                    <a:lnTo>
                      <a:pt x="4" y="6"/>
                    </a:lnTo>
                    <a:lnTo>
                      <a:pt x="6" y="5"/>
                    </a:lnTo>
                    <a:lnTo>
                      <a:pt x="8" y="4"/>
                    </a:lnTo>
                    <a:lnTo>
                      <a:pt x="10" y="2"/>
                    </a:lnTo>
                    <a:lnTo>
                      <a:pt x="11" y="0"/>
                    </a:lnTo>
                    <a:lnTo>
                      <a:pt x="27" y="0"/>
                    </a:lnTo>
                    <a:lnTo>
                      <a:pt x="27" y="50"/>
                    </a:lnTo>
                    <a:lnTo>
                      <a:pt x="27" y="53"/>
                    </a:lnTo>
                    <a:lnTo>
                      <a:pt x="29" y="55"/>
                    </a:lnTo>
                    <a:lnTo>
                      <a:pt x="31" y="56"/>
                    </a:lnTo>
                    <a:lnTo>
                      <a:pt x="33" y="56"/>
                    </a:lnTo>
                    <a:lnTo>
                      <a:pt x="33" y="59"/>
                    </a:lnTo>
                    <a:lnTo>
                      <a:pt x="0" y="59"/>
                    </a:lnTo>
                    <a:lnTo>
                      <a:pt x="0" y="56"/>
                    </a:lnTo>
                    <a:lnTo>
                      <a:pt x="2" y="56"/>
                    </a:lnTo>
                    <a:lnTo>
                      <a:pt x="5" y="55"/>
                    </a:lnTo>
                    <a:lnTo>
                      <a:pt x="6" y="53"/>
                    </a:lnTo>
                    <a:lnTo>
                      <a:pt x="7" y="50"/>
                    </a:lnTo>
                    <a:lnTo>
                      <a:pt x="7" y="13"/>
                    </a:lnTo>
                    <a:lnTo>
                      <a:pt x="6" y="11"/>
                    </a:lnTo>
                    <a:lnTo>
                      <a:pt x="5" y="9"/>
                    </a:lnTo>
                    <a:lnTo>
                      <a:pt x="3" y="8"/>
                    </a:lnTo>
                    <a:lnTo>
                      <a:pt x="1" y="8"/>
                    </a:lnTo>
                    <a:lnTo>
                      <a:pt x="1" y="6"/>
                    </a:lnTo>
                  </a:path>
                </a:pathLst>
              </a:custGeom>
              <a:solidFill>
                <a:srgbClr val="BFFFBF"/>
              </a:solidFill>
              <a:ln w="12700" cap="rnd" cmpd="sng">
                <a:solidFill>
                  <a:srgbClr val="3F5F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151914" name="Oval 179"/>
              <p:cNvSpPr>
                <a:spLocks noChangeArrowheads="1"/>
              </p:cNvSpPr>
              <p:nvPr/>
            </p:nvSpPr>
            <p:spPr bwMode="auto">
              <a:xfrm>
                <a:off x="1377" y="3579"/>
                <a:ext cx="74" cy="108"/>
              </a:xfrm>
              <a:prstGeom prst="ellipse">
                <a:avLst/>
              </a:prstGeom>
              <a:solidFill>
                <a:srgbClr val="008000"/>
              </a:solidFill>
              <a:ln w="12700">
                <a:solidFill>
                  <a:srgbClr val="9FFF9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350"/>
              </a:p>
            </p:txBody>
          </p:sp>
          <p:sp>
            <p:nvSpPr>
              <p:cNvPr id="151915" name="Oval 180"/>
              <p:cNvSpPr>
                <a:spLocks noChangeArrowheads="1"/>
              </p:cNvSpPr>
              <p:nvPr/>
            </p:nvSpPr>
            <p:spPr bwMode="auto">
              <a:xfrm>
                <a:off x="1387" y="3592"/>
                <a:ext cx="54" cy="82"/>
              </a:xfrm>
              <a:prstGeom prst="ellipse">
                <a:avLst/>
              </a:prstGeom>
              <a:solidFill>
                <a:srgbClr val="008000"/>
              </a:solidFill>
              <a:ln w="12700">
                <a:solidFill>
                  <a:srgbClr val="9FFF9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350"/>
              </a:p>
            </p:txBody>
          </p:sp>
          <p:sp>
            <p:nvSpPr>
              <p:cNvPr id="151916" name="Freeform 181"/>
              <p:cNvSpPr>
                <a:spLocks/>
              </p:cNvSpPr>
              <p:nvPr/>
            </p:nvSpPr>
            <p:spPr bwMode="auto">
              <a:xfrm>
                <a:off x="1401" y="3608"/>
                <a:ext cx="34" cy="59"/>
              </a:xfrm>
              <a:custGeom>
                <a:avLst/>
                <a:gdLst>
                  <a:gd name="T0" fmla="*/ 1 w 34"/>
                  <a:gd name="T1" fmla="*/ 6 h 59"/>
                  <a:gd name="T2" fmla="*/ 4 w 34"/>
                  <a:gd name="T3" fmla="*/ 6 h 59"/>
                  <a:gd name="T4" fmla="*/ 6 w 34"/>
                  <a:gd name="T5" fmla="*/ 5 h 59"/>
                  <a:gd name="T6" fmla="*/ 8 w 34"/>
                  <a:gd name="T7" fmla="*/ 3 h 59"/>
                  <a:gd name="T8" fmla="*/ 10 w 34"/>
                  <a:gd name="T9" fmla="*/ 2 h 59"/>
                  <a:gd name="T10" fmla="*/ 11 w 34"/>
                  <a:gd name="T11" fmla="*/ 0 h 59"/>
                  <a:gd name="T12" fmla="*/ 27 w 34"/>
                  <a:gd name="T13" fmla="*/ 0 h 59"/>
                  <a:gd name="T14" fmla="*/ 27 w 34"/>
                  <a:gd name="T15" fmla="*/ 49 h 59"/>
                  <a:gd name="T16" fmla="*/ 27 w 34"/>
                  <a:gd name="T17" fmla="*/ 52 h 59"/>
                  <a:gd name="T18" fmla="*/ 29 w 34"/>
                  <a:gd name="T19" fmla="*/ 54 h 59"/>
                  <a:gd name="T20" fmla="*/ 32 w 34"/>
                  <a:gd name="T21" fmla="*/ 56 h 59"/>
                  <a:gd name="T22" fmla="*/ 33 w 34"/>
                  <a:gd name="T23" fmla="*/ 56 h 59"/>
                  <a:gd name="T24" fmla="*/ 33 w 34"/>
                  <a:gd name="T25" fmla="*/ 58 h 59"/>
                  <a:gd name="T26" fmla="*/ 0 w 34"/>
                  <a:gd name="T27" fmla="*/ 58 h 59"/>
                  <a:gd name="T28" fmla="*/ 0 w 34"/>
                  <a:gd name="T29" fmla="*/ 56 h 59"/>
                  <a:gd name="T30" fmla="*/ 2 w 34"/>
                  <a:gd name="T31" fmla="*/ 56 h 59"/>
                  <a:gd name="T32" fmla="*/ 5 w 34"/>
                  <a:gd name="T33" fmla="*/ 54 h 59"/>
                  <a:gd name="T34" fmla="*/ 6 w 34"/>
                  <a:gd name="T35" fmla="*/ 52 h 59"/>
                  <a:gd name="T36" fmla="*/ 7 w 34"/>
                  <a:gd name="T37" fmla="*/ 49 h 59"/>
                  <a:gd name="T38" fmla="*/ 7 w 34"/>
                  <a:gd name="T39" fmla="*/ 12 h 59"/>
                  <a:gd name="T40" fmla="*/ 6 w 34"/>
                  <a:gd name="T41" fmla="*/ 10 h 59"/>
                  <a:gd name="T42" fmla="*/ 5 w 34"/>
                  <a:gd name="T43" fmla="*/ 8 h 59"/>
                  <a:gd name="T44" fmla="*/ 3 w 34"/>
                  <a:gd name="T45" fmla="*/ 8 h 59"/>
                  <a:gd name="T46" fmla="*/ 1 w 34"/>
                  <a:gd name="T47" fmla="*/ 8 h 59"/>
                  <a:gd name="T48" fmla="*/ 1 w 34"/>
                  <a:gd name="T49" fmla="*/ 6 h 59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34" h="59">
                    <a:moveTo>
                      <a:pt x="1" y="6"/>
                    </a:moveTo>
                    <a:lnTo>
                      <a:pt x="4" y="6"/>
                    </a:lnTo>
                    <a:lnTo>
                      <a:pt x="6" y="5"/>
                    </a:lnTo>
                    <a:lnTo>
                      <a:pt x="8" y="3"/>
                    </a:lnTo>
                    <a:lnTo>
                      <a:pt x="10" y="2"/>
                    </a:lnTo>
                    <a:lnTo>
                      <a:pt x="11" y="0"/>
                    </a:lnTo>
                    <a:lnTo>
                      <a:pt x="27" y="0"/>
                    </a:lnTo>
                    <a:lnTo>
                      <a:pt x="27" y="49"/>
                    </a:lnTo>
                    <a:lnTo>
                      <a:pt x="27" y="52"/>
                    </a:lnTo>
                    <a:lnTo>
                      <a:pt x="29" y="54"/>
                    </a:lnTo>
                    <a:lnTo>
                      <a:pt x="32" y="56"/>
                    </a:lnTo>
                    <a:lnTo>
                      <a:pt x="33" y="56"/>
                    </a:lnTo>
                    <a:lnTo>
                      <a:pt x="33" y="58"/>
                    </a:lnTo>
                    <a:lnTo>
                      <a:pt x="0" y="58"/>
                    </a:lnTo>
                    <a:lnTo>
                      <a:pt x="0" y="56"/>
                    </a:lnTo>
                    <a:lnTo>
                      <a:pt x="2" y="56"/>
                    </a:lnTo>
                    <a:lnTo>
                      <a:pt x="5" y="54"/>
                    </a:lnTo>
                    <a:lnTo>
                      <a:pt x="6" y="52"/>
                    </a:lnTo>
                    <a:lnTo>
                      <a:pt x="7" y="49"/>
                    </a:lnTo>
                    <a:lnTo>
                      <a:pt x="7" y="12"/>
                    </a:lnTo>
                    <a:lnTo>
                      <a:pt x="6" y="10"/>
                    </a:lnTo>
                    <a:lnTo>
                      <a:pt x="5" y="8"/>
                    </a:lnTo>
                    <a:lnTo>
                      <a:pt x="3" y="8"/>
                    </a:lnTo>
                    <a:lnTo>
                      <a:pt x="1" y="8"/>
                    </a:lnTo>
                    <a:lnTo>
                      <a:pt x="1" y="6"/>
                    </a:lnTo>
                  </a:path>
                </a:pathLst>
              </a:custGeom>
              <a:solidFill>
                <a:srgbClr val="BFFFBF"/>
              </a:solidFill>
              <a:ln w="12700" cap="rnd" cmpd="sng">
                <a:solidFill>
                  <a:srgbClr val="3F5F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  <p:grpSp>
            <p:nvGrpSpPr>
              <p:cNvPr id="151917" name="Group 182"/>
              <p:cNvGrpSpPr>
                <a:grpSpLocks/>
              </p:cNvGrpSpPr>
              <p:nvPr/>
            </p:nvGrpSpPr>
            <p:grpSpPr bwMode="auto">
              <a:xfrm>
                <a:off x="695" y="3419"/>
                <a:ext cx="83" cy="100"/>
                <a:chOff x="695" y="3419"/>
                <a:chExt cx="83" cy="100"/>
              </a:xfrm>
            </p:grpSpPr>
            <p:sp>
              <p:nvSpPr>
                <p:cNvPr id="151973" name="Oval 183"/>
                <p:cNvSpPr>
                  <a:spLocks noChangeArrowheads="1"/>
                </p:cNvSpPr>
                <p:nvPr/>
              </p:nvSpPr>
              <p:spPr bwMode="auto">
                <a:xfrm>
                  <a:off x="695" y="3419"/>
                  <a:ext cx="83" cy="100"/>
                </a:xfrm>
                <a:prstGeom prst="ellipse">
                  <a:avLst/>
                </a:prstGeom>
                <a:solidFill>
                  <a:srgbClr val="3F5F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1350"/>
                </a:p>
              </p:txBody>
            </p:sp>
            <p:sp>
              <p:nvSpPr>
                <p:cNvPr id="151974" name="Oval 184"/>
                <p:cNvSpPr>
                  <a:spLocks noChangeArrowheads="1"/>
                </p:cNvSpPr>
                <p:nvPr/>
              </p:nvSpPr>
              <p:spPr bwMode="auto">
                <a:xfrm>
                  <a:off x="716" y="3443"/>
                  <a:ext cx="41" cy="52"/>
                </a:xfrm>
                <a:prstGeom prst="ellipse">
                  <a:avLst/>
                </a:prstGeom>
                <a:solidFill>
                  <a:srgbClr val="9FFF9F"/>
                </a:solidFill>
                <a:ln w="12700">
                  <a:solidFill>
                    <a:srgbClr val="008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1350"/>
                </a:p>
              </p:txBody>
            </p:sp>
          </p:grpSp>
          <p:grpSp>
            <p:nvGrpSpPr>
              <p:cNvPr id="151918" name="Group 185"/>
              <p:cNvGrpSpPr>
                <a:grpSpLocks/>
              </p:cNvGrpSpPr>
              <p:nvPr/>
            </p:nvGrpSpPr>
            <p:grpSpPr bwMode="auto">
              <a:xfrm>
                <a:off x="1183" y="3433"/>
                <a:ext cx="82" cy="100"/>
                <a:chOff x="1183" y="3433"/>
                <a:chExt cx="82" cy="100"/>
              </a:xfrm>
            </p:grpSpPr>
            <p:sp>
              <p:nvSpPr>
                <p:cNvPr id="151971" name="Oval 186"/>
                <p:cNvSpPr>
                  <a:spLocks noChangeArrowheads="1"/>
                </p:cNvSpPr>
                <p:nvPr/>
              </p:nvSpPr>
              <p:spPr bwMode="auto">
                <a:xfrm>
                  <a:off x="1183" y="3433"/>
                  <a:ext cx="82" cy="100"/>
                </a:xfrm>
                <a:prstGeom prst="ellipse">
                  <a:avLst/>
                </a:prstGeom>
                <a:solidFill>
                  <a:srgbClr val="008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1350"/>
                </a:p>
              </p:txBody>
            </p:sp>
            <p:sp>
              <p:nvSpPr>
                <p:cNvPr id="151972" name="Oval 187"/>
                <p:cNvSpPr>
                  <a:spLocks noChangeArrowheads="1"/>
                </p:cNvSpPr>
                <p:nvPr/>
              </p:nvSpPr>
              <p:spPr bwMode="auto">
                <a:xfrm>
                  <a:off x="1203" y="3457"/>
                  <a:ext cx="41" cy="51"/>
                </a:xfrm>
                <a:prstGeom prst="ellipse">
                  <a:avLst/>
                </a:prstGeom>
                <a:solidFill>
                  <a:srgbClr val="BFFFBF"/>
                </a:solidFill>
                <a:ln w="12700">
                  <a:solidFill>
                    <a:srgbClr val="008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1350"/>
                </a:p>
              </p:txBody>
            </p:sp>
          </p:grpSp>
          <p:grpSp>
            <p:nvGrpSpPr>
              <p:cNvPr id="151919" name="Group 188"/>
              <p:cNvGrpSpPr>
                <a:grpSpLocks/>
              </p:cNvGrpSpPr>
              <p:nvPr/>
            </p:nvGrpSpPr>
            <p:grpSpPr bwMode="auto">
              <a:xfrm>
                <a:off x="801" y="3648"/>
                <a:ext cx="356" cy="38"/>
                <a:chOff x="801" y="3648"/>
                <a:chExt cx="356" cy="38"/>
              </a:xfrm>
            </p:grpSpPr>
            <p:grpSp>
              <p:nvGrpSpPr>
                <p:cNvPr id="151950" name="Group 189"/>
                <p:cNvGrpSpPr>
                  <a:grpSpLocks/>
                </p:cNvGrpSpPr>
                <p:nvPr/>
              </p:nvGrpSpPr>
              <p:grpSpPr bwMode="auto">
                <a:xfrm>
                  <a:off x="1127" y="3648"/>
                  <a:ext cx="30" cy="36"/>
                  <a:chOff x="1127" y="3648"/>
                  <a:chExt cx="30" cy="36"/>
                </a:xfrm>
              </p:grpSpPr>
              <p:sp>
                <p:nvSpPr>
                  <p:cNvPr id="151969" name="Freeform 190"/>
                  <p:cNvSpPr>
                    <a:spLocks/>
                  </p:cNvSpPr>
                  <p:nvPr/>
                </p:nvSpPr>
                <p:spPr bwMode="auto">
                  <a:xfrm>
                    <a:off x="1127" y="3648"/>
                    <a:ext cx="30" cy="36"/>
                  </a:xfrm>
                  <a:custGeom>
                    <a:avLst/>
                    <a:gdLst>
                      <a:gd name="T0" fmla="*/ 0 w 30"/>
                      <a:gd name="T1" fmla="*/ 0 h 36"/>
                      <a:gd name="T2" fmla="*/ 20 w 30"/>
                      <a:gd name="T3" fmla="*/ 0 h 36"/>
                      <a:gd name="T4" fmla="*/ 24 w 30"/>
                      <a:gd name="T5" fmla="*/ 2 h 36"/>
                      <a:gd name="T6" fmla="*/ 25 w 30"/>
                      <a:gd name="T7" fmla="*/ 3 h 36"/>
                      <a:gd name="T8" fmla="*/ 26 w 30"/>
                      <a:gd name="T9" fmla="*/ 7 h 36"/>
                      <a:gd name="T10" fmla="*/ 26 w 30"/>
                      <a:gd name="T11" fmla="*/ 13 h 36"/>
                      <a:gd name="T12" fmla="*/ 25 w 30"/>
                      <a:gd name="T13" fmla="*/ 17 h 36"/>
                      <a:gd name="T14" fmla="*/ 23 w 30"/>
                      <a:gd name="T15" fmla="*/ 19 h 36"/>
                      <a:gd name="T16" fmla="*/ 20 w 30"/>
                      <a:gd name="T17" fmla="*/ 20 h 36"/>
                      <a:gd name="T18" fmla="*/ 23 w 30"/>
                      <a:gd name="T19" fmla="*/ 21 h 36"/>
                      <a:gd name="T20" fmla="*/ 25 w 30"/>
                      <a:gd name="T21" fmla="*/ 23 h 36"/>
                      <a:gd name="T22" fmla="*/ 26 w 30"/>
                      <a:gd name="T23" fmla="*/ 27 h 36"/>
                      <a:gd name="T24" fmla="*/ 27 w 30"/>
                      <a:gd name="T25" fmla="*/ 30 h 36"/>
                      <a:gd name="T26" fmla="*/ 27 w 30"/>
                      <a:gd name="T27" fmla="*/ 33 h 36"/>
                      <a:gd name="T28" fmla="*/ 29 w 30"/>
                      <a:gd name="T29" fmla="*/ 33 h 36"/>
                      <a:gd name="T30" fmla="*/ 29 w 30"/>
                      <a:gd name="T31" fmla="*/ 35 h 36"/>
                      <a:gd name="T32" fmla="*/ 18 w 30"/>
                      <a:gd name="T33" fmla="*/ 35 h 36"/>
                      <a:gd name="T34" fmla="*/ 18 w 30"/>
                      <a:gd name="T35" fmla="*/ 33 h 36"/>
                      <a:gd name="T36" fmla="*/ 20 w 30"/>
                      <a:gd name="T37" fmla="*/ 33 h 36"/>
                      <a:gd name="T38" fmla="*/ 20 w 30"/>
                      <a:gd name="T39" fmla="*/ 29 h 36"/>
                      <a:gd name="T40" fmla="*/ 18 w 30"/>
                      <a:gd name="T41" fmla="*/ 27 h 36"/>
                      <a:gd name="T42" fmla="*/ 16 w 30"/>
                      <a:gd name="T43" fmla="*/ 24 h 36"/>
                      <a:gd name="T44" fmla="*/ 15 w 30"/>
                      <a:gd name="T45" fmla="*/ 21 h 36"/>
                      <a:gd name="T46" fmla="*/ 13 w 30"/>
                      <a:gd name="T47" fmla="*/ 20 h 36"/>
                      <a:gd name="T48" fmla="*/ 13 w 30"/>
                      <a:gd name="T49" fmla="*/ 33 h 36"/>
                      <a:gd name="T50" fmla="*/ 15 w 30"/>
                      <a:gd name="T51" fmla="*/ 33 h 36"/>
                      <a:gd name="T52" fmla="*/ 15 w 30"/>
                      <a:gd name="T53" fmla="*/ 35 h 36"/>
                      <a:gd name="T54" fmla="*/ 1 w 30"/>
                      <a:gd name="T55" fmla="*/ 35 h 36"/>
                      <a:gd name="T56" fmla="*/ 1 w 30"/>
                      <a:gd name="T57" fmla="*/ 33 h 36"/>
                      <a:gd name="T58" fmla="*/ 3 w 30"/>
                      <a:gd name="T59" fmla="*/ 33 h 36"/>
                      <a:gd name="T60" fmla="*/ 3 w 30"/>
                      <a:gd name="T61" fmla="*/ 2 h 36"/>
                      <a:gd name="T62" fmla="*/ 0 w 30"/>
                      <a:gd name="T63" fmla="*/ 2 h 36"/>
                      <a:gd name="T64" fmla="*/ 0 w 30"/>
                      <a:gd name="T65" fmla="*/ 0 h 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</a:gdLst>
                    <a:ahLst/>
                    <a:cxnLst>
                      <a:cxn ang="T66">
                        <a:pos x="T0" y="T1"/>
                      </a:cxn>
                      <a:cxn ang="T67">
                        <a:pos x="T2" y="T3"/>
                      </a:cxn>
                      <a:cxn ang="T68">
                        <a:pos x="T4" y="T5"/>
                      </a:cxn>
                      <a:cxn ang="T69">
                        <a:pos x="T6" y="T7"/>
                      </a:cxn>
                      <a:cxn ang="T70">
                        <a:pos x="T8" y="T9"/>
                      </a:cxn>
                      <a:cxn ang="T71">
                        <a:pos x="T10" y="T11"/>
                      </a:cxn>
                      <a:cxn ang="T72">
                        <a:pos x="T12" y="T13"/>
                      </a:cxn>
                      <a:cxn ang="T73">
                        <a:pos x="T14" y="T15"/>
                      </a:cxn>
                      <a:cxn ang="T74">
                        <a:pos x="T16" y="T17"/>
                      </a:cxn>
                      <a:cxn ang="T75">
                        <a:pos x="T18" y="T19"/>
                      </a:cxn>
                      <a:cxn ang="T76">
                        <a:pos x="T20" y="T21"/>
                      </a:cxn>
                      <a:cxn ang="T77">
                        <a:pos x="T22" y="T23"/>
                      </a:cxn>
                      <a:cxn ang="T78">
                        <a:pos x="T24" y="T25"/>
                      </a:cxn>
                      <a:cxn ang="T79">
                        <a:pos x="T26" y="T27"/>
                      </a:cxn>
                      <a:cxn ang="T80">
                        <a:pos x="T28" y="T29"/>
                      </a:cxn>
                      <a:cxn ang="T81">
                        <a:pos x="T30" y="T31"/>
                      </a:cxn>
                      <a:cxn ang="T82">
                        <a:pos x="T32" y="T33"/>
                      </a:cxn>
                      <a:cxn ang="T83">
                        <a:pos x="T34" y="T35"/>
                      </a:cxn>
                      <a:cxn ang="T84">
                        <a:pos x="T36" y="T37"/>
                      </a:cxn>
                      <a:cxn ang="T85">
                        <a:pos x="T38" y="T39"/>
                      </a:cxn>
                      <a:cxn ang="T86">
                        <a:pos x="T40" y="T41"/>
                      </a:cxn>
                      <a:cxn ang="T87">
                        <a:pos x="T42" y="T43"/>
                      </a:cxn>
                      <a:cxn ang="T88">
                        <a:pos x="T44" y="T45"/>
                      </a:cxn>
                      <a:cxn ang="T89">
                        <a:pos x="T46" y="T47"/>
                      </a:cxn>
                      <a:cxn ang="T90">
                        <a:pos x="T48" y="T49"/>
                      </a:cxn>
                      <a:cxn ang="T91">
                        <a:pos x="T50" y="T51"/>
                      </a:cxn>
                      <a:cxn ang="T92">
                        <a:pos x="T52" y="T53"/>
                      </a:cxn>
                      <a:cxn ang="T93">
                        <a:pos x="T54" y="T55"/>
                      </a:cxn>
                      <a:cxn ang="T94">
                        <a:pos x="T56" y="T57"/>
                      </a:cxn>
                      <a:cxn ang="T95">
                        <a:pos x="T58" y="T59"/>
                      </a:cxn>
                      <a:cxn ang="T96">
                        <a:pos x="T60" y="T61"/>
                      </a:cxn>
                      <a:cxn ang="T97">
                        <a:pos x="T62" y="T63"/>
                      </a:cxn>
                      <a:cxn ang="T98">
                        <a:pos x="T64" y="T65"/>
                      </a:cxn>
                    </a:cxnLst>
                    <a:rect l="0" t="0" r="r" b="b"/>
                    <a:pathLst>
                      <a:path w="30" h="36">
                        <a:moveTo>
                          <a:pt x="0" y="0"/>
                        </a:moveTo>
                        <a:lnTo>
                          <a:pt x="20" y="0"/>
                        </a:lnTo>
                        <a:lnTo>
                          <a:pt x="24" y="2"/>
                        </a:lnTo>
                        <a:lnTo>
                          <a:pt x="25" y="3"/>
                        </a:lnTo>
                        <a:lnTo>
                          <a:pt x="26" y="7"/>
                        </a:lnTo>
                        <a:lnTo>
                          <a:pt x="26" y="13"/>
                        </a:lnTo>
                        <a:lnTo>
                          <a:pt x="25" y="17"/>
                        </a:lnTo>
                        <a:lnTo>
                          <a:pt x="23" y="19"/>
                        </a:lnTo>
                        <a:lnTo>
                          <a:pt x="20" y="20"/>
                        </a:lnTo>
                        <a:lnTo>
                          <a:pt x="23" y="21"/>
                        </a:lnTo>
                        <a:lnTo>
                          <a:pt x="25" y="23"/>
                        </a:lnTo>
                        <a:lnTo>
                          <a:pt x="26" y="27"/>
                        </a:lnTo>
                        <a:lnTo>
                          <a:pt x="27" y="30"/>
                        </a:lnTo>
                        <a:lnTo>
                          <a:pt x="27" y="33"/>
                        </a:lnTo>
                        <a:lnTo>
                          <a:pt x="29" y="33"/>
                        </a:lnTo>
                        <a:lnTo>
                          <a:pt x="29" y="35"/>
                        </a:lnTo>
                        <a:lnTo>
                          <a:pt x="18" y="35"/>
                        </a:lnTo>
                        <a:lnTo>
                          <a:pt x="18" y="33"/>
                        </a:lnTo>
                        <a:lnTo>
                          <a:pt x="20" y="33"/>
                        </a:lnTo>
                        <a:lnTo>
                          <a:pt x="20" y="29"/>
                        </a:lnTo>
                        <a:lnTo>
                          <a:pt x="18" y="27"/>
                        </a:lnTo>
                        <a:lnTo>
                          <a:pt x="16" y="24"/>
                        </a:lnTo>
                        <a:lnTo>
                          <a:pt x="15" y="21"/>
                        </a:lnTo>
                        <a:lnTo>
                          <a:pt x="13" y="20"/>
                        </a:lnTo>
                        <a:lnTo>
                          <a:pt x="13" y="33"/>
                        </a:lnTo>
                        <a:lnTo>
                          <a:pt x="15" y="33"/>
                        </a:lnTo>
                        <a:lnTo>
                          <a:pt x="15" y="35"/>
                        </a:lnTo>
                        <a:lnTo>
                          <a:pt x="1" y="35"/>
                        </a:lnTo>
                        <a:lnTo>
                          <a:pt x="1" y="33"/>
                        </a:lnTo>
                        <a:lnTo>
                          <a:pt x="3" y="33"/>
                        </a:lnTo>
                        <a:lnTo>
                          <a:pt x="3" y="2"/>
                        </a:lnTo>
                        <a:lnTo>
                          <a:pt x="0" y="2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BFFFB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151970" name="Freeform 191"/>
                  <p:cNvSpPr>
                    <a:spLocks/>
                  </p:cNvSpPr>
                  <p:nvPr/>
                </p:nvSpPr>
                <p:spPr bwMode="auto">
                  <a:xfrm>
                    <a:off x="1141" y="3655"/>
                    <a:ext cx="3" cy="4"/>
                  </a:xfrm>
                  <a:custGeom>
                    <a:avLst/>
                    <a:gdLst>
                      <a:gd name="T0" fmla="*/ 2 w 3"/>
                      <a:gd name="T1" fmla="*/ 0 h 4"/>
                      <a:gd name="T2" fmla="*/ 2 w 3"/>
                      <a:gd name="T3" fmla="*/ 3 h 4"/>
                      <a:gd name="T4" fmla="*/ 1 w 3"/>
                      <a:gd name="T5" fmla="*/ 3 h 4"/>
                      <a:gd name="T6" fmla="*/ 0 w 3"/>
                      <a:gd name="T7" fmla="*/ 3 h 4"/>
                      <a:gd name="T8" fmla="*/ 0 w 3"/>
                      <a:gd name="T9" fmla="*/ 2 h 4"/>
                      <a:gd name="T10" fmla="*/ 0 w 3"/>
                      <a:gd name="T11" fmla="*/ 1 h 4"/>
                      <a:gd name="T12" fmla="*/ 0 w 3"/>
                      <a:gd name="T13" fmla="*/ 0 h 4"/>
                      <a:gd name="T14" fmla="*/ 1 w 3"/>
                      <a:gd name="T15" fmla="*/ 0 h 4"/>
                      <a:gd name="T16" fmla="*/ 2 w 3"/>
                      <a:gd name="T17" fmla="*/ 0 h 4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3" h="4">
                        <a:moveTo>
                          <a:pt x="2" y="0"/>
                        </a:moveTo>
                        <a:lnTo>
                          <a:pt x="2" y="3"/>
                        </a:lnTo>
                        <a:lnTo>
                          <a:pt x="1" y="3"/>
                        </a:lnTo>
                        <a:lnTo>
                          <a:pt x="0" y="3"/>
                        </a:lnTo>
                        <a:lnTo>
                          <a:pt x="0" y="2"/>
                        </a:lnTo>
                        <a:lnTo>
                          <a:pt x="0" y="1"/>
                        </a:lnTo>
                        <a:lnTo>
                          <a:pt x="0" y="0"/>
                        </a:lnTo>
                        <a:lnTo>
                          <a:pt x="1" y="0"/>
                        </a:lnTo>
                        <a:lnTo>
                          <a:pt x="2" y="0"/>
                        </a:lnTo>
                      </a:path>
                    </a:pathLst>
                  </a:custGeom>
                  <a:solidFill>
                    <a:srgbClr val="008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</p:grpSp>
            <p:grpSp>
              <p:nvGrpSpPr>
                <p:cNvPr id="151951" name="Group 192"/>
                <p:cNvGrpSpPr>
                  <a:grpSpLocks/>
                </p:cNvGrpSpPr>
                <p:nvPr/>
              </p:nvGrpSpPr>
              <p:grpSpPr bwMode="auto">
                <a:xfrm>
                  <a:off x="801" y="3648"/>
                  <a:ext cx="29" cy="38"/>
                  <a:chOff x="801" y="3648"/>
                  <a:chExt cx="29" cy="38"/>
                </a:xfrm>
              </p:grpSpPr>
              <p:sp>
                <p:nvSpPr>
                  <p:cNvPr id="151967" name="Freeform 193"/>
                  <p:cNvSpPr>
                    <a:spLocks/>
                  </p:cNvSpPr>
                  <p:nvPr/>
                </p:nvSpPr>
                <p:spPr bwMode="auto">
                  <a:xfrm>
                    <a:off x="801" y="3648"/>
                    <a:ext cx="29" cy="38"/>
                  </a:xfrm>
                  <a:custGeom>
                    <a:avLst/>
                    <a:gdLst>
                      <a:gd name="T0" fmla="*/ 9 w 29"/>
                      <a:gd name="T1" fmla="*/ 0 h 38"/>
                      <a:gd name="T2" fmla="*/ 19 w 29"/>
                      <a:gd name="T3" fmla="*/ 0 h 38"/>
                      <a:gd name="T4" fmla="*/ 22 w 29"/>
                      <a:gd name="T5" fmla="*/ 2 h 38"/>
                      <a:gd name="T6" fmla="*/ 26 w 29"/>
                      <a:gd name="T7" fmla="*/ 5 h 38"/>
                      <a:gd name="T8" fmla="*/ 27 w 29"/>
                      <a:gd name="T9" fmla="*/ 10 h 38"/>
                      <a:gd name="T10" fmla="*/ 28 w 29"/>
                      <a:gd name="T11" fmla="*/ 15 h 38"/>
                      <a:gd name="T12" fmla="*/ 28 w 29"/>
                      <a:gd name="T13" fmla="*/ 21 h 38"/>
                      <a:gd name="T14" fmla="*/ 27 w 29"/>
                      <a:gd name="T15" fmla="*/ 27 h 38"/>
                      <a:gd name="T16" fmla="*/ 26 w 29"/>
                      <a:gd name="T17" fmla="*/ 31 h 38"/>
                      <a:gd name="T18" fmla="*/ 21 w 29"/>
                      <a:gd name="T19" fmla="*/ 35 h 38"/>
                      <a:gd name="T20" fmla="*/ 19 w 29"/>
                      <a:gd name="T21" fmla="*/ 37 h 38"/>
                      <a:gd name="T22" fmla="*/ 9 w 29"/>
                      <a:gd name="T23" fmla="*/ 37 h 38"/>
                      <a:gd name="T24" fmla="*/ 6 w 29"/>
                      <a:gd name="T25" fmla="*/ 35 h 38"/>
                      <a:gd name="T26" fmla="*/ 2 w 29"/>
                      <a:gd name="T27" fmla="*/ 32 h 38"/>
                      <a:gd name="T28" fmla="*/ 1 w 29"/>
                      <a:gd name="T29" fmla="*/ 28 h 38"/>
                      <a:gd name="T30" fmla="*/ 0 w 29"/>
                      <a:gd name="T31" fmla="*/ 23 h 38"/>
                      <a:gd name="T32" fmla="*/ 0 w 29"/>
                      <a:gd name="T33" fmla="*/ 15 h 38"/>
                      <a:gd name="T34" fmla="*/ 1 w 29"/>
                      <a:gd name="T35" fmla="*/ 10 h 38"/>
                      <a:gd name="T36" fmla="*/ 2 w 29"/>
                      <a:gd name="T37" fmla="*/ 5 h 38"/>
                      <a:gd name="T38" fmla="*/ 6 w 29"/>
                      <a:gd name="T39" fmla="*/ 2 h 38"/>
                      <a:gd name="T40" fmla="*/ 9 w 29"/>
                      <a:gd name="T41" fmla="*/ 0 h 38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0" t="0" r="r" b="b"/>
                    <a:pathLst>
                      <a:path w="29" h="38">
                        <a:moveTo>
                          <a:pt x="9" y="0"/>
                        </a:moveTo>
                        <a:lnTo>
                          <a:pt x="19" y="0"/>
                        </a:lnTo>
                        <a:lnTo>
                          <a:pt x="22" y="2"/>
                        </a:lnTo>
                        <a:lnTo>
                          <a:pt x="26" y="5"/>
                        </a:lnTo>
                        <a:lnTo>
                          <a:pt x="27" y="10"/>
                        </a:lnTo>
                        <a:lnTo>
                          <a:pt x="28" y="15"/>
                        </a:lnTo>
                        <a:lnTo>
                          <a:pt x="28" y="21"/>
                        </a:lnTo>
                        <a:lnTo>
                          <a:pt x="27" y="27"/>
                        </a:lnTo>
                        <a:lnTo>
                          <a:pt x="26" y="31"/>
                        </a:lnTo>
                        <a:lnTo>
                          <a:pt x="21" y="35"/>
                        </a:lnTo>
                        <a:lnTo>
                          <a:pt x="19" y="37"/>
                        </a:lnTo>
                        <a:lnTo>
                          <a:pt x="9" y="37"/>
                        </a:lnTo>
                        <a:lnTo>
                          <a:pt x="6" y="35"/>
                        </a:lnTo>
                        <a:lnTo>
                          <a:pt x="2" y="32"/>
                        </a:lnTo>
                        <a:lnTo>
                          <a:pt x="1" y="28"/>
                        </a:lnTo>
                        <a:lnTo>
                          <a:pt x="0" y="23"/>
                        </a:lnTo>
                        <a:lnTo>
                          <a:pt x="0" y="15"/>
                        </a:lnTo>
                        <a:lnTo>
                          <a:pt x="1" y="10"/>
                        </a:lnTo>
                        <a:lnTo>
                          <a:pt x="2" y="5"/>
                        </a:lnTo>
                        <a:lnTo>
                          <a:pt x="6" y="2"/>
                        </a:lnTo>
                        <a:lnTo>
                          <a:pt x="9" y="0"/>
                        </a:lnTo>
                      </a:path>
                    </a:pathLst>
                  </a:custGeom>
                  <a:solidFill>
                    <a:srgbClr val="BFFFB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151968" name="Freeform 194"/>
                  <p:cNvSpPr>
                    <a:spLocks/>
                  </p:cNvSpPr>
                  <p:nvPr/>
                </p:nvSpPr>
                <p:spPr bwMode="auto">
                  <a:xfrm>
                    <a:off x="814" y="3653"/>
                    <a:ext cx="3" cy="28"/>
                  </a:xfrm>
                  <a:custGeom>
                    <a:avLst/>
                    <a:gdLst>
                      <a:gd name="T0" fmla="*/ 1 w 3"/>
                      <a:gd name="T1" fmla="*/ 0 h 28"/>
                      <a:gd name="T2" fmla="*/ 0 w 3"/>
                      <a:gd name="T3" fmla="*/ 2 h 28"/>
                      <a:gd name="T4" fmla="*/ 0 w 3"/>
                      <a:gd name="T5" fmla="*/ 5 h 28"/>
                      <a:gd name="T6" fmla="*/ 0 w 3"/>
                      <a:gd name="T7" fmla="*/ 23 h 28"/>
                      <a:gd name="T8" fmla="*/ 0 w 3"/>
                      <a:gd name="T9" fmla="*/ 25 h 28"/>
                      <a:gd name="T10" fmla="*/ 1 w 3"/>
                      <a:gd name="T11" fmla="*/ 27 h 28"/>
                      <a:gd name="T12" fmla="*/ 1 w 3"/>
                      <a:gd name="T13" fmla="*/ 27 h 28"/>
                      <a:gd name="T14" fmla="*/ 2 w 3"/>
                      <a:gd name="T15" fmla="*/ 25 h 28"/>
                      <a:gd name="T16" fmla="*/ 2 w 3"/>
                      <a:gd name="T17" fmla="*/ 23 h 28"/>
                      <a:gd name="T18" fmla="*/ 2 w 3"/>
                      <a:gd name="T19" fmla="*/ 5 h 28"/>
                      <a:gd name="T20" fmla="*/ 2 w 3"/>
                      <a:gd name="T21" fmla="*/ 2 h 28"/>
                      <a:gd name="T22" fmla="*/ 1 w 3"/>
                      <a:gd name="T23" fmla="*/ 0 h 28"/>
                      <a:gd name="T24" fmla="*/ 1 w 3"/>
                      <a:gd name="T25" fmla="*/ 0 h 2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0" t="0" r="r" b="b"/>
                    <a:pathLst>
                      <a:path w="3" h="28">
                        <a:moveTo>
                          <a:pt x="1" y="0"/>
                        </a:moveTo>
                        <a:lnTo>
                          <a:pt x="0" y="2"/>
                        </a:lnTo>
                        <a:lnTo>
                          <a:pt x="0" y="5"/>
                        </a:lnTo>
                        <a:lnTo>
                          <a:pt x="0" y="23"/>
                        </a:lnTo>
                        <a:lnTo>
                          <a:pt x="0" y="25"/>
                        </a:lnTo>
                        <a:lnTo>
                          <a:pt x="1" y="27"/>
                        </a:lnTo>
                        <a:lnTo>
                          <a:pt x="2" y="25"/>
                        </a:lnTo>
                        <a:lnTo>
                          <a:pt x="2" y="23"/>
                        </a:lnTo>
                        <a:lnTo>
                          <a:pt x="2" y="5"/>
                        </a:lnTo>
                        <a:lnTo>
                          <a:pt x="2" y="2"/>
                        </a:lnTo>
                        <a:lnTo>
                          <a:pt x="1" y="0"/>
                        </a:lnTo>
                      </a:path>
                    </a:pathLst>
                  </a:custGeom>
                  <a:solidFill>
                    <a:srgbClr val="008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</p:grpSp>
            <p:grpSp>
              <p:nvGrpSpPr>
                <p:cNvPr id="151952" name="Group 195"/>
                <p:cNvGrpSpPr>
                  <a:grpSpLocks/>
                </p:cNvGrpSpPr>
                <p:nvPr/>
              </p:nvGrpSpPr>
              <p:grpSpPr bwMode="auto">
                <a:xfrm>
                  <a:off x="838" y="3650"/>
                  <a:ext cx="70" cy="36"/>
                  <a:chOff x="838" y="3650"/>
                  <a:chExt cx="70" cy="36"/>
                </a:xfrm>
              </p:grpSpPr>
              <p:sp>
                <p:nvSpPr>
                  <p:cNvPr id="151965" name="Freeform 196"/>
                  <p:cNvSpPr>
                    <a:spLocks/>
                  </p:cNvSpPr>
                  <p:nvPr/>
                </p:nvSpPr>
                <p:spPr bwMode="auto">
                  <a:xfrm>
                    <a:off x="838" y="3650"/>
                    <a:ext cx="34" cy="36"/>
                  </a:xfrm>
                  <a:custGeom>
                    <a:avLst/>
                    <a:gdLst>
                      <a:gd name="T0" fmla="*/ 1 w 34"/>
                      <a:gd name="T1" fmla="*/ 35 h 36"/>
                      <a:gd name="T2" fmla="*/ 9 w 34"/>
                      <a:gd name="T3" fmla="*/ 35 h 36"/>
                      <a:gd name="T4" fmla="*/ 9 w 34"/>
                      <a:gd name="T5" fmla="*/ 33 h 36"/>
                      <a:gd name="T6" fmla="*/ 6 w 34"/>
                      <a:gd name="T7" fmla="*/ 33 h 36"/>
                      <a:gd name="T8" fmla="*/ 6 w 34"/>
                      <a:gd name="T9" fmla="*/ 7 h 36"/>
                      <a:gd name="T10" fmla="*/ 20 w 34"/>
                      <a:gd name="T11" fmla="*/ 35 h 36"/>
                      <a:gd name="T12" fmla="*/ 30 w 34"/>
                      <a:gd name="T13" fmla="*/ 35 h 36"/>
                      <a:gd name="T14" fmla="*/ 30 w 34"/>
                      <a:gd name="T15" fmla="*/ 2 h 36"/>
                      <a:gd name="T16" fmla="*/ 33 w 34"/>
                      <a:gd name="T17" fmla="*/ 2 h 36"/>
                      <a:gd name="T18" fmla="*/ 33 w 34"/>
                      <a:gd name="T19" fmla="*/ 0 h 36"/>
                      <a:gd name="T20" fmla="*/ 24 w 34"/>
                      <a:gd name="T21" fmla="*/ 0 h 36"/>
                      <a:gd name="T22" fmla="*/ 24 w 34"/>
                      <a:gd name="T23" fmla="*/ 2 h 36"/>
                      <a:gd name="T24" fmla="*/ 27 w 34"/>
                      <a:gd name="T25" fmla="*/ 2 h 36"/>
                      <a:gd name="T26" fmla="*/ 27 w 34"/>
                      <a:gd name="T27" fmla="*/ 23 h 36"/>
                      <a:gd name="T28" fmla="*/ 14 w 34"/>
                      <a:gd name="T29" fmla="*/ 0 h 36"/>
                      <a:gd name="T30" fmla="*/ 0 w 34"/>
                      <a:gd name="T31" fmla="*/ 0 h 36"/>
                      <a:gd name="T32" fmla="*/ 0 w 34"/>
                      <a:gd name="T33" fmla="*/ 3 h 36"/>
                      <a:gd name="T34" fmla="*/ 3 w 34"/>
                      <a:gd name="T35" fmla="*/ 3 h 36"/>
                      <a:gd name="T36" fmla="*/ 3 w 34"/>
                      <a:gd name="T37" fmla="*/ 33 h 36"/>
                      <a:gd name="T38" fmla="*/ 1 w 34"/>
                      <a:gd name="T39" fmla="*/ 33 h 36"/>
                      <a:gd name="T40" fmla="*/ 1 w 34"/>
                      <a:gd name="T41" fmla="*/ 35 h 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0" t="0" r="r" b="b"/>
                    <a:pathLst>
                      <a:path w="34" h="36">
                        <a:moveTo>
                          <a:pt x="1" y="35"/>
                        </a:moveTo>
                        <a:lnTo>
                          <a:pt x="9" y="35"/>
                        </a:lnTo>
                        <a:lnTo>
                          <a:pt x="9" y="33"/>
                        </a:lnTo>
                        <a:lnTo>
                          <a:pt x="6" y="33"/>
                        </a:lnTo>
                        <a:lnTo>
                          <a:pt x="6" y="7"/>
                        </a:lnTo>
                        <a:lnTo>
                          <a:pt x="20" y="35"/>
                        </a:lnTo>
                        <a:lnTo>
                          <a:pt x="30" y="35"/>
                        </a:lnTo>
                        <a:lnTo>
                          <a:pt x="30" y="2"/>
                        </a:lnTo>
                        <a:lnTo>
                          <a:pt x="33" y="2"/>
                        </a:lnTo>
                        <a:lnTo>
                          <a:pt x="33" y="0"/>
                        </a:lnTo>
                        <a:lnTo>
                          <a:pt x="24" y="0"/>
                        </a:lnTo>
                        <a:lnTo>
                          <a:pt x="24" y="2"/>
                        </a:lnTo>
                        <a:lnTo>
                          <a:pt x="27" y="2"/>
                        </a:lnTo>
                        <a:lnTo>
                          <a:pt x="27" y="23"/>
                        </a:lnTo>
                        <a:lnTo>
                          <a:pt x="14" y="0"/>
                        </a:lnTo>
                        <a:lnTo>
                          <a:pt x="0" y="0"/>
                        </a:lnTo>
                        <a:lnTo>
                          <a:pt x="0" y="3"/>
                        </a:lnTo>
                        <a:lnTo>
                          <a:pt x="3" y="3"/>
                        </a:lnTo>
                        <a:lnTo>
                          <a:pt x="3" y="33"/>
                        </a:lnTo>
                        <a:lnTo>
                          <a:pt x="1" y="33"/>
                        </a:lnTo>
                        <a:lnTo>
                          <a:pt x="1" y="35"/>
                        </a:lnTo>
                      </a:path>
                    </a:pathLst>
                  </a:custGeom>
                  <a:solidFill>
                    <a:srgbClr val="BFFFB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151966" name="Freeform 197"/>
                  <p:cNvSpPr>
                    <a:spLocks/>
                  </p:cNvSpPr>
                  <p:nvPr/>
                </p:nvSpPr>
                <p:spPr bwMode="auto">
                  <a:xfrm>
                    <a:off x="879" y="3650"/>
                    <a:ext cx="29" cy="36"/>
                  </a:xfrm>
                  <a:custGeom>
                    <a:avLst/>
                    <a:gdLst>
                      <a:gd name="T0" fmla="*/ 0 w 29"/>
                      <a:gd name="T1" fmla="*/ 0 h 36"/>
                      <a:gd name="T2" fmla="*/ 27 w 29"/>
                      <a:gd name="T3" fmla="*/ 0 h 36"/>
                      <a:gd name="T4" fmla="*/ 27 w 29"/>
                      <a:gd name="T5" fmla="*/ 9 h 36"/>
                      <a:gd name="T6" fmla="*/ 25 w 29"/>
                      <a:gd name="T7" fmla="*/ 9 h 36"/>
                      <a:gd name="T8" fmla="*/ 16 w 29"/>
                      <a:gd name="T9" fmla="*/ 2 h 36"/>
                      <a:gd name="T10" fmla="*/ 12 w 29"/>
                      <a:gd name="T11" fmla="*/ 2 h 36"/>
                      <a:gd name="T12" fmla="*/ 12 w 29"/>
                      <a:gd name="T13" fmla="*/ 16 h 36"/>
                      <a:gd name="T14" fmla="*/ 16 w 29"/>
                      <a:gd name="T15" fmla="*/ 16 h 36"/>
                      <a:gd name="T16" fmla="*/ 21 w 29"/>
                      <a:gd name="T17" fmla="*/ 10 h 36"/>
                      <a:gd name="T18" fmla="*/ 21 w 29"/>
                      <a:gd name="T19" fmla="*/ 25 h 36"/>
                      <a:gd name="T20" fmla="*/ 16 w 29"/>
                      <a:gd name="T21" fmla="*/ 19 h 36"/>
                      <a:gd name="T22" fmla="*/ 12 w 29"/>
                      <a:gd name="T23" fmla="*/ 19 h 36"/>
                      <a:gd name="T24" fmla="*/ 12 w 29"/>
                      <a:gd name="T25" fmla="*/ 31 h 36"/>
                      <a:gd name="T26" fmla="*/ 16 w 29"/>
                      <a:gd name="T27" fmla="*/ 31 h 36"/>
                      <a:gd name="T28" fmla="*/ 26 w 29"/>
                      <a:gd name="T29" fmla="*/ 25 h 36"/>
                      <a:gd name="T30" fmla="*/ 28 w 29"/>
                      <a:gd name="T31" fmla="*/ 25 h 36"/>
                      <a:gd name="T32" fmla="*/ 28 w 29"/>
                      <a:gd name="T33" fmla="*/ 35 h 36"/>
                      <a:gd name="T34" fmla="*/ 1 w 29"/>
                      <a:gd name="T35" fmla="*/ 35 h 36"/>
                      <a:gd name="T36" fmla="*/ 1 w 29"/>
                      <a:gd name="T37" fmla="*/ 33 h 36"/>
                      <a:gd name="T38" fmla="*/ 3 w 29"/>
                      <a:gd name="T39" fmla="*/ 33 h 36"/>
                      <a:gd name="T40" fmla="*/ 3 w 29"/>
                      <a:gd name="T41" fmla="*/ 2 h 36"/>
                      <a:gd name="T42" fmla="*/ 0 w 29"/>
                      <a:gd name="T43" fmla="*/ 2 h 36"/>
                      <a:gd name="T44" fmla="*/ 0 w 29"/>
                      <a:gd name="T45" fmla="*/ 0 h 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</a:gdLst>
                    <a:ahLst/>
                    <a:cxnLst>
                      <a:cxn ang="T46">
                        <a:pos x="T0" y="T1"/>
                      </a:cxn>
                      <a:cxn ang="T47">
                        <a:pos x="T2" y="T3"/>
                      </a:cxn>
                      <a:cxn ang="T48">
                        <a:pos x="T4" y="T5"/>
                      </a:cxn>
                      <a:cxn ang="T49">
                        <a:pos x="T6" y="T7"/>
                      </a:cxn>
                      <a:cxn ang="T50">
                        <a:pos x="T8" y="T9"/>
                      </a:cxn>
                      <a:cxn ang="T51">
                        <a:pos x="T10" y="T11"/>
                      </a:cxn>
                      <a:cxn ang="T52">
                        <a:pos x="T12" y="T13"/>
                      </a:cxn>
                      <a:cxn ang="T53">
                        <a:pos x="T14" y="T15"/>
                      </a:cxn>
                      <a:cxn ang="T54">
                        <a:pos x="T16" y="T17"/>
                      </a:cxn>
                      <a:cxn ang="T55">
                        <a:pos x="T18" y="T19"/>
                      </a:cxn>
                      <a:cxn ang="T56">
                        <a:pos x="T20" y="T21"/>
                      </a:cxn>
                      <a:cxn ang="T57">
                        <a:pos x="T22" y="T23"/>
                      </a:cxn>
                      <a:cxn ang="T58">
                        <a:pos x="T24" y="T25"/>
                      </a:cxn>
                      <a:cxn ang="T59">
                        <a:pos x="T26" y="T27"/>
                      </a:cxn>
                      <a:cxn ang="T60">
                        <a:pos x="T28" y="T29"/>
                      </a:cxn>
                      <a:cxn ang="T61">
                        <a:pos x="T30" y="T31"/>
                      </a:cxn>
                      <a:cxn ang="T62">
                        <a:pos x="T32" y="T33"/>
                      </a:cxn>
                      <a:cxn ang="T63">
                        <a:pos x="T34" y="T35"/>
                      </a:cxn>
                      <a:cxn ang="T64">
                        <a:pos x="T36" y="T37"/>
                      </a:cxn>
                      <a:cxn ang="T65">
                        <a:pos x="T38" y="T39"/>
                      </a:cxn>
                      <a:cxn ang="T66">
                        <a:pos x="T40" y="T41"/>
                      </a:cxn>
                      <a:cxn ang="T67">
                        <a:pos x="T42" y="T43"/>
                      </a:cxn>
                      <a:cxn ang="T68">
                        <a:pos x="T44" y="T45"/>
                      </a:cxn>
                    </a:cxnLst>
                    <a:rect l="0" t="0" r="r" b="b"/>
                    <a:pathLst>
                      <a:path w="29" h="36">
                        <a:moveTo>
                          <a:pt x="0" y="0"/>
                        </a:moveTo>
                        <a:lnTo>
                          <a:pt x="27" y="0"/>
                        </a:lnTo>
                        <a:lnTo>
                          <a:pt x="27" y="9"/>
                        </a:lnTo>
                        <a:lnTo>
                          <a:pt x="25" y="9"/>
                        </a:lnTo>
                        <a:lnTo>
                          <a:pt x="16" y="2"/>
                        </a:lnTo>
                        <a:lnTo>
                          <a:pt x="12" y="2"/>
                        </a:lnTo>
                        <a:lnTo>
                          <a:pt x="12" y="16"/>
                        </a:lnTo>
                        <a:lnTo>
                          <a:pt x="16" y="16"/>
                        </a:lnTo>
                        <a:lnTo>
                          <a:pt x="21" y="10"/>
                        </a:lnTo>
                        <a:lnTo>
                          <a:pt x="21" y="25"/>
                        </a:lnTo>
                        <a:lnTo>
                          <a:pt x="16" y="19"/>
                        </a:lnTo>
                        <a:lnTo>
                          <a:pt x="12" y="19"/>
                        </a:lnTo>
                        <a:lnTo>
                          <a:pt x="12" y="31"/>
                        </a:lnTo>
                        <a:lnTo>
                          <a:pt x="16" y="31"/>
                        </a:lnTo>
                        <a:lnTo>
                          <a:pt x="26" y="25"/>
                        </a:lnTo>
                        <a:lnTo>
                          <a:pt x="28" y="25"/>
                        </a:lnTo>
                        <a:lnTo>
                          <a:pt x="28" y="35"/>
                        </a:lnTo>
                        <a:lnTo>
                          <a:pt x="1" y="35"/>
                        </a:lnTo>
                        <a:lnTo>
                          <a:pt x="1" y="33"/>
                        </a:lnTo>
                        <a:lnTo>
                          <a:pt x="3" y="33"/>
                        </a:lnTo>
                        <a:lnTo>
                          <a:pt x="3" y="2"/>
                        </a:lnTo>
                        <a:lnTo>
                          <a:pt x="0" y="2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BFFFB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</p:grpSp>
            <p:grpSp>
              <p:nvGrpSpPr>
                <p:cNvPr id="151953" name="Group 198"/>
                <p:cNvGrpSpPr>
                  <a:grpSpLocks/>
                </p:cNvGrpSpPr>
                <p:nvPr/>
              </p:nvGrpSpPr>
              <p:grpSpPr bwMode="auto">
                <a:xfrm>
                  <a:off x="976" y="3648"/>
                  <a:ext cx="29" cy="37"/>
                  <a:chOff x="976" y="3648"/>
                  <a:chExt cx="29" cy="37"/>
                </a:xfrm>
              </p:grpSpPr>
              <p:sp>
                <p:nvSpPr>
                  <p:cNvPr id="151963" name="Freeform 199"/>
                  <p:cNvSpPr>
                    <a:spLocks/>
                  </p:cNvSpPr>
                  <p:nvPr/>
                </p:nvSpPr>
                <p:spPr bwMode="auto">
                  <a:xfrm>
                    <a:off x="976" y="3648"/>
                    <a:ext cx="29" cy="37"/>
                  </a:xfrm>
                  <a:custGeom>
                    <a:avLst/>
                    <a:gdLst>
                      <a:gd name="T0" fmla="*/ 9 w 29"/>
                      <a:gd name="T1" fmla="*/ 0 h 37"/>
                      <a:gd name="T2" fmla="*/ 19 w 29"/>
                      <a:gd name="T3" fmla="*/ 0 h 37"/>
                      <a:gd name="T4" fmla="*/ 22 w 29"/>
                      <a:gd name="T5" fmla="*/ 2 h 37"/>
                      <a:gd name="T6" fmla="*/ 26 w 29"/>
                      <a:gd name="T7" fmla="*/ 5 h 37"/>
                      <a:gd name="T8" fmla="*/ 27 w 29"/>
                      <a:gd name="T9" fmla="*/ 9 h 37"/>
                      <a:gd name="T10" fmla="*/ 28 w 29"/>
                      <a:gd name="T11" fmla="*/ 15 h 37"/>
                      <a:gd name="T12" fmla="*/ 28 w 29"/>
                      <a:gd name="T13" fmla="*/ 20 h 37"/>
                      <a:gd name="T14" fmla="*/ 27 w 29"/>
                      <a:gd name="T15" fmla="*/ 26 h 37"/>
                      <a:gd name="T16" fmla="*/ 26 w 29"/>
                      <a:gd name="T17" fmla="*/ 31 h 37"/>
                      <a:gd name="T18" fmla="*/ 21 w 29"/>
                      <a:gd name="T19" fmla="*/ 35 h 37"/>
                      <a:gd name="T20" fmla="*/ 19 w 29"/>
                      <a:gd name="T21" fmla="*/ 36 h 37"/>
                      <a:gd name="T22" fmla="*/ 9 w 29"/>
                      <a:gd name="T23" fmla="*/ 36 h 37"/>
                      <a:gd name="T24" fmla="*/ 6 w 29"/>
                      <a:gd name="T25" fmla="*/ 35 h 37"/>
                      <a:gd name="T26" fmla="*/ 2 w 29"/>
                      <a:gd name="T27" fmla="*/ 31 h 37"/>
                      <a:gd name="T28" fmla="*/ 1 w 29"/>
                      <a:gd name="T29" fmla="*/ 27 h 37"/>
                      <a:gd name="T30" fmla="*/ 0 w 29"/>
                      <a:gd name="T31" fmla="*/ 22 h 37"/>
                      <a:gd name="T32" fmla="*/ 0 w 29"/>
                      <a:gd name="T33" fmla="*/ 15 h 37"/>
                      <a:gd name="T34" fmla="*/ 1 w 29"/>
                      <a:gd name="T35" fmla="*/ 9 h 37"/>
                      <a:gd name="T36" fmla="*/ 2 w 29"/>
                      <a:gd name="T37" fmla="*/ 5 h 37"/>
                      <a:gd name="T38" fmla="*/ 6 w 29"/>
                      <a:gd name="T39" fmla="*/ 2 h 37"/>
                      <a:gd name="T40" fmla="*/ 9 w 29"/>
                      <a:gd name="T41" fmla="*/ 0 h 37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0" t="0" r="r" b="b"/>
                    <a:pathLst>
                      <a:path w="29" h="37">
                        <a:moveTo>
                          <a:pt x="9" y="0"/>
                        </a:moveTo>
                        <a:lnTo>
                          <a:pt x="19" y="0"/>
                        </a:lnTo>
                        <a:lnTo>
                          <a:pt x="22" y="2"/>
                        </a:lnTo>
                        <a:lnTo>
                          <a:pt x="26" y="5"/>
                        </a:lnTo>
                        <a:lnTo>
                          <a:pt x="27" y="9"/>
                        </a:lnTo>
                        <a:lnTo>
                          <a:pt x="28" y="15"/>
                        </a:lnTo>
                        <a:lnTo>
                          <a:pt x="28" y="20"/>
                        </a:lnTo>
                        <a:lnTo>
                          <a:pt x="27" y="26"/>
                        </a:lnTo>
                        <a:lnTo>
                          <a:pt x="26" y="31"/>
                        </a:lnTo>
                        <a:lnTo>
                          <a:pt x="21" y="35"/>
                        </a:lnTo>
                        <a:lnTo>
                          <a:pt x="19" y="36"/>
                        </a:lnTo>
                        <a:lnTo>
                          <a:pt x="9" y="36"/>
                        </a:lnTo>
                        <a:lnTo>
                          <a:pt x="6" y="35"/>
                        </a:lnTo>
                        <a:lnTo>
                          <a:pt x="2" y="31"/>
                        </a:lnTo>
                        <a:lnTo>
                          <a:pt x="1" y="27"/>
                        </a:lnTo>
                        <a:lnTo>
                          <a:pt x="0" y="22"/>
                        </a:lnTo>
                        <a:lnTo>
                          <a:pt x="0" y="15"/>
                        </a:lnTo>
                        <a:lnTo>
                          <a:pt x="1" y="9"/>
                        </a:lnTo>
                        <a:lnTo>
                          <a:pt x="2" y="5"/>
                        </a:lnTo>
                        <a:lnTo>
                          <a:pt x="6" y="2"/>
                        </a:lnTo>
                        <a:lnTo>
                          <a:pt x="9" y="0"/>
                        </a:lnTo>
                      </a:path>
                    </a:pathLst>
                  </a:custGeom>
                  <a:solidFill>
                    <a:srgbClr val="BFFFB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151964" name="Freeform 200"/>
                  <p:cNvSpPr>
                    <a:spLocks/>
                  </p:cNvSpPr>
                  <p:nvPr/>
                </p:nvSpPr>
                <p:spPr bwMode="auto">
                  <a:xfrm>
                    <a:off x="989" y="3653"/>
                    <a:ext cx="3" cy="28"/>
                  </a:xfrm>
                  <a:custGeom>
                    <a:avLst/>
                    <a:gdLst>
                      <a:gd name="T0" fmla="*/ 1 w 3"/>
                      <a:gd name="T1" fmla="*/ 0 h 28"/>
                      <a:gd name="T2" fmla="*/ 0 w 3"/>
                      <a:gd name="T3" fmla="*/ 2 h 28"/>
                      <a:gd name="T4" fmla="*/ 0 w 3"/>
                      <a:gd name="T5" fmla="*/ 5 h 28"/>
                      <a:gd name="T6" fmla="*/ 0 w 3"/>
                      <a:gd name="T7" fmla="*/ 22 h 28"/>
                      <a:gd name="T8" fmla="*/ 0 w 3"/>
                      <a:gd name="T9" fmla="*/ 25 h 28"/>
                      <a:gd name="T10" fmla="*/ 1 w 3"/>
                      <a:gd name="T11" fmla="*/ 27 h 28"/>
                      <a:gd name="T12" fmla="*/ 1 w 3"/>
                      <a:gd name="T13" fmla="*/ 27 h 28"/>
                      <a:gd name="T14" fmla="*/ 2 w 3"/>
                      <a:gd name="T15" fmla="*/ 25 h 28"/>
                      <a:gd name="T16" fmla="*/ 2 w 3"/>
                      <a:gd name="T17" fmla="*/ 22 h 28"/>
                      <a:gd name="T18" fmla="*/ 2 w 3"/>
                      <a:gd name="T19" fmla="*/ 5 h 28"/>
                      <a:gd name="T20" fmla="*/ 2 w 3"/>
                      <a:gd name="T21" fmla="*/ 2 h 28"/>
                      <a:gd name="T22" fmla="*/ 1 w 3"/>
                      <a:gd name="T23" fmla="*/ 0 h 28"/>
                      <a:gd name="T24" fmla="*/ 1 w 3"/>
                      <a:gd name="T25" fmla="*/ 0 h 2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0" t="0" r="r" b="b"/>
                    <a:pathLst>
                      <a:path w="3" h="28">
                        <a:moveTo>
                          <a:pt x="1" y="0"/>
                        </a:moveTo>
                        <a:lnTo>
                          <a:pt x="0" y="2"/>
                        </a:lnTo>
                        <a:lnTo>
                          <a:pt x="0" y="5"/>
                        </a:lnTo>
                        <a:lnTo>
                          <a:pt x="0" y="22"/>
                        </a:lnTo>
                        <a:lnTo>
                          <a:pt x="0" y="25"/>
                        </a:lnTo>
                        <a:lnTo>
                          <a:pt x="1" y="27"/>
                        </a:lnTo>
                        <a:lnTo>
                          <a:pt x="2" y="25"/>
                        </a:lnTo>
                        <a:lnTo>
                          <a:pt x="2" y="22"/>
                        </a:lnTo>
                        <a:lnTo>
                          <a:pt x="2" y="5"/>
                        </a:lnTo>
                        <a:lnTo>
                          <a:pt x="2" y="2"/>
                        </a:lnTo>
                        <a:lnTo>
                          <a:pt x="1" y="0"/>
                        </a:lnTo>
                      </a:path>
                    </a:pathLst>
                  </a:custGeom>
                  <a:solidFill>
                    <a:srgbClr val="008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</p:grpSp>
            <p:grpSp>
              <p:nvGrpSpPr>
                <p:cNvPr id="151954" name="Group 201"/>
                <p:cNvGrpSpPr>
                  <a:grpSpLocks/>
                </p:cNvGrpSpPr>
                <p:nvPr/>
              </p:nvGrpSpPr>
              <p:grpSpPr bwMode="auto">
                <a:xfrm>
                  <a:off x="1013" y="3648"/>
                  <a:ext cx="60" cy="36"/>
                  <a:chOff x="1013" y="3648"/>
                  <a:chExt cx="60" cy="36"/>
                </a:xfrm>
              </p:grpSpPr>
              <p:sp>
                <p:nvSpPr>
                  <p:cNvPr id="151961" name="Freeform 202"/>
                  <p:cNvSpPr>
                    <a:spLocks/>
                  </p:cNvSpPr>
                  <p:nvPr/>
                </p:nvSpPr>
                <p:spPr bwMode="auto">
                  <a:xfrm>
                    <a:off x="1013" y="3648"/>
                    <a:ext cx="27" cy="36"/>
                  </a:xfrm>
                  <a:custGeom>
                    <a:avLst/>
                    <a:gdLst>
                      <a:gd name="T0" fmla="*/ 0 w 27"/>
                      <a:gd name="T1" fmla="*/ 0 h 36"/>
                      <a:gd name="T2" fmla="*/ 16 w 27"/>
                      <a:gd name="T3" fmla="*/ 0 h 36"/>
                      <a:gd name="T4" fmla="*/ 16 w 27"/>
                      <a:gd name="T5" fmla="*/ 2 h 36"/>
                      <a:gd name="T6" fmla="*/ 12 w 27"/>
                      <a:gd name="T7" fmla="*/ 2 h 36"/>
                      <a:gd name="T8" fmla="*/ 12 w 27"/>
                      <a:gd name="T9" fmla="*/ 31 h 36"/>
                      <a:gd name="T10" fmla="*/ 16 w 27"/>
                      <a:gd name="T11" fmla="*/ 31 h 36"/>
                      <a:gd name="T12" fmla="*/ 23 w 27"/>
                      <a:gd name="T13" fmla="*/ 26 h 36"/>
                      <a:gd name="T14" fmla="*/ 26 w 27"/>
                      <a:gd name="T15" fmla="*/ 26 h 36"/>
                      <a:gd name="T16" fmla="*/ 26 w 27"/>
                      <a:gd name="T17" fmla="*/ 35 h 36"/>
                      <a:gd name="T18" fmla="*/ 1 w 27"/>
                      <a:gd name="T19" fmla="*/ 35 h 36"/>
                      <a:gd name="T20" fmla="*/ 1 w 27"/>
                      <a:gd name="T21" fmla="*/ 33 h 36"/>
                      <a:gd name="T22" fmla="*/ 3 w 27"/>
                      <a:gd name="T23" fmla="*/ 33 h 36"/>
                      <a:gd name="T24" fmla="*/ 3 w 27"/>
                      <a:gd name="T25" fmla="*/ 2 h 36"/>
                      <a:gd name="T26" fmla="*/ 0 w 27"/>
                      <a:gd name="T27" fmla="*/ 2 h 36"/>
                      <a:gd name="T28" fmla="*/ 0 w 27"/>
                      <a:gd name="T29" fmla="*/ 0 h 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0" t="0" r="r" b="b"/>
                    <a:pathLst>
                      <a:path w="27" h="36">
                        <a:moveTo>
                          <a:pt x="0" y="0"/>
                        </a:moveTo>
                        <a:lnTo>
                          <a:pt x="16" y="0"/>
                        </a:lnTo>
                        <a:lnTo>
                          <a:pt x="16" y="2"/>
                        </a:lnTo>
                        <a:lnTo>
                          <a:pt x="12" y="2"/>
                        </a:lnTo>
                        <a:lnTo>
                          <a:pt x="12" y="31"/>
                        </a:lnTo>
                        <a:lnTo>
                          <a:pt x="16" y="31"/>
                        </a:lnTo>
                        <a:lnTo>
                          <a:pt x="23" y="26"/>
                        </a:lnTo>
                        <a:lnTo>
                          <a:pt x="26" y="26"/>
                        </a:lnTo>
                        <a:lnTo>
                          <a:pt x="26" y="35"/>
                        </a:lnTo>
                        <a:lnTo>
                          <a:pt x="1" y="35"/>
                        </a:lnTo>
                        <a:lnTo>
                          <a:pt x="1" y="33"/>
                        </a:lnTo>
                        <a:lnTo>
                          <a:pt x="3" y="33"/>
                        </a:lnTo>
                        <a:lnTo>
                          <a:pt x="3" y="2"/>
                        </a:lnTo>
                        <a:lnTo>
                          <a:pt x="0" y="2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BFFFB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151962" name="Freeform 203"/>
                  <p:cNvSpPr>
                    <a:spLocks/>
                  </p:cNvSpPr>
                  <p:nvPr/>
                </p:nvSpPr>
                <p:spPr bwMode="auto">
                  <a:xfrm>
                    <a:off x="1047" y="3648"/>
                    <a:ext cx="26" cy="36"/>
                  </a:xfrm>
                  <a:custGeom>
                    <a:avLst/>
                    <a:gdLst>
                      <a:gd name="T0" fmla="*/ 0 w 26"/>
                      <a:gd name="T1" fmla="*/ 0 h 36"/>
                      <a:gd name="T2" fmla="*/ 16 w 26"/>
                      <a:gd name="T3" fmla="*/ 0 h 36"/>
                      <a:gd name="T4" fmla="*/ 16 w 26"/>
                      <a:gd name="T5" fmla="*/ 2 h 36"/>
                      <a:gd name="T6" fmla="*/ 11 w 26"/>
                      <a:gd name="T7" fmla="*/ 2 h 36"/>
                      <a:gd name="T8" fmla="*/ 11 w 26"/>
                      <a:gd name="T9" fmla="*/ 31 h 36"/>
                      <a:gd name="T10" fmla="*/ 16 w 26"/>
                      <a:gd name="T11" fmla="*/ 31 h 36"/>
                      <a:gd name="T12" fmla="*/ 22 w 26"/>
                      <a:gd name="T13" fmla="*/ 26 h 36"/>
                      <a:gd name="T14" fmla="*/ 25 w 26"/>
                      <a:gd name="T15" fmla="*/ 26 h 36"/>
                      <a:gd name="T16" fmla="*/ 25 w 26"/>
                      <a:gd name="T17" fmla="*/ 35 h 36"/>
                      <a:gd name="T18" fmla="*/ 0 w 26"/>
                      <a:gd name="T19" fmla="*/ 35 h 36"/>
                      <a:gd name="T20" fmla="*/ 0 w 26"/>
                      <a:gd name="T21" fmla="*/ 33 h 36"/>
                      <a:gd name="T22" fmla="*/ 3 w 26"/>
                      <a:gd name="T23" fmla="*/ 33 h 36"/>
                      <a:gd name="T24" fmla="*/ 3 w 26"/>
                      <a:gd name="T25" fmla="*/ 2 h 36"/>
                      <a:gd name="T26" fmla="*/ 0 w 26"/>
                      <a:gd name="T27" fmla="*/ 2 h 36"/>
                      <a:gd name="T28" fmla="*/ 0 w 26"/>
                      <a:gd name="T29" fmla="*/ 0 h 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0" t="0" r="r" b="b"/>
                    <a:pathLst>
                      <a:path w="26" h="36">
                        <a:moveTo>
                          <a:pt x="0" y="0"/>
                        </a:moveTo>
                        <a:lnTo>
                          <a:pt x="16" y="0"/>
                        </a:lnTo>
                        <a:lnTo>
                          <a:pt x="16" y="2"/>
                        </a:lnTo>
                        <a:lnTo>
                          <a:pt x="11" y="2"/>
                        </a:lnTo>
                        <a:lnTo>
                          <a:pt x="11" y="31"/>
                        </a:lnTo>
                        <a:lnTo>
                          <a:pt x="16" y="31"/>
                        </a:lnTo>
                        <a:lnTo>
                          <a:pt x="22" y="26"/>
                        </a:lnTo>
                        <a:lnTo>
                          <a:pt x="25" y="26"/>
                        </a:lnTo>
                        <a:lnTo>
                          <a:pt x="25" y="35"/>
                        </a:lnTo>
                        <a:lnTo>
                          <a:pt x="0" y="35"/>
                        </a:lnTo>
                        <a:lnTo>
                          <a:pt x="0" y="33"/>
                        </a:lnTo>
                        <a:lnTo>
                          <a:pt x="3" y="33"/>
                        </a:lnTo>
                        <a:lnTo>
                          <a:pt x="3" y="2"/>
                        </a:lnTo>
                        <a:lnTo>
                          <a:pt x="0" y="2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BFFFB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</p:grpSp>
            <p:grpSp>
              <p:nvGrpSpPr>
                <p:cNvPr id="151955" name="Group 204"/>
                <p:cNvGrpSpPr>
                  <a:grpSpLocks/>
                </p:cNvGrpSpPr>
                <p:nvPr/>
              </p:nvGrpSpPr>
              <p:grpSpPr bwMode="auto">
                <a:xfrm>
                  <a:off x="1079" y="3649"/>
                  <a:ext cx="42" cy="36"/>
                  <a:chOff x="1079" y="3649"/>
                  <a:chExt cx="42" cy="36"/>
                </a:xfrm>
              </p:grpSpPr>
              <p:sp>
                <p:nvSpPr>
                  <p:cNvPr id="151959" name="Freeform 205"/>
                  <p:cNvSpPr>
                    <a:spLocks/>
                  </p:cNvSpPr>
                  <p:nvPr/>
                </p:nvSpPr>
                <p:spPr bwMode="auto">
                  <a:xfrm>
                    <a:off x="1079" y="3649"/>
                    <a:ext cx="42" cy="36"/>
                  </a:xfrm>
                  <a:custGeom>
                    <a:avLst/>
                    <a:gdLst>
                      <a:gd name="T0" fmla="*/ 24 w 42"/>
                      <a:gd name="T1" fmla="*/ 0 h 36"/>
                      <a:gd name="T2" fmla="*/ 38 w 42"/>
                      <a:gd name="T3" fmla="*/ 32 h 36"/>
                      <a:gd name="T4" fmla="*/ 41 w 42"/>
                      <a:gd name="T5" fmla="*/ 32 h 36"/>
                      <a:gd name="T6" fmla="*/ 41 w 42"/>
                      <a:gd name="T7" fmla="*/ 35 h 36"/>
                      <a:gd name="T8" fmla="*/ 18 w 42"/>
                      <a:gd name="T9" fmla="*/ 35 h 36"/>
                      <a:gd name="T10" fmla="*/ 18 w 42"/>
                      <a:gd name="T11" fmla="*/ 32 h 36"/>
                      <a:gd name="T12" fmla="*/ 22 w 42"/>
                      <a:gd name="T13" fmla="*/ 32 h 36"/>
                      <a:gd name="T14" fmla="*/ 18 w 42"/>
                      <a:gd name="T15" fmla="*/ 22 h 36"/>
                      <a:gd name="T16" fmla="*/ 10 w 42"/>
                      <a:gd name="T17" fmla="*/ 22 h 36"/>
                      <a:gd name="T18" fmla="*/ 7 w 42"/>
                      <a:gd name="T19" fmla="*/ 32 h 36"/>
                      <a:gd name="T20" fmla="*/ 11 w 42"/>
                      <a:gd name="T21" fmla="*/ 32 h 36"/>
                      <a:gd name="T22" fmla="*/ 11 w 42"/>
                      <a:gd name="T23" fmla="*/ 35 h 36"/>
                      <a:gd name="T24" fmla="*/ 0 w 42"/>
                      <a:gd name="T25" fmla="*/ 35 h 36"/>
                      <a:gd name="T26" fmla="*/ 0 w 42"/>
                      <a:gd name="T27" fmla="*/ 32 h 36"/>
                      <a:gd name="T28" fmla="*/ 3 w 42"/>
                      <a:gd name="T29" fmla="*/ 32 h 36"/>
                      <a:gd name="T30" fmla="*/ 14 w 42"/>
                      <a:gd name="T31" fmla="*/ 0 h 36"/>
                      <a:gd name="T32" fmla="*/ 24 w 42"/>
                      <a:gd name="T33" fmla="*/ 0 h 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0" t="0" r="r" b="b"/>
                    <a:pathLst>
                      <a:path w="42" h="36">
                        <a:moveTo>
                          <a:pt x="24" y="0"/>
                        </a:moveTo>
                        <a:lnTo>
                          <a:pt x="38" y="32"/>
                        </a:lnTo>
                        <a:lnTo>
                          <a:pt x="41" y="32"/>
                        </a:lnTo>
                        <a:lnTo>
                          <a:pt x="41" y="35"/>
                        </a:lnTo>
                        <a:lnTo>
                          <a:pt x="18" y="35"/>
                        </a:lnTo>
                        <a:lnTo>
                          <a:pt x="18" y="32"/>
                        </a:lnTo>
                        <a:lnTo>
                          <a:pt x="22" y="32"/>
                        </a:lnTo>
                        <a:lnTo>
                          <a:pt x="18" y="22"/>
                        </a:lnTo>
                        <a:lnTo>
                          <a:pt x="10" y="22"/>
                        </a:lnTo>
                        <a:lnTo>
                          <a:pt x="7" y="32"/>
                        </a:lnTo>
                        <a:lnTo>
                          <a:pt x="11" y="32"/>
                        </a:lnTo>
                        <a:lnTo>
                          <a:pt x="11" y="35"/>
                        </a:lnTo>
                        <a:lnTo>
                          <a:pt x="0" y="35"/>
                        </a:lnTo>
                        <a:lnTo>
                          <a:pt x="0" y="32"/>
                        </a:lnTo>
                        <a:lnTo>
                          <a:pt x="3" y="32"/>
                        </a:lnTo>
                        <a:lnTo>
                          <a:pt x="14" y="0"/>
                        </a:lnTo>
                        <a:lnTo>
                          <a:pt x="24" y="0"/>
                        </a:lnTo>
                      </a:path>
                    </a:pathLst>
                  </a:custGeom>
                  <a:solidFill>
                    <a:srgbClr val="BFFFB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151960" name="Freeform 206"/>
                  <p:cNvSpPr>
                    <a:spLocks/>
                  </p:cNvSpPr>
                  <p:nvPr/>
                </p:nvSpPr>
                <p:spPr bwMode="auto">
                  <a:xfrm>
                    <a:off x="1092" y="3660"/>
                    <a:ext cx="2" cy="4"/>
                  </a:xfrm>
                  <a:custGeom>
                    <a:avLst/>
                    <a:gdLst>
                      <a:gd name="T0" fmla="*/ 1 w 2"/>
                      <a:gd name="T1" fmla="*/ 0 h 4"/>
                      <a:gd name="T2" fmla="*/ 1 w 2"/>
                      <a:gd name="T3" fmla="*/ 3 h 4"/>
                      <a:gd name="T4" fmla="*/ 0 w 2"/>
                      <a:gd name="T5" fmla="*/ 3 h 4"/>
                      <a:gd name="T6" fmla="*/ 1 w 2"/>
                      <a:gd name="T7" fmla="*/ 0 h 4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" h="4">
                        <a:moveTo>
                          <a:pt x="1" y="0"/>
                        </a:moveTo>
                        <a:lnTo>
                          <a:pt x="1" y="3"/>
                        </a:lnTo>
                        <a:lnTo>
                          <a:pt x="0" y="3"/>
                        </a:lnTo>
                        <a:lnTo>
                          <a:pt x="1" y="0"/>
                        </a:lnTo>
                      </a:path>
                    </a:pathLst>
                  </a:custGeom>
                  <a:solidFill>
                    <a:srgbClr val="008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</p:grpSp>
            <p:grpSp>
              <p:nvGrpSpPr>
                <p:cNvPr id="151956" name="Group 207"/>
                <p:cNvGrpSpPr>
                  <a:grpSpLocks/>
                </p:cNvGrpSpPr>
                <p:nvPr/>
              </p:nvGrpSpPr>
              <p:grpSpPr bwMode="auto">
                <a:xfrm>
                  <a:off x="931" y="3650"/>
                  <a:ext cx="35" cy="35"/>
                  <a:chOff x="931" y="3650"/>
                  <a:chExt cx="35" cy="35"/>
                </a:xfrm>
              </p:grpSpPr>
              <p:sp>
                <p:nvSpPr>
                  <p:cNvPr id="151957" name="Freeform 208"/>
                  <p:cNvSpPr>
                    <a:spLocks/>
                  </p:cNvSpPr>
                  <p:nvPr/>
                </p:nvSpPr>
                <p:spPr bwMode="auto">
                  <a:xfrm>
                    <a:off x="931" y="3650"/>
                    <a:ext cx="35" cy="35"/>
                  </a:xfrm>
                  <a:custGeom>
                    <a:avLst/>
                    <a:gdLst>
                      <a:gd name="T0" fmla="*/ 13 w 35"/>
                      <a:gd name="T1" fmla="*/ 0 h 35"/>
                      <a:gd name="T2" fmla="*/ 24 w 35"/>
                      <a:gd name="T3" fmla="*/ 0 h 35"/>
                      <a:gd name="T4" fmla="*/ 27 w 35"/>
                      <a:gd name="T5" fmla="*/ 1 h 35"/>
                      <a:gd name="T6" fmla="*/ 32 w 35"/>
                      <a:gd name="T7" fmla="*/ 4 h 35"/>
                      <a:gd name="T8" fmla="*/ 33 w 35"/>
                      <a:gd name="T9" fmla="*/ 9 h 35"/>
                      <a:gd name="T10" fmla="*/ 34 w 35"/>
                      <a:gd name="T11" fmla="*/ 14 h 35"/>
                      <a:gd name="T12" fmla="*/ 34 w 35"/>
                      <a:gd name="T13" fmla="*/ 19 h 35"/>
                      <a:gd name="T14" fmla="*/ 33 w 35"/>
                      <a:gd name="T15" fmla="*/ 25 h 35"/>
                      <a:gd name="T16" fmla="*/ 32 w 35"/>
                      <a:gd name="T17" fmla="*/ 29 h 35"/>
                      <a:gd name="T18" fmla="*/ 26 w 35"/>
                      <a:gd name="T19" fmla="*/ 33 h 35"/>
                      <a:gd name="T20" fmla="*/ 23 w 35"/>
                      <a:gd name="T21" fmla="*/ 34 h 35"/>
                      <a:gd name="T22" fmla="*/ 13 w 35"/>
                      <a:gd name="T23" fmla="*/ 34 h 35"/>
                      <a:gd name="T24" fmla="*/ 0 w 35"/>
                      <a:gd name="T25" fmla="*/ 34 h 35"/>
                      <a:gd name="T26" fmla="*/ 1 w 35"/>
                      <a:gd name="T27" fmla="*/ 31 h 35"/>
                      <a:gd name="T28" fmla="*/ 4 w 35"/>
                      <a:gd name="T29" fmla="*/ 31 h 35"/>
                      <a:gd name="T30" fmla="*/ 4 w 35"/>
                      <a:gd name="T31" fmla="*/ 21 h 35"/>
                      <a:gd name="T32" fmla="*/ 4 w 35"/>
                      <a:gd name="T33" fmla="*/ 14 h 35"/>
                      <a:gd name="T34" fmla="*/ 4 w 35"/>
                      <a:gd name="T35" fmla="*/ 9 h 35"/>
                      <a:gd name="T36" fmla="*/ 4 w 35"/>
                      <a:gd name="T37" fmla="*/ 3 h 35"/>
                      <a:gd name="T38" fmla="*/ 0 w 35"/>
                      <a:gd name="T39" fmla="*/ 3 h 35"/>
                      <a:gd name="T40" fmla="*/ 0 w 35"/>
                      <a:gd name="T41" fmla="*/ 0 h 35"/>
                      <a:gd name="T42" fmla="*/ 13 w 35"/>
                      <a:gd name="T43" fmla="*/ 0 h 35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</a:gdLst>
                    <a:ahLst/>
                    <a:cxnLst>
                      <a:cxn ang="T44">
                        <a:pos x="T0" y="T1"/>
                      </a:cxn>
                      <a:cxn ang="T45">
                        <a:pos x="T2" y="T3"/>
                      </a:cxn>
                      <a:cxn ang="T46">
                        <a:pos x="T4" y="T5"/>
                      </a:cxn>
                      <a:cxn ang="T47">
                        <a:pos x="T6" y="T7"/>
                      </a:cxn>
                      <a:cxn ang="T48">
                        <a:pos x="T8" y="T9"/>
                      </a:cxn>
                      <a:cxn ang="T49">
                        <a:pos x="T10" y="T11"/>
                      </a:cxn>
                      <a:cxn ang="T50">
                        <a:pos x="T12" y="T13"/>
                      </a:cxn>
                      <a:cxn ang="T51">
                        <a:pos x="T14" y="T15"/>
                      </a:cxn>
                      <a:cxn ang="T52">
                        <a:pos x="T16" y="T17"/>
                      </a:cxn>
                      <a:cxn ang="T53">
                        <a:pos x="T18" y="T19"/>
                      </a:cxn>
                      <a:cxn ang="T54">
                        <a:pos x="T20" y="T21"/>
                      </a:cxn>
                      <a:cxn ang="T55">
                        <a:pos x="T22" y="T23"/>
                      </a:cxn>
                      <a:cxn ang="T56">
                        <a:pos x="T24" y="T25"/>
                      </a:cxn>
                      <a:cxn ang="T57">
                        <a:pos x="T26" y="T27"/>
                      </a:cxn>
                      <a:cxn ang="T58">
                        <a:pos x="T28" y="T29"/>
                      </a:cxn>
                      <a:cxn ang="T59">
                        <a:pos x="T30" y="T31"/>
                      </a:cxn>
                      <a:cxn ang="T60">
                        <a:pos x="T32" y="T33"/>
                      </a:cxn>
                      <a:cxn ang="T61">
                        <a:pos x="T34" y="T35"/>
                      </a:cxn>
                      <a:cxn ang="T62">
                        <a:pos x="T36" y="T37"/>
                      </a:cxn>
                      <a:cxn ang="T63">
                        <a:pos x="T38" y="T39"/>
                      </a:cxn>
                      <a:cxn ang="T64">
                        <a:pos x="T40" y="T41"/>
                      </a:cxn>
                      <a:cxn ang="T65">
                        <a:pos x="T42" y="T43"/>
                      </a:cxn>
                    </a:cxnLst>
                    <a:rect l="0" t="0" r="r" b="b"/>
                    <a:pathLst>
                      <a:path w="35" h="35">
                        <a:moveTo>
                          <a:pt x="13" y="0"/>
                        </a:moveTo>
                        <a:lnTo>
                          <a:pt x="24" y="0"/>
                        </a:lnTo>
                        <a:lnTo>
                          <a:pt x="27" y="1"/>
                        </a:lnTo>
                        <a:lnTo>
                          <a:pt x="32" y="4"/>
                        </a:lnTo>
                        <a:lnTo>
                          <a:pt x="33" y="9"/>
                        </a:lnTo>
                        <a:lnTo>
                          <a:pt x="34" y="14"/>
                        </a:lnTo>
                        <a:lnTo>
                          <a:pt x="34" y="19"/>
                        </a:lnTo>
                        <a:lnTo>
                          <a:pt x="33" y="25"/>
                        </a:lnTo>
                        <a:lnTo>
                          <a:pt x="32" y="29"/>
                        </a:lnTo>
                        <a:lnTo>
                          <a:pt x="26" y="33"/>
                        </a:lnTo>
                        <a:lnTo>
                          <a:pt x="23" y="34"/>
                        </a:lnTo>
                        <a:lnTo>
                          <a:pt x="13" y="34"/>
                        </a:lnTo>
                        <a:lnTo>
                          <a:pt x="0" y="34"/>
                        </a:lnTo>
                        <a:lnTo>
                          <a:pt x="1" y="31"/>
                        </a:lnTo>
                        <a:lnTo>
                          <a:pt x="4" y="31"/>
                        </a:lnTo>
                        <a:lnTo>
                          <a:pt x="4" y="21"/>
                        </a:lnTo>
                        <a:lnTo>
                          <a:pt x="4" y="14"/>
                        </a:lnTo>
                        <a:lnTo>
                          <a:pt x="4" y="9"/>
                        </a:lnTo>
                        <a:lnTo>
                          <a:pt x="4" y="3"/>
                        </a:lnTo>
                        <a:lnTo>
                          <a:pt x="0" y="3"/>
                        </a:lnTo>
                        <a:lnTo>
                          <a:pt x="0" y="0"/>
                        </a:lnTo>
                        <a:lnTo>
                          <a:pt x="13" y="0"/>
                        </a:lnTo>
                      </a:path>
                    </a:pathLst>
                  </a:custGeom>
                  <a:solidFill>
                    <a:srgbClr val="BFFFB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151958" name="Freeform 209"/>
                  <p:cNvSpPr>
                    <a:spLocks/>
                  </p:cNvSpPr>
                  <p:nvPr/>
                </p:nvSpPr>
                <p:spPr bwMode="auto">
                  <a:xfrm>
                    <a:off x="949" y="3655"/>
                    <a:ext cx="3" cy="26"/>
                  </a:xfrm>
                  <a:custGeom>
                    <a:avLst/>
                    <a:gdLst>
                      <a:gd name="T0" fmla="*/ 1 w 3"/>
                      <a:gd name="T1" fmla="*/ 0 h 26"/>
                      <a:gd name="T2" fmla="*/ 0 w 3"/>
                      <a:gd name="T3" fmla="*/ 0 h 26"/>
                      <a:gd name="T4" fmla="*/ 0 w 3"/>
                      <a:gd name="T5" fmla="*/ 25 h 26"/>
                      <a:gd name="T6" fmla="*/ 1 w 3"/>
                      <a:gd name="T7" fmla="*/ 25 h 26"/>
                      <a:gd name="T8" fmla="*/ 1 w 3"/>
                      <a:gd name="T9" fmla="*/ 25 h 26"/>
                      <a:gd name="T10" fmla="*/ 2 w 3"/>
                      <a:gd name="T11" fmla="*/ 23 h 26"/>
                      <a:gd name="T12" fmla="*/ 2 w 3"/>
                      <a:gd name="T13" fmla="*/ 21 h 26"/>
                      <a:gd name="T14" fmla="*/ 2 w 3"/>
                      <a:gd name="T15" fmla="*/ 4 h 26"/>
                      <a:gd name="T16" fmla="*/ 2 w 3"/>
                      <a:gd name="T17" fmla="*/ 2 h 26"/>
                      <a:gd name="T18" fmla="*/ 1 w 3"/>
                      <a:gd name="T19" fmla="*/ 0 h 26"/>
                      <a:gd name="T20" fmla="*/ 1 w 3"/>
                      <a:gd name="T21" fmla="*/ 0 h 2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3" h="26">
                        <a:moveTo>
                          <a:pt x="1" y="0"/>
                        </a:moveTo>
                        <a:lnTo>
                          <a:pt x="0" y="0"/>
                        </a:lnTo>
                        <a:lnTo>
                          <a:pt x="0" y="25"/>
                        </a:lnTo>
                        <a:lnTo>
                          <a:pt x="1" y="25"/>
                        </a:lnTo>
                        <a:lnTo>
                          <a:pt x="2" y="23"/>
                        </a:lnTo>
                        <a:lnTo>
                          <a:pt x="2" y="21"/>
                        </a:lnTo>
                        <a:lnTo>
                          <a:pt x="2" y="4"/>
                        </a:lnTo>
                        <a:lnTo>
                          <a:pt x="2" y="2"/>
                        </a:lnTo>
                        <a:lnTo>
                          <a:pt x="1" y="0"/>
                        </a:lnTo>
                      </a:path>
                    </a:pathLst>
                  </a:custGeom>
                  <a:solidFill>
                    <a:srgbClr val="008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</p:grpSp>
          </p:grpSp>
          <p:grpSp>
            <p:nvGrpSpPr>
              <p:cNvPr id="151920" name="Group 210"/>
              <p:cNvGrpSpPr>
                <a:grpSpLocks/>
              </p:cNvGrpSpPr>
              <p:nvPr/>
            </p:nvGrpSpPr>
            <p:grpSpPr bwMode="auto">
              <a:xfrm>
                <a:off x="696" y="3297"/>
                <a:ext cx="573" cy="31"/>
                <a:chOff x="696" y="3297"/>
                <a:chExt cx="573" cy="31"/>
              </a:xfrm>
            </p:grpSpPr>
            <p:grpSp>
              <p:nvGrpSpPr>
                <p:cNvPr id="151921" name="Group 211"/>
                <p:cNvGrpSpPr>
                  <a:grpSpLocks/>
                </p:cNvGrpSpPr>
                <p:nvPr/>
              </p:nvGrpSpPr>
              <p:grpSpPr bwMode="auto">
                <a:xfrm>
                  <a:off x="696" y="3297"/>
                  <a:ext cx="57" cy="31"/>
                  <a:chOff x="696" y="3297"/>
                  <a:chExt cx="57" cy="31"/>
                </a:xfrm>
              </p:grpSpPr>
              <p:sp>
                <p:nvSpPr>
                  <p:cNvPr id="151947" name="Freeform 212"/>
                  <p:cNvSpPr>
                    <a:spLocks/>
                  </p:cNvSpPr>
                  <p:nvPr/>
                </p:nvSpPr>
                <p:spPr bwMode="auto">
                  <a:xfrm>
                    <a:off x="696" y="3297"/>
                    <a:ext cx="11" cy="31"/>
                  </a:xfrm>
                  <a:custGeom>
                    <a:avLst/>
                    <a:gdLst>
                      <a:gd name="T0" fmla="*/ 0 w 11"/>
                      <a:gd name="T1" fmla="*/ 0 h 31"/>
                      <a:gd name="T2" fmla="*/ 10 w 11"/>
                      <a:gd name="T3" fmla="*/ 0 h 31"/>
                      <a:gd name="T4" fmla="*/ 10 w 11"/>
                      <a:gd name="T5" fmla="*/ 6 h 31"/>
                      <a:gd name="T6" fmla="*/ 8 w 11"/>
                      <a:gd name="T7" fmla="*/ 6 h 31"/>
                      <a:gd name="T8" fmla="*/ 8 w 11"/>
                      <a:gd name="T9" fmla="*/ 30 h 31"/>
                      <a:gd name="T10" fmla="*/ 3 w 11"/>
                      <a:gd name="T11" fmla="*/ 30 h 31"/>
                      <a:gd name="T12" fmla="*/ 3 w 11"/>
                      <a:gd name="T13" fmla="*/ 6 h 31"/>
                      <a:gd name="T14" fmla="*/ 0 w 11"/>
                      <a:gd name="T15" fmla="*/ 6 h 31"/>
                      <a:gd name="T16" fmla="*/ 0 w 11"/>
                      <a:gd name="T17" fmla="*/ 0 h 31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11" h="31">
                        <a:moveTo>
                          <a:pt x="0" y="0"/>
                        </a:moveTo>
                        <a:lnTo>
                          <a:pt x="10" y="0"/>
                        </a:lnTo>
                        <a:lnTo>
                          <a:pt x="10" y="6"/>
                        </a:lnTo>
                        <a:lnTo>
                          <a:pt x="8" y="6"/>
                        </a:lnTo>
                        <a:lnTo>
                          <a:pt x="8" y="30"/>
                        </a:lnTo>
                        <a:lnTo>
                          <a:pt x="3" y="30"/>
                        </a:lnTo>
                        <a:lnTo>
                          <a:pt x="3" y="6"/>
                        </a:lnTo>
                        <a:lnTo>
                          <a:pt x="0" y="6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008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151948" name="Freeform 213"/>
                  <p:cNvSpPr>
                    <a:spLocks/>
                  </p:cNvSpPr>
                  <p:nvPr/>
                </p:nvSpPr>
                <p:spPr bwMode="auto">
                  <a:xfrm>
                    <a:off x="716" y="3297"/>
                    <a:ext cx="17" cy="31"/>
                  </a:xfrm>
                  <a:custGeom>
                    <a:avLst/>
                    <a:gdLst>
                      <a:gd name="T0" fmla="*/ 0 w 17"/>
                      <a:gd name="T1" fmla="*/ 0 h 31"/>
                      <a:gd name="T2" fmla="*/ 5 w 17"/>
                      <a:gd name="T3" fmla="*/ 0 h 31"/>
                      <a:gd name="T4" fmla="*/ 5 w 17"/>
                      <a:gd name="T5" fmla="*/ 12 h 31"/>
                      <a:gd name="T6" fmla="*/ 11 w 17"/>
                      <a:gd name="T7" fmla="*/ 12 h 31"/>
                      <a:gd name="T8" fmla="*/ 11 w 17"/>
                      <a:gd name="T9" fmla="*/ 0 h 31"/>
                      <a:gd name="T10" fmla="*/ 16 w 17"/>
                      <a:gd name="T11" fmla="*/ 0 h 31"/>
                      <a:gd name="T12" fmla="*/ 16 w 17"/>
                      <a:gd name="T13" fmla="*/ 30 h 31"/>
                      <a:gd name="T14" fmla="*/ 11 w 17"/>
                      <a:gd name="T15" fmla="*/ 30 h 31"/>
                      <a:gd name="T16" fmla="*/ 11 w 17"/>
                      <a:gd name="T17" fmla="*/ 17 h 31"/>
                      <a:gd name="T18" fmla="*/ 5 w 17"/>
                      <a:gd name="T19" fmla="*/ 17 h 31"/>
                      <a:gd name="T20" fmla="*/ 5 w 17"/>
                      <a:gd name="T21" fmla="*/ 30 h 31"/>
                      <a:gd name="T22" fmla="*/ 0 w 17"/>
                      <a:gd name="T23" fmla="*/ 30 h 31"/>
                      <a:gd name="T24" fmla="*/ 0 w 17"/>
                      <a:gd name="T25" fmla="*/ 0 h 31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0" t="0" r="r" b="b"/>
                    <a:pathLst>
                      <a:path w="17" h="31">
                        <a:moveTo>
                          <a:pt x="0" y="0"/>
                        </a:moveTo>
                        <a:lnTo>
                          <a:pt x="5" y="0"/>
                        </a:lnTo>
                        <a:lnTo>
                          <a:pt x="5" y="12"/>
                        </a:lnTo>
                        <a:lnTo>
                          <a:pt x="11" y="12"/>
                        </a:lnTo>
                        <a:lnTo>
                          <a:pt x="11" y="0"/>
                        </a:lnTo>
                        <a:lnTo>
                          <a:pt x="16" y="0"/>
                        </a:lnTo>
                        <a:lnTo>
                          <a:pt x="16" y="30"/>
                        </a:lnTo>
                        <a:lnTo>
                          <a:pt x="11" y="30"/>
                        </a:lnTo>
                        <a:lnTo>
                          <a:pt x="11" y="17"/>
                        </a:lnTo>
                        <a:lnTo>
                          <a:pt x="5" y="17"/>
                        </a:lnTo>
                        <a:lnTo>
                          <a:pt x="5" y="30"/>
                        </a:lnTo>
                        <a:lnTo>
                          <a:pt x="0" y="30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008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151949" name="Freeform 214"/>
                  <p:cNvSpPr>
                    <a:spLocks/>
                  </p:cNvSpPr>
                  <p:nvPr/>
                </p:nvSpPr>
                <p:spPr bwMode="auto">
                  <a:xfrm>
                    <a:off x="742" y="3297"/>
                    <a:ext cx="11" cy="31"/>
                  </a:xfrm>
                  <a:custGeom>
                    <a:avLst/>
                    <a:gdLst>
                      <a:gd name="T0" fmla="*/ 0 w 11"/>
                      <a:gd name="T1" fmla="*/ 0 h 31"/>
                      <a:gd name="T2" fmla="*/ 10 w 11"/>
                      <a:gd name="T3" fmla="*/ 0 h 31"/>
                      <a:gd name="T4" fmla="*/ 10 w 11"/>
                      <a:gd name="T5" fmla="*/ 6 h 31"/>
                      <a:gd name="T6" fmla="*/ 5 w 11"/>
                      <a:gd name="T7" fmla="*/ 6 h 31"/>
                      <a:gd name="T8" fmla="*/ 5 w 11"/>
                      <a:gd name="T9" fmla="*/ 12 h 31"/>
                      <a:gd name="T10" fmla="*/ 9 w 11"/>
                      <a:gd name="T11" fmla="*/ 12 h 31"/>
                      <a:gd name="T12" fmla="*/ 9 w 11"/>
                      <a:gd name="T13" fmla="*/ 17 h 31"/>
                      <a:gd name="T14" fmla="*/ 5 w 11"/>
                      <a:gd name="T15" fmla="*/ 17 h 31"/>
                      <a:gd name="T16" fmla="*/ 5 w 11"/>
                      <a:gd name="T17" fmla="*/ 24 h 31"/>
                      <a:gd name="T18" fmla="*/ 10 w 11"/>
                      <a:gd name="T19" fmla="*/ 24 h 31"/>
                      <a:gd name="T20" fmla="*/ 10 w 11"/>
                      <a:gd name="T21" fmla="*/ 30 h 31"/>
                      <a:gd name="T22" fmla="*/ 0 w 11"/>
                      <a:gd name="T23" fmla="*/ 30 h 31"/>
                      <a:gd name="T24" fmla="*/ 0 w 11"/>
                      <a:gd name="T25" fmla="*/ 0 h 31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0" t="0" r="r" b="b"/>
                    <a:pathLst>
                      <a:path w="11" h="31">
                        <a:moveTo>
                          <a:pt x="0" y="0"/>
                        </a:moveTo>
                        <a:lnTo>
                          <a:pt x="10" y="0"/>
                        </a:lnTo>
                        <a:lnTo>
                          <a:pt x="10" y="6"/>
                        </a:lnTo>
                        <a:lnTo>
                          <a:pt x="5" y="6"/>
                        </a:lnTo>
                        <a:lnTo>
                          <a:pt x="5" y="12"/>
                        </a:lnTo>
                        <a:lnTo>
                          <a:pt x="9" y="12"/>
                        </a:lnTo>
                        <a:lnTo>
                          <a:pt x="9" y="17"/>
                        </a:lnTo>
                        <a:lnTo>
                          <a:pt x="5" y="17"/>
                        </a:lnTo>
                        <a:lnTo>
                          <a:pt x="5" y="24"/>
                        </a:lnTo>
                        <a:lnTo>
                          <a:pt x="10" y="24"/>
                        </a:lnTo>
                        <a:lnTo>
                          <a:pt x="10" y="30"/>
                        </a:lnTo>
                        <a:lnTo>
                          <a:pt x="0" y="30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008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</p:grpSp>
            <p:grpSp>
              <p:nvGrpSpPr>
                <p:cNvPr id="151922" name="Group 215"/>
                <p:cNvGrpSpPr>
                  <a:grpSpLocks/>
                </p:cNvGrpSpPr>
                <p:nvPr/>
              </p:nvGrpSpPr>
              <p:grpSpPr bwMode="auto">
                <a:xfrm>
                  <a:off x="774" y="3297"/>
                  <a:ext cx="118" cy="31"/>
                  <a:chOff x="774" y="3297"/>
                  <a:chExt cx="118" cy="31"/>
                </a:xfrm>
              </p:grpSpPr>
              <p:sp>
                <p:nvSpPr>
                  <p:cNvPr id="151941" name="Freeform 216"/>
                  <p:cNvSpPr>
                    <a:spLocks/>
                  </p:cNvSpPr>
                  <p:nvPr/>
                </p:nvSpPr>
                <p:spPr bwMode="auto">
                  <a:xfrm>
                    <a:off x="774" y="3297"/>
                    <a:ext cx="14" cy="31"/>
                  </a:xfrm>
                  <a:custGeom>
                    <a:avLst/>
                    <a:gdLst>
                      <a:gd name="T0" fmla="*/ 0 w 14"/>
                      <a:gd name="T1" fmla="*/ 0 h 31"/>
                      <a:gd name="T2" fmla="*/ 5 w 14"/>
                      <a:gd name="T3" fmla="*/ 0 h 31"/>
                      <a:gd name="T4" fmla="*/ 5 w 14"/>
                      <a:gd name="T5" fmla="*/ 24 h 31"/>
                      <a:gd name="T6" fmla="*/ 8 w 14"/>
                      <a:gd name="T7" fmla="*/ 24 h 31"/>
                      <a:gd name="T8" fmla="*/ 8 w 14"/>
                      <a:gd name="T9" fmla="*/ 0 h 31"/>
                      <a:gd name="T10" fmla="*/ 13 w 14"/>
                      <a:gd name="T11" fmla="*/ 0 h 31"/>
                      <a:gd name="T12" fmla="*/ 13 w 14"/>
                      <a:gd name="T13" fmla="*/ 26 h 31"/>
                      <a:gd name="T14" fmla="*/ 9 w 14"/>
                      <a:gd name="T15" fmla="*/ 30 h 31"/>
                      <a:gd name="T16" fmla="*/ 3 w 14"/>
                      <a:gd name="T17" fmla="*/ 30 h 31"/>
                      <a:gd name="T18" fmla="*/ 0 w 14"/>
                      <a:gd name="T19" fmla="*/ 26 h 31"/>
                      <a:gd name="T20" fmla="*/ 0 w 14"/>
                      <a:gd name="T21" fmla="*/ 0 h 31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14" h="31">
                        <a:moveTo>
                          <a:pt x="0" y="0"/>
                        </a:moveTo>
                        <a:lnTo>
                          <a:pt x="5" y="0"/>
                        </a:lnTo>
                        <a:lnTo>
                          <a:pt x="5" y="24"/>
                        </a:lnTo>
                        <a:lnTo>
                          <a:pt x="8" y="24"/>
                        </a:lnTo>
                        <a:lnTo>
                          <a:pt x="8" y="0"/>
                        </a:lnTo>
                        <a:lnTo>
                          <a:pt x="13" y="0"/>
                        </a:lnTo>
                        <a:lnTo>
                          <a:pt x="13" y="26"/>
                        </a:lnTo>
                        <a:lnTo>
                          <a:pt x="9" y="30"/>
                        </a:lnTo>
                        <a:lnTo>
                          <a:pt x="3" y="30"/>
                        </a:lnTo>
                        <a:lnTo>
                          <a:pt x="0" y="26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008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151942" name="Freeform 217"/>
                  <p:cNvSpPr>
                    <a:spLocks/>
                  </p:cNvSpPr>
                  <p:nvPr/>
                </p:nvSpPr>
                <p:spPr bwMode="auto">
                  <a:xfrm>
                    <a:off x="799" y="3297"/>
                    <a:ext cx="16" cy="31"/>
                  </a:xfrm>
                  <a:custGeom>
                    <a:avLst/>
                    <a:gdLst>
                      <a:gd name="T0" fmla="*/ 0 w 16"/>
                      <a:gd name="T1" fmla="*/ 0 h 31"/>
                      <a:gd name="T2" fmla="*/ 5 w 16"/>
                      <a:gd name="T3" fmla="*/ 0 h 31"/>
                      <a:gd name="T4" fmla="*/ 9 w 16"/>
                      <a:gd name="T5" fmla="*/ 14 h 31"/>
                      <a:gd name="T6" fmla="*/ 9 w 16"/>
                      <a:gd name="T7" fmla="*/ 0 h 31"/>
                      <a:gd name="T8" fmla="*/ 15 w 16"/>
                      <a:gd name="T9" fmla="*/ 0 h 31"/>
                      <a:gd name="T10" fmla="*/ 15 w 16"/>
                      <a:gd name="T11" fmla="*/ 30 h 31"/>
                      <a:gd name="T12" fmla="*/ 9 w 16"/>
                      <a:gd name="T13" fmla="*/ 30 h 31"/>
                      <a:gd name="T14" fmla="*/ 6 w 16"/>
                      <a:gd name="T15" fmla="*/ 16 h 31"/>
                      <a:gd name="T16" fmla="*/ 6 w 16"/>
                      <a:gd name="T17" fmla="*/ 30 h 31"/>
                      <a:gd name="T18" fmla="*/ 0 w 16"/>
                      <a:gd name="T19" fmla="*/ 30 h 31"/>
                      <a:gd name="T20" fmla="*/ 0 w 16"/>
                      <a:gd name="T21" fmla="*/ 0 h 31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16" h="31">
                        <a:moveTo>
                          <a:pt x="0" y="0"/>
                        </a:moveTo>
                        <a:lnTo>
                          <a:pt x="5" y="0"/>
                        </a:lnTo>
                        <a:lnTo>
                          <a:pt x="9" y="14"/>
                        </a:lnTo>
                        <a:lnTo>
                          <a:pt x="9" y="0"/>
                        </a:lnTo>
                        <a:lnTo>
                          <a:pt x="15" y="0"/>
                        </a:lnTo>
                        <a:lnTo>
                          <a:pt x="15" y="30"/>
                        </a:lnTo>
                        <a:lnTo>
                          <a:pt x="9" y="30"/>
                        </a:lnTo>
                        <a:lnTo>
                          <a:pt x="6" y="16"/>
                        </a:lnTo>
                        <a:lnTo>
                          <a:pt x="6" y="30"/>
                        </a:lnTo>
                        <a:lnTo>
                          <a:pt x="0" y="30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008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151943" name="Freeform 218"/>
                  <p:cNvSpPr>
                    <a:spLocks/>
                  </p:cNvSpPr>
                  <p:nvPr/>
                </p:nvSpPr>
                <p:spPr bwMode="auto">
                  <a:xfrm>
                    <a:off x="825" y="3297"/>
                    <a:ext cx="1" cy="31"/>
                  </a:xfrm>
                  <a:custGeom>
                    <a:avLst/>
                    <a:gdLst>
                      <a:gd name="T0" fmla="*/ 0 w 1"/>
                      <a:gd name="T1" fmla="*/ 0 h 31"/>
                      <a:gd name="T2" fmla="*/ 0 w 1"/>
                      <a:gd name="T3" fmla="*/ 0 h 31"/>
                      <a:gd name="T4" fmla="*/ 0 w 1"/>
                      <a:gd name="T5" fmla="*/ 30 h 31"/>
                      <a:gd name="T6" fmla="*/ 0 w 1"/>
                      <a:gd name="T7" fmla="*/ 30 h 31"/>
                      <a:gd name="T8" fmla="*/ 0 w 1"/>
                      <a:gd name="T9" fmla="*/ 0 h 3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" h="31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30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008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151944" name="Freeform 219"/>
                  <p:cNvSpPr>
                    <a:spLocks/>
                  </p:cNvSpPr>
                  <p:nvPr/>
                </p:nvSpPr>
                <p:spPr bwMode="auto">
                  <a:xfrm>
                    <a:off x="836" y="3297"/>
                    <a:ext cx="11" cy="31"/>
                  </a:xfrm>
                  <a:custGeom>
                    <a:avLst/>
                    <a:gdLst>
                      <a:gd name="T0" fmla="*/ 0 w 11"/>
                      <a:gd name="T1" fmla="*/ 0 h 31"/>
                      <a:gd name="T2" fmla="*/ 10 w 11"/>
                      <a:gd name="T3" fmla="*/ 0 h 31"/>
                      <a:gd name="T4" fmla="*/ 10 w 11"/>
                      <a:gd name="T5" fmla="*/ 6 h 31"/>
                      <a:gd name="T6" fmla="*/ 7 w 11"/>
                      <a:gd name="T7" fmla="*/ 6 h 31"/>
                      <a:gd name="T8" fmla="*/ 7 w 11"/>
                      <a:gd name="T9" fmla="*/ 30 h 31"/>
                      <a:gd name="T10" fmla="*/ 3 w 11"/>
                      <a:gd name="T11" fmla="*/ 30 h 31"/>
                      <a:gd name="T12" fmla="*/ 3 w 11"/>
                      <a:gd name="T13" fmla="*/ 6 h 31"/>
                      <a:gd name="T14" fmla="*/ 0 w 11"/>
                      <a:gd name="T15" fmla="*/ 6 h 31"/>
                      <a:gd name="T16" fmla="*/ 0 w 11"/>
                      <a:gd name="T17" fmla="*/ 0 h 31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11" h="31">
                        <a:moveTo>
                          <a:pt x="0" y="0"/>
                        </a:moveTo>
                        <a:lnTo>
                          <a:pt x="10" y="0"/>
                        </a:lnTo>
                        <a:lnTo>
                          <a:pt x="10" y="6"/>
                        </a:lnTo>
                        <a:lnTo>
                          <a:pt x="7" y="6"/>
                        </a:lnTo>
                        <a:lnTo>
                          <a:pt x="7" y="30"/>
                        </a:lnTo>
                        <a:lnTo>
                          <a:pt x="3" y="30"/>
                        </a:lnTo>
                        <a:lnTo>
                          <a:pt x="3" y="6"/>
                        </a:lnTo>
                        <a:lnTo>
                          <a:pt x="0" y="6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008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151945" name="Freeform 220"/>
                  <p:cNvSpPr>
                    <a:spLocks/>
                  </p:cNvSpPr>
                  <p:nvPr/>
                </p:nvSpPr>
                <p:spPr bwMode="auto">
                  <a:xfrm>
                    <a:off x="857" y="3297"/>
                    <a:ext cx="10" cy="31"/>
                  </a:xfrm>
                  <a:custGeom>
                    <a:avLst/>
                    <a:gdLst>
                      <a:gd name="T0" fmla="*/ 0 w 10"/>
                      <a:gd name="T1" fmla="*/ 0 h 31"/>
                      <a:gd name="T2" fmla="*/ 9 w 10"/>
                      <a:gd name="T3" fmla="*/ 0 h 31"/>
                      <a:gd name="T4" fmla="*/ 9 w 10"/>
                      <a:gd name="T5" fmla="*/ 6 h 31"/>
                      <a:gd name="T6" fmla="*/ 4 w 10"/>
                      <a:gd name="T7" fmla="*/ 6 h 31"/>
                      <a:gd name="T8" fmla="*/ 4 w 10"/>
                      <a:gd name="T9" fmla="*/ 12 h 31"/>
                      <a:gd name="T10" fmla="*/ 8 w 10"/>
                      <a:gd name="T11" fmla="*/ 12 h 31"/>
                      <a:gd name="T12" fmla="*/ 8 w 10"/>
                      <a:gd name="T13" fmla="*/ 17 h 31"/>
                      <a:gd name="T14" fmla="*/ 4 w 10"/>
                      <a:gd name="T15" fmla="*/ 17 h 31"/>
                      <a:gd name="T16" fmla="*/ 4 w 10"/>
                      <a:gd name="T17" fmla="*/ 24 h 31"/>
                      <a:gd name="T18" fmla="*/ 9 w 10"/>
                      <a:gd name="T19" fmla="*/ 24 h 31"/>
                      <a:gd name="T20" fmla="*/ 9 w 10"/>
                      <a:gd name="T21" fmla="*/ 30 h 31"/>
                      <a:gd name="T22" fmla="*/ 0 w 10"/>
                      <a:gd name="T23" fmla="*/ 30 h 31"/>
                      <a:gd name="T24" fmla="*/ 0 w 10"/>
                      <a:gd name="T25" fmla="*/ 0 h 31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0" t="0" r="r" b="b"/>
                    <a:pathLst>
                      <a:path w="10" h="31">
                        <a:moveTo>
                          <a:pt x="0" y="0"/>
                        </a:moveTo>
                        <a:lnTo>
                          <a:pt x="9" y="0"/>
                        </a:lnTo>
                        <a:lnTo>
                          <a:pt x="9" y="6"/>
                        </a:lnTo>
                        <a:lnTo>
                          <a:pt x="4" y="6"/>
                        </a:lnTo>
                        <a:lnTo>
                          <a:pt x="4" y="12"/>
                        </a:lnTo>
                        <a:lnTo>
                          <a:pt x="8" y="12"/>
                        </a:lnTo>
                        <a:lnTo>
                          <a:pt x="8" y="17"/>
                        </a:lnTo>
                        <a:lnTo>
                          <a:pt x="4" y="17"/>
                        </a:lnTo>
                        <a:lnTo>
                          <a:pt x="4" y="24"/>
                        </a:lnTo>
                        <a:lnTo>
                          <a:pt x="9" y="24"/>
                        </a:lnTo>
                        <a:lnTo>
                          <a:pt x="9" y="30"/>
                        </a:lnTo>
                        <a:lnTo>
                          <a:pt x="0" y="30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008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151946" name="Freeform 221"/>
                  <p:cNvSpPr>
                    <a:spLocks/>
                  </p:cNvSpPr>
                  <p:nvPr/>
                </p:nvSpPr>
                <p:spPr bwMode="auto">
                  <a:xfrm>
                    <a:off x="877" y="3297"/>
                    <a:ext cx="15" cy="31"/>
                  </a:xfrm>
                  <a:custGeom>
                    <a:avLst/>
                    <a:gdLst>
                      <a:gd name="T0" fmla="*/ 0 w 15"/>
                      <a:gd name="T1" fmla="*/ 0 h 31"/>
                      <a:gd name="T2" fmla="*/ 11 w 15"/>
                      <a:gd name="T3" fmla="*/ 0 h 31"/>
                      <a:gd name="T4" fmla="*/ 14 w 15"/>
                      <a:gd name="T5" fmla="*/ 4 h 31"/>
                      <a:gd name="T6" fmla="*/ 14 w 15"/>
                      <a:gd name="T7" fmla="*/ 26 h 31"/>
                      <a:gd name="T8" fmla="*/ 11 w 15"/>
                      <a:gd name="T9" fmla="*/ 30 h 31"/>
                      <a:gd name="T10" fmla="*/ 0 w 15"/>
                      <a:gd name="T11" fmla="*/ 30 h 31"/>
                      <a:gd name="T12" fmla="*/ 0 w 15"/>
                      <a:gd name="T13" fmla="*/ 6 h 31"/>
                      <a:gd name="T14" fmla="*/ 5 w 15"/>
                      <a:gd name="T15" fmla="*/ 6 h 31"/>
                      <a:gd name="T16" fmla="*/ 5 w 15"/>
                      <a:gd name="T17" fmla="*/ 24 h 31"/>
                      <a:gd name="T18" fmla="*/ 8 w 15"/>
                      <a:gd name="T19" fmla="*/ 24 h 31"/>
                      <a:gd name="T20" fmla="*/ 8 w 15"/>
                      <a:gd name="T21" fmla="*/ 6 h 31"/>
                      <a:gd name="T22" fmla="*/ 5 w 15"/>
                      <a:gd name="T23" fmla="*/ 6 h 31"/>
                      <a:gd name="T24" fmla="*/ 0 w 15"/>
                      <a:gd name="T25" fmla="*/ 6 h 31"/>
                      <a:gd name="T26" fmla="*/ 0 w 15"/>
                      <a:gd name="T27" fmla="*/ 0 h 31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0" t="0" r="r" b="b"/>
                    <a:pathLst>
                      <a:path w="15" h="31">
                        <a:moveTo>
                          <a:pt x="0" y="0"/>
                        </a:moveTo>
                        <a:lnTo>
                          <a:pt x="11" y="0"/>
                        </a:lnTo>
                        <a:lnTo>
                          <a:pt x="14" y="4"/>
                        </a:lnTo>
                        <a:lnTo>
                          <a:pt x="14" y="26"/>
                        </a:lnTo>
                        <a:lnTo>
                          <a:pt x="11" y="30"/>
                        </a:lnTo>
                        <a:lnTo>
                          <a:pt x="0" y="30"/>
                        </a:lnTo>
                        <a:lnTo>
                          <a:pt x="0" y="6"/>
                        </a:lnTo>
                        <a:lnTo>
                          <a:pt x="5" y="6"/>
                        </a:lnTo>
                        <a:lnTo>
                          <a:pt x="5" y="24"/>
                        </a:lnTo>
                        <a:lnTo>
                          <a:pt x="8" y="24"/>
                        </a:lnTo>
                        <a:lnTo>
                          <a:pt x="8" y="6"/>
                        </a:lnTo>
                        <a:lnTo>
                          <a:pt x="5" y="6"/>
                        </a:lnTo>
                        <a:lnTo>
                          <a:pt x="0" y="6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008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</p:grpSp>
            <p:grpSp>
              <p:nvGrpSpPr>
                <p:cNvPr id="151923" name="Group 222"/>
                <p:cNvGrpSpPr>
                  <a:grpSpLocks/>
                </p:cNvGrpSpPr>
                <p:nvPr/>
              </p:nvGrpSpPr>
              <p:grpSpPr bwMode="auto">
                <a:xfrm>
                  <a:off x="915" y="3297"/>
                  <a:ext cx="119" cy="31"/>
                  <a:chOff x="915" y="3297"/>
                  <a:chExt cx="119" cy="31"/>
                </a:xfrm>
              </p:grpSpPr>
              <p:sp>
                <p:nvSpPr>
                  <p:cNvPr id="151935" name="Freeform 223"/>
                  <p:cNvSpPr>
                    <a:spLocks/>
                  </p:cNvSpPr>
                  <p:nvPr/>
                </p:nvSpPr>
                <p:spPr bwMode="auto">
                  <a:xfrm>
                    <a:off x="915" y="3297"/>
                    <a:ext cx="14" cy="31"/>
                  </a:xfrm>
                  <a:custGeom>
                    <a:avLst/>
                    <a:gdLst>
                      <a:gd name="T0" fmla="*/ 3 w 14"/>
                      <a:gd name="T1" fmla="*/ 0 h 31"/>
                      <a:gd name="T2" fmla="*/ 10 w 14"/>
                      <a:gd name="T3" fmla="*/ 0 h 31"/>
                      <a:gd name="T4" fmla="*/ 13 w 14"/>
                      <a:gd name="T5" fmla="*/ 4 h 31"/>
                      <a:gd name="T6" fmla="*/ 13 w 14"/>
                      <a:gd name="T7" fmla="*/ 9 h 31"/>
                      <a:gd name="T8" fmla="*/ 8 w 14"/>
                      <a:gd name="T9" fmla="*/ 9 h 31"/>
                      <a:gd name="T10" fmla="*/ 8 w 14"/>
                      <a:gd name="T11" fmla="*/ 6 h 31"/>
                      <a:gd name="T12" fmla="*/ 5 w 14"/>
                      <a:gd name="T13" fmla="*/ 6 h 31"/>
                      <a:gd name="T14" fmla="*/ 5 w 14"/>
                      <a:gd name="T15" fmla="*/ 12 h 31"/>
                      <a:gd name="T16" fmla="*/ 9 w 14"/>
                      <a:gd name="T17" fmla="*/ 12 h 31"/>
                      <a:gd name="T18" fmla="*/ 9 w 14"/>
                      <a:gd name="T19" fmla="*/ 12 h 31"/>
                      <a:gd name="T20" fmla="*/ 13 w 14"/>
                      <a:gd name="T21" fmla="*/ 17 h 31"/>
                      <a:gd name="T22" fmla="*/ 13 w 14"/>
                      <a:gd name="T23" fmla="*/ 26 h 31"/>
                      <a:gd name="T24" fmla="*/ 10 w 14"/>
                      <a:gd name="T25" fmla="*/ 30 h 31"/>
                      <a:gd name="T26" fmla="*/ 3 w 14"/>
                      <a:gd name="T27" fmla="*/ 30 h 31"/>
                      <a:gd name="T28" fmla="*/ 0 w 14"/>
                      <a:gd name="T29" fmla="*/ 26 h 31"/>
                      <a:gd name="T30" fmla="*/ 0 w 14"/>
                      <a:gd name="T31" fmla="*/ 21 h 31"/>
                      <a:gd name="T32" fmla="*/ 4 w 14"/>
                      <a:gd name="T33" fmla="*/ 21 h 31"/>
                      <a:gd name="T34" fmla="*/ 4 w 14"/>
                      <a:gd name="T35" fmla="*/ 24 h 31"/>
                      <a:gd name="T36" fmla="*/ 8 w 14"/>
                      <a:gd name="T37" fmla="*/ 24 h 31"/>
                      <a:gd name="T38" fmla="*/ 8 w 14"/>
                      <a:gd name="T39" fmla="*/ 18 h 31"/>
                      <a:gd name="T40" fmla="*/ 4 w 14"/>
                      <a:gd name="T41" fmla="*/ 18 h 31"/>
                      <a:gd name="T42" fmla="*/ 0 w 14"/>
                      <a:gd name="T43" fmla="*/ 14 h 31"/>
                      <a:gd name="T44" fmla="*/ 0 w 14"/>
                      <a:gd name="T45" fmla="*/ 4 h 31"/>
                      <a:gd name="T46" fmla="*/ 3 w 14"/>
                      <a:gd name="T47" fmla="*/ 0 h 31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</a:gdLst>
                    <a:ahLst/>
                    <a:cxnLst>
                      <a:cxn ang="T48">
                        <a:pos x="T0" y="T1"/>
                      </a:cxn>
                      <a:cxn ang="T49">
                        <a:pos x="T2" y="T3"/>
                      </a:cxn>
                      <a:cxn ang="T50">
                        <a:pos x="T4" y="T5"/>
                      </a:cxn>
                      <a:cxn ang="T51">
                        <a:pos x="T6" y="T7"/>
                      </a:cxn>
                      <a:cxn ang="T52">
                        <a:pos x="T8" y="T9"/>
                      </a:cxn>
                      <a:cxn ang="T53">
                        <a:pos x="T10" y="T11"/>
                      </a:cxn>
                      <a:cxn ang="T54">
                        <a:pos x="T12" y="T13"/>
                      </a:cxn>
                      <a:cxn ang="T55">
                        <a:pos x="T14" y="T15"/>
                      </a:cxn>
                      <a:cxn ang="T56">
                        <a:pos x="T16" y="T17"/>
                      </a:cxn>
                      <a:cxn ang="T57">
                        <a:pos x="T18" y="T19"/>
                      </a:cxn>
                      <a:cxn ang="T58">
                        <a:pos x="T20" y="T21"/>
                      </a:cxn>
                      <a:cxn ang="T59">
                        <a:pos x="T22" y="T23"/>
                      </a:cxn>
                      <a:cxn ang="T60">
                        <a:pos x="T24" y="T25"/>
                      </a:cxn>
                      <a:cxn ang="T61">
                        <a:pos x="T26" y="T27"/>
                      </a:cxn>
                      <a:cxn ang="T62">
                        <a:pos x="T28" y="T29"/>
                      </a:cxn>
                      <a:cxn ang="T63">
                        <a:pos x="T30" y="T31"/>
                      </a:cxn>
                      <a:cxn ang="T64">
                        <a:pos x="T32" y="T33"/>
                      </a:cxn>
                      <a:cxn ang="T65">
                        <a:pos x="T34" y="T35"/>
                      </a:cxn>
                      <a:cxn ang="T66">
                        <a:pos x="T36" y="T37"/>
                      </a:cxn>
                      <a:cxn ang="T67">
                        <a:pos x="T38" y="T39"/>
                      </a:cxn>
                      <a:cxn ang="T68">
                        <a:pos x="T40" y="T41"/>
                      </a:cxn>
                      <a:cxn ang="T69">
                        <a:pos x="T42" y="T43"/>
                      </a:cxn>
                      <a:cxn ang="T70">
                        <a:pos x="T44" y="T45"/>
                      </a:cxn>
                      <a:cxn ang="T71">
                        <a:pos x="T46" y="T47"/>
                      </a:cxn>
                    </a:cxnLst>
                    <a:rect l="0" t="0" r="r" b="b"/>
                    <a:pathLst>
                      <a:path w="14" h="31">
                        <a:moveTo>
                          <a:pt x="3" y="0"/>
                        </a:moveTo>
                        <a:lnTo>
                          <a:pt x="10" y="0"/>
                        </a:lnTo>
                        <a:lnTo>
                          <a:pt x="13" y="4"/>
                        </a:lnTo>
                        <a:lnTo>
                          <a:pt x="13" y="9"/>
                        </a:lnTo>
                        <a:lnTo>
                          <a:pt x="8" y="9"/>
                        </a:lnTo>
                        <a:lnTo>
                          <a:pt x="8" y="6"/>
                        </a:lnTo>
                        <a:lnTo>
                          <a:pt x="5" y="6"/>
                        </a:lnTo>
                        <a:lnTo>
                          <a:pt x="5" y="12"/>
                        </a:lnTo>
                        <a:lnTo>
                          <a:pt x="9" y="12"/>
                        </a:lnTo>
                        <a:lnTo>
                          <a:pt x="13" y="17"/>
                        </a:lnTo>
                        <a:lnTo>
                          <a:pt x="13" y="26"/>
                        </a:lnTo>
                        <a:lnTo>
                          <a:pt x="10" y="30"/>
                        </a:lnTo>
                        <a:lnTo>
                          <a:pt x="3" y="30"/>
                        </a:lnTo>
                        <a:lnTo>
                          <a:pt x="0" y="26"/>
                        </a:lnTo>
                        <a:lnTo>
                          <a:pt x="0" y="21"/>
                        </a:lnTo>
                        <a:lnTo>
                          <a:pt x="4" y="21"/>
                        </a:lnTo>
                        <a:lnTo>
                          <a:pt x="4" y="24"/>
                        </a:lnTo>
                        <a:lnTo>
                          <a:pt x="8" y="24"/>
                        </a:lnTo>
                        <a:lnTo>
                          <a:pt x="8" y="18"/>
                        </a:lnTo>
                        <a:lnTo>
                          <a:pt x="4" y="18"/>
                        </a:lnTo>
                        <a:lnTo>
                          <a:pt x="0" y="14"/>
                        </a:lnTo>
                        <a:lnTo>
                          <a:pt x="0" y="4"/>
                        </a:lnTo>
                        <a:lnTo>
                          <a:pt x="3" y="0"/>
                        </a:lnTo>
                      </a:path>
                    </a:pathLst>
                  </a:custGeom>
                  <a:solidFill>
                    <a:srgbClr val="008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151936" name="Freeform 224"/>
                  <p:cNvSpPr>
                    <a:spLocks/>
                  </p:cNvSpPr>
                  <p:nvPr/>
                </p:nvSpPr>
                <p:spPr bwMode="auto">
                  <a:xfrm>
                    <a:off x="938" y="3297"/>
                    <a:ext cx="11" cy="31"/>
                  </a:xfrm>
                  <a:custGeom>
                    <a:avLst/>
                    <a:gdLst>
                      <a:gd name="T0" fmla="*/ 0 w 11"/>
                      <a:gd name="T1" fmla="*/ 0 h 31"/>
                      <a:gd name="T2" fmla="*/ 10 w 11"/>
                      <a:gd name="T3" fmla="*/ 0 h 31"/>
                      <a:gd name="T4" fmla="*/ 10 w 11"/>
                      <a:gd name="T5" fmla="*/ 6 h 31"/>
                      <a:gd name="T6" fmla="*/ 8 w 11"/>
                      <a:gd name="T7" fmla="*/ 6 h 31"/>
                      <a:gd name="T8" fmla="*/ 8 w 11"/>
                      <a:gd name="T9" fmla="*/ 30 h 31"/>
                      <a:gd name="T10" fmla="*/ 3 w 11"/>
                      <a:gd name="T11" fmla="*/ 30 h 31"/>
                      <a:gd name="T12" fmla="*/ 3 w 11"/>
                      <a:gd name="T13" fmla="*/ 6 h 31"/>
                      <a:gd name="T14" fmla="*/ 0 w 11"/>
                      <a:gd name="T15" fmla="*/ 6 h 31"/>
                      <a:gd name="T16" fmla="*/ 0 w 11"/>
                      <a:gd name="T17" fmla="*/ 0 h 31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11" h="31">
                        <a:moveTo>
                          <a:pt x="0" y="0"/>
                        </a:moveTo>
                        <a:lnTo>
                          <a:pt x="10" y="0"/>
                        </a:lnTo>
                        <a:lnTo>
                          <a:pt x="10" y="6"/>
                        </a:lnTo>
                        <a:lnTo>
                          <a:pt x="8" y="6"/>
                        </a:lnTo>
                        <a:lnTo>
                          <a:pt x="8" y="30"/>
                        </a:lnTo>
                        <a:lnTo>
                          <a:pt x="3" y="30"/>
                        </a:lnTo>
                        <a:lnTo>
                          <a:pt x="3" y="6"/>
                        </a:lnTo>
                        <a:lnTo>
                          <a:pt x="0" y="6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008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151937" name="Freeform 225"/>
                  <p:cNvSpPr>
                    <a:spLocks/>
                  </p:cNvSpPr>
                  <p:nvPr/>
                </p:nvSpPr>
                <p:spPr bwMode="auto">
                  <a:xfrm>
                    <a:off x="954" y="3297"/>
                    <a:ext cx="18" cy="31"/>
                  </a:xfrm>
                  <a:custGeom>
                    <a:avLst/>
                    <a:gdLst>
                      <a:gd name="T0" fmla="*/ 5 w 18"/>
                      <a:gd name="T1" fmla="*/ 0 h 31"/>
                      <a:gd name="T2" fmla="*/ 13 w 18"/>
                      <a:gd name="T3" fmla="*/ 0 h 31"/>
                      <a:gd name="T4" fmla="*/ 17 w 18"/>
                      <a:gd name="T5" fmla="*/ 30 h 31"/>
                      <a:gd name="T6" fmla="*/ 12 w 18"/>
                      <a:gd name="T7" fmla="*/ 30 h 31"/>
                      <a:gd name="T8" fmla="*/ 11 w 18"/>
                      <a:gd name="T9" fmla="*/ 24 h 31"/>
                      <a:gd name="T10" fmla="*/ 11 w 18"/>
                      <a:gd name="T11" fmla="*/ 19 h 31"/>
                      <a:gd name="T12" fmla="*/ 9 w 18"/>
                      <a:gd name="T13" fmla="*/ 5 h 31"/>
                      <a:gd name="T14" fmla="*/ 7 w 18"/>
                      <a:gd name="T15" fmla="*/ 19 h 31"/>
                      <a:gd name="T16" fmla="*/ 11 w 18"/>
                      <a:gd name="T17" fmla="*/ 19 h 31"/>
                      <a:gd name="T18" fmla="*/ 11 w 18"/>
                      <a:gd name="T19" fmla="*/ 24 h 31"/>
                      <a:gd name="T20" fmla="*/ 7 w 18"/>
                      <a:gd name="T21" fmla="*/ 24 h 31"/>
                      <a:gd name="T22" fmla="*/ 6 w 18"/>
                      <a:gd name="T23" fmla="*/ 30 h 31"/>
                      <a:gd name="T24" fmla="*/ 0 w 18"/>
                      <a:gd name="T25" fmla="*/ 30 h 31"/>
                      <a:gd name="T26" fmla="*/ 5 w 18"/>
                      <a:gd name="T27" fmla="*/ 0 h 31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0" t="0" r="r" b="b"/>
                    <a:pathLst>
                      <a:path w="18" h="31">
                        <a:moveTo>
                          <a:pt x="5" y="0"/>
                        </a:moveTo>
                        <a:lnTo>
                          <a:pt x="13" y="0"/>
                        </a:lnTo>
                        <a:lnTo>
                          <a:pt x="17" y="30"/>
                        </a:lnTo>
                        <a:lnTo>
                          <a:pt x="12" y="30"/>
                        </a:lnTo>
                        <a:lnTo>
                          <a:pt x="11" y="24"/>
                        </a:lnTo>
                        <a:lnTo>
                          <a:pt x="11" y="19"/>
                        </a:lnTo>
                        <a:lnTo>
                          <a:pt x="9" y="5"/>
                        </a:lnTo>
                        <a:lnTo>
                          <a:pt x="7" y="19"/>
                        </a:lnTo>
                        <a:lnTo>
                          <a:pt x="11" y="19"/>
                        </a:lnTo>
                        <a:lnTo>
                          <a:pt x="11" y="24"/>
                        </a:lnTo>
                        <a:lnTo>
                          <a:pt x="7" y="24"/>
                        </a:lnTo>
                        <a:lnTo>
                          <a:pt x="6" y="30"/>
                        </a:lnTo>
                        <a:lnTo>
                          <a:pt x="0" y="30"/>
                        </a:lnTo>
                        <a:lnTo>
                          <a:pt x="5" y="0"/>
                        </a:lnTo>
                      </a:path>
                    </a:pathLst>
                  </a:custGeom>
                  <a:solidFill>
                    <a:srgbClr val="008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151938" name="Freeform 226"/>
                  <p:cNvSpPr>
                    <a:spLocks/>
                  </p:cNvSpPr>
                  <p:nvPr/>
                </p:nvSpPr>
                <p:spPr bwMode="auto">
                  <a:xfrm>
                    <a:off x="977" y="3297"/>
                    <a:ext cx="12" cy="31"/>
                  </a:xfrm>
                  <a:custGeom>
                    <a:avLst/>
                    <a:gdLst>
                      <a:gd name="T0" fmla="*/ 0 w 12"/>
                      <a:gd name="T1" fmla="*/ 0 h 31"/>
                      <a:gd name="T2" fmla="*/ 11 w 12"/>
                      <a:gd name="T3" fmla="*/ 0 h 31"/>
                      <a:gd name="T4" fmla="*/ 11 w 12"/>
                      <a:gd name="T5" fmla="*/ 6 h 31"/>
                      <a:gd name="T6" fmla="*/ 8 w 12"/>
                      <a:gd name="T7" fmla="*/ 6 h 31"/>
                      <a:gd name="T8" fmla="*/ 8 w 12"/>
                      <a:gd name="T9" fmla="*/ 30 h 31"/>
                      <a:gd name="T10" fmla="*/ 3 w 12"/>
                      <a:gd name="T11" fmla="*/ 30 h 31"/>
                      <a:gd name="T12" fmla="*/ 3 w 12"/>
                      <a:gd name="T13" fmla="*/ 6 h 31"/>
                      <a:gd name="T14" fmla="*/ 0 w 12"/>
                      <a:gd name="T15" fmla="*/ 6 h 31"/>
                      <a:gd name="T16" fmla="*/ 0 w 12"/>
                      <a:gd name="T17" fmla="*/ 0 h 31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12" h="31">
                        <a:moveTo>
                          <a:pt x="0" y="0"/>
                        </a:moveTo>
                        <a:lnTo>
                          <a:pt x="11" y="0"/>
                        </a:lnTo>
                        <a:lnTo>
                          <a:pt x="11" y="6"/>
                        </a:lnTo>
                        <a:lnTo>
                          <a:pt x="8" y="6"/>
                        </a:lnTo>
                        <a:lnTo>
                          <a:pt x="8" y="30"/>
                        </a:lnTo>
                        <a:lnTo>
                          <a:pt x="3" y="30"/>
                        </a:lnTo>
                        <a:lnTo>
                          <a:pt x="3" y="6"/>
                        </a:lnTo>
                        <a:lnTo>
                          <a:pt x="0" y="6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008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151939" name="Freeform 227"/>
                  <p:cNvSpPr>
                    <a:spLocks/>
                  </p:cNvSpPr>
                  <p:nvPr/>
                </p:nvSpPr>
                <p:spPr bwMode="auto">
                  <a:xfrm>
                    <a:off x="999" y="3297"/>
                    <a:ext cx="11" cy="31"/>
                  </a:xfrm>
                  <a:custGeom>
                    <a:avLst/>
                    <a:gdLst>
                      <a:gd name="T0" fmla="*/ 0 w 11"/>
                      <a:gd name="T1" fmla="*/ 0 h 31"/>
                      <a:gd name="T2" fmla="*/ 10 w 11"/>
                      <a:gd name="T3" fmla="*/ 0 h 31"/>
                      <a:gd name="T4" fmla="*/ 10 w 11"/>
                      <a:gd name="T5" fmla="*/ 6 h 31"/>
                      <a:gd name="T6" fmla="*/ 5 w 11"/>
                      <a:gd name="T7" fmla="*/ 6 h 31"/>
                      <a:gd name="T8" fmla="*/ 5 w 11"/>
                      <a:gd name="T9" fmla="*/ 12 h 31"/>
                      <a:gd name="T10" fmla="*/ 9 w 11"/>
                      <a:gd name="T11" fmla="*/ 12 h 31"/>
                      <a:gd name="T12" fmla="*/ 9 w 11"/>
                      <a:gd name="T13" fmla="*/ 17 h 31"/>
                      <a:gd name="T14" fmla="*/ 5 w 11"/>
                      <a:gd name="T15" fmla="*/ 17 h 31"/>
                      <a:gd name="T16" fmla="*/ 5 w 11"/>
                      <a:gd name="T17" fmla="*/ 24 h 31"/>
                      <a:gd name="T18" fmla="*/ 10 w 11"/>
                      <a:gd name="T19" fmla="*/ 24 h 31"/>
                      <a:gd name="T20" fmla="*/ 10 w 11"/>
                      <a:gd name="T21" fmla="*/ 30 h 31"/>
                      <a:gd name="T22" fmla="*/ 0 w 11"/>
                      <a:gd name="T23" fmla="*/ 30 h 31"/>
                      <a:gd name="T24" fmla="*/ 0 w 11"/>
                      <a:gd name="T25" fmla="*/ 0 h 31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0" t="0" r="r" b="b"/>
                    <a:pathLst>
                      <a:path w="11" h="31">
                        <a:moveTo>
                          <a:pt x="0" y="0"/>
                        </a:moveTo>
                        <a:lnTo>
                          <a:pt x="10" y="0"/>
                        </a:lnTo>
                        <a:lnTo>
                          <a:pt x="10" y="6"/>
                        </a:lnTo>
                        <a:lnTo>
                          <a:pt x="5" y="6"/>
                        </a:lnTo>
                        <a:lnTo>
                          <a:pt x="5" y="12"/>
                        </a:lnTo>
                        <a:lnTo>
                          <a:pt x="9" y="12"/>
                        </a:lnTo>
                        <a:lnTo>
                          <a:pt x="9" y="17"/>
                        </a:lnTo>
                        <a:lnTo>
                          <a:pt x="5" y="17"/>
                        </a:lnTo>
                        <a:lnTo>
                          <a:pt x="5" y="24"/>
                        </a:lnTo>
                        <a:lnTo>
                          <a:pt x="10" y="24"/>
                        </a:lnTo>
                        <a:lnTo>
                          <a:pt x="10" y="30"/>
                        </a:lnTo>
                        <a:lnTo>
                          <a:pt x="0" y="30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008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151940" name="Freeform 228"/>
                  <p:cNvSpPr>
                    <a:spLocks/>
                  </p:cNvSpPr>
                  <p:nvPr/>
                </p:nvSpPr>
                <p:spPr bwMode="auto">
                  <a:xfrm>
                    <a:off x="1021" y="3297"/>
                    <a:ext cx="13" cy="31"/>
                  </a:xfrm>
                  <a:custGeom>
                    <a:avLst/>
                    <a:gdLst>
                      <a:gd name="T0" fmla="*/ 3 w 13"/>
                      <a:gd name="T1" fmla="*/ 0 h 31"/>
                      <a:gd name="T2" fmla="*/ 9 w 13"/>
                      <a:gd name="T3" fmla="*/ 0 h 31"/>
                      <a:gd name="T4" fmla="*/ 12 w 13"/>
                      <a:gd name="T5" fmla="*/ 4 h 31"/>
                      <a:gd name="T6" fmla="*/ 12 w 13"/>
                      <a:gd name="T7" fmla="*/ 9 h 31"/>
                      <a:gd name="T8" fmla="*/ 7 w 13"/>
                      <a:gd name="T9" fmla="*/ 9 h 31"/>
                      <a:gd name="T10" fmla="*/ 7 w 13"/>
                      <a:gd name="T11" fmla="*/ 6 h 31"/>
                      <a:gd name="T12" fmla="*/ 4 w 13"/>
                      <a:gd name="T13" fmla="*/ 6 h 31"/>
                      <a:gd name="T14" fmla="*/ 4 w 13"/>
                      <a:gd name="T15" fmla="*/ 12 h 31"/>
                      <a:gd name="T16" fmla="*/ 9 w 13"/>
                      <a:gd name="T17" fmla="*/ 12 h 31"/>
                      <a:gd name="T18" fmla="*/ 8 w 13"/>
                      <a:gd name="T19" fmla="*/ 12 h 31"/>
                      <a:gd name="T20" fmla="*/ 12 w 13"/>
                      <a:gd name="T21" fmla="*/ 17 h 31"/>
                      <a:gd name="T22" fmla="*/ 12 w 13"/>
                      <a:gd name="T23" fmla="*/ 26 h 31"/>
                      <a:gd name="T24" fmla="*/ 9 w 13"/>
                      <a:gd name="T25" fmla="*/ 30 h 31"/>
                      <a:gd name="T26" fmla="*/ 3 w 13"/>
                      <a:gd name="T27" fmla="*/ 30 h 31"/>
                      <a:gd name="T28" fmla="*/ 0 w 13"/>
                      <a:gd name="T29" fmla="*/ 26 h 31"/>
                      <a:gd name="T30" fmla="*/ 0 w 13"/>
                      <a:gd name="T31" fmla="*/ 21 h 31"/>
                      <a:gd name="T32" fmla="*/ 4 w 13"/>
                      <a:gd name="T33" fmla="*/ 21 h 31"/>
                      <a:gd name="T34" fmla="*/ 4 w 13"/>
                      <a:gd name="T35" fmla="*/ 24 h 31"/>
                      <a:gd name="T36" fmla="*/ 7 w 13"/>
                      <a:gd name="T37" fmla="*/ 24 h 31"/>
                      <a:gd name="T38" fmla="*/ 7 w 13"/>
                      <a:gd name="T39" fmla="*/ 18 h 31"/>
                      <a:gd name="T40" fmla="*/ 4 w 13"/>
                      <a:gd name="T41" fmla="*/ 18 h 31"/>
                      <a:gd name="T42" fmla="*/ 0 w 13"/>
                      <a:gd name="T43" fmla="*/ 14 h 31"/>
                      <a:gd name="T44" fmla="*/ 0 w 13"/>
                      <a:gd name="T45" fmla="*/ 4 h 31"/>
                      <a:gd name="T46" fmla="*/ 3 w 13"/>
                      <a:gd name="T47" fmla="*/ 0 h 31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</a:gdLst>
                    <a:ahLst/>
                    <a:cxnLst>
                      <a:cxn ang="T48">
                        <a:pos x="T0" y="T1"/>
                      </a:cxn>
                      <a:cxn ang="T49">
                        <a:pos x="T2" y="T3"/>
                      </a:cxn>
                      <a:cxn ang="T50">
                        <a:pos x="T4" y="T5"/>
                      </a:cxn>
                      <a:cxn ang="T51">
                        <a:pos x="T6" y="T7"/>
                      </a:cxn>
                      <a:cxn ang="T52">
                        <a:pos x="T8" y="T9"/>
                      </a:cxn>
                      <a:cxn ang="T53">
                        <a:pos x="T10" y="T11"/>
                      </a:cxn>
                      <a:cxn ang="T54">
                        <a:pos x="T12" y="T13"/>
                      </a:cxn>
                      <a:cxn ang="T55">
                        <a:pos x="T14" y="T15"/>
                      </a:cxn>
                      <a:cxn ang="T56">
                        <a:pos x="T16" y="T17"/>
                      </a:cxn>
                      <a:cxn ang="T57">
                        <a:pos x="T18" y="T19"/>
                      </a:cxn>
                      <a:cxn ang="T58">
                        <a:pos x="T20" y="T21"/>
                      </a:cxn>
                      <a:cxn ang="T59">
                        <a:pos x="T22" y="T23"/>
                      </a:cxn>
                      <a:cxn ang="T60">
                        <a:pos x="T24" y="T25"/>
                      </a:cxn>
                      <a:cxn ang="T61">
                        <a:pos x="T26" y="T27"/>
                      </a:cxn>
                      <a:cxn ang="T62">
                        <a:pos x="T28" y="T29"/>
                      </a:cxn>
                      <a:cxn ang="T63">
                        <a:pos x="T30" y="T31"/>
                      </a:cxn>
                      <a:cxn ang="T64">
                        <a:pos x="T32" y="T33"/>
                      </a:cxn>
                      <a:cxn ang="T65">
                        <a:pos x="T34" y="T35"/>
                      </a:cxn>
                      <a:cxn ang="T66">
                        <a:pos x="T36" y="T37"/>
                      </a:cxn>
                      <a:cxn ang="T67">
                        <a:pos x="T38" y="T39"/>
                      </a:cxn>
                      <a:cxn ang="T68">
                        <a:pos x="T40" y="T41"/>
                      </a:cxn>
                      <a:cxn ang="T69">
                        <a:pos x="T42" y="T43"/>
                      </a:cxn>
                      <a:cxn ang="T70">
                        <a:pos x="T44" y="T45"/>
                      </a:cxn>
                      <a:cxn ang="T71">
                        <a:pos x="T46" y="T47"/>
                      </a:cxn>
                    </a:cxnLst>
                    <a:rect l="0" t="0" r="r" b="b"/>
                    <a:pathLst>
                      <a:path w="13" h="31">
                        <a:moveTo>
                          <a:pt x="3" y="0"/>
                        </a:moveTo>
                        <a:lnTo>
                          <a:pt x="9" y="0"/>
                        </a:lnTo>
                        <a:lnTo>
                          <a:pt x="12" y="4"/>
                        </a:lnTo>
                        <a:lnTo>
                          <a:pt x="12" y="9"/>
                        </a:lnTo>
                        <a:lnTo>
                          <a:pt x="7" y="9"/>
                        </a:lnTo>
                        <a:lnTo>
                          <a:pt x="7" y="6"/>
                        </a:lnTo>
                        <a:lnTo>
                          <a:pt x="4" y="6"/>
                        </a:lnTo>
                        <a:lnTo>
                          <a:pt x="4" y="12"/>
                        </a:lnTo>
                        <a:lnTo>
                          <a:pt x="9" y="12"/>
                        </a:lnTo>
                        <a:lnTo>
                          <a:pt x="8" y="12"/>
                        </a:lnTo>
                        <a:lnTo>
                          <a:pt x="12" y="17"/>
                        </a:lnTo>
                        <a:lnTo>
                          <a:pt x="12" y="26"/>
                        </a:lnTo>
                        <a:lnTo>
                          <a:pt x="9" y="30"/>
                        </a:lnTo>
                        <a:lnTo>
                          <a:pt x="3" y="30"/>
                        </a:lnTo>
                        <a:lnTo>
                          <a:pt x="0" y="26"/>
                        </a:lnTo>
                        <a:lnTo>
                          <a:pt x="0" y="21"/>
                        </a:lnTo>
                        <a:lnTo>
                          <a:pt x="4" y="21"/>
                        </a:lnTo>
                        <a:lnTo>
                          <a:pt x="4" y="24"/>
                        </a:lnTo>
                        <a:lnTo>
                          <a:pt x="7" y="24"/>
                        </a:lnTo>
                        <a:lnTo>
                          <a:pt x="7" y="18"/>
                        </a:lnTo>
                        <a:lnTo>
                          <a:pt x="4" y="18"/>
                        </a:lnTo>
                        <a:lnTo>
                          <a:pt x="0" y="14"/>
                        </a:lnTo>
                        <a:lnTo>
                          <a:pt x="0" y="4"/>
                        </a:lnTo>
                        <a:lnTo>
                          <a:pt x="3" y="0"/>
                        </a:lnTo>
                      </a:path>
                    </a:pathLst>
                  </a:custGeom>
                  <a:solidFill>
                    <a:srgbClr val="008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</p:grpSp>
            <p:grpSp>
              <p:nvGrpSpPr>
                <p:cNvPr id="151924" name="Group 229"/>
                <p:cNvGrpSpPr>
                  <a:grpSpLocks/>
                </p:cNvGrpSpPr>
                <p:nvPr/>
              </p:nvGrpSpPr>
              <p:grpSpPr bwMode="auto">
                <a:xfrm>
                  <a:off x="1055" y="3297"/>
                  <a:ext cx="37" cy="31"/>
                  <a:chOff x="1055" y="3297"/>
                  <a:chExt cx="37" cy="31"/>
                </a:xfrm>
              </p:grpSpPr>
              <p:sp>
                <p:nvSpPr>
                  <p:cNvPr id="151933" name="Freeform 230"/>
                  <p:cNvSpPr>
                    <a:spLocks/>
                  </p:cNvSpPr>
                  <p:nvPr/>
                </p:nvSpPr>
                <p:spPr bwMode="auto">
                  <a:xfrm>
                    <a:off x="1055" y="3297"/>
                    <a:ext cx="15" cy="31"/>
                  </a:xfrm>
                  <a:custGeom>
                    <a:avLst/>
                    <a:gdLst>
                      <a:gd name="T0" fmla="*/ 4 w 15"/>
                      <a:gd name="T1" fmla="*/ 0 h 31"/>
                      <a:gd name="T2" fmla="*/ 11 w 15"/>
                      <a:gd name="T3" fmla="*/ 0 h 31"/>
                      <a:gd name="T4" fmla="*/ 14 w 15"/>
                      <a:gd name="T5" fmla="*/ 5 h 31"/>
                      <a:gd name="T6" fmla="*/ 14 w 15"/>
                      <a:gd name="T7" fmla="*/ 24 h 31"/>
                      <a:gd name="T8" fmla="*/ 11 w 15"/>
                      <a:gd name="T9" fmla="*/ 30 h 31"/>
                      <a:gd name="T10" fmla="*/ 9 w 15"/>
                      <a:gd name="T11" fmla="*/ 30 h 31"/>
                      <a:gd name="T12" fmla="*/ 5 w 15"/>
                      <a:gd name="T13" fmla="*/ 30 h 31"/>
                      <a:gd name="T14" fmla="*/ 4 w 15"/>
                      <a:gd name="T15" fmla="*/ 30 h 31"/>
                      <a:gd name="T16" fmla="*/ 0 w 15"/>
                      <a:gd name="T17" fmla="*/ 24 h 31"/>
                      <a:gd name="T18" fmla="*/ 6 w 15"/>
                      <a:gd name="T19" fmla="*/ 24 h 31"/>
                      <a:gd name="T20" fmla="*/ 9 w 15"/>
                      <a:gd name="T21" fmla="*/ 24 h 31"/>
                      <a:gd name="T22" fmla="*/ 9 w 15"/>
                      <a:gd name="T23" fmla="*/ 6 h 31"/>
                      <a:gd name="T24" fmla="*/ 6 w 15"/>
                      <a:gd name="T25" fmla="*/ 6 h 31"/>
                      <a:gd name="T26" fmla="*/ 6 w 15"/>
                      <a:gd name="T27" fmla="*/ 24 h 31"/>
                      <a:gd name="T28" fmla="*/ 0 w 15"/>
                      <a:gd name="T29" fmla="*/ 24 h 31"/>
                      <a:gd name="T30" fmla="*/ 0 w 15"/>
                      <a:gd name="T31" fmla="*/ 5 h 31"/>
                      <a:gd name="T32" fmla="*/ 4 w 15"/>
                      <a:gd name="T33" fmla="*/ 0 h 31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0" t="0" r="r" b="b"/>
                    <a:pathLst>
                      <a:path w="15" h="31">
                        <a:moveTo>
                          <a:pt x="4" y="0"/>
                        </a:moveTo>
                        <a:lnTo>
                          <a:pt x="11" y="0"/>
                        </a:lnTo>
                        <a:lnTo>
                          <a:pt x="14" y="5"/>
                        </a:lnTo>
                        <a:lnTo>
                          <a:pt x="14" y="24"/>
                        </a:lnTo>
                        <a:lnTo>
                          <a:pt x="11" y="30"/>
                        </a:lnTo>
                        <a:lnTo>
                          <a:pt x="9" y="30"/>
                        </a:lnTo>
                        <a:lnTo>
                          <a:pt x="5" y="30"/>
                        </a:lnTo>
                        <a:lnTo>
                          <a:pt x="4" y="30"/>
                        </a:lnTo>
                        <a:lnTo>
                          <a:pt x="0" y="24"/>
                        </a:lnTo>
                        <a:lnTo>
                          <a:pt x="6" y="24"/>
                        </a:lnTo>
                        <a:lnTo>
                          <a:pt x="9" y="24"/>
                        </a:lnTo>
                        <a:lnTo>
                          <a:pt x="9" y="6"/>
                        </a:lnTo>
                        <a:lnTo>
                          <a:pt x="6" y="6"/>
                        </a:lnTo>
                        <a:lnTo>
                          <a:pt x="6" y="24"/>
                        </a:lnTo>
                        <a:lnTo>
                          <a:pt x="0" y="24"/>
                        </a:lnTo>
                        <a:lnTo>
                          <a:pt x="0" y="5"/>
                        </a:lnTo>
                        <a:lnTo>
                          <a:pt x="4" y="0"/>
                        </a:lnTo>
                      </a:path>
                    </a:pathLst>
                  </a:custGeom>
                  <a:solidFill>
                    <a:srgbClr val="008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151934" name="Freeform 231"/>
                  <p:cNvSpPr>
                    <a:spLocks/>
                  </p:cNvSpPr>
                  <p:nvPr/>
                </p:nvSpPr>
                <p:spPr bwMode="auto">
                  <a:xfrm>
                    <a:off x="1082" y="3297"/>
                    <a:ext cx="10" cy="31"/>
                  </a:xfrm>
                  <a:custGeom>
                    <a:avLst/>
                    <a:gdLst>
                      <a:gd name="T0" fmla="*/ 0 w 10"/>
                      <a:gd name="T1" fmla="*/ 0 h 31"/>
                      <a:gd name="T2" fmla="*/ 9 w 10"/>
                      <a:gd name="T3" fmla="*/ 0 h 31"/>
                      <a:gd name="T4" fmla="*/ 9 w 10"/>
                      <a:gd name="T5" fmla="*/ 6 h 31"/>
                      <a:gd name="T6" fmla="*/ 5 w 10"/>
                      <a:gd name="T7" fmla="*/ 6 h 31"/>
                      <a:gd name="T8" fmla="*/ 5 w 10"/>
                      <a:gd name="T9" fmla="*/ 12 h 31"/>
                      <a:gd name="T10" fmla="*/ 9 w 10"/>
                      <a:gd name="T11" fmla="*/ 12 h 31"/>
                      <a:gd name="T12" fmla="*/ 9 w 10"/>
                      <a:gd name="T13" fmla="*/ 17 h 31"/>
                      <a:gd name="T14" fmla="*/ 5 w 10"/>
                      <a:gd name="T15" fmla="*/ 17 h 31"/>
                      <a:gd name="T16" fmla="*/ 5 w 10"/>
                      <a:gd name="T17" fmla="*/ 30 h 31"/>
                      <a:gd name="T18" fmla="*/ 0 w 10"/>
                      <a:gd name="T19" fmla="*/ 30 h 31"/>
                      <a:gd name="T20" fmla="*/ 0 w 10"/>
                      <a:gd name="T21" fmla="*/ 0 h 31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10" h="31">
                        <a:moveTo>
                          <a:pt x="0" y="0"/>
                        </a:moveTo>
                        <a:lnTo>
                          <a:pt x="9" y="0"/>
                        </a:lnTo>
                        <a:lnTo>
                          <a:pt x="9" y="6"/>
                        </a:lnTo>
                        <a:lnTo>
                          <a:pt x="5" y="6"/>
                        </a:lnTo>
                        <a:lnTo>
                          <a:pt x="5" y="12"/>
                        </a:lnTo>
                        <a:lnTo>
                          <a:pt x="9" y="12"/>
                        </a:lnTo>
                        <a:lnTo>
                          <a:pt x="9" y="17"/>
                        </a:lnTo>
                        <a:lnTo>
                          <a:pt x="5" y="17"/>
                        </a:lnTo>
                        <a:lnTo>
                          <a:pt x="5" y="30"/>
                        </a:lnTo>
                        <a:lnTo>
                          <a:pt x="0" y="30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008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</p:grpSp>
            <p:grpSp>
              <p:nvGrpSpPr>
                <p:cNvPr id="151925" name="Group 232"/>
                <p:cNvGrpSpPr>
                  <a:grpSpLocks/>
                </p:cNvGrpSpPr>
                <p:nvPr/>
              </p:nvGrpSpPr>
              <p:grpSpPr bwMode="auto">
                <a:xfrm>
                  <a:off x="1110" y="3297"/>
                  <a:ext cx="159" cy="31"/>
                  <a:chOff x="1110" y="3297"/>
                  <a:chExt cx="159" cy="31"/>
                </a:xfrm>
              </p:grpSpPr>
              <p:sp>
                <p:nvSpPr>
                  <p:cNvPr id="151926" name="Freeform 233"/>
                  <p:cNvSpPr>
                    <a:spLocks/>
                  </p:cNvSpPr>
                  <p:nvPr/>
                </p:nvSpPr>
                <p:spPr bwMode="auto">
                  <a:xfrm>
                    <a:off x="1110" y="3297"/>
                    <a:ext cx="18" cy="31"/>
                  </a:xfrm>
                  <a:custGeom>
                    <a:avLst/>
                    <a:gdLst>
                      <a:gd name="T0" fmla="*/ 5 w 18"/>
                      <a:gd name="T1" fmla="*/ 0 h 31"/>
                      <a:gd name="T2" fmla="*/ 12 w 18"/>
                      <a:gd name="T3" fmla="*/ 0 h 31"/>
                      <a:gd name="T4" fmla="*/ 17 w 18"/>
                      <a:gd name="T5" fmla="*/ 30 h 31"/>
                      <a:gd name="T6" fmla="*/ 11 w 18"/>
                      <a:gd name="T7" fmla="*/ 30 h 31"/>
                      <a:gd name="T8" fmla="*/ 10 w 18"/>
                      <a:gd name="T9" fmla="*/ 24 h 31"/>
                      <a:gd name="T10" fmla="*/ 10 w 18"/>
                      <a:gd name="T11" fmla="*/ 19 h 31"/>
                      <a:gd name="T12" fmla="*/ 8 w 18"/>
                      <a:gd name="T13" fmla="*/ 5 h 31"/>
                      <a:gd name="T14" fmla="*/ 7 w 18"/>
                      <a:gd name="T15" fmla="*/ 19 h 31"/>
                      <a:gd name="T16" fmla="*/ 10 w 18"/>
                      <a:gd name="T17" fmla="*/ 19 h 31"/>
                      <a:gd name="T18" fmla="*/ 10 w 18"/>
                      <a:gd name="T19" fmla="*/ 24 h 31"/>
                      <a:gd name="T20" fmla="*/ 7 w 18"/>
                      <a:gd name="T21" fmla="*/ 24 h 31"/>
                      <a:gd name="T22" fmla="*/ 5 w 18"/>
                      <a:gd name="T23" fmla="*/ 30 h 31"/>
                      <a:gd name="T24" fmla="*/ 0 w 18"/>
                      <a:gd name="T25" fmla="*/ 30 h 31"/>
                      <a:gd name="T26" fmla="*/ 5 w 18"/>
                      <a:gd name="T27" fmla="*/ 0 h 31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0" t="0" r="r" b="b"/>
                    <a:pathLst>
                      <a:path w="18" h="31">
                        <a:moveTo>
                          <a:pt x="5" y="0"/>
                        </a:moveTo>
                        <a:lnTo>
                          <a:pt x="12" y="0"/>
                        </a:lnTo>
                        <a:lnTo>
                          <a:pt x="17" y="30"/>
                        </a:lnTo>
                        <a:lnTo>
                          <a:pt x="11" y="30"/>
                        </a:lnTo>
                        <a:lnTo>
                          <a:pt x="10" y="24"/>
                        </a:lnTo>
                        <a:lnTo>
                          <a:pt x="10" y="19"/>
                        </a:lnTo>
                        <a:lnTo>
                          <a:pt x="8" y="5"/>
                        </a:lnTo>
                        <a:lnTo>
                          <a:pt x="7" y="19"/>
                        </a:lnTo>
                        <a:lnTo>
                          <a:pt x="10" y="19"/>
                        </a:lnTo>
                        <a:lnTo>
                          <a:pt x="10" y="24"/>
                        </a:lnTo>
                        <a:lnTo>
                          <a:pt x="7" y="24"/>
                        </a:lnTo>
                        <a:lnTo>
                          <a:pt x="5" y="30"/>
                        </a:lnTo>
                        <a:lnTo>
                          <a:pt x="0" y="30"/>
                        </a:lnTo>
                        <a:lnTo>
                          <a:pt x="5" y="0"/>
                        </a:lnTo>
                      </a:path>
                    </a:pathLst>
                  </a:custGeom>
                  <a:solidFill>
                    <a:srgbClr val="008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151927" name="Freeform 234"/>
                  <p:cNvSpPr>
                    <a:spLocks/>
                  </p:cNvSpPr>
                  <p:nvPr/>
                </p:nvSpPr>
                <p:spPr bwMode="auto">
                  <a:xfrm>
                    <a:off x="1136" y="3297"/>
                    <a:ext cx="22" cy="31"/>
                  </a:xfrm>
                  <a:custGeom>
                    <a:avLst/>
                    <a:gdLst>
                      <a:gd name="T0" fmla="*/ 0 w 22"/>
                      <a:gd name="T1" fmla="*/ 30 h 31"/>
                      <a:gd name="T2" fmla="*/ 6 w 22"/>
                      <a:gd name="T3" fmla="*/ 30 h 31"/>
                      <a:gd name="T4" fmla="*/ 6 w 22"/>
                      <a:gd name="T5" fmla="*/ 14 h 31"/>
                      <a:gd name="T6" fmla="*/ 9 w 22"/>
                      <a:gd name="T7" fmla="*/ 30 h 31"/>
                      <a:gd name="T8" fmla="*/ 12 w 22"/>
                      <a:gd name="T9" fmla="*/ 30 h 31"/>
                      <a:gd name="T10" fmla="*/ 15 w 22"/>
                      <a:gd name="T11" fmla="*/ 14 h 31"/>
                      <a:gd name="T12" fmla="*/ 15 w 22"/>
                      <a:gd name="T13" fmla="*/ 30 h 31"/>
                      <a:gd name="T14" fmla="*/ 21 w 22"/>
                      <a:gd name="T15" fmla="*/ 30 h 31"/>
                      <a:gd name="T16" fmla="*/ 21 w 22"/>
                      <a:gd name="T17" fmla="*/ 0 h 31"/>
                      <a:gd name="T18" fmla="*/ 13 w 22"/>
                      <a:gd name="T19" fmla="*/ 0 h 31"/>
                      <a:gd name="T20" fmla="*/ 10 w 22"/>
                      <a:gd name="T21" fmla="*/ 14 h 31"/>
                      <a:gd name="T22" fmla="*/ 9 w 22"/>
                      <a:gd name="T23" fmla="*/ 0 h 31"/>
                      <a:gd name="T24" fmla="*/ 0 w 22"/>
                      <a:gd name="T25" fmla="*/ 0 h 31"/>
                      <a:gd name="T26" fmla="*/ 0 w 22"/>
                      <a:gd name="T27" fmla="*/ 30 h 31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0" t="0" r="r" b="b"/>
                    <a:pathLst>
                      <a:path w="22" h="31">
                        <a:moveTo>
                          <a:pt x="0" y="30"/>
                        </a:moveTo>
                        <a:lnTo>
                          <a:pt x="6" y="30"/>
                        </a:lnTo>
                        <a:lnTo>
                          <a:pt x="6" y="14"/>
                        </a:lnTo>
                        <a:lnTo>
                          <a:pt x="9" y="30"/>
                        </a:lnTo>
                        <a:lnTo>
                          <a:pt x="12" y="30"/>
                        </a:lnTo>
                        <a:lnTo>
                          <a:pt x="15" y="14"/>
                        </a:lnTo>
                        <a:lnTo>
                          <a:pt x="15" y="30"/>
                        </a:lnTo>
                        <a:lnTo>
                          <a:pt x="21" y="30"/>
                        </a:lnTo>
                        <a:lnTo>
                          <a:pt x="21" y="0"/>
                        </a:lnTo>
                        <a:lnTo>
                          <a:pt x="13" y="0"/>
                        </a:lnTo>
                        <a:lnTo>
                          <a:pt x="10" y="14"/>
                        </a:lnTo>
                        <a:lnTo>
                          <a:pt x="9" y="0"/>
                        </a:lnTo>
                        <a:lnTo>
                          <a:pt x="0" y="0"/>
                        </a:lnTo>
                        <a:lnTo>
                          <a:pt x="0" y="30"/>
                        </a:lnTo>
                      </a:path>
                    </a:pathLst>
                  </a:custGeom>
                  <a:solidFill>
                    <a:srgbClr val="008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151928" name="Freeform 235"/>
                  <p:cNvSpPr>
                    <a:spLocks/>
                  </p:cNvSpPr>
                  <p:nvPr/>
                </p:nvSpPr>
                <p:spPr bwMode="auto">
                  <a:xfrm>
                    <a:off x="1170" y="3297"/>
                    <a:ext cx="10" cy="31"/>
                  </a:xfrm>
                  <a:custGeom>
                    <a:avLst/>
                    <a:gdLst>
                      <a:gd name="T0" fmla="*/ 0 w 10"/>
                      <a:gd name="T1" fmla="*/ 0 h 31"/>
                      <a:gd name="T2" fmla="*/ 9 w 10"/>
                      <a:gd name="T3" fmla="*/ 0 h 31"/>
                      <a:gd name="T4" fmla="*/ 9 w 10"/>
                      <a:gd name="T5" fmla="*/ 6 h 31"/>
                      <a:gd name="T6" fmla="*/ 4 w 10"/>
                      <a:gd name="T7" fmla="*/ 6 h 31"/>
                      <a:gd name="T8" fmla="*/ 4 w 10"/>
                      <a:gd name="T9" fmla="*/ 12 h 31"/>
                      <a:gd name="T10" fmla="*/ 8 w 10"/>
                      <a:gd name="T11" fmla="*/ 12 h 31"/>
                      <a:gd name="T12" fmla="*/ 8 w 10"/>
                      <a:gd name="T13" fmla="*/ 17 h 31"/>
                      <a:gd name="T14" fmla="*/ 4 w 10"/>
                      <a:gd name="T15" fmla="*/ 17 h 31"/>
                      <a:gd name="T16" fmla="*/ 4 w 10"/>
                      <a:gd name="T17" fmla="*/ 24 h 31"/>
                      <a:gd name="T18" fmla="*/ 9 w 10"/>
                      <a:gd name="T19" fmla="*/ 24 h 31"/>
                      <a:gd name="T20" fmla="*/ 9 w 10"/>
                      <a:gd name="T21" fmla="*/ 30 h 31"/>
                      <a:gd name="T22" fmla="*/ 0 w 10"/>
                      <a:gd name="T23" fmla="*/ 30 h 31"/>
                      <a:gd name="T24" fmla="*/ 0 w 10"/>
                      <a:gd name="T25" fmla="*/ 0 h 31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0" t="0" r="r" b="b"/>
                    <a:pathLst>
                      <a:path w="10" h="31">
                        <a:moveTo>
                          <a:pt x="0" y="0"/>
                        </a:moveTo>
                        <a:lnTo>
                          <a:pt x="9" y="0"/>
                        </a:lnTo>
                        <a:lnTo>
                          <a:pt x="9" y="6"/>
                        </a:lnTo>
                        <a:lnTo>
                          <a:pt x="4" y="6"/>
                        </a:lnTo>
                        <a:lnTo>
                          <a:pt x="4" y="12"/>
                        </a:lnTo>
                        <a:lnTo>
                          <a:pt x="8" y="12"/>
                        </a:lnTo>
                        <a:lnTo>
                          <a:pt x="8" y="17"/>
                        </a:lnTo>
                        <a:lnTo>
                          <a:pt x="4" y="17"/>
                        </a:lnTo>
                        <a:lnTo>
                          <a:pt x="4" y="24"/>
                        </a:lnTo>
                        <a:lnTo>
                          <a:pt x="9" y="24"/>
                        </a:lnTo>
                        <a:lnTo>
                          <a:pt x="9" y="30"/>
                        </a:lnTo>
                        <a:lnTo>
                          <a:pt x="0" y="30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008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151929" name="Freeform 236"/>
                  <p:cNvSpPr>
                    <a:spLocks/>
                  </p:cNvSpPr>
                  <p:nvPr/>
                </p:nvSpPr>
                <p:spPr bwMode="auto">
                  <a:xfrm>
                    <a:off x="1191" y="3297"/>
                    <a:ext cx="13" cy="31"/>
                  </a:xfrm>
                  <a:custGeom>
                    <a:avLst/>
                    <a:gdLst>
                      <a:gd name="T0" fmla="*/ 0 w 13"/>
                      <a:gd name="T1" fmla="*/ 0 h 31"/>
                      <a:gd name="T2" fmla="*/ 9 w 13"/>
                      <a:gd name="T3" fmla="*/ 0 h 31"/>
                      <a:gd name="T4" fmla="*/ 12 w 13"/>
                      <a:gd name="T5" fmla="*/ 3 h 31"/>
                      <a:gd name="T6" fmla="*/ 12 w 13"/>
                      <a:gd name="T7" fmla="*/ 12 h 31"/>
                      <a:gd name="T8" fmla="*/ 9 w 13"/>
                      <a:gd name="T9" fmla="*/ 15 h 31"/>
                      <a:gd name="T10" fmla="*/ 12 w 13"/>
                      <a:gd name="T11" fmla="*/ 18 h 31"/>
                      <a:gd name="T12" fmla="*/ 12 w 13"/>
                      <a:gd name="T13" fmla="*/ 30 h 31"/>
                      <a:gd name="T14" fmla="*/ 7 w 13"/>
                      <a:gd name="T15" fmla="*/ 30 h 31"/>
                      <a:gd name="T16" fmla="*/ 7 w 13"/>
                      <a:gd name="T17" fmla="*/ 18 h 31"/>
                      <a:gd name="T18" fmla="*/ 7 w 13"/>
                      <a:gd name="T19" fmla="*/ 12 h 31"/>
                      <a:gd name="T20" fmla="*/ 5 w 13"/>
                      <a:gd name="T21" fmla="*/ 12 h 31"/>
                      <a:gd name="T22" fmla="*/ 5 w 13"/>
                      <a:gd name="T23" fmla="*/ 5 h 31"/>
                      <a:gd name="T24" fmla="*/ 7 w 13"/>
                      <a:gd name="T25" fmla="*/ 5 h 31"/>
                      <a:gd name="T26" fmla="*/ 7 w 13"/>
                      <a:gd name="T27" fmla="*/ 12 h 31"/>
                      <a:gd name="T28" fmla="*/ 7 w 13"/>
                      <a:gd name="T29" fmla="*/ 18 h 31"/>
                      <a:gd name="T30" fmla="*/ 5 w 13"/>
                      <a:gd name="T31" fmla="*/ 18 h 31"/>
                      <a:gd name="T32" fmla="*/ 5 w 13"/>
                      <a:gd name="T33" fmla="*/ 30 h 31"/>
                      <a:gd name="T34" fmla="*/ 0 w 13"/>
                      <a:gd name="T35" fmla="*/ 30 h 31"/>
                      <a:gd name="T36" fmla="*/ 0 w 13"/>
                      <a:gd name="T37" fmla="*/ 0 h 31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0" t="0" r="r" b="b"/>
                    <a:pathLst>
                      <a:path w="13" h="31">
                        <a:moveTo>
                          <a:pt x="0" y="0"/>
                        </a:moveTo>
                        <a:lnTo>
                          <a:pt x="9" y="0"/>
                        </a:lnTo>
                        <a:lnTo>
                          <a:pt x="12" y="3"/>
                        </a:lnTo>
                        <a:lnTo>
                          <a:pt x="12" y="12"/>
                        </a:lnTo>
                        <a:lnTo>
                          <a:pt x="9" y="15"/>
                        </a:lnTo>
                        <a:lnTo>
                          <a:pt x="12" y="18"/>
                        </a:lnTo>
                        <a:lnTo>
                          <a:pt x="12" y="30"/>
                        </a:lnTo>
                        <a:lnTo>
                          <a:pt x="7" y="30"/>
                        </a:lnTo>
                        <a:lnTo>
                          <a:pt x="7" y="18"/>
                        </a:lnTo>
                        <a:lnTo>
                          <a:pt x="7" y="12"/>
                        </a:lnTo>
                        <a:lnTo>
                          <a:pt x="5" y="12"/>
                        </a:lnTo>
                        <a:lnTo>
                          <a:pt x="5" y="5"/>
                        </a:lnTo>
                        <a:lnTo>
                          <a:pt x="7" y="5"/>
                        </a:lnTo>
                        <a:lnTo>
                          <a:pt x="7" y="12"/>
                        </a:lnTo>
                        <a:lnTo>
                          <a:pt x="7" y="18"/>
                        </a:lnTo>
                        <a:lnTo>
                          <a:pt x="5" y="18"/>
                        </a:lnTo>
                        <a:lnTo>
                          <a:pt x="5" y="30"/>
                        </a:lnTo>
                        <a:lnTo>
                          <a:pt x="0" y="30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008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151930" name="Freeform 237"/>
                  <p:cNvSpPr>
                    <a:spLocks/>
                  </p:cNvSpPr>
                  <p:nvPr/>
                </p:nvSpPr>
                <p:spPr bwMode="auto">
                  <a:xfrm>
                    <a:off x="1215" y="3297"/>
                    <a:ext cx="1" cy="31"/>
                  </a:xfrm>
                  <a:custGeom>
                    <a:avLst/>
                    <a:gdLst>
                      <a:gd name="T0" fmla="*/ 0 w 1"/>
                      <a:gd name="T1" fmla="*/ 0 h 31"/>
                      <a:gd name="T2" fmla="*/ 0 w 1"/>
                      <a:gd name="T3" fmla="*/ 0 h 31"/>
                      <a:gd name="T4" fmla="*/ 0 w 1"/>
                      <a:gd name="T5" fmla="*/ 30 h 31"/>
                      <a:gd name="T6" fmla="*/ 0 w 1"/>
                      <a:gd name="T7" fmla="*/ 30 h 31"/>
                      <a:gd name="T8" fmla="*/ 0 w 1"/>
                      <a:gd name="T9" fmla="*/ 0 h 3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" h="31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30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008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151931" name="Freeform 238"/>
                  <p:cNvSpPr>
                    <a:spLocks/>
                  </p:cNvSpPr>
                  <p:nvPr/>
                </p:nvSpPr>
                <p:spPr bwMode="auto">
                  <a:xfrm>
                    <a:off x="1226" y="3297"/>
                    <a:ext cx="15" cy="31"/>
                  </a:xfrm>
                  <a:custGeom>
                    <a:avLst/>
                    <a:gdLst>
                      <a:gd name="T0" fmla="*/ 4 w 15"/>
                      <a:gd name="T1" fmla="*/ 0 h 31"/>
                      <a:gd name="T2" fmla="*/ 10 w 15"/>
                      <a:gd name="T3" fmla="*/ 0 h 31"/>
                      <a:gd name="T4" fmla="*/ 14 w 15"/>
                      <a:gd name="T5" fmla="*/ 4 h 31"/>
                      <a:gd name="T6" fmla="*/ 14 w 15"/>
                      <a:gd name="T7" fmla="*/ 12 h 31"/>
                      <a:gd name="T8" fmla="*/ 10 w 15"/>
                      <a:gd name="T9" fmla="*/ 12 h 31"/>
                      <a:gd name="T10" fmla="*/ 10 w 15"/>
                      <a:gd name="T11" fmla="*/ 6 h 31"/>
                      <a:gd name="T12" fmla="*/ 5 w 15"/>
                      <a:gd name="T13" fmla="*/ 6 h 31"/>
                      <a:gd name="T14" fmla="*/ 5 w 15"/>
                      <a:gd name="T15" fmla="*/ 24 h 31"/>
                      <a:gd name="T16" fmla="*/ 10 w 15"/>
                      <a:gd name="T17" fmla="*/ 24 h 31"/>
                      <a:gd name="T18" fmla="*/ 10 w 15"/>
                      <a:gd name="T19" fmla="*/ 17 h 31"/>
                      <a:gd name="T20" fmla="*/ 14 w 15"/>
                      <a:gd name="T21" fmla="*/ 17 h 31"/>
                      <a:gd name="T22" fmla="*/ 14 w 15"/>
                      <a:gd name="T23" fmla="*/ 26 h 31"/>
                      <a:gd name="T24" fmla="*/ 10 w 15"/>
                      <a:gd name="T25" fmla="*/ 30 h 31"/>
                      <a:gd name="T26" fmla="*/ 4 w 15"/>
                      <a:gd name="T27" fmla="*/ 30 h 31"/>
                      <a:gd name="T28" fmla="*/ 0 w 15"/>
                      <a:gd name="T29" fmla="*/ 26 h 31"/>
                      <a:gd name="T30" fmla="*/ 0 w 15"/>
                      <a:gd name="T31" fmla="*/ 4 h 31"/>
                      <a:gd name="T32" fmla="*/ 4 w 15"/>
                      <a:gd name="T33" fmla="*/ 0 h 31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0" t="0" r="r" b="b"/>
                    <a:pathLst>
                      <a:path w="15" h="31">
                        <a:moveTo>
                          <a:pt x="4" y="0"/>
                        </a:moveTo>
                        <a:lnTo>
                          <a:pt x="10" y="0"/>
                        </a:lnTo>
                        <a:lnTo>
                          <a:pt x="14" y="4"/>
                        </a:lnTo>
                        <a:lnTo>
                          <a:pt x="14" y="12"/>
                        </a:lnTo>
                        <a:lnTo>
                          <a:pt x="10" y="12"/>
                        </a:lnTo>
                        <a:lnTo>
                          <a:pt x="10" y="6"/>
                        </a:lnTo>
                        <a:lnTo>
                          <a:pt x="5" y="6"/>
                        </a:lnTo>
                        <a:lnTo>
                          <a:pt x="5" y="24"/>
                        </a:lnTo>
                        <a:lnTo>
                          <a:pt x="10" y="24"/>
                        </a:lnTo>
                        <a:lnTo>
                          <a:pt x="10" y="17"/>
                        </a:lnTo>
                        <a:lnTo>
                          <a:pt x="14" y="17"/>
                        </a:lnTo>
                        <a:lnTo>
                          <a:pt x="14" y="26"/>
                        </a:lnTo>
                        <a:lnTo>
                          <a:pt x="10" y="30"/>
                        </a:lnTo>
                        <a:lnTo>
                          <a:pt x="4" y="30"/>
                        </a:lnTo>
                        <a:lnTo>
                          <a:pt x="0" y="26"/>
                        </a:lnTo>
                        <a:lnTo>
                          <a:pt x="0" y="4"/>
                        </a:lnTo>
                        <a:lnTo>
                          <a:pt x="4" y="0"/>
                        </a:lnTo>
                      </a:path>
                    </a:pathLst>
                  </a:custGeom>
                  <a:solidFill>
                    <a:srgbClr val="008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151932" name="Freeform 239"/>
                  <p:cNvSpPr>
                    <a:spLocks/>
                  </p:cNvSpPr>
                  <p:nvPr/>
                </p:nvSpPr>
                <p:spPr bwMode="auto">
                  <a:xfrm>
                    <a:off x="1250" y="3297"/>
                    <a:ext cx="19" cy="31"/>
                  </a:xfrm>
                  <a:custGeom>
                    <a:avLst/>
                    <a:gdLst>
                      <a:gd name="T0" fmla="*/ 5 w 19"/>
                      <a:gd name="T1" fmla="*/ 0 h 31"/>
                      <a:gd name="T2" fmla="*/ 13 w 19"/>
                      <a:gd name="T3" fmla="*/ 0 h 31"/>
                      <a:gd name="T4" fmla="*/ 18 w 19"/>
                      <a:gd name="T5" fmla="*/ 30 h 31"/>
                      <a:gd name="T6" fmla="*/ 12 w 19"/>
                      <a:gd name="T7" fmla="*/ 30 h 31"/>
                      <a:gd name="T8" fmla="*/ 11 w 19"/>
                      <a:gd name="T9" fmla="*/ 24 h 31"/>
                      <a:gd name="T10" fmla="*/ 11 w 19"/>
                      <a:gd name="T11" fmla="*/ 19 h 31"/>
                      <a:gd name="T12" fmla="*/ 9 w 19"/>
                      <a:gd name="T13" fmla="*/ 5 h 31"/>
                      <a:gd name="T14" fmla="*/ 7 w 19"/>
                      <a:gd name="T15" fmla="*/ 19 h 31"/>
                      <a:gd name="T16" fmla="*/ 11 w 19"/>
                      <a:gd name="T17" fmla="*/ 19 h 31"/>
                      <a:gd name="T18" fmla="*/ 11 w 19"/>
                      <a:gd name="T19" fmla="*/ 24 h 31"/>
                      <a:gd name="T20" fmla="*/ 7 w 19"/>
                      <a:gd name="T21" fmla="*/ 24 h 31"/>
                      <a:gd name="T22" fmla="*/ 6 w 19"/>
                      <a:gd name="T23" fmla="*/ 30 h 31"/>
                      <a:gd name="T24" fmla="*/ 0 w 19"/>
                      <a:gd name="T25" fmla="*/ 30 h 31"/>
                      <a:gd name="T26" fmla="*/ 5 w 19"/>
                      <a:gd name="T27" fmla="*/ 0 h 31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0" t="0" r="r" b="b"/>
                    <a:pathLst>
                      <a:path w="19" h="31">
                        <a:moveTo>
                          <a:pt x="5" y="0"/>
                        </a:moveTo>
                        <a:lnTo>
                          <a:pt x="13" y="0"/>
                        </a:lnTo>
                        <a:lnTo>
                          <a:pt x="18" y="30"/>
                        </a:lnTo>
                        <a:lnTo>
                          <a:pt x="12" y="30"/>
                        </a:lnTo>
                        <a:lnTo>
                          <a:pt x="11" y="24"/>
                        </a:lnTo>
                        <a:lnTo>
                          <a:pt x="11" y="19"/>
                        </a:lnTo>
                        <a:lnTo>
                          <a:pt x="9" y="5"/>
                        </a:lnTo>
                        <a:lnTo>
                          <a:pt x="7" y="19"/>
                        </a:lnTo>
                        <a:lnTo>
                          <a:pt x="11" y="19"/>
                        </a:lnTo>
                        <a:lnTo>
                          <a:pt x="11" y="24"/>
                        </a:lnTo>
                        <a:lnTo>
                          <a:pt x="7" y="24"/>
                        </a:lnTo>
                        <a:lnTo>
                          <a:pt x="6" y="30"/>
                        </a:lnTo>
                        <a:lnTo>
                          <a:pt x="0" y="30"/>
                        </a:lnTo>
                        <a:lnTo>
                          <a:pt x="5" y="0"/>
                        </a:lnTo>
                      </a:path>
                    </a:pathLst>
                  </a:custGeom>
                  <a:solidFill>
                    <a:srgbClr val="008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</p:grpSp>
          </p:grpSp>
        </p:grpSp>
        <p:grpSp>
          <p:nvGrpSpPr>
            <p:cNvPr id="151572" name="Group 240"/>
            <p:cNvGrpSpPr>
              <a:grpSpLocks/>
            </p:cNvGrpSpPr>
            <p:nvPr/>
          </p:nvGrpSpPr>
          <p:grpSpPr bwMode="auto">
            <a:xfrm rot="-4251750">
              <a:off x="360" y="2855"/>
              <a:ext cx="1200" cy="576"/>
              <a:chOff x="486" y="3222"/>
              <a:chExt cx="994" cy="500"/>
            </a:xfrm>
          </p:grpSpPr>
          <p:grpSp>
            <p:nvGrpSpPr>
              <p:cNvPr id="151795" name="Group 241"/>
              <p:cNvGrpSpPr>
                <a:grpSpLocks/>
              </p:cNvGrpSpPr>
              <p:nvPr/>
            </p:nvGrpSpPr>
            <p:grpSpPr bwMode="auto">
              <a:xfrm>
                <a:off x="486" y="3222"/>
                <a:ext cx="994" cy="500"/>
                <a:chOff x="486" y="3222"/>
                <a:chExt cx="994" cy="500"/>
              </a:xfrm>
            </p:grpSpPr>
            <p:sp>
              <p:nvSpPr>
                <p:cNvPr id="151902" name="Rectangle 242"/>
                <p:cNvSpPr>
                  <a:spLocks noChangeArrowheads="1"/>
                </p:cNvSpPr>
                <p:nvPr/>
              </p:nvSpPr>
              <p:spPr bwMode="auto">
                <a:xfrm>
                  <a:off x="486" y="3222"/>
                  <a:ext cx="994" cy="500"/>
                </a:xfrm>
                <a:prstGeom prst="rect">
                  <a:avLst/>
                </a:prstGeom>
                <a:solidFill>
                  <a:srgbClr val="BFFFB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1350"/>
                </a:p>
              </p:txBody>
            </p:sp>
            <p:sp>
              <p:nvSpPr>
                <p:cNvPr id="151903" name="Rectangle 243"/>
                <p:cNvSpPr>
                  <a:spLocks noChangeArrowheads="1"/>
                </p:cNvSpPr>
                <p:nvPr/>
              </p:nvSpPr>
              <p:spPr bwMode="auto">
                <a:xfrm>
                  <a:off x="507" y="3247"/>
                  <a:ext cx="951" cy="449"/>
                </a:xfrm>
                <a:prstGeom prst="rect">
                  <a:avLst/>
                </a:prstGeom>
                <a:solidFill>
                  <a:srgbClr val="008000"/>
                </a:solidFill>
                <a:ln w="12700">
                  <a:solidFill>
                    <a:srgbClr val="DFFFB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1350"/>
                </a:p>
              </p:txBody>
            </p:sp>
            <p:sp>
              <p:nvSpPr>
                <p:cNvPr id="151904" name="Freeform 244"/>
                <p:cNvSpPr>
                  <a:spLocks/>
                </p:cNvSpPr>
                <p:nvPr/>
              </p:nvSpPr>
              <p:spPr bwMode="auto">
                <a:xfrm>
                  <a:off x="571" y="3284"/>
                  <a:ext cx="827" cy="380"/>
                </a:xfrm>
                <a:custGeom>
                  <a:avLst/>
                  <a:gdLst>
                    <a:gd name="T0" fmla="*/ 0 w 827"/>
                    <a:gd name="T1" fmla="*/ 0 h 380"/>
                    <a:gd name="T2" fmla="*/ 826 w 827"/>
                    <a:gd name="T3" fmla="*/ 0 h 380"/>
                    <a:gd name="T4" fmla="*/ 826 w 827"/>
                    <a:gd name="T5" fmla="*/ 379 h 380"/>
                    <a:gd name="T6" fmla="*/ 0 w 827"/>
                    <a:gd name="T7" fmla="*/ 379 h 380"/>
                    <a:gd name="T8" fmla="*/ 0 w 827"/>
                    <a:gd name="T9" fmla="*/ 0 h 3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827" h="380">
                      <a:moveTo>
                        <a:pt x="0" y="0"/>
                      </a:moveTo>
                      <a:lnTo>
                        <a:pt x="826" y="0"/>
                      </a:lnTo>
                      <a:lnTo>
                        <a:pt x="826" y="379"/>
                      </a:lnTo>
                      <a:lnTo>
                        <a:pt x="0" y="379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FFFBF"/>
                </a:solidFill>
                <a:ln w="12700" cap="rnd" cmpd="sng">
                  <a:solidFill>
                    <a:srgbClr val="DFFFB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350"/>
                </a:p>
              </p:txBody>
            </p:sp>
          </p:grpSp>
          <p:grpSp>
            <p:nvGrpSpPr>
              <p:cNvPr id="151796" name="Group 245"/>
              <p:cNvGrpSpPr>
                <a:grpSpLocks/>
              </p:cNvGrpSpPr>
              <p:nvPr/>
            </p:nvGrpSpPr>
            <p:grpSpPr bwMode="auto">
              <a:xfrm>
                <a:off x="851" y="3589"/>
                <a:ext cx="259" cy="56"/>
                <a:chOff x="851" y="3589"/>
                <a:chExt cx="259" cy="56"/>
              </a:xfrm>
            </p:grpSpPr>
            <p:grpSp>
              <p:nvGrpSpPr>
                <p:cNvPr id="151894" name="Group 246"/>
                <p:cNvGrpSpPr>
                  <a:grpSpLocks/>
                </p:cNvGrpSpPr>
                <p:nvPr/>
              </p:nvGrpSpPr>
              <p:grpSpPr bwMode="auto">
                <a:xfrm>
                  <a:off x="851" y="3589"/>
                  <a:ext cx="39" cy="54"/>
                  <a:chOff x="851" y="3589"/>
                  <a:chExt cx="39" cy="54"/>
                </a:xfrm>
              </p:grpSpPr>
              <p:sp>
                <p:nvSpPr>
                  <p:cNvPr id="151899" name="Freeform 247"/>
                  <p:cNvSpPr>
                    <a:spLocks/>
                  </p:cNvSpPr>
                  <p:nvPr/>
                </p:nvSpPr>
                <p:spPr bwMode="auto">
                  <a:xfrm>
                    <a:off x="853" y="3606"/>
                    <a:ext cx="35" cy="34"/>
                  </a:xfrm>
                  <a:custGeom>
                    <a:avLst/>
                    <a:gdLst>
                      <a:gd name="T0" fmla="*/ 34 w 35"/>
                      <a:gd name="T1" fmla="*/ 33 h 34"/>
                      <a:gd name="T2" fmla="*/ 21 w 35"/>
                      <a:gd name="T3" fmla="*/ 26 h 34"/>
                      <a:gd name="T4" fmla="*/ 9 w 35"/>
                      <a:gd name="T5" fmla="*/ 15 h 34"/>
                      <a:gd name="T6" fmla="*/ 0 w 35"/>
                      <a:gd name="T7" fmla="*/ 0 h 34"/>
                      <a:gd name="T8" fmla="*/ 8 w 35"/>
                      <a:gd name="T9" fmla="*/ 2 h 34"/>
                      <a:gd name="T10" fmla="*/ 19 w 35"/>
                      <a:gd name="T11" fmla="*/ 8 h 34"/>
                      <a:gd name="T12" fmla="*/ 27 w 35"/>
                      <a:gd name="T13" fmla="*/ 19 h 34"/>
                      <a:gd name="T14" fmla="*/ 34 w 35"/>
                      <a:gd name="T15" fmla="*/ 33 h 3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5" h="34">
                        <a:moveTo>
                          <a:pt x="34" y="33"/>
                        </a:moveTo>
                        <a:lnTo>
                          <a:pt x="21" y="26"/>
                        </a:lnTo>
                        <a:lnTo>
                          <a:pt x="9" y="15"/>
                        </a:lnTo>
                        <a:lnTo>
                          <a:pt x="0" y="0"/>
                        </a:lnTo>
                        <a:lnTo>
                          <a:pt x="8" y="2"/>
                        </a:lnTo>
                        <a:lnTo>
                          <a:pt x="19" y="8"/>
                        </a:lnTo>
                        <a:lnTo>
                          <a:pt x="27" y="19"/>
                        </a:lnTo>
                        <a:lnTo>
                          <a:pt x="34" y="33"/>
                        </a:lnTo>
                      </a:path>
                    </a:pathLst>
                  </a:custGeom>
                  <a:solidFill>
                    <a:srgbClr val="3F5F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151900" name="Freeform 248"/>
                  <p:cNvSpPr>
                    <a:spLocks/>
                  </p:cNvSpPr>
                  <p:nvPr/>
                </p:nvSpPr>
                <p:spPr bwMode="auto">
                  <a:xfrm>
                    <a:off x="865" y="3589"/>
                    <a:ext cx="25" cy="45"/>
                  </a:xfrm>
                  <a:custGeom>
                    <a:avLst/>
                    <a:gdLst>
                      <a:gd name="T0" fmla="*/ 24 w 25"/>
                      <a:gd name="T1" fmla="*/ 44 h 45"/>
                      <a:gd name="T2" fmla="*/ 14 w 25"/>
                      <a:gd name="T3" fmla="*/ 32 h 45"/>
                      <a:gd name="T4" fmla="*/ 7 w 25"/>
                      <a:gd name="T5" fmla="*/ 21 h 45"/>
                      <a:gd name="T6" fmla="*/ 4 w 25"/>
                      <a:gd name="T7" fmla="*/ 12 h 45"/>
                      <a:gd name="T8" fmla="*/ 0 w 25"/>
                      <a:gd name="T9" fmla="*/ 0 h 45"/>
                      <a:gd name="T10" fmla="*/ 8 w 25"/>
                      <a:gd name="T11" fmla="*/ 6 h 45"/>
                      <a:gd name="T12" fmla="*/ 14 w 25"/>
                      <a:gd name="T13" fmla="*/ 12 h 45"/>
                      <a:gd name="T14" fmla="*/ 20 w 25"/>
                      <a:gd name="T15" fmla="*/ 22 h 45"/>
                      <a:gd name="T16" fmla="*/ 23 w 25"/>
                      <a:gd name="T17" fmla="*/ 33 h 45"/>
                      <a:gd name="T18" fmla="*/ 24 w 25"/>
                      <a:gd name="T19" fmla="*/ 44 h 45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25" h="45">
                        <a:moveTo>
                          <a:pt x="24" y="44"/>
                        </a:moveTo>
                        <a:lnTo>
                          <a:pt x="14" y="32"/>
                        </a:lnTo>
                        <a:lnTo>
                          <a:pt x="7" y="21"/>
                        </a:lnTo>
                        <a:lnTo>
                          <a:pt x="4" y="12"/>
                        </a:lnTo>
                        <a:lnTo>
                          <a:pt x="0" y="0"/>
                        </a:lnTo>
                        <a:lnTo>
                          <a:pt x="8" y="6"/>
                        </a:lnTo>
                        <a:lnTo>
                          <a:pt x="14" y="12"/>
                        </a:lnTo>
                        <a:lnTo>
                          <a:pt x="20" y="22"/>
                        </a:lnTo>
                        <a:lnTo>
                          <a:pt x="23" y="33"/>
                        </a:lnTo>
                        <a:lnTo>
                          <a:pt x="24" y="44"/>
                        </a:lnTo>
                      </a:path>
                    </a:pathLst>
                  </a:custGeom>
                  <a:solidFill>
                    <a:srgbClr val="3F5F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151901" name="Freeform 249"/>
                  <p:cNvSpPr>
                    <a:spLocks/>
                  </p:cNvSpPr>
                  <p:nvPr/>
                </p:nvSpPr>
                <p:spPr bwMode="auto">
                  <a:xfrm>
                    <a:off x="851" y="3629"/>
                    <a:ext cx="33" cy="14"/>
                  </a:xfrm>
                  <a:custGeom>
                    <a:avLst/>
                    <a:gdLst>
                      <a:gd name="T0" fmla="*/ 32 w 33"/>
                      <a:gd name="T1" fmla="*/ 13 h 14"/>
                      <a:gd name="T2" fmla="*/ 21 w 33"/>
                      <a:gd name="T3" fmla="*/ 11 h 14"/>
                      <a:gd name="T4" fmla="*/ 9 w 33"/>
                      <a:gd name="T5" fmla="*/ 6 h 14"/>
                      <a:gd name="T6" fmla="*/ 0 w 33"/>
                      <a:gd name="T7" fmla="*/ 0 h 14"/>
                      <a:gd name="T8" fmla="*/ 9 w 33"/>
                      <a:gd name="T9" fmla="*/ 1 h 14"/>
                      <a:gd name="T10" fmla="*/ 18 w 33"/>
                      <a:gd name="T11" fmla="*/ 3 h 14"/>
                      <a:gd name="T12" fmla="*/ 26 w 33"/>
                      <a:gd name="T13" fmla="*/ 7 h 14"/>
                      <a:gd name="T14" fmla="*/ 32 w 33"/>
                      <a:gd name="T15" fmla="*/ 13 h 1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3" h="14">
                        <a:moveTo>
                          <a:pt x="32" y="13"/>
                        </a:moveTo>
                        <a:lnTo>
                          <a:pt x="21" y="11"/>
                        </a:lnTo>
                        <a:lnTo>
                          <a:pt x="9" y="6"/>
                        </a:lnTo>
                        <a:lnTo>
                          <a:pt x="0" y="0"/>
                        </a:lnTo>
                        <a:lnTo>
                          <a:pt x="9" y="1"/>
                        </a:lnTo>
                        <a:lnTo>
                          <a:pt x="18" y="3"/>
                        </a:lnTo>
                        <a:lnTo>
                          <a:pt x="26" y="7"/>
                        </a:lnTo>
                        <a:lnTo>
                          <a:pt x="32" y="13"/>
                        </a:lnTo>
                      </a:path>
                    </a:pathLst>
                  </a:custGeom>
                  <a:solidFill>
                    <a:srgbClr val="3F5F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</p:grpSp>
            <p:grpSp>
              <p:nvGrpSpPr>
                <p:cNvPr id="151895" name="Group 250"/>
                <p:cNvGrpSpPr>
                  <a:grpSpLocks/>
                </p:cNvGrpSpPr>
                <p:nvPr/>
              </p:nvGrpSpPr>
              <p:grpSpPr bwMode="auto">
                <a:xfrm>
                  <a:off x="1071" y="3590"/>
                  <a:ext cx="39" cy="55"/>
                  <a:chOff x="1071" y="3590"/>
                  <a:chExt cx="39" cy="55"/>
                </a:xfrm>
              </p:grpSpPr>
              <p:sp>
                <p:nvSpPr>
                  <p:cNvPr id="151896" name="Freeform 251"/>
                  <p:cNvSpPr>
                    <a:spLocks/>
                  </p:cNvSpPr>
                  <p:nvPr/>
                </p:nvSpPr>
                <p:spPr bwMode="auto">
                  <a:xfrm>
                    <a:off x="1073" y="3607"/>
                    <a:ext cx="35" cy="35"/>
                  </a:xfrm>
                  <a:custGeom>
                    <a:avLst/>
                    <a:gdLst>
                      <a:gd name="T0" fmla="*/ 0 w 35"/>
                      <a:gd name="T1" fmla="*/ 34 h 35"/>
                      <a:gd name="T2" fmla="*/ 12 w 35"/>
                      <a:gd name="T3" fmla="*/ 27 h 35"/>
                      <a:gd name="T4" fmla="*/ 25 w 35"/>
                      <a:gd name="T5" fmla="*/ 15 h 35"/>
                      <a:gd name="T6" fmla="*/ 34 w 35"/>
                      <a:gd name="T7" fmla="*/ 0 h 35"/>
                      <a:gd name="T8" fmla="*/ 26 w 35"/>
                      <a:gd name="T9" fmla="*/ 2 h 35"/>
                      <a:gd name="T10" fmla="*/ 15 w 35"/>
                      <a:gd name="T11" fmla="*/ 8 h 35"/>
                      <a:gd name="T12" fmla="*/ 6 w 35"/>
                      <a:gd name="T13" fmla="*/ 19 h 35"/>
                      <a:gd name="T14" fmla="*/ 0 w 35"/>
                      <a:gd name="T15" fmla="*/ 34 h 3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5" h="35">
                        <a:moveTo>
                          <a:pt x="0" y="34"/>
                        </a:moveTo>
                        <a:lnTo>
                          <a:pt x="12" y="27"/>
                        </a:lnTo>
                        <a:lnTo>
                          <a:pt x="25" y="15"/>
                        </a:lnTo>
                        <a:lnTo>
                          <a:pt x="34" y="0"/>
                        </a:lnTo>
                        <a:lnTo>
                          <a:pt x="26" y="2"/>
                        </a:lnTo>
                        <a:lnTo>
                          <a:pt x="15" y="8"/>
                        </a:lnTo>
                        <a:lnTo>
                          <a:pt x="6" y="19"/>
                        </a:lnTo>
                        <a:lnTo>
                          <a:pt x="0" y="34"/>
                        </a:lnTo>
                      </a:path>
                    </a:pathLst>
                  </a:custGeom>
                  <a:solidFill>
                    <a:srgbClr val="3F5F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151897" name="Freeform 252"/>
                  <p:cNvSpPr>
                    <a:spLocks/>
                  </p:cNvSpPr>
                  <p:nvPr/>
                </p:nvSpPr>
                <p:spPr bwMode="auto">
                  <a:xfrm>
                    <a:off x="1071" y="3590"/>
                    <a:ext cx="25" cy="46"/>
                  </a:xfrm>
                  <a:custGeom>
                    <a:avLst/>
                    <a:gdLst>
                      <a:gd name="T0" fmla="*/ 0 w 25"/>
                      <a:gd name="T1" fmla="*/ 45 h 46"/>
                      <a:gd name="T2" fmla="*/ 10 w 25"/>
                      <a:gd name="T3" fmla="*/ 32 h 46"/>
                      <a:gd name="T4" fmla="*/ 17 w 25"/>
                      <a:gd name="T5" fmla="*/ 21 h 46"/>
                      <a:gd name="T6" fmla="*/ 20 w 25"/>
                      <a:gd name="T7" fmla="*/ 12 h 46"/>
                      <a:gd name="T8" fmla="*/ 24 w 25"/>
                      <a:gd name="T9" fmla="*/ 0 h 46"/>
                      <a:gd name="T10" fmla="*/ 16 w 25"/>
                      <a:gd name="T11" fmla="*/ 6 h 46"/>
                      <a:gd name="T12" fmla="*/ 10 w 25"/>
                      <a:gd name="T13" fmla="*/ 12 h 46"/>
                      <a:gd name="T14" fmla="*/ 5 w 25"/>
                      <a:gd name="T15" fmla="*/ 22 h 46"/>
                      <a:gd name="T16" fmla="*/ 1 w 25"/>
                      <a:gd name="T17" fmla="*/ 33 h 46"/>
                      <a:gd name="T18" fmla="*/ 0 w 25"/>
                      <a:gd name="T19" fmla="*/ 45 h 4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25" h="46">
                        <a:moveTo>
                          <a:pt x="0" y="45"/>
                        </a:moveTo>
                        <a:lnTo>
                          <a:pt x="10" y="32"/>
                        </a:lnTo>
                        <a:lnTo>
                          <a:pt x="17" y="21"/>
                        </a:lnTo>
                        <a:lnTo>
                          <a:pt x="20" y="12"/>
                        </a:lnTo>
                        <a:lnTo>
                          <a:pt x="24" y="0"/>
                        </a:lnTo>
                        <a:lnTo>
                          <a:pt x="16" y="6"/>
                        </a:lnTo>
                        <a:lnTo>
                          <a:pt x="10" y="12"/>
                        </a:lnTo>
                        <a:lnTo>
                          <a:pt x="5" y="22"/>
                        </a:lnTo>
                        <a:lnTo>
                          <a:pt x="1" y="33"/>
                        </a:lnTo>
                        <a:lnTo>
                          <a:pt x="0" y="45"/>
                        </a:lnTo>
                      </a:path>
                    </a:pathLst>
                  </a:custGeom>
                  <a:solidFill>
                    <a:srgbClr val="3F5F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151898" name="Freeform 253"/>
                  <p:cNvSpPr>
                    <a:spLocks/>
                  </p:cNvSpPr>
                  <p:nvPr/>
                </p:nvSpPr>
                <p:spPr bwMode="auto">
                  <a:xfrm>
                    <a:off x="1076" y="3630"/>
                    <a:ext cx="34" cy="15"/>
                  </a:xfrm>
                  <a:custGeom>
                    <a:avLst/>
                    <a:gdLst>
                      <a:gd name="T0" fmla="*/ 0 w 34"/>
                      <a:gd name="T1" fmla="*/ 14 h 15"/>
                      <a:gd name="T2" fmla="*/ 12 w 34"/>
                      <a:gd name="T3" fmla="*/ 11 h 15"/>
                      <a:gd name="T4" fmla="*/ 24 w 34"/>
                      <a:gd name="T5" fmla="*/ 6 h 15"/>
                      <a:gd name="T6" fmla="*/ 33 w 34"/>
                      <a:gd name="T7" fmla="*/ 0 h 15"/>
                      <a:gd name="T8" fmla="*/ 24 w 34"/>
                      <a:gd name="T9" fmla="*/ 1 h 15"/>
                      <a:gd name="T10" fmla="*/ 14 w 34"/>
                      <a:gd name="T11" fmla="*/ 3 h 15"/>
                      <a:gd name="T12" fmla="*/ 6 w 34"/>
                      <a:gd name="T13" fmla="*/ 7 h 15"/>
                      <a:gd name="T14" fmla="*/ 0 w 34"/>
                      <a:gd name="T15" fmla="*/ 14 h 1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4" h="15">
                        <a:moveTo>
                          <a:pt x="0" y="14"/>
                        </a:moveTo>
                        <a:lnTo>
                          <a:pt x="12" y="11"/>
                        </a:lnTo>
                        <a:lnTo>
                          <a:pt x="24" y="6"/>
                        </a:lnTo>
                        <a:lnTo>
                          <a:pt x="33" y="0"/>
                        </a:lnTo>
                        <a:lnTo>
                          <a:pt x="24" y="1"/>
                        </a:lnTo>
                        <a:lnTo>
                          <a:pt x="14" y="3"/>
                        </a:lnTo>
                        <a:lnTo>
                          <a:pt x="6" y="7"/>
                        </a:lnTo>
                        <a:lnTo>
                          <a:pt x="0" y="14"/>
                        </a:lnTo>
                      </a:path>
                    </a:pathLst>
                  </a:custGeom>
                  <a:solidFill>
                    <a:srgbClr val="3F5F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</p:grpSp>
          </p:grpSp>
          <p:grpSp>
            <p:nvGrpSpPr>
              <p:cNvPr id="151797" name="Group 254"/>
              <p:cNvGrpSpPr>
                <a:grpSpLocks/>
              </p:cNvGrpSpPr>
              <p:nvPr/>
            </p:nvGrpSpPr>
            <p:grpSpPr bwMode="auto">
              <a:xfrm>
                <a:off x="775" y="3354"/>
                <a:ext cx="420" cy="350"/>
                <a:chOff x="775" y="3354"/>
                <a:chExt cx="420" cy="350"/>
              </a:xfrm>
            </p:grpSpPr>
            <p:grpSp>
              <p:nvGrpSpPr>
                <p:cNvPr id="151873" name="Group 255"/>
                <p:cNvGrpSpPr>
                  <a:grpSpLocks/>
                </p:cNvGrpSpPr>
                <p:nvPr/>
              </p:nvGrpSpPr>
              <p:grpSpPr bwMode="auto">
                <a:xfrm>
                  <a:off x="867" y="3354"/>
                  <a:ext cx="232" cy="329"/>
                  <a:chOff x="867" y="3354"/>
                  <a:chExt cx="232" cy="329"/>
                </a:xfrm>
              </p:grpSpPr>
              <p:grpSp>
                <p:nvGrpSpPr>
                  <p:cNvPr id="151875" name="Group 256"/>
                  <p:cNvGrpSpPr>
                    <a:grpSpLocks/>
                  </p:cNvGrpSpPr>
                  <p:nvPr/>
                </p:nvGrpSpPr>
                <p:grpSpPr bwMode="auto">
                  <a:xfrm>
                    <a:off x="867" y="3354"/>
                    <a:ext cx="232" cy="329"/>
                    <a:chOff x="867" y="3354"/>
                    <a:chExt cx="232" cy="329"/>
                  </a:xfrm>
                </p:grpSpPr>
                <p:grpSp>
                  <p:nvGrpSpPr>
                    <p:cNvPr id="151890" name="Group 25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67" y="3354"/>
                      <a:ext cx="232" cy="68"/>
                      <a:chOff x="867" y="3354"/>
                      <a:chExt cx="232" cy="68"/>
                    </a:xfrm>
                  </p:grpSpPr>
                  <p:sp>
                    <p:nvSpPr>
                      <p:cNvPr id="151892" name="Freeform 25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67" y="3354"/>
                        <a:ext cx="114" cy="68"/>
                      </a:xfrm>
                      <a:custGeom>
                        <a:avLst/>
                        <a:gdLst>
                          <a:gd name="T0" fmla="*/ 0 w 114"/>
                          <a:gd name="T1" fmla="*/ 0 h 68"/>
                          <a:gd name="T2" fmla="*/ 113 w 114"/>
                          <a:gd name="T3" fmla="*/ 0 h 68"/>
                          <a:gd name="T4" fmla="*/ 113 w 114"/>
                          <a:gd name="T5" fmla="*/ 67 h 68"/>
                          <a:gd name="T6" fmla="*/ 32 w 114"/>
                          <a:gd name="T7" fmla="*/ 67 h 68"/>
                          <a:gd name="T8" fmla="*/ 32 w 114"/>
                          <a:gd name="T9" fmla="*/ 32 h 68"/>
                          <a:gd name="T10" fmla="*/ 31 w 114"/>
                          <a:gd name="T11" fmla="*/ 27 h 68"/>
                          <a:gd name="T12" fmla="*/ 28 w 114"/>
                          <a:gd name="T13" fmla="*/ 24 h 68"/>
                          <a:gd name="T14" fmla="*/ 23 w 114"/>
                          <a:gd name="T15" fmla="*/ 22 h 68"/>
                          <a:gd name="T16" fmla="*/ 0 w 114"/>
                          <a:gd name="T17" fmla="*/ 22 h 68"/>
                          <a:gd name="T18" fmla="*/ 0 w 114"/>
                          <a:gd name="T19" fmla="*/ 0 h 68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0" t="0" r="r" b="b"/>
                        <a:pathLst>
                          <a:path w="114" h="68">
                            <a:moveTo>
                              <a:pt x="0" y="0"/>
                            </a:moveTo>
                            <a:lnTo>
                              <a:pt x="113" y="0"/>
                            </a:lnTo>
                            <a:lnTo>
                              <a:pt x="113" y="67"/>
                            </a:lnTo>
                            <a:lnTo>
                              <a:pt x="32" y="67"/>
                            </a:lnTo>
                            <a:lnTo>
                              <a:pt x="32" y="32"/>
                            </a:lnTo>
                            <a:lnTo>
                              <a:pt x="31" y="27"/>
                            </a:lnTo>
                            <a:lnTo>
                              <a:pt x="28" y="24"/>
                            </a:lnTo>
                            <a:lnTo>
                              <a:pt x="23" y="22"/>
                            </a:lnTo>
                            <a:lnTo>
                              <a:pt x="0" y="22"/>
                            </a:lnTo>
                            <a:lnTo>
                              <a:pt x="0" y="0"/>
                            </a:lnTo>
                          </a:path>
                        </a:pathLst>
                      </a:custGeom>
                      <a:solidFill>
                        <a:srgbClr val="008000"/>
                      </a:solidFill>
                      <a:ln w="12700" cap="rnd" cmpd="sng">
                        <a:solidFill>
                          <a:srgbClr val="3F5F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 sz="1350"/>
                      </a:p>
                    </p:txBody>
                  </p:sp>
                  <p:sp>
                    <p:nvSpPr>
                      <p:cNvPr id="151893" name="Freeform 25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85" y="3354"/>
                        <a:ext cx="114" cy="68"/>
                      </a:xfrm>
                      <a:custGeom>
                        <a:avLst/>
                        <a:gdLst>
                          <a:gd name="T0" fmla="*/ 113 w 114"/>
                          <a:gd name="T1" fmla="*/ 0 h 68"/>
                          <a:gd name="T2" fmla="*/ 0 w 114"/>
                          <a:gd name="T3" fmla="*/ 0 h 68"/>
                          <a:gd name="T4" fmla="*/ 0 w 114"/>
                          <a:gd name="T5" fmla="*/ 67 h 68"/>
                          <a:gd name="T6" fmla="*/ 81 w 114"/>
                          <a:gd name="T7" fmla="*/ 67 h 68"/>
                          <a:gd name="T8" fmla="*/ 81 w 114"/>
                          <a:gd name="T9" fmla="*/ 32 h 68"/>
                          <a:gd name="T10" fmla="*/ 82 w 114"/>
                          <a:gd name="T11" fmla="*/ 27 h 68"/>
                          <a:gd name="T12" fmla="*/ 85 w 114"/>
                          <a:gd name="T13" fmla="*/ 24 h 68"/>
                          <a:gd name="T14" fmla="*/ 90 w 114"/>
                          <a:gd name="T15" fmla="*/ 22 h 68"/>
                          <a:gd name="T16" fmla="*/ 113 w 114"/>
                          <a:gd name="T17" fmla="*/ 22 h 68"/>
                          <a:gd name="T18" fmla="*/ 113 w 114"/>
                          <a:gd name="T19" fmla="*/ 0 h 68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0" t="0" r="r" b="b"/>
                        <a:pathLst>
                          <a:path w="114" h="68">
                            <a:moveTo>
                              <a:pt x="113" y="0"/>
                            </a:moveTo>
                            <a:lnTo>
                              <a:pt x="0" y="0"/>
                            </a:lnTo>
                            <a:lnTo>
                              <a:pt x="0" y="67"/>
                            </a:lnTo>
                            <a:lnTo>
                              <a:pt x="81" y="67"/>
                            </a:lnTo>
                            <a:lnTo>
                              <a:pt x="81" y="32"/>
                            </a:lnTo>
                            <a:lnTo>
                              <a:pt x="82" y="27"/>
                            </a:lnTo>
                            <a:lnTo>
                              <a:pt x="85" y="24"/>
                            </a:lnTo>
                            <a:lnTo>
                              <a:pt x="90" y="22"/>
                            </a:lnTo>
                            <a:lnTo>
                              <a:pt x="113" y="22"/>
                            </a:lnTo>
                            <a:lnTo>
                              <a:pt x="113" y="0"/>
                            </a:lnTo>
                          </a:path>
                        </a:pathLst>
                      </a:custGeom>
                      <a:solidFill>
                        <a:srgbClr val="008000"/>
                      </a:solidFill>
                      <a:ln w="12700" cap="rnd" cmpd="sng">
                        <a:solidFill>
                          <a:srgbClr val="3F5F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 sz="1350"/>
                      </a:p>
                    </p:txBody>
                  </p:sp>
                </p:grpSp>
                <p:sp>
                  <p:nvSpPr>
                    <p:cNvPr id="151891" name="Oval 26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75" y="3356"/>
                      <a:ext cx="211" cy="327"/>
                    </a:xfrm>
                    <a:prstGeom prst="ellipse">
                      <a:avLst/>
                    </a:prstGeom>
                    <a:solidFill>
                      <a:srgbClr val="3F5F00"/>
                    </a:solidFill>
                    <a:ln w="12700">
                      <a:solidFill>
                        <a:srgbClr val="DFFFBF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endParaRPr lang="zh-CN" altLang="en-US" sz="1350"/>
                    </a:p>
                  </p:txBody>
                </p:sp>
              </p:grpSp>
              <p:grpSp>
                <p:nvGrpSpPr>
                  <p:cNvPr id="151876" name="Group 261"/>
                  <p:cNvGrpSpPr>
                    <a:grpSpLocks/>
                  </p:cNvGrpSpPr>
                  <p:nvPr/>
                </p:nvGrpSpPr>
                <p:grpSpPr bwMode="auto">
                  <a:xfrm>
                    <a:off x="877" y="3366"/>
                    <a:ext cx="201" cy="288"/>
                    <a:chOff x="877" y="3366"/>
                    <a:chExt cx="201" cy="288"/>
                  </a:xfrm>
                </p:grpSpPr>
                <p:sp>
                  <p:nvSpPr>
                    <p:cNvPr id="151877" name="Freeform 262"/>
                    <p:cNvSpPr>
                      <a:spLocks/>
                    </p:cNvSpPr>
                    <p:nvPr/>
                  </p:nvSpPr>
                  <p:spPr bwMode="auto">
                    <a:xfrm>
                      <a:off x="1014" y="3539"/>
                      <a:ext cx="64" cy="115"/>
                    </a:xfrm>
                    <a:custGeom>
                      <a:avLst/>
                      <a:gdLst>
                        <a:gd name="T0" fmla="*/ 0 w 64"/>
                        <a:gd name="T1" fmla="*/ 0 h 115"/>
                        <a:gd name="T2" fmla="*/ 13 w 64"/>
                        <a:gd name="T3" fmla="*/ 7 h 115"/>
                        <a:gd name="T4" fmla="*/ 14 w 64"/>
                        <a:gd name="T5" fmla="*/ 22 h 115"/>
                        <a:gd name="T6" fmla="*/ 31 w 64"/>
                        <a:gd name="T7" fmla="*/ 31 h 115"/>
                        <a:gd name="T8" fmla="*/ 51 w 64"/>
                        <a:gd name="T9" fmla="*/ 36 h 115"/>
                        <a:gd name="T10" fmla="*/ 63 w 64"/>
                        <a:gd name="T11" fmla="*/ 43 h 115"/>
                        <a:gd name="T12" fmla="*/ 61 w 64"/>
                        <a:gd name="T13" fmla="*/ 50 h 115"/>
                        <a:gd name="T14" fmla="*/ 59 w 64"/>
                        <a:gd name="T15" fmla="*/ 59 h 115"/>
                        <a:gd name="T16" fmla="*/ 54 w 64"/>
                        <a:gd name="T17" fmla="*/ 69 h 115"/>
                        <a:gd name="T18" fmla="*/ 51 w 64"/>
                        <a:gd name="T19" fmla="*/ 78 h 115"/>
                        <a:gd name="T20" fmla="*/ 47 w 64"/>
                        <a:gd name="T21" fmla="*/ 85 h 115"/>
                        <a:gd name="T22" fmla="*/ 43 w 64"/>
                        <a:gd name="T23" fmla="*/ 94 h 115"/>
                        <a:gd name="T24" fmla="*/ 35 w 64"/>
                        <a:gd name="T25" fmla="*/ 105 h 115"/>
                        <a:gd name="T26" fmla="*/ 29 w 64"/>
                        <a:gd name="T27" fmla="*/ 114 h 115"/>
                        <a:gd name="T28" fmla="*/ 9 w 64"/>
                        <a:gd name="T29" fmla="*/ 32 h 115"/>
                        <a:gd name="T30" fmla="*/ 1 w 64"/>
                        <a:gd name="T31" fmla="*/ 21 h 115"/>
                        <a:gd name="T32" fmla="*/ 0 w 64"/>
                        <a:gd name="T33" fmla="*/ 0 h 115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</a:gdLst>
                      <a:ahLst/>
                      <a:cxnLst>
                        <a:cxn ang="T34">
                          <a:pos x="T0" y="T1"/>
                        </a:cxn>
                        <a:cxn ang="T35">
                          <a:pos x="T2" y="T3"/>
                        </a:cxn>
                        <a:cxn ang="T36">
                          <a:pos x="T4" y="T5"/>
                        </a:cxn>
                        <a:cxn ang="T37">
                          <a:pos x="T6" y="T7"/>
                        </a:cxn>
                        <a:cxn ang="T38">
                          <a:pos x="T8" y="T9"/>
                        </a:cxn>
                        <a:cxn ang="T39">
                          <a:pos x="T10" y="T11"/>
                        </a:cxn>
                        <a:cxn ang="T40">
                          <a:pos x="T12" y="T13"/>
                        </a:cxn>
                        <a:cxn ang="T41">
                          <a:pos x="T14" y="T15"/>
                        </a:cxn>
                        <a:cxn ang="T42">
                          <a:pos x="T16" y="T17"/>
                        </a:cxn>
                        <a:cxn ang="T43">
                          <a:pos x="T18" y="T19"/>
                        </a:cxn>
                        <a:cxn ang="T44">
                          <a:pos x="T20" y="T21"/>
                        </a:cxn>
                        <a:cxn ang="T45">
                          <a:pos x="T22" y="T23"/>
                        </a:cxn>
                        <a:cxn ang="T46">
                          <a:pos x="T24" y="T25"/>
                        </a:cxn>
                        <a:cxn ang="T47">
                          <a:pos x="T26" y="T27"/>
                        </a:cxn>
                        <a:cxn ang="T48">
                          <a:pos x="T28" y="T29"/>
                        </a:cxn>
                        <a:cxn ang="T49">
                          <a:pos x="T30" y="T31"/>
                        </a:cxn>
                        <a:cxn ang="T50">
                          <a:pos x="T32" y="T33"/>
                        </a:cxn>
                      </a:cxnLst>
                      <a:rect l="0" t="0" r="r" b="b"/>
                      <a:pathLst>
                        <a:path w="64" h="115">
                          <a:moveTo>
                            <a:pt x="0" y="0"/>
                          </a:moveTo>
                          <a:lnTo>
                            <a:pt x="13" y="7"/>
                          </a:lnTo>
                          <a:lnTo>
                            <a:pt x="14" y="22"/>
                          </a:lnTo>
                          <a:lnTo>
                            <a:pt x="31" y="31"/>
                          </a:lnTo>
                          <a:lnTo>
                            <a:pt x="51" y="36"/>
                          </a:lnTo>
                          <a:lnTo>
                            <a:pt x="63" y="43"/>
                          </a:lnTo>
                          <a:lnTo>
                            <a:pt x="61" y="50"/>
                          </a:lnTo>
                          <a:lnTo>
                            <a:pt x="59" y="59"/>
                          </a:lnTo>
                          <a:lnTo>
                            <a:pt x="54" y="69"/>
                          </a:lnTo>
                          <a:lnTo>
                            <a:pt x="51" y="78"/>
                          </a:lnTo>
                          <a:lnTo>
                            <a:pt x="47" y="85"/>
                          </a:lnTo>
                          <a:lnTo>
                            <a:pt x="43" y="94"/>
                          </a:lnTo>
                          <a:lnTo>
                            <a:pt x="35" y="105"/>
                          </a:lnTo>
                          <a:lnTo>
                            <a:pt x="29" y="114"/>
                          </a:lnTo>
                          <a:lnTo>
                            <a:pt x="9" y="32"/>
                          </a:lnTo>
                          <a:lnTo>
                            <a:pt x="1" y="21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008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1350"/>
                    </a:p>
                  </p:txBody>
                </p:sp>
                <p:sp>
                  <p:nvSpPr>
                    <p:cNvPr id="151878" name="Freeform 263"/>
                    <p:cNvSpPr>
                      <a:spLocks/>
                    </p:cNvSpPr>
                    <p:nvPr/>
                  </p:nvSpPr>
                  <p:spPr bwMode="auto">
                    <a:xfrm>
                      <a:off x="948" y="3524"/>
                      <a:ext cx="92" cy="130"/>
                    </a:xfrm>
                    <a:custGeom>
                      <a:avLst/>
                      <a:gdLst>
                        <a:gd name="T0" fmla="*/ 91 w 92"/>
                        <a:gd name="T1" fmla="*/ 129 h 130"/>
                        <a:gd name="T2" fmla="*/ 51 w 92"/>
                        <a:gd name="T3" fmla="*/ 129 h 130"/>
                        <a:gd name="T4" fmla="*/ 33 w 92"/>
                        <a:gd name="T5" fmla="*/ 129 h 130"/>
                        <a:gd name="T6" fmla="*/ 33 w 92"/>
                        <a:gd name="T7" fmla="*/ 105 h 130"/>
                        <a:gd name="T8" fmla="*/ 26 w 92"/>
                        <a:gd name="T9" fmla="*/ 73 h 130"/>
                        <a:gd name="T10" fmla="*/ 17 w 92"/>
                        <a:gd name="T11" fmla="*/ 42 h 130"/>
                        <a:gd name="T12" fmla="*/ 17 w 92"/>
                        <a:gd name="T13" fmla="*/ 24 h 130"/>
                        <a:gd name="T14" fmla="*/ 6 w 92"/>
                        <a:gd name="T15" fmla="*/ 14 h 130"/>
                        <a:gd name="T16" fmla="*/ 0 w 92"/>
                        <a:gd name="T17" fmla="*/ 0 h 130"/>
                        <a:gd name="T18" fmla="*/ 11 w 92"/>
                        <a:gd name="T19" fmla="*/ 8 h 130"/>
                        <a:gd name="T20" fmla="*/ 23 w 92"/>
                        <a:gd name="T21" fmla="*/ 15 h 130"/>
                        <a:gd name="T22" fmla="*/ 36 w 92"/>
                        <a:gd name="T23" fmla="*/ 18 h 130"/>
                        <a:gd name="T24" fmla="*/ 42 w 92"/>
                        <a:gd name="T25" fmla="*/ 21 h 130"/>
                        <a:gd name="T26" fmla="*/ 48 w 92"/>
                        <a:gd name="T27" fmla="*/ 21 h 130"/>
                        <a:gd name="T28" fmla="*/ 56 w 92"/>
                        <a:gd name="T29" fmla="*/ 18 h 130"/>
                        <a:gd name="T30" fmla="*/ 62 w 92"/>
                        <a:gd name="T31" fmla="*/ 15 h 130"/>
                        <a:gd name="T32" fmla="*/ 62 w 92"/>
                        <a:gd name="T33" fmla="*/ 35 h 130"/>
                        <a:gd name="T34" fmla="*/ 71 w 92"/>
                        <a:gd name="T35" fmla="*/ 47 h 130"/>
                        <a:gd name="T36" fmla="*/ 83 w 92"/>
                        <a:gd name="T37" fmla="*/ 96 h 130"/>
                        <a:gd name="T38" fmla="*/ 91 w 92"/>
                        <a:gd name="T39" fmla="*/ 129 h 130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</a:gdLst>
                      <a:ahLst/>
                      <a:cxnLst>
                        <a:cxn ang="T40">
                          <a:pos x="T0" y="T1"/>
                        </a:cxn>
                        <a:cxn ang="T41">
                          <a:pos x="T2" y="T3"/>
                        </a:cxn>
                        <a:cxn ang="T42">
                          <a:pos x="T4" y="T5"/>
                        </a:cxn>
                        <a:cxn ang="T43">
                          <a:pos x="T6" y="T7"/>
                        </a:cxn>
                        <a:cxn ang="T44">
                          <a:pos x="T8" y="T9"/>
                        </a:cxn>
                        <a:cxn ang="T45">
                          <a:pos x="T10" y="T11"/>
                        </a:cxn>
                        <a:cxn ang="T46">
                          <a:pos x="T12" y="T13"/>
                        </a:cxn>
                        <a:cxn ang="T47">
                          <a:pos x="T14" y="T15"/>
                        </a:cxn>
                        <a:cxn ang="T48">
                          <a:pos x="T16" y="T17"/>
                        </a:cxn>
                        <a:cxn ang="T49">
                          <a:pos x="T18" y="T19"/>
                        </a:cxn>
                        <a:cxn ang="T50">
                          <a:pos x="T20" y="T21"/>
                        </a:cxn>
                        <a:cxn ang="T51">
                          <a:pos x="T22" y="T23"/>
                        </a:cxn>
                        <a:cxn ang="T52">
                          <a:pos x="T24" y="T25"/>
                        </a:cxn>
                        <a:cxn ang="T53">
                          <a:pos x="T26" y="T27"/>
                        </a:cxn>
                        <a:cxn ang="T54">
                          <a:pos x="T28" y="T29"/>
                        </a:cxn>
                        <a:cxn ang="T55">
                          <a:pos x="T30" y="T31"/>
                        </a:cxn>
                        <a:cxn ang="T56">
                          <a:pos x="T32" y="T33"/>
                        </a:cxn>
                        <a:cxn ang="T57">
                          <a:pos x="T34" y="T35"/>
                        </a:cxn>
                        <a:cxn ang="T58">
                          <a:pos x="T36" y="T37"/>
                        </a:cxn>
                        <a:cxn ang="T59">
                          <a:pos x="T38" y="T39"/>
                        </a:cxn>
                      </a:cxnLst>
                      <a:rect l="0" t="0" r="r" b="b"/>
                      <a:pathLst>
                        <a:path w="92" h="130">
                          <a:moveTo>
                            <a:pt x="91" y="129"/>
                          </a:moveTo>
                          <a:lnTo>
                            <a:pt x="51" y="129"/>
                          </a:lnTo>
                          <a:lnTo>
                            <a:pt x="33" y="129"/>
                          </a:lnTo>
                          <a:lnTo>
                            <a:pt x="33" y="105"/>
                          </a:lnTo>
                          <a:lnTo>
                            <a:pt x="26" y="73"/>
                          </a:lnTo>
                          <a:lnTo>
                            <a:pt x="17" y="42"/>
                          </a:lnTo>
                          <a:lnTo>
                            <a:pt x="17" y="24"/>
                          </a:lnTo>
                          <a:lnTo>
                            <a:pt x="6" y="14"/>
                          </a:lnTo>
                          <a:lnTo>
                            <a:pt x="0" y="0"/>
                          </a:lnTo>
                          <a:lnTo>
                            <a:pt x="11" y="8"/>
                          </a:lnTo>
                          <a:lnTo>
                            <a:pt x="23" y="15"/>
                          </a:lnTo>
                          <a:lnTo>
                            <a:pt x="36" y="18"/>
                          </a:lnTo>
                          <a:lnTo>
                            <a:pt x="42" y="21"/>
                          </a:lnTo>
                          <a:lnTo>
                            <a:pt x="48" y="21"/>
                          </a:lnTo>
                          <a:lnTo>
                            <a:pt x="56" y="18"/>
                          </a:lnTo>
                          <a:lnTo>
                            <a:pt x="62" y="15"/>
                          </a:lnTo>
                          <a:lnTo>
                            <a:pt x="62" y="35"/>
                          </a:lnTo>
                          <a:lnTo>
                            <a:pt x="71" y="47"/>
                          </a:lnTo>
                          <a:lnTo>
                            <a:pt x="83" y="96"/>
                          </a:lnTo>
                          <a:lnTo>
                            <a:pt x="91" y="129"/>
                          </a:lnTo>
                        </a:path>
                      </a:pathLst>
                    </a:custGeom>
                    <a:solidFill>
                      <a:srgbClr val="DFFFBF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1350"/>
                    </a:p>
                  </p:txBody>
                </p:sp>
                <p:sp>
                  <p:nvSpPr>
                    <p:cNvPr id="151879" name="Freeform 264"/>
                    <p:cNvSpPr>
                      <a:spLocks/>
                    </p:cNvSpPr>
                    <p:nvPr/>
                  </p:nvSpPr>
                  <p:spPr bwMode="auto">
                    <a:xfrm>
                      <a:off x="933" y="3377"/>
                      <a:ext cx="98" cy="162"/>
                    </a:xfrm>
                    <a:custGeom>
                      <a:avLst/>
                      <a:gdLst>
                        <a:gd name="T0" fmla="*/ 11 w 98"/>
                        <a:gd name="T1" fmla="*/ 126 h 162"/>
                        <a:gd name="T2" fmla="*/ 9 w 98"/>
                        <a:gd name="T3" fmla="*/ 108 h 162"/>
                        <a:gd name="T4" fmla="*/ 3 w 98"/>
                        <a:gd name="T5" fmla="*/ 87 h 162"/>
                        <a:gd name="T6" fmla="*/ 0 w 98"/>
                        <a:gd name="T7" fmla="*/ 54 h 162"/>
                        <a:gd name="T8" fmla="*/ 13 w 98"/>
                        <a:gd name="T9" fmla="*/ 21 h 162"/>
                        <a:gd name="T10" fmla="*/ 29 w 98"/>
                        <a:gd name="T11" fmla="*/ 7 h 162"/>
                        <a:gd name="T12" fmla="*/ 49 w 98"/>
                        <a:gd name="T13" fmla="*/ 1 h 162"/>
                        <a:gd name="T14" fmla="*/ 67 w 98"/>
                        <a:gd name="T15" fmla="*/ 0 h 162"/>
                        <a:gd name="T16" fmla="*/ 82 w 98"/>
                        <a:gd name="T17" fmla="*/ 10 h 162"/>
                        <a:gd name="T18" fmla="*/ 93 w 98"/>
                        <a:gd name="T19" fmla="*/ 36 h 162"/>
                        <a:gd name="T20" fmla="*/ 97 w 98"/>
                        <a:gd name="T21" fmla="*/ 57 h 162"/>
                        <a:gd name="T22" fmla="*/ 96 w 98"/>
                        <a:gd name="T23" fmla="*/ 86 h 162"/>
                        <a:gd name="T24" fmla="*/ 94 w 98"/>
                        <a:gd name="T25" fmla="*/ 108 h 162"/>
                        <a:gd name="T26" fmla="*/ 93 w 98"/>
                        <a:gd name="T27" fmla="*/ 117 h 162"/>
                        <a:gd name="T28" fmla="*/ 91 w 98"/>
                        <a:gd name="T29" fmla="*/ 126 h 162"/>
                        <a:gd name="T30" fmla="*/ 86 w 98"/>
                        <a:gd name="T31" fmla="*/ 134 h 162"/>
                        <a:gd name="T32" fmla="*/ 80 w 98"/>
                        <a:gd name="T33" fmla="*/ 138 h 162"/>
                        <a:gd name="T34" fmla="*/ 75 w 98"/>
                        <a:gd name="T35" fmla="*/ 141 h 162"/>
                        <a:gd name="T36" fmla="*/ 76 w 98"/>
                        <a:gd name="T37" fmla="*/ 155 h 162"/>
                        <a:gd name="T38" fmla="*/ 70 w 98"/>
                        <a:gd name="T39" fmla="*/ 158 h 162"/>
                        <a:gd name="T40" fmla="*/ 63 w 98"/>
                        <a:gd name="T41" fmla="*/ 161 h 162"/>
                        <a:gd name="T42" fmla="*/ 50 w 98"/>
                        <a:gd name="T43" fmla="*/ 160 h 162"/>
                        <a:gd name="T44" fmla="*/ 40 w 98"/>
                        <a:gd name="T45" fmla="*/ 155 h 162"/>
                        <a:gd name="T46" fmla="*/ 24 w 98"/>
                        <a:gd name="T47" fmla="*/ 147 h 162"/>
                        <a:gd name="T48" fmla="*/ 14 w 98"/>
                        <a:gd name="T49" fmla="*/ 140 h 162"/>
                        <a:gd name="T50" fmla="*/ 11 w 98"/>
                        <a:gd name="T51" fmla="*/ 126 h 162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60000 65536"/>
                        <a:gd name="T73" fmla="*/ 0 60000 65536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</a:gdLst>
                      <a:ahLst/>
                      <a:cxnLst>
                        <a:cxn ang="T52">
                          <a:pos x="T0" y="T1"/>
                        </a:cxn>
                        <a:cxn ang="T53">
                          <a:pos x="T2" y="T3"/>
                        </a:cxn>
                        <a:cxn ang="T54">
                          <a:pos x="T4" y="T5"/>
                        </a:cxn>
                        <a:cxn ang="T55">
                          <a:pos x="T6" y="T7"/>
                        </a:cxn>
                        <a:cxn ang="T56">
                          <a:pos x="T8" y="T9"/>
                        </a:cxn>
                        <a:cxn ang="T57">
                          <a:pos x="T10" y="T11"/>
                        </a:cxn>
                        <a:cxn ang="T58">
                          <a:pos x="T12" y="T13"/>
                        </a:cxn>
                        <a:cxn ang="T59">
                          <a:pos x="T14" y="T15"/>
                        </a:cxn>
                        <a:cxn ang="T60">
                          <a:pos x="T16" y="T17"/>
                        </a:cxn>
                        <a:cxn ang="T61">
                          <a:pos x="T18" y="T19"/>
                        </a:cxn>
                        <a:cxn ang="T62">
                          <a:pos x="T20" y="T21"/>
                        </a:cxn>
                        <a:cxn ang="T63">
                          <a:pos x="T22" y="T23"/>
                        </a:cxn>
                        <a:cxn ang="T64">
                          <a:pos x="T24" y="T25"/>
                        </a:cxn>
                        <a:cxn ang="T65">
                          <a:pos x="T26" y="T27"/>
                        </a:cxn>
                        <a:cxn ang="T66">
                          <a:pos x="T28" y="T29"/>
                        </a:cxn>
                        <a:cxn ang="T67">
                          <a:pos x="T30" y="T31"/>
                        </a:cxn>
                        <a:cxn ang="T68">
                          <a:pos x="T32" y="T33"/>
                        </a:cxn>
                        <a:cxn ang="T69">
                          <a:pos x="T34" y="T35"/>
                        </a:cxn>
                        <a:cxn ang="T70">
                          <a:pos x="T36" y="T37"/>
                        </a:cxn>
                        <a:cxn ang="T71">
                          <a:pos x="T38" y="T39"/>
                        </a:cxn>
                        <a:cxn ang="T72">
                          <a:pos x="T40" y="T41"/>
                        </a:cxn>
                        <a:cxn ang="T73">
                          <a:pos x="T42" y="T43"/>
                        </a:cxn>
                        <a:cxn ang="T74">
                          <a:pos x="T44" y="T45"/>
                        </a:cxn>
                        <a:cxn ang="T75">
                          <a:pos x="T46" y="T47"/>
                        </a:cxn>
                        <a:cxn ang="T76">
                          <a:pos x="T48" y="T49"/>
                        </a:cxn>
                        <a:cxn ang="T77">
                          <a:pos x="T50" y="T51"/>
                        </a:cxn>
                      </a:cxnLst>
                      <a:rect l="0" t="0" r="r" b="b"/>
                      <a:pathLst>
                        <a:path w="98" h="162">
                          <a:moveTo>
                            <a:pt x="11" y="126"/>
                          </a:moveTo>
                          <a:lnTo>
                            <a:pt x="9" y="108"/>
                          </a:lnTo>
                          <a:lnTo>
                            <a:pt x="3" y="87"/>
                          </a:lnTo>
                          <a:lnTo>
                            <a:pt x="0" y="54"/>
                          </a:lnTo>
                          <a:lnTo>
                            <a:pt x="13" y="21"/>
                          </a:lnTo>
                          <a:lnTo>
                            <a:pt x="29" y="7"/>
                          </a:lnTo>
                          <a:lnTo>
                            <a:pt x="49" y="1"/>
                          </a:lnTo>
                          <a:lnTo>
                            <a:pt x="67" y="0"/>
                          </a:lnTo>
                          <a:lnTo>
                            <a:pt x="82" y="10"/>
                          </a:lnTo>
                          <a:lnTo>
                            <a:pt x="93" y="36"/>
                          </a:lnTo>
                          <a:lnTo>
                            <a:pt x="97" y="57"/>
                          </a:lnTo>
                          <a:lnTo>
                            <a:pt x="96" y="86"/>
                          </a:lnTo>
                          <a:lnTo>
                            <a:pt x="94" y="108"/>
                          </a:lnTo>
                          <a:lnTo>
                            <a:pt x="93" y="117"/>
                          </a:lnTo>
                          <a:lnTo>
                            <a:pt x="91" y="126"/>
                          </a:lnTo>
                          <a:lnTo>
                            <a:pt x="86" y="134"/>
                          </a:lnTo>
                          <a:lnTo>
                            <a:pt x="80" y="138"/>
                          </a:lnTo>
                          <a:lnTo>
                            <a:pt x="75" y="141"/>
                          </a:lnTo>
                          <a:lnTo>
                            <a:pt x="76" y="155"/>
                          </a:lnTo>
                          <a:lnTo>
                            <a:pt x="70" y="158"/>
                          </a:lnTo>
                          <a:lnTo>
                            <a:pt x="63" y="161"/>
                          </a:lnTo>
                          <a:lnTo>
                            <a:pt x="50" y="160"/>
                          </a:lnTo>
                          <a:lnTo>
                            <a:pt x="40" y="155"/>
                          </a:lnTo>
                          <a:lnTo>
                            <a:pt x="24" y="147"/>
                          </a:lnTo>
                          <a:lnTo>
                            <a:pt x="14" y="140"/>
                          </a:lnTo>
                          <a:lnTo>
                            <a:pt x="11" y="126"/>
                          </a:lnTo>
                        </a:path>
                      </a:pathLst>
                    </a:custGeom>
                    <a:solidFill>
                      <a:srgbClr val="BFFFBF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1350"/>
                    </a:p>
                  </p:txBody>
                </p:sp>
                <p:sp>
                  <p:nvSpPr>
                    <p:cNvPr id="151880" name="Freeform 265"/>
                    <p:cNvSpPr>
                      <a:spLocks/>
                    </p:cNvSpPr>
                    <p:nvPr/>
                  </p:nvSpPr>
                  <p:spPr bwMode="auto">
                    <a:xfrm>
                      <a:off x="933" y="3446"/>
                      <a:ext cx="71" cy="109"/>
                    </a:xfrm>
                    <a:custGeom>
                      <a:avLst/>
                      <a:gdLst>
                        <a:gd name="T0" fmla="*/ 22 w 71"/>
                        <a:gd name="T1" fmla="*/ 0 h 109"/>
                        <a:gd name="T2" fmla="*/ 26 w 71"/>
                        <a:gd name="T3" fmla="*/ 21 h 109"/>
                        <a:gd name="T4" fmla="*/ 29 w 71"/>
                        <a:gd name="T5" fmla="*/ 36 h 109"/>
                        <a:gd name="T6" fmla="*/ 32 w 71"/>
                        <a:gd name="T7" fmla="*/ 49 h 109"/>
                        <a:gd name="T8" fmla="*/ 39 w 71"/>
                        <a:gd name="T9" fmla="*/ 62 h 109"/>
                        <a:gd name="T10" fmla="*/ 40 w 71"/>
                        <a:gd name="T11" fmla="*/ 65 h 109"/>
                        <a:gd name="T12" fmla="*/ 45 w 71"/>
                        <a:gd name="T13" fmla="*/ 69 h 109"/>
                        <a:gd name="T14" fmla="*/ 48 w 71"/>
                        <a:gd name="T15" fmla="*/ 72 h 109"/>
                        <a:gd name="T16" fmla="*/ 55 w 71"/>
                        <a:gd name="T17" fmla="*/ 74 h 109"/>
                        <a:gd name="T18" fmla="*/ 58 w 71"/>
                        <a:gd name="T19" fmla="*/ 75 h 109"/>
                        <a:gd name="T20" fmla="*/ 62 w 71"/>
                        <a:gd name="T21" fmla="*/ 76 h 109"/>
                        <a:gd name="T22" fmla="*/ 66 w 71"/>
                        <a:gd name="T23" fmla="*/ 76 h 109"/>
                        <a:gd name="T24" fmla="*/ 70 w 71"/>
                        <a:gd name="T25" fmla="*/ 74 h 109"/>
                        <a:gd name="T26" fmla="*/ 66 w 71"/>
                        <a:gd name="T27" fmla="*/ 81 h 109"/>
                        <a:gd name="T28" fmla="*/ 57 w 71"/>
                        <a:gd name="T29" fmla="*/ 88 h 109"/>
                        <a:gd name="T30" fmla="*/ 52 w 71"/>
                        <a:gd name="T31" fmla="*/ 94 h 109"/>
                        <a:gd name="T32" fmla="*/ 48 w 71"/>
                        <a:gd name="T33" fmla="*/ 101 h 109"/>
                        <a:gd name="T34" fmla="*/ 44 w 71"/>
                        <a:gd name="T35" fmla="*/ 106 h 109"/>
                        <a:gd name="T36" fmla="*/ 35 w 71"/>
                        <a:gd name="T37" fmla="*/ 108 h 109"/>
                        <a:gd name="T38" fmla="*/ 23 w 71"/>
                        <a:gd name="T39" fmla="*/ 108 h 109"/>
                        <a:gd name="T40" fmla="*/ 5 w 71"/>
                        <a:gd name="T41" fmla="*/ 92 h 109"/>
                        <a:gd name="T42" fmla="*/ 0 w 71"/>
                        <a:gd name="T43" fmla="*/ 79 h 109"/>
                        <a:gd name="T44" fmla="*/ 7 w 71"/>
                        <a:gd name="T45" fmla="*/ 52 h 109"/>
                        <a:gd name="T46" fmla="*/ 11 w 71"/>
                        <a:gd name="T47" fmla="*/ 24 h 109"/>
                        <a:gd name="T48" fmla="*/ 22 w 71"/>
                        <a:gd name="T49" fmla="*/ 0 h 109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60000 65536"/>
                        <a:gd name="T73" fmla="*/ 0 60000 65536"/>
                        <a:gd name="T74" fmla="*/ 0 60000 65536"/>
                      </a:gdLst>
                      <a:ahLst/>
                      <a:cxnLst>
                        <a:cxn ang="T50">
                          <a:pos x="T0" y="T1"/>
                        </a:cxn>
                        <a:cxn ang="T51">
                          <a:pos x="T2" y="T3"/>
                        </a:cxn>
                        <a:cxn ang="T52">
                          <a:pos x="T4" y="T5"/>
                        </a:cxn>
                        <a:cxn ang="T53">
                          <a:pos x="T6" y="T7"/>
                        </a:cxn>
                        <a:cxn ang="T54">
                          <a:pos x="T8" y="T9"/>
                        </a:cxn>
                        <a:cxn ang="T55">
                          <a:pos x="T10" y="T11"/>
                        </a:cxn>
                        <a:cxn ang="T56">
                          <a:pos x="T12" y="T13"/>
                        </a:cxn>
                        <a:cxn ang="T57">
                          <a:pos x="T14" y="T15"/>
                        </a:cxn>
                        <a:cxn ang="T58">
                          <a:pos x="T16" y="T17"/>
                        </a:cxn>
                        <a:cxn ang="T59">
                          <a:pos x="T18" y="T19"/>
                        </a:cxn>
                        <a:cxn ang="T60">
                          <a:pos x="T20" y="T21"/>
                        </a:cxn>
                        <a:cxn ang="T61">
                          <a:pos x="T22" y="T23"/>
                        </a:cxn>
                        <a:cxn ang="T62">
                          <a:pos x="T24" y="T25"/>
                        </a:cxn>
                        <a:cxn ang="T63">
                          <a:pos x="T26" y="T27"/>
                        </a:cxn>
                        <a:cxn ang="T64">
                          <a:pos x="T28" y="T29"/>
                        </a:cxn>
                        <a:cxn ang="T65">
                          <a:pos x="T30" y="T31"/>
                        </a:cxn>
                        <a:cxn ang="T66">
                          <a:pos x="T32" y="T33"/>
                        </a:cxn>
                        <a:cxn ang="T67">
                          <a:pos x="T34" y="T35"/>
                        </a:cxn>
                        <a:cxn ang="T68">
                          <a:pos x="T36" y="T37"/>
                        </a:cxn>
                        <a:cxn ang="T69">
                          <a:pos x="T38" y="T39"/>
                        </a:cxn>
                        <a:cxn ang="T70">
                          <a:pos x="T40" y="T41"/>
                        </a:cxn>
                        <a:cxn ang="T71">
                          <a:pos x="T42" y="T43"/>
                        </a:cxn>
                        <a:cxn ang="T72">
                          <a:pos x="T44" y="T45"/>
                        </a:cxn>
                        <a:cxn ang="T73">
                          <a:pos x="T46" y="T47"/>
                        </a:cxn>
                        <a:cxn ang="T74">
                          <a:pos x="T48" y="T49"/>
                        </a:cxn>
                      </a:cxnLst>
                      <a:rect l="0" t="0" r="r" b="b"/>
                      <a:pathLst>
                        <a:path w="71" h="109">
                          <a:moveTo>
                            <a:pt x="22" y="0"/>
                          </a:moveTo>
                          <a:lnTo>
                            <a:pt x="26" y="21"/>
                          </a:lnTo>
                          <a:lnTo>
                            <a:pt x="29" y="36"/>
                          </a:lnTo>
                          <a:lnTo>
                            <a:pt x="32" y="49"/>
                          </a:lnTo>
                          <a:lnTo>
                            <a:pt x="39" y="62"/>
                          </a:lnTo>
                          <a:lnTo>
                            <a:pt x="40" y="65"/>
                          </a:lnTo>
                          <a:lnTo>
                            <a:pt x="45" y="69"/>
                          </a:lnTo>
                          <a:lnTo>
                            <a:pt x="48" y="72"/>
                          </a:lnTo>
                          <a:lnTo>
                            <a:pt x="55" y="74"/>
                          </a:lnTo>
                          <a:lnTo>
                            <a:pt x="58" y="75"/>
                          </a:lnTo>
                          <a:lnTo>
                            <a:pt x="62" y="76"/>
                          </a:lnTo>
                          <a:lnTo>
                            <a:pt x="66" y="76"/>
                          </a:lnTo>
                          <a:lnTo>
                            <a:pt x="70" y="74"/>
                          </a:lnTo>
                          <a:lnTo>
                            <a:pt x="66" y="81"/>
                          </a:lnTo>
                          <a:lnTo>
                            <a:pt x="57" y="88"/>
                          </a:lnTo>
                          <a:lnTo>
                            <a:pt x="52" y="94"/>
                          </a:lnTo>
                          <a:lnTo>
                            <a:pt x="48" y="101"/>
                          </a:lnTo>
                          <a:lnTo>
                            <a:pt x="44" y="106"/>
                          </a:lnTo>
                          <a:lnTo>
                            <a:pt x="35" y="108"/>
                          </a:lnTo>
                          <a:lnTo>
                            <a:pt x="23" y="108"/>
                          </a:lnTo>
                          <a:lnTo>
                            <a:pt x="5" y="92"/>
                          </a:lnTo>
                          <a:lnTo>
                            <a:pt x="0" y="79"/>
                          </a:lnTo>
                          <a:lnTo>
                            <a:pt x="7" y="52"/>
                          </a:lnTo>
                          <a:lnTo>
                            <a:pt x="11" y="24"/>
                          </a:lnTo>
                          <a:lnTo>
                            <a:pt x="22" y="0"/>
                          </a:lnTo>
                        </a:path>
                      </a:pathLst>
                    </a:custGeom>
                    <a:solidFill>
                      <a:srgbClr val="3F5F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1350"/>
                    </a:p>
                  </p:txBody>
                </p:sp>
                <p:grpSp>
                  <p:nvGrpSpPr>
                    <p:cNvPr id="151881" name="Group 26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976" y="3428"/>
                      <a:ext cx="54" cy="61"/>
                      <a:chOff x="976" y="3428"/>
                      <a:chExt cx="54" cy="61"/>
                    </a:xfrm>
                  </p:grpSpPr>
                  <p:sp>
                    <p:nvSpPr>
                      <p:cNvPr id="151884" name="Freeform 26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98" y="3486"/>
                        <a:ext cx="18" cy="3"/>
                      </a:xfrm>
                      <a:custGeom>
                        <a:avLst/>
                        <a:gdLst>
                          <a:gd name="T0" fmla="*/ 0 w 18"/>
                          <a:gd name="T1" fmla="*/ 1 h 3"/>
                          <a:gd name="T2" fmla="*/ 1 w 18"/>
                          <a:gd name="T3" fmla="*/ 2 h 3"/>
                          <a:gd name="T4" fmla="*/ 4 w 18"/>
                          <a:gd name="T5" fmla="*/ 2 h 3"/>
                          <a:gd name="T6" fmla="*/ 7 w 18"/>
                          <a:gd name="T7" fmla="*/ 2 h 3"/>
                          <a:gd name="T8" fmla="*/ 9 w 18"/>
                          <a:gd name="T9" fmla="*/ 2 h 3"/>
                          <a:gd name="T10" fmla="*/ 12 w 18"/>
                          <a:gd name="T11" fmla="*/ 2 h 3"/>
                          <a:gd name="T12" fmla="*/ 14 w 18"/>
                          <a:gd name="T13" fmla="*/ 2 h 3"/>
                          <a:gd name="T14" fmla="*/ 16 w 18"/>
                          <a:gd name="T15" fmla="*/ 2 h 3"/>
                          <a:gd name="T16" fmla="*/ 17 w 18"/>
                          <a:gd name="T17" fmla="*/ 1 h 3"/>
                          <a:gd name="T18" fmla="*/ 15 w 18"/>
                          <a:gd name="T19" fmla="*/ 0 h 3"/>
                          <a:gd name="T20" fmla="*/ 10 w 18"/>
                          <a:gd name="T21" fmla="*/ 0 h 3"/>
                          <a:gd name="T22" fmla="*/ 5 w 18"/>
                          <a:gd name="T23" fmla="*/ 0 h 3"/>
                          <a:gd name="T24" fmla="*/ 2 w 18"/>
                          <a:gd name="T25" fmla="*/ 0 h 3"/>
                          <a:gd name="T26" fmla="*/ 0 w 18"/>
                          <a:gd name="T27" fmla="*/ 1 h 3"/>
                          <a:gd name="T28" fmla="*/ 0 60000 65536"/>
                          <a:gd name="T29" fmla="*/ 0 60000 65536"/>
                          <a:gd name="T30" fmla="*/ 0 60000 65536"/>
                          <a:gd name="T31" fmla="*/ 0 60000 65536"/>
                          <a:gd name="T32" fmla="*/ 0 60000 65536"/>
                          <a:gd name="T33" fmla="*/ 0 60000 65536"/>
                          <a:gd name="T34" fmla="*/ 0 60000 65536"/>
                          <a:gd name="T35" fmla="*/ 0 60000 65536"/>
                          <a:gd name="T36" fmla="*/ 0 60000 65536"/>
                          <a:gd name="T37" fmla="*/ 0 60000 65536"/>
                          <a:gd name="T38" fmla="*/ 0 60000 65536"/>
                          <a:gd name="T39" fmla="*/ 0 60000 65536"/>
                          <a:gd name="T40" fmla="*/ 0 60000 65536"/>
                          <a:gd name="T41" fmla="*/ 0 60000 65536"/>
                        </a:gdLst>
                        <a:ahLst/>
                        <a:cxnLst>
                          <a:cxn ang="T28">
                            <a:pos x="T0" y="T1"/>
                          </a:cxn>
                          <a:cxn ang="T29">
                            <a:pos x="T2" y="T3"/>
                          </a:cxn>
                          <a:cxn ang="T30">
                            <a:pos x="T4" y="T5"/>
                          </a:cxn>
                          <a:cxn ang="T31">
                            <a:pos x="T6" y="T7"/>
                          </a:cxn>
                          <a:cxn ang="T32">
                            <a:pos x="T8" y="T9"/>
                          </a:cxn>
                          <a:cxn ang="T33">
                            <a:pos x="T10" y="T11"/>
                          </a:cxn>
                          <a:cxn ang="T34">
                            <a:pos x="T12" y="T13"/>
                          </a:cxn>
                          <a:cxn ang="T35">
                            <a:pos x="T14" y="T15"/>
                          </a:cxn>
                          <a:cxn ang="T36">
                            <a:pos x="T16" y="T17"/>
                          </a:cxn>
                          <a:cxn ang="T37">
                            <a:pos x="T18" y="T19"/>
                          </a:cxn>
                          <a:cxn ang="T38">
                            <a:pos x="T20" y="T21"/>
                          </a:cxn>
                          <a:cxn ang="T39">
                            <a:pos x="T22" y="T23"/>
                          </a:cxn>
                          <a:cxn ang="T40">
                            <a:pos x="T24" y="T25"/>
                          </a:cxn>
                          <a:cxn ang="T41">
                            <a:pos x="T26" y="T27"/>
                          </a:cxn>
                        </a:cxnLst>
                        <a:rect l="0" t="0" r="r" b="b"/>
                        <a:pathLst>
                          <a:path w="18" h="3">
                            <a:moveTo>
                              <a:pt x="0" y="1"/>
                            </a:moveTo>
                            <a:lnTo>
                              <a:pt x="1" y="2"/>
                            </a:lnTo>
                            <a:lnTo>
                              <a:pt x="4" y="2"/>
                            </a:lnTo>
                            <a:lnTo>
                              <a:pt x="7" y="2"/>
                            </a:lnTo>
                            <a:lnTo>
                              <a:pt x="9" y="2"/>
                            </a:lnTo>
                            <a:lnTo>
                              <a:pt x="12" y="2"/>
                            </a:lnTo>
                            <a:lnTo>
                              <a:pt x="14" y="2"/>
                            </a:lnTo>
                            <a:lnTo>
                              <a:pt x="16" y="2"/>
                            </a:lnTo>
                            <a:lnTo>
                              <a:pt x="17" y="1"/>
                            </a:lnTo>
                            <a:lnTo>
                              <a:pt x="15" y="0"/>
                            </a:lnTo>
                            <a:lnTo>
                              <a:pt x="10" y="0"/>
                            </a:lnTo>
                            <a:lnTo>
                              <a:pt x="5" y="0"/>
                            </a:lnTo>
                            <a:lnTo>
                              <a:pt x="2" y="0"/>
                            </a:lnTo>
                            <a:lnTo>
                              <a:pt x="0" y="1"/>
                            </a:lnTo>
                          </a:path>
                        </a:pathLst>
                      </a:custGeom>
                      <a:solidFill>
                        <a:srgbClr val="3F5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 cap="rnd" cmpd="sng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 sz="1350"/>
                      </a:p>
                    </p:txBody>
                  </p:sp>
                  <p:sp>
                    <p:nvSpPr>
                      <p:cNvPr id="151885" name="Freeform 26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98" y="3471"/>
                        <a:ext cx="15" cy="2"/>
                      </a:xfrm>
                      <a:custGeom>
                        <a:avLst/>
                        <a:gdLst>
                          <a:gd name="T0" fmla="*/ 3 w 15"/>
                          <a:gd name="T1" fmla="*/ 1 h 2"/>
                          <a:gd name="T2" fmla="*/ 1 w 15"/>
                          <a:gd name="T3" fmla="*/ 1 h 2"/>
                          <a:gd name="T4" fmla="*/ 1 w 15"/>
                          <a:gd name="T5" fmla="*/ 1 h 2"/>
                          <a:gd name="T6" fmla="*/ 0 w 15"/>
                          <a:gd name="T7" fmla="*/ 1 h 2"/>
                          <a:gd name="T8" fmla="*/ 0 w 15"/>
                          <a:gd name="T9" fmla="*/ 1 h 2"/>
                          <a:gd name="T10" fmla="*/ 1 w 15"/>
                          <a:gd name="T11" fmla="*/ 0 h 2"/>
                          <a:gd name="T12" fmla="*/ 3 w 15"/>
                          <a:gd name="T13" fmla="*/ 0 h 2"/>
                          <a:gd name="T14" fmla="*/ 5 w 15"/>
                          <a:gd name="T15" fmla="*/ 0 h 2"/>
                          <a:gd name="T16" fmla="*/ 7 w 15"/>
                          <a:gd name="T17" fmla="*/ 0 h 2"/>
                          <a:gd name="T18" fmla="*/ 9 w 15"/>
                          <a:gd name="T19" fmla="*/ 0 h 2"/>
                          <a:gd name="T20" fmla="*/ 11 w 15"/>
                          <a:gd name="T21" fmla="*/ 0 h 2"/>
                          <a:gd name="T22" fmla="*/ 12 w 15"/>
                          <a:gd name="T23" fmla="*/ 0 h 2"/>
                          <a:gd name="T24" fmla="*/ 13 w 15"/>
                          <a:gd name="T25" fmla="*/ 0 h 2"/>
                          <a:gd name="T26" fmla="*/ 14 w 15"/>
                          <a:gd name="T27" fmla="*/ 1 h 2"/>
                          <a:gd name="T28" fmla="*/ 12 w 15"/>
                          <a:gd name="T29" fmla="*/ 1 h 2"/>
                          <a:gd name="T30" fmla="*/ 11 w 15"/>
                          <a:gd name="T31" fmla="*/ 1 h 2"/>
                          <a:gd name="T32" fmla="*/ 11 w 15"/>
                          <a:gd name="T33" fmla="*/ 1 h 2"/>
                          <a:gd name="T34" fmla="*/ 9 w 15"/>
                          <a:gd name="T35" fmla="*/ 1 h 2"/>
                          <a:gd name="T36" fmla="*/ 8 w 15"/>
                          <a:gd name="T37" fmla="*/ 1 h 2"/>
                          <a:gd name="T38" fmla="*/ 7 w 15"/>
                          <a:gd name="T39" fmla="*/ 1 h 2"/>
                          <a:gd name="T40" fmla="*/ 5 w 15"/>
                          <a:gd name="T41" fmla="*/ 1 h 2"/>
                          <a:gd name="T42" fmla="*/ 3 w 15"/>
                          <a:gd name="T43" fmla="*/ 1 h 2"/>
                          <a:gd name="T44" fmla="*/ 0 60000 65536"/>
                          <a:gd name="T45" fmla="*/ 0 60000 65536"/>
                          <a:gd name="T46" fmla="*/ 0 60000 65536"/>
                          <a:gd name="T47" fmla="*/ 0 60000 65536"/>
                          <a:gd name="T48" fmla="*/ 0 60000 65536"/>
                          <a:gd name="T49" fmla="*/ 0 60000 65536"/>
                          <a:gd name="T50" fmla="*/ 0 60000 65536"/>
                          <a:gd name="T51" fmla="*/ 0 60000 65536"/>
                          <a:gd name="T52" fmla="*/ 0 60000 65536"/>
                          <a:gd name="T53" fmla="*/ 0 60000 65536"/>
                          <a:gd name="T54" fmla="*/ 0 60000 65536"/>
                          <a:gd name="T55" fmla="*/ 0 60000 65536"/>
                          <a:gd name="T56" fmla="*/ 0 60000 65536"/>
                          <a:gd name="T57" fmla="*/ 0 60000 65536"/>
                          <a:gd name="T58" fmla="*/ 0 60000 65536"/>
                          <a:gd name="T59" fmla="*/ 0 60000 65536"/>
                          <a:gd name="T60" fmla="*/ 0 60000 65536"/>
                          <a:gd name="T61" fmla="*/ 0 60000 65536"/>
                          <a:gd name="T62" fmla="*/ 0 60000 65536"/>
                          <a:gd name="T63" fmla="*/ 0 60000 65536"/>
                          <a:gd name="T64" fmla="*/ 0 60000 65536"/>
                          <a:gd name="T65" fmla="*/ 0 60000 65536"/>
                        </a:gdLst>
                        <a:ahLst/>
                        <a:cxnLst>
                          <a:cxn ang="T44">
                            <a:pos x="T0" y="T1"/>
                          </a:cxn>
                          <a:cxn ang="T45">
                            <a:pos x="T2" y="T3"/>
                          </a:cxn>
                          <a:cxn ang="T46">
                            <a:pos x="T4" y="T5"/>
                          </a:cxn>
                          <a:cxn ang="T47">
                            <a:pos x="T6" y="T7"/>
                          </a:cxn>
                          <a:cxn ang="T48">
                            <a:pos x="T8" y="T9"/>
                          </a:cxn>
                          <a:cxn ang="T49">
                            <a:pos x="T10" y="T11"/>
                          </a:cxn>
                          <a:cxn ang="T50">
                            <a:pos x="T12" y="T13"/>
                          </a:cxn>
                          <a:cxn ang="T51">
                            <a:pos x="T14" y="T15"/>
                          </a:cxn>
                          <a:cxn ang="T52">
                            <a:pos x="T16" y="T17"/>
                          </a:cxn>
                          <a:cxn ang="T53">
                            <a:pos x="T18" y="T19"/>
                          </a:cxn>
                          <a:cxn ang="T54">
                            <a:pos x="T20" y="T21"/>
                          </a:cxn>
                          <a:cxn ang="T55">
                            <a:pos x="T22" y="T23"/>
                          </a:cxn>
                          <a:cxn ang="T56">
                            <a:pos x="T24" y="T25"/>
                          </a:cxn>
                          <a:cxn ang="T57">
                            <a:pos x="T26" y="T27"/>
                          </a:cxn>
                          <a:cxn ang="T58">
                            <a:pos x="T28" y="T29"/>
                          </a:cxn>
                          <a:cxn ang="T59">
                            <a:pos x="T30" y="T31"/>
                          </a:cxn>
                          <a:cxn ang="T60">
                            <a:pos x="T32" y="T33"/>
                          </a:cxn>
                          <a:cxn ang="T61">
                            <a:pos x="T34" y="T35"/>
                          </a:cxn>
                          <a:cxn ang="T62">
                            <a:pos x="T36" y="T37"/>
                          </a:cxn>
                          <a:cxn ang="T63">
                            <a:pos x="T38" y="T39"/>
                          </a:cxn>
                          <a:cxn ang="T64">
                            <a:pos x="T40" y="T41"/>
                          </a:cxn>
                          <a:cxn ang="T65">
                            <a:pos x="T42" y="T43"/>
                          </a:cxn>
                        </a:cxnLst>
                        <a:rect l="0" t="0" r="r" b="b"/>
                        <a:pathLst>
                          <a:path w="15" h="2">
                            <a:moveTo>
                              <a:pt x="3" y="1"/>
                            </a:moveTo>
                            <a:lnTo>
                              <a:pt x="1" y="1"/>
                            </a:lnTo>
                            <a:lnTo>
                              <a:pt x="0" y="1"/>
                            </a:lnTo>
                            <a:lnTo>
                              <a:pt x="1" y="0"/>
                            </a:lnTo>
                            <a:lnTo>
                              <a:pt x="3" y="0"/>
                            </a:lnTo>
                            <a:lnTo>
                              <a:pt x="5" y="0"/>
                            </a:lnTo>
                            <a:lnTo>
                              <a:pt x="7" y="0"/>
                            </a:lnTo>
                            <a:lnTo>
                              <a:pt x="9" y="0"/>
                            </a:lnTo>
                            <a:lnTo>
                              <a:pt x="11" y="0"/>
                            </a:lnTo>
                            <a:lnTo>
                              <a:pt x="12" y="0"/>
                            </a:lnTo>
                            <a:lnTo>
                              <a:pt x="13" y="0"/>
                            </a:lnTo>
                            <a:lnTo>
                              <a:pt x="14" y="1"/>
                            </a:lnTo>
                            <a:lnTo>
                              <a:pt x="12" y="1"/>
                            </a:lnTo>
                            <a:lnTo>
                              <a:pt x="11" y="1"/>
                            </a:lnTo>
                            <a:lnTo>
                              <a:pt x="9" y="1"/>
                            </a:lnTo>
                            <a:lnTo>
                              <a:pt x="8" y="1"/>
                            </a:lnTo>
                            <a:lnTo>
                              <a:pt x="7" y="1"/>
                            </a:lnTo>
                            <a:lnTo>
                              <a:pt x="5" y="1"/>
                            </a:lnTo>
                            <a:lnTo>
                              <a:pt x="3" y="1"/>
                            </a:lnTo>
                          </a:path>
                        </a:pathLst>
                      </a:custGeom>
                      <a:solidFill>
                        <a:srgbClr val="3F5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 cap="rnd" cmpd="sng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 sz="1350"/>
                      </a:p>
                    </p:txBody>
                  </p:sp>
                  <p:sp>
                    <p:nvSpPr>
                      <p:cNvPr id="151886" name="Freeform 26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76" y="3428"/>
                        <a:ext cx="28" cy="34"/>
                      </a:xfrm>
                      <a:custGeom>
                        <a:avLst/>
                        <a:gdLst>
                          <a:gd name="T0" fmla="*/ 0 w 28"/>
                          <a:gd name="T1" fmla="*/ 6 h 34"/>
                          <a:gd name="T2" fmla="*/ 3 w 28"/>
                          <a:gd name="T3" fmla="*/ 2 h 34"/>
                          <a:gd name="T4" fmla="*/ 8 w 28"/>
                          <a:gd name="T5" fmla="*/ 1 h 34"/>
                          <a:gd name="T6" fmla="*/ 12 w 28"/>
                          <a:gd name="T7" fmla="*/ 0 h 34"/>
                          <a:gd name="T8" fmla="*/ 17 w 28"/>
                          <a:gd name="T9" fmla="*/ 0 h 34"/>
                          <a:gd name="T10" fmla="*/ 20 w 28"/>
                          <a:gd name="T11" fmla="*/ 2 h 34"/>
                          <a:gd name="T12" fmla="*/ 23 w 28"/>
                          <a:gd name="T13" fmla="*/ 7 h 34"/>
                          <a:gd name="T14" fmla="*/ 25 w 28"/>
                          <a:gd name="T15" fmla="*/ 16 h 34"/>
                          <a:gd name="T16" fmla="*/ 26 w 28"/>
                          <a:gd name="T17" fmla="*/ 24 h 34"/>
                          <a:gd name="T18" fmla="*/ 27 w 28"/>
                          <a:gd name="T19" fmla="*/ 33 h 34"/>
                          <a:gd name="T20" fmla="*/ 24 w 28"/>
                          <a:gd name="T21" fmla="*/ 31 h 34"/>
                          <a:gd name="T22" fmla="*/ 22 w 28"/>
                          <a:gd name="T23" fmla="*/ 31 h 34"/>
                          <a:gd name="T24" fmla="*/ 19 w 28"/>
                          <a:gd name="T25" fmla="*/ 32 h 34"/>
                          <a:gd name="T26" fmla="*/ 20 w 28"/>
                          <a:gd name="T27" fmla="*/ 23 h 34"/>
                          <a:gd name="T28" fmla="*/ 22 w 28"/>
                          <a:gd name="T29" fmla="*/ 14 h 34"/>
                          <a:gd name="T30" fmla="*/ 21 w 28"/>
                          <a:gd name="T31" fmla="*/ 9 h 34"/>
                          <a:gd name="T32" fmla="*/ 18 w 28"/>
                          <a:gd name="T33" fmla="*/ 5 h 34"/>
                          <a:gd name="T34" fmla="*/ 10 w 28"/>
                          <a:gd name="T35" fmla="*/ 3 h 34"/>
                          <a:gd name="T36" fmla="*/ 0 w 28"/>
                          <a:gd name="T37" fmla="*/ 6 h 34"/>
                          <a:gd name="T38" fmla="*/ 0 60000 65536"/>
                          <a:gd name="T39" fmla="*/ 0 60000 65536"/>
                          <a:gd name="T40" fmla="*/ 0 60000 65536"/>
                          <a:gd name="T41" fmla="*/ 0 60000 65536"/>
                          <a:gd name="T42" fmla="*/ 0 60000 65536"/>
                          <a:gd name="T43" fmla="*/ 0 60000 65536"/>
                          <a:gd name="T44" fmla="*/ 0 60000 65536"/>
                          <a:gd name="T45" fmla="*/ 0 60000 65536"/>
                          <a:gd name="T46" fmla="*/ 0 60000 65536"/>
                          <a:gd name="T47" fmla="*/ 0 60000 65536"/>
                          <a:gd name="T48" fmla="*/ 0 60000 65536"/>
                          <a:gd name="T49" fmla="*/ 0 60000 65536"/>
                          <a:gd name="T50" fmla="*/ 0 60000 65536"/>
                          <a:gd name="T51" fmla="*/ 0 60000 65536"/>
                          <a:gd name="T52" fmla="*/ 0 60000 65536"/>
                          <a:gd name="T53" fmla="*/ 0 60000 65536"/>
                          <a:gd name="T54" fmla="*/ 0 60000 65536"/>
                          <a:gd name="T55" fmla="*/ 0 60000 65536"/>
                          <a:gd name="T56" fmla="*/ 0 60000 65536"/>
                        </a:gdLst>
                        <a:ahLst/>
                        <a:cxnLst>
                          <a:cxn ang="T38">
                            <a:pos x="T0" y="T1"/>
                          </a:cxn>
                          <a:cxn ang="T39">
                            <a:pos x="T2" y="T3"/>
                          </a:cxn>
                          <a:cxn ang="T40">
                            <a:pos x="T4" y="T5"/>
                          </a:cxn>
                          <a:cxn ang="T41">
                            <a:pos x="T6" y="T7"/>
                          </a:cxn>
                          <a:cxn ang="T42">
                            <a:pos x="T8" y="T9"/>
                          </a:cxn>
                          <a:cxn ang="T43">
                            <a:pos x="T10" y="T11"/>
                          </a:cxn>
                          <a:cxn ang="T44">
                            <a:pos x="T12" y="T13"/>
                          </a:cxn>
                          <a:cxn ang="T45">
                            <a:pos x="T14" y="T15"/>
                          </a:cxn>
                          <a:cxn ang="T46">
                            <a:pos x="T16" y="T17"/>
                          </a:cxn>
                          <a:cxn ang="T47">
                            <a:pos x="T18" y="T19"/>
                          </a:cxn>
                          <a:cxn ang="T48">
                            <a:pos x="T20" y="T21"/>
                          </a:cxn>
                          <a:cxn ang="T49">
                            <a:pos x="T22" y="T23"/>
                          </a:cxn>
                          <a:cxn ang="T50">
                            <a:pos x="T24" y="T25"/>
                          </a:cxn>
                          <a:cxn ang="T51">
                            <a:pos x="T26" y="T27"/>
                          </a:cxn>
                          <a:cxn ang="T52">
                            <a:pos x="T28" y="T29"/>
                          </a:cxn>
                          <a:cxn ang="T53">
                            <a:pos x="T30" y="T31"/>
                          </a:cxn>
                          <a:cxn ang="T54">
                            <a:pos x="T32" y="T33"/>
                          </a:cxn>
                          <a:cxn ang="T55">
                            <a:pos x="T34" y="T35"/>
                          </a:cxn>
                          <a:cxn ang="T56">
                            <a:pos x="T36" y="T37"/>
                          </a:cxn>
                        </a:cxnLst>
                        <a:rect l="0" t="0" r="r" b="b"/>
                        <a:pathLst>
                          <a:path w="28" h="34">
                            <a:moveTo>
                              <a:pt x="0" y="6"/>
                            </a:moveTo>
                            <a:lnTo>
                              <a:pt x="3" y="2"/>
                            </a:lnTo>
                            <a:lnTo>
                              <a:pt x="8" y="1"/>
                            </a:lnTo>
                            <a:lnTo>
                              <a:pt x="12" y="0"/>
                            </a:lnTo>
                            <a:lnTo>
                              <a:pt x="17" y="0"/>
                            </a:lnTo>
                            <a:lnTo>
                              <a:pt x="20" y="2"/>
                            </a:lnTo>
                            <a:lnTo>
                              <a:pt x="23" y="7"/>
                            </a:lnTo>
                            <a:lnTo>
                              <a:pt x="25" y="16"/>
                            </a:lnTo>
                            <a:lnTo>
                              <a:pt x="26" y="24"/>
                            </a:lnTo>
                            <a:lnTo>
                              <a:pt x="27" y="33"/>
                            </a:lnTo>
                            <a:lnTo>
                              <a:pt x="24" y="31"/>
                            </a:lnTo>
                            <a:lnTo>
                              <a:pt x="22" y="31"/>
                            </a:lnTo>
                            <a:lnTo>
                              <a:pt x="19" y="32"/>
                            </a:lnTo>
                            <a:lnTo>
                              <a:pt x="20" y="23"/>
                            </a:lnTo>
                            <a:lnTo>
                              <a:pt x="22" y="14"/>
                            </a:lnTo>
                            <a:lnTo>
                              <a:pt x="21" y="9"/>
                            </a:lnTo>
                            <a:lnTo>
                              <a:pt x="18" y="5"/>
                            </a:lnTo>
                            <a:lnTo>
                              <a:pt x="10" y="3"/>
                            </a:lnTo>
                            <a:lnTo>
                              <a:pt x="0" y="6"/>
                            </a:lnTo>
                          </a:path>
                        </a:pathLst>
                      </a:custGeom>
                      <a:solidFill>
                        <a:srgbClr val="3F5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 cap="rnd" cmpd="sng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 sz="1350"/>
                      </a:p>
                    </p:txBody>
                  </p:sp>
                  <p:sp>
                    <p:nvSpPr>
                      <p:cNvPr id="151887" name="Freeform 27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010" y="3429"/>
                        <a:ext cx="20" cy="1"/>
                      </a:xfrm>
                      <a:custGeom>
                        <a:avLst/>
                        <a:gdLst>
                          <a:gd name="T0" fmla="*/ 0 w 20"/>
                          <a:gd name="T1" fmla="*/ 0 h 1"/>
                          <a:gd name="T2" fmla="*/ 4 w 20"/>
                          <a:gd name="T3" fmla="*/ 0 h 1"/>
                          <a:gd name="T4" fmla="*/ 7 w 20"/>
                          <a:gd name="T5" fmla="*/ 0 h 1"/>
                          <a:gd name="T6" fmla="*/ 12 w 20"/>
                          <a:gd name="T7" fmla="*/ 0 h 1"/>
                          <a:gd name="T8" fmla="*/ 17 w 20"/>
                          <a:gd name="T9" fmla="*/ 0 h 1"/>
                          <a:gd name="T10" fmla="*/ 19 w 20"/>
                          <a:gd name="T11" fmla="*/ 0 h 1"/>
                          <a:gd name="T12" fmla="*/ 18 w 20"/>
                          <a:gd name="T13" fmla="*/ 0 h 1"/>
                          <a:gd name="T14" fmla="*/ 15 w 20"/>
                          <a:gd name="T15" fmla="*/ 0 h 1"/>
                          <a:gd name="T16" fmla="*/ 9 w 20"/>
                          <a:gd name="T17" fmla="*/ 0 h 1"/>
                          <a:gd name="T18" fmla="*/ 4 w 20"/>
                          <a:gd name="T19" fmla="*/ 0 h 1"/>
                          <a:gd name="T20" fmla="*/ 0 w 20"/>
                          <a:gd name="T21" fmla="*/ 0 h 1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60000 65536"/>
                          <a:gd name="T31" fmla="*/ 0 60000 65536"/>
                          <a:gd name="T32" fmla="*/ 0 60000 65536"/>
                        </a:gdLst>
                        <a:ahLst/>
                        <a:cxnLst>
                          <a:cxn ang="T22">
                            <a:pos x="T0" y="T1"/>
                          </a:cxn>
                          <a:cxn ang="T23">
                            <a:pos x="T2" y="T3"/>
                          </a:cxn>
                          <a:cxn ang="T24">
                            <a:pos x="T4" y="T5"/>
                          </a:cxn>
                          <a:cxn ang="T25">
                            <a:pos x="T6" y="T7"/>
                          </a:cxn>
                          <a:cxn ang="T26">
                            <a:pos x="T8" y="T9"/>
                          </a:cxn>
                          <a:cxn ang="T27">
                            <a:pos x="T10" y="T11"/>
                          </a:cxn>
                          <a:cxn ang="T28">
                            <a:pos x="T12" y="T13"/>
                          </a:cxn>
                          <a:cxn ang="T29">
                            <a:pos x="T14" y="T15"/>
                          </a:cxn>
                          <a:cxn ang="T30">
                            <a:pos x="T16" y="T17"/>
                          </a:cxn>
                          <a:cxn ang="T31">
                            <a:pos x="T18" y="T19"/>
                          </a:cxn>
                          <a:cxn ang="T32">
                            <a:pos x="T20" y="T21"/>
                          </a:cxn>
                        </a:cxnLst>
                        <a:rect l="0" t="0" r="r" b="b"/>
                        <a:pathLst>
                          <a:path w="20" h="1">
                            <a:moveTo>
                              <a:pt x="0" y="0"/>
                            </a:moveTo>
                            <a:lnTo>
                              <a:pt x="4" y="0"/>
                            </a:lnTo>
                            <a:lnTo>
                              <a:pt x="7" y="0"/>
                            </a:lnTo>
                            <a:lnTo>
                              <a:pt x="12" y="0"/>
                            </a:lnTo>
                            <a:lnTo>
                              <a:pt x="17" y="0"/>
                            </a:lnTo>
                            <a:lnTo>
                              <a:pt x="19" y="0"/>
                            </a:lnTo>
                            <a:lnTo>
                              <a:pt x="18" y="0"/>
                            </a:lnTo>
                            <a:lnTo>
                              <a:pt x="15" y="0"/>
                            </a:lnTo>
                            <a:lnTo>
                              <a:pt x="9" y="0"/>
                            </a:lnTo>
                            <a:lnTo>
                              <a:pt x="4" y="0"/>
                            </a:lnTo>
                            <a:lnTo>
                              <a:pt x="0" y="0"/>
                            </a:lnTo>
                          </a:path>
                        </a:pathLst>
                      </a:custGeom>
                      <a:solidFill>
                        <a:srgbClr val="3F5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 cap="rnd" cmpd="sng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 sz="1350"/>
                      </a:p>
                    </p:txBody>
                  </p:sp>
                  <p:sp>
                    <p:nvSpPr>
                      <p:cNvPr id="151888" name="Freeform 27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84" y="3436"/>
                        <a:ext cx="9" cy="3"/>
                      </a:xfrm>
                      <a:custGeom>
                        <a:avLst/>
                        <a:gdLst>
                          <a:gd name="T0" fmla="*/ 0 w 9"/>
                          <a:gd name="T1" fmla="*/ 1 h 3"/>
                          <a:gd name="T2" fmla="*/ 1 w 9"/>
                          <a:gd name="T3" fmla="*/ 2 h 3"/>
                          <a:gd name="T4" fmla="*/ 4 w 9"/>
                          <a:gd name="T5" fmla="*/ 2 h 3"/>
                          <a:gd name="T6" fmla="*/ 5 w 9"/>
                          <a:gd name="T7" fmla="*/ 2 h 3"/>
                          <a:gd name="T8" fmla="*/ 7 w 9"/>
                          <a:gd name="T9" fmla="*/ 1 h 3"/>
                          <a:gd name="T10" fmla="*/ 8 w 9"/>
                          <a:gd name="T11" fmla="*/ 1 h 3"/>
                          <a:gd name="T12" fmla="*/ 6 w 9"/>
                          <a:gd name="T13" fmla="*/ 0 h 3"/>
                          <a:gd name="T14" fmla="*/ 4 w 9"/>
                          <a:gd name="T15" fmla="*/ 0 h 3"/>
                          <a:gd name="T16" fmla="*/ 2 w 9"/>
                          <a:gd name="T17" fmla="*/ 0 h 3"/>
                          <a:gd name="T18" fmla="*/ 0 w 9"/>
                          <a:gd name="T19" fmla="*/ 1 h 3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0" t="0" r="r" b="b"/>
                        <a:pathLst>
                          <a:path w="9" h="3">
                            <a:moveTo>
                              <a:pt x="0" y="1"/>
                            </a:moveTo>
                            <a:lnTo>
                              <a:pt x="1" y="2"/>
                            </a:lnTo>
                            <a:lnTo>
                              <a:pt x="4" y="2"/>
                            </a:lnTo>
                            <a:lnTo>
                              <a:pt x="5" y="2"/>
                            </a:lnTo>
                            <a:lnTo>
                              <a:pt x="7" y="1"/>
                            </a:lnTo>
                            <a:lnTo>
                              <a:pt x="8" y="1"/>
                            </a:lnTo>
                            <a:lnTo>
                              <a:pt x="6" y="0"/>
                            </a:lnTo>
                            <a:lnTo>
                              <a:pt x="4" y="0"/>
                            </a:lnTo>
                            <a:lnTo>
                              <a:pt x="2" y="0"/>
                            </a:lnTo>
                            <a:lnTo>
                              <a:pt x="0" y="1"/>
                            </a:lnTo>
                          </a:path>
                        </a:pathLst>
                      </a:custGeom>
                      <a:solidFill>
                        <a:srgbClr val="3F5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 cap="rnd" cmpd="sng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 sz="1350"/>
                      </a:p>
                    </p:txBody>
                  </p:sp>
                  <p:sp>
                    <p:nvSpPr>
                      <p:cNvPr id="151889" name="Freeform 27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015" y="3435"/>
                        <a:ext cx="9" cy="3"/>
                      </a:xfrm>
                      <a:custGeom>
                        <a:avLst/>
                        <a:gdLst>
                          <a:gd name="T0" fmla="*/ 8 w 9"/>
                          <a:gd name="T1" fmla="*/ 1 h 3"/>
                          <a:gd name="T2" fmla="*/ 7 w 9"/>
                          <a:gd name="T3" fmla="*/ 1 h 3"/>
                          <a:gd name="T4" fmla="*/ 5 w 9"/>
                          <a:gd name="T5" fmla="*/ 2 h 3"/>
                          <a:gd name="T6" fmla="*/ 3 w 9"/>
                          <a:gd name="T7" fmla="*/ 2 h 3"/>
                          <a:gd name="T8" fmla="*/ 1 w 9"/>
                          <a:gd name="T9" fmla="*/ 1 h 3"/>
                          <a:gd name="T10" fmla="*/ 0 w 9"/>
                          <a:gd name="T11" fmla="*/ 1 h 3"/>
                          <a:gd name="T12" fmla="*/ 2 w 9"/>
                          <a:gd name="T13" fmla="*/ 0 h 3"/>
                          <a:gd name="T14" fmla="*/ 4 w 9"/>
                          <a:gd name="T15" fmla="*/ 0 h 3"/>
                          <a:gd name="T16" fmla="*/ 6 w 9"/>
                          <a:gd name="T17" fmla="*/ 0 h 3"/>
                          <a:gd name="T18" fmla="*/ 8 w 9"/>
                          <a:gd name="T19" fmla="*/ 1 h 3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0" t="0" r="r" b="b"/>
                        <a:pathLst>
                          <a:path w="9" h="3">
                            <a:moveTo>
                              <a:pt x="8" y="1"/>
                            </a:moveTo>
                            <a:lnTo>
                              <a:pt x="7" y="1"/>
                            </a:lnTo>
                            <a:lnTo>
                              <a:pt x="5" y="2"/>
                            </a:lnTo>
                            <a:lnTo>
                              <a:pt x="3" y="2"/>
                            </a:lnTo>
                            <a:lnTo>
                              <a:pt x="1" y="1"/>
                            </a:lnTo>
                            <a:lnTo>
                              <a:pt x="0" y="1"/>
                            </a:lnTo>
                            <a:lnTo>
                              <a:pt x="2" y="0"/>
                            </a:lnTo>
                            <a:lnTo>
                              <a:pt x="4" y="0"/>
                            </a:lnTo>
                            <a:lnTo>
                              <a:pt x="6" y="0"/>
                            </a:lnTo>
                            <a:lnTo>
                              <a:pt x="8" y="1"/>
                            </a:lnTo>
                          </a:path>
                        </a:pathLst>
                      </a:custGeom>
                      <a:solidFill>
                        <a:srgbClr val="3F5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 cap="rnd" cmpd="sng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 sz="1350"/>
                      </a:p>
                    </p:txBody>
                  </p:sp>
                </p:grpSp>
                <p:sp>
                  <p:nvSpPr>
                    <p:cNvPr id="151882" name="Freeform 273"/>
                    <p:cNvSpPr>
                      <a:spLocks/>
                    </p:cNvSpPr>
                    <p:nvPr/>
                  </p:nvSpPr>
                  <p:spPr bwMode="auto">
                    <a:xfrm>
                      <a:off x="900" y="3366"/>
                      <a:ext cx="152" cy="131"/>
                    </a:xfrm>
                    <a:custGeom>
                      <a:avLst/>
                      <a:gdLst>
                        <a:gd name="T0" fmla="*/ 75 w 152"/>
                        <a:gd name="T1" fmla="*/ 3 h 131"/>
                        <a:gd name="T2" fmla="*/ 59 w 152"/>
                        <a:gd name="T3" fmla="*/ 5 h 131"/>
                        <a:gd name="T4" fmla="*/ 46 w 152"/>
                        <a:gd name="T5" fmla="*/ 12 h 131"/>
                        <a:gd name="T6" fmla="*/ 29 w 152"/>
                        <a:gd name="T7" fmla="*/ 26 h 131"/>
                        <a:gd name="T8" fmla="*/ 20 w 152"/>
                        <a:gd name="T9" fmla="*/ 47 h 131"/>
                        <a:gd name="T10" fmla="*/ 13 w 152"/>
                        <a:gd name="T11" fmla="*/ 62 h 131"/>
                        <a:gd name="T12" fmla="*/ 4 w 152"/>
                        <a:gd name="T13" fmla="*/ 73 h 131"/>
                        <a:gd name="T14" fmla="*/ 0 w 152"/>
                        <a:gd name="T15" fmla="*/ 82 h 131"/>
                        <a:gd name="T16" fmla="*/ 6 w 152"/>
                        <a:gd name="T17" fmla="*/ 95 h 131"/>
                        <a:gd name="T18" fmla="*/ 12 w 152"/>
                        <a:gd name="T19" fmla="*/ 104 h 131"/>
                        <a:gd name="T20" fmla="*/ 25 w 152"/>
                        <a:gd name="T21" fmla="*/ 109 h 131"/>
                        <a:gd name="T22" fmla="*/ 38 w 152"/>
                        <a:gd name="T23" fmla="*/ 116 h 131"/>
                        <a:gd name="T24" fmla="*/ 43 w 152"/>
                        <a:gd name="T25" fmla="*/ 122 h 131"/>
                        <a:gd name="T26" fmla="*/ 57 w 152"/>
                        <a:gd name="T27" fmla="*/ 130 h 131"/>
                        <a:gd name="T28" fmla="*/ 64 w 152"/>
                        <a:gd name="T29" fmla="*/ 126 h 131"/>
                        <a:gd name="T30" fmla="*/ 61 w 152"/>
                        <a:gd name="T31" fmla="*/ 88 h 131"/>
                        <a:gd name="T32" fmla="*/ 65 w 152"/>
                        <a:gd name="T33" fmla="*/ 57 h 131"/>
                        <a:gd name="T34" fmla="*/ 72 w 152"/>
                        <a:gd name="T35" fmla="*/ 37 h 131"/>
                        <a:gd name="T36" fmla="*/ 85 w 152"/>
                        <a:gd name="T37" fmla="*/ 24 h 131"/>
                        <a:gd name="T38" fmla="*/ 93 w 152"/>
                        <a:gd name="T39" fmla="*/ 21 h 131"/>
                        <a:gd name="T40" fmla="*/ 103 w 152"/>
                        <a:gd name="T41" fmla="*/ 22 h 131"/>
                        <a:gd name="T42" fmla="*/ 111 w 152"/>
                        <a:gd name="T43" fmla="*/ 26 h 131"/>
                        <a:gd name="T44" fmla="*/ 121 w 152"/>
                        <a:gd name="T45" fmla="*/ 34 h 131"/>
                        <a:gd name="T46" fmla="*/ 124 w 152"/>
                        <a:gd name="T47" fmla="*/ 41 h 131"/>
                        <a:gd name="T48" fmla="*/ 128 w 152"/>
                        <a:gd name="T49" fmla="*/ 50 h 131"/>
                        <a:gd name="T50" fmla="*/ 129 w 152"/>
                        <a:gd name="T51" fmla="*/ 58 h 131"/>
                        <a:gd name="T52" fmla="*/ 127 w 152"/>
                        <a:gd name="T53" fmla="*/ 66 h 131"/>
                        <a:gd name="T54" fmla="*/ 127 w 152"/>
                        <a:gd name="T55" fmla="*/ 73 h 131"/>
                        <a:gd name="T56" fmla="*/ 130 w 152"/>
                        <a:gd name="T57" fmla="*/ 90 h 131"/>
                        <a:gd name="T58" fmla="*/ 128 w 152"/>
                        <a:gd name="T59" fmla="*/ 100 h 131"/>
                        <a:gd name="T60" fmla="*/ 128 w 152"/>
                        <a:gd name="T61" fmla="*/ 111 h 131"/>
                        <a:gd name="T62" fmla="*/ 140 w 152"/>
                        <a:gd name="T63" fmla="*/ 113 h 131"/>
                        <a:gd name="T64" fmla="*/ 147 w 152"/>
                        <a:gd name="T65" fmla="*/ 108 h 131"/>
                        <a:gd name="T66" fmla="*/ 151 w 152"/>
                        <a:gd name="T67" fmla="*/ 99 h 131"/>
                        <a:gd name="T68" fmla="*/ 149 w 152"/>
                        <a:gd name="T69" fmla="*/ 82 h 131"/>
                        <a:gd name="T70" fmla="*/ 142 w 152"/>
                        <a:gd name="T71" fmla="*/ 65 h 131"/>
                        <a:gd name="T72" fmla="*/ 132 w 152"/>
                        <a:gd name="T73" fmla="*/ 47 h 131"/>
                        <a:gd name="T74" fmla="*/ 126 w 152"/>
                        <a:gd name="T75" fmla="*/ 32 h 131"/>
                        <a:gd name="T76" fmla="*/ 120 w 152"/>
                        <a:gd name="T77" fmla="*/ 20 h 131"/>
                        <a:gd name="T78" fmla="*/ 114 w 152"/>
                        <a:gd name="T79" fmla="*/ 13 h 131"/>
                        <a:gd name="T80" fmla="*/ 104 w 152"/>
                        <a:gd name="T81" fmla="*/ 7 h 131"/>
                        <a:gd name="T82" fmla="*/ 86 w 152"/>
                        <a:gd name="T83" fmla="*/ 0 h 131"/>
                        <a:gd name="T84" fmla="*/ 75 w 152"/>
                        <a:gd name="T85" fmla="*/ 3 h 131"/>
                        <a:gd name="T86" fmla="*/ 0 60000 65536"/>
                        <a:gd name="T87" fmla="*/ 0 60000 65536"/>
                        <a:gd name="T88" fmla="*/ 0 60000 65536"/>
                        <a:gd name="T89" fmla="*/ 0 60000 65536"/>
                        <a:gd name="T90" fmla="*/ 0 60000 65536"/>
                        <a:gd name="T91" fmla="*/ 0 60000 65536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</a:gdLst>
                      <a:ahLst/>
                      <a:cxnLst>
                        <a:cxn ang="T86">
                          <a:pos x="T0" y="T1"/>
                        </a:cxn>
                        <a:cxn ang="T87">
                          <a:pos x="T2" y="T3"/>
                        </a:cxn>
                        <a:cxn ang="T88">
                          <a:pos x="T4" y="T5"/>
                        </a:cxn>
                        <a:cxn ang="T89">
                          <a:pos x="T6" y="T7"/>
                        </a:cxn>
                        <a:cxn ang="T90">
                          <a:pos x="T8" y="T9"/>
                        </a:cxn>
                        <a:cxn ang="T91">
                          <a:pos x="T10" y="T11"/>
                        </a:cxn>
                        <a:cxn ang="T92">
                          <a:pos x="T12" y="T13"/>
                        </a:cxn>
                        <a:cxn ang="T93">
                          <a:pos x="T14" y="T15"/>
                        </a:cxn>
                        <a:cxn ang="T94">
                          <a:pos x="T16" y="T17"/>
                        </a:cxn>
                        <a:cxn ang="T95">
                          <a:pos x="T18" y="T19"/>
                        </a:cxn>
                        <a:cxn ang="T96">
                          <a:pos x="T20" y="T21"/>
                        </a:cxn>
                        <a:cxn ang="T97">
                          <a:pos x="T22" y="T23"/>
                        </a:cxn>
                        <a:cxn ang="T98">
                          <a:pos x="T24" y="T25"/>
                        </a:cxn>
                        <a:cxn ang="T99">
                          <a:pos x="T26" y="T27"/>
                        </a:cxn>
                        <a:cxn ang="T100">
                          <a:pos x="T28" y="T29"/>
                        </a:cxn>
                        <a:cxn ang="T101">
                          <a:pos x="T30" y="T31"/>
                        </a:cxn>
                        <a:cxn ang="T102">
                          <a:pos x="T32" y="T33"/>
                        </a:cxn>
                        <a:cxn ang="T103">
                          <a:pos x="T34" y="T35"/>
                        </a:cxn>
                        <a:cxn ang="T104">
                          <a:pos x="T36" y="T37"/>
                        </a:cxn>
                        <a:cxn ang="T105">
                          <a:pos x="T38" y="T39"/>
                        </a:cxn>
                        <a:cxn ang="T106">
                          <a:pos x="T40" y="T41"/>
                        </a:cxn>
                        <a:cxn ang="T107">
                          <a:pos x="T42" y="T43"/>
                        </a:cxn>
                        <a:cxn ang="T108">
                          <a:pos x="T44" y="T45"/>
                        </a:cxn>
                        <a:cxn ang="T109">
                          <a:pos x="T46" y="T47"/>
                        </a:cxn>
                        <a:cxn ang="T110">
                          <a:pos x="T48" y="T49"/>
                        </a:cxn>
                        <a:cxn ang="T111">
                          <a:pos x="T50" y="T51"/>
                        </a:cxn>
                        <a:cxn ang="T112">
                          <a:pos x="T52" y="T53"/>
                        </a:cxn>
                        <a:cxn ang="T113">
                          <a:pos x="T54" y="T55"/>
                        </a:cxn>
                        <a:cxn ang="T114">
                          <a:pos x="T56" y="T57"/>
                        </a:cxn>
                        <a:cxn ang="T115">
                          <a:pos x="T58" y="T59"/>
                        </a:cxn>
                        <a:cxn ang="T116">
                          <a:pos x="T60" y="T61"/>
                        </a:cxn>
                        <a:cxn ang="T117">
                          <a:pos x="T62" y="T63"/>
                        </a:cxn>
                        <a:cxn ang="T118">
                          <a:pos x="T64" y="T65"/>
                        </a:cxn>
                        <a:cxn ang="T119">
                          <a:pos x="T66" y="T67"/>
                        </a:cxn>
                        <a:cxn ang="T120">
                          <a:pos x="T68" y="T69"/>
                        </a:cxn>
                        <a:cxn ang="T121">
                          <a:pos x="T70" y="T71"/>
                        </a:cxn>
                        <a:cxn ang="T122">
                          <a:pos x="T72" y="T73"/>
                        </a:cxn>
                        <a:cxn ang="T123">
                          <a:pos x="T74" y="T75"/>
                        </a:cxn>
                        <a:cxn ang="T124">
                          <a:pos x="T76" y="T77"/>
                        </a:cxn>
                        <a:cxn ang="T125">
                          <a:pos x="T78" y="T79"/>
                        </a:cxn>
                        <a:cxn ang="T126">
                          <a:pos x="T80" y="T81"/>
                        </a:cxn>
                        <a:cxn ang="T127">
                          <a:pos x="T82" y="T83"/>
                        </a:cxn>
                        <a:cxn ang="T128">
                          <a:pos x="T84" y="T85"/>
                        </a:cxn>
                      </a:cxnLst>
                      <a:rect l="0" t="0" r="r" b="b"/>
                      <a:pathLst>
                        <a:path w="152" h="131">
                          <a:moveTo>
                            <a:pt x="75" y="3"/>
                          </a:moveTo>
                          <a:lnTo>
                            <a:pt x="59" y="5"/>
                          </a:lnTo>
                          <a:lnTo>
                            <a:pt x="46" y="12"/>
                          </a:lnTo>
                          <a:lnTo>
                            <a:pt x="29" y="26"/>
                          </a:lnTo>
                          <a:lnTo>
                            <a:pt x="20" y="47"/>
                          </a:lnTo>
                          <a:lnTo>
                            <a:pt x="13" y="62"/>
                          </a:lnTo>
                          <a:lnTo>
                            <a:pt x="4" y="73"/>
                          </a:lnTo>
                          <a:lnTo>
                            <a:pt x="0" y="82"/>
                          </a:lnTo>
                          <a:lnTo>
                            <a:pt x="6" y="95"/>
                          </a:lnTo>
                          <a:lnTo>
                            <a:pt x="12" y="104"/>
                          </a:lnTo>
                          <a:lnTo>
                            <a:pt x="25" y="109"/>
                          </a:lnTo>
                          <a:lnTo>
                            <a:pt x="38" y="116"/>
                          </a:lnTo>
                          <a:lnTo>
                            <a:pt x="43" y="122"/>
                          </a:lnTo>
                          <a:lnTo>
                            <a:pt x="57" y="130"/>
                          </a:lnTo>
                          <a:lnTo>
                            <a:pt x="64" y="126"/>
                          </a:lnTo>
                          <a:lnTo>
                            <a:pt x="61" y="88"/>
                          </a:lnTo>
                          <a:lnTo>
                            <a:pt x="65" y="57"/>
                          </a:lnTo>
                          <a:lnTo>
                            <a:pt x="72" y="37"/>
                          </a:lnTo>
                          <a:lnTo>
                            <a:pt x="85" y="24"/>
                          </a:lnTo>
                          <a:lnTo>
                            <a:pt x="93" y="21"/>
                          </a:lnTo>
                          <a:lnTo>
                            <a:pt x="103" y="22"/>
                          </a:lnTo>
                          <a:lnTo>
                            <a:pt x="111" y="26"/>
                          </a:lnTo>
                          <a:lnTo>
                            <a:pt x="121" y="34"/>
                          </a:lnTo>
                          <a:lnTo>
                            <a:pt x="124" y="41"/>
                          </a:lnTo>
                          <a:lnTo>
                            <a:pt x="128" y="50"/>
                          </a:lnTo>
                          <a:lnTo>
                            <a:pt x="129" y="58"/>
                          </a:lnTo>
                          <a:lnTo>
                            <a:pt x="127" y="66"/>
                          </a:lnTo>
                          <a:lnTo>
                            <a:pt x="127" y="73"/>
                          </a:lnTo>
                          <a:lnTo>
                            <a:pt x="130" y="90"/>
                          </a:lnTo>
                          <a:lnTo>
                            <a:pt x="128" y="100"/>
                          </a:lnTo>
                          <a:lnTo>
                            <a:pt x="128" y="111"/>
                          </a:lnTo>
                          <a:lnTo>
                            <a:pt x="140" y="113"/>
                          </a:lnTo>
                          <a:lnTo>
                            <a:pt x="147" y="108"/>
                          </a:lnTo>
                          <a:lnTo>
                            <a:pt x="151" y="99"/>
                          </a:lnTo>
                          <a:lnTo>
                            <a:pt x="149" y="82"/>
                          </a:lnTo>
                          <a:lnTo>
                            <a:pt x="142" y="65"/>
                          </a:lnTo>
                          <a:lnTo>
                            <a:pt x="132" y="47"/>
                          </a:lnTo>
                          <a:lnTo>
                            <a:pt x="126" y="32"/>
                          </a:lnTo>
                          <a:lnTo>
                            <a:pt x="120" y="20"/>
                          </a:lnTo>
                          <a:lnTo>
                            <a:pt x="114" y="13"/>
                          </a:lnTo>
                          <a:lnTo>
                            <a:pt x="104" y="7"/>
                          </a:lnTo>
                          <a:lnTo>
                            <a:pt x="86" y="0"/>
                          </a:lnTo>
                          <a:lnTo>
                            <a:pt x="75" y="3"/>
                          </a:lnTo>
                        </a:path>
                      </a:pathLst>
                    </a:custGeom>
                    <a:solidFill>
                      <a:srgbClr val="9FFF9F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1350"/>
                    </a:p>
                  </p:txBody>
                </p:sp>
                <p:sp>
                  <p:nvSpPr>
                    <p:cNvPr id="151883" name="Freeform 274"/>
                    <p:cNvSpPr>
                      <a:spLocks/>
                    </p:cNvSpPr>
                    <p:nvPr/>
                  </p:nvSpPr>
                  <p:spPr bwMode="auto">
                    <a:xfrm>
                      <a:off x="877" y="3492"/>
                      <a:ext cx="103" cy="162"/>
                    </a:xfrm>
                    <a:custGeom>
                      <a:avLst/>
                      <a:gdLst>
                        <a:gd name="T0" fmla="*/ 61 w 103"/>
                        <a:gd name="T1" fmla="*/ 0 h 162"/>
                        <a:gd name="T2" fmla="*/ 63 w 103"/>
                        <a:gd name="T3" fmla="*/ 20 h 162"/>
                        <a:gd name="T4" fmla="*/ 69 w 103"/>
                        <a:gd name="T5" fmla="*/ 38 h 162"/>
                        <a:gd name="T6" fmla="*/ 77 w 103"/>
                        <a:gd name="T7" fmla="*/ 50 h 162"/>
                        <a:gd name="T8" fmla="*/ 85 w 103"/>
                        <a:gd name="T9" fmla="*/ 58 h 162"/>
                        <a:gd name="T10" fmla="*/ 83 w 103"/>
                        <a:gd name="T11" fmla="*/ 73 h 162"/>
                        <a:gd name="T12" fmla="*/ 91 w 103"/>
                        <a:gd name="T13" fmla="*/ 97 h 162"/>
                        <a:gd name="T14" fmla="*/ 99 w 103"/>
                        <a:gd name="T15" fmla="*/ 127 h 162"/>
                        <a:gd name="T16" fmla="*/ 102 w 103"/>
                        <a:gd name="T17" fmla="*/ 161 h 162"/>
                        <a:gd name="T18" fmla="*/ 43 w 103"/>
                        <a:gd name="T19" fmla="*/ 161 h 162"/>
                        <a:gd name="T20" fmla="*/ 36 w 103"/>
                        <a:gd name="T21" fmla="*/ 153 h 162"/>
                        <a:gd name="T22" fmla="*/ 28 w 103"/>
                        <a:gd name="T23" fmla="*/ 143 h 162"/>
                        <a:gd name="T24" fmla="*/ 21 w 103"/>
                        <a:gd name="T25" fmla="*/ 130 h 162"/>
                        <a:gd name="T26" fmla="*/ 15 w 103"/>
                        <a:gd name="T27" fmla="*/ 115 h 162"/>
                        <a:gd name="T28" fmla="*/ 8 w 103"/>
                        <a:gd name="T29" fmla="*/ 98 h 162"/>
                        <a:gd name="T30" fmla="*/ 4 w 103"/>
                        <a:gd name="T31" fmla="*/ 80 h 162"/>
                        <a:gd name="T32" fmla="*/ 2 w 103"/>
                        <a:gd name="T33" fmla="*/ 65 h 162"/>
                        <a:gd name="T34" fmla="*/ 0 w 103"/>
                        <a:gd name="T35" fmla="*/ 56 h 162"/>
                        <a:gd name="T36" fmla="*/ 14 w 103"/>
                        <a:gd name="T37" fmla="*/ 56 h 162"/>
                        <a:gd name="T38" fmla="*/ 25 w 103"/>
                        <a:gd name="T39" fmla="*/ 54 h 162"/>
                        <a:gd name="T40" fmla="*/ 37 w 103"/>
                        <a:gd name="T41" fmla="*/ 42 h 162"/>
                        <a:gd name="T42" fmla="*/ 47 w 103"/>
                        <a:gd name="T43" fmla="*/ 27 h 162"/>
                        <a:gd name="T44" fmla="*/ 61 w 103"/>
                        <a:gd name="T45" fmla="*/ 0 h 162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</a:gdLst>
                      <a:ahLst/>
                      <a:cxnLst>
                        <a:cxn ang="T46">
                          <a:pos x="T0" y="T1"/>
                        </a:cxn>
                        <a:cxn ang="T47">
                          <a:pos x="T2" y="T3"/>
                        </a:cxn>
                        <a:cxn ang="T48">
                          <a:pos x="T4" y="T5"/>
                        </a:cxn>
                        <a:cxn ang="T49">
                          <a:pos x="T6" y="T7"/>
                        </a:cxn>
                        <a:cxn ang="T50">
                          <a:pos x="T8" y="T9"/>
                        </a:cxn>
                        <a:cxn ang="T51">
                          <a:pos x="T10" y="T11"/>
                        </a:cxn>
                        <a:cxn ang="T52">
                          <a:pos x="T12" y="T13"/>
                        </a:cxn>
                        <a:cxn ang="T53">
                          <a:pos x="T14" y="T15"/>
                        </a:cxn>
                        <a:cxn ang="T54">
                          <a:pos x="T16" y="T17"/>
                        </a:cxn>
                        <a:cxn ang="T55">
                          <a:pos x="T18" y="T19"/>
                        </a:cxn>
                        <a:cxn ang="T56">
                          <a:pos x="T20" y="T21"/>
                        </a:cxn>
                        <a:cxn ang="T57">
                          <a:pos x="T22" y="T23"/>
                        </a:cxn>
                        <a:cxn ang="T58">
                          <a:pos x="T24" y="T25"/>
                        </a:cxn>
                        <a:cxn ang="T59">
                          <a:pos x="T26" y="T27"/>
                        </a:cxn>
                        <a:cxn ang="T60">
                          <a:pos x="T28" y="T29"/>
                        </a:cxn>
                        <a:cxn ang="T61">
                          <a:pos x="T30" y="T31"/>
                        </a:cxn>
                        <a:cxn ang="T62">
                          <a:pos x="T32" y="T33"/>
                        </a:cxn>
                        <a:cxn ang="T63">
                          <a:pos x="T34" y="T35"/>
                        </a:cxn>
                        <a:cxn ang="T64">
                          <a:pos x="T36" y="T37"/>
                        </a:cxn>
                        <a:cxn ang="T65">
                          <a:pos x="T38" y="T39"/>
                        </a:cxn>
                        <a:cxn ang="T66">
                          <a:pos x="T40" y="T41"/>
                        </a:cxn>
                        <a:cxn ang="T67">
                          <a:pos x="T42" y="T43"/>
                        </a:cxn>
                        <a:cxn ang="T68">
                          <a:pos x="T44" y="T45"/>
                        </a:cxn>
                      </a:cxnLst>
                      <a:rect l="0" t="0" r="r" b="b"/>
                      <a:pathLst>
                        <a:path w="103" h="162">
                          <a:moveTo>
                            <a:pt x="61" y="0"/>
                          </a:moveTo>
                          <a:lnTo>
                            <a:pt x="63" y="20"/>
                          </a:lnTo>
                          <a:lnTo>
                            <a:pt x="69" y="38"/>
                          </a:lnTo>
                          <a:lnTo>
                            <a:pt x="77" y="50"/>
                          </a:lnTo>
                          <a:lnTo>
                            <a:pt x="85" y="58"/>
                          </a:lnTo>
                          <a:lnTo>
                            <a:pt x="83" y="73"/>
                          </a:lnTo>
                          <a:lnTo>
                            <a:pt x="91" y="97"/>
                          </a:lnTo>
                          <a:lnTo>
                            <a:pt x="99" y="127"/>
                          </a:lnTo>
                          <a:lnTo>
                            <a:pt x="102" y="161"/>
                          </a:lnTo>
                          <a:lnTo>
                            <a:pt x="43" y="161"/>
                          </a:lnTo>
                          <a:lnTo>
                            <a:pt x="36" y="153"/>
                          </a:lnTo>
                          <a:lnTo>
                            <a:pt x="28" y="143"/>
                          </a:lnTo>
                          <a:lnTo>
                            <a:pt x="21" y="130"/>
                          </a:lnTo>
                          <a:lnTo>
                            <a:pt x="15" y="115"/>
                          </a:lnTo>
                          <a:lnTo>
                            <a:pt x="8" y="98"/>
                          </a:lnTo>
                          <a:lnTo>
                            <a:pt x="4" y="80"/>
                          </a:lnTo>
                          <a:lnTo>
                            <a:pt x="2" y="65"/>
                          </a:lnTo>
                          <a:lnTo>
                            <a:pt x="0" y="56"/>
                          </a:lnTo>
                          <a:lnTo>
                            <a:pt x="14" y="56"/>
                          </a:lnTo>
                          <a:lnTo>
                            <a:pt x="25" y="54"/>
                          </a:lnTo>
                          <a:lnTo>
                            <a:pt x="37" y="42"/>
                          </a:lnTo>
                          <a:lnTo>
                            <a:pt x="47" y="27"/>
                          </a:lnTo>
                          <a:lnTo>
                            <a:pt x="61" y="0"/>
                          </a:lnTo>
                        </a:path>
                      </a:pathLst>
                    </a:custGeom>
                    <a:solidFill>
                      <a:srgbClr val="008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1350"/>
                    </a:p>
                  </p:txBody>
                </p:sp>
              </p:grpSp>
            </p:grpSp>
            <p:sp>
              <p:nvSpPr>
                <p:cNvPr id="151874" name="Freeform 275"/>
                <p:cNvSpPr>
                  <a:spLocks/>
                </p:cNvSpPr>
                <p:nvPr/>
              </p:nvSpPr>
              <p:spPr bwMode="auto">
                <a:xfrm>
                  <a:off x="775" y="3636"/>
                  <a:ext cx="420" cy="68"/>
                </a:xfrm>
                <a:custGeom>
                  <a:avLst/>
                  <a:gdLst>
                    <a:gd name="T0" fmla="*/ 0 w 420"/>
                    <a:gd name="T1" fmla="*/ 0 h 68"/>
                    <a:gd name="T2" fmla="*/ 419 w 420"/>
                    <a:gd name="T3" fmla="*/ 0 h 68"/>
                    <a:gd name="T4" fmla="*/ 419 w 420"/>
                    <a:gd name="T5" fmla="*/ 67 h 68"/>
                    <a:gd name="T6" fmla="*/ 0 w 420"/>
                    <a:gd name="T7" fmla="*/ 67 h 68"/>
                    <a:gd name="T8" fmla="*/ 0 w 420"/>
                    <a:gd name="T9" fmla="*/ 0 h 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20" h="68">
                      <a:moveTo>
                        <a:pt x="0" y="0"/>
                      </a:moveTo>
                      <a:lnTo>
                        <a:pt x="419" y="0"/>
                      </a:lnTo>
                      <a:lnTo>
                        <a:pt x="419" y="67"/>
                      </a:lnTo>
                      <a:lnTo>
                        <a:pt x="0" y="67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8000"/>
                </a:solidFill>
                <a:ln w="12700" cap="rnd" cmpd="sng">
                  <a:solidFill>
                    <a:srgbClr val="BFFFB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350"/>
                </a:p>
              </p:txBody>
            </p:sp>
          </p:grpSp>
          <p:sp>
            <p:nvSpPr>
              <p:cNvPr id="151798" name="Rectangle 276"/>
              <p:cNvSpPr>
                <a:spLocks noChangeArrowheads="1"/>
              </p:cNvSpPr>
              <p:nvPr/>
            </p:nvSpPr>
            <p:spPr bwMode="auto">
              <a:xfrm>
                <a:off x="766" y="3246"/>
                <a:ext cx="429" cy="28"/>
              </a:xfrm>
              <a:prstGeom prst="rect">
                <a:avLst/>
              </a:prstGeom>
              <a:solidFill>
                <a:srgbClr val="008000"/>
              </a:solidFill>
              <a:ln w="12700">
                <a:solidFill>
                  <a:srgbClr val="DFFFB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350"/>
              </a:p>
            </p:txBody>
          </p:sp>
          <p:grpSp>
            <p:nvGrpSpPr>
              <p:cNvPr id="151799" name="Group 277"/>
              <p:cNvGrpSpPr>
                <a:grpSpLocks/>
              </p:cNvGrpSpPr>
              <p:nvPr/>
            </p:nvGrpSpPr>
            <p:grpSpPr bwMode="auto">
              <a:xfrm>
                <a:off x="512" y="3247"/>
                <a:ext cx="161" cy="177"/>
                <a:chOff x="512" y="3247"/>
                <a:chExt cx="161" cy="177"/>
              </a:xfrm>
            </p:grpSpPr>
            <p:sp>
              <p:nvSpPr>
                <p:cNvPr id="151869" name="Freeform 278"/>
                <p:cNvSpPr>
                  <a:spLocks/>
                </p:cNvSpPr>
                <p:nvPr/>
              </p:nvSpPr>
              <p:spPr bwMode="auto">
                <a:xfrm>
                  <a:off x="612" y="3262"/>
                  <a:ext cx="61" cy="162"/>
                </a:xfrm>
                <a:custGeom>
                  <a:avLst/>
                  <a:gdLst>
                    <a:gd name="T0" fmla="*/ 6 w 61"/>
                    <a:gd name="T1" fmla="*/ 68 h 162"/>
                    <a:gd name="T2" fmla="*/ 4 w 61"/>
                    <a:gd name="T3" fmla="*/ 58 h 162"/>
                    <a:gd name="T4" fmla="*/ 1 w 61"/>
                    <a:gd name="T5" fmla="*/ 46 h 162"/>
                    <a:gd name="T6" fmla="*/ 0 w 61"/>
                    <a:gd name="T7" fmla="*/ 32 h 162"/>
                    <a:gd name="T8" fmla="*/ 3 w 61"/>
                    <a:gd name="T9" fmla="*/ 17 h 162"/>
                    <a:gd name="T10" fmla="*/ 8 w 61"/>
                    <a:gd name="T11" fmla="*/ 0 h 162"/>
                    <a:gd name="T12" fmla="*/ 15 w 61"/>
                    <a:gd name="T13" fmla="*/ 15 h 162"/>
                    <a:gd name="T14" fmla="*/ 20 w 61"/>
                    <a:gd name="T15" fmla="*/ 27 h 162"/>
                    <a:gd name="T16" fmla="*/ 21 w 61"/>
                    <a:gd name="T17" fmla="*/ 41 h 162"/>
                    <a:gd name="T18" fmla="*/ 20 w 61"/>
                    <a:gd name="T19" fmla="*/ 57 h 162"/>
                    <a:gd name="T20" fmla="*/ 18 w 61"/>
                    <a:gd name="T21" fmla="*/ 69 h 162"/>
                    <a:gd name="T22" fmla="*/ 16 w 61"/>
                    <a:gd name="T23" fmla="*/ 77 h 162"/>
                    <a:gd name="T24" fmla="*/ 21 w 61"/>
                    <a:gd name="T25" fmla="*/ 69 h 162"/>
                    <a:gd name="T26" fmla="*/ 29 w 61"/>
                    <a:gd name="T27" fmla="*/ 60 h 162"/>
                    <a:gd name="T28" fmla="*/ 36 w 61"/>
                    <a:gd name="T29" fmla="*/ 54 h 162"/>
                    <a:gd name="T30" fmla="*/ 43 w 61"/>
                    <a:gd name="T31" fmla="*/ 50 h 162"/>
                    <a:gd name="T32" fmla="*/ 53 w 61"/>
                    <a:gd name="T33" fmla="*/ 48 h 162"/>
                    <a:gd name="T34" fmla="*/ 60 w 61"/>
                    <a:gd name="T35" fmla="*/ 46 h 162"/>
                    <a:gd name="T36" fmla="*/ 57 w 61"/>
                    <a:gd name="T37" fmla="*/ 57 h 162"/>
                    <a:gd name="T38" fmla="*/ 53 w 61"/>
                    <a:gd name="T39" fmla="*/ 69 h 162"/>
                    <a:gd name="T40" fmla="*/ 46 w 61"/>
                    <a:gd name="T41" fmla="*/ 78 h 162"/>
                    <a:gd name="T42" fmla="*/ 39 w 61"/>
                    <a:gd name="T43" fmla="*/ 84 h 162"/>
                    <a:gd name="T44" fmla="*/ 29 w 61"/>
                    <a:gd name="T45" fmla="*/ 88 h 162"/>
                    <a:gd name="T46" fmla="*/ 19 w 61"/>
                    <a:gd name="T47" fmla="*/ 89 h 162"/>
                    <a:gd name="T48" fmla="*/ 30 w 61"/>
                    <a:gd name="T49" fmla="*/ 96 h 162"/>
                    <a:gd name="T50" fmla="*/ 38 w 61"/>
                    <a:gd name="T51" fmla="*/ 102 h 162"/>
                    <a:gd name="T52" fmla="*/ 41 w 61"/>
                    <a:gd name="T53" fmla="*/ 109 h 162"/>
                    <a:gd name="T54" fmla="*/ 45 w 61"/>
                    <a:gd name="T55" fmla="*/ 117 h 162"/>
                    <a:gd name="T56" fmla="*/ 45 w 61"/>
                    <a:gd name="T57" fmla="*/ 124 h 162"/>
                    <a:gd name="T58" fmla="*/ 47 w 61"/>
                    <a:gd name="T59" fmla="*/ 136 h 162"/>
                    <a:gd name="T60" fmla="*/ 34 w 61"/>
                    <a:gd name="T61" fmla="*/ 130 h 162"/>
                    <a:gd name="T62" fmla="*/ 26 w 61"/>
                    <a:gd name="T63" fmla="*/ 124 h 162"/>
                    <a:gd name="T64" fmla="*/ 22 w 61"/>
                    <a:gd name="T65" fmla="*/ 117 h 162"/>
                    <a:gd name="T66" fmla="*/ 15 w 61"/>
                    <a:gd name="T67" fmla="*/ 102 h 162"/>
                    <a:gd name="T68" fmla="*/ 21 w 61"/>
                    <a:gd name="T69" fmla="*/ 116 h 162"/>
                    <a:gd name="T70" fmla="*/ 23 w 61"/>
                    <a:gd name="T71" fmla="*/ 129 h 162"/>
                    <a:gd name="T72" fmla="*/ 24 w 61"/>
                    <a:gd name="T73" fmla="*/ 139 h 162"/>
                    <a:gd name="T74" fmla="*/ 22 w 61"/>
                    <a:gd name="T75" fmla="*/ 152 h 162"/>
                    <a:gd name="T76" fmla="*/ 22 w 61"/>
                    <a:gd name="T77" fmla="*/ 161 h 162"/>
                    <a:gd name="T78" fmla="*/ 10 w 61"/>
                    <a:gd name="T79" fmla="*/ 149 h 162"/>
                    <a:gd name="T80" fmla="*/ 5 w 61"/>
                    <a:gd name="T81" fmla="*/ 133 h 162"/>
                    <a:gd name="T82" fmla="*/ 3 w 61"/>
                    <a:gd name="T83" fmla="*/ 117 h 162"/>
                    <a:gd name="T84" fmla="*/ 6 w 61"/>
                    <a:gd name="T85" fmla="*/ 99 h 162"/>
                    <a:gd name="T86" fmla="*/ 6 w 61"/>
                    <a:gd name="T87" fmla="*/ 86 h 162"/>
                    <a:gd name="T88" fmla="*/ 6 w 61"/>
                    <a:gd name="T89" fmla="*/ 78 h 162"/>
                    <a:gd name="T90" fmla="*/ 6 w 61"/>
                    <a:gd name="T91" fmla="*/ 68 h 162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</a:gdLst>
                  <a:ahLst/>
                  <a:cxnLst>
                    <a:cxn ang="T92">
                      <a:pos x="T0" y="T1"/>
                    </a:cxn>
                    <a:cxn ang="T93">
                      <a:pos x="T2" y="T3"/>
                    </a:cxn>
                    <a:cxn ang="T94">
                      <a:pos x="T4" y="T5"/>
                    </a:cxn>
                    <a:cxn ang="T95">
                      <a:pos x="T6" y="T7"/>
                    </a:cxn>
                    <a:cxn ang="T96">
                      <a:pos x="T8" y="T9"/>
                    </a:cxn>
                    <a:cxn ang="T97">
                      <a:pos x="T10" y="T11"/>
                    </a:cxn>
                    <a:cxn ang="T98">
                      <a:pos x="T12" y="T13"/>
                    </a:cxn>
                    <a:cxn ang="T99">
                      <a:pos x="T14" y="T15"/>
                    </a:cxn>
                    <a:cxn ang="T100">
                      <a:pos x="T16" y="T17"/>
                    </a:cxn>
                    <a:cxn ang="T101">
                      <a:pos x="T18" y="T19"/>
                    </a:cxn>
                    <a:cxn ang="T102">
                      <a:pos x="T20" y="T21"/>
                    </a:cxn>
                    <a:cxn ang="T103">
                      <a:pos x="T22" y="T23"/>
                    </a:cxn>
                    <a:cxn ang="T104">
                      <a:pos x="T24" y="T25"/>
                    </a:cxn>
                    <a:cxn ang="T105">
                      <a:pos x="T26" y="T27"/>
                    </a:cxn>
                    <a:cxn ang="T106">
                      <a:pos x="T28" y="T29"/>
                    </a:cxn>
                    <a:cxn ang="T107">
                      <a:pos x="T30" y="T31"/>
                    </a:cxn>
                    <a:cxn ang="T108">
                      <a:pos x="T32" y="T33"/>
                    </a:cxn>
                    <a:cxn ang="T109">
                      <a:pos x="T34" y="T35"/>
                    </a:cxn>
                    <a:cxn ang="T110">
                      <a:pos x="T36" y="T37"/>
                    </a:cxn>
                    <a:cxn ang="T111">
                      <a:pos x="T38" y="T39"/>
                    </a:cxn>
                    <a:cxn ang="T112">
                      <a:pos x="T40" y="T41"/>
                    </a:cxn>
                    <a:cxn ang="T113">
                      <a:pos x="T42" y="T43"/>
                    </a:cxn>
                    <a:cxn ang="T114">
                      <a:pos x="T44" y="T45"/>
                    </a:cxn>
                    <a:cxn ang="T115">
                      <a:pos x="T46" y="T47"/>
                    </a:cxn>
                    <a:cxn ang="T116">
                      <a:pos x="T48" y="T49"/>
                    </a:cxn>
                    <a:cxn ang="T117">
                      <a:pos x="T50" y="T51"/>
                    </a:cxn>
                    <a:cxn ang="T118">
                      <a:pos x="T52" y="T53"/>
                    </a:cxn>
                    <a:cxn ang="T119">
                      <a:pos x="T54" y="T55"/>
                    </a:cxn>
                    <a:cxn ang="T120">
                      <a:pos x="T56" y="T57"/>
                    </a:cxn>
                    <a:cxn ang="T121">
                      <a:pos x="T58" y="T59"/>
                    </a:cxn>
                    <a:cxn ang="T122">
                      <a:pos x="T60" y="T61"/>
                    </a:cxn>
                    <a:cxn ang="T123">
                      <a:pos x="T62" y="T63"/>
                    </a:cxn>
                    <a:cxn ang="T124">
                      <a:pos x="T64" y="T65"/>
                    </a:cxn>
                    <a:cxn ang="T125">
                      <a:pos x="T66" y="T67"/>
                    </a:cxn>
                    <a:cxn ang="T126">
                      <a:pos x="T68" y="T69"/>
                    </a:cxn>
                    <a:cxn ang="T127">
                      <a:pos x="T70" y="T71"/>
                    </a:cxn>
                    <a:cxn ang="T128">
                      <a:pos x="T72" y="T73"/>
                    </a:cxn>
                    <a:cxn ang="T129">
                      <a:pos x="T74" y="T75"/>
                    </a:cxn>
                    <a:cxn ang="T130">
                      <a:pos x="T76" y="T77"/>
                    </a:cxn>
                    <a:cxn ang="T131">
                      <a:pos x="T78" y="T79"/>
                    </a:cxn>
                    <a:cxn ang="T132">
                      <a:pos x="T80" y="T81"/>
                    </a:cxn>
                    <a:cxn ang="T133">
                      <a:pos x="T82" y="T83"/>
                    </a:cxn>
                    <a:cxn ang="T134">
                      <a:pos x="T84" y="T85"/>
                    </a:cxn>
                    <a:cxn ang="T135">
                      <a:pos x="T86" y="T87"/>
                    </a:cxn>
                    <a:cxn ang="T136">
                      <a:pos x="T88" y="T89"/>
                    </a:cxn>
                    <a:cxn ang="T137">
                      <a:pos x="T90" y="T91"/>
                    </a:cxn>
                  </a:cxnLst>
                  <a:rect l="0" t="0" r="r" b="b"/>
                  <a:pathLst>
                    <a:path w="61" h="162">
                      <a:moveTo>
                        <a:pt x="6" y="68"/>
                      </a:moveTo>
                      <a:lnTo>
                        <a:pt x="4" y="58"/>
                      </a:lnTo>
                      <a:lnTo>
                        <a:pt x="1" y="46"/>
                      </a:lnTo>
                      <a:lnTo>
                        <a:pt x="0" y="32"/>
                      </a:lnTo>
                      <a:lnTo>
                        <a:pt x="3" y="17"/>
                      </a:lnTo>
                      <a:lnTo>
                        <a:pt x="8" y="0"/>
                      </a:lnTo>
                      <a:lnTo>
                        <a:pt x="15" y="15"/>
                      </a:lnTo>
                      <a:lnTo>
                        <a:pt x="20" y="27"/>
                      </a:lnTo>
                      <a:lnTo>
                        <a:pt x="21" y="41"/>
                      </a:lnTo>
                      <a:lnTo>
                        <a:pt x="20" y="57"/>
                      </a:lnTo>
                      <a:lnTo>
                        <a:pt x="18" y="69"/>
                      </a:lnTo>
                      <a:lnTo>
                        <a:pt x="16" y="77"/>
                      </a:lnTo>
                      <a:lnTo>
                        <a:pt x="21" y="69"/>
                      </a:lnTo>
                      <a:lnTo>
                        <a:pt x="29" y="60"/>
                      </a:lnTo>
                      <a:lnTo>
                        <a:pt x="36" y="54"/>
                      </a:lnTo>
                      <a:lnTo>
                        <a:pt x="43" y="50"/>
                      </a:lnTo>
                      <a:lnTo>
                        <a:pt x="53" y="48"/>
                      </a:lnTo>
                      <a:lnTo>
                        <a:pt x="60" y="46"/>
                      </a:lnTo>
                      <a:lnTo>
                        <a:pt x="57" y="57"/>
                      </a:lnTo>
                      <a:lnTo>
                        <a:pt x="53" y="69"/>
                      </a:lnTo>
                      <a:lnTo>
                        <a:pt x="46" y="78"/>
                      </a:lnTo>
                      <a:lnTo>
                        <a:pt x="39" y="84"/>
                      </a:lnTo>
                      <a:lnTo>
                        <a:pt x="29" y="88"/>
                      </a:lnTo>
                      <a:lnTo>
                        <a:pt x="19" y="89"/>
                      </a:lnTo>
                      <a:lnTo>
                        <a:pt x="30" y="96"/>
                      </a:lnTo>
                      <a:lnTo>
                        <a:pt x="38" y="102"/>
                      </a:lnTo>
                      <a:lnTo>
                        <a:pt x="41" y="109"/>
                      </a:lnTo>
                      <a:lnTo>
                        <a:pt x="45" y="117"/>
                      </a:lnTo>
                      <a:lnTo>
                        <a:pt x="45" y="124"/>
                      </a:lnTo>
                      <a:lnTo>
                        <a:pt x="47" y="136"/>
                      </a:lnTo>
                      <a:lnTo>
                        <a:pt x="34" y="130"/>
                      </a:lnTo>
                      <a:lnTo>
                        <a:pt x="26" y="124"/>
                      </a:lnTo>
                      <a:lnTo>
                        <a:pt x="22" y="117"/>
                      </a:lnTo>
                      <a:lnTo>
                        <a:pt x="15" y="102"/>
                      </a:lnTo>
                      <a:lnTo>
                        <a:pt x="21" y="116"/>
                      </a:lnTo>
                      <a:lnTo>
                        <a:pt x="23" y="129"/>
                      </a:lnTo>
                      <a:lnTo>
                        <a:pt x="24" y="139"/>
                      </a:lnTo>
                      <a:lnTo>
                        <a:pt x="22" y="152"/>
                      </a:lnTo>
                      <a:lnTo>
                        <a:pt x="22" y="161"/>
                      </a:lnTo>
                      <a:lnTo>
                        <a:pt x="10" y="149"/>
                      </a:lnTo>
                      <a:lnTo>
                        <a:pt x="5" y="133"/>
                      </a:lnTo>
                      <a:lnTo>
                        <a:pt x="3" y="117"/>
                      </a:lnTo>
                      <a:lnTo>
                        <a:pt x="6" y="99"/>
                      </a:lnTo>
                      <a:lnTo>
                        <a:pt x="6" y="86"/>
                      </a:lnTo>
                      <a:lnTo>
                        <a:pt x="6" y="78"/>
                      </a:lnTo>
                      <a:lnTo>
                        <a:pt x="6" y="68"/>
                      </a:lnTo>
                    </a:path>
                  </a:pathLst>
                </a:custGeom>
                <a:solidFill>
                  <a:srgbClr val="008000"/>
                </a:solidFill>
                <a:ln w="12700" cap="rnd" cmpd="sng">
                  <a:solidFill>
                    <a:srgbClr val="BFFFB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350"/>
                </a:p>
              </p:txBody>
            </p:sp>
            <p:sp>
              <p:nvSpPr>
                <p:cNvPr id="151870" name="Freeform 279"/>
                <p:cNvSpPr>
                  <a:spLocks/>
                </p:cNvSpPr>
                <p:nvPr/>
              </p:nvSpPr>
              <p:spPr bwMode="auto">
                <a:xfrm>
                  <a:off x="512" y="3247"/>
                  <a:ext cx="44" cy="74"/>
                </a:xfrm>
                <a:custGeom>
                  <a:avLst/>
                  <a:gdLst>
                    <a:gd name="T0" fmla="*/ 17 w 44"/>
                    <a:gd name="T1" fmla="*/ 65 h 74"/>
                    <a:gd name="T2" fmla="*/ 10 w 44"/>
                    <a:gd name="T3" fmla="*/ 59 h 74"/>
                    <a:gd name="T4" fmla="*/ 6 w 44"/>
                    <a:gd name="T5" fmla="*/ 52 h 74"/>
                    <a:gd name="T6" fmla="*/ 2 w 44"/>
                    <a:gd name="T7" fmla="*/ 44 h 74"/>
                    <a:gd name="T8" fmla="*/ 2 w 44"/>
                    <a:gd name="T9" fmla="*/ 37 h 74"/>
                    <a:gd name="T10" fmla="*/ 0 w 44"/>
                    <a:gd name="T11" fmla="*/ 26 h 74"/>
                    <a:gd name="T12" fmla="*/ 13 w 44"/>
                    <a:gd name="T13" fmla="*/ 31 h 74"/>
                    <a:gd name="T14" fmla="*/ 21 w 44"/>
                    <a:gd name="T15" fmla="*/ 38 h 74"/>
                    <a:gd name="T16" fmla="*/ 25 w 44"/>
                    <a:gd name="T17" fmla="*/ 44 h 74"/>
                    <a:gd name="T18" fmla="*/ 32 w 44"/>
                    <a:gd name="T19" fmla="*/ 59 h 74"/>
                    <a:gd name="T20" fmla="*/ 27 w 44"/>
                    <a:gd name="T21" fmla="*/ 46 h 74"/>
                    <a:gd name="T22" fmla="*/ 24 w 44"/>
                    <a:gd name="T23" fmla="*/ 32 h 74"/>
                    <a:gd name="T24" fmla="*/ 24 w 44"/>
                    <a:gd name="T25" fmla="*/ 22 h 74"/>
                    <a:gd name="T26" fmla="*/ 25 w 44"/>
                    <a:gd name="T27" fmla="*/ 10 h 74"/>
                    <a:gd name="T28" fmla="*/ 25 w 44"/>
                    <a:gd name="T29" fmla="*/ 0 h 74"/>
                    <a:gd name="T30" fmla="*/ 36 w 44"/>
                    <a:gd name="T31" fmla="*/ 13 h 74"/>
                    <a:gd name="T32" fmla="*/ 42 w 44"/>
                    <a:gd name="T33" fmla="*/ 28 h 74"/>
                    <a:gd name="T34" fmla="*/ 43 w 44"/>
                    <a:gd name="T35" fmla="*/ 44 h 74"/>
                    <a:gd name="T36" fmla="*/ 43 w 44"/>
                    <a:gd name="T37" fmla="*/ 72 h 74"/>
                    <a:gd name="T38" fmla="*/ 30 w 44"/>
                    <a:gd name="T39" fmla="*/ 73 h 74"/>
                    <a:gd name="T40" fmla="*/ 17 w 44"/>
                    <a:gd name="T41" fmla="*/ 65 h 74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44" h="74">
                      <a:moveTo>
                        <a:pt x="17" y="65"/>
                      </a:moveTo>
                      <a:lnTo>
                        <a:pt x="10" y="59"/>
                      </a:lnTo>
                      <a:lnTo>
                        <a:pt x="6" y="52"/>
                      </a:lnTo>
                      <a:lnTo>
                        <a:pt x="2" y="44"/>
                      </a:lnTo>
                      <a:lnTo>
                        <a:pt x="2" y="37"/>
                      </a:lnTo>
                      <a:lnTo>
                        <a:pt x="0" y="26"/>
                      </a:lnTo>
                      <a:lnTo>
                        <a:pt x="13" y="31"/>
                      </a:lnTo>
                      <a:lnTo>
                        <a:pt x="21" y="38"/>
                      </a:lnTo>
                      <a:lnTo>
                        <a:pt x="25" y="44"/>
                      </a:lnTo>
                      <a:lnTo>
                        <a:pt x="32" y="59"/>
                      </a:lnTo>
                      <a:lnTo>
                        <a:pt x="27" y="46"/>
                      </a:lnTo>
                      <a:lnTo>
                        <a:pt x="24" y="32"/>
                      </a:lnTo>
                      <a:lnTo>
                        <a:pt x="24" y="22"/>
                      </a:lnTo>
                      <a:lnTo>
                        <a:pt x="25" y="10"/>
                      </a:lnTo>
                      <a:lnTo>
                        <a:pt x="25" y="0"/>
                      </a:lnTo>
                      <a:lnTo>
                        <a:pt x="36" y="13"/>
                      </a:lnTo>
                      <a:lnTo>
                        <a:pt x="42" y="28"/>
                      </a:lnTo>
                      <a:lnTo>
                        <a:pt x="43" y="44"/>
                      </a:lnTo>
                      <a:lnTo>
                        <a:pt x="43" y="72"/>
                      </a:lnTo>
                      <a:lnTo>
                        <a:pt x="30" y="73"/>
                      </a:lnTo>
                      <a:lnTo>
                        <a:pt x="17" y="65"/>
                      </a:lnTo>
                    </a:path>
                  </a:pathLst>
                </a:custGeom>
                <a:solidFill>
                  <a:srgbClr val="008000"/>
                </a:solidFill>
                <a:ln w="12700" cap="rnd" cmpd="sng">
                  <a:solidFill>
                    <a:srgbClr val="BFFFB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350"/>
                </a:p>
              </p:txBody>
            </p:sp>
            <p:sp>
              <p:nvSpPr>
                <p:cNvPr id="151871" name="Oval 280"/>
                <p:cNvSpPr>
                  <a:spLocks noChangeArrowheads="1"/>
                </p:cNvSpPr>
                <p:nvPr/>
              </p:nvSpPr>
              <p:spPr bwMode="auto">
                <a:xfrm>
                  <a:off x="530" y="3266"/>
                  <a:ext cx="79" cy="151"/>
                </a:xfrm>
                <a:prstGeom prst="ellipse">
                  <a:avLst/>
                </a:prstGeom>
                <a:solidFill>
                  <a:srgbClr val="008000"/>
                </a:solidFill>
                <a:ln w="12700">
                  <a:solidFill>
                    <a:srgbClr val="9FFF9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1350"/>
                </a:p>
              </p:txBody>
            </p:sp>
            <p:sp>
              <p:nvSpPr>
                <p:cNvPr id="151872" name="Freeform 281"/>
                <p:cNvSpPr>
                  <a:spLocks/>
                </p:cNvSpPr>
                <p:nvPr/>
              </p:nvSpPr>
              <p:spPr bwMode="auto">
                <a:xfrm>
                  <a:off x="547" y="3291"/>
                  <a:ext cx="53" cy="93"/>
                </a:xfrm>
                <a:custGeom>
                  <a:avLst/>
                  <a:gdLst>
                    <a:gd name="T0" fmla="*/ 2 w 53"/>
                    <a:gd name="T1" fmla="*/ 9 h 93"/>
                    <a:gd name="T2" fmla="*/ 5 w 53"/>
                    <a:gd name="T3" fmla="*/ 9 h 93"/>
                    <a:gd name="T4" fmla="*/ 10 w 53"/>
                    <a:gd name="T5" fmla="*/ 8 h 93"/>
                    <a:gd name="T6" fmla="*/ 13 w 53"/>
                    <a:gd name="T7" fmla="*/ 5 h 93"/>
                    <a:gd name="T8" fmla="*/ 15 w 53"/>
                    <a:gd name="T9" fmla="*/ 3 h 93"/>
                    <a:gd name="T10" fmla="*/ 18 w 53"/>
                    <a:gd name="T11" fmla="*/ 0 h 93"/>
                    <a:gd name="T12" fmla="*/ 41 w 53"/>
                    <a:gd name="T13" fmla="*/ 0 h 93"/>
                    <a:gd name="T14" fmla="*/ 41 w 53"/>
                    <a:gd name="T15" fmla="*/ 77 h 93"/>
                    <a:gd name="T16" fmla="*/ 43 w 53"/>
                    <a:gd name="T17" fmla="*/ 82 h 93"/>
                    <a:gd name="T18" fmla="*/ 45 w 53"/>
                    <a:gd name="T19" fmla="*/ 85 h 93"/>
                    <a:gd name="T20" fmla="*/ 49 w 53"/>
                    <a:gd name="T21" fmla="*/ 88 h 93"/>
                    <a:gd name="T22" fmla="*/ 52 w 53"/>
                    <a:gd name="T23" fmla="*/ 88 h 93"/>
                    <a:gd name="T24" fmla="*/ 52 w 53"/>
                    <a:gd name="T25" fmla="*/ 92 h 93"/>
                    <a:gd name="T26" fmla="*/ 0 w 53"/>
                    <a:gd name="T27" fmla="*/ 92 h 93"/>
                    <a:gd name="T28" fmla="*/ 0 w 53"/>
                    <a:gd name="T29" fmla="*/ 88 h 93"/>
                    <a:gd name="T30" fmla="*/ 3 w 53"/>
                    <a:gd name="T31" fmla="*/ 88 h 93"/>
                    <a:gd name="T32" fmla="*/ 8 w 53"/>
                    <a:gd name="T33" fmla="*/ 85 h 93"/>
                    <a:gd name="T34" fmla="*/ 10 w 53"/>
                    <a:gd name="T35" fmla="*/ 82 h 93"/>
                    <a:gd name="T36" fmla="*/ 11 w 53"/>
                    <a:gd name="T37" fmla="*/ 77 h 93"/>
                    <a:gd name="T38" fmla="*/ 11 w 53"/>
                    <a:gd name="T39" fmla="*/ 19 h 93"/>
                    <a:gd name="T40" fmla="*/ 10 w 53"/>
                    <a:gd name="T41" fmla="*/ 16 h 93"/>
                    <a:gd name="T42" fmla="*/ 8 w 53"/>
                    <a:gd name="T43" fmla="*/ 13 h 93"/>
                    <a:gd name="T44" fmla="*/ 4 w 53"/>
                    <a:gd name="T45" fmla="*/ 12 h 93"/>
                    <a:gd name="T46" fmla="*/ 2 w 53"/>
                    <a:gd name="T47" fmla="*/ 12 h 93"/>
                    <a:gd name="T48" fmla="*/ 2 w 53"/>
                    <a:gd name="T49" fmla="*/ 9 h 93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0" t="0" r="r" b="b"/>
                  <a:pathLst>
                    <a:path w="53" h="93">
                      <a:moveTo>
                        <a:pt x="2" y="9"/>
                      </a:moveTo>
                      <a:lnTo>
                        <a:pt x="5" y="9"/>
                      </a:lnTo>
                      <a:lnTo>
                        <a:pt x="10" y="8"/>
                      </a:lnTo>
                      <a:lnTo>
                        <a:pt x="13" y="5"/>
                      </a:lnTo>
                      <a:lnTo>
                        <a:pt x="15" y="3"/>
                      </a:lnTo>
                      <a:lnTo>
                        <a:pt x="18" y="0"/>
                      </a:lnTo>
                      <a:lnTo>
                        <a:pt x="41" y="0"/>
                      </a:lnTo>
                      <a:lnTo>
                        <a:pt x="41" y="77"/>
                      </a:lnTo>
                      <a:lnTo>
                        <a:pt x="43" y="82"/>
                      </a:lnTo>
                      <a:lnTo>
                        <a:pt x="45" y="85"/>
                      </a:lnTo>
                      <a:lnTo>
                        <a:pt x="49" y="88"/>
                      </a:lnTo>
                      <a:lnTo>
                        <a:pt x="52" y="88"/>
                      </a:lnTo>
                      <a:lnTo>
                        <a:pt x="52" y="92"/>
                      </a:lnTo>
                      <a:lnTo>
                        <a:pt x="0" y="92"/>
                      </a:lnTo>
                      <a:lnTo>
                        <a:pt x="0" y="88"/>
                      </a:lnTo>
                      <a:lnTo>
                        <a:pt x="3" y="88"/>
                      </a:lnTo>
                      <a:lnTo>
                        <a:pt x="8" y="85"/>
                      </a:lnTo>
                      <a:lnTo>
                        <a:pt x="10" y="82"/>
                      </a:lnTo>
                      <a:lnTo>
                        <a:pt x="11" y="77"/>
                      </a:lnTo>
                      <a:lnTo>
                        <a:pt x="11" y="19"/>
                      </a:lnTo>
                      <a:lnTo>
                        <a:pt x="10" y="16"/>
                      </a:lnTo>
                      <a:lnTo>
                        <a:pt x="8" y="13"/>
                      </a:lnTo>
                      <a:lnTo>
                        <a:pt x="4" y="12"/>
                      </a:lnTo>
                      <a:lnTo>
                        <a:pt x="2" y="12"/>
                      </a:lnTo>
                      <a:lnTo>
                        <a:pt x="2" y="9"/>
                      </a:lnTo>
                    </a:path>
                  </a:pathLst>
                </a:custGeom>
                <a:solidFill>
                  <a:srgbClr val="BFFFBF"/>
                </a:solidFill>
                <a:ln w="12700" cap="rnd" cmpd="sng">
                  <a:solidFill>
                    <a:srgbClr val="3F5F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350"/>
                </a:p>
              </p:txBody>
            </p:sp>
          </p:grpSp>
          <p:grpSp>
            <p:nvGrpSpPr>
              <p:cNvPr id="151800" name="Group 282"/>
              <p:cNvGrpSpPr>
                <a:grpSpLocks/>
              </p:cNvGrpSpPr>
              <p:nvPr/>
            </p:nvGrpSpPr>
            <p:grpSpPr bwMode="auto">
              <a:xfrm>
                <a:off x="1297" y="3247"/>
                <a:ext cx="162" cy="177"/>
                <a:chOff x="1297" y="3247"/>
                <a:chExt cx="162" cy="177"/>
              </a:xfrm>
            </p:grpSpPr>
            <p:sp>
              <p:nvSpPr>
                <p:cNvPr id="151865" name="Freeform 283"/>
                <p:cNvSpPr>
                  <a:spLocks/>
                </p:cNvSpPr>
                <p:nvPr/>
              </p:nvSpPr>
              <p:spPr bwMode="auto">
                <a:xfrm>
                  <a:off x="1297" y="3262"/>
                  <a:ext cx="62" cy="162"/>
                </a:xfrm>
                <a:custGeom>
                  <a:avLst/>
                  <a:gdLst>
                    <a:gd name="T0" fmla="*/ 55 w 62"/>
                    <a:gd name="T1" fmla="*/ 68 h 162"/>
                    <a:gd name="T2" fmla="*/ 57 w 62"/>
                    <a:gd name="T3" fmla="*/ 58 h 162"/>
                    <a:gd name="T4" fmla="*/ 59 w 62"/>
                    <a:gd name="T5" fmla="*/ 46 h 162"/>
                    <a:gd name="T6" fmla="*/ 61 w 62"/>
                    <a:gd name="T7" fmla="*/ 32 h 162"/>
                    <a:gd name="T8" fmla="*/ 58 w 62"/>
                    <a:gd name="T9" fmla="*/ 17 h 162"/>
                    <a:gd name="T10" fmla="*/ 53 w 62"/>
                    <a:gd name="T11" fmla="*/ 0 h 162"/>
                    <a:gd name="T12" fmla="*/ 46 w 62"/>
                    <a:gd name="T13" fmla="*/ 15 h 162"/>
                    <a:gd name="T14" fmla="*/ 41 w 62"/>
                    <a:gd name="T15" fmla="*/ 27 h 162"/>
                    <a:gd name="T16" fmla="*/ 40 w 62"/>
                    <a:gd name="T17" fmla="*/ 41 h 162"/>
                    <a:gd name="T18" fmla="*/ 41 w 62"/>
                    <a:gd name="T19" fmla="*/ 57 h 162"/>
                    <a:gd name="T20" fmla="*/ 42 w 62"/>
                    <a:gd name="T21" fmla="*/ 69 h 162"/>
                    <a:gd name="T22" fmla="*/ 45 w 62"/>
                    <a:gd name="T23" fmla="*/ 77 h 162"/>
                    <a:gd name="T24" fmla="*/ 40 w 62"/>
                    <a:gd name="T25" fmla="*/ 69 h 162"/>
                    <a:gd name="T26" fmla="*/ 32 w 62"/>
                    <a:gd name="T27" fmla="*/ 60 h 162"/>
                    <a:gd name="T28" fmla="*/ 24 w 62"/>
                    <a:gd name="T29" fmla="*/ 54 h 162"/>
                    <a:gd name="T30" fmla="*/ 18 w 62"/>
                    <a:gd name="T31" fmla="*/ 50 h 162"/>
                    <a:gd name="T32" fmla="*/ 8 w 62"/>
                    <a:gd name="T33" fmla="*/ 48 h 162"/>
                    <a:gd name="T34" fmla="*/ 0 w 62"/>
                    <a:gd name="T35" fmla="*/ 46 h 162"/>
                    <a:gd name="T36" fmla="*/ 4 w 62"/>
                    <a:gd name="T37" fmla="*/ 57 h 162"/>
                    <a:gd name="T38" fmla="*/ 8 w 62"/>
                    <a:gd name="T39" fmla="*/ 69 h 162"/>
                    <a:gd name="T40" fmla="*/ 15 w 62"/>
                    <a:gd name="T41" fmla="*/ 78 h 162"/>
                    <a:gd name="T42" fmla="*/ 21 w 62"/>
                    <a:gd name="T43" fmla="*/ 84 h 162"/>
                    <a:gd name="T44" fmla="*/ 32 w 62"/>
                    <a:gd name="T45" fmla="*/ 88 h 162"/>
                    <a:gd name="T46" fmla="*/ 42 w 62"/>
                    <a:gd name="T47" fmla="*/ 89 h 162"/>
                    <a:gd name="T48" fmla="*/ 31 w 62"/>
                    <a:gd name="T49" fmla="*/ 96 h 162"/>
                    <a:gd name="T50" fmla="*/ 24 w 62"/>
                    <a:gd name="T51" fmla="*/ 102 h 162"/>
                    <a:gd name="T52" fmla="*/ 20 w 62"/>
                    <a:gd name="T53" fmla="*/ 109 h 162"/>
                    <a:gd name="T54" fmla="*/ 16 w 62"/>
                    <a:gd name="T55" fmla="*/ 117 h 162"/>
                    <a:gd name="T56" fmla="*/ 16 w 62"/>
                    <a:gd name="T57" fmla="*/ 124 h 162"/>
                    <a:gd name="T58" fmla="*/ 14 w 62"/>
                    <a:gd name="T59" fmla="*/ 136 h 162"/>
                    <a:gd name="T60" fmla="*/ 27 w 62"/>
                    <a:gd name="T61" fmla="*/ 130 h 162"/>
                    <a:gd name="T62" fmla="*/ 35 w 62"/>
                    <a:gd name="T63" fmla="*/ 124 h 162"/>
                    <a:gd name="T64" fmla="*/ 39 w 62"/>
                    <a:gd name="T65" fmla="*/ 117 h 162"/>
                    <a:gd name="T66" fmla="*/ 46 w 62"/>
                    <a:gd name="T67" fmla="*/ 102 h 162"/>
                    <a:gd name="T68" fmla="*/ 40 w 62"/>
                    <a:gd name="T69" fmla="*/ 116 h 162"/>
                    <a:gd name="T70" fmla="*/ 38 w 62"/>
                    <a:gd name="T71" fmla="*/ 129 h 162"/>
                    <a:gd name="T72" fmla="*/ 37 w 62"/>
                    <a:gd name="T73" fmla="*/ 139 h 162"/>
                    <a:gd name="T74" fmla="*/ 39 w 62"/>
                    <a:gd name="T75" fmla="*/ 152 h 162"/>
                    <a:gd name="T76" fmla="*/ 39 w 62"/>
                    <a:gd name="T77" fmla="*/ 161 h 162"/>
                    <a:gd name="T78" fmla="*/ 51 w 62"/>
                    <a:gd name="T79" fmla="*/ 149 h 162"/>
                    <a:gd name="T80" fmla="*/ 56 w 62"/>
                    <a:gd name="T81" fmla="*/ 133 h 162"/>
                    <a:gd name="T82" fmla="*/ 58 w 62"/>
                    <a:gd name="T83" fmla="*/ 117 h 162"/>
                    <a:gd name="T84" fmla="*/ 55 w 62"/>
                    <a:gd name="T85" fmla="*/ 99 h 162"/>
                    <a:gd name="T86" fmla="*/ 55 w 62"/>
                    <a:gd name="T87" fmla="*/ 86 h 162"/>
                    <a:gd name="T88" fmla="*/ 55 w 62"/>
                    <a:gd name="T89" fmla="*/ 78 h 162"/>
                    <a:gd name="T90" fmla="*/ 55 w 62"/>
                    <a:gd name="T91" fmla="*/ 68 h 162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</a:gdLst>
                  <a:ahLst/>
                  <a:cxnLst>
                    <a:cxn ang="T92">
                      <a:pos x="T0" y="T1"/>
                    </a:cxn>
                    <a:cxn ang="T93">
                      <a:pos x="T2" y="T3"/>
                    </a:cxn>
                    <a:cxn ang="T94">
                      <a:pos x="T4" y="T5"/>
                    </a:cxn>
                    <a:cxn ang="T95">
                      <a:pos x="T6" y="T7"/>
                    </a:cxn>
                    <a:cxn ang="T96">
                      <a:pos x="T8" y="T9"/>
                    </a:cxn>
                    <a:cxn ang="T97">
                      <a:pos x="T10" y="T11"/>
                    </a:cxn>
                    <a:cxn ang="T98">
                      <a:pos x="T12" y="T13"/>
                    </a:cxn>
                    <a:cxn ang="T99">
                      <a:pos x="T14" y="T15"/>
                    </a:cxn>
                    <a:cxn ang="T100">
                      <a:pos x="T16" y="T17"/>
                    </a:cxn>
                    <a:cxn ang="T101">
                      <a:pos x="T18" y="T19"/>
                    </a:cxn>
                    <a:cxn ang="T102">
                      <a:pos x="T20" y="T21"/>
                    </a:cxn>
                    <a:cxn ang="T103">
                      <a:pos x="T22" y="T23"/>
                    </a:cxn>
                    <a:cxn ang="T104">
                      <a:pos x="T24" y="T25"/>
                    </a:cxn>
                    <a:cxn ang="T105">
                      <a:pos x="T26" y="T27"/>
                    </a:cxn>
                    <a:cxn ang="T106">
                      <a:pos x="T28" y="T29"/>
                    </a:cxn>
                    <a:cxn ang="T107">
                      <a:pos x="T30" y="T31"/>
                    </a:cxn>
                    <a:cxn ang="T108">
                      <a:pos x="T32" y="T33"/>
                    </a:cxn>
                    <a:cxn ang="T109">
                      <a:pos x="T34" y="T35"/>
                    </a:cxn>
                    <a:cxn ang="T110">
                      <a:pos x="T36" y="T37"/>
                    </a:cxn>
                    <a:cxn ang="T111">
                      <a:pos x="T38" y="T39"/>
                    </a:cxn>
                    <a:cxn ang="T112">
                      <a:pos x="T40" y="T41"/>
                    </a:cxn>
                    <a:cxn ang="T113">
                      <a:pos x="T42" y="T43"/>
                    </a:cxn>
                    <a:cxn ang="T114">
                      <a:pos x="T44" y="T45"/>
                    </a:cxn>
                    <a:cxn ang="T115">
                      <a:pos x="T46" y="T47"/>
                    </a:cxn>
                    <a:cxn ang="T116">
                      <a:pos x="T48" y="T49"/>
                    </a:cxn>
                    <a:cxn ang="T117">
                      <a:pos x="T50" y="T51"/>
                    </a:cxn>
                    <a:cxn ang="T118">
                      <a:pos x="T52" y="T53"/>
                    </a:cxn>
                    <a:cxn ang="T119">
                      <a:pos x="T54" y="T55"/>
                    </a:cxn>
                    <a:cxn ang="T120">
                      <a:pos x="T56" y="T57"/>
                    </a:cxn>
                    <a:cxn ang="T121">
                      <a:pos x="T58" y="T59"/>
                    </a:cxn>
                    <a:cxn ang="T122">
                      <a:pos x="T60" y="T61"/>
                    </a:cxn>
                    <a:cxn ang="T123">
                      <a:pos x="T62" y="T63"/>
                    </a:cxn>
                    <a:cxn ang="T124">
                      <a:pos x="T64" y="T65"/>
                    </a:cxn>
                    <a:cxn ang="T125">
                      <a:pos x="T66" y="T67"/>
                    </a:cxn>
                    <a:cxn ang="T126">
                      <a:pos x="T68" y="T69"/>
                    </a:cxn>
                    <a:cxn ang="T127">
                      <a:pos x="T70" y="T71"/>
                    </a:cxn>
                    <a:cxn ang="T128">
                      <a:pos x="T72" y="T73"/>
                    </a:cxn>
                    <a:cxn ang="T129">
                      <a:pos x="T74" y="T75"/>
                    </a:cxn>
                    <a:cxn ang="T130">
                      <a:pos x="T76" y="T77"/>
                    </a:cxn>
                    <a:cxn ang="T131">
                      <a:pos x="T78" y="T79"/>
                    </a:cxn>
                    <a:cxn ang="T132">
                      <a:pos x="T80" y="T81"/>
                    </a:cxn>
                    <a:cxn ang="T133">
                      <a:pos x="T82" y="T83"/>
                    </a:cxn>
                    <a:cxn ang="T134">
                      <a:pos x="T84" y="T85"/>
                    </a:cxn>
                    <a:cxn ang="T135">
                      <a:pos x="T86" y="T87"/>
                    </a:cxn>
                    <a:cxn ang="T136">
                      <a:pos x="T88" y="T89"/>
                    </a:cxn>
                    <a:cxn ang="T137">
                      <a:pos x="T90" y="T91"/>
                    </a:cxn>
                  </a:cxnLst>
                  <a:rect l="0" t="0" r="r" b="b"/>
                  <a:pathLst>
                    <a:path w="62" h="162">
                      <a:moveTo>
                        <a:pt x="55" y="68"/>
                      </a:moveTo>
                      <a:lnTo>
                        <a:pt x="57" y="58"/>
                      </a:lnTo>
                      <a:lnTo>
                        <a:pt x="59" y="46"/>
                      </a:lnTo>
                      <a:lnTo>
                        <a:pt x="61" y="32"/>
                      </a:lnTo>
                      <a:lnTo>
                        <a:pt x="58" y="17"/>
                      </a:lnTo>
                      <a:lnTo>
                        <a:pt x="53" y="0"/>
                      </a:lnTo>
                      <a:lnTo>
                        <a:pt x="46" y="15"/>
                      </a:lnTo>
                      <a:lnTo>
                        <a:pt x="41" y="27"/>
                      </a:lnTo>
                      <a:lnTo>
                        <a:pt x="40" y="41"/>
                      </a:lnTo>
                      <a:lnTo>
                        <a:pt x="41" y="57"/>
                      </a:lnTo>
                      <a:lnTo>
                        <a:pt x="42" y="69"/>
                      </a:lnTo>
                      <a:lnTo>
                        <a:pt x="45" y="77"/>
                      </a:lnTo>
                      <a:lnTo>
                        <a:pt x="40" y="69"/>
                      </a:lnTo>
                      <a:lnTo>
                        <a:pt x="32" y="60"/>
                      </a:lnTo>
                      <a:lnTo>
                        <a:pt x="24" y="54"/>
                      </a:lnTo>
                      <a:lnTo>
                        <a:pt x="18" y="50"/>
                      </a:lnTo>
                      <a:lnTo>
                        <a:pt x="8" y="48"/>
                      </a:lnTo>
                      <a:lnTo>
                        <a:pt x="0" y="46"/>
                      </a:lnTo>
                      <a:lnTo>
                        <a:pt x="4" y="57"/>
                      </a:lnTo>
                      <a:lnTo>
                        <a:pt x="8" y="69"/>
                      </a:lnTo>
                      <a:lnTo>
                        <a:pt x="15" y="78"/>
                      </a:lnTo>
                      <a:lnTo>
                        <a:pt x="21" y="84"/>
                      </a:lnTo>
                      <a:lnTo>
                        <a:pt x="32" y="88"/>
                      </a:lnTo>
                      <a:lnTo>
                        <a:pt x="42" y="89"/>
                      </a:lnTo>
                      <a:lnTo>
                        <a:pt x="31" y="96"/>
                      </a:lnTo>
                      <a:lnTo>
                        <a:pt x="24" y="102"/>
                      </a:lnTo>
                      <a:lnTo>
                        <a:pt x="20" y="109"/>
                      </a:lnTo>
                      <a:lnTo>
                        <a:pt x="16" y="117"/>
                      </a:lnTo>
                      <a:lnTo>
                        <a:pt x="16" y="124"/>
                      </a:lnTo>
                      <a:lnTo>
                        <a:pt x="14" y="136"/>
                      </a:lnTo>
                      <a:lnTo>
                        <a:pt x="27" y="130"/>
                      </a:lnTo>
                      <a:lnTo>
                        <a:pt x="35" y="124"/>
                      </a:lnTo>
                      <a:lnTo>
                        <a:pt x="39" y="117"/>
                      </a:lnTo>
                      <a:lnTo>
                        <a:pt x="46" y="102"/>
                      </a:lnTo>
                      <a:lnTo>
                        <a:pt x="40" y="116"/>
                      </a:lnTo>
                      <a:lnTo>
                        <a:pt x="38" y="129"/>
                      </a:lnTo>
                      <a:lnTo>
                        <a:pt x="37" y="139"/>
                      </a:lnTo>
                      <a:lnTo>
                        <a:pt x="39" y="152"/>
                      </a:lnTo>
                      <a:lnTo>
                        <a:pt x="39" y="161"/>
                      </a:lnTo>
                      <a:lnTo>
                        <a:pt x="51" y="149"/>
                      </a:lnTo>
                      <a:lnTo>
                        <a:pt x="56" y="133"/>
                      </a:lnTo>
                      <a:lnTo>
                        <a:pt x="58" y="117"/>
                      </a:lnTo>
                      <a:lnTo>
                        <a:pt x="55" y="99"/>
                      </a:lnTo>
                      <a:lnTo>
                        <a:pt x="55" y="86"/>
                      </a:lnTo>
                      <a:lnTo>
                        <a:pt x="55" y="78"/>
                      </a:lnTo>
                      <a:lnTo>
                        <a:pt x="55" y="68"/>
                      </a:lnTo>
                    </a:path>
                  </a:pathLst>
                </a:custGeom>
                <a:solidFill>
                  <a:srgbClr val="008000"/>
                </a:solidFill>
                <a:ln w="12700" cap="rnd" cmpd="sng">
                  <a:solidFill>
                    <a:srgbClr val="BFFFB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350"/>
                </a:p>
              </p:txBody>
            </p:sp>
            <p:sp>
              <p:nvSpPr>
                <p:cNvPr id="151866" name="Freeform 284"/>
                <p:cNvSpPr>
                  <a:spLocks/>
                </p:cNvSpPr>
                <p:nvPr/>
              </p:nvSpPr>
              <p:spPr bwMode="auto">
                <a:xfrm>
                  <a:off x="1414" y="3247"/>
                  <a:ext cx="45" cy="74"/>
                </a:xfrm>
                <a:custGeom>
                  <a:avLst/>
                  <a:gdLst>
                    <a:gd name="T0" fmla="*/ 27 w 45"/>
                    <a:gd name="T1" fmla="*/ 65 h 74"/>
                    <a:gd name="T2" fmla="*/ 34 w 45"/>
                    <a:gd name="T3" fmla="*/ 59 h 74"/>
                    <a:gd name="T4" fmla="*/ 38 w 45"/>
                    <a:gd name="T5" fmla="*/ 52 h 74"/>
                    <a:gd name="T6" fmla="*/ 42 w 45"/>
                    <a:gd name="T7" fmla="*/ 44 h 74"/>
                    <a:gd name="T8" fmla="*/ 42 w 45"/>
                    <a:gd name="T9" fmla="*/ 37 h 74"/>
                    <a:gd name="T10" fmla="*/ 44 w 45"/>
                    <a:gd name="T11" fmla="*/ 26 h 74"/>
                    <a:gd name="T12" fmla="*/ 31 w 45"/>
                    <a:gd name="T13" fmla="*/ 31 h 74"/>
                    <a:gd name="T14" fmla="*/ 23 w 45"/>
                    <a:gd name="T15" fmla="*/ 38 h 74"/>
                    <a:gd name="T16" fmla="*/ 19 w 45"/>
                    <a:gd name="T17" fmla="*/ 44 h 74"/>
                    <a:gd name="T18" fmla="*/ 12 w 45"/>
                    <a:gd name="T19" fmla="*/ 59 h 74"/>
                    <a:gd name="T20" fmla="*/ 18 w 45"/>
                    <a:gd name="T21" fmla="*/ 46 h 74"/>
                    <a:gd name="T22" fmla="*/ 19 w 45"/>
                    <a:gd name="T23" fmla="*/ 32 h 74"/>
                    <a:gd name="T24" fmla="*/ 20 w 45"/>
                    <a:gd name="T25" fmla="*/ 22 h 74"/>
                    <a:gd name="T26" fmla="*/ 19 w 45"/>
                    <a:gd name="T27" fmla="*/ 10 h 74"/>
                    <a:gd name="T28" fmla="*/ 19 w 45"/>
                    <a:gd name="T29" fmla="*/ 0 h 74"/>
                    <a:gd name="T30" fmla="*/ 8 w 45"/>
                    <a:gd name="T31" fmla="*/ 13 h 74"/>
                    <a:gd name="T32" fmla="*/ 2 w 45"/>
                    <a:gd name="T33" fmla="*/ 28 h 74"/>
                    <a:gd name="T34" fmla="*/ 1 w 45"/>
                    <a:gd name="T35" fmla="*/ 44 h 74"/>
                    <a:gd name="T36" fmla="*/ 0 w 45"/>
                    <a:gd name="T37" fmla="*/ 72 h 74"/>
                    <a:gd name="T38" fmla="*/ 14 w 45"/>
                    <a:gd name="T39" fmla="*/ 73 h 74"/>
                    <a:gd name="T40" fmla="*/ 27 w 45"/>
                    <a:gd name="T41" fmla="*/ 65 h 74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45" h="74">
                      <a:moveTo>
                        <a:pt x="27" y="65"/>
                      </a:moveTo>
                      <a:lnTo>
                        <a:pt x="34" y="59"/>
                      </a:lnTo>
                      <a:lnTo>
                        <a:pt x="38" y="52"/>
                      </a:lnTo>
                      <a:lnTo>
                        <a:pt x="42" y="44"/>
                      </a:lnTo>
                      <a:lnTo>
                        <a:pt x="42" y="37"/>
                      </a:lnTo>
                      <a:lnTo>
                        <a:pt x="44" y="26"/>
                      </a:lnTo>
                      <a:lnTo>
                        <a:pt x="31" y="31"/>
                      </a:lnTo>
                      <a:lnTo>
                        <a:pt x="23" y="38"/>
                      </a:lnTo>
                      <a:lnTo>
                        <a:pt x="19" y="44"/>
                      </a:lnTo>
                      <a:lnTo>
                        <a:pt x="12" y="59"/>
                      </a:lnTo>
                      <a:lnTo>
                        <a:pt x="18" y="46"/>
                      </a:lnTo>
                      <a:lnTo>
                        <a:pt x="19" y="32"/>
                      </a:lnTo>
                      <a:lnTo>
                        <a:pt x="20" y="22"/>
                      </a:lnTo>
                      <a:lnTo>
                        <a:pt x="19" y="10"/>
                      </a:lnTo>
                      <a:lnTo>
                        <a:pt x="19" y="0"/>
                      </a:lnTo>
                      <a:lnTo>
                        <a:pt x="8" y="13"/>
                      </a:lnTo>
                      <a:lnTo>
                        <a:pt x="2" y="28"/>
                      </a:lnTo>
                      <a:lnTo>
                        <a:pt x="1" y="44"/>
                      </a:lnTo>
                      <a:lnTo>
                        <a:pt x="0" y="72"/>
                      </a:lnTo>
                      <a:lnTo>
                        <a:pt x="14" y="73"/>
                      </a:lnTo>
                      <a:lnTo>
                        <a:pt x="27" y="65"/>
                      </a:lnTo>
                    </a:path>
                  </a:pathLst>
                </a:custGeom>
                <a:solidFill>
                  <a:srgbClr val="008000"/>
                </a:solidFill>
                <a:ln w="12700" cap="rnd" cmpd="sng">
                  <a:solidFill>
                    <a:srgbClr val="BFFFB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350"/>
                </a:p>
              </p:txBody>
            </p:sp>
            <p:sp>
              <p:nvSpPr>
                <p:cNvPr id="151867" name="Oval 285"/>
                <p:cNvSpPr>
                  <a:spLocks noChangeArrowheads="1"/>
                </p:cNvSpPr>
                <p:nvPr/>
              </p:nvSpPr>
              <p:spPr bwMode="auto">
                <a:xfrm>
                  <a:off x="1353" y="3266"/>
                  <a:ext cx="79" cy="151"/>
                </a:xfrm>
                <a:prstGeom prst="ellipse">
                  <a:avLst/>
                </a:prstGeom>
                <a:solidFill>
                  <a:srgbClr val="008000"/>
                </a:solidFill>
                <a:ln w="12700">
                  <a:solidFill>
                    <a:srgbClr val="9FFF9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1350"/>
                </a:p>
              </p:txBody>
            </p:sp>
            <p:sp>
              <p:nvSpPr>
                <p:cNvPr id="151868" name="Freeform 286"/>
                <p:cNvSpPr>
                  <a:spLocks/>
                </p:cNvSpPr>
                <p:nvPr/>
              </p:nvSpPr>
              <p:spPr bwMode="auto">
                <a:xfrm>
                  <a:off x="1371" y="3291"/>
                  <a:ext cx="53" cy="93"/>
                </a:xfrm>
                <a:custGeom>
                  <a:avLst/>
                  <a:gdLst>
                    <a:gd name="T0" fmla="*/ 1 w 53"/>
                    <a:gd name="T1" fmla="*/ 9 h 93"/>
                    <a:gd name="T2" fmla="*/ 5 w 53"/>
                    <a:gd name="T3" fmla="*/ 9 h 93"/>
                    <a:gd name="T4" fmla="*/ 9 w 53"/>
                    <a:gd name="T5" fmla="*/ 8 h 93"/>
                    <a:gd name="T6" fmla="*/ 13 w 53"/>
                    <a:gd name="T7" fmla="*/ 5 h 93"/>
                    <a:gd name="T8" fmla="*/ 15 w 53"/>
                    <a:gd name="T9" fmla="*/ 3 h 93"/>
                    <a:gd name="T10" fmla="*/ 17 w 53"/>
                    <a:gd name="T11" fmla="*/ 0 h 93"/>
                    <a:gd name="T12" fmla="*/ 41 w 53"/>
                    <a:gd name="T13" fmla="*/ 0 h 93"/>
                    <a:gd name="T14" fmla="*/ 41 w 53"/>
                    <a:gd name="T15" fmla="*/ 77 h 93"/>
                    <a:gd name="T16" fmla="*/ 42 w 53"/>
                    <a:gd name="T17" fmla="*/ 82 h 93"/>
                    <a:gd name="T18" fmla="*/ 45 w 53"/>
                    <a:gd name="T19" fmla="*/ 85 h 93"/>
                    <a:gd name="T20" fmla="*/ 49 w 53"/>
                    <a:gd name="T21" fmla="*/ 88 h 93"/>
                    <a:gd name="T22" fmla="*/ 52 w 53"/>
                    <a:gd name="T23" fmla="*/ 88 h 93"/>
                    <a:gd name="T24" fmla="*/ 52 w 53"/>
                    <a:gd name="T25" fmla="*/ 92 h 93"/>
                    <a:gd name="T26" fmla="*/ 0 w 53"/>
                    <a:gd name="T27" fmla="*/ 92 h 93"/>
                    <a:gd name="T28" fmla="*/ 0 w 53"/>
                    <a:gd name="T29" fmla="*/ 88 h 93"/>
                    <a:gd name="T30" fmla="*/ 3 w 53"/>
                    <a:gd name="T31" fmla="*/ 88 h 93"/>
                    <a:gd name="T32" fmla="*/ 7 w 53"/>
                    <a:gd name="T33" fmla="*/ 85 h 93"/>
                    <a:gd name="T34" fmla="*/ 9 w 53"/>
                    <a:gd name="T35" fmla="*/ 82 h 93"/>
                    <a:gd name="T36" fmla="*/ 10 w 53"/>
                    <a:gd name="T37" fmla="*/ 77 h 93"/>
                    <a:gd name="T38" fmla="*/ 10 w 53"/>
                    <a:gd name="T39" fmla="*/ 19 h 93"/>
                    <a:gd name="T40" fmla="*/ 9 w 53"/>
                    <a:gd name="T41" fmla="*/ 16 h 93"/>
                    <a:gd name="T42" fmla="*/ 7 w 53"/>
                    <a:gd name="T43" fmla="*/ 13 h 93"/>
                    <a:gd name="T44" fmla="*/ 4 w 53"/>
                    <a:gd name="T45" fmla="*/ 12 h 93"/>
                    <a:gd name="T46" fmla="*/ 1 w 53"/>
                    <a:gd name="T47" fmla="*/ 12 h 93"/>
                    <a:gd name="T48" fmla="*/ 1 w 53"/>
                    <a:gd name="T49" fmla="*/ 9 h 93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0" t="0" r="r" b="b"/>
                  <a:pathLst>
                    <a:path w="53" h="93">
                      <a:moveTo>
                        <a:pt x="1" y="9"/>
                      </a:moveTo>
                      <a:lnTo>
                        <a:pt x="5" y="9"/>
                      </a:lnTo>
                      <a:lnTo>
                        <a:pt x="9" y="8"/>
                      </a:lnTo>
                      <a:lnTo>
                        <a:pt x="13" y="5"/>
                      </a:lnTo>
                      <a:lnTo>
                        <a:pt x="15" y="3"/>
                      </a:lnTo>
                      <a:lnTo>
                        <a:pt x="17" y="0"/>
                      </a:lnTo>
                      <a:lnTo>
                        <a:pt x="41" y="0"/>
                      </a:lnTo>
                      <a:lnTo>
                        <a:pt x="41" y="77"/>
                      </a:lnTo>
                      <a:lnTo>
                        <a:pt x="42" y="82"/>
                      </a:lnTo>
                      <a:lnTo>
                        <a:pt x="45" y="85"/>
                      </a:lnTo>
                      <a:lnTo>
                        <a:pt x="49" y="88"/>
                      </a:lnTo>
                      <a:lnTo>
                        <a:pt x="52" y="88"/>
                      </a:lnTo>
                      <a:lnTo>
                        <a:pt x="52" y="92"/>
                      </a:lnTo>
                      <a:lnTo>
                        <a:pt x="0" y="92"/>
                      </a:lnTo>
                      <a:lnTo>
                        <a:pt x="0" y="88"/>
                      </a:lnTo>
                      <a:lnTo>
                        <a:pt x="3" y="88"/>
                      </a:lnTo>
                      <a:lnTo>
                        <a:pt x="7" y="85"/>
                      </a:lnTo>
                      <a:lnTo>
                        <a:pt x="9" y="82"/>
                      </a:lnTo>
                      <a:lnTo>
                        <a:pt x="10" y="77"/>
                      </a:lnTo>
                      <a:lnTo>
                        <a:pt x="10" y="19"/>
                      </a:lnTo>
                      <a:lnTo>
                        <a:pt x="9" y="16"/>
                      </a:lnTo>
                      <a:lnTo>
                        <a:pt x="7" y="13"/>
                      </a:lnTo>
                      <a:lnTo>
                        <a:pt x="4" y="12"/>
                      </a:lnTo>
                      <a:lnTo>
                        <a:pt x="1" y="12"/>
                      </a:lnTo>
                      <a:lnTo>
                        <a:pt x="1" y="9"/>
                      </a:lnTo>
                    </a:path>
                  </a:pathLst>
                </a:custGeom>
                <a:solidFill>
                  <a:srgbClr val="BFFFBF"/>
                </a:solidFill>
                <a:ln w="12700" cap="rnd" cmpd="sng">
                  <a:solidFill>
                    <a:srgbClr val="3F5F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350"/>
                </a:p>
              </p:txBody>
            </p:sp>
          </p:grpSp>
          <p:sp>
            <p:nvSpPr>
              <p:cNvPr id="151801" name="Oval 287"/>
              <p:cNvSpPr>
                <a:spLocks noChangeArrowheads="1"/>
              </p:cNvSpPr>
              <p:nvPr/>
            </p:nvSpPr>
            <p:spPr bwMode="auto">
              <a:xfrm>
                <a:off x="516" y="3576"/>
                <a:ext cx="74" cy="109"/>
              </a:xfrm>
              <a:prstGeom prst="ellipse">
                <a:avLst/>
              </a:prstGeom>
              <a:solidFill>
                <a:srgbClr val="008000"/>
              </a:solidFill>
              <a:ln w="12700">
                <a:solidFill>
                  <a:srgbClr val="9FFF9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350"/>
              </a:p>
            </p:txBody>
          </p:sp>
          <p:sp>
            <p:nvSpPr>
              <p:cNvPr id="151802" name="Oval 288"/>
              <p:cNvSpPr>
                <a:spLocks noChangeArrowheads="1"/>
              </p:cNvSpPr>
              <p:nvPr/>
            </p:nvSpPr>
            <p:spPr bwMode="auto">
              <a:xfrm>
                <a:off x="526" y="3590"/>
                <a:ext cx="54" cy="82"/>
              </a:xfrm>
              <a:prstGeom prst="ellipse">
                <a:avLst/>
              </a:prstGeom>
              <a:solidFill>
                <a:srgbClr val="008000"/>
              </a:solidFill>
              <a:ln w="12700">
                <a:solidFill>
                  <a:srgbClr val="9FFF9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350"/>
              </a:p>
            </p:txBody>
          </p:sp>
          <p:sp>
            <p:nvSpPr>
              <p:cNvPr id="151803" name="Freeform 289"/>
              <p:cNvSpPr>
                <a:spLocks/>
              </p:cNvSpPr>
              <p:nvPr/>
            </p:nvSpPr>
            <p:spPr bwMode="auto">
              <a:xfrm>
                <a:off x="540" y="3605"/>
                <a:ext cx="34" cy="60"/>
              </a:xfrm>
              <a:custGeom>
                <a:avLst/>
                <a:gdLst>
                  <a:gd name="T0" fmla="*/ 1 w 34"/>
                  <a:gd name="T1" fmla="*/ 6 h 60"/>
                  <a:gd name="T2" fmla="*/ 4 w 34"/>
                  <a:gd name="T3" fmla="*/ 6 h 60"/>
                  <a:gd name="T4" fmla="*/ 6 w 34"/>
                  <a:gd name="T5" fmla="*/ 5 h 60"/>
                  <a:gd name="T6" fmla="*/ 8 w 34"/>
                  <a:gd name="T7" fmla="*/ 4 h 60"/>
                  <a:gd name="T8" fmla="*/ 10 w 34"/>
                  <a:gd name="T9" fmla="*/ 2 h 60"/>
                  <a:gd name="T10" fmla="*/ 11 w 34"/>
                  <a:gd name="T11" fmla="*/ 0 h 60"/>
                  <a:gd name="T12" fmla="*/ 27 w 34"/>
                  <a:gd name="T13" fmla="*/ 0 h 60"/>
                  <a:gd name="T14" fmla="*/ 27 w 34"/>
                  <a:gd name="T15" fmla="*/ 50 h 60"/>
                  <a:gd name="T16" fmla="*/ 27 w 34"/>
                  <a:gd name="T17" fmla="*/ 53 h 60"/>
                  <a:gd name="T18" fmla="*/ 29 w 34"/>
                  <a:gd name="T19" fmla="*/ 55 h 60"/>
                  <a:gd name="T20" fmla="*/ 31 w 34"/>
                  <a:gd name="T21" fmla="*/ 56 h 60"/>
                  <a:gd name="T22" fmla="*/ 33 w 34"/>
                  <a:gd name="T23" fmla="*/ 56 h 60"/>
                  <a:gd name="T24" fmla="*/ 33 w 34"/>
                  <a:gd name="T25" fmla="*/ 59 h 60"/>
                  <a:gd name="T26" fmla="*/ 0 w 34"/>
                  <a:gd name="T27" fmla="*/ 59 h 60"/>
                  <a:gd name="T28" fmla="*/ 0 w 34"/>
                  <a:gd name="T29" fmla="*/ 56 h 60"/>
                  <a:gd name="T30" fmla="*/ 2 w 34"/>
                  <a:gd name="T31" fmla="*/ 56 h 60"/>
                  <a:gd name="T32" fmla="*/ 5 w 34"/>
                  <a:gd name="T33" fmla="*/ 55 h 60"/>
                  <a:gd name="T34" fmla="*/ 6 w 34"/>
                  <a:gd name="T35" fmla="*/ 53 h 60"/>
                  <a:gd name="T36" fmla="*/ 7 w 34"/>
                  <a:gd name="T37" fmla="*/ 50 h 60"/>
                  <a:gd name="T38" fmla="*/ 7 w 34"/>
                  <a:gd name="T39" fmla="*/ 13 h 60"/>
                  <a:gd name="T40" fmla="*/ 6 w 34"/>
                  <a:gd name="T41" fmla="*/ 11 h 60"/>
                  <a:gd name="T42" fmla="*/ 5 w 34"/>
                  <a:gd name="T43" fmla="*/ 9 h 60"/>
                  <a:gd name="T44" fmla="*/ 3 w 34"/>
                  <a:gd name="T45" fmla="*/ 8 h 60"/>
                  <a:gd name="T46" fmla="*/ 1 w 34"/>
                  <a:gd name="T47" fmla="*/ 8 h 60"/>
                  <a:gd name="T48" fmla="*/ 1 w 34"/>
                  <a:gd name="T49" fmla="*/ 6 h 60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34" h="60">
                    <a:moveTo>
                      <a:pt x="1" y="6"/>
                    </a:moveTo>
                    <a:lnTo>
                      <a:pt x="4" y="6"/>
                    </a:lnTo>
                    <a:lnTo>
                      <a:pt x="6" y="5"/>
                    </a:lnTo>
                    <a:lnTo>
                      <a:pt x="8" y="4"/>
                    </a:lnTo>
                    <a:lnTo>
                      <a:pt x="10" y="2"/>
                    </a:lnTo>
                    <a:lnTo>
                      <a:pt x="11" y="0"/>
                    </a:lnTo>
                    <a:lnTo>
                      <a:pt x="27" y="0"/>
                    </a:lnTo>
                    <a:lnTo>
                      <a:pt x="27" y="50"/>
                    </a:lnTo>
                    <a:lnTo>
                      <a:pt x="27" y="53"/>
                    </a:lnTo>
                    <a:lnTo>
                      <a:pt x="29" y="55"/>
                    </a:lnTo>
                    <a:lnTo>
                      <a:pt x="31" y="56"/>
                    </a:lnTo>
                    <a:lnTo>
                      <a:pt x="33" y="56"/>
                    </a:lnTo>
                    <a:lnTo>
                      <a:pt x="33" y="59"/>
                    </a:lnTo>
                    <a:lnTo>
                      <a:pt x="0" y="59"/>
                    </a:lnTo>
                    <a:lnTo>
                      <a:pt x="0" y="56"/>
                    </a:lnTo>
                    <a:lnTo>
                      <a:pt x="2" y="56"/>
                    </a:lnTo>
                    <a:lnTo>
                      <a:pt x="5" y="55"/>
                    </a:lnTo>
                    <a:lnTo>
                      <a:pt x="6" y="53"/>
                    </a:lnTo>
                    <a:lnTo>
                      <a:pt x="7" y="50"/>
                    </a:lnTo>
                    <a:lnTo>
                      <a:pt x="7" y="13"/>
                    </a:lnTo>
                    <a:lnTo>
                      <a:pt x="6" y="11"/>
                    </a:lnTo>
                    <a:lnTo>
                      <a:pt x="5" y="9"/>
                    </a:lnTo>
                    <a:lnTo>
                      <a:pt x="3" y="8"/>
                    </a:lnTo>
                    <a:lnTo>
                      <a:pt x="1" y="8"/>
                    </a:lnTo>
                    <a:lnTo>
                      <a:pt x="1" y="6"/>
                    </a:lnTo>
                  </a:path>
                </a:pathLst>
              </a:custGeom>
              <a:solidFill>
                <a:srgbClr val="BFFFBF"/>
              </a:solidFill>
              <a:ln w="12700" cap="rnd" cmpd="sng">
                <a:solidFill>
                  <a:srgbClr val="3F5F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151804" name="Oval 290"/>
              <p:cNvSpPr>
                <a:spLocks noChangeArrowheads="1"/>
              </p:cNvSpPr>
              <p:nvPr/>
            </p:nvSpPr>
            <p:spPr bwMode="auto">
              <a:xfrm>
                <a:off x="1377" y="3579"/>
                <a:ext cx="74" cy="108"/>
              </a:xfrm>
              <a:prstGeom prst="ellipse">
                <a:avLst/>
              </a:prstGeom>
              <a:solidFill>
                <a:srgbClr val="008000"/>
              </a:solidFill>
              <a:ln w="12700">
                <a:solidFill>
                  <a:srgbClr val="9FFF9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350"/>
              </a:p>
            </p:txBody>
          </p:sp>
          <p:sp>
            <p:nvSpPr>
              <p:cNvPr id="151805" name="Oval 291"/>
              <p:cNvSpPr>
                <a:spLocks noChangeArrowheads="1"/>
              </p:cNvSpPr>
              <p:nvPr/>
            </p:nvSpPr>
            <p:spPr bwMode="auto">
              <a:xfrm>
                <a:off x="1387" y="3592"/>
                <a:ext cx="54" cy="82"/>
              </a:xfrm>
              <a:prstGeom prst="ellipse">
                <a:avLst/>
              </a:prstGeom>
              <a:solidFill>
                <a:srgbClr val="008000"/>
              </a:solidFill>
              <a:ln w="12700">
                <a:solidFill>
                  <a:srgbClr val="9FFF9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350"/>
              </a:p>
            </p:txBody>
          </p:sp>
          <p:sp>
            <p:nvSpPr>
              <p:cNvPr id="151806" name="Freeform 292"/>
              <p:cNvSpPr>
                <a:spLocks/>
              </p:cNvSpPr>
              <p:nvPr/>
            </p:nvSpPr>
            <p:spPr bwMode="auto">
              <a:xfrm>
                <a:off x="1401" y="3608"/>
                <a:ext cx="34" cy="59"/>
              </a:xfrm>
              <a:custGeom>
                <a:avLst/>
                <a:gdLst>
                  <a:gd name="T0" fmla="*/ 1 w 34"/>
                  <a:gd name="T1" fmla="*/ 6 h 59"/>
                  <a:gd name="T2" fmla="*/ 4 w 34"/>
                  <a:gd name="T3" fmla="*/ 6 h 59"/>
                  <a:gd name="T4" fmla="*/ 6 w 34"/>
                  <a:gd name="T5" fmla="*/ 5 h 59"/>
                  <a:gd name="T6" fmla="*/ 8 w 34"/>
                  <a:gd name="T7" fmla="*/ 3 h 59"/>
                  <a:gd name="T8" fmla="*/ 10 w 34"/>
                  <a:gd name="T9" fmla="*/ 2 h 59"/>
                  <a:gd name="T10" fmla="*/ 11 w 34"/>
                  <a:gd name="T11" fmla="*/ 0 h 59"/>
                  <a:gd name="T12" fmla="*/ 27 w 34"/>
                  <a:gd name="T13" fmla="*/ 0 h 59"/>
                  <a:gd name="T14" fmla="*/ 27 w 34"/>
                  <a:gd name="T15" fmla="*/ 49 h 59"/>
                  <a:gd name="T16" fmla="*/ 27 w 34"/>
                  <a:gd name="T17" fmla="*/ 52 h 59"/>
                  <a:gd name="T18" fmla="*/ 29 w 34"/>
                  <a:gd name="T19" fmla="*/ 54 h 59"/>
                  <a:gd name="T20" fmla="*/ 32 w 34"/>
                  <a:gd name="T21" fmla="*/ 56 h 59"/>
                  <a:gd name="T22" fmla="*/ 33 w 34"/>
                  <a:gd name="T23" fmla="*/ 56 h 59"/>
                  <a:gd name="T24" fmla="*/ 33 w 34"/>
                  <a:gd name="T25" fmla="*/ 58 h 59"/>
                  <a:gd name="T26" fmla="*/ 0 w 34"/>
                  <a:gd name="T27" fmla="*/ 58 h 59"/>
                  <a:gd name="T28" fmla="*/ 0 w 34"/>
                  <a:gd name="T29" fmla="*/ 56 h 59"/>
                  <a:gd name="T30" fmla="*/ 2 w 34"/>
                  <a:gd name="T31" fmla="*/ 56 h 59"/>
                  <a:gd name="T32" fmla="*/ 5 w 34"/>
                  <a:gd name="T33" fmla="*/ 54 h 59"/>
                  <a:gd name="T34" fmla="*/ 6 w 34"/>
                  <a:gd name="T35" fmla="*/ 52 h 59"/>
                  <a:gd name="T36" fmla="*/ 7 w 34"/>
                  <a:gd name="T37" fmla="*/ 49 h 59"/>
                  <a:gd name="T38" fmla="*/ 7 w 34"/>
                  <a:gd name="T39" fmla="*/ 12 h 59"/>
                  <a:gd name="T40" fmla="*/ 6 w 34"/>
                  <a:gd name="T41" fmla="*/ 10 h 59"/>
                  <a:gd name="T42" fmla="*/ 5 w 34"/>
                  <a:gd name="T43" fmla="*/ 8 h 59"/>
                  <a:gd name="T44" fmla="*/ 3 w 34"/>
                  <a:gd name="T45" fmla="*/ 8 h 59"/>
                  <a:gd name="T46" fmla="*/ 1 w 34"/>
                  <a:gd name="T47" fmla="*/ 8 h 59"/>
                  <a:gd name="T48" fmla="*/ 1 w 34"/>
                  <a:gd name="T49" fmla="*/ 6 h 59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34" h="59">
                    <a:moveTo>
                      <a:pt x="1" y="6"/>
                    </a:moveTo>
                    <a:lnTo>
                      <a:pt x="4" y="6"/>
                    </a:lnTo>
                    <a:lnTo>
                      <a:pt x="6" y="5"/>
                    </a:lnTo>
                    <a:lnTo>
                      <a:pt x="8" y="3"/>
                    </a:lnTo>
                    <a:lnTo>
                      <a:pt x="10" y="2"/>
                    </a:lnTo>
                    <a:lnTo>
                      <a:pt x="11" y="0"/>
                    </a:lnTo>
                    <a:lnTo>
                      <a:pt x="27" y="0"/>
                    </a:lnTo>
                    <a:lnTo>
                      <a:pt x="27" y="49"/>
                    </a:lnTo>
                    <a:lnTo>
                      <a:pt x="27" y="52"/>
                    </a:lnTo>
                    <a:lnTo>
                      <a:pt x="29" y="54"/>
                    </a:lnTo>
                    <a:lnTo>
                      <a:pt x="32" y="56"/>
                    </a:lnTo>
                    <a:lnTo>
                      <a:pt x="33" y="56"/>
                    </a:lnTo>
                    <a:lnTo>
                      <a:pt x="33" y="58"/>
                    </a:lnTo>
                    <a:lnTo>
                      <a:pt x="0" y="58"/>
                    </a:lnTo>
                    <a:lnTo>
                      <a:pt x="0" y="56"/>
                    </a:lnTo>
                    <a:lnTo>
                      <a:pt x="2" y="56"/>
                    </a:lnTo>
                    <a:lnTo>
                      <a:pt x="5" y="54"/>
                    </a:lnTo>
                    <a:lnTo>
                      <a:pt x="6" y="52"/>
                    </a:lnTo>
                    <a:lnTo>
                      <a:pt x="7" y="49"/>
                    </a:lnTo>
                    <a:lnTo>
                      <a:pt x="7" y="12"/>
                    </a:lnTo>
                    <a:lnTo>
                      <a:pt x="6" y="10"/>
                    </a:lnTo>
                    <a:lnTo>
                      <a:pt x="5" y="8"/>
                    </a:lnTo>
                    <a:lnTo>
                      <a:pt x="3" y="8"/>
                    </a:lnTo>
                    <a:lnTo>
                      <a:pt x="1" y="8"/>
                    </a:lnTo>
                    <a:lnTo>
                      <a:pt x="1" y="6"/>
                    </a:lnTo>
                  </a:path>
                </a:pathLst>
              </a:custGeom>
              <a:solidFill>
                <a:srgbClr val="BFFFBF"/>
              </a:solidFill>
              <a:ln w="12700" cap="rnd" cmpd="sng">
                <a:solidFill>
                  <a:srgbClr val="3F5F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  <p:grpSp>
            <p:nvGrpSpPr>
              <p:cNvPr id="151807" name="Group 293"/>
              <p:cNvGrpSpPr>
                <a:grpSpLocks/>
              </p:cNvGrpSpPr>
              <p:nvPr/>
            </p:nvGrpSpPr>
            <p:grpSpPr bwMode="auto">
              <a:xfrm>
                <a:off x="695" y="3419"/>
                <a:ext cx="83" cy="100"/>
                <a:chOff x="695" y="3419"/>
                <a:chExt cx="83" cy="100"/>
              </a:xfrm>
            </p:grpSpPr>
            <p:sp>
              <p:nvSpPr>
                <p:cNvPr id="151863" name="Oval 294"/>
                <p:cNvSpPr>
                  <a:spLocks noChangeArrowheads="1"/>
                </p:cNvSpPr>
                <p:nvPr/>
              </p:nvSpPr>
              <p:spPr bwMode="auto">
                <a:xfrm>
                  <a:off x="695" y="3419"/>
                  <a:ext cx="83" cy="100"/>
                </a:xfrm>
                <a:prstGeom prst="ellipse">
                  <a:avLst/>
                </a:prstGeom>
                <a:solidFill>
                  <a:srgbClr val="3F5F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1350"/>
                </a:p>
              </p:txBody>
            </p:sp>
            <p:sp>
              <p:nvSpPr>
                <p:cNvPr id="151864" name="Oval 295"/>
                <p:cNvSpPr>
                  <a:spLocks noChangeArrowheads="1"/>
                </p:cNvSpPr>
                <p:nvPr/>
              </p:nvSpPr>
              <p:spPr bwMode="auto">
                <a:xfrm>
                  <a:off x="716" y="3443"/>
                  <a:ext cx="41" cy="52"/>
                </a:xfrm>
                <a:prstGeom prst="ellipse">
                  <a:avLst/>
                </a:prstGeom>
                <a:solidFill>
                  <a:srgbClr val="9FFF9F"/>
                </a:solidFill>
                <a:ln w="12700">
                  <a:solidFill>
                    <a:srgbClr val="008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1350"/>
                </a:p>
              </p:txBody>
            </p:sp>
          </p:grpSp>
          <p:grpSp>
            <p:nvGrpSpPr>
              <p:cNvPr id="151808" name="Group 296"/>
              <p:cNvGrpSpPr>
                <a:grpSpLocks/>
              </p:cNvGrpSpPr>
              <p:nvPr/>
            </p:nvGrpSpPr>
            <p:grpSpPr bwMode="auto">
              <a:xfrm>
                <a:off x="1183" y="3433"/>
                <a:ext cx="82" cy="100"/>
                <a:chOff x="1183" y="3433"/>
                <a:chExt cx="82" cy="100"/>
              </a:xfrm>
            </p:grpSpPr>
            <p:sp>
              <p:nvSpPr>
                <p:cNvPr id="151861" name="Oval 297"/>
                <p:cNvSpPr>
                  <a:spLocks noChangeArrowheads="1"/>
                </p:cNvSpPr>
                <p:nvPr/>
              </p:nvSpPr>
              <p:spPr bwMode="auto">
                <a:xfrm>
                  <a:off x="1183" y="3433"/>
                  <a:ext cx="82" cy="100"/>
                </a:xfrm>
                <a:prstGeom prst="ellipse">
                  <a:avLst/>
                </a:prstGeom>
                <a:solidFill>
                  <a:srgbClr val="008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1350"/>
                </a:p>
              </p:txBody>
            </p:sp>
            <p:sp>
              <p:nvSpPr>
                <p:cNvPr id="151862" name="Oval 298"/>
                <p:cNvSpPr>
                  <a:spLocks noChangeArrowheads="1"/>
                </p:cNvSpPr>
                <p:nvPr/>
              </p:nvSpPr>
              <p:spPr bwMode="auto">
                <a:xfrm>
                  <a:off x="1203" y="3457"/>
                  <a:ext cx="41" cy="51"/>
                </a:xfrm>
                <a:prstGeom prst="ellipse">
                  <a:avLst/>
                </a:prstGeom>
                <a:solidFill>
                  <a:srgbClr val="BFFFBF"/>
                </a:solidFill>
                <a:ln w="12700">
                  <a:solidFill>
                    <a:srgbClr val="008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1350"/>
                </a:p>
              </p:txBody>
            </p:sp>
          </p:grpSp>
          <p:grpSp>
            <p:nvGrpSpPr>
              <p:cNvPr id="151809" name="Group 299"/>
              <p:cNvGrpSpPr>
                <a:grpSpLocks/>
              </p:cNvGrpSpPr>
              <p:nvPr/>
            </p:nvGrpSpPr>
            <p:grpSpPr bwMode="auto">
              <a:xfrm>
                <a:off x="801" y="3648"/>
                <a:ext cx="356" cy="38"/>
                <a:chOff x="801" y="3648"/>
                <a:chExt cx="356" cy="38"/>
              </a:xfrm>
            </p:grpSpPr>
            <p:grpSp>
              <p:nvGrpSpPr>
                <p:cNvPr id="151840" name="Group 300"/>
                <p:cNvGrpSpPr>
                  <a:grpSpLocks/>
                </p:cNvGrpSpPr>
                <p:nvPr/>
              </p:nvGrpSpPr>
              <p:grpSpPr bwMode="auto">
                <a:xfrm>
                  <a:off x="1127" y="3648"/>
                  <a:ext cx="30" cy="36"/>
                  <a:chOff x="1127" y="3648"/>
                  <a:chExt cx="30" cy="36"/>
                </a:xfrm>
              </p:grpSpPr>
              <p:sp>
                <p:nvSpPr>
                  <p:cNvPr id="151859" name="Freeform 301"/>
                  <p:cNvSpPr>
                    <a:spLocks/>
                  </p:cNvSpPr>
                  <p:nvPr/>
                </p:nvSpPr>
                <p:spPr bwMode="auto">
                  <a:xfrm>
                    <a:off x="1127" y="3648"/>
                    <a:ext cx="30" cy="36"/>
                  </a:xfrm>
                  <a:custGeom>
                    <a:avLst/>
                    <a:gdLst>
                      <a:gd name="T0" fmla="*/ 0 w 30"/>
                      <a:gd name="T1" fmla="*/ 0 h 36"/>
                      <a:gd name="T2" fmla="*/ 20 w 30"/>
                      <a:gd name="T3" fmla="*/ 0 h 36"/>
                      <a:gd name="T4" fmla="*/ 24 w 30"/>
                      <a:gd name="T5" fmla="*/ 2 h 36"/>
                      <a:gd name="T6" fmla="*/ 25 w 30"/>
                      <a:gd name="T7" fmla="*/ 3 h 36"/>
                      <a:gd name="T8" fmla="*/ 26 w 30"/>
                      <a:gd name="T9" fmla="*/ 7 h 36"/>
                      <a:gd name="T10" fmla="*/ 26 w 30"/>
                      <a:gd name="T11" fmla="*/ 13 h 36"/>
                      <a:gd name="T12" fmla="*/ 25 w 30"/>
                      <a:gd name="T13" fmla="*/ 17 h 36"/>
                      <a:gd name="T14" fmla="*/ 23 w 30"/>
                      <a:gd name="T15" fmla="*/ 19 h 36"/>
                      <a:gd name="T16" fmla="*/ 20 w 30"/>
                      <a:gd name="T17" fmla="*/ 20 h 36"/>
                      <a:gd name="T18" fmla="*/ 23 w 30"/>
                      <a:gd name="T19" fmla="*/ 21 h 36"/>
                      <a:gd name="T20" fmla="*/ 25 w 30"/>
                      <a:gd name="T21" fmla="*/ 23 h 36"/>
                      <a:gd name="T22" fmla="*/ 26 w 30"/>
                      <a:gd name="T23" fmla="*/ 27 h 36"/>
                      <a:gd name="T24" fmla="*/ 27 w 30"/>
                      <a:gd name="T25" fmla="*/ 30 h 36"/>
                      <a:gd name="T26" fmla="*/ 27 w 30"/>
                      <a:gd name="T27" fmla="*/ 33 h 36"/>
                      <a:gd name="T28" fmla="*/ 29 w 30"/>
                      <a:gd name="T29" fmla="*/ 33 h 36"/>
                      <a:gd name="T30" fmla="*/ 29 w 30"/>
                      <a:gd name="T31" fmla="*/ 35 h 36"/>
                      <a:gd name="T32" fmla="*/ 18 w 30"/>
                      <a:gd name="T33" fmla="*/ 35 h 36"/>
                      <a:gd name="T34" fmla="*/ 18 w 30"/>
                      <a:gd name="T35" fmla="*/ 33 h 36"/>
                      <a:gd name="T36" fmla="*/ 20 w 30"/>
                      <a:gd name="T37" fmla="*/ 33 h 36"/>
                      <a:gd name="T38" fmla="*/ 20 w 30"/>
                      <a:gd name="T39" fmla="*/ 29 h 36"/>
                      <a:gd name="T40" fmla="*/ 18 w 30"/>
                      <a:gd name="T41" fmla="*/ 27 h 36"/>
                      <a:gd name="T42" fmla="*/ 16 w 30"/>
                      <a:gd name="T43" fmla="*/ 24 h 36"/>
                      <a:gd name="T44" fmla="*/ 15 w 30"/>
                      <a:gd name="T45" fmla="*/ 21 h 36"/>
                      <a:gd name="T46" fmla="*/ 13 w 30"/>
                      <a:gd name="T47" fmla="*/ 20 h 36"/>
                      <a:gd name="T48" fmla="*/ 13 w 30"/>
                      <a:gd name="T49" fmla="*/ 33 h 36"/>
                      <a:gd name="T50" fmla="*/ 15 w 30"/>
                      <a:gd name="T51" fmla="*/ 33 h 36"/>
                      <a:gd name="T52" fmla="*/ 15 w 30"/>
                      <a:gd name="T53" fmla="*/ 35 h 36"/>
                      <a:gd name="T54" fmla="*/ 1 w 30"/>
                      <a:gd name="T55" fmla="*/ 35 h 36"/>
                      <a:gd name="T56" fmla="*/ 1 w 30"/>
                      <a:gd name="T57" fmla="*/ 33 h 36"/>
                      <a:gd name="T58" fmla="*/ 3 w 30"/>
                      <a:gd name="T59" fmla="*/ 33 h 36"/>
                      <a:gd name="T60" fmla="*/ 3 w 30"/>
                      <a:gd name="T61" fmla="*/ 2 h 36"/>
                      <a:gd name="T62" fmla="*/ 0 w 30"/>
                      <a:gd name="T63" fmla="*/ 2 h 36"/>
                      <a:gd name="T64" fmla="*/ 0 w 30"/>
                      <a:gd name="T65" fmla="*/ 0 h 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</a:gdLst>
                    <a:ahLst/>
                    <a:cxnLst>
                      <a:cxn ang="T66">
                        <a:pos x="T0" y="T1"/>
                      </a:cxn>
                      <a:cxn ang="T67">
                        <a:pos x="T2" y="T3"/>
                      </a:cxn>
                      <a:cxn ang="T68">
                        <a:pos x="T4" y="T5"/>
                      </a:cxn>
                      <a:cxn ang="T69">
                        <a:pos x="T6" y="T7"/>
                      </a:cxn>
                      <a:cxn ang="T70">
                        <a:pos x="T8" y="T9"/>
                      </a:cxn>
                      <a:cxn ang="T71">
                        <a:pos x="T10" y="T11"/>
                      </a:cxn>
                      <a:cxn ang="T72">
                        <a:pos x="T12" y="T13"/>
                      </a:cxn>
                      <a:cxn ang="T73">
                        <a:pos x="T14" y="T15"/>
                      </a:cxn>
                      <a:cxn ang="T74">
                        <a:pos x="T16" y="T17"/>
                      </a:cxn>
                      <a:cxn ang="T75">
                        <a:pos x="T18" y="T19"/>
                      </a:cxn>
                      <a:cxn ang="T76">
                        <a:pos x="T20" y="T21"/>
                      </a:cxn>
                      <a:cxn ang="T77">
                        <a:pos x="T22" y="T23"/>
                      </a:cxn>
                      <a:cxn ang="T78">
                        <a:pos x="T24" y="T25"/>
                      </a:cxn>
                      <a:cxn ang="T79">
                        <a:pos x="T26" y="T27"/>
                      </a:cxn>
                      <a:cxn ang="T80">
                        <a:pos x="T28" y="T29"/>
                      </a:cxn>
                      <a:cxn ang="T81">
                        <a:pos x="T30" y="T31"/>
                      </a:cxn>
                      <a:cxn ang="T82">
                        <a:pos x="T32" y="T33"/>
                      </a:cxn>
                      <a:cxn ang="T83">
                        <a:pos x="T34" y="T35"/>
                      </a:cxn>
                      <a:cxn ang="T84">
                        <a:pos x="T36" y="T37"/>
                      </a:cxn>
                      <a:cxn ang="T85">
                        <a:pos x="T38" y="T39"/>
                      </a:cxn>
                      <a:cxn ang="T86">
                        <a:pos x="T40" y="T41"/>
                      </a:cxn>
                      <a:cxn ang="T87">
                        <a:pos x="T42" y="T43"/>
                      </a:cxn>
                      <a:cxn ang="T88">
                        <a:pos x="T44" y="T45"/>
                      </a:cxn>
                      <a:cxn ang="T89">
                        <a:pos x="T46" y="T47"/>
                      </a:cxn>
                      <a:cxn ang="T90">
                        <a:pos x="T48" y="T49"/>
                      </a:cxn>
                      <a:cxn ang="T91">
                        <a:pos x="T50" y="T51"/>
                      </a:cxn>
                      <a:cxn ang="T92">
                        <a:pos x="T52" y="T53"/>
                      </a:cxn>
                      <a:cxn ang="T93">
                        <a:pos x="T54" y="T55"/>
                      </a:cxn>
                      <a:cxn ang="T94">
                        <a:pos x="T56" y="T57"/>
                      </a:cxn>
                      <a:cxn ang="T95">
                        <a:pos x="T58" y="T59"/>
                      </a:cxn>
                      <a:cxn ang="T96">
                        <a:pos x="T60" y="T61"/>
                      </a:cxn>
                      <a:cxn ang="T97">
                        <a:pos x="T62" y="T63"/>
                      </a:cxn>
                      <a:cxn ang="T98">
                        <a:pos x="T64" y="T65"/>
                      </a:cxn>
                    </a:cxnLst>
                    <a:rect l="0" t="0" r="r" b="b"/>
                    <a:pathLst>
                      <a:path w="30" h="36">
                        <a:moveTo>
                          <a:pt x="0" y="0"/>
                        </a:moveTo>
                        <a:lnTo>
                          <a:pt x="20" y="0"/>
                        </a:lnTo>
                        <a:lnTo>
                          <a:pt x="24" y="2"/>
                        </a:lnTo>
                        <a:lnTo>
                          <a:pt x="25" y="3"/>
                        </a:lnTo>
                        <a:lnTo>
                          <a:pt x="26" y="7"/>
                        </a:lnTo>
                        <a:lnTo>
                          <a:pt x="26" y="13"/>
                        </a:lnTo>
                        <a:lnTo>
                          <a:pt x="25" y="17"/>
                        </a:lnTo>
                        <a:lnTo>
                          <a:pt x="23" y="19"/>
                        </a:lnTo>
                        <a:lnTo>
                          <a:pt x="20" y="20"/>
                        </a:lnTo>
                        <a:lnTo>
                          <a:pt x="23" y="21"/>
                        </a:lnTo>
                        <a:lnTo>
                          <a:pt x="25" y="23"/>
                        </a:lnTo>
                        <a:lnTo>
                          <a:pt x="26" y="27"/>
                        </a:lnTo>
                        <a:lnTo>
                          <a:pt x="27" y="30"/>
                        </a:lnTo>
                        <a:lnTo>
                          <a:pt x="27" y="33"/>
                        </a:lnTo>
                        <a:lnTo>
                          <a:pt x="29" y="33"/>
                        </a:lnTo>
                        <a:lnTo>
                          <a:pt x="29" y="35"/>
                        </a:lnTo>
                        <a:lnTo>
                          <a:pt x="18" y="35"/>
                        </a:lnTo>
                        <a:lnTo>
                          <a:pt x="18" y="33"/>
                        </a:lnTo>
                        <a:lnTo>
                          <a:pt x="20" y="33"/>
                        </a:lnTo>
                        <a:lnTo>
                          <a:pt x="20" y="29"/>
                        </a:lnTo>
                        <a:lnTo>
                          <a:pt x="18" y="27"/>
                        </a:lnTo>
                        <a:lnTo>
                          <a:pt x="16" y="24"/>
                        </a:lnTo>
                        <a:lnTo>
                          <a:pt x="15" y="21"/>
                        </a:lnTo>
                        <a:lnTo>
                          <a:pt x="13" y="20"/>
                        </a:lnTo>
                        <a:lnTo>
                          <a:pt x="13" y="33"/>
                        </a:lnTo>
                        <a:lnTo>
                          <a:pt x="15" y="33"/>
                        </a:lnTo>
                        <a:lnTo>
                          <a:pt x="15" y="35"/>
                        </a:lnTo>
                        <a:lnTo>
                          <a:pt x="1" y="35"/>
                        </a:lnTo>
                        <a:lnTo>
                          <a:pt x="1" y="33"/>
                        </a:lnTo>
                        <a:lnTo>
                          <a:pt x="3" y="33"/>
                        </a:lnTo>
                        <a:lnTo>
                          <a:pt x="3" y="2"/>
                        </a:lnTo>
                        <a:lnTo>
                          <a:pt x="0" y="2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BFFFB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151860" name="Freeform 302"/>
                  <p:cNvSpPr>
                    <a:spLocks/>
                  </p:cNvSpPr>
                  <p:nvPr/>
                </p:nvSpPr>
                <p:spPr bwMode="auto">
                  <a:xfrm>
                    <a:off x="1141" y="3655"/>
                    <a:ext cx="3" cy="4"/>
                  </a:xfrm>
                  <a:custGeom>
                    <a:avLst/>
                    <a:gdLst>
                      <a:gd name="T0" fmla="*/ 2 w 3"/>
                      <a:gd name="T1" fmla="*/ 0 h 4"/>
                      <a:gd name="T2" fmla="*/ 2 w 3"/>
                      <a:gd name="T3" fmla="*/ 3 h 4"/>
                      <a:gd name="T4" fmla="*/ 1 w 3"/>
                      <a:gd name="T5" fmla="*/ 3 h 4"/>
                      <a:gd name="T6" fmla="*/ 0 w 3"/>
                      <a:gd name="T7" fmla="*/ 3 h 4"/>
                      <a:gd name="T8" fmla="*/ 0 w 3"/>
                      <a:gd name="T9" fmla="*/ 2 h 4"/>
                      <a:gd name="T10" fmla="*/ 0 w 3"/>
                      <a:gd name="T11" fmla="*/ 1 h 4"/>
                      <a:gd name="T12" fmla="*/ 0 w 3"/>
                      <a:gd name="T13" fmla="*/ 0 h 4"/>
                      <a:gd name="T14" fmla="*/ 1 w 3"/>
                      <a:gd name="T15" fmla="*/ 0 h 4"/>
                      <a:gd name="T16" fmla="*/ 2 w 3"/>
                      <a:gd name="T17" fmla="*/ 0 h 4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3" h="4">
                        <a:moveTo>
                          <a:pt x="2" y="0"/>
                        </a:moveTo>
                        <a:lnTo>
                          <a:pt x="2" y="3"/>
                        </a:lnTo>
                        <a:lnTo>
                          <a:pt x="1" y="3"/>
                        </a:lnTo>
                        <a:lnTo>
                          <a:pt x="0" y="3"/>
                        </a:lnTo>
                        <a:lnTo>
                          <a:pt x="0" y="2"/>
                        </a:lnTo>
                        <a:lnTo>
                          <a:pt x="0" y="1"/>
                        </a:lnTo>
                        <a:lnTo>
                          <a:pt x="0" y="0"/>
                        </a:lnTo>
                        <a:lnTo>
                          <a:pt x="1" y="0"/>
                        </a:lnTo>
                        <a:lnTo>
                          <a:pt x="2" y="0"/>
                        </a:lnTo>
                      </a:path>
                    </a:pathLst>
                  </a:custGeom>
                  <a:solidFill>
                    <a:srgbClr val="008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</p:grpSp>
            <p:grpSp>
              <p:nvGrpSpPr>
                <p:cNvPr id="151841" name="Group 303"/>
                <p:cNvGrpSpPr>
                  <a:grpSpLocks/>
                </p:cNvGrpSpPr>
                <p:nvPr/>
              </p:nvGrpSpPr>
              <p:grpSpPr bwMode="auto">
                <a:xfrm>
                  <a:off x="801" y="3648"/>
                  <a:ext cx="29" cy="38"/>
                  <a:chOff x="801" y="3648"/>
                  <a:chExt cx="29" cy="38"/>
                </a:xfrm>
              </p:grpSpPr>
              <p:sp>
                <p:nvSpPr>
                  <p:cNvPr id="151857" name="Freeform 304"/>
                  <p:cNvSpPr>
                    <a:spLocks/>
                  </p:cNvSpPr>
                  <p:nvPr/>
                </p:nvSpPr>
                <p:spPr bwMode="auto">
                  <a:xfrm>
                    <a:off x="801" y="3648"/>
                    <a:ext cx="29" cy="38"/>
                  </a:xfrm>
                  <a:custGeom>
                    <a:avLst/>
                    <a:gdLst>
                      <a:gd name="T0" fmla="*/ 9 w 29"/>
                      <a:gd name="T1" fmla="*/ 0 h 38"/>
                      <a:gd name="T2" fmla="*/ 19 w 29"/>
                      <a:gd name="T3" fmla="*/ 0 h 38"/>
                      <a:gd name="T4" fmla="*/ 22 w 29"/>
                      <a:gd name="T5" fmla="*/ 2 h 38"/>
                      <a:gd name="T6" fmla="*/ 26 w 29"/>
                      <a:gd name="T7" fmla="*/ 5 h 38"/>
                      <a:gd name="T8" fmla="*/ 27 w 29"/>
                      <a:gd name="T9" fmla="*/ 10 h 38"/>
                      <a:gd name="T10" fmla="*/ 28 w 29"/>
                      <a:gd name="T11" fmla="*/ 15 h 38"/>
                      <a:gd name="T12" fmla="*/ 28 w 29"/>
                      <a:gd name="T13" fmla="*/ 21 h 38"/>
                      <a:gd name="T14" fmla="*/ 27 w 29"/>
                      <a:gd name="T15" fmla="*/ 27 h 38"/>
                      <a:gd name="T16" fmla="*/ 26 w 29"/>
                      <a:gd name="T17" fmla="*/ 31 h 38"/>
                      <a:gd name="T18" fmla="*/ 21 w 29"/>
                      <a:gd name="T19" fmla="*/ 35 h 38"/>
                      <a:gd name="T20" fmla="*/ 19 w 29"/>
                      <a:gd name="T21" fmla="*/ 37 h 38"/>
                      <a:gd name="T22" fmla="*/ 9 w 29"/>
                      <a:gd name="T23" fmla="*/ 37 h 38"/>
                      <a:gd name="T24" fmla="*/ 6 w 29"/>
                      <a:gd name="T25" fmla="*/ 35 h 38"/>
                      <a:gd name="T26" fmla="*/ 2 w 29"/>
                      <a:gd name="T27" fmla="*/ 32 h 38"/>
                      <a:gd name="T28" fmla="*/ 1 w 29"/>
                      <a:gd name="T29" fmla="*/ 28 h 38"/>
                      <a:gd name="T30" fmla="*/ 0 w 29"/>
                      <a:gd name="T31" fmla="*/ 23 h 38"/>
                      <a:gd name="T32" fmla="*/ 0 w 29"/>
                      <a:gd name="T33" fmla="*/ 15 h 38"/>
                      <a:gd name="T34" fmla="*/ 1 w 29"/>
                      <a:gd name="T35" fmla="*/ 10 h 38"/>
                      <a:gd name="T36" fmla="*/ 2 w 29"/>
                      <a:gd name="T37" fmla="*/ 5 h 38"/>
                      <a:gd name="T38" fmla="*/ 6 w 29"/>
                      <a:gd name="T39" fmla="*/ 2 h 38"/>
                      <a:gd name="T40" fmla="*/ 9 w 29"/>
                      <a:gd name="T41" fmla="*/ 0 h 38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0" t="0" r="r" b="b"/>
                    <a:pathLst>
                      <a:path w="29" h="38">
                        <a:moveTo>
                          <a:pt x="9" y="0"/>
                        </a:moveTo>
                        <a:lnTo>
                          <a:pt x="19" y="0"/>
                        </a:lnTo>
                        <a:lnTo>
                          <a:pt x="22" y="2"/>
                        </a:lnTo>
                        <a:lnTo>
                          <a:pt x="26" y="5"/>
                        </a:lnTo>
                        <a:lnTo>
                          <a:pt x="27" y="10"/>
                        </a:lnTo>
                        <a:lnTo>
                          <a:pt x="28" y="15"/>
                        </a:lnTo>
                        <a:lnTo>
                          <a:pt x="28" y="21"/>
                        </a:lnTo>
                        <a:lnTo>
                          <a:pt x="27" y="27"/>
                        </a:lnTo>
                        <a:lnTo>
                          <a:pt x="26" y="31"/>
                        </a:lnTo>
                        <a:lnTo>
                          <a:pt x="21" y="35"/>
                        </a:lnTo>
                        <a:lnTo>
                          <a:pt x="19" y="37"/>
                        </a:lnTo>
                        <a:lnTo>
                          <a:pt x="9" y="37"/>
                        </a:lnTo>
                        <a:lnTo>
                          <a:pt x="6" y="35"/>
                        </a:lnTo>
                        <a:lnTo>
                          <a:pt x="2" y="32"/>
                        </a:lnTo>
                        <a:lnTo>
                          <a:pt x="1" y="28"/>
                        </a:lnTo>
                        <a:lnTo>
                          <a:pt x="0" y="23"/>
                        </a:lnTo>
                        <a:lnTo>
                          <a:pt x="0" y="15"/>
                        </a:lnTo>
                        <a:lnTo>
                          <a:pt x="1" y="10"/>
                        </a:lnTo>
                        <a:lnTo>
                          <a:pt x="2" y="5"/>
                        </a:lnTo>
                        <a:lnTo>
                          <a:pt x="6" y="2"/>
                        </a:lnTo>
                        <a:lnTo>
                          <a:pt x="9" y="0"/>
                        </a:lnTo>
                      </a:path>
                    </a:pathLst>
                  </a:custGeom>
                  <a:solidFill>
                    <a:srgbClr val="BFFFB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151858" name="Freeform 305"/>
                  <p:cNvSpPr>
                    <a:spLocks/>
                  </p:cNvSpPr>
                  <p:nvPr/>
                </p:nvSpPr>
                <p:spPr bwMode="auto">
                  <a:xfrm>
                    <a:off x="814" y="3653"/>
                    <a:ext cx="3" cy="28"/>
                  </a:xfrm>
                  <a:custGeom>
                    <a:avLst/>
                    <a:gdLst>
                      <a:gd name="T0" fmla="*/ 1 w 3"/>
                      <a:gd name="T1" fmla="*/ 0 h 28"/>
                      <a:gd name="T2" fmla="*/ 0 w 3"/>
                      <a:gd name="T3" fmla="*/ 2 h 28"/>
                      <a:gd name="T4" fmla="*/ 0 w 3"/>
                      <a:gd name="T5" fmla="*/ 5 h 28"/>
                      <a:gd name="T6" fmla="*/ 0 w 3"/>
                      <a:gd name="T7" fmla="*/ 23 h 28"/>
                      <a:gd name="T8" fmla="*/ 0 w 3"/>
                      <a:gd name="T9" fmla="*/ 25 h 28"/>
                      <a:gd name="T10" fmla="*/ 1 w 3"/>
                      <a:gd name="T11" fmla="*/ 27 h 28"/>
                      <a:gd name="T12" fmla="*/ 1 w 3"/>
                      <a:gd name="T13" fmla="*/ 27 h 28"/>
                      <a:gd name="T14" fmla="*/ 2 w 3"/>
                      <a:gd name="T15" fmla="*/ 25 h 28"/>
                      <a:gd name="T16" fmla="*/ 2 w 3"/>
                      <a:gd name="T17" fmla="*/ 23 h 28"/>
                      <a:gd name="T18" fmla="*/ 2 w 3"/>
                      <a:gd name="T19" fmla="*/ 5 h 28"/>
                      <a:gd name="T20" fmla="*/ 2 w 3"/>
                      <a:gd name="T21" fmla="*/ 2 h 28"/>
                      <a:gd name="T22" fmla="*/ 1 w 3"/>
                      <a:gd name="T23" fmla="*/ 0 h 28"/>
                      <a:gd name="T24" fmla="*/ 1 w 3"/>
                      <a:gd name="T25" fmla="*/ 0 h 2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0" t="0" r="r" b="b"/>
                    <a:pathLst>
                      <a:path w="3" h="28">
                        <a:moveTo>
                          <a:pt x="1" y="0"/>
                        </a:moveTo>
                        <a:lnTo>
                          <a:pt x="0" y="2"/>
                        </a:lnTo>
                        <a:lnTo>
                          <a:pt x="0" y="5"/>
                        </a:lnTo>
                        <a:lnTo>
                          <a:pt x="0" y="23"/>
                        </a:lnTo>
                        <a:lnTo>
                          <a:pt x="0" y="25"/>
                        </a:lnTo>
                        <a:lnTo>
                          <a:pt x="1" y="27"/>
                        </a:lnTo>
                        <a:lnTo>
                          <a:pt x="2" y="25"/>
                        </a:lnTo>
                        <a:lnTo>
                          <a:pt x="2" y="23"/>
                        </a:lnTo>
                        <a:lnTo>
                          <a:pt x="2" y="5"/>
                        </a:lnTo>
                        <a:lnTo>
                          <a:pt x="2" y="2"/>
                        </a:lnTo>
                        <a:lnTo>
                          <a:pt x="1" y="0"/>
                        </a:lnTo>
                      </a:path>
                    </a:pathLst>
                  </a:custGeom>
                  <a:solidFill>
                    <a:srgbClr val="008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</p:grpSp>
            <p:grpSp>
              <p:nvGrpSpPr>
                <p:cNvPr id="151842" name="Group 306"/>
                <p:cNvGrpSpPr>
                  <a:grpSpLocks/>
                </p:cNvGrpSpPr>
                <p:nvPr/>
              </p:nvGrpSpPr>
              <p:grpSpPr bwMode="auto">
                <a:xfrm>
                  <a:off x="838" y="3650"/>
                  <a:ext cx="70" cy="36"/>
                  <a:chOff x="838" y="3650"/>
                  <a:chExt cx="70" cy="36"/>
                </a:xfrm>
              </p:grpSpPr>
              <p:sp>
                <p:nvSpPr>
                  <p:cNvPr id="151855" name="Freeform 307"/>
                  <p:cNvSpPr>
                    <a:spLocks/>
                  </p:cNvSpPr>
                  <p:nvPr/>
                </p:nvSpPr>
                <p:spPr bwMode="auto">
                  <a:xfrm>
                    <a:off x="838" y="3650"/>
                    <a:ext cx="34" cy="36"/>
                  </a:xfrm>
                  <a:custGeom>
                    <a:avLst/>
                    <a:gdLst>
                      <a:gd name="T0" fmla="*/ 1 w 34"/>
                      <a:gd name="T1" fmla="*/ 35 h 36"/>
                      <a:gd name="T2" fmla="*/ 9 w 34"/>
                      <a:gd name="T3" fmla="*/ 35 h 36"/>
                      <a:gd name="T4" fmla="*/ 9 w 34"/>
                      <a:gd name="T5" fmla="*/ 33 h 36"/>
                      <a:gd name="T6" fmla="*/ 6 w 34"/>
                      <a:gd name="T7" fmla="*/ 33 h 36"/>
                      <a:gd name="T8" fmla="*/ 6 w 34"/>
                      <a:gd name="T9" fmla="*/ 7 h 36"/>
                      <a:gd name="T10" fmla="*/ 20 w 34"/>
                      <a:gd name="T11" fmla="*/ 35 h 36"/>
                      <a:gd name="T12" fmla="*/ 30 w 34"/>
                      <a:gd name="T13" fmla="*/ 35 h 36"/>
                      <a:gd name="T14" fmla="*/ 30 w 34"/>
                      <a:gd name="T15" fmla="*/ 2 h 36"/>
                      <a:gd name="T16" fmla="*/ 33 w 34"/>
                      <a:gd name="T17" fmla="*/ 2 h 36"/>
                      <a:gd name="T18" fmla="*/ 33 w 34"/>
                      <a:gd name="T19" fmla="*/ 0 h 36"/>
                      <a:gd name="T20" fmla="*/ 24 w 34"/>
                      <a:gd name="T21" fmla="*/ 0 h 36"/>
                      <a:gd name="T22" fmla="*/ 24 w 34"/>
                      <a:gd name="T23" fmla="*/ 2 h 36"/>
                      <a:gd name="T24" fmla="*/ 27 w 34"/>
                      <a:gd name="T25" fmla="*/ 2 h 36"/>
                      <a:gd name="T26" fmla="*/ 27 w 34"/>
                      <a:gd name="T27" fmla="*/ 23 h 36"/>
                      <a:gd name="T28" fmla="*/ 14 w 34"/>
                      <a:gd name="T29" fmla="*/ 0 h 36"/>
                      <a:gd name="T30" fmla="*/ 0 w 34"/>
                      <a:gd name="T31" fmla="*/ 0 h 36"/>
                      <a:gd name="T32" fmla="*/ 0 w 34"/>
                      <a:gd name="T33" fmla="*/ 3 h 36"/>
                      <a:gd name="T34" fmla="*/ 3 w 34"/>
                      <a:gd name="T35" fmla="*/ 3 h 36"/>
                      <a:gd name="T36" fmla="*/ 3 w 34"/>
                      <a:gd name="T37" fmla="*/ 33 h 36"/>
                      <a:gd name="T38" fmla="*/ 1 w 34"/>
                      <a:gd name="T39" fmla="*/ 33 h 36"/>
                      <a:gd name="T40" fmla="*/ 1 w 34"/>
                      <a:gd name="T41" fmla="*/ 35 h 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0" t="0" r="r" b="b"/>
                    <a:pathLst>
                      <a:path w="34" h="36">
                        <a:moveTo>
                          <a:pt x="1" y="35"/>
                        </a:moveTo>
                        <a:lnTo>
                          <a:pt x="9" y="35"/>
                        </a:lnTo>
                        <a:lnTo>
                          <a:pt x="9" y="33"/>
                        </a:lnTo>
                        <a:lnTo>
                          <a:pt x="6" y="33"/>
                        </a:lnTo>
                        <a:lnTo>
                          <a:pt x="6" y="7"/>
                        </a:lnTo>
                        <a:lnTo>
                          <a:pt x="20" y="35"/>
                        </a:lnTo>
                        <a:lnTo>
                          <a:pt x="30" y="35"/>
                        </a:lnTo>
                        <a:lnTo>
                          <a:pt x="30" y="2"/>
                        </a:lnTo>
                        <a:lnTo>
                          <a:pt x="33" y="2"/>
                        </a:lnTo>
                        <a:lnTo>
                          <a:pt x="33" y="0"/>
                        </a:lnTo>
                        <a:lnTo>
                          <a:pt x="24" y="0"/>
                        </a:lnTo>
                        <a:lnTo>
                          <a:pt x="24" y="2"/>
                        </a:lnTo>
                        <a:lnTo>
                          <a:pt x="27" y="2"/>
                        </a:lnTo>
                        <a:lnTo>
                          <a:pt x="27" y="23"/>
                        </a:lnTo>
                        <a:lnTo>
                          <a:pt x="14" y="0"/>
                        </a:lnTo>
                        <a:lnTo>
                          <a:pt x="0" y="0"/>
                        </a:lnTo>
                        <a:lnTo>
                          <a:pt x="0" y="3"/>
                        </a:lnTo>
                        <a:lnTo>
                          <a:pt x="3" y="3"/>
                        </a:lnTo>
                        <a:lnTo>
                          <a:pt x="3" y="33"/>
                        </a:lnTo>
                        <a:lnTo>
                          <a:pt x="1" y="33"/>
                        </a:lnTo>
                        <a:lnTo>
                          <a:pt x="1" y="35"/>
                        </a:lnTo>
                      </a:path>
                    </a:pathLst>
                  </a:custGeom>
                  <a:solidFill>
                    <a:srgbClr val="BFFFB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151856" name="Freeform 308"/>
                  <p:cNvSpPr>
                    <a:spLocks/>
                  </p:cNvSpPr>
                  <p:nvPr/>
                </p:nvSpPr>
                <p:spPr bwMode="auto">
                  <a:xfrm>
                    <a:off x="879" y="3650"/>
                    <a:ext cx="29" cy="36"/>
                  </a:xfrm>
                  <a:custGeom>
                    <a:avLst/>
                    <a:gdLst>
                      <a:gd name="T0" fmla="*/ 0 w 29"/>
                      <a:gd name="T1" fmla="*/ 0 h 36"/>
                      <a:gd name="T2" fmla="*/ 27 w 29"/>
                      <a:gd name="T3" fmla="*/ 0 h 36"/>
                      <a:gd name="T4" fmla="*/ 27 w 29"/>
                      <a:gd name="T5" fmla="*/ 9 h 36"/>
                      <a:gd name="T6" fmla="*/ 25 w 29"/>
                      <a:gd name="T7" fmla="*/ 9 h 36"/>
                      <a:gd name="T8" fmla="*/ 16 w 29"/>
                      <a:gd name="T9" fmla="*/ 2 h 36"/>
                      <a:gd name="T10" fmla="*/ 12 w 29"/>
                      <a:gd name="T11" fmla="*/ 2 h 36"/>
                      <a:gd name="T12" fmla="*/ 12 w 29"/>
                      <a:gd name="T13" fmla="*/ 16 h 36"/>
                      <a:gd name="T14" fmla="*/ 16 w 29"/>
                      <a:gd name="T15" fmla="*/ 16 h 36"/>
                      <a:gd name="T16" fmla="*/ 21 w 29"/>
                      <a:gd name="T17" fmla="*/ 10 h 36"/>
                      <a:gd name="T18" fmla="*/ 21 w 29"/>
                      <a:gd name="T19" fmla="*/ 25 h 36"/>
                      <a:gd name="T20" fmla="*/ 16 w 29"/>
                      <a:gd name="T21" fmla="*/ 19 h 36"/>
                      <a:gd name="T22" fmla="*/ 12 w 29"/>
                      <a:gd name="T23" fmla="*/ 19 h 36"/>
                      <a:gd name="T24" fmla="*/ 12 w 29"/>
                      <a:gd name="T25" fmla="*/ 31 h 36"/>
                      <a:gd name="T26" fmla="*/ 16 w 29"/>
                      <a:gd name="T27" fmla="*/ 31 h 36"/>
                      <a:gd name="T28" fmla="*/ 26 w 29"/>
                      <a:gd name="T29" fmla="*/ 25 h 36"/>
                      <a:gd name="T30" fmla="*/ 28 w 29"/>
                      <a:gd name="T31" fmla="*/ 25 h 36"/>
                      <a:gd name="T32" fmla="*/ 28 w 29"/>
                      <a:gd name="T33" fmla="*/ 35 h 36"/>
                      <a:gd name="T34" fmla="*/ 1 w 29"/>
                      <a:gd name="T35" fmla="*/ 35 h 36"/>
                      <a:gd name="T36" fmla="*/ 1 w 29"/>
                      <a:gd name="T37" fmla="*/ 33 h 36"/>
                      <a:gd name="T38" fmla="*/ 3 w 29"/>
                      <a:gd name="T39" fmla="*/ 33 h 36"/>
                      <a:gd name="T40" fmla="*/ 3 w 29"/>
                      <a:gd name="T41" fmla="*/ 2 h 36"/>
                      <a:gd name="T42" fmla="*/ 0 w 29"/>
                      <a:gd name="T43" fmla="*/ 2 h 36"/>
                      <a:gd name="T44" fmla="*/ 0 w 29"/>
                      <a:gd name="T45" fmla="*/ 0 h 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</a:gdLst>
                    <a:ahLst/>
                    <a:cxnLst>
                      <a:cxn ang="T46">
                        <a:pos x="T0" y="T1"/>
                      </a:cxn>
                      <a:cxn ang="T47">
                        <a:pos x="T2" y="T3"/>
                      </a:cxn>
                      <a:cxn ang="T48">
                        <a:pos x="T4" y="T5"/>
                      </a:cxn>
                      <a:cxn ang="T49">
                        <a:pos x="T6" y="T7"/>
                      </a:cxn>
                      <a:cxn ang="T50">
                        <a:pos x="T8" y="T9"/>
                      </a:cxn>
                      <a:cxn ang="T51">
                        <a:pos x="T10" y="T11"/>
                      </a:cxn>
                      <a:cxn ang="T52">
                        <a:pos x="T12" y="T13"/>
                      </a:cxn>
                      <a:cxn ang="T53">
                        <a:pos x="T14" y="T15"/>
                      </a:cxn>
                      <a:cxn ang="T54">
                        <a:pos x="T16" y="T17"/>
                      </a:cxn>
                      <a:cxn ang="T55">
                        <a:pos x="T18" y="T19"/>
                      </a:cxn>
                      <a:cxn ang="T56">
                        <a:pos x="T20" y="T21"/>
                      </a:cxn>
                      <a:cxn ang="T57">
                        <a:pos x="T22" y="T23"/>
                      </a:cxn>
                      <a:cxn ang="T58">
                        <a:pos x="T24" y="T25"/>
                      </a:cxn>
                      <a:cxn ang="T59">
                        <a:pos x="T26" y="T27"/>
                      </a:cxn>
                      <a:cxn ang="T60">
                        <a:pos x="T28" y="T29"/>
                      </a:cxn>
                      <a:cxn ang="T61">
                        <a:pos x="T30" y="T31"/>
                      </a:cxn>
                      <a:cxn ang="T62">
                        <a:pos x="T32" y="T33"/>
                      </a:cxn>
                      <a:cxn ang="T63">
                        <a:pos x="T34" y="T35"/>
                      </a:cxn>
                      <a:cxn ang="T64">
                        <a:pos x="T36" y="T37"/>
                      </a:cxn>
                      <a:cxn ang="T65">
                        <a:pos x="T38" y="T39"/>
                      </a:cxn>
                      <a:cxn ang="T66">
                        <a:pos x="T40" y="T41"/>
                      </a:cxn>
                      <a:cxn ang="T67">
                        <a:pos x="T42" y="T43"/>
                      </a:cxn>
                      <a:cxn ang="T68">
                        <a:pos x="T44" y="T45"/>
                      </a:cxn>
                    </a:cxnLst>
                    <a:rect l="0" t="0" r="r" b="b"/>
                    <a:pathLst>
                      <a:path w="29" h="36">
                        <a:moveTo>
                          <a:pt x="0" y="0"/>
                        </a:moveTo>
                        <a:lnTo>
                          <a:pt x="27" y="0"/>
                        </a:lnTo>
                        <a:lnTo>
                          <a:pt x="27" y="9"/>
                        </a:lnTo>
                        <a:lnTo>
                          <a:pt x="25" y="9"/>
                        </a:lnTo>
                        <a:lnTo>
                          <a:pt x="16" y="2"/>
                        </a:lnTo>
                        <a:lnTo>
                          <a:pt x="12" y="2"/>
                        </a:lnTo>
                        <a:lnTo>
                          <a:pt x="12" y="16"/>
                        </a:lnTo>
                        <a:lnTo>
                          <a:pt x="16" y="16"/>
                        </a:lnTo>
                        <a:lnTo>
                          <a:pt x="21" y="10"/>
                        </a:lnTo>
                        <a:lnTo>
                          <a:pt x="21" y="25"/>
                        </a:lnTo>
                        <a:lnTo>
                          <a:pt x="16" y="19"/>
                        </a:lnTo>
                        <a:lnTo>
                          <a:pt x="12" y="19"/>
                        </a:lnTo>
                        <a:lnTo>
                          <a:pt x="12" y="31"/>
                        </a:lnTo>
                        <a:lnTo>
                          <a:pt x="16" y="31"/>
                        </a:lnTo>
                        <a:lnTo>
                          <a:pt x="26" y="25"/>
                        </a:lnTo>
                        <a:lnTo>
                          <a:pt x="28" y="25"/>
                        </a:lnTo>
                        <a:lnTo>
                          <a:pt x="28" y="35"/>
                        </a:lnTo>
                        <a:lnTo>
                          <a:pt x="1" y="35"/>
                        </a:lnTo>
                        <a:lnTo>
                          <a:pt x="1" y="33"/>
                        </a:lnTo>
                        <a:lnTo>
                          <a:pt x="3" y="33"/>
                        </a:lnTo>
                        <a:lnTo>
                          <a:pt x="3" y="2"/>
                        </a:lnTo>
                        <a:lnTo>
                          <a:pt x="0" y="2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BFFFB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</p:grpSp>
            <p:grpSp>
              <p:nvGrpSpPr>
                <p:cNvPr id="151843" name="Group 309"/>
                <p:cNvGrpSpPr>
                  <a:grpSpLocks/>
                </p:cNvGrpSpPr>
                <p:nvPr/>
              </p:nvGrpSpPr>
              <p:grpSpPr bwMode="auto">
                <a:xfrm>
                  <a:off x="976" y="3648"/>
                  <a:ext cx="29" cy="37"/>
                  <a:chOff x="976" y="3648"/>
                  <a:chExt cx="29" cy="37"/>
                </a:xfrm>
              </p:grpSpPr>
              <p:sp>
                <p:nvSpPr>
                  <p:cNvPr id="151853" name="Freeform 310"/>
                  <p:cNvSpPr>
                    <a:spLocks/>
                  </p:cNvSpPr>
                  <p:nvPr/>
                </p:nvSpPr>
                <p:spPr bwMode="auto">
                  <a:xfrm>
                    <a:off x="976" y="3648"/>
                    <a:ext cx="29" cy="37"/>
                  </a:xfrm>
                  <a:custGeom>
                    <a:avLst/>
                    <a:gdLst>
                      <a:gd name="T0" fmla="*/ 9 w 29"/>
                      <a:gd name="T1" fmla="*/ 0 h 37"/>
                      <a:gd name="T2" fmla="*/ 19 w 29"/>
                      <a:gd name="T3" fmla="*/ 0 h 37"/>
                      <a:gd name="T4" fmla="*/ 22 w 29"/>
                      <a:gd name="T5" fmla="*/ 2 h 37"/>
                      <a:gd name="T6" fmla="*/ 26 w 29"/>
                      <a:gd name="T7" fmla="*/ 5 h 37"/>
                      <a:gd name="T8" fmla="*/ 27 w 29"/>
                      <a:gd name="T9" fmla="*/ 9 h 37"/>
                      <a:gd name="T10" fmla="*/ 28 w 29"/>
                      <a:gd name="T11" fmla="*/ 15 h 37"/>
                      <a:gd name="T12" fmla="*/ 28 w 29"/>
                      <a:gd name="T13" fmla="*/ 20 h 37"/>
                      <a:gd name="T14" fmla="*/ 27 w 29"/>
                      <a:gd name="T15" fmla="*/ 26 h 37"/>
                      <a:gd name="T16" fmla="*/ 26 w 29"/>
                      <a:gd name="T17" fmla="*/ 31 h 37"/>
                      <a:gd name="T18" fmla="*/ 21 w 29"/>
                      <a:gd name="T19" fmla="*/ 35 h 37"/>
                      <a:gd name="T20" fmla="*/ 19 w 29"/>
                      <a:gd name="T21" fmla="*/ 36 h 37"/>
                      <a:gd name="T22" fmla="*/ 9 w 29"/>
                      <a:gd name="T23" fmla="*/ 36 h 37"/>
                      <a:gd name="T24" fmla="*/ 6 w 29"/>
                      <a:gd name="T25" fmla="*/ 35 h 37"/>
                      <a:gd name="T26" fmla="*/ 2 w 29"/>
                      <a:gd name="T27" fmla="*/ 31 h 37"/>
                      <a:gd name="T28" fmla="*/ 1 w 29"/>
                      <a:gd name="T29" fmla="*/ 27 h 37"/>
                      <a:gd name="T30" fmla="*/ 0 w 29"/>
                      <a:gd name="T31" fmla="*/ 22 h 37"/>
                      <a:gd name="T32" fmla="*/ 0 w 29"/>
                      <a:gd name="T33" fmla="*/ 15 h 37"/>
                      <a:gd name="T34" fmla="*/ 1 w 29"/>
                      <a:gd name="T35" fmla="*/ 9 h 37"/>
                      <a:gd name="T36" fmla="*/ 2 w 29"/>
                      <a:gd name="T37" fmla="*/ 5 h 37"/>
                      <a:gd name="T38" fmla="*/ 6 w 29"/>
                      <a:gd name="T39" fmla="*/ 2 h 37"/>
                      <a:gd name="T40" fmla="*/ 9 w 29"/>
                      <a:gd name="T41" fmla="*/ 0 h 37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0" t="0" r="r" b="b"/>
                    <a:pathLst>
                      <a:path w="29" h="37">
                        <a:moveTo>
                          <a:pt x="9" y="0"/>
                        </a:moveTo>
                        <a:lnTo>
                          <a:pt x="19" y="0"/>
                        </a:lnTo>
                        <a:lnTo>
                          <a:pt x="22" y="2"/>
                        </a:lnTo>
                        <a:lnTo>
                          <a:pt x="26" y="5"/>
                        </a:lnTo>
                        <a:lnTo>
                          <a:pt x="27" y="9"/>
                        </a:lnTo>
                        <a:lnTo>
                          <a:pt x="28" y="15"/>
                        </a:lnTo>
                        <a:lnTo>
                          <a:pt x="28" y="20"/>
                        </a:lnTo>
                        <a:lnTo>
                          <a:pt x="27" y="26"/>
                        </a:lnTo>
                        <a:lnTo>
                          <a:pt x="26" y="31"/>
                        </a:lnTo>
                        <a:lnTo>
                          <a:pt x="21" y="35"/>
                        </a:lnTo>
                        <a:lnTo>
                          <a:pt x="19" y="36"/>
                        </a:lnTo>
                        <a:lnTo>
                          <a:pt x="9" y="36"/>
                        </a:lnTo>
                        <a:lnTo>
                          <a:pt x="6" y="35"/>
                        </a:lnTo>
                        <a:lnTo>
                          <a:pt x="2" y="31"/>
                        </a:lnTo>
                        <a:lnTo>
                          <a:pt x="1" y="27"/>
                        </a:lnTo>
                        <a:lnTo>
                          <a:pt x="0" y="22"/>
                        </a:lnTo>
                        <a:lnTo>
                          <a:pt x="0" y="15"/>
                        </a:lnTo>
                        <a:lnTo>
                          <a:pt x="1" y="9"/>
                        </a:lnTo>
                        <a:lnTo>
                          <a:pt x="2" y="5"/>
                        </a:lnTo>
                        <a:lnTo>
                          <a:pt x="6" y="2"/>
                        </a:lnTo>
                        <a:lnTo>
                          <a:pt x="9" y="0"/>
                        </a:lnTo>
                      </a:path>
                    </a:pathLst>
                  </a:custGeom>
                  <a:solidFill>
                    <a:srgbClr val="BFFFB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151854" name="Freeform 311"/>
                  <p:cNvSpPr>
                    <a:spLocks/>
                  </p:cNvSpPr>
                  <p:nvPr/>
                </p:nvSpPr>
                <p:spPr bwMode="auto">
                  <a:xfrm>
                    <a:off x="989" y="3653"/>
                    <a:ext cx="3" cy="28"/>
                  </a:xfrm>
                  <a:custGeom>
                    <a:avLst/>
                    <a:gdLst>
                      <a:gd name="T0" fmla="*/ 1 w 3"/>
                      <a:gd name="T1" fmla="*/ 0 h 28"/>
                      <a:gd name="T2" fmla="*/ 0 w 3"/>
                      <a:gd name="T3" fmla="*/ 2 h 28"/>
                      <a:gd name="T4" fmla="*/ 0 w 3"/>
                      <a:gd name="T5" fmla="*/ 5 h 28"/>
                      <a:gd name="T6" fmla="*/ 0 w 3"/>
                      <a:gd name="T7" fmla="*/ 22 h 28"/>
                      <a:gd name="T8" fmla="*/ 0 w 3"/>
                      <a:gd name="T9" fmla="*/ 25 h 28"/>
                      <a:gd name="T10" fmla="*/ 1 w 3"/>
                      <a:gd name="T11" fmla="*/ 27 h 28"/>
                      <a:gd name="T12" fmla="*/ 1 w 3"/>
                      <a:gd name="T13" fmla="*/ 27 h 28"/>
                      <a:gd name="T14" fmla="*/ 2 w 3"/>
                      <a:gd name="T15" fmla="*/ 25 h 28"/>
                      <a:gd name="T16" fmla="*/ 2 w 3"/>
                      <a:gd name="T17" fmla="*/ 22 h 28"/>
                      <a:gd name="T18" fmla="*/ 2 w 3"/>
                      <a:gd name="T19" fmla="*/ 5 h 28"/>
                      <a:gd name="T20" fmla="*/ 2 w 3"/>
                      <a:gd name="T21" fmla="*/ 2 h 28"/>
                      <a:gd name="T22" fmla="*/ 1 w 3"/>
                      <a:gd name="T23" fmla="*/ 0 h 28"/>
                      <a:gd name="T24" fmla="*/ 1 w 3"/>
                      <a:gd name="T25" fmla="*/ 0 h 2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0" t="0" r="r" b="b"/>
                    <a:pathLst>
                      <a:path w="3" h="28">
                        <a:moveTo>
                          <a:pt x="1" y="0"/>
                        </a:moveTo>
                        <a:lnTo>
                          <a:pt x="0" y="2"/>
                        </a:lnTo>
                        <a:lnTo>
                          <a:pt x="0" y="5"/>
                        </a:lnTo>
                        <a:lnTo>
                          <a:pt x="0" y="22"/>
                        </a:lnTo>
                        <a:lnTo>
                          <a:pt x="0" y="25"/>
                        </a:lnTo>
                        <a:lnTo>
                          <a:pt x="1" y="27"/>
                        </a:lnTo>
                        <a:lnTo>
                          <a:pt x="2" y="25"/>
                        </a:lnTo>
                        <a:lnTo>
                          <a:pt x="2" y="22"/>
                        </a:lnTo>
                        <a:lnTo>
                          <a:pt x="2" y="5"/>
                        </a:lnTo>
                        <a:lnTo>
                          <a:pt x="2" y="2"/>
                        </a:lnTo>
                        <a:lnTo>
                          <a:pt x="1" y="0"/>
                        </a:lnTo>
                      </a:path>
                    </a:pathLst>
                  </a:custGeom>
                  <a:solidFill>
                    <a:srgbClr val="008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</p:grpSp>
            <p:grpSp>
              <p:nvGrpSpPr>
                <p:cNvPr id="151844" name="Group 312"/>
                <p:cNvGrpSpPr>
                  <a:grpSpLocks/>
                </p:cNvGrpSpPr>
                <p:nvPr/>
              </p:nvGrpSpPr>
              <p:grpSpPr bwMode="auto">
                <a:xfrm>
                  <a:off x="1013" y="3648"/>
                  <a:ext cx="60" cy="36"/>
                  <a:chOff x="1013" y="3648"/>
                  <a:chExt cx="60" cy="36"/>
                </a:xfrm>
              </p:grpSpPr>
              <p:sp>
                <p:nvSpPr>
                  <p:cNvPr id="151851" name="Freeform 313"/>
                  <p:cNvSpPr>
                    <a:spLocks/>
                  </p:cNvSpPr>
                  <p:nvPr/>
                </p:nvSpPr>
                <p:spPr bwMode="auto">
                  <a:xfrm>
                    <a:off x="1013" y="3648"/>
                    <a:ext cx="27" cy="36"/>
                  </a:xfrm>
                  <a:custGeom>
                    <a:avLst/>
                    <a:gdLst>
                      <a:gd name="T0" fmla="*/ 0 w 27"/>
                      <a:gd name="T1" fmla="*/ 0 h 36"/>
                      <a:gd name="T2" fmla="*/ 16 w 27"/>
                      <a:gd name="T3" fmla="*/ 0 h 36"/>
                      <a:gd name="T4" fmla="*/ 16 w 27"/>
                      <a:gd name="T5" fmla="*/ 2 h 36"/>
                      <a:gd name="T6" fmla="*/ 12 w 27"/>
                      <a:gd name="T7" fmla="*/ 2 h 36"/>
                      <a:gd name="T8" fmla="*/ 12 w 27"/>
                      <a:gd name="T9" fmla="*/ 31 h 36"/>
                      <a:gd name="T10" fmla="*/ 16 w 27"/>
                      <a:gd name="T11" fmla="*/ 31 h 36"/>
                      <a:gd name="T12" fmla="*/ 23 w 27"/>
                      <a:gd name="T13" fmla="*/ 26 h 36"/>
                      <a:gd name="T14" fmla="*/ 26 w 27"/>
                      <a:gd name="T15" fmla="*/ 26 h 36"/>
                      <a:gd name="T16" fmla="*/ 26 w 27"/>
                      <a:gd name="T17" fmla="*/ 35 h 36"/>
                      <a:gd name="T18" fmla="*/ 1 w 27"/>
                      <a:gd name="T19" fmla="*/ 35 h 36"/>
                      <a:gd name="T20" fmla="*/ 1 w 27"/>
                      <a:gd name="T21" fmla="*/ 33 h 36"/>
                      <a:gd name="T22" fmla="*/ 3 w 27"/>
                      <a:gd name="T23" fmla="*/ 33 h 36"/>
                      <a:gd name="T24" fmla="*/ 3 w 27"/>
                      <a:gd name="T25" fmla="*/ 2 h 36"/>
                      <a:gd name="T26" fmla="*/ 0 w 27"/>
                      <a:gd name="T27" fmla="*/ 2 h 36"/>
                      <a:gd name="T28" fmla="*/ 0 w 27"/>
                      <a:gd name="T29" fmla="*/ 0 h 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0" t="0" r="r" b="b"/>
                    <a:pathLst>
                      <a:path w="27" h="36">
                        <a:moveTo>
                          <a:pt x="0" y="0"/>
                        </a:moveTo>
                        <a:lnTo>
                          <a:pt x="16" y="0"/>
                        </a:lnTo>
                        <a:lnTo>
                          <a:pt x="16" y="2"/>
                        </a:lnTo>
                        <a:lnTo>
                          <a:pt x="12" y="2"/>
                        </a:lnTo>
                        <a:lnTo>
                          <a:pt x="12" y="31"/>
                        </a:lnTo>
                        <a:lnTo>
                          <a:pt x="16" y="31"/>
                        </a:lnTo>
                        <a:lnTo>
                          <a:pt x="23" y="26"/>
                        </a:lnTo>
                        <a:lnTo>
                          <a:pt x="26" y="26"/>
                        </a:lnTo>
                        <a:lnTo>
                          <a:pt x="26" y="35"/>
                        </a:lnTo>
                        <a:lnTo>
                          <a:pt x="1" y="35"/>
                        </a:lnTo>
                        <a:lnTo>
                          <a:pt x="1" y="33"/>
                        </a:lnTo>
                        <a:lnTo>
                          <a:pt x="3" y="33"/>
                        </a:lnTo>
                        <a:lnTo>
                          <a:pt x="3" y="2"/>
                        </a:lnTo>
                        <a:lnTo>
                          <a:pt x="0" y="2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BFFFB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151852" name="Freeform 314"/>
                  <p:cNvSpPr>
                    <a:spLocks/>
                  </p:cNvSpPr>
                  <p:nvPr/>
                </p:nvSpPr>
                <p:spPr bwMode="auto">
                  <a:xfrm>
                    <a:off x="1047" y="3648"/>
                    <a:ext cx="26" cy="36"/>
                  </a:xfrm>
                  <a:custGeom>
                    <a:avLst/>
                    <a:gdLst>
                      <a:gd name="T0" fmla="*/ 0 w 26"/>
                      <a:gd name="T1" fmla="*/ 0 h 36"/>
                      <a:gd name="T2" fmla="*/ 16 w 26"/>
                      <a:gd name="T3" fmla="*/ 0 h 36"/>
                      <a:gd name="T4" fmla="*/ 16 w 26"/>
                      <a:gd name="T5" fmla="*/ 2 h 36"/>
                      <a:gd name="T6" fmla="*/ 11 w 26"/>
                      <a:gd name="T7" fmla="*/ 2 h 36"/>
                      <a:gd name="T8" fmla="*/ 11 w 26"/>
                      <a:gd name="T9" fmla="*/ 31 h 36"/>
                      <a:gd name="T10" fmla="*/ 16 w 26"/>
                      <a:gd name="T11" fmla="*/ 31 h 36"/>
                      <a:gd name="T12" fmla="*/ 22 w 26"/>
                      <a:gd name="T13" fmla="*/ 26 h 36"/>
                      <a:gd name="T14" fmla="*/ 25 w 26"/>
                      <a:gd name="T15" fmla="*/ 26 h 36"/>
                      <a:gd name="T16" fmla="*/ 25 w 26"/>
                      <a:gd name="T17" fmla="*/ 35 h 36"/>
                      <a:gd name="T18" fmla="*/ 0 w 26"/>
                      <a:gd name="T19" fmla="*/ 35 h 36"/>
                      <a:gd name="T20" fmla="*/ 0 w 26"/>
                      <a:gd name="T21" fmla="*/ 33 h 36"/>
                      <a:gd name="T22" fmla="*/ 3 w 26"/>
                      <a:gd name="T23" fmla="*/ 33 h 36"/>
                      <a:gd name="T24" fmla="*/ 3 w 26"/>
                      <a:gd name="T25" fmla="*/ 2 h 36"/>
                      <a:gd name="T26" fmla="*/ 0 w 26"/>
                      <a:gd name="T27" fmla="*/ 2 h 36"/>
                      <a:gd name="T28" fmla="*/ 0 w 26"/>
                      <a:gd name="T29" fmla="*/ 0 h 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0" t="0" r="r" b="b"/>
                    <a:pathLst>
                      <a:path w="26" h="36">
                        <a:moveTo>
                          <a:pt x="0" y="0"/>
                        </a:moveTo>
                        <a:lnTo>
                          <a:pt x="16" y="0"/>
                        </a:lnTo>
                        <a:lnTo>
                          <a:pt x="16" y="2"/>
                        </a:lnTo>
                        <a:lnTo>
                          <a:pt x="11" y="2"/>
                        </a:lnTo>
                        <a:lnTo>
                          <a:pt x="11" y="31"/>
                        </a:lnTo>
                        <a:lnTo>
                          <a:pt x="16" y="31"/>
                        </a:lnTo>
                        <a:lnTo>
                          <a:pt x="22" y="26"/>
                        </a:lnTo>
                        <a:lnTo>
                          <a:pt x="25" y="26"/>
                        </a:lnTo>
                        <a:lnTo>
                          <a:pt x="25" y="35"/>
                        </a:lnTo>
                        <a:lnTo>
                          <a:pt x="0" y="35"/>
                        </a:lnTo>
                        <a:lnTo>
                          <a:pt x="0" y="33"/>
                        </a:lnTo>
                        <a:lnTo>
                          <a:pt x="3" y="33"/>
                        </a:lnTo>
                        <a:lnTo>
                          <a:pt x="3" y="2"/>
                        </a:lnTo>
                        <a:lnTo>
                          <a:pt x="0" y="2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BFFFB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</p:grpSp>
            <p:grpSp>
              <p:nvGrpSpPr>
                <p:cNvPr id="151845" name="Group 315"/>
                <p:cNvGrpSpPr>
                  <a:grpSpLocks/>
                </p:cNvGrpSpPr>
                <p:nvPr/>
              </p:nvGrpSpPr>
              <p:grpSpPr bwMode="auto">
                <a:xfrm>
                  <a:off x="1079" y="3649"/>
                  <a:ext cx="42" cy="36"/>
                  <a:chOff x="1079" y="3649"/>
                  <a:chExt cx="42" cy="36"/>
                </a:xfrm>
              </p:grpSpPr>
              <p:sp>
                <p:nvSpPr>
                  <p:cNvPr id="151849" name="Freeform 316"/>
                  <p:cNvSpPr>
                    <a:spLocks/>
                  </p:cNvSpPr>
                  <p:nvPr/>
                </p:nvSpPr>
                <p:spPr bwMode="auto">
                  <a:xfrm>
                    <a:off x="1079" y="3649"/>
                    <a:ext cx="42" cy="36"/>
                  </a:xfrm>
                  <a:custGeom>
                    <a:avLst/>
                    <a:gdLst>
                      <a:gd name="T0" fmla="*/ 24 w 42"/>
                      <a:gd name="T1" fmla="*/ 0 h 36"/>
                      <a:gd name="T2" fmla="*/ 38 w 42"/>
                      <a:gd name="T3" fmla="*/ 32 h 36"/>
                      <a:gd name="T4" fmla="*/ 41 w 42"/>
                      <a:gd name="T5" fmla="*/ 32 h 36"/>
                      <a:gd name="T6" fmla="*/ 41 w 42"/>
                      <a:gd name="T7" fmla="*/ 35 h 36"/>
                      <a:gd name="T8" fmla="*/ 18 w 42"/>
                      <a:gd name="T9" fmla="*/ 35 h 36"/>
                      <a:gd name="T10" fmla="*/ 18 w 42"/>
                      <a:gd name="T11" fmla="*/ 32 h 36"/>
                      <a:gd name="T12" fmla="*/ 22 w 42"/>
                      <a:gd name="T13" fmla="*/ 32 h 36"/>
                      <a:gd name="T14" fmla="*/ 18 w 42"/>
                      <a:gd name="T15" fmla="*/ 22 h 36"/>
                      <a:gd name="T16" fmla="*/ 10 w 42"/>
                      <a:gd name="T17" fmla="*/ 22 h 36"/>
                      <a:gd name="T18" fmla="*/ 7 w 42"/>
                      <a:gd name="T19" fmla="*/ 32 h 36"/>
                      <a:gd name="T20" fmla="*/ 11 w 42"/>
                      <a:gd name="T21" fmla="*/ 32 h 36"/>
                      <a:gd name="T22" fmla="*/ 11 w 42"/>
                      <a:gd name="T23" fmla="*/ 35 h 36"/>
                      <a:gd name="T24" fmla="*/ 0 w 42"/>
                      <a:gd name="T25" fmla="*/ 35 h 36"/>
                      <a:gd name="T26" fmla="*/ 0 w 42"/>
                      <a:gd name="T27" fmla="*/ 32 h 36"/>
                      <a:gd name="T28" fmla="*/ 3 w 42"/>
                      <a:gd name="T29" fmla="*/ 32 h 36"/>
                      <a:gd name="T30" fmla="*/ 14 w 42"/>
                      <a:gd name="T31" fmla="*/ 0 h 36"/>
                      <a:gd name="T32" fmla="*/ 24 w 42"/>
                      <a:gd name="T33" fmla="*/ 0 h 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0" t="0" r="r" b="b"/>
                    <a:pathLst>
                      <a:path w="42" h="36">
                        <a:moveTo>
                          <a:pt x="24" y="0"/>
                        </a:moveTo>
                        <a:lnTo>
                          <a:pt x="38" y="32"/>
                        </a:lnTo>
                        <a:lnTo>
                          <a:pt x="41" y="32"/>
                        </a:lnTo>
                        <a:lnTo>
                          <a:pt x="41" y="35"/>
                        </a:lnTo>
                        <a:lnTo>
                          <a:pt x="18" y="35"/>
                        </a:lnTo>
                        <a:lnTo>
                          <a:pt x="18" y="32"/>
                        </a:lnTo>
                        <a:lnTo>
                          <a:pt x="22" y="32"/>
                        </a:lnTo>
                        <a:lnTo>
                          <a:pt x="18" y="22"/>
                        </a:lnTo>
                        <a:lnTo>
                          <a:pt x="10" y="22"/>
                        </a:lnTo>
                        <a:lnTo>
                          <a:pt x="7" y="32"/>
                        </a:lnTo>
                        <a:lnTo>
                          <a:pt x="11" y="32"/>
                        </a:lnTo>
                        <a:lnTo>
                          <a:pt x="11" y="35"/>
                        </a:lnTo>
                        <a:lnTo>
                          <a:pt x="0" y="35"/>
                        </a:lnTo>
                        <a:lnTo>
                          <a:pt x="0" y="32"/>
                        </a:lnTo>
                        <a:lnTo>
                          <a:pt x="3" y="32"/>
                        </a:lnTo>
                        <a:lnTo>
                          <a:pt x="14" y="0"/>
                        </a:lnTo>
                        <a:lnTo>
                          <a:pt x="24" y="0"/>
                        </a:lnTo>
                      </a:path>
                    </a:pathLst>
                  </a:custGeom>
                  <a:solidFill>
                    <a:srgbClr val="BFFFB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151850" name="Freeform 317"/>
                  <p:cNvSpPr>
                    <a:spLocks/>
                  </p:cNvSpPr>
                  <p:nvPr/>
                </p:nvSpPr>
                <p:spPr bwMode="auto">
                  <a:xfrm>
                    <a:off x="1092" y="3660"/>
                    <a:ext cx="2" cy="4"/>
                  </a:xfrm>
                  <a:custGeom>
                    <a:avLst/>
                    <a:gdLst>
                      <a:gd name="T0" fmla="*/ 1 w 2"/>
                      <a:gd name="T1" fmla="*/ 0 h 4"/>
                      <a:gd name="T2" fmla="*/ 1 w 2"/>
                      <a:gd name="T3" fmla="*/ 3 h 4"/>
                      <a:gd name="T4" fmla="*/ 0 w 2"/>
                      <a:gd name="T5" fmla="*/ 3 h 4"/>
                      <a:gd name="T6" fmla="*/ 1 w 2"/>
                      <a:gd name="T7" fmla="*/ 0 h 4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" h="4">
                        <a:moveTo>
                          <a:pt x="1" y="0"/>
                        </a:moveTo>
                        <a:lnTo>
                          <a:pt x="1" y="3"/>
                        </a:lnTo>
                        <a:lnTo>
                          <a:pt x="0" y="3"/>
                        </a:lnTo>
                        <a:lnTo>
                          <a:pt x="1" y="0"/>
                        </a:lnTo>
                      </a:path>
                    </a:pathLst>
                  </a:custGeom>
                  <a:solidFill>
                    <a:srgbClr val="008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</p:grpSp>
            <p:grpSp>
              <p:nvGrpSpPr>
                <p:cNvPr id="151846" name="Group 318"/>
                <p:cNvGrpSpPr>
                  <a:grpSpLocks/>
                </p:cNvGrpSpPr>
                <p:nvPr/>
              </p:nvGrpSpPr>
              <p:grpSpPr bwMode="auto">
                <a:xfrm>
                  <a:off x="931" y="3650"/>
                  <a:ext cx="35" cy="35"/>
                  <a:chOff x="931" y="3650"/>
                  <a:chExt cx="35" cy="35"/>
                </a:xfrm>
              </p:grpSpPr>
              <p:sp>
                <p:nvSpPr>
                  <p:cNvPr id="151847" name="Freeform 319"/>
                  <p:cNvSpPr>
                    <a:spLocks/>
                  </p:cNvSpPr>
                  <p:nvPr/>
                </p:nvSpPr>
                <p:spPr bwMode="auto">
                  <a:xfrm>
                    <a:off x="931" y="3650"/>
                    <a:ext cx="35" cy="35"/>
                  </a:xfrm>
                  <a:custGeom>
                    <a:avLst/>
                    <a:gdLst>
                      <a:gd name="T0" fmla="*/ 13 w 35"/>
                      <a:gd name="T1" fmla="*/ 0 h 35"/>
                      <a:gd name="T2" fmla="*/ 24 w 35"/>
                      <a:gd name="T3" fmla="*/ 0 h 35"/>
                      <a:gd name="T4" fmla="*/ 27 w 35"/>
                      <a:gd name="T5" fmla="*/ 1 h 35"/>
                      <a:gd name="T6" fmla="*/ 32 w 35"/>
                      <a:gd name="T7" fmla="*/ 4 h 35"/>
                      <a:gd name="T8" fmla="*/ 33 w 35"/>
                      <a:gd name="T9" fmla="*/ 9 h 35"/>
                      <a:gd name="T10" fmla="*/ 34 w 35"/>
                      <a:gd name="T11" fmla="*/ 14 h 35"/>
                      <a:gd name="T12" fmla="*/ 34 w 35"/>
                      <a:gd name="T13" fmla="*/ 19 h 35"/>
                      <a:gd name="T14" fmla="*/ 33 w 35"/>
                      <a:gd name="T15" fmla="*/ 25 h 35"/>
                      <a:gd name="T16" fmla="*/ 32 w 35"/>
                      <a:gd name="T17" fmla="*/ 29 h 35"/>
                      <a:gd name="T18" fmla="*/ 26 w 35"/>
                      <a:gd name="T19" fmla="*/ 33 h 35"/>
                      <a:gd name="T20" fmla="*/ 23 w 35"/>
                      <a:gd name="T21" fmla="*/ 34 h 35"/>
                      <a:gd name="T22" fmla="*/ 13 w 35"/>
                      <a:gd name="T23" fmla="*/ 34 h 35"/>
                      <a:gd name="T24" fmla="*/ 0 w 35"/>
                      <a:gd name="T25" fmla="*/ 34 h 35"/>
                      <a:gd name="T26" fmla="*/ 1 w 35"/>
                      <a:gd name="T27" fmla="*/ 31 h 35"/>
                      <a:gd name="T28" fmla="*/ 4 w 35"/>
                      <a:gd name="T29" fmla="*/ 31 h 35"/>
                      <a:gd name="T30" fmla="*/ 4 w 35"/>
                      <a:gd name="T31" fmla="*/ 21 h 35"/>
                      <a:gd name="T32" fmla="*/ 4 w 35"/>
                      <a:gd name="T33" fmla="*/ 14 h 35"/>
                      <a:gd name="T34" fmla="*/ 4 w 35"/>
                      <a:gd name="T35" fmla="*/ 9 h 35"/>
                      <a:gd name="T36" fmla="*/ 4 w 35"/>
                      <a:gd name="T37" fmla="*/ 3 h 35"/>
                      <a:gd name="T38" fmla="*/ 0 w 35"/>
                      <a:gd name="T39" fmla="*/ 3 h 35"/>
                      <a:gd name="T40" fmla="*/ 0 w 35"/>
                      <a:gd name="T41" fmla="*/ 0 h 35"/>
                      <a:gd name="T42" fmla="*/ 13 w 35"/>
                      <a:gd name="T43" fmla="*/ 0 h 35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</a:gdLst>
                    <a:ahLst/>
                    <a:cxnLst>
                      <a:cxn ang="T44">
                        <a:pos x="T0" y="T1"/>
                      </a:cxn>
                      <a:cxn ang="T45">
                        <a:pos x="T2" y="T3"/>
                      </a:cxn>
                      <a:cxn ang="T46">
                        <a:pos x="T4" y="T5"/>
                      </a:cxn>
                      <a:cxn ang="T47">
                        <a:pos x="T6" y="T7"/>
                      </a:cxn>
                      <a:cxn ang="T48">
                        <a:pos x="T8" y="T9"/>
                      </a:cxn>
                      <a:cxn ang="T49">
                        <a:pos x="T10" y="T11"/>
                      </a:cxn>
                      <a:cxn ang="T50">
                        <a:pos x="T12" y="T13"/>
                      </a:cxn>
                      <a:cxn ang="T51">
                        <a:pos x="T14" y="T15"/>
                      </a:cxn>
                      <a:cxn ang="T52">
                        <a:pos x="T16" y="T17"/>
                      </a:cxn>
                      <a:cxn ang="T53">
                        <a:pos x="T18" y="T19"/>
                      </a:cxn>
                      <a:cxn ang="T54">
                        <a:pos x="T20" y="T21"/>
                      </a:cxn>
                      <a:cxn ang="T55">
                        <a:pos x="T22" y="T23"/>
                      </a:cxn>
                      <a:cxn ang="T56">
                        <a:pos x="T24" y="T25"/>
                      </a:cxn>
                      <a:cxn ang="T57">
                        <a:pos x="T26" y="T27"/>
                      </a:cxn>
                      <a:cxn ang="T58">
                        <a:pos x="T28" y="T29"/>
                      </a:cxn>
                      <a:cxn ang="T59">
                        <a:pos x="T30" y="T31"/>
                      </a:cxn>
                      <a:cxn ang="T60">
                        <a:pos x="T32" y="T33"/>
                      </a:cxn>
                      <a:cxn ang="T61">
                        <a:pos x="T34" y="T35"/>
                      </a:cxn>
                      <a:cxn ang="T62">
                        <a:pos x="T36" y="T37"/>
                      </a:cxn>
                      <a:cxn ang="T63">
                        <a:pos x="T38" y="T39"/>
                      </a:cxn>
                      <a:cxn ang="T64">
                        <a:pos x="T40" y="T41"/>
                      </a:cxn>
                      <a:cxn ang="T65">
                        <a:pos x="T42" y="T43"/>
                      </a:cxn>
                    </a:cxnLst>
                    <a:rect l="0" t="0" r="r" b="b"/>
                    <a:pathLst>
                      <a:path w="35" h="35">
                        <a:moveTo>
                          <a:pt x="13" y="0"/>
                        </a:moveTo>
                        <a:lnTo>
                          <a:pt x="24" y="0"/>
                        </a:lnTo>
                        <a:lnTo>
                          <a:pt x="27" y="1"/>
                        </a:lnTo>
                        <a:lnTo>
                          <a:pt x="32" y="4"/>
                        </a:lnTo>
                        <a:lnTo>
                          <a:pt x="33" y="9"/>
                        </a:lnTo>
                        <a:lnTo>
                          <a:pt x="34" y="14"/>
                        </a:lnTo>
                        <a:lnTo>
                          <a:pt x="34" y="19"/>
                        </a:lnTo>
                        <a:lnTo>
                          <a:pt x="33" y="25"/>
                        </a:lnTo>
                        <a:lnTo>
                          <a:pt x="32" y="29"/>
                        </a:lnTo>
                        <a:lnTo>
                          <a:pt x="26" y="33"/>
                        </a:lnTo>
                        <a:lnTo>
                          <a:pt x="23" y="34"/>
                        </a:lnTo>
                        <a:lnTo>
                          <a:pt x="13" y="34"/>
                        </a:lnTo>
                        <a:lnTo>
                          <a:pt x="0" y="34"/>
                        </a:lnTo>
                        <a:lnTo>
                          <a:pt x="1" y="31"/>
                        </a:lnTo>
                        <a:lnTo>
                          <a:pt x="4" y="31"/>
                        </a:lnTo>
                        <a:lnTo>
                          <a:pt x="4" y="21"/>
                        </a:lnTo>
                        <a:lnTo>
                          <a:pt x="4" y="14"/>
                        </a:lnTo>
                        <a:lnTo>
                          <a:pt x="4" y="9"/>
                        </a:lnTo>
                        <a:lnTo>
                          <a:pt x="4" y="3"/>
                        </a:lnTo>
                        <a:lnTo>
                          <a:pt x="0" y="3"/>
                        </a:lnTo>
                        <a:lnTo>
                          <a:pt x="0" y="0"/>
                        </a:lnTo>
                        <a:lnTo>
                          <a:pt x="13" y="0"/>
                        </a:lnTo>
                      </a:path>
                    </a:pathLst>
                  </a:custGeom>
                  <a:solidFill>
                    <a:srgbClr val="BFFFB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151848" name="Freeform 320"/>
                  <p:cNvSpPr>
                    <a:spLocks/>
                  </p:cNvSpPr>
                  <p:nvPr/>
                </p:nvSpPr>
                <p:spPr bwMode="auto">
                  <a:xfrm>
                    <a:off x="949" y="3655"/>
                    <a:ext cx="3" cy="26"/>
                  </a:xfrm>
                  <a:custGeom>
                    <a:avLst/>
                    <a:gdLst>
                      <a:gd name="T0" fmla="*/ 1 w 3"/>
                      <a:gd name="T1" fmla="*/ 0 h 26"/>
                      <a:gd name="T2" fmla="*/ 0 w 3"/>
                      <a:gd name="T3" fmla="*/ 0 h 26"/>
                      <a:gd name="T4" fmla="*/ 0 w 3"/>
                      <a:gd name="T5" fmla="*/ 25 h 26"/>
                      <a:gd name="T6" fmla="*/ 1 w 3"/>
                      <a:gd name="T7" fmla="*/ 25 h 26"/>
                      <a:gd name="T8" fmla="*/ 1 w 3"/>
                      <a:gd name="T9" fmla="*/ 25 h 26"/>
                      <a:gd name="T10" fmla="*/ 2 w 3"/>
                      <a:gd name="T11" fmla="*/ 23 h 26"/>
                      <a:gd name="T12" fmla="*/ 2 w 3"/>
                      <a:gd name="T13" fmla="*/ 21 h 26"/>
                      <a:gd name="T14" fmla="*/ 2 w 3"/>
                      <a:gd name="T15" fmla="*/ 4 h 26"/>
                      <a:gd name="T16" fmla="*/ 2 w 3"/>
                      <a:gd name="T17" fmla="*/ 2 h 26"/>
                      <a:gd name="T18" fmla="*/ 1 w 3"/>
                      <a:gd name="T19" fmla="*/ 0 h 26"/>
                      <a:gd name="T20" fmla="*/ 1 w 3"/>
                      <a:gd name="T21" fmla="*/ 0 h 2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3" h="26">
                        <a:moveTo>
                          <a:pt x="1" y="0"/>
                        </a:moveTo>
                        <a:lnTo>
                          <a:pt x="0" y="0"/>
                        </a:lnTo>
                        <a:lnTo>
                          <a:pt x="0" y="25"/>
                        </a:lnTo>
                        <a:lnTo>
                          <a:pt x="1" y="25"/>
                        </a:lnTo>
                        <a:lnTo>
                          <a:pt x="2" y="23"/>
                        </a:lnTo>
                        <a:lnTo>
                          <a:pt x="2" y="21"/>
                        </a:lnTo>
                        <a:lnTo>
                          <a:pt x="2" y="4"/>
                        </a:lnTo>
                        <a:lnTo>
                          <a:pt x="2" y="2"/>
                        </a:lnTo>
                        <a:lnTo>
                          <a:pt x="1" y="0"/>
                        </a:lnTo>
                      </a:path>
                    </a:pathLst>
                  </a:custGeom>
                  <a:solidFill>
                    <a:srgbClr val="008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</p:grpSp>
          </p:grpSp>
          <p:grpSp>
            <p:nvGrpSpPr>
              <p:cNvPr id="151810" name="Group 321"/>
              <p:cNvGrpSpPr>
                <a:grpSpLocks/>
              </p:cNvGrpSpPr>
              <p:nvPr/>
            </p:nvGrpSpPr>
            <p:grpSpPr bwMode="auto">
              <a:xfrm>
                <a:off x="696" y="3297"/>
                <a:ext cx="573" cy="31"/>
                <a:chOff x="696" y="3297"/>
                <a:chExt cx="573" cy="31"/>
              </a:xfrm>
            </p:grpSpPr>
            <p:grpSp>
              <p:nvGrpSpPr>
                <p:cNvPr id="151811" name="Group 322"/>
                <p:cNvGrpSpPr>
                  <a:grpSpLocks/>
                </p:cNvGrpSpPr>
                <p:nvPr/>
              </p:nvGrpSpPr>
              <p:grpSpPr bwMode="auto">
                <a:xfrm>
                  <a:off x="696" y="3297"/>
                  <a:ext cx="57" cy="31"/>
                  <a:chOff x="696" y="3297"/>
                  <a:chExt cx="57" cy="31"/>
                </a:xfrm>
              </p:grpSpPr>
              <p:sp>
                <p:nvSpPr>
                  <p:cNvPr id="151837" name="Freeform 323"/>
                  <p:cNvSpPr>
                    <a:spLocks/>
                  </p:cNvSpPr>
                  <p:nvPr/>
                </p:nvSpPr>
                <p:spPr bwMode="auto">
                  <a:xfrm>
                    <a:off x="696" y="3297"/>
                    <a:ext cx="11" cy="31"/>
                  </a:xfrm>
                  <a:custGeom>
                    <a:avLst/>
                    <a:gdLst>
                      <a:gd name="T0" fmla="*/ 0 w 11"/>
                      <a:gd name="T1" fmla="*/ 0 h 31"/>
                      <a:gd name="T2" fmla="*/ 10 w 11"/>
                      <a:gd name="T3" fmla="*/ 0 h 31"/>
                      <a:gd name="T4" fmla="*/ 10 w 11"/>
                      <a:gd name="T5" fmla="*/ 6 h 31"/>
                      <a:gd name="T6" fmla="*/ 8 w 11"/>
                      <a:gd name="T7" fmla="*/ 6 h 31"/>
                      <a:gd name="T8" fmla="*/ 8 w 11"/>
                      <a:gd name="T9" fmla="*/ 30 h 31"/>
                      <a:gd name="T10" fmla="*/ 3 w 11"/>
                      <a:gd name="T11" fmla="*/ 30 h 31"/>
                      <a:gd name="T12" fmla="*/ 3 w 11"/>
                      <a:gd name="T13" fmla="*/ 6 h 31"/>
                      <a:gd name="T14" fmla="*/ 0 w 11"/>
                      <a:gd name="T15" fmla="*/ 6 h 31"/>
                      <a:gd name="T16" fmla="*/ 0 w 11"/>
                      <a:gd name="T17" fmla="*/ 0 h 31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11" h="31">
                        <a:moveTo>
                          <a:pt x="0" y="0"/>
                        </a:moveTo>
                        <a:lnTo>
                          <a:pt x="10" y="0"/>
                        </a:lnTo>
                        <a:lnTo>
                          <a:pt x="10" y="6"/>
                        </a:lnTo>
                        <a:lnTo>
                          <a:pt x="8" y="6"/>
                        </a:lnTo>
                        <a:lnTo>
                          <a:pt x="8" y="30"/>
                        </a:lnTo>
                        <a:lnTo>
                          <a:pt x="3" y="30"/>
                        </a:lnTo>
                        <a:lnTo>
                          <a:pt x="3" y="6"/>
                        </a:lnTo>
                        <a:lnTo>
                          <a:pt x="0" y="6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008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151838" name="Freeform 324"/>
                  <p:cNvSpPr>
                    <a:spLocks/>
                  </p:cNvSpPr>
                  <p:nvPr/>
                </p:nvSpPr>
                <p:spPr bwMode="auto">
                  <a:xfrm>
                    <a:off x="716" y="3297"/>
                    <a:ext cx="17" cy="31"/>
                  </a:xfrm>
                  <a:custGeom>
                    <a:avLst/>
                    <a:gdLst>
                      <a:gd name="T0" fmla="*/ 0 w 17"/>
                      <a:gd name="T1" fmla="*/ 0 h 31"/>
                      <a:gd name="T2" fmla="*/ 5 w 17"/>
                      <a:gd name="T3" fmla="*/ 0 h 31"/>
                      <a:gd name="T4" fmla="*/ 5 w 17"/>
                      <a:gd name="T5" fmla="*/ 12 h 31"/>
                      <a:gd name="T6" fmla="*/ 11 w 17"/>
                      <a:gd name="T7" fmla="*/ 12 h 31"/>
                      <a:gd name="T8" fmla="*/ 11 w 17"/>
                      <a:gd name="T9" fmla="*/ 0 h 31"/>
                      <a:gd name="T10" fmla="*/ 16 w 17"/>
                      <a:gd name="T11" fmla="*/ 0 h 31"/>
                      <a:gd name="T12" fmla="*/ 16 w 17"/>
                      <a:gd name="T13" fmla="*/ 30 h 31"/>
                      <a:gd name="T14" fmla="*/ 11 w 17"/>
                      <a:gd name="T15" fmla="*/ 30 h 31"/>
                      <a:gd name="T16" fmla="*/ 11 w 17"/>
                      <a:gd name="T17" fmla="*/ 17 h 31"/>
                      <a:gd name="T18" fmla="*/ 5 w 17"/>
                      <a:gd name="T19" fmla="*/ 17 h 31"/>
                      <a:gd name="T20" fmla="*/ 5 w 17"/>
                      <a:gd name="T21" fmla="*/ 30 h 31"/>
                      <a:gd name="T22" fmla="*/ 0 w 17"/>
                      <a:gd name="T23" fmla="*/ 30 h 31"/>
                      <a:gd name="T24" fmla="*/ 0 w 17"/>
                      <a:gd name="T25" fmla="*/ 0 h 31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0" t="0" r="r" b="b"/>
                    <a:pathLst>
                      <a:path w="17" h="31">
                        <a:moveTo>
                          <a:pt x="0" y="0"/>
                        </a:moveTo>
                        <a:lnTo>
                          <a:pt x="5" y="0"/>
                        </a:lnTo>
                        <a:lnTo>
                          <a:pt x="5" y="12"/>
                        </a:lnTo>
                        <a:lnTo>
                          <a:pt x="11" y="12"/>
                        </a:lnTo>
                        <a:lnTo>
                          <a:pt x="11" y="0"/>
                        </a:lnTo>
                        <a:lnTo>
                          <a:pt x="16" y="0"/>
                        </a:lnTo>
                        <a:lnTo>
                          <a:pt x="16" y="30"/>
                        </a:lnTo>
                        <a:lnTo>
                          <a:pt x="11" y="30"/>
                        </a:lnTo>
                        <a:lnTo>
                          <a:pt x="11" y="17"/>
                        </a:lnTo>
                        <a:lnTo>
                          <a:pt x="5" y="17"/>
                        </a:lnTo>
                        <a:lnTo>
                          <a:pt x="5" y="30"/>
                        </a:lnTo>
                        <a:lnTo>
                          <a:pt x="0" y="30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008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151839" name="Freeform 325"/>
                  <p:cNvSpPr>
                    <a:spLocks/>
                  </p:cNvSpPr>
                  <p:nvPr/>
                </p:nvSpPr>
                <p:spPr bwMode="auto">
                  <a:xfrm>
                    <a:off x="742" y="3297"/>
                    <a:ext cx="11" cy="31"/>
                  </a:xfrm>
                  <a:custGeom>
                    <a:avLst/>
                    <a:gdLst>
                      <a:gd name="T0" fmla="*/ 0 w 11"/>
                      <a:gd name="T1" fmla="*/ 0 h 31"/>
                      <a:gd name="T2" fmla="*/ 10 w 11"/>
                      <a:gd name="T3" fmla="*/ 0 h 31"/>
                      <a:gd name="T4" fmla="*/ 10 w 11"/>
                      <a:gd name="T5" fmla="*/ 6 h 31"/>
                      <a:gd name="T6" fmla="*/ 5 w 11"/>
                      <a:gd name="T7" fmla="*/ 6 h 31"/>
                      <a:gd name="T8" fmla="*/ 5 w 11"/>
                      <a:gd name="T9" fmla="*/ 12 h 31"/>
                      <a:gd name="T10" fmla="*/ 9 w 11"/>
                      <a:gd name="T11" fmla="*/ 12 h 31"/>
                      <a:gd name="T12" fmla="*/ 9 w 11"/>
                      <a:gd name="T13" fmla="*/ 17 h 31"/>
                      <a:gd name="T14" fmla="*/ 5 w 11"/>
                      <a:gd name="T15" fmla="*/ 17 h 31"/>
                      <a:gd name="T16" fmla="*/ 5 w 11"/>
                      <a:gd name="T17" fmla="*/ 24 h 31"/>
                      <a:gd name="T18" fmla="*/ 10 w 11"/>
                      <a:gd name="T19" fmla="*/ 24 h 31"/>
                      <a:gd name="T20" fmla="*/ 10 w 11"/>
                      <a:gd name="T21" fmla="*/ 30 h 31"/>
                      <a:gd name="T22" fmla="*/ 0 w 11"/>
                      <a:gd name="T23" fmla="*/ 30 h 31"/>
                      <a:gd name="T24" fmla="*/ 0 w 11"/>
                      <a:gd name="T25" fmla="*/ 0 h 31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0" t="0" r="r" b="b"/>
                    <a:pathLst>
                      <a:path w="11" h="31">
                        <a:moveTo>
                          <a:pt x="0" y="0"/>
                        </a:moveTo>
                        <a:lnTo>
                          <a:pt x="10" y="0"/>
                        </a:lnTo>
                        <a:lnTo>
                          <a:pt x="10" y="6"/>
                        </a:lnTo>
                        <a:lnTo>
                          <a:pt x="5" y="6"/>
                        </a:lnTo>
                        <a:lnTo>
                          <a:pt x="5" y="12"/>
                        </a:lnTo>
                        <a:lnTo>
                          <a:pt x="9" y="12"/>
                        </a:lnTo>
                        <a:lnTo>
                          <a:pt x="9" y="17"/>
                        </a:lnTo>
                        <a:lnTo>
                          <a:pt x="5" y="17"/>
                        </a:lnTo>
                        <a:lnTo>
                          <a:pt x="5" y="24"/>
                        </a:lnTo>
                        <a:lnTo>
                          <a:pt x="10" y="24"/>
                        </a:lnTo>
                        <a:lnTo>
                          <a:pt x="10" y="30"/>
                        </a:lnTo>
                        <a:lnTo>
                          <a:pt x="0" y="30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008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</p:grpSp>
            <p:grpSp>
              <p:nvGrpSpPr>
                <p:cNvPr id="151812" name="Group 326"/>
                <p:cNvGrpSpPr>
                  <a:grpSpLocks/>
                </p:cNvGrpSpPr>
                <p:nvPr/>
              </p:nvGrpSpPr>
              <p:grpSpPr bwMode="auto">
                <a:xfrm>
                  <a:off x="774" y="3297"/>
                  <a:ext cx="118" cy="31"/>
                  <a:chOff x="774" y="3297"/>
                  <a:chExt cx="118" cy="31"/>
                </a:xfrm>
              </p:grpSpPr>
              <p:sp>
                <p:nvSpPr>
                  <p:cNvPr id="151831" name="Freeform 327"/>
                  <p:cNvSpPr>
                    <a:spLocks/>
                  </p:cNvSpPr>
                  <p:nvPr/>
                </p:nvSpPr>
                <p:spPr bwMode="auto">
                  <a:xfrm>
                    <a:off x="774" y="3297"/>
                    <a:ext cx="14" cy="31"/>
                  </a:xfrm>
                  <a:custGeom>
                    <a:avLst/>
                    <a:gdLst>
                      <a:gd name="T0" fmla="*/ 0 w 14"/>
                      <a:gd name="T1" fmla="*/ 0 h 31"/>
                      <a:gd name="T2" fmla="*/ 5 w 14"/>
                      <a:gd name="T3" fmla="*/ 0 h 31"/>
                      <a:gd name="T4" fmla="*/ 5 w 14"/>
                      <a:gd name="T5" fmla="*/ 24 h 31"/>
                      <a:gd name="T6" fmla="*/ 8 w 14"/>
                      <a:gd name="T7" fmla="*/ 24 h 31"/>
                      <a:gd name="T8" fmla="*/ 8 w 14"/>
                      <a:gd name="T9" fmla="*/ 0 h 31"/>
                      <a:gd name="T10" fmla="*/ 13 w 14"/>
                      <a:gd name="T11" fmla="*/ 0 h 31"/>
                      <a:gd name="T12" fmla="*/ 13 w 14"/>
                      <a:gd name="T13" fmla="*/ 26 h 31"/>
                      <a:gd name="T14" fmla="*/ 9 w 14"/>
                      <a:gd name="T15" fmla="*/ 30 h 31"/>
                      <a:gd name="T16" fmla="*/ 3 w 14"/>
                      <a:gd name="T17" fmla="*/ 30 h 31"/>
                      <a:gd name="T18" fmla="*/ 0 w 14"/>
                      <a:gd name="T19" fmla="*/ 26 h 31"/>
                      <a:gd name="T20" fmla="*/ 0 w 14"/>
                      <a:gd name="T21" fmla="*/ 0 h 31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14" h="31">
                        <a:moveTo>
                          <a:pt x="0" y="0"/>
                        </a:moveTo>
                        <a:lnTo>
                          <a:pt x="5" y="0"/>
                        </a:lnTo>
                        <a:lnTo>
                          <a:pt x="5" y="24"/>
                        </a:lnTo>
                        <a:lnTo>
                          <a:pt x="8" y="24"/>
                        </a:lnTo>
                        <a:lnTo>
                          <a:pt x="8" y="0"/>
                        </a:lnTo>
                        <a:lnTo>
                          <a:pt x="13" y="0"/>
                        </a:lnTo>
                        <a:lnTo>
                          <a:pt x="13" y="26"/>
                        </a:lnTo>
                        <a:lnTo>
                          <a:pt x="9" y="30"/>
                        </a:lnTo>
                        <a:lnTo>
                          <a:pt x="3" y="30"/>
                        </a:lnTo>
                        <a:lnTo>
                          <a:pt x="0" y="26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008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151832" name="Freeform 328"/>
                  <p:cNvSpPr>
                    <a:spLocks/>
                  </p:cNvSpPr>
                  <p:nvPr/>
                </p:nvSpPr>
                <p:spPr bwMode="auto">
                  <a:xfrm>
                    <a:off x="799" y="3297"/>
                    <a:ext cx="16" cy="31"/>
                  </a:xfrm>
                  <a:custGeom>
                    <a:avLst/>
                    <a:gdLst>
                      <a:gd name="T0" fmla="*/ 0 w 16"/>
                      <a:gd name="T1" fmla="*/ 0 h 31"/>
                      <a:gd name="T2" fmla="*/ 5 w 16"/>
                      <a:gd name="T3" fmla="*/ 0 h 31"/>
                      <a:gd name="T4" fmla="*/ 9 w 16"/>
                      <a:gd name="T5" fmla="*/ 14 h 31"/>
                      <a:gd name="T6" fmla="*/ 9 w 16"/>
                      <a:gd name="T7" fmla="*/ 0 h 31"/>
                      <a:gd name="T8" fmla="*/ 15 w 16"/>
                      <a:gd name="T9" fmla="*/ 0 h 31"/>
                      <a:gd name="T10" fmla="*/ 15 w 16"/>
                      <a:gd name="T11" fmla="*/ 30 h 31"/>
                      <a:gd name="T12" fmla="*/ 9 w 16"/>
                      <a:gd name="T13" fmla="*/ 30 h 31"/>
                      <a:gd name="T14" fmla="*/ 6 w 16"/>
                      <a:gd name="T15" fmla="*/ 16 h 31"/>
                      <a:gd name="T16" fmla="*/ 6 w 16"/>
                      <a:gd name="T17" fmla="*/ 30 h 31"/>
                      <a:gd name="T18" fmla="*/ 0 w 16"/>
                      <a:gd name="T19" fmla="*/ 30 h 31"/>
                      <a:gd name="T20" fmla="*/ 0 w 16"/>
                      <a:gd name="T21" fmla="*/ 0 h 31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16" h="31">
                        <a:moveTo>
                          <a:pt x="0" y="0"/>
                        </a:moveTo>
                        <a:lnTo>
                          <a:pt x="5" y="0"/>
                        </a:lnTo>
                        <a:lnTo>
                          <a:pt x="9" y="14"/>
                        </a:lnTo>
                        <a:lnTo>
                          <a:pt x="9" y="0"/>
                        </a:lnTo>
                        <a:lnTo>
                          <a:pt x="15" y="0"/>
                        </a:lnTo>
                        <a:lnTo>
                          <a:pt x="15" y="30"/>
                        </a:lnTo>
                        <a:lnTo>
                          <a:pt x="9" y="30"/>
                        </a:lnTo>
                        <a:lnTo>
                          <a:pt x="6" y="16"/>
                        </a:lnTo>
                        <a:lnTo>
                          <a:pt x="6" y="30"/>
                        </a:lnTo>
                        <a:lnTo>
                          <a:pt x="0" y="30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008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151833" name="Freeform 329"/>
                  <p:cNvSpPr>
                    <a:spLocks/>
                  </p:cNvSpPr>
                  <p:nvPr/>
                </p:nvSpPr>
                <p:spPr bwMode="auto">
                  <a:xfrm>
                    <a:off x="825" y="3297"/>
                    <a:ext cx="1" cy="31"/>
                  </a:xfrm>
                  <a:custGeom>
                    <a:avLst/>
                    <a:gdLst>
                      <a:gd name="T0" fmla="*/ 0 w 1"/>
                      <a:gd name="T1" fmla="*/ 0 h 31"/>
                      <a:gd name="T2" fmla="*/ 0 w 1"/>
                      <a:gd name="T3" fmla="*/ 0 h 31"/>
                      <a:gd name="T4" fmla="*/ 0 w 1"/>
                      <a:gd name="T5" fmla="*/ 30 h 31"/>
                      <a:gd name="T6" fmla="*/ 0 w 1"/>
                      <a:gd name="T7" fmla="*/ 30 h 31"/>
                      <a:gd name="T8" fmla="*/ 0 w 1"/>
                      <a:gd name="T9" fmla="*/ 0 h 3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" h="31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30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008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151834" name="Freeform 330"/>
                  <p:cNvSpPr>
                    <a:spLocks/>
                  </p:cNvSpPr>
                  <p:nvPr/>
                </p:nvSpPr>
                <p:spPr bwMode="auto">
                  <a:xfrm>
                    <a:off x="836" y="3297"/>
                    <a:ext cx="11" cy="31"/>
                  </a:xfrm>
                  <a:custGeom>
                    <a:avLst/>
                    <a:gdLst>
                      <a:gd name="T0" fmla="*/ 0 w 11"/>
                      <a:gd name="T1" fmla="*/ 0 h 31"/>
                      <a:gd name="T2" fmla="*/ 10 w 11"/>
                      <a:gd name="T3" fmla="*/ 0 h 31"/>
                      <a:gd name="T4" fmla="*/ 10 w 11"/>
                      <a:gd name="T5" fmla="*/ 6 h 31"/>
                      <a:gd name="T6" fmla="*/ 7 w 11"/>
                      <a:gd name="T7" fmla="*/ 6 h 31"/>
                      <a:gd name="T8" fmla="*/ 7 w 11"/>
                      <a:gd name="T9" fmla="*/ 30 h 31"/>
                      <a:gd name="T10" fmla="*/ 3 w 11"/>
                      <a:gd name="T11" fmla="*/ 30 h 31"/>
                      <a:gd name="T12" fmla="*/ 3 w 11"/>
                      <a:gd name="T13" fmla="*/ 6 h 31"/>
                      <a:gd name="T14" fmla="*/ 0 w 11"/>
                      <a:gd name="T15" fmla="*/ 6 h 31"/>
                      <a:gd name="T16" fmla="*/ 0 w 11"/>
                      <a:gd name="T17" fmla="*/ 0 h 31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11" h="31">
                        <a:moveTo>
                          <a:pt x="0" y="0"/>
                        </a:moveTo>
                        <a:lnTo>
                          <a:pt x="10" y="0"/>
                        </a:lnTo>
                        <a:lnTo>
                          <a:pt x="10" y="6"/>
                        </a:lnTo>
                        <a:lnTo>
                          <a:pt x="7" y="6"/>
                        </a:lnTo>
                        <a:lnTo>
                          <a:pt x="7" y="30"/>
                        </a:lnTo>
                        <a:lnTo>
                          <a:pt x="3" y="30"/>
                        </a:lnTo>
                        <a:lnTo>
                          <a:pt x="3" y="6"/>
                        </a:lnTo>
                        <a:lnTo>
                          <a:pt x="0" y="6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008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151835" name="Freeform 331"/>
                  <p:cNvSpPr>
                    <a:spLocks/>
                  </p:cNvSpPr>
                  <p:nvPr/>
                </p:nvSpPr>
                <p:spPr bwMode="auto">
                  <a:xfrm>
                    <a:off x="857" y="3297"/>
                    <a:ext cx="10" cy="31"/>
                  </a:xfrm>
                  <a:custGeom>
                    <a:avLst/>
                    <a:gdLst>
                      <a:gd name="T0" fmla="*/ 0 w 10"/>
                      <a:gd name="T1" fmla="*/ 0 h 31"/>
                      <a:gd name="T2" fmla="*/ 9 w 10"/>
                      <a:gd name="T3" fmla="*/ 0 h 31"/>
                      <a:gd name="T4" fmla="*/ 9 w 10"/>
                      <a:gd name="T5" fmla="*/ 6 h 31"/>
                      <a:gd name="T6" fmla="*/ 4 w 10"/>
                      <a:gd name="T7" fmla="*/ 6 h 31"/>
                      <a:gd name="T8" fmla="*/ 4 w 10"/>
                      <a:gd name="T9" fmla="*/ 12 h 31"/>
                      <a:gd name="T10" fmla="*/ 8 w 10"/>
                      <a:gd name="T11" fmla="*/ 12 h 31"/>
                      <a:gd name="T12" fmla="*/ 8 w 10"/>
                      <a:gd name="T13" fmla="*/ 17 h 31"/>
                      <a:gd name="T14" fmla="*/ 4 w 10"/>
                      <a:gd name="T15" fmla="*/ 17 h 31"/>
                      <a:gd name="T16" fmla="*/ 4 w 10"/>
                      <a:gd name="T17" fmla="*/ 24 h 31"/>
                      <a:gd name="T18" fmla="*/ 9 w 10"/>
                      <a:gd name="T19" fmla="*/ 24 h 31"/>
                      <a:gd name="T20" fmla="*/ 9 w 10"/>
                      <a:gd name="T21" fmla="*/ 30 h 31"/>
                      <a:gd name="T22" fmla="*/ 0 w 10"/>
                      <a:gd name="T23" fmla="*/ 30 h 31"/>
                      <a:gd name="T24" fmla="*/ 0 w 10"/>
                      <a:gd name="T25" fmla="*/ 0 h 31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0" t="0" r="r" b="b"/>
                    <a:pathLst>
                      <a:path w="10" h="31">
                        <a:moveTo>
                          <a:pt x="0" y="0"/>
                        </a:moveTo>
                        <a:lnTo>
                          <a:pt x="9" y="0"/>
                        </a:lnTo>
                        <a:lnTo>
                          <a:pt x="9" y="6"/>
                        </a:lnTo>
                        <a:lnTo>
                          <a:pt x="4" y="6"/>
                        </a:lnTo>
                        <a:lnTo>
                          <a:pt x="4" y="12"/>
                        </a:lnTo>
                        <a:lnTo>
                          <a:pt x="8" y="12"/>
                        </a:lnTo>
                        <a:lnTo>
                          <a:pt x="8" y="17"/>
                        </a:lnTo>
                        <a:lnTo>
                          <a:pt x="4" y="17"/>
                        </a:lnTo>
                        <a:lnTo>
                          <a:pt x="4" y="24"/>
                        </a:lnTo>
                        <a:lnTo>
                          <a:pt x="9" y="24"/>
                        </a:lnTo>
                        <a:lnTo>
                          <a:pt x="9" y="30"/>
                        </a:lnTo>
                        <a:lnTo>
                          <a:pt x="0" y="30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008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151836" name="Freeform 332"/>
                  <p:cNvSpPr>
                    <a:spLocks/>
                  </p:cNvSpPr>
                  <p:nvPr/>
                </p:nvSpPr>
                <p:spPr bwMode="auto">
                  <a:xfrm>
                    <a:off x="877" y="3297"/>
                    <a:ext cx="15" cy="31"/>
                  </a:xfrm>
                  <a:custGeom>
                    <a:avLst/>
                    <a:gdLst>
                      <a:gd name="T0" fmla="*/ 0 w 15"/>
                      <a:gd name="T1" fmla="*/ 0 h 31"/>
                      <a:gd name="T2" fmla="*/ 11 w 15"/>
                      <a:gd name="T3" fmla="*/ 0 h 31"/>
                      <a:gd name="T4" fmla="*/ 14 w 15"/>
                      <a:gd name="T5" fmla="*/ 4 h 31"/>
                      <a:gd name="T6" fmla="*/ 14 w 15"/>
                      <a:gd name="T7" fmla="*/ 26 h 31"/>
                      <a:gd name="T8" fmla="*/ 11 w 15"/>
                      <a:gd name="T9" fmla="*/ 30 h 31"/>
                      <a:gd name="T10" fmla="*/ 0 w 15"/>
                      <a:gd name="T11" fmla="*/ 30 h 31"/>
                      <a:gd name="T12" fmla="*/ 0 w 15"/>
                      <a:gd name="T13" fmla="*/ 6 h 31"/>
                      <a:gd name="T14" fmla="*/ 5 w 15"/>
                      <a:gd name="T15" fmla="*/ 6 h 31"/>
                      <a:gd name="T16" fmla="*/ 5 w 15"/>
                      <a:gd name="T17" fmla="*/ 24 h 31"/>
                      <a:gd name="T18" fmla="*/ 8 w 15"/>
                      <a:gd name="T19" fmla="*/ 24 h 31"/>
                      <a:gd name="T20" fmla="*/ 8 w 15"/>
                      <a:gd name="T21" fmla="*/ 6 h 31"/>
                      <a:gd name="T22" fmla="*/ 5 w 15"/>
                      <a:gd name="T23" fmla="*/ 6 h 31"/>
                      <a:gd name="T24" fmla="*/ 0 w 15"/>
                      <a:gd name="T25" fmla="*/ 6 h 31"/>
                      <a:gd name="T26" fmla="*/ 0 w 15"/>
                      <a:gd name="T27" fmla="*/ 0 h 31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0" t="0" r="r" b="b"/>
                    <a:pathLst>
                      <a:path w="15" h="31">
                        <a:moveTo>
                          <a:pt x="0" y="0"/>
                        </a:moveTo>
                        <a:lnTo>
                          <a:pt x="11" y="0"/>
                        </a:lnTo>
                        <a:lnTo>
                          <a:pt x="14" y="4"/>
                        </a:lnTo>
                        <a:lnTo>
                          <a:pt x="14" y="26"/>
                        </a:lnTo>
                        <a:lnTo>
                          <a:pt x="11" y="30"/>
                        </a:lnTo>
                        <a:lnTo>
                          <a:pt x="0" y="30"/>
                        </a:lnTo>
                        <a:lnTo>
                          <a:pt x="0" y="6"/>
                        </a:lnTo>
                        <a:lnTo>
                          <a:pt x="5" y="6"/>
                        </a:lnTo>
                        <a:lnTo>
                          <a:pt x="5" y="24"/>
                        </a:lnTo>
                        <a:lnTo>
                          <a:pt x="8" y="24"/>
                        </a:lnTo>
                        <a:lnTo>
                          <a:pt x="8" y="6"/>
                        </a:lnTo>
                        <a:lnTo>
                          <a:pt x="5" y="6"/>
                        </a:lnTo>
                        <a:lnTo>
                          <a:pt x="0" y="6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008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</p:grpSp>
            <p:grpSp>
              <p:nvGrpSpPr>
                <p:cNvPr id="151813" name="Group 333"/>
                <p:cNvGrpSpPr>
                  <a:grpSpLocks/>
                </p:cNvGrpSpPr>
                <p:nvPr/>
              </p:nvGrpSpPr>
              <p:grpSpPr bwMode="auto">
                <a:xfrm>
                  <a:off x="915" y="3297"/>
                  <a:ext cx="119" cy="31"/>
                  <a:chOff x="915" y="3297"/>
                  <a:chExt cx="119" cy="31"/>
                </a:xfrm>
              </p:grpSpPr>
              <p:sp>
                <p:nvSpPr>
                  <p:cNvPr id="151825" name="Freeform 334"/>
                  <p:cNvSpPr>
                    <a:spLocks/>
                  </p:cNvSpPr>
                  <p:nvPr/>
                </p:nvSpPr>
                <p:spPr bwMode="auto">
                  <a:xfrm>
                    <a:off x="915" y="3297"/>
                    <a:ext cx="14" cy="31"/>
                  </a:xfrm>
                  <a:custGeom>
                    <a:avLst/>
                    <a:gdLst>
                      <a:gd name="T0" fmla="*/ 3 w 14"/>
                      <a:gd name="T1" fmla="*/ 0 h 31"/>
                      <a:gd name="T2" fmla="*/ 10 w 14"/>
                      <a:gd name="T3" fmla="*/ 0 h 31"/>
                      <a:gd name="T4" fmla="*/ 13 w 14"/>
                      <a:gd name="T5" fmla="*/ 4 h 31"/>
                      <a:gd name="T6" fmla="*/ 13 w 14"/>
                      <a:gd name="T7" fmla="*/ 9 h 31"/>
                      <a:gd name="T8" fmla="*/ 8 w 14"/>
                      <a:gd name="T9" fmla="*/ 9 h 31"/>
                      <a:gd name="T10" fmla="*/ 8 w 14"/>
                      <a:gd name="T11" fmla="*/ 6 h 31"/>
                      <a:gd name="T12" fmla="*/ 5 w 14"/>
                      <a:gd name="T13" fmla="*/ 6 h 31"/>
                      <a:gd name="T14" fmla="*/ 5 w 14"/>
                      <a:gd name="T15" fmla="*/ 12 h 31"/>
                      <a:gd name="T16" fmla="*/ 9 w 14"/>
                      <a:gd name="T17" fmla="*/ 12 h 31"/>
                      <a:gd name="T18" fmla="*/ 9 w 14"/>
                      <a:gd name="T19" fmla="*/ 12 h 31"/>
                      <a:gd name="T20" fmla="*/ 13 w 14"/>
                      <a:gd name="T21" fmla="*/ 17 h 31"/>
                      <a:gd name="T22" fmla="*/ 13 w 14"/>
                      <a:gd name="T23" fmla="*/ 26 h 31"/>
                      <a:gd name="T24" fmla="*/ 10 w 14"/>
                      <a:gd name="T25" fmla="*/ 30 h 31"/>
                      <a:gd name="T26" fmla="*/ 3 w 14"/>
                      <a:gd name="T27" fmla="*/ 30 h 31"/>
                      <a:gd name="T28" fmla="*/ 0 w 14"/>
                      <a:gd name="T29" fmla="*/ 26 h 31"/>
                      <a:gd name="T30" fmla="*/ 0 w 14"/>
                      <a:gd name="T31" fmla="*/ 21 h 31"/>
                      <a:gd name="T32" fmla="*/ 4 w 14"/>
                      <a:gd name="T33" fmla="*/ 21 h 31"/>
                      <a:gd name="T34" fmla="*/ 4 w 14"/>
                      <a:gd name="T35" fmla="*/ 24 h 31"/>
                      <a:gd name="T36" fmla="*/ 8 w 14"/>
                      <a:gd name="T37" fmla="*/ 24 h 31"/>
                      <a:gd name="T38" fmla="*/ 8 w 14"/>
                      <a:gd name="T39" fmla="*/ 18 h 31"/>
                      <a:gd name="T40" fmla="*/ 4 w 14"/>
                      <a:gd name="T41" fmla="*/ 18 h 31"/>
                      <a:gd name="T42" fmla="*/ 0 w 14"/>
                      <a:gd name="T43" fmla="*/ 14 h 31"/>
                      <a:gd name="T44" fmla="*/ 0 w 14"/>
                      <a:gd name="T45" fmla="*/ 4 h 31"/>
                      <a:gd name="T46" fmla="*/ 3 w 14"/>
                      <a:gd name="T47" fmla="*/ 0 h 31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</a:gdLst>
                    <a:ahLst/>
                    <a:cxnLst>
                      <a:cxn ang="T48">
                        <a:pos x="T0" y="T1"/>
                      </a:cxn>
                      <a:cxn ang="T49">
                        <a:pos x="T2" y="T3"/>
                      </a:cxn>
                      <a:cxn ang="T50">
                        <a:pos x="T4" y="T5"/>
                      </a:cxn>
                      <a:cxn ang="T51">
                        <a:pos x="T6" y="T7"/>
                      </a:cxn>
                      <a:cxn ang="T52">
                        <a:pos x="T8" y="T9"/>
                      </a:cxn>
                      <a:cxn ang="T53">
                        <a:pos x="T10" y="T11"/>
                      </a:cxn>
                      <a:cxn ang="T54">
                        <a:pos x="T12" y="T13"/>
                      </a:cxn>
                      <a:cxn ang="T55">
                        <a:pos x="T14" y="T15"/>
                      </a:cxn>
                      <a:cxn ang="T56">
                        <a:pos x="T16" y="T17"/>
                      </a:cxn>
                      <a:cxn ang="T57">
                        <a:pos x="T18" y="T19"/>
                      </a:cxn>
                      <a:cxn ang="T58">
                        <a:pos x="T20" y="T21"/>
                      </a:cxn>
                      <a:cxn ang="T59">
                        <a:pos x="T22" y="T23"/>
                      </a:cxn>
                      <a:cxn ang="T60">
                        <a:pos x="T24" y="T25"/>
                      </a:cxn>
                      <a:cxn ang="T61">
                        <a:pos x="T26" y="T27"/>
                      </a:cxn>
                      <a:cxn ang="T62">
                        <a:pos x="T28" y="T29"/>
                      </a:cxn>
                      <a:cxn ang="T63">
                        <a:pos x="T30" y="T31"/>
                      </a:cxn>
                      <a:cxn ang="T64">
                        <a:pos x="T32" y="T33"/>
                      </a:cxn>
                      <a:cxn ang="T65">
                        <a:pos x="T34" y="T35"/>
                      </a:cxn>
                      <a:cxn ang="T66">
                        <a:pos x="T36" y="T37"/>
                      </a:cxn>
                      <a:cxn ang="T67">
                        <a:pos x="T38" y="T39"/>
                      </a:cxn>
                      <a:cxn ang="T68">
                        <a:pos x="T40" y="T41"/>
                      </a:cxn>
                      <a:cxn ang="T69">
                        <a:pos x="T42" y="T43"/>
                      </a:cxn>
                      <a:cxn ang="T70">
                        <a:pos x="T44" y="T45"/>
                      </a:cxn>
                      <a:cxn ang="T71">
                        <a:pos x="T46" y="T47"/>
                      </a:cxn>
                    </a:cxnLst>
                    <a:rect l="0" t="0" r="r" b="b"/>
                    <a:pathLst>
                      <a:path w="14" h="31">
                        <a:moveTo>
                          <a:pt x="3" y="0"/>
                        </a:moveTo>
                        <a:lnTo>
                          <a:pt x="10" y="0"/>
                        </a:lnTo>
                        <a:lnTo>
                          <a:pt x="13" y="4"/>
                        </a:lnTo>
                        <a:lnTo>
                          <a:pt x="13" y="9"/>
                        </a:lnTo>
                        <a:lnTo>
                          <a:pt x="8" y="9"/>
                        </a:lnTo>
                        <a:lnTo>
                          <a:pt x="8" y="6"/>
                        </a:lnTo>
                        <a:lnTo>
                          <a:pt x="5" y="6"/>
                        </a:lnTo>
                        <a:lnTo>
                          <a:pt x="5" y="12"/>
                        </a:lnTo>
                        <a:lnTo>
                          <a:pt x="9" y="12"/>
                        </a:lnTo>
                        <a:lnTo>
                          <a:pt x="13" y="17"/>
                        </a:lnTo>
                        <a:lnTo>
                          <a:pt x="13" y="26"/>
                        </a:lnTo>
                        <a:lnTo>
                          <a:pt x="10" y="30"/>
                        </a:lnTo>
                        <a:lnTo>
                          <a:pt x="3" y="30"/>
                        </a:lnTo>
                        <a:lnTo>
                          <a:pt x="0" y="26"/>
                        </a:lnTo>
                        <a:lnTo>
                          <a:pt x="0" y="21"/>
                        </a:lnTo>
                        <a:lnTo>
                          <a:pt x="4" y="21"/>
                        </a:lnTo>
                        <a:lnTo>
                          <a:pt x="4" y="24"/>
                        </a:lnTo>
                        <a:lnTo>
                          <a:pt x="8" y="24"/>
                        </a:lnTo>
                        <a:lnTo>
                          <a:pt x="8" y="18"/>
                        </a:lnTo>
                        <a:lnTo>
                          <a:pt x="4" y="18"/>
                        </a:lnTo>
                        <a:lnTo>
                          <a:pt x="0" y="14"/>
                        </a:lnTo>
                        <a:lnTo>
                          <a:pt x="0" y="4"/>
                        </a:lnTo>
                        <a:lnTo>
                          <a:pt x="3" y="0"/>
                        </a:lnTo>
                      </a:path>
                    </a:pathLst>
                  </a:custGeom>
                  <a:solidFill>
                    <a:srgbClr val="008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151826" name="Freeform 335"/>
                  <p:cNvSpPr>
                    <a:spLocks/>
                  </p:cNvSpPr>
                  <p:nvPr/>
                </p:nvSpPr>
                <p:spPr bwMode="auto">
                  <a:xfrm>
                    <a:off x="938" y="3297"/>
                    <a:ext cx="11" cy="31"/>
                  </a:xfrm>
                  <a:custGeom>
                    <a:avLst/>
                    <a:gdLst>
                      <a:gd name="T0" fmla="*/ 0 w 11"/>
                      <a:gd name="T1" fmla="*/ 0 h 31"/>
                      <a:gd name="T2" fmla="*/ 10 w 11"/>
                      <a:gd name="T3" fmla="*/ 0 h 31"/>
                      <a:gd name="T4" fmla="*/ 10 w 11"/>
                      <a:gd name="T5" fmla="*/ 6 h 31"/>
                      <a:gd name="T6" fmla="*/ 8 w 11"/>
                      <a:gd name="T7" fmla="*/ 6 h 31"/>
                      <a:gd name="T8" fmla="*/ 8 w 11"/>
                      <a:gd name="T9" fmla="*/ 30 h 31"/>
                      <a:gd name="T10" fmla="*/ 3 w 11"/>
                      <a:gd name="T11" fmla="*/ 30 h 31"/>
                      <a:gd name="T12" fmla="*/ 3 w 11"/>
                      <a:gd name="T13" fmla="*/ 6 h 31"/>
                      <a:gd name="T14" fmla="*/ 0 w 11"/>
                      <a:gd name="T15" fmla="*/ 6 h 31"/>
                      <a:gd name="T16" fmla="*/ 0 w 11"/>
                      <a:gd name="T17" fmla="*/ 0 h 31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11" h="31">
                        <a:moveTo>
                          <a:pt x="0" y="0"/>
                        </a:moveTo>
                        <a:lnTo>
                          <a:pt x="10" y="0"/>
                        </a:lnTo>
                        <a:lnTo>
                          <a:pt x="10" y="6"/>
                        </a:lnTo>
                        <a:lnTo>
                          <a:pt x="8" y="6"/>
                        </a:lnTo>
                        <a:lnTo>
                          <a:pt x="8" y="30"/>
                        </a:lnTo>
                        <a:lnTo>
                          <a:pt x="3" y="30"/>
                        </a:lnTo>
                        <a:lnTo>
                          <a:pt x="3" y="6"/>
                        </a:lnTo>
                        <a:lnTo>
                          <a:pt x="0" y="6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008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151827" name="Freeform 336"/>
                  <p:cNvSpPr>
                    <a:spLocks/>
                  </p:cNvSpPr>
                  <p:nvPr/>
                </p:nvSpPr>
                <p:spPr bwMode="auto">
                  <a:xfrm>
                    <a:off x="954" y="3297"/>
                    <a:ext cx="18" cy="31"/>
                  </a:xfrm>
                  <a:custGeom>
                    <a:avLst/>
                    <a:gdLst>
                      <a:gd name="T0" fmla="*/ 5 w 18"/>
                      <a:gd name="T1" fmla="*/ 0 h 31"/>
                      <a:gd name="T2" fmla="*/ 13 w 18"/>
                      <a:gd name="T3" fmla="*/ 0 h 31"/>
                      <a:gd name="T4" fmla="*/ 17 w 18"/>
                      <a:gd name="T5" fmla="*/ 30 h 31"/>
                      <a:gd name="T6" fmla="*/ 12 w 18"/>
                      <a:gd name="T7" fmla="*/ 30 h 31"/>
                      <a:gd name="T8" fmla="*/ 11 w 18"/>
                      <a:gd name="T9" fmla="*/ 24 h 31"/>
                      <a:gd name="T10" fmla="*/ 11 w 18"/>
                      <a:gd name="T11" fmla="*/ 19 h 31"/>
                      <a:gd name="T12" fmla="*/ 9 w 18"/>
                      <a:gd name="T13" fmla="*/ 5 h 31"/>
                      <a:gd name="T14" fmla="*/ 7 w 18"/>
                      <a:gd name="T15" fmla="*/ 19 h 31"/>
                      <a:gd name="T16" fmla="*/ 11 w 18"/>
                      <a:gd name="T17" fmla="*/ 19 h 31"/>
                      <a:gd name="T18" fmla="*/ 11 w 18"/>
                      <a:gd name="T19" fmla="*/ 24 h 31"/>
                      <a:gd name="T20" fmla="*/ 7 w 18"/>
                      <a:gd name="T21" fmla="*/ 24 h 31"/>
                      <a:gd name="T22" fmla="*/ 6 w 18"/>
                      <a:gd name="T23" fmla="*/ 30 h 31"/>
                      <a:gd name="T24" fmla="*/ 0 w 18"/>
                      <a:gd name="T25" fmla="*/ 30 h 31"/>
                      <a:gd name="T26" fmla="*/ 5 w 18"/>
                      <a:gd name="T27" fmla="*/ 0 h 31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0" t="0" r="r" b="b"/>
                    <a:pathLst>
                      <a:path w="18" h="31">
                        <a:moveTo>
                          <a:pt x="5" y="0"/>
                        </a:moveTo>
                        <a:lnTo>
                          <a:pt x="13" y="0"/>
                        </a:lnTo>
                        <a:lnTo>
                          <a:pt x="17" y="30"/>
                        </a:lnTo>
                        <a:lnTo>
                          <a:pt x="12" y="30"/>
                        </a:lnTo>
                        <a:lnTo>
                          <a:pt x="11" y="24"/>
                        </a:lnTo>
                        <a:lnTo>
                          <a:pt x="11" y="19"/>
                        </a:lnTo>
                        <a:lnTo>
                          <a:pt x="9" y="5"/>
                        </a:lnTo>
                        <a:lnTo>
                          <a:pt x="7" y="19"/>
                        </a:lnTo>
                        <a:lnTo>
                          <a:pt x="11" y="19"/>
                        </a:lnTo>
                        <a:lnTo>
                          <a:pt x="11" y="24"/>
                        </a:lnTo>
                        <a:lnTo>
                          <a:pt x="7" y="24"/>
                        </a:lnTo>
                        <a:lnTo>
                          <a:pt x="6" y="30"/>
                        </a:lnTo>
                        <a:lnTo>
                          <a:pt x="0" y="30"/>
                        </a:lnTo>
                        <a:lnTo>
                          <a:pt x="5" y="0"/>
                        </a:lnTo>
                      </a:path>
                    </a:pathLst>
                  </a:custGeom>
                  <a:solidFill>
                    <a:srgbClr val="008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151828" name="Freeform 337"/>
                  <p:cNvSpPr>
                    <a:spLocks/>
                  </p:cNvSpPr>
                  <p:nvPr/>
                </p:nvSpPr>
                <p:spPr bwMode="auto">
                  <a:xfrm>
                    <a:off x="977" y="3297"/>
                    <a:ext cx="12" cy="31"/>
                  </a:xfrm>
                  <a:custGeom>
                    <a:avLst/>
                    <a:gdLst>
                      <a:gd name="T0" fmla="*/ 0 w 12"/>
                      <a:gd name="T1" fmla="*/ 0 h 31"/>
                      <a:gd name="T2" fmla="*/ 11 w 12"/>
                      <a:gd name="T3" fmla="*/ 0 h 31"/>
                      <a:gd name="T4" fmla="*/ 11 w 12"/>
                      <a:gd name="T5" fmla="*/ 6 h 31"/>
                      <a:gd name="T6" fmla="*/ 8 w 12"/>
                      <a:gd name="T7" fmla="*/ 6 h 31"/>
                      <a:gd name="T8" fmla="*/ 8 w 12"/>
                      <a:gd name="T9" fmla="*/ 30 h 31"/>
                      <a:gd name="T10" fmla="*/ 3 w 12"/>
                      <a:gd name="T11" fmla="*/ 30 h 31"/>
                      <a:gd name="T12" fmla="*/ 3 w 12"/>
                      <a:gd name="T13" fmla="*/ 6 h 31"/>
                      <a:gd name="T14" fmla="*/ 0 w 12"/>
                      <a:gd name="T15" fmla="*/ 6 h 31"/>
                      <a:gd name="T16" fmla="*/ 0 w 12"/>
                      <a:gd name="T17" fmla="*/ 0 h 31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12" h="31">
                        <a:moveTo>
                          <a:pt x="0" y="0"/>
                        </a:moveTo>
                        <a:lnTo>
                          <a:pt x="11" y="0"/>
                        </a:lnTo>
                        <a:lnTo>
                          <a:pt x="11" y="6"/>
                        </a:lnTo>
                        <a:lnTo>
                          <a:pt x="8" y="6"/>
                        </a:lnTo>
                        <a:lnTo>
                          <a:pt x="8" y="30"/>
                        </a:lnTo>
                        <a:lnTo>
                          <a:pt x="3" y="30"/>
                        </a:lnTo>
                        <a:lnTo>
                          <a:pt x="3" y="6"/>
                        </a:lnTo>
                        <a:lnTo>
                          <a:pt x="0" y="6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008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151829" name="Freeform 338"/>
                  <p:cNvSpPr>
                    <a:spLocks/>
                  </p:cNvSpPr>
                  <p:nvPr/>
                </p:nvSpPr>
                <p:spPr bwMode="auto">
                  <a:xfrm>
                    <a:off x="999" y="3297"/>
                    <a:ext cx="11" cy="31"/>
                  </a:xfrm>
                  <a:custGeom>
                    <a:avLst/>
                    <a:gdLst>
                      <a:gd name="T0" fmla="*/ 0 w 11"/>
                      <a:gd name="T1" fmla="*/ 0 h 31"/>
                      <a:gd name="T2" fmla="*/ 10 w 11"/>
                      <a:gd name="T3" fmla="*/ 0 h 31"/>
                      <a:gd name="T4" fmla="*/ 10 w 11"/>
                      <a:gd name="T5" fmla="*/ 6 h 31"/>
                      <a:gd name="T6" fmla="*/ 5 w 11"/>
                      <a:gd name="T7" fmla="*/ 6 h 31"/>
                      <a:gd name="T8" fmla="*/ 5 w 11"/>
                      <a:gd name="T9" fmla="*/ 12 h 31"/>
                      <a:gd name="T10" fmla="*/ 9 w 11"/>
                      <a:gd name="T11" fmla="*/ 12 h 31"/>
                      <a:gd name="T12" fmla="*/ 9 w 11"/>
                      <a:gd name="T13" fmla="*/ 17 h 31"/>
                      <a:gd name="T14" fmla="*/ 5 w 11"/>
                      <a:gd name="T15" fmla="*/ 17 h 31"/>
                      <a:gd name="T16" fmla="*/ 5 w 11"/>
                      <a:gd name="T17" fmla="*/ 24 h 31"/>
                      <a:gd name="T18" fmla="*/ 10 w 11"/>
                      <a:gd name="T19" fmla="*/ 24 h 31"/>
                      <a:gd name="T20" fmla="*/ 10 w 11"/>
                      <a:gd name="T21" fmla="*/ 30 h 31"/>
                      <a:gd name="T22" fmla="*/ 0 w 11"/>
                      <a:gd name="T23" fmla="*/ 30 h 31"/>
                      <a:gd name="T24" fmla="*/ 0 w 11"/>
                      <a:gd name="T25" fmla="*/ 0 h 31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0" t="0" r="r" b="b"/>
                    <a:pathLst>
                      <a:path w="11" h="31">
                        <a:moveTo>
                          <a:pt x="0" y="0"/>
                        </a:moveTo>
                        <a:lnTo>
                          <a:pt x="10" y="0"/>
                        </a:lnTo>
                        <a:lnTo>
                          <a:pt x="10" y="6"/>
                        </a:lnTo>
                        <a:lnTo>
                          <a:pt x="5" y="6"/>
                        </a:lnTo>
                        <a:lnTo>
                          <a:pt x="5" y="12"/>
                        </a:lnTo>
                        <a:lnTo>
                          <a:pt x="9" y="12"/>
                        </a:lnTo>
                        <a:lnTo>
                          <a:pt x="9" y="17"/>
                        </a:lnTo>
                        <a:lnTo>
                          <a:pt x="5" y="17"/>
                        </a:lnTo>
                        <a:lnTo>
                          <a:pt x="5" y="24"/>
                        </a:lnTo>
                        <a:lnTo>
                          <a:pt x="10" y="24"/>
                        </a:lnTo>
                        <a:lnTo>
                          <a:pt x="10" y="30"/>
                        </a:lnTo>
                        <a:lnTo>
                          <a:pt x="0" y="30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008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151830" name="Freeform 339"/>
                  <p:cNvSpPr>
                    <a:spLocks/>
                  </p:cNvSpPr>
                  <p:nvPr/>
                </p:nvSpPr>
                <p:spPr bwMode="auto">
                  <a:xfrm>
                    <a:off x="1021" y="3297"/>
                    <a:ext cx="13" cy="31"/>
                  </a:xfrm>
                  <a:custGeom>
                    <a:avLst/>
                    <a:gdLst>
                      <a:gd name="T0" fmla="*/ 3 w 13"/>
                      <a:gd name="T1" fmla="*/ 0 h 31"/>
                      <a:gd name="T2" fmla="*/ 9 w 13"/>
                      <a:gd name="T3" fmla="*/ 0 h 31"/>
                      <a:gd name="T4" fmla="*/ 12 w 13"/>
                      <a:gd name="T5" fmla="*/ 4 h 31"/>
                      <a:gd name="T6" fmla="*/ 12 w 13"/>
                      <a:gd name="T7" fmla="*/ 9 h 31"/>
                      <a:gd name="T8" fmla="*/ 7 w 13"/>
                      <a:gd name="T9" fmla="*/ 9 h 31"/>
                      <a:gd name="T10" fmla="*/ 7 w 13"/>
                      <a:gd name="T11" fmla="*/ 6 h 31"/>
                      <a:gd name="T12" fmla="*/ 4 w 13"/>
                      <a:gd name="T13" fmla="*/ 6 h 31"/>
                      <a:gd name="T14" fmla="*/ 4 w 13"/>
                      <a:gd name="T15" fmla="*/ 12 h 31"/>
                      <a:gd name="T16" fmla="*/ 9 w 13"/>
                      <a:gd name="T17" fmla="*/ 12 h 31"/>
                      <a:gd name="T18" fmla="*/ 8 w 13"/>
                      <a:gd name="T19" fmla="*/ 12 h 31"/>
                      <a:gd name="T20" fmla="*/ 12 w 13"/>
                      <a:gd name="T21" fmla="*/ 17 h 31"/>
                      <a:gd name="T22" fmla="*/ 12 w 13"/>
                      <a:gd name="T23" fmla="*/ 26 h 31"/>
                      <a:gd name="T24" fmla="*/ 9 w 13"/>
                      <a:gd name="T25" fmla="*/ 30 h 31"/>
                      <a:gd name="T26" fmla="*/ 3 w 13"/>
                      <a:gd name="T27" fmla="*/ 30 h 31"/>
                      <a:gd name="T28" fmla="*/ 0 w 13"/>
                      <a:gd name="T29" fmla="*/ 26 h 31"/>
                      <a:gd name="T30" fmla="*/ 0 w 13"/>
                      <a:gd name="T31" fmla="*/ 21 h 31"/>
                      <a:gd name="T32" fmla="*/ 4 w 13"/>
                      <a:gd name="T33" fmla="*/ 21 h 31"/>
                      <a:gd name="T34" fmla="*/ 4 w 13"/>
                      <a:gd name="T35" fmla="*/ 24 h 31"/>
                      <a:gd name="T36" fmla="*/ 7 w 13"/>
                      <a:gd name="T37" fmla="*/ 24 h 31"/>
                      <a:gd name="T38" fmla="*/ 7 w 13"/>
                      <a:gd name="T39" fmla="*/ 18 h 31"/>
                      <a:gd name="T40" fmla="*/ 4 w 13"/>
                      <a:gd name="T41" fmla="*/ 18 h 31"/>
                      <a:gd name="T42" fmla="*/ 0 w 13"/>
                      <a:gd name="T43" fmla="*/ 14 h 31"/>
                      <a:gd name="T44" fmla="*/ 0 w 13"/>
                      <a:gd name="T45" fmla="*/ 4 h 31"/>
                      <a:gd name="T46" fmla="*/ 3 w 13"/>
                      <a:gd name="T47" fmla="*/ 0 h 31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</a:gdLst>
                    <a:ahLst/>
                    <a:cxnLst>
                      <a:cxn ang="T48">
                        <a:pos x="T0" y="T1"/>
                      </a:cxn>
                      <a:cxn ang="T49">
                        <a:pos x="T2" y="T3"/>
                      </a:cxn>
                      <a:cxn ang="T50">
                        <a:pos x="T4" y="T5"/>
                      </a:cxn>
                      <a:cxn ang="T51">
                        <a:pos x="T6" y="T7"/>
                      </a:cxn>
                      <a:cxn ang="T52">
                        <a:pos x="T8" y="T9"/>
                      </a:cxn>
                      <a:cxn ang="T53">
                        <a:pos x="T10" y="T11"/>
                      </a:cxn>
                      <a:cxn ang="T54">
                        <a:pos x="T12" y="T13"/>
                      </a:cxn>
                      <a:cxn ang="T55">
                        <a:pos x="T14" y="T15"/>
                      </a:cxn>
                      <a:cxn ang="T56">
                        <a:pos x="T16" y="T17"/>
                      </a:cxn>
                      <a:cxn ang="T57">
                        <a:pos x="T18" y="T19"/>
                      </a:cxn>
                      <a:cxn ang="T58">
                        <a:pos x="T20" y="T21"/>
                      </a:cxn>
                      <a:cxn ang="T59">
                        <a:pos x="T22" y="T23"/>
                      </a:cxn>
                      <a:cxn ang="T60">
                        <a:pos x="T24" y="T25"/>
                      </a:cxn>
                      <a:cxn ang="T61">
                        <a:pos x="T26" y="T27"/>
                      </a:cxn>
                      <a:cxn ang="T62">
                        <a:pos x="T28" y="T29"/>
                      </a:cxn>
                      <a:cxn ang="T63">
                        <a:pos x="T30" y="T31"/>
                      </a:cxn>
                      <a:cxn ang="T64">
                        <a:pos x="T32" y="T33"/>
                      </a:cxn>
                      <a:cxn ang="T65">
                        <a:pos x="T34" y="T35"/>
                      </a:cxn>
                      <a:cxn ang="T66">
                        <a:pos x="T36" y="T37"/>
                      </a:cxn>
                      <a:cxn ang="T67">
                        <a:pos x="T38" y="T39"/>
                      </a:cxn>
                      <a:cxn ang="T68">
                        <a:pos x="T40" y="T41"/>
                      </a:cxn>
                      <a:cxn ang="T69">
                        <a:pos x="T42" y="T43"/>
                      </a:cxn>
                      <a:cxn ang="T70">
                        <a:pos x="T44" y="T45"/>
                      </a:cxn>
                      <a:cxn ang="T71">
                        <a:pos x="T46" y="T47"/>
                      </a:cxn>
                    </a:cxnLst>
                    <a:rect l="0" t="0" r="r" b="b"/>
                    <a:pathLst>
                      <a:path w="13" h="31">
                        <a:moveTo>
                          <a:pt x="3" y="0"/>
                        </a:moveTo>
                        <a:lnTo>
                          <a:pt x="9" y="0"/>
                        </a:lnTo>
                        <a:lnTo>
                          <a:pt x="12" y="4"/>
                        </a:lnTo>
                        <a:lnTo>
                          <a:pt x="12" y="9"/>
                        </a:lnTo>
                        <a:lnTo>
                          <a:pt x="7" y="9"/>
                        </a:lnTo>
                        <a:lnTo>
                          <a:pt x="7" y="6"/>
                        </a:lnTo>
                        <a:lnTo>
                          <a:pt x="4" y="6"/>
                        </a:lnTo>
                        <a:lnTo>
                          <a:pt x="4" y="12"/>
                        </a:lnTo>
                        <a:lnTo>
                          <a:pt x="9" y="12"/>
                        </a:lnTo>
                        <a:lnTo>
                          <a:pt x="8" y="12"/>
                        </a:lnTo>
                        <a:lnTo>
                          <a:pt x="12" y="17"/>
                        </a:lnTo>
                        <a:lnTo>
                          <a:pt x="12" y="26"/>
                        </a:lnTo>
                        <a:lnTo>
                          <a:pt x="9" y="30"/>
                        </a:lnTo>
                        <a:lnTo>
                          <a:pt x="3" y="30"/>
                        </a:lnTo>
                        <a:lnTo>
                          <a:pt x="0" y="26"/>
                        </a:lnTo>
                        <a:lnTo>
                          <a:pt x="0" y="21"/>
                        </a:lnTo>
                        <a:lnTo>
                          <a:pt x="4" y="21"/>
                        </a:lnTo>
                        <a:lnTo>
                          <a:pt x="4" y="24"/>
                        </a:lnTo>
                        <a:lnTo>
                          <a:pt x="7" y="24"/>
                        </a:lnTo>
                        <a:lnTo>
                          <a:pt x="7" y="18"/>
                        </a:lnTo>
                        <a:lnTo>
                          <a:pt x="4" y="18"/>
                        </a:lnTo>
                        <a:lnTo>
                          <a:pt x="0" y="14"/>
                        </a:lnTo>
                        <a:lnTo>
                          <a:pt x="0" y="4"/>
                        </a:lnTo>
                        <a:lnTo>
                          <a:pt x="3" y="0"/>
                        </a:lnTo>
                      </a:path>
                    </a:pathLst>
                  </a:custGeom>
                  <a:solidFill>
                    <a:srgbClr val="008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</p:grpSp>
            <p:grpSp>
              <p:nvGrpSpPr>
                <p:cNvPr id="151814" name="Group 340"/>
                <p:cNvGrpSpPr>
                  <a:grpSpLocks/>
                </p:cNvGrpSpPr>
                <p:nvPr/>
              </p:nvGrpSpPr>
              <p:grpSpPr bwMode="auto">
                <a:xfrm>
                  <a:off x="1055" y="3297"/>
                  <a:ext cx="37" cy="31"/>
                  <a:chOff x="1055" y="3297"/>
                  <a:chExt cx="37" cy="31"/>
                </a:xfrm>
              </p:grpSpPr>
              <p:sp>
                <p:nvSpPr>
                  <p:cNvPr id="151823" name="Freeform 341"/>
                  <p:cNvSpPr>
                    <a:spLocks/>
                  </p:cNvSpPr>
                  <p:nvPr/>
                </p:nvSpPr>
                <p:spPr bwMode="auto">
                  <a:xfrm>
                    <a:off x="1055" y="3297"/>
                    <a:ext cx="15" cy="31"/>
                  </a:xfrm>
                  <a:custGeom>
                    <a:avLst/>
                    <a:gdLst>
                      <a:gd name="T0" fmla="*/ 4 w 15"/>
                      <a:gd name="T1" fmla="*/ 0 h 31"/>
                      <a:gd name="T2" fmla="*/ 11 w 15"/>
                      <a:gd name="T3" fmla="*/ 0 h 31"/>
                      <a:gd name="T4" fmla="*/ 14 w 15"/>
                      <a:gd name="T5" fmla="*/ 5 h 31"/>
                      <a:gd name="T6" fmla="*/ 14 w 15"/>
                      <a:gd name="T7" fmla="*/ 24 h 31"/>
                      <a:gd name="T8" fmla="*/ 11 w 15"/>
                      <a:gd name="T9" fmla="*/ 30 h 31"/>
                      <a:gd name="T10" fmla="*/ 9 w 15"/>
                      <a:gd name="T11" fmla="*/ 30 h 31"/>
                      <a:gd name="T12" fmla="*/ 5 w 15"/>
                      <a:gd name="T13" fmla="*/ 30 h 31"/>
                      <a:gd name="T14" fmla="*/ 4 w 15"/>
                      <a:gd name="T15" fmla="*/ 30 h 31"/>
                      <a:gd name="T16" fmla="*/ 0 w 15"/>
                      <a:gd name="T17" fmla="*/ 24 h 31"/>
                      <a:gd name="T18" fmla="*/ 6 w 15"/>
                      <a:gd name="T19" fmla="*/ 24 h 31"/>
                      <a:gd name="T20" fmla="*/ 9 w 15"/>
                      <a:gd name="T21" fmla="*/ 24 h 31"/>
                      <a:gd name="T22" fmla="*/ 9 w 15"/>
                      <a:gd name="T23" fmla="*/ 6 h 31"/>
                      <a:gd name="T24" fmla="*/ 6 w 15"/>
                      <a:gd name="T25" fmla="*/ 6 h 31"/>
                      <a:gd name="T26" fmla="*/ 6 w 15"/>
                      <a:gd name="T27" fmla="*/ 24 h 31"/>
                      <a:gd name="T28" fmla="*/ 0 w 15"/>
                      <a:gd name="T29" fmla="*/ 24 h 31"/>
                      <a:gd name="T30" fmla="*/ 0 w 15"/>
                      <a:gd name="T31" fmla="*/ 5 h 31"/>
                      <a:gd name="T32" fmla="*/ 4 w 15"/>
                      <a:gd name="T33" fmla="*/ 0 h 31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0" t="0" r="r" b="b"/>
                    <a:pathLst>
                      <a:path w="15" h="31">
                        <a:moveTo>
                          <a:pt x="4" y="0"/>
                        </a:moveTo>
                        <a:lnTo>
                          <a:pt x="11" y="0"/>
                        </a:lnTo>
                        <a:lnTo>
                          <a:pt x="14" y="5"/>
                        </a:lnTo>
                        <a:lnTo>
                          <a:pt x="14" y="24"/>
                        </a:lnTo>
                        <a:lnTo>
                          <a:pt x="11" y="30"/>
                        </a:lnTo>
                        <a:lnTo>
                          <a:pt x="9" y="30"/>
                        </a:lnTo>
                        <a:lnTo>
                          <a:pt x="5" y="30"/>
                        </a:lnTo>
                        <a:lnTo>
                          <a:pt x="4" y="30"/>
                        </a:lnTo>
                        <a:lnTo>
                          <a:pt x="0" y="24"/>
                        </a:lnTo>
                        <a:lnTo>
                          <a:pt x="6" y="24"/>
                        </a:lnTo>
                        <a:lnTo>
                          <a:pt x="9" y="24"/>
                        </a:lnTo>
                        <a:lnTo>
                          <a:pt x="9" y="6"/>
                        </a:lnTo>
                        <a:lnTo>
                          <a:pt x="6" y="6"/>
                        </a:lnTo>
                        <a:lnTo>
                          <a:pt x="6" y="24"/>
                        </a:lnTo>
                        <a:lnTo>
                          <a:pt x="0" y="24"/>
                        </a:lnTo>
                        <a:lnTo>
                          <a:pt x="0" y="5"/>
                        </a:lnTo>
                        <a:lnTo>
                          <a:pt x="4" y="0"/>
                        </a:lnTo>
                      </a:path>
                    </a:pathLst>
                  </a:custGeom>
                  <a:solidFill>
                    <a:srgbClr val="008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151824" name="Freeform 342"/>
                  <p:cNvSpPr>
                    <a:spLocks/>
                  </p:cNvSpPr>
                  <p:nvPr/>
                </p:nvSpPr>
                <p:spPr bwMode="auto">
                  <a:xfrm>
                    <a:off x="1082" y="3297"/>
                    <a:ext cx="10" cy="31"/>
                  </a:xfrm>
                  <a:custGeom>
                    <a:avLst/>
                    <a:gdLst>
                      <a:gd name="T0" fmla="*/ 0 w 10"/>
                      <a:gd name="T1" fmla="*/ 0 h 31"/>
                      <a:gd name="T2" fmla="*/ 9 w 10"/>
                      <a:gd name="T3" fmla="*/ 0 h 31"/>
                      <a:gd name="T4" fmla="*/ 9 w 10"/>
                      <a:gd name="T5" fmla="*/ 6 h 31"/>
                      <a:gd name="T6" fmla="*/ 5 w 10"/>
                      <a:gd name="T7" fmla="*/ 6 h 31"/>
                      <a:gd name="T8" fmla="*/ 5 w 10"/>
                      <a:gd name="T9" fmla="*/ 12 h 31"/>
                      <a:gd name="T10" fmla="*/ 9 w 10"/>
                      <a:gd name="T11" fmla="*/ 12 h 31"/>
                      <a:gd name="T12" fmla="*/ 9 w 10"/>
                      <a:gd name="T13" fmla="*/ 17 h 31"/>
                      <a:gd name="T14" fmla="*/ 5 w 10"/>
                      <a:gd name="T15" fmla="*/ 17 h 31"/>
                      <a:gd name="T16" fmla="*/ 5 w 10"/>
                      <a:gd name="T17" fmla="*/ 30 h 31"/>
                      <a:gd name="T18" fmla="*/ 0 w 10"/>
                      <a:gd name="T19" fmla="*/ 30 h 31"/>
                      <a:gd name="T20" fmla="*/ 0 w 10"/>
                      <a:gd name="T21" fmla="*/ 0 h 31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10" h="31">
                        <a:moveTo>
                          <a:pt x="0" y="0"/>
                        </a:moveTo>
                        <a:lnTo>
                          <a:pt x="9" y="0"/>
                        </a:lnTo>
                        <a:lnTo>
                          <a:pt x="9" y="6"/>
                        </a:lnTo>
                        <a:lnTo>
                          <a:pt x="5" y="6"/>
                        </a:lnTo>
                        <a:lnTo>
                          <a:pt x="5" y="12"/>
                        </a:lnTo>
                        <a:lnTo>
                          <a:pt x="9" y="12"/>
                        </a:lnTo>
                        <a:lnTo>
                          <a:pt x="9" y="17"/>
                        </a:lnTo>
                        <a:lnTo>
                          <a:pt x="5" y="17"/>
                        </a:lnTo>
                        <a:lnTo>
                          <a:pt x="5" y="30"/>
                        </a:lnTo>
                        <a:lnTo>
                          <a:pt x="0" y="30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008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</p:grpSp>
            <p:grpSp>
              <p:nvGrpSpPr>
                <p:cNvPr id="151815" name="Group 343"/>
                <p:cNvGrpSpPr>
                  <a:grpSpLocks/>
                </p:cNvGrpSpPr>
                <p:nvPr/>
              </p:nvGrpSpPr>
              <p:grpSpPr bwMode="auto">
                <a:xfrm>
                  <a:off x="1110" y="3297"/>
                  <a:ext cx="159" cy="31"/>
                  <a:chOff x="1110" y="3297"/>
                  <a:chExt cx="159" cy="31"/>
                </a:xfrm>
              </p:grpSpPr>
              <p:sp>
                <p:nvSpPr>
                  <p:cNvPr id="151816" name="Freeform 344"/>
                  <p:cNvSpPr>
                    <a:spLocks/>
                  </p:cNvSpPr>
                  <p:nvPr/>
                </p:nvSpPr>
                <p:spPr bwMode="auto">
                  <a:xfrm>
                    <a:off x="1110" y="3297"/>
                    <a:ext cx="18" cy="31"/>
                  </a:xfrm>
                  <a:custGeom>
                    <a:avLst/>
                    <a:gdLst>
                      <a:gd name="T0" fmla="*/ 5 w 18"/>
                      <a:gd name="T1" fmla="*/ 0 h 31"/>
                      <a:gd name="T2" fmla="*/ 12 w 18"/>
                      <a:gd name="T3" fmla="*/ 0 h 31"/>
                      <a:gd name="T4" fmla="*/ 17 w 18"/>
                      <a:gd name="T5" fmla="*/ 30 h 31"/>
                      <a:gd name="T6" fmla="*/ 11 w 18"/>
                      <a:gd name="T7" fmla="*/ 30 h 31"/>
                      <a:gd name="T8" fmla="*/ 10 w 18"/>
                      <a:gd name="T9" fmla="*/ 24 h 31"/>
                      <a:gd name="T10" fmla="*/ 10 w 18"/>
                      <a:gd name="T11" fmla="*/ 19 h 31"/>
                      <a:gd name="T12" fmla="*/ 8 w 18"/>
                      <a:gd name="T13" fmla="*/ 5 h 31"/>
                      <a:gd name="T14" fmla="*/ 7 w 18"/>
                      <a:gd name="T15" fmla="*/ 19 h 31"/>
                      <a:gd name="T16" fmla="*/ 10 w 18"/>
                      <a:gd name="T17" fmla="*/ 19 h 31"/>
                      <a:gd name="T18" fmla="*/ 10 w 18"/>
                      <a:gd name="T19" fmla="*/ 24 h 31"/>
                      <a:gd name="T20" fmla="*/ 7 w 18"/>
                      <a:gd name="T21" fmla="*/ 24 h 31"/>
                      <a:gd name="T22" fmla="*/ 5 w 18"/>
                      <a:gd name="T23" fmla="*/ 30 h 31"/>
                      <a:gd name="T24" fmla="*/ 0 w 18"/>
                      <a:gd name="T25" fmla="*/ 30 h 31"/>
                      <a:gd name="T26" fmla="*/ 5 w 18"/>
                      <a:gd name="T27" fmla="*/ 0 h 31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0" t="0" r="r" b="b"/>
                    <a:pathLst>
                      <a:path w="18" h="31">
                        <a:moveTo>
                          <a:pt x="5" y="0"/>
                        </a:moveTo>
                        <a:lnTo>
                          <a:pt x="12" y="0"/>
                        </a:lnTo>
                        <a:lnTo>
                          <a:pt x="17" y="30"/>
                        </a:lnTo>
                        <a:lnTo>
                          <a:pt x="11" y="30"/>
                        </a:lnTo>
                        <a:lnTo>
                          <a:pt x="10" y="24"/>
                        </a:lnTo>
                        <a:lnTo>
                          <a:pt x="10" y="19"/>
                        </a:lnTo>
                        <a:lnTo>
                          <a:pt x="8" y="5"/>
                        </a:lnTo>
                        <a:lnTo>
                          <a:pt x="7" y="19"/>
                        </a:lnTo>
                        <a:lnTo>
                          <a:pt x="10" y="19"/>
                        </a:lnTo>
                        <a:lnTo>
                          <a:pt x="10" y="24"/>
                        </a:lnTo>
                        <a:lnTo>
                          <a:pt x="7" y="24"/>
                        </a:lnTo>
                        <a:lnTo>
                          <a:pt x="5" y="30"/>
                        </a:lnTo>
                        <a:lnTo>
                          <a:pt x="0" y="30"/>
                        </a:lnTo>
                        <a:lnTo>
                          <a:pt x="5" y="0"/>
                        </a:lnTo>
                      </a:path>
                    </a:pathLst>
                  </a:custGeom>
                  <a:solidFill>
                    <a:srgbClr val="008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151817" name="Freeform 345"/>
                  <p:cNvSpPr>
                    <a:spLocks/>
                  </p:cNvSpPr>
                  <p:nvPr/>
                </p:nvSpPr>
                <p:spPr bwMode="auto">
                  <a:xfrm>
                    <a:off x="1136" y="3297"/>
                    <a:ext cx="22" cy="31"/>
                  </a:xfrm>
                  <a:custGeom>
                    <a:avLst/>
                    <a:gdLst>
                      <a:gd name="T0" fmla="*/ 0 w 22"/>
                      <a:gd name="T1" fmla="*/ 30 h 31"/>
                      <a:gd name="T2" fmla="*/ 6 w 22"/>
                      <a:gd name="T3" fmla="*/ 30 h 31"/>
                      <a:gd name="T4" fmla="*/ 6 w 22"/>
                      <a:gd name="T5" fmla="*/ 14 h 31"/>
                      <a:gd name="T6" fmla="*/ 9 w 22"/>
                      <a:gd name="T7" fmla="*/ 30 h 31"/>
                      <a:gd name="T8" fmla="*/ 12 w 22"/>
                      <a:gd name="T9" fmla="*/ 30 h 31"/>
                      <a:gd name="T10" fmla="*/ 15 w 22"/>
                      <a:gd name="T11" fmla="*/ 14 h 31"/>
                      <a:gd name="T12" fmla="*/ 15 w 22"/>
                      <a:gd name="T13" fmla="*/ 30 h 31"/>
                      <a:gd name="T14" fmla="*/ 21 w 22"/>
                      <a:gd name="T15" fmla="*/ 30 h 31"/>
                      <a:gd name="T16" fmla="*/ 21 w 22"/>
                      <a:gd name="T17" fmla="*/ 0 h 31"/>
                      <a:gd name="T18" fmla="*/ 13 w 22"/>
                      <a:gd name="T19" fmla="*/ 0 h 31"/>
                      <a:gd name="T20" fmla="*/ 10 w 22"/>
                      <a:gd name="T21" fmla="*/ 14 h 31"/>
                      <a:gd name="T22" fmla="*/ 9 w 22"/>
                      <a:gd name="T23" fmla="*/ 0 h 31"/>
                      <a:gd name="T24" fmla="*/ 0 w 22"/>
                      <a:gd name="T25" fmla="*/ 0 h 31"/>
                      <a:gd name="T26" fmla="*/ 0 w 22"/>
                      <a:gd name="T27" fmla="*/ 30 h 31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0" t="0" r="r" b="b"/>
                    <a:pathLst>
                      <a:path w="22" h="31">
                        <a:moveTo>
                          <a:pt x="0" y="30"/>
                        </a:moveTo>
                        <a:lnTo>
                          <a:pt x="6" y="30"/>
                        </a:lnTo>
                        <a:lnTo>
                          <a:pt x="6" y="14"/>
                        </a:lnTo>
                        <a:lnTo>
                          <a:pt x="9" y="30"/>
                        </a:lnTo>
                        <a:lnTo>
                          <a:pt x="12" y="30"/>
                        </a:lnTo>
                        <a:lnTo>
                          <a:pt x="15" y="14"/>
                        </a:lnTo>
                        <a:lnTo>
                          <a:pt x="15" y="30"/>
                        </a:lnTo>
                        <a:lnTo>
                          <a:pt x="21" y="30"/>
                        </a:lnTo>
                        <a:lnTo>
                          <a:pt x="21" y="0"/>
                        </a:lnTo>
                        <a:lnTo>
                          <a:pt x="13" y="0"/>
                        </a:lnTo>
                        <a:lnTo>
                          <a:pt x="10" y="14"/>
                        </a:lnTo>
                        <a:lnTo>
                          <a:pt x="9" y="0"/>
                        </a:lnTo>
                        <a:lnTo>
                          <a:pt x="0" y="0"/>
                        </a:lnTo>
                        <a:lnTo>
                          <a:pt x="0" y="30"/>
                        </a:lnTo>
                      </a:path>
                    </a:pathLst>
                  </a:custGeom>
                  <a:solidFill>
                    <a:srgbClr val="008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151818" name="Freeform 346"/>
                  <p:cNvSpPr>
                    <a:spLocks/>
                  </p:cNvSpPr>
                  <p:nvPr/>
                </p:nvSpPr>
                <p:spPr bwMode="auto">
                  <a:xfrm>
                    <a:off x="1170" y="3297"/>
                    <a:ext cx="10" cy="31"/>
                  </a:xfrm>
                  <a:custGeom>
                    <a:avLst/>
                    <a:gdLst>
                      <a:gd name="T0" fmla="*/ 0 w 10"/>
                      <a:gd name="T1" fmla="*/ 0 h 31"/>
                      <a:gd name="T2" fmla="*/ 9 w 10"/>
                      <a:gd name="T3" fmla="*/ 0 h 31"/>
                      <a:gd name="T4" fmla="*/ 9 w 10"/>
                      <a:gd name="T5" fmla="*/ 6 h 31"/>
                      <a:gd name="T6" fmla="*/ 4 w 10"/>
                      <a:gd name="T7" fmla="*/ 6 h 31"/>
                      <a:gd name="T8" fmla="*/ 4 w 10"/>
                      <a:gd name="T9" fmla="*/ 12 h 31"/>
                      <a:gd name="T10" fmla="*/ 8 w 10"/>
                      <a:gd name="T11" fmla="*/ 12 h 31"/>
                      <a:gd name="T12" fmla="*/ 8 w 10"/>
                      <a:gd name="T13" fmla="*/ 17 h 31"/>
                      <a:gd name="T14" fmla="*/ 4 w 10"/>
                      <a:gd name="T15" fmla="*/ 17 h 31"/>
                      <a:gd name="T16" fmla="*/ 4 w 10"/>
                      <a:gd name="T17" fmla="*/ 24 h 31"/>
                      <a:gd name="T18" fmla="*/ 9 w 10"/>
                      <a:gd name="T19" fmla="*/ 24 h 31"/>
                      <a:gd name="T20" fmla="*/ 9 w 10"/>
                      <a:gd name="T21" fmla="*/ 30 h 31"/>
                      <a:gd name="T22" fmla="*/ 0 w 10"/>
                      <a:gd name="T23" fmla="*/ 30 h 31"/>
                      <a:gd name="T24" fmla="*/ 0 w 10"/>
                      <a:gd name="T25" fmla="*/ 0 h 31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0" t="0" r="r" b="b"/>
                    <a:pathLst>
                      <a:path w="10" h="31">
                        <a:moveTo>
                          <a:pt x="0" y="0"/>
                        </a:moveTo>
                        <a:lnTo>
                          <a:pt x="9" y="0"/>
                        </a:lnTo>
                        <a:lnTo>
                          <a:pt x="9" y="6"/>
                        </a:lnTo>
                        <a:lnTo>
                          <a:pt x="4" y="6"/>
                        </a:lnTo>
                        <a:lnTo>
                          <a:pt x="4" y="12"/>
                        </a:lnTo>
                        <a:lnTo>
                          <a:pt x="8" y="12"/>
                        </a:lnTo>
                        <a:lnTo>
                          <a:pt x="8" y="17"/>
                        </a:lnTo>
                        <a:lnTo>
                          <a:pt x="4" y="17"/>
                        </a:lnTo>
                        <a:lnTo>
                          <a:pt x="4" y="24"/>
                        </a:lnTo>
                        <a:lnTo>
                          <a:pt x="9" y="24"/>
                        </a:lnTo>
                        <a:lnTo>
                          <a:pt x="9" y="30"/>
                        </a:lnTo>
                        <a:lnTo>
                          <a:pt x="0" y="30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008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151819" name="Freeform 347"/>
                  <p:cNvSpPr>
                    <a:spLocks/>
                  </p:cNvSpPr>
                  <p:nvPr/>
                </p:nvSpPr>
                <p:spPr bwMode="auto">
                  <a:xfrm>
                    <a:off x="1191" y="3297"/>
                    <a:ext cx="13" cy="31"/>
                  </a:xfrm>
                  <a:custGeom>
                    <a:avLst/>
                    <a:gdLst>
                      <a:gd name="T0" fmla="*/ 0 w 13"/>
                      <a:gd name="T1" fmla="*/ 0 h 31"/>
                      <a:gd name="T2" fmla="*/ 9 w 13"/>
                      <a:gd name="T3" fmla="*/ 0 h 31"/>
                      <a:gd name="T4" fmla="*/ 12 w 13"/>
                      <a:gd name="T5" fmla="*/ 3 h 31"/>
                      <a:gd name="T6" fmla="*/ 12 w 13"/>
                      <a:gd name="T7" fmla="*/ 12 h 31"/>
                      <a:gd name="T8" fmla="*/ 9 w 13"/>
                      <a:gd name="T9" fmla="*/ 15 h 31"/>
                      <a:gd name="T10" fmla="*/ 12 w 13"/>
                      <a:gd name="T11" fmla="*/ 18 h 31"/>
                      <a:gd name="T12" fmla="*/ 12 w 13"/>
                      <a:gd name="T13" fmla="*/ 30 h 31"/>
                      <a:gd name="T14" fmla="*/ 7 w 13"/>
                      <a:gd name="T15" fmla="*/ 30 h 31"/>
                      <a:gd name="T16" fmla="*/ 7 w 13"/>
                      <a:gd name="T17" fmla="*/ 18 h 31"/>
                      <a:gd name="T18" fmla="*/ 7 w 13"/>
                      <a:gd name="T19" fmla="*/ 12 h 31"/>
                      <a:gd name="T20" fmla="*/ 5 w 13"/>
                      <a:gd name="T21" fmla="*/ 12 h 31"/>
                      <a:gd name="T22" fmla="*/ 5 w 13"/>
                      <a:gd name="T23" fmla="*/ 5 h 31"/>
                      <a:gd name="T24" fmla="*/ 7 w 13"/>
                      <a:gd name="T25" fmla="*/ 5 h 31"/>
                      <a:gd name="T26" fmla="*/ 7 w 13"/>
                      <a:gd name="T27" fmla="*/ 12 h 31"/>
                      <a:gd name="T28" fmla="*/ 7 w 13"/>
                      <a:gd name="T29" fmla="*/ 18 h 31"/>
                      <a:gd name="T30" fmla="*/ 5 w 13"/>
                      <a:gd name="T31" fmla="*/ 18 h 31"/>
                      <a:gd name="T32" fmla="*/ 5 w 13"/>
                      <a:gd name="T33" fmla="*/ 30 h 31"/>
                      <a:gd name="T34" fmla="*/ 0 w 13"/>
                      <a:gd name="T35" fmla="*/ 30 h 31"/>
                      <a:gd name="T36" fmla="*/ 0 w 13"/>
                      <a:gd name="T37" fmla="*/ 0 h 31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0" t="0" r="r" b="b"/>
                    <a:pathLst>
                      <a:path w="13" h="31">
                        <a:moveTo>
                          <a:pt x="0" y="0"/>
                        </a:moveTo>
                        <a:lnTo>
                          <a:pt x="9" y="0"/>
                        </a:lnTo>
                        <a:lnTo>
                          <a:pt x="12" y="3"/>
                        </a:lnTo>
                        <a:lnTo>
                          <a:pt x="12" y="12"/>
                        </a:lnTo>
                        <a:lnTo>
                          <a:pt x="9" y="15"/>
                        </a:lnTo>
                        <a:lnTo>
                          <a:pt x="12" y="18"/>
                        </a:lnTo>
                        <a:lnTo>
                          <a:pt x="12" y="30"/>
                        </a:lnTo>
                        <a:lnTo>
                          <a:pt x="7" y="30"/>
                        </a:lnTo>
                        <a:lnTo>
                          <a:pt x="7" y="18"/>
                        </a:lnTo>
                        <a:lnTo>
                          <a:pt x="7" y="12"/>
                        </a:lnTo>
                        <a:lnTo>
                          <a:pt x="5" y="12"/>
                        </a:lnTo>
                        <a:lnTo>
                          <a:pt x="5" y="5"/>
                        </a:lnTo>
                        <a:lnTo>
                          <a:pt x="7" y="5"/>
                        </a:lnTo>
                        <a:lnTo>
                          <a:pt x="7" y="12"/>
                        </a:lnTo>
                        <a:lnTo>
                          <a:pt x="7" y="18"/>
                        </a:lnTo>
                        <a:lnTo>
                          <a:pt x="5" y="18"/>
                        </a:lnTo>
                        <a:lnTo>
                          <a:pt x="5" y="30"/>
                        </a:lnTo>
                        <a:lnTo>
                          <a:pt x="0" y="30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008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151820" name="Freeform 348"/>
                  <p:cNvSpPr>
                    <a:spLocks/>
                  </p:cNvSpPr>
                  <p:nvPr/>
                </p:nvSpPr>
                <p:spPr bwMode="auto">
                  <a:xfrm>
                    <a:off x="1215" y="3297"/>
                    <a:ext cx="1" cy="31"/>
                  </a:xfrm>
                  <a:custGeom>
                    <a:avLst/>
                    <a:gdLst>
                      <a:gd name="T0" fmla="*/ 0 w 1"/>
                      <a:gd name="T1" fmla="*/ 0 h 31"/>
                      <a:gd name="T2" fmla="*/ 0 w 1"/>
                      <a:gd name="T3" fmla="*/ 0 h 31"/>
                      <a:gd name="T4" fmla="*/ 0 w 1"/>
                      <a:gd name="T5" fmla="*/ 30 h 31"/>
                      <a:gd name="T6" fmla="*/ 0 w 1"/>
                      <a:gd name="T7" fmla="*/ 30 h 31"/>
                      <a:gd name="T8" fmla="*/ 0 w 1"/>
                      <a:gd name="T9" fmla="*/ 0 h 3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" h="31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30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008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151821" name="Freeform 349"/>
                  <p:cNvSpPr>
                    <a:spLocks/>
                  </p:cNvSpPr>
                  <p:nvPr/>
                </p:nvSpPr>
                <p:spPr bwMode="auto">
                  <a:xfrm>
                    <a:off x="1226" y="3297"/>
                    <a:ext cx="15" cy="31"/>
                  </a:xfrm>
                  <a:custGeom>
                    <a:avLst/>
                    <a:gdLst>
                      <a:gd name="T0" fmla="*/ 4 w 15"/>
                      <a:gd name="T1" fmla="*/ 0 h 31"/>
                      <a:gd name="T2" fmla="*/ 10 w 15"/>
                      <a:gd name="T3" fmla="*/ 0 h 31"/>
                      <a:gd name="T4" fmla="*/ 14 w 15"/>
                      <a:gd name="T5" fmla="*/ 4 h 31"/>
                      <a:gd name="T6" fmla="*/ 14 w 15"/>
                      <a:gd name="T7" fmla="*/ 12 h 31"/>
                      <a:gd name="T8" fmla="*/ 10 w 15"/>
                      <a:gd name="T9" fmla="*/ 12 h 31"/>
                      <a:gd name="T10" fmla="*/ 10 w 15"/>
                      <a:gd name="T11" fmla="*/ 6 h 31"/>
                      <a:gd name="T12" fmla="*/ 5 w 15"/>
                      <a:gd name="T13" fmla="*/ 6 h 31"/>
                      <a:gd name="T14" fmla="*/ 5 w 15"/>
                      <a:gd name="T15" fmla="*/ 24 h 31"/>
                      <a:gd name="T16" fmla="*/ 10 w 15"/>
                      <a:gd name="T17" fmla="*/ 24 h 31"/>
                      <a:gd name="T18" fmla="*/ 10 w 15"/>
                      <a:gd name="T19" fmla="*/ 17 h 31"/>
                      <a:gd name="T20" fmla="*/ 14 w 15"/>
                      <a:gd name="T21" fmla="*/ 17 h 31"/>
                      <a:gd name="T22" fmla="*/ 14 w 15"/>
                      <a:gd name="T23" fmla="*/ 26 h 31"/>
                      <a:gd name="T24" fmla="*/ 10 w 15"/>
                      <a:gd name="T25" fmla="*/ 30 h 31"/>
                      <a:gd name="T26" fmla="*/ 4 w 15"/>
                      <a:gd name="T27" fmla="*/ 30 h 31"/>
                      <a:gd name="T28" fmla="*/ 0 w 15"/>
                      <a:gd name="T29" fmla="*/ 26 h 31"/>
                      <a:gd name="T30" fmla="*/ 0 w 15"/>
                      <a:gd name="T31" fmla="*/ 4 h 31"/>
                      <a:gd name="T32" fmla="*/ 4 w 15"/>
                      <a:gd name="T33" fmla="*/ 0 h 31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0" t="0" r="r" b="b"/>
                    <a:pathLst>
                      <a:path w="15" h="31">
                        <a:moveTo>
                          <a:pt x="4" y="0"/>
                        </a:moveTo>
                        <a:lnTo>
                          <a:pt x="10" y="0"/>
                        </a:lnTo>
                        <a:lnTo>
                          <a:pt x="14" y="4"/>
                        </a:lnTo>
                        <a:lnTo>
                          <a:pt x="14" y="12"/>
                        </a:lnTo>
                        <a:lnTo>
                          <a:pt x="10" y="12"/>
                        </a:lnTo>
                        <a:lnTo>
                          <a:pt x="10" y="6"/>
                        </a:lnTo>
                        <a:lnTo>
                          <a:pt x="5" y="6"/>
                        </a:lnTo>
                        <a:lnTo>
                          <a:pt x="5" y="24"/>
                        </a:lnTo>
                        <a:lnTo>
                          <a:pt x="10" y="24"/>
                        </a:lnTo>
                        <a:lnTo>
                          <a:pt x="10" y="17"/>
                        </a:lnTo>
                        <a:lnTo>
                          <a:pt x="14" y="17"/>
                        </a:lnTo>
                        <a:lnTo>
                          <a:pt x="14" y="26"/>
                        </a:lnTo>
                        <a:lnTo>
                          <a:pt x="10" y="30"/>
                        </a:lnTo>
                        <a:lnTo>
                          <a:pt x="4" y="30"/>
                        </a:lnTo>
                        <a:lnTo>
                          <a:pt x="0" y="26"/>
                        </a:lnTo>
                        <a:lnTo>
                          <a:pt x="0" y="4"/>
                        </a:lnTo>
                        <a:lnTo>
                          <a:pt x="4" y="0"/>
                        </a:lnTo>
                      </a:path>
                    </a:pathLst>
                  </a:custGeom>
                  <a:solidFill>
                    <a:srgbClr val="008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151822" name="Freeform 350"/>
                  <p:cNvSpPr>
                    <a:spLocks/>
                  </p:cNvSpPr>
                  <p:nvPr/>
                </p:nvSpPr>
                <p:spPr bwMode="auto">
                  <a:xfrm>
                    <a:off x="1250" y="3297"/>
                    <a:ext cx="19" cy="31"/>
                  </a:xfrm>
                  <a:custGeom>
                    <a:avLst/>
                    <a:gdLst>
                      <a:gd name="T0" fmla="*/ 5 w 19"/>
                      <a:gd name="T1" fmla="*/ 0 h 31"/>
                      <a:gd name="T2" fmla="*/ 13 w 19"/>
                      <a:gd name="T3" fmla="*/ 0 h 31"/>
                      <a:gd name="T4" fmla="*/ 18 w 19"/>
                      <a:gd name="T5" fmla="*/ 30 h 31"/>
                      <a:gd name="T6" fmla="*/ 12 w 19"/>
                      <a:gd name="T7" fmla="*/ 30 h 31"/>
                      <a:gd name="T8" fmla="*/ 11 w 19"/>
                      <a:gd name="T9" fmla="*/ 24 h 31"/>
                      <a:gd name="T10" fmla="*/ 11 w 19"/>
                      <a:gd name="T11" fmla="*/ 19 h 31"/>
                      <a:gd name="T12" fmla="*/ 9 w 19"/>
                      <a:gd name="T13" fmla="*/ 5 h 31"/>
                      <a:gd name="T14" fmla="*/ 7 w 19"/>
                      <a:gd name="T15" fmla="*/ 19 h 31"/>
                      <a:gd name="T16" fmla="*/ 11 w 19"/>
                      <a:gd name="T17" fmla="*/ 19 h 31"/>
                      <a:gd name="T18" fmla="*/ 11 w 19"/>
                      <a:gd name="T19" fmla="*/ 24 h 31"/>
                      <a:gd name="T20" fmla="*/ 7 w 19"/>
                      <a:gd name="T21" fmla="*/ 24 h 31"/>
                      <a:gd name="T22" fmla="*/ 6 w 19"/>
                      <a:gd name="T23" fmla="*/ 30 h 31"/>
                      <a:gd name="T24" fmla="*/ 0 w 19"/>
                      <a:gd name="T25" fmla="*/ 30 h 31"/>
                      <a:gd name="T26" fmla="*/ 5 w 19"/>
                      <a:gd name="T27" fmla="*/ 0 h 31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0" t="0" r="r" b="b"/>
                    <a:pathLst>
                      <a:path w="19" h="31">
                        <a:moveTo>
                          <a:pt x="5" y="0"/>
                        </a:moveTo>
                        <a:lnTo>
                          <a:pt x="13" y="0"/>
                        </a:lnTo>
                        <a:lnTo>
                          <a:pt x="18" y="30"/>
                        </a:lnTo>
                        <a:lnTo>
                          <a:pt x="12" y="30"/>
                        </a:lnTo>
                        <a:lnTo>
                          <a:pt x="11" y="24"/>
                        </a:lnTo>
                        <a:lnTo>
                          <a:pt x="11" y="19"/>
                        </a:lnTo>
                        <a:lnTo>
                          <a:pt x="9" y="5"/>
                        </a:lnTo>
                        <a:lnTo>
                          <a:pt x="7" y="19"/>
                        </a:lnTo>
                        <a:lnTo>
                          <a:pt x="11" y="19"/>
                        </a:lnTo>
                        <a:lnTo>
                          <a:pt x="11" y="24"/>
                        </a:lnTo>
                        <a:lnTo>
                          <a:pt x="7" y="24"/>
                        </a:lnTo>
                        <a:lnTo>
                          <a:pt x="6" y="30"/>
                        </a:lnTo>
                        <a:lnTo>
                          <a:pt x="0" y="30"/>
                        </a:lnTo>
                        <a:lnTo>
                          <a:pt x="5" y="0"/>
                        </a:lnTo>
                      </a:path>
                    </a:pathLst>
                  </a:custGeom>
                  <a:solidFill>
                    <a:srgbClr val="008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</p:grpSp>
          </p:grpSp>
        </p:grpSp>
        <p:grpSp>
          <p:nvGrpSpPr>
            <p:cNvPr id="151573" name="Group 351"/>
            <p:cNvGrpSpPr>
              <a:grpSpLocks/>
            </p:cNvGrpSpPr>
            <p:nvPr/>
          </p:nvGrpSpPr>
          <p:grpSpPr bwMode="auto">
            <a:xfrm rot="-3333246">
              <a:off x="553" y="2951"/>
              <a:ext cx="1200" cy="577"/>
              <a:chOff x="486" y="3222"/>
              <a:chExt cx="994" cy="500"/>
            </a:xfrm>
          </p:grpSpPr>
          <p:grpSp>
            <p:nvGrpSpPr>
              <p:cNvPr id="151685" name="Group 352"/>
              <p:cNvGrpSpPr>
                <a:grpSpLocks/>
              </p:cNvGrpSpPr>
              <p:nvPr/>
            </p:nvGrpSpPr>
            <p:grpSpPr bwMode="auto">
              <a:xfrm>
                <a:off x="486" y="3222"/>
                <a:ext cx="994" cy="500"/>
                <a:chOff x="486" y="3222"/>
                <a:chExt cx="994" cy="500"/>
              </a:xfrm>
            </p:grpSpPr>
            <p:sp>
              <p:nvSpPr>
                <p:cNvPr id="151792" name="Rectangle 353"/>
                <p:cNvSpPr>
                  <a:spLocks noChangeArrowheads="1"/>
                </p:cNvSpPr>
                <p:nvPr/>
              </p:nvSpPr>
              <p:spPr bwMode="auto">
                <a:xfrm>
                  <a:off x="486" y="3222"/>
                  <a:ext cx="994" cy="500"/>
                </a:xfrm>
                <a:prstGeom prst="rect">
                  <a:avLst/>
                </a:prstGeom>
                <a:solidFill>
                  <a:srgbClr val="BFFFB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1350"/>
                </a:p>
              </p:txBody>
            </p:sp>
            <p:sp>
              <p:nvSpPr>
                <p:cNvPr id="151793" name="Rectangle 354"/>
                <p:cNvSpPr>
                  <a:spLocks noChangeArrowheads="1"/>
                </p:cNvSpPr>
                <p:nvPr/>
              </p:nvSpPr>
              <p:spPr bwMode="auto">
                <a:xfrm>
                  <a:off x="507" y="3247"/>
                  <a:ext cx="951" cy="449"/>
                </a:xfrm>
                <a:prstGeom prst="rect">
                  <a:avLst/>
                </a:prstGeom>
                <a:solidFill>
                  <a:srgbClr val="008000"/>
                </a:solidFill>
                <a:ln w="12700">
                  <a:solidFill>
                    <a:srgbClr val="DFFFB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1350"/>
                </a:p>
              </p:txBody>
            </p:sp>
            <p:sp>
              <p:nvSpPr>
                <p:cNvPr id="151794" name="Freeform 355"/>
                <p:cNvSpPr>
                  <a:spLocks/>
                </p:cNvSpPr>
                <p:nvPr/>
              </p:nvSpPr>
              <p:spPr bwMode="auto">
                <a:xfrm>
                  <a:off x="571" y="3284"/>
                  <a:ext cx="827" cy="380"/>
                </a:xfrm>
                <a:custGeom>
                  <a:avLst/>
                  <a:gdLst>
                    <a:gd name="T0" fmla="*/ 0 w 827"/>
                    <a:gd name="T1" fmla="*/ 0 h 380"/>
                    <a:gd name="T2" fmla="*/ 826 w 827"/>
                    <a:gd name="T3" fmla="*/ 0 h 380"/>
                    <a:gd name="T4" fmla="*/ 826 w 827"/>
                    <a:gd name="T5" fmla="*/ 379 h 380"/>
                    <a:gd name="T6" fmla="*/ 0 w 827"/>
                    <a:gd name="T7" fmla="*/ 379 h 380"/>
                    <a:gd name="T8" fmla="*/ 0 w 827"/>
                    <a:gd name="T9" fmla="*/ 0 h 3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827" h="380">
                      <a:moveTo>
                        <a:pt x="0" y="0"/>
                      </a:moveTo>
                      <a:lnTo>
                        <a:pt x="826" y="0"/>
                      </a:lnTo>
                      <a:lnTo>
                        <a:pt x="826" y="379"/>
                      </a:lnTo>
                      <a:lnTo>
                        <a:pt x="0" y="379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FFFBF"/>
                </a:solidFill>
                <a:ln w="12700" cap="rnd" cmpd="sng">
                  <a:solidFill>
                    <a:srgbClr val="DFFFB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350"/>
                </a:p>
              </p:txBody>
            </p:sp>
          </p:grpSp>
          <p:grpSp>
            <p:nvGrpSpPr>
              <p:cNvPr id="151686" name="Group 356"/>
              <p:cNvGrpSpPr>
                <a:grpSpLocks/>
              </p:cNvGrpSpPr>
              <p:nvPr/>
            </p:nvGrpSpPr>
            <p:grpSpPr bwMode="auto">
              <a:xfrm>
                <a:off x="851" y="3589"/>
                <a:ext cx="259" cy="56"/>
                <a:chOff x="851" y="3589"/>
                <a:chExt cx="259" cy="56"/>
              </a:xfrm>
            </p:grpSpPr>
            <p:grpSp>
              <p:nvGrpSpPr>
                <p:cNvPr id="151784" name="Group 357"/>
                <p:cNvGrpSpPr>
                  <a:grpSpLocks/>
                </p:cNvGrpSpPr>
                <p:nvPr/>
              </p:nvGrpSpPr>
              <p:grpSpPr bwMode="auto">
                <a:xfrm>
                  <a:off x="851" y="3589"/>
                  <a:ext cx="39" cy="54"/>
                  <a:chOff x="851" y="3589"/>
                  <a:chExt cx="39" cy="54"/>
                </a:xfrm>
              </p:grpSpPr>
              <p:sp>
                <p:nvSpPr>
                  <p:cNvPr id="151789" name="Freeform 358"/>
                  <p:cNvSpPr>
                    <a:spLocks/>
                  </p:cNvSpPr>
                  <p:nvPr/>
                </p:nvSpPr>
                <p:spPr bwMode="auto">
                  <a:xfrm>
                    <a:off x="853" y="3606"/>
                    <a:ext cx="35" cy="34"/>
                  </a:xfrm>
                  <a:custGeom>
                    <a:avLst/>
                    <a:gdLst>
                      <a:gd name="T0" fmla="*/ 34 w 35"/>
                      <a:gd name="T1" fmla="*/ 33 h 34"/>
                      <a:gd name="T2" fmla="*/ 21 w 35"/>
                      <a:gd name="T3" fmla="*/ 26 h 34"/>
                      <a:gd name="T4" fmla="*/ 9 w 35"/>
                      <a:gd name="T5" fmla="*/ 15 h 34"/>
                      <a:gd name="T6" fmla="*/ 0 w 35"/>
                      <a:gd name="T7" fmla="*/ 0 h 34"/>
                      <a:gd name="T8" fmla="*/ 8 w 35"/>
                      <a:gd name="T9" fmla="*/ 2 h 34"/>
                      <a:gd name="T10" fmla="*/ 19 w 35"/>
                      <a:gd name="T11" fmla="*/ 8 h 34"/>
                      <a:gd name="T12" fmla="*/ 27 w 35"/>
                      <a:gd name="T13" fmla="*/ 19 h 34"/>
                      <a:gd name="T14" fmla="*/ 34 w 35"/>
                      <a:gd name="T15" fmla="*/ 33 h 3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5" h="34">
                        <a:moveTo>
                          <a:pt x="34" y="33"/>
                        </a:moveTo>
                        <a:lnTo>
                          <a:pt x="21" y="26"/>
                        </a:lnTo>
                        <a:lnTo>
                          <a:pt x="9" y="15"/>
                        </a:lnTo>
                        <a:lnTo>
                          <a:pt x="0" y="0"/>
                        </a:lnTo>
                        <a:lnTo>
                          <a:pt x="8" y="2"/>
                        </a:lnTo>
                        <a:lnTo>
                          <a:pt x="19" y="8"/>
                        </a:lnTo>
                        <a:lnTo>
                          <a:pt x="27" y="19"/>
                        </a:lnTo>
                        <a:lnTo>
                          <a:pt x="34" y="33"/>
                        </a:lnTo>
                      </a:path>
                    </a:pathLst>
                  </a:custGeom>
                  <a:solidFill>
                    <a:srgbClr val="3F5F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151790" name="Freeform 359"/>
                  <p:cNvSpPr>
                    <a:spLocks/>
                  </p:cNvSpPr>
                  <p:nvPr/>
                </p:nvSpPr>
                <p:spPr bwMode="auto">
                  <a:xfrm>
                    <a:off x="865" y="3589"/>
                    <a:ext cx="25" cy="45"/>
                  </a:xfrm>
                  <a:custGeom>
                    <a:avLst/>
                    <a:gdLst>
                      <a:gd name="T0" fmla="*/ 24 w 25"/>
                      <a:gd name="T1" fmla="*/ 44 h 45"/>
                      <a:gd name="T2" fmla="*/ 14 w 25"/>
                      <a:gd name="T3" fmla="*/ 32 h 45"/>
                      <a:gd name="T4" fmla="*/ 7 w 25"/>
                      <a:gd name="T5" fmla="*/ 21 h 45"/>
                      <a:gd name="T6" fmla="*/ 4 w 25"/>
                      <a:gd name="T7" fmla="*/ 12 h 45"/>
                      <a:gd name="T8" fmla="*/ 0 w 25"/>
                      <a:gd name="T9" fmla="*/ 0 h 45"/>
                      <a:gd name="T10" fmla="*/ 8 w 25"/>
                      <a:gd name="T11" fmla="*/ 6 h 45"/>
                      <a:gd name="T12" fmla="*/ 14 w 25"/>
                      <a:gd name="T13" fmla="*/ 12 h 45"/>
                      <a:gd name="T14" fmla="*/ 20 w 25"/>
                      <a:gd name="T15" fmla="*/ 22 h 45"/>
                      <a:gd name="T16" fmla="*/ 23 w 25"/>
                      <a:gd name="T17" fmla="*/ 33 h 45"/>
                      <a:gd name="T18" fmla="*/ 24 w 25"/>
                      <a:gd name="T19" fmla="*/ 44 h 45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25" h="45">
                        <a:moveTo>
                          <a:pt x="24" y="44"/>
                        </a:moveTo>
                        <a:lnTo>
                          <a:pt x="14" y="32"/>
                        </a:lnTo>
                        <a:lnTo>
                          <a:pt x="7" y="21"/>
                        </a:lnTo>
                        <a:lnTo>
                          <a:pt x="4" y="12"/>
                        </a:lnTo>
                        <a:lnTo>
                          <a:pt x="0" y="0"/>
                        </a:lnTo>
                        <a:lnTo>
                          <a:pt x="8" y="6"/>
                        </a:lnTo>
                        <a:lnTo>
                          <a:pt x="14" y="12"/>
                        </a:lnTo>
                        <a:lnTo>
                          <a:pt x="20" y="22"/>
                        </a:lnTo>
                        <a:lnTo>
                          <a:pt x="23" y="33"/>
                        </a:lnTo>
                        <a:lnTo>
                          <a:pt x="24" y="44"/>
                        </a:lnTo>
                      </a:path>
                    </a:pathLst>
                  </a:custGeom>
                  <a:solidFill>
                    <a:srgbClr val="3F5F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151791" name="Freeform 360"/>
                  <p:cNvSpPr>
                    <a:spLocks/>
                  </p:cNvSpPr>
                  <p:nvPr/>
                </p:nvSpPr>
                <p:spPr bwMode="auto">
                  <a:xfrm>
                    <a:off x="851" y="3629"/>
                    <a:ext cx="33" cy="14"/>
                  </a:xfrm>
                  <a:custGeom>
                    <a:avLst/>
                    <a:gdLst>
                      <a:gd name="T0" fmla="*/ 32 w 33"/>
                      <a:gd name="T1" fmla="*/ 13 h 14"/>
                      <a:gd name="T2" fmla="*/ 21 w 33"/>
                      <a:gd name="T3" fmla="*/ 11 h 14"/>
                      <a:gd name="T4" fmla="*/ 9 w 33"/>
                      <a:gd name="T5" fmla="*/ 6 h 14"/>
                      <a:gd name="T6" fmla="*/ 0 w 33"/>
                      <a:gd name="T7" fmla="*/ 0 h 14"/>
                      <a:gd name="T8" fmla="*/ 9 w 33"/>
                      <a:gd name="T9" fmla="*/ 1 h 14"/>
                      <a:gd name="T10" fmla="*/ 18 w 33"/>
                      <a:gd name="T11" fmla="*/ 3 h 14"/>
                      <a:gd name="T12" fmla="*/ 26 w 33"/>
                      <a:gd name="T13" fmla="*/ 7 h 14"/>
                      <a:gd name="T14" fmla="*/ 32 w 33"/>
                      <a:gd name="T15" fmla="*/ 13 h 1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3" h="14">
                        <a:moveTo>
                          <a:pt x="32" y="13"/>
                        </a:moveTo>
                        <a:lnTo>
                          <a:pt x="21" y="11"/>
                        </a:lnTo>
                        <a:lnTo>
                          <a:pt x="9" y="6"/>
                        </a:lnTo>
                        <a:lnTo>
                          <a:pt x="0" y="0"/>
                        </a:lnTo>
                        <a:lnTo>
                          <a:pt x="9" y="1"/>
                        </a:lnTo>
                        <a:lnTo>
                          <a:pt x="18" y="3"/>
                        </a:lnTo>
                        <a:lnTo>
                          <a:pt x="26" y="7"/>
                        </a:lnTo>
                        <a:lnTo>
                          <a:pt x="32" y="13"/>
                        </a:lnTo>
                      </a:path>
                    </a:pathLst>
                  </a:custGeom>
                  <a:solidFill>
                    <a:srgbClr val="3F5F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</p:grpSp>
            <p:grpSp>
              <p:nvGrpSpPr>
                <p:cNvPr id="151785" name="Group 361"/>
                <p:cNvGrpSpPr>
                  <a:grpSpLocks/>
                </p:cNvGrpSpPr>
                <p:nvPr/>
              </p:nvGrpSpPr>
              <p:grpSpPr bwMode="auto">
                <a:xfrm>
                  <a:off x="1071" y="3590"/>
                  <a:ext cx="39" cy="55"/>
                  <a:chOff x="1071" y="3590"/>
                  <a:chExt cx="39" cy="55"/>
                </a:xfrm>
              </p:grpSpPr>
              <p:sp>
                <p:nvSpPr>
                  <p:cNvPr id="151786" name="Freeform 362"/>
                  <p:cNvSpPr>
                    <a:spLocks/>
                  </p:cNvSpPr>
                  <p:nvPr/>
                </p:nvSpPr>
                <p:spPr bwMode="auto">
                  <a:xfrm>
                    <a:off x="1073" y="3607"/>
                    <a:ext cx="35" cy="35"/>
                  </a:xfrm>
                  <a:custGeom>
                    <a:avLst/>
                    <a:gdLst>
                      <a:gd name="T0" fmla="*/ 0 w 35"/>
                      <a:gd name="T1" fmla="*/ 34 h 35"/>
                      <a:gd name="T2" fmla="*/ 12 w 35"/>
                      <a:gd name="T3" fmla="*/ 27 h 35"/>
                      <a:gd name="T4" fmla="*/ 25 w 35"/>
                      <a:gd name="T5" fmla="*/ 15 h 35"/>
                      <a:gd name="T6" fmla="*/ 34 w 35"/>
                      <a:gd name="T7" fmla="*/ 0 h 35"/>
                      <a:gd name="T8" fmla="*/ 26 w 35"/>
                      <a:gd name="T9" fmla="*/ 2 h 35"/>
                      <a:gd name="T10" fmla="*/ 15 w 35"/>
                      <a:gd name="T11" fmla="*/ 8 h 35"/>
                      <a:gd name="T12" fmla="*/ 6 w 35"/>
                      <a:gd name="T13" fmla="*/ 19 h 35"/>
                      <a:gd name="T14" fmla="*/ 0 w 35"/>
                      <a:gd name="T15" fmla="*/ 34 h 3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5" h="35">
                        <a:moveTo>
                          <a:pt x="0" y="34"/>
                        </a:moveTo>
                        <a:lnTo>
                          <a:pt x="12" y="27"/>
                        </a:lnTo>
                        <a:lnTo>
                          <a:pt x="25" y="15"/>
                        </a:lnTo>
                        <a:lnTo>
                          <a:pt x="34" y="0"/>
                        </a:lnTo>
                        <a:lnTo>
                          <a:pt x="26" y="2"/>
                        </a:lnTo>
                        <a:lnTo>
                          <a:pt x="15" y="8"/>
                        </a:lnTo>
                        <a:lnTo>
                          <a:pt x="6" y="19"/>
                        </a:lnTo>
                        <a:lnTo>
                          <a:pt x="0" y="34"/>
                        </a:lnTo>
                      </a:path>
                    </a:pathLst>
                  </a:custGeom>
                  <a:solidFill>
                    <a:srgbClr val="3F5F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151787" name="Freeform 363"/>
                  <p:cNvSpPr>
                    <a:spLocks/>
                  </p:cNvSpPr>
                  <p:nvPr/>
                </p:nvSpPr>
                <p:spPr bwMode="auto">
                  <a:xfrm>
                    <a:off x="1071" y="3590"/>
                    <a:ext cx="25" cy="46"/>
                  </a:xfrm>
                  <a:custGeom>
                    <a:avLst/>
                    <a:gdLst>
                      <a:gd name="T0" fmla="*/ 0 w 25"/>
                      <a:gd name="T1" fmla="*/ 45 h 46"/>
                      <a:gd name="T2" fmla="*/ 10 w 25"/>
                      <a:gd name="T3" fmla="*/ 32 h 46"/>
                      <a:gd name="T4" fmla="*/ 17 w 25"/>
                      <a:gd name="T5" fmla="*/ 21 h 46"/>
                      <a:gd name="T6" fmla="*/ 20 w 25"/>
                      <a:gd name="T7" fmla="*/ 12 h 46"/>
                      <a:gd name="T8" fmla="*/ 24 w 25"/>
                      <a:gd name="T9" fmla="*/ 0 h 46"/>
                      <a:gd name="T10" fmla="*/ 16 w 25"/>
                      <a:gd name="T11" fmla="*/ 6 h 46"/>
                      <a:gd name="T12" fmla="*/ 10 w 25"/>
                      <a:gd name="T13" fmla="*/ 12 h 46"/>
                      <a:gd name="T14" fmla="*/ 5 w 25"/>
                      <a:gd name="T15" fmla="*/ 22 h 46"/>
                      <a:gd name="T16" fmla="*/ 1 w 25"/>
                      <a:gd name="T17" fmla="*/ 33 h 46"/>
                      <a:gd name="T18" fmla="*/ 0 w 25"/>
                      <a:gd name="T19" fmla="*/ 45 h 4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25" h="46">
                        <a:moveTo>
                          <a:pt x="0" y="45"/>
                        </a:moveTo>
                        <a:lnTo>
                          <a:pt x="10" y="32"/>
                        </a:lnTo>
                        <a:lnTo>
                          <a:pt x="17" y="21"/>
                        </a:lnTo>
                        <a:lnTo>
                          <a:pt x="20" y="12"/>
                        </a:lnTo>
                        <a:lnTo>
                          <a:pt x="24" y="0"/>
                        </a:lnTo>
                        <a:lnTo>
                          <a:pt x="16" y="6"/>
                        </a:lnTo>
                        <a:lnTo>
                          <a:pt x="10" y="12"/>
                        </a:lnTo>
                        <a:lnTo>
                          <a:pt x="5" y="22"/>
                        </a:lnTo>
                        <a:lnTo>
                          <a:pt x="1" y="33"/>
                        </a:lnTo>
                        <a:lnTo>
                          <a:pt x="0" y="45"/>
                        </a:lnTo>
                      </a:path>
                    </a:pathLst>
                  </a:custGeom>
                  <a:solidFill>
                    <a:srgbClr val="3F5F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151788" name="Freeform 364"/>
                  <p:cNvSpPr>
                    <a:spLocks/>
                  </p:cNvSpPr>
                  <p:nvPr/>
                </p:nvSpPr>
                <p:spPr bwMode="auto">
                  <a:xfrm>
                    <a:off x="1076" y="3630"/>
                    <a:ext cx="34" cy="15"/>
                  </a:xfrm>
                  <a:custGeom>
                    <a:avLst/>
                    <a:gdLst>
                      <a:gd name="T0" fmla="*/ 0 w 34"/>
                      <a:gd name="T1" fmla="*/ 14 h 15"/>
                      <a:gd name="T2" fmla="*/ 12 w 34"/>
                      <a:gd name="T3" fmla="*/ 11 h 15"/>
                      <a:gd name="T4" fmla="*/ 24 w 34"/>
                      <a:gd name="T5" fmla="*/ 6 h 15"/>
                      <a:gd name="T6" fmla="*/ 33 w 34"/>
                      <a:gd name="T7" fmla="*/ 0 h 15"/>
                      <a:gd name="T8" fmla="*/ 24 w 34"/>
                      <a:gd name="T9" fmla="*/ 1 h 15"/>
                      <a:gd name="T10" fmla="*/ 14 w 34"/>
                      <a:gd name="T11" fmla="*/ 3 h 15"/>
                      <a:gd name="T12" fmla="*/ 6 w 34"/>
                      <a:gd name="T13" fmla="*/ 7 h 15"/>
                      <a:gd name="T14" fmla="*/ 0 w 34"/>
                      <a:gd name="T15" fmla="*/ 14 h 1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4" h="15">
                        <a:moveTo>
                          <a:pt x="0" y="14"/>
                        </a:moveTo>
                        <a:lnTo>
                          <a:pt x="12" y="11"/>
                        </a:lnTo>
                        <a:lnTo>
                          <a:pt x="24" y="6"/>
                        </a:lnTo>
                        <a:lnTo>
                          <a:pt x="33" y="0"/>
                        </a:lnTo>
                        <a:lnTo>
                          <a:pt x="24" y="1"/>
                        </a:lnTo>
                        <a:lnTo>
                          <a:pt x="14" y="3"/>
                        </a:lnTo>
                        <a:lnTo>
                          <a:pt x="6" y="7"/>
                        </a:lnTo>
                        <a:lnTo>
                          <a:pt x="0" y="14"/>
                        </a:lnTo>
                      </a:path>
                    </a:pathLst>
                  </a:custGeom>
                  <a:solidFill>
                    <a:srgbClr val="3F5F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</p:grpSp>
          </p:grpSp>
          <p:grpSp>
            <p:nvGrpSpPr>
              <p:cNvPr id="151687" name="Group 365"/>
              <p:cNvGrpSpPr>
                <a:grpSpLocks/>
              </p:cNvGrpSpPr>
              <p:nvPr/>
            </p:nvGrpSpPr>
            <p:grpSpPr bwMode="auto">
              <a:xfrm>
                <a:off x="775" y="3354"/>
                <a:ext cx="420" cy="350"/>
                <a:chOff x="775" y="3354"/>
                <a:chExt cx="420" cy="350"/>
              </a:xfrm>
            </p:grpSpPr>
            <p:grpSp>
              <p:nvGrpSpPr>
                <p:cNvPr id="151763" name="Group 366"/>
                <p:cNvGrpSpPr>
                  <a:grpSpLocks/>
                </p:cNvGrpSpPr>
                <p:nvPr/>
              </p:nvGrpSpPr>
              <p:grpSpPr bwMode="auto">
                <a:xfrm>
                  <a:off x="867" y="3354"/>
                  <a:ext cx="232" cy="329"/>
                  <a:chOff x="867" y="3354"/>
                  <a:chExt cx="232" cy="329"/>
                </a:xfrm>
              </p:grpSpPr>
              <p:grpSp>
                <p:nvGrpSpPr>
                  <p:cNvPr id="151765" name="Group 367"/>
                  <p:cNvGrpSpPr>
                    <a:grpSpLocks/>
                  </p:cNvGrpSpPr>
                  <p:nvPr/>
                </p:nvGrpSpPr>
                <p:grpSpPr bwMode="auto">
                  <a:xfrm>
                    <a:off x="867" y="3354"/>
                    <a:ext cx="232" cy="329"/>
                    <a:chOff x="867" y="3354"/>
                    <a:chExt cx="232" cy="329"/>
                  </a:xfrm>
                </p:grpSpPr>
                <p:grpSp>
                  <p:nvGrpSpPr>
                    <p:cNvPr id="151780" name="Group 36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67" y="3354"/>
                      <a:ext cx="232" cy="68"/>
                      <a:chOff x="867" y="3354"/>
                      <a:chExt cx="232" cy="68"/>
                    </a:xfrm>
                  </p:grpSpPr>
                  <p:sp>
                    <p:nvSpPr>
                      <p:cNvPr id="151782" name="Freeform 36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67" y="3354"/>
                        <a:ext cx="114" cy="68"/>
                      </a:xfrm>
                      <a:custGeom>
                        <a:avLst/>
                        <a:gdLst>
                          <a:gd name="T0" fmla="*/ 0 w 114"/>
                          <a:gd name="T1" fmla="*/ 0 h 68"/>
                          <a:gd name="T2" fmla="*/ 113 w 114"/>
                          <a:gd name="T3" fmla="*/ 0 h 68"/>
                          <a:gd name="T4" fmla="*/ 113 w 114"/>
                          <a:gd name="T5" fmla="*/ 67 h 68"/>
                          <a:gd name="T6" fmla="*/ 32 w 114"/>
                          <a:gd name="T7" fmla="*/ 67 h 68"/>
                          <a:gd name="T8" fmla="*/ 32 w 114"/>
                          <a:gd name="T9" fmla="*/ 32 h 68"/>
                          <a:gd name="T10" fmla="*/ 31 w 114"/>
                          <a:gd name="T11" fmla="*/ 27 h 68"/>
                          <a:gd name="T12" fmla="*/ 28 w 114"/>
                          <a:gd name="T13" fmla="*/ 24 h 68"/>
                          <a:gd name="T14" fmla="*/ 23 w 114"/>
                          <a:gd name="T15" fmla="*/ 22 h 68"/>
                          <a:gd name="T16" fmla="*/ 0 w 114"/>
                          <a:gd name="T17" fmla="*/ 22 h 68"/>
                          <a:gd name="T18" fmla="*/ 0 w 114"/>
                          <a:gd name="T19" fmla="*/ 0 h 68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0" t="0" r="r" b="b"/>
                        <a:pathLst>
                          <a:path w="114" h="68">
                            <a:moveTo>
                              <a:pt x="0" y="0"/>
                            </a:moveTo>
                            <a:lnTo>
                              <a:pt x="113" y="0"/>
                            </a:lnTo>
                            <a:lnTo>
                              <a:pt x="113" y="67"/>
                            </a:lnTo>
                            <a:lnTo>
                              <a:pt x="32" y="67"/>
                            </a:lnTo>
                            <a:lnTo>
                              <a:pt x="32" y="32"/>
                            </a:lnTo>
                            <a:lnTo>
                              <a:pt x="31" y="27"/>
                            </a:lnTo>
                            <a:lnTo>
                              <a:pt x="28" y="24"/>
                            </a:lnTo>
                            <a:lnTo>
                              <a:pt x="23" y="22"/>
                            </a:lnTo>
                            <a:lnTo>
                              <a:pt x="0" y="22"/>
                            </a:lnTo>
                            <a:lnTo>
                              <a:pt x="0" y="0"/>
                            </a:lnTo>
                          </a:path>
                        </a:pathLst>
                      </a:custGeom>
                      <a:solidFill>
                        <a:srgbClr val="008000"/>
                      </a:solidFill>
                      <a:ln w="12700" cap="rnd" cmpd="sng">
                        <a:solidFill>
                          <a:srgbClr val="3F5F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 sz="1350"/>
                      </a:p>
                    </p:txBody>
                  </p:sp>
                  <p:sp>
                    <p:nvSpPr>
                      <p:cNvPr id="151783" name="Freeform 37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85" y="3354"/>
                        <a:ext cx="114" cy="68"/>
                      </a:xfrm>
                      <a:custGeom>
                        <a:avLst/>
                        <a:gdLst>
                          <a:gd name="T0" fmla="*/ 113 w 114"/>
                          <a:gd name="T1" fmla="*/ 0 h 68"/>
                          <a:gd name="T2" fmla="*/ 0 w 114"/>
                          <a:gd name="T3" fmla="*/ 0 h 68"/>
                          <a:gd name="T4" fmla="*/ 0 w 114"/>
                          <a:gd name="T5" fmla="*/ 67 h 68"/>
                          <a:gd name="T6" fmla="*/ 81 w 114"/>
                          <a:gd name="T7" fmla="*/ 67 h 68"/>
                          <a:gd name="T8" fmla="*/ 81 w 114"/>
                          <a:gd name="T9" fmla="*/ 32 h 68"/>
                          <a:gd name="T10" fmla="*/ 82 w 114"/>
                          <a:gd name="T11" fmla="*/ 27 h 68"/>
                          <a:gd name="T12" fmla="*/ 85 w 114"/>
                          <a:gd name="T13" fmla="*/ 24 h 68"/>
                          <a:gd name="T14" fmla="*/ 90 w 114"/>
                          <a:gd name="T15" fmla="*/ 22 h 68"/>
                          <a:gd name="T16" fmla="*/ 113 w 114"/>
                          <a:gd name="T17" fmla="*/ 22 h 68"/>
                          <a:gd name="T18" fmla="*/ 113 w 114"/>
                          <a:gd name="T19" fmla="*/ 0 h 68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0" t="0" r="r" b="b"/>
                        <a:pathLst>
                          <a:path w="114" h="68">
                            <a:moveTo>
                              <a:pt x="113" y="0"/>
                            </a:moveTo>
                            <a:lnTo>
                              <a:pt x="0" y="0"/>
                            </a:lnTo>
                            <a:lnTo>
                              <a:pt x="0" y="67"/>
                            </a:lnTo>
                            <a:lnTo>
                              <a:pt x="81" y="67"/>
                            </a:lnTo>
                            <a:lnTo>
                              <a:pt x="81" y="32"/>
                            </a:lnTo>
                            <a:lnTo>
                              <a:pt x="82" y="27"/>
                            </a:lnTo>
                            <a:lnTo>
                              <a:pt x="85" y="24"/>
                            </a:lnTo>
                            <a:lnTo>
                              <a:pt x="90" y="22"/>
                            </a:lnTo>
                            <a:lnTo>
                              <a:pt x="113" y="22"/>
                            </a:lnTo>
                            <a:lnTo>
                              <a:pt x="113" y="0"/>
                            </a:lnTo>
                          </a:path>
                        </a:pathLst>
                      </a:custGeom>
                      <a:solidFill>
                        <a:srgbClr val="008000"/>
                      </a:solidFill>
                      <a:ln w="12700" cap="rnd" cmpd="sng">
                        <a:solidFill>
                          <a:srgbClr val="3F5F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 sz="1350"/>
                      </a:p>
                    </p:txBody>
                  </p:sp>
                </p:grpSp>
                <p:sp>
                  <p:nvSpPr>
                    <p:cNvPr id="151781" name="Oval 37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75" y="3356"/>
                      <a:ext cx="211" cy="327"/>
                    </a:xfrm>
                    <a:prstGeom prst="ellipse">
                      <a:avLst/>
                    </a:prstGeom>
                    <a:solidFill>
                      <a:srgbClr val="3F5F00"/>
                    </a:solidFill>
                    <a:ln w="12700">
                      <a:solidFill>
                        <a:srgbClr val="DFFFBF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endParaRPr lang="zh-CN" altLang="en-US" sz="1350"/>
                    </a:p>
                  </p:txBody>
                </p:sp>
              </p:grpSp>
              <p:grpSp>
                <p:nvGrpSpPr>
                  <p:cNvPr id="151766" name="Group 372"/>
                  <p:cNvGrpSpPr>
                    <a:grpSpLocks/>
                  </p:cNvGrpSpPr>
                  <p:nvPr/>
                </p:nvGrpSpPr>
                <p:grpSpPr bwMode="auto">
                  <a:xfrm>
                    <a:off x="877" y="3366"/>
                    <a:ext cx="201" cy="288"/>
                    <a:chOff x="877" y="3366"/>
                    <a:chExt cx="201" cy="288"/>
                  </a:xfrm>
                </p:grpSpPr>
                <p:sp>
                  <p:nvSpPr>
                    <p:cNvPr id="151767" name="Freeform 373"/>
                    <p:cNvSpPr>
                      <a:spLocks/>
                    </p:cNvSpPr>
                    <p:nvPr/>
                  </p:nvSpPr>
                  <p:spPr bwMode="auto">
                    <a:xfrm>
                      <a:off x="1014" y="3539"/>
                      <a:ext cx="64" cy="115"/>
                    </a:xfrm>
                    <a:custGeom>
                      <a:avLst/>
                      <a:gdLst>
                        <a:gd name="T0" fmla="*/ 0 w 64"/>
                        <a:gd name="T1" fmla="*/ 0 h 115"/>
                        <a:gd name="T2" fmla="*/ 13 w 64"/>
                        <a:gd name="T3" fmla="*/ 7 h 115"/>
                        <a:gd name="T4" fmla="*/ 14 w 64"/>
                        <a:gd name="T5" fmla="*/ 22 h 115"/>
                        <a:gd name="T6" fmla="*/ 31 w 64"/>
                        <a:gd name="T7" fmla="*/ 31 h 115"/>
                        <a:gd name="T8" fmla="*/ 51 w 64"/>
                        <a:gd name="T9" fmla="*/ 36 h 115"/>
                        <a:gd name="T10" fmla="*/ 63 w 64"/>
                        <a:gd name="T11" fmla="*/ 43 h 115"/>
                        <a:gd name="T12" fmla="*/ 61 w 64"/>
                        <a:gd name="T13" fmla="*/ 50 h 115"/>
                        <a:gd name="T14" fmla="*/ 59 w 64"/>
                        <a:gd name="T15" fmla="*/ 59 h 115"/>
                        <a:gd name="T16" fmla="*/ 54 w 64"/>
                        <a:gd name="T17" fmla="*/ 69 h 115"/>
                        <a:gd name="T18" fmla="*/ 51 w 64"/>
                        <a:gd name="T19" fmla="*/ 78 h 115"/>
                        <a:gd name="T20" fmla="*/ 47 w 64"/>
                        <a:gd name="T21" fmla="*/ 85 h 115"/>
                        <a:gd name="T22" fmla="*/ 43 w 64"/>
                        <a:gd name="T23" fmla="*/ 94 h 115"/>
                        <a:gd name="T24" fmla="*/ 35 w 64"/>
                        <a:gd name="T25" fmla="*/ 105 h 115"/>
                        <a:gd name="T26" fmla="*/ 29 w 64"/>
                        <a:gd name="T27" fmla="*/ 114 h 115"/>
                        <a:gd name="T28" fmla="*/ 9 w 64"/>
                        <a:gd name="T29" fmla="*/ 32 h 115"/>
                        <a:gd name="T30" fmla="*/ 1 w 64"/>
                        <a:gd name="T31" fmla="*/ 21 h 115"/>
                        <a:gd name="T32" fmla="*/ 0 w 64"/>
                        <a:gd name="T33" fmla="*/ 0 h 115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</a:gdLst>
                      <a:ahLst/>
                      <a:cxnLst>
                        <a:cxn ang="T34">
                          <a:pos x="T0" y="T1"/>
                        </a:cxn>
                        <a:cxn ang="T35">
                          <a:pos x="T2" y="T3"/>
                        </a:cxn>
                        <a:cxn ang="T36">
                          <a:pos x="T4" y="T5"/>
                        </a:cxn>
                        <a:cxn ang="T37">
                          <a:pos x="T6" y="T7"/>
                        </a:cxn>
                        <a:cxn ang="T38">
                          <a:pos x="T8" y="T9"/>
                        </a:cxn>
                        <a:cxn ang="T39">
                          <a:pos x="T10" y="T11"/>
                        </a:cxn>
                        <a:cxn ang="T40">
                          <a:pos x="T12" y="T13"/>
                        </a:cxn>
                        <a:cxn ang="T41">
                          <a:pos x="T14" y="T15"/>
                        </a:cxn>
                        <a:cxn ang="T42">
                          <a:pos x="T16" y="T17"/>
                        </a:cxn>
                        <a:cxn ang="T43">
                          <a:pos x="T18" y="T19"/>
                        </a:cxn>
                        <a:cxn ang="T44">
                          <a:pos x="T20" y="T21"/>
                        </a:cxn>
                        <a:cxn ang="T45">
                          <a:pos x="T22" y="T23"/>
                        </a:cxn>
                        <a:cxn ang="T46">
                          <a:pos x="T24" y="T25"/>
                        </a:cxn>
                        <a:cxn ang="T47">
                          <a:pos x="T26" y="T27"/>
                        </a:cxn>
                        <a:cxn ang="T48">
                          <a:pos x="T28" y="T29"/>
                        </a:cxn>
                        <a:cxn ang="T49">
                          <a:pos x="T30" y="T31"/>
                        </a:cxn>
                        <a:cxn ang="T50">
                          <a:pos x="T32" y="T33"/>
                        </a:cxn>
                      </a:cxnLst>
                      <a:rect l="0" t="0" r="r" b="b"/>
                      <a:pathLst>
                        <a:path w="64" h="115">
                          <a:moveTo>
                            <a:pt x="0" y="0"/>
                          </a:moveTo>
                          <a:lnTo>
                            <a:pt x="13" y="7"/>
                          </a:lnTo>
                          <a:lnTo>
                            <a:pt x="14" y="22"/>
                          </a:lnTo>
                          <a:lnTo>
                            <a:pt x="31" y="31"/>
                          </a:lnTo>
                          <a:lnTo>
                            <a:pt x="51" y="36"/>
                          </a:lnTo>
                          <a:lnTo>
                            <a:pt x="63" y="43"/>
                          </a:lnTo>
                          <a:lnTo>
                            <a:pt x="61" y="50"/>
                          </a:lnTo>
                          <a:lnTo>
                            <a:pt x="59" y="59"/>
                          </a:lnTo>
                          <a:lnTo>
                            <a:pt x="54" y="69"/>
                          </a:lnTo>
                          <a:lnTo>
                            <a:pt x="51" y="78"/>
                          </a:lnTo>
                          <a:lnTo>
                            <a:pt x="47" y="85"/>
                          </a:lnTo>
                          <a:lnTo>
                            <a:pt x="43" y="94"/>
                          </a:lnTo>
                          <a:lnTo>
                            <a:pt x="35" y="105"/>
                          </a:lnTo>
                          <a:lnTo>
                            <a:pt x="29" y="114"/>
                          </a:lnTo>
                          <a:lnTo>
                            <a:pt x="9" y="32"/>
                          </a:lnTo>
                          <a:lnTo>
                            <a:pt x="1" y="21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008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1350"/>
                    </a:p>
                  </p:txBody>
                </p:sp>
                <p:sp>
                  <p:nvSpPr>
                    <p:cNvPr id="151768" name="Freeform 374"/>
                    <p:cNvSpPr>
                      <a:spLocks/>
                    </p:cNvSpPr>
                    <p:nvPr/>
                  </p:nvSpPr>
                  <p:spPr bwMode="auto">
                    <a:xfrm>
                      <a:off x="948" y="3524"/>
                      <a:ext cx="92" cy="130"/>
                    </a:xfrm>
                    <a:custGeom>
                      <a:avLst/>
                      <a:gdLst>
                        <a:gd name="T0" fmla="*/ 91 w 92"/>
                        <a:gd name="T1" fmla="*/ 129 h 130"/>
                        <a:gd name="T2" fmla="*/ 51 w 92"/>
                        <a:gd name="T3" fmla="*/ 129 h 130"/>
                        <a:gd name="T4" fmla="*/ 33 w 92"/>
                        <a:gd name="T5" fmla="*/ 129 h 130"/>
                        <a:gd name="T6" fmla="*/ 33 w 92"/>
                        <a:gd name="T7" fmla="*/ 105 h 130"/>
                        <a:gd name="T8" fmla="*/ 26 w 92"/>
                        <a:gd name="T9" fmla="*/ 73 h 130"/>
                        <a:gd name="T10" fmla="*/ 17 w 92"/>
                        <a:gd name="T11" fmla="*/ 42 h 130"/>
                        <a:gd name="T12" fmla="*/ 17 w 92"/>
                        <a:gd name="T13" fmla="*/ 24 h 130"/>
                        <a:gd name="T14" fmla="*/ 6 w 92"/>
                        <a:gd name="T15" fmla="*/ 14 h 130"/>
                        <a:gd name="T16" fmla="*/ 0 w 92"/>
                        <a:gd name="T17" fmla="*/ 0 h 130"/>
                        <a:gd name="T18" fmla="*/ 11 w 92"/>
                        <a:gd name="T19" fmla="*/ 8 h 130"/>
                        <a:gd name="T20" fmla="*/ 23 w 92"/>
                        <a:gd name="T21" fmla="*/ 15 h 130"/>
                        <a:gd name="T22" fmla="*/ 36 w 92"/>
                        <a:gd name="T23" fmla="*/ 18 h 130"/>
                        <a:gd name="T24" fmla="*/ 42 w 92"/>
                        <a:gd name="T25" fmla="*/ 21 h 130"/>
                        <a:gd name="T26" fmla="*/ 48 w 92"/>
                        <a:gd name="T27" fmla="*/ 21 h 130"/>
                        <a:gd name="T28" fmla="*/ 56 w 92"/>
                        <a:gd name="T29" fmla="*/ 18 h 130"/>
                        <a:gd name="T30" fmla="*/ 62 w 92"/>
                        <a:gd name="T31" fmla="*/ 15 h 130"/>
                        <a:gd name="T32" fmla="*/ 62 w 92"/>
                        <a:gd name="T33" fmla="*/ 35 h 130"/>
                        <a:gd name="T34" fmla="*/ 71 w 92"/>
                        <a:gd name="T35" fmla="*/ 47 h 130"/>
                        <a:gd name="T36" fmla="*/ 83 w 92"/>
                        <a:gd name="T37" fmla="*/ 96 h 130"/>
                        <a:gd name="T38" fmla="*/ 91 w 92"/>
                        <a:gd name="T39" fmla="*/ 129 h 130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</a:gdLst>
                      <a:ahLst/>
                      <a:cxnLst>
                        <a:cxn ang="T40">
                          <a:pos x="T0" y="T1"/>
                        </a:cxn>
                        <a:cxn ang="T41">
                          <a:pos x="T2" y="T3"/>
                        </a:cxn>
                        <a:cxn ang="T42">
                          <a:pos x="T4" y="T5"/>
                        </a:cxn>
                        <a:cxn ang="T43">
                          <a:pos x="T6" y="T7"/>
                        </a:cxn>
                        <a:cxn ang="T44">
                          <a:pos x="T8" y="T9"/>
                        </a:cxn>
                        <a:cxn ang="T45">
                          <a:pos x="T10" y="T11"/>
                        </a:cxn>
                        <a:cxn ang="T46">
                          <a:pos x="T12" y="T13"/>
                        </a:cxn>
                        <a:cxn ang="T47">
                          <a:pos x="T14" y="T15"/>
                        </a:cxn>
                        <a:cxn ang="T48">
                          <a:pos x="T16" y="T17"/>
                        </a:cxn>
                        <a:cxn ang="T49">
                          <a:pos x="T18" y="T19"/>
                        </a:cxn>
                        <a:cxn ang="T50">
                          <a:pos x="T20" y="T21"/>
                        </a:cxn>
                        <a:cxn ang="T51">
                          <a:pos x="T22" y="T23"/>
                        </a:cxn>
                        <a:cxn ang="T52">
                          <a:pos x="T24" y="T25"/>
                        </a:cxn>
                        <a:cxn ang="T53">
                          <a:pos x="T26" y="T27"/>
                        </a:cxn>
                        <a:cxn ang="T54">
                          <a:pos x="T28" y="T29"/>
                        </a:cxn>
                        <a:cxn ang="T55">
                          <a:pos x="T30" y="T31"/>
                        </a:cxn>
                        <a:cxn ang="T56">
                          <a:pos x="T32" y="T33"/>
                        </a:cxn>
                        <a:cxn ang="T57">
                          <a:pos x="T34" y="T35"/>
                        </a:cxn>
                        <a:cxn ang="T58">
                          <a:pos x="T36" y="T37"/>
                        </a:cxn>
                        <a:cxn ang="T59">
                          <a:pos x="T38" y="T39"/>
                        </a:cxn>
                      </a:cxnLst>
                      <a:rect l="0" t="0" r="r" b="b"/>
                      <a:pathLst>
                        <a:path w="92" h="130">
                          <a:moveTo>
                            <a:pt x="91" y="129"/>
                          </a:moveTo>
                          <a:lnTo>
                            <a:pt x="51" y="129"/>
                          </a:lnTo>
                          <a:lnTo>
                            <a:pt x="33" y="129"/>
                          </a:lnTo>
                          <a:lnTo>
                            <a:pt x="33" y="105"/>
                          </a:lnTo>
                          <a:lnTo>
                            <a:pt x="26" y="73"/>
                          </a:lnTo>
                          <a:lnTo>
                            <a:pt x="17" y="42"/>
                          </a:lnTo>
                          <a:lnTo>
                            <a:pt x="17" y="24"/>
                          </a:lnTo>
                          <a:lnTo>
                            <a:pt x="6" y="14"/>
                          </a:lnTo>
                          <a:lnTo>
                            <a:pt x="0" y="0"/>
                          </a:lnTo>
                          <a:lnTo>
                            <a:pt x="11" y="8"/>
                          </a:lnTo>
                          <a:lnTo>
                            <a:pt x="23" y="15"/>
                          </a:lnTo>
                          <a:lnTo>
                            <a:pt x="36" y="18"/>
                          </a:lnTo>
                          <a:lnTo>
                            <a:pt x="42" y="21"/>
                          </a:lnTo>
                          <a:lnTo>
                            <a:pt x="48" y="21"/>
                          </a:lnTo>
                          <a:lnTo>
                            <a:pt x="56" y="18"/>
                          </a:lnTo>
                          <a:lnTo>
                            <a:pt x="62" y="15"/>
                          </a:lnTo>
                          <a:lnTo>
                            <a:pt x="62" y="35"/>
                          </a:lnTo>
                          <a:lnTo>
                            <a:pt x="71" y="47"/>
                          </a:lnTo>
                          <a:lnTo>
                            <a:pt x="83" y="96"/>
                          </a:lnTo>
                          <a:lnTo>
                            <a:pt x="91" y="129"/>
                          </a:lnTo>
                        </a:path>
                      </a:pathLst>
                    </a:custGeom>
                    <a:solidFill>
                      <a:srgbClr val="DFFFBF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1350"/>
                    </a:p>
                  </p:txBody>
                </p:sp>
                <p:sp>
                  <p:nvSpPr>
                    <p:cNvPr id="151769" name="Freeform 375"/>
                    <p:cNvSpPr>
                      <a:spLocks/>
                    </p:cNvSpPr>
                    <p:nvPr/>
                  </p:nvSpPr>
                  <p:spPr bwMode="auto">
                    <a:xfrm>
                      <a:off x="933" y="3377"/>
                      <a:ext cx="98" cy="162"/>
                    </a:xfrm>
                    <a:custGeom>
                      <a:avLst/>
                      <a:gdLst>
                        <a:gd name="T0" fmla="*/ 11 w 98"/>
                        <a:gd name="T1" fmla="*/ 126 h 162"/>
                        <a:gd name="T2" fmla="*/ 9 w 98"/>
                        <a:gd name="T3" fmla="*/ 108 h 162"/>
                        <a:gd name="T4" fmla="*/ 3 w 98"/>
                        <a:gd name="T5" fmla="*/ 87 h 162"/>
                        <a:gd name="T6" fmla="*/ 0 w 98"/>
                        <a:gd name="T7" fmla="*/ 54 h 162"/>
                        <a:gd name="T8" fmla="*/ 13 w 98"/>
                        <a:gd name="T9" fmla="*/ 21 h 162"/>
                        <a:gd name="T10" fmla="*/ 29 w 98"/>
                        <a:gd name="T11" fmla="*/ 7 h 162"/>
                        <a:gd name="T12" fmla="*/ 49 w 98"/>
                        <a:gd name="T13" fmla="*/ 1 h 162"/>
                        <a:gd name="T14" fmla="*/ 67 w 98"/>
                        <a:gd name="T15" fmla="*/ 0 h 162"/>
                        <a:gd name="T16" fmla="*/ 82 w 98"/>
                        <a:gd name="T17" fmla="*/ 10 h 162"/>
                        <a:gd name="T18" fmla="*/ 93 w 98"/>
                        <a:gd name="T19" fmla="*/ 36 h 162"/>
                        <a:gd name="T20" fmla="*/ 97 w 98"/>
                        <a:gd name="T21" fmla="*/ 57 h 162"/>
                        <a:gd name="T22" fmla="*/ 96 w 98"/>
                        <a:gd name="T23" fmla="*/ 86 h 162"/>
                        <a:gd name="T24" fmla="*/ 94 w 98"/>
                        <a:gd name="T25" fmla="*/ 108 h 162"/>
                        <a:gd name="T26" fmla="*/ 93 w 98"/>
                        <a:gd name="T27" fmla="*/ 117 h 162"/>
                        <a:gd name="T28" fmla="*/ 91 w 98"/>
                        <a:gd name="T29" fmla="*/ 126 h 162"/>
                        <a:gd name="T30" fmla="*/ 86 w 98"/>
                        <a:gd name="T31" fmla="*/ 134 h 162"/>
                        <a:gd name="T32" fmla="*/ 80 w 98"/>
                        <a:gd name="T33" fmla="*/ 138 h 162"/>
                        <a:gd name="T34" fmla="*/ 75 w 98"/>
                        <a:gd name="T35" fmla="*/ 141 h 162"/>
                        <a:gd name="T36" fmla="*/ 76 w 98"/>
                        <a:gd name="T37" fmla="*/ 155 h 162"/>
                        <a:gd name="T38" fmla="*/ 70 w 98"/>
                        <a:gd name="T39" fmla="*/ 158 h 162"/>
                        <a:gd name="T40" fmla="*/ 63 w 98"/>
                        <a:gd name="T41" fmla="*/ 161 h 162"/>
                        <a:gd name="T42" fmla="*/ 50 w 98"/>
                        <a:gd name="T43" fmla="*/ 160 h 162"/>
                        <a:gd name="T44" fmla="*/ 40 w 98"/>
                        <a:gd name="T45" fmla="*/ 155 h 162"/>
                        <a:gd name="T46" fmla="*/ 24 w 98"/>
                        <a:gd name="T47" fmla="*/ 147 h 162"/>
                        <a:gd name="T48" fmla="*/ 14 w 98"/>
                        <a:gd name="T49" fmla="*/ 140 h 162"/>
                        <a:gd name="T50" fmla="*/ 11 w 98"/>
                        <a:gd name="T51" fmla="*/ 126 h 162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60000 65536"/>
                        <a:gd name="T73" fmla="*/ 0 60000 65536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</a:gdLst>
                      <a:ahLst/>
                      <a:cxnLst>
                        <a:cxn ang="T52">
                          <a:pos x="T0" y="T1"/>
                        </a:cxn>
                        <a:cxn ang="T53">
                          <a:pos x="T2" y="T3"/>
                        </a:cxn>
                        <a:cxn ang="T54">
                          <a:pos x="T4" y="T5"/>
                        </a:cxn>
                        <a:cxn ang="T55">
                          <a:pos x="T6" y="T7"/>
                        </a:cxn>
                        <a:cxn ang="T56">
                          <a:pos x="T8" y="T9"/>
                        </a:cxn>
                        <a:cxn ang="T57">
                          <a:pos x="T10" y="T11"/>
                        </a:cxn>
                        <a:cxn ang="T58">
                          <a:pos x="T12" y="T13"/>
                        </a:cxn>
                        <a:cxn ang="T59">
                          <a:pos x="T14" y="T15"/>
                        </a:cxn>
                        <a:cxn ang="T60">
                          <a:pos x="T16" y="T17"/>
                        </a:cxn>
                        <a:cxn ang="T61">
                          <a:pos x="T18" y="T19"/>
                        </a:cxn>
                        <a:cxn ang="T62">
                          <a:pos x="T20" y="T21"/>
                        </a:cxn>
                        <a:cxn ang="T63">
                          <a:pos x="T22" y="T23"/>
                        </a:cxn>
                        <a:cxn ang="T64">
                          <a:pos x="T24" y="T25"/>
                        </a:cxn>
                        <a:cxn ang="T65">
                          <a:pos x="T26" y="T27"/>
                        </a:cxn>
                        <a:cxn ang="T66">
                          <a:pos x="T28" y="T29"/>
                        </a:cxn>
                        <a:cxn ang="T67">
                          <a:pos x="T30" y="T31"/>
                        </a:cxn>
                        <a:cxn ang="T68">
                          <a:pos x="T32" y="T33"/>
                        </a:cxn>
                        <a:cxn ang="T69">
                          <a:pos x="T34" y="T35"/>
                        </a:cxn>
                        <a:cxn ang="T70">
                          <a:pos x="T36" y="T37"/>
                        </a:cxn>
                        <a:cxn ang="T71">
                          <a:pos x="T38" y="T39"/>
                        </a:cxn>
                        <a:cxn ang="T72">
                          <a:pos x="T40" y="T41"/>
                        </a:cxn>
                        <a:cxn ang="T73">
                          <a:pos x="T42" y="T43"/>
                        </a:cxn>
                        <a:cxn ang="T74">
                          <a:pos x="T44" y="T45"/>
                        </a:cxn>
                        <a:cxn ang="T75">
                          <a:pos x="T46" y="T47"/>
                        </a:cxn>
                        <a:cxn ang="T76">
                          <a:pos x="T48" y="T49"/>
                        </a:cxn>
                        <a:cxn ang="T77">
                          <a:pos x="T50" y="T51"/>
                        </a:cxn>
                      </a:cxnLst>
                      <a:rect l="0" t="0" r="r" b="b"/>
                      <a:pathLst>
                        <a:path w="98" h="162">
                          <a:moveTo>
                            <a:pt x="11" y="126"/>
                          </a:moveTo>
                          <a:lnTo>
                            <a:pt x="9" y="108"/>
                          </a:lnTo>
                          <a:lnTo>
                            <a:pt x="3" y="87"/>
                          </a:lnTo>
                          <a:lnTo>
                            <a:pt x="0" y="54"/>
                          </a:lnTo>
                          <a:lnTo>
                            <a:pt x="13" y="21"/>
                          </a:lnTo>
                          <a:lnTo>
                            <a:pt x="29" y="7"/>
                          </a:lnTo>
                          <a:lnTo>
                            <a:pt x="49" y="1"/>
                          </a:lnTo>
                          <a:lnTo>
                            <a:pt x="67" y="0"/>
                          </a:lnTo>
                          <a:lnTo>
                            <a:pt x="82" y="10"/>
                          </a:lnTo>
                          <a:lnTo>
                            <a:pt x="93" y="36"/>
                          </a:lnTo>
                          <a:lnTo>
                            <a:pt x="97" y="57"/>
                          </a:lnTo>
                          <a:lnTo>
                            <a:pt x="96" y="86"/>
                          </a:lnTo>
                          <a:lnTo>
                            <a:pt x="94" y="108"/>
                          </a:lnTo>
                          <a:lnTo>
                            <a:pt x="93" y="117"/>
                          </a:lnTo>
                          <a:lnTo>
                            <a:pt x="91" y="126"/>
                          </a:lnTo>
                          <a:lnTo>
                            <a:pt x="86" y="134"/>
                          </a:lnTo>
                          <a:lnTo>
                            <a:pt x="80" y="138"/>
                          </a:lnTo>
                          <a:lnTo>
                            <a:pt x="75" y="141"/>
                          </a:lnTo>
                          <a:lnTo>
                            <a:pt x="76" y="155"/>
                          </a:lnTo>
                          <a:lnTo>
                            <a:pt x="70" y="158"/>
                          </a:lnTo>
                          <a:lnTo>
                            <a:pt x="63" y="161"/>
                          </a:lnTo>
                          <a:lnTo>
                            <a:pt x="50" y="160"/>
                          </a:lnTo>
                          <a:lnTo>
                            <a:pt x="40" y="155"/>
                          </a:lnTo>
                          <a:lnTo>
                            <a:pt x="24" y="147"/>
                          </a:lnTo>
                          <a:lnTo>
                            <a:pt x="14" y="140"/>
                          </a:lnTo>
                          <a:lnTo>
                            <a:pt x="11" y="126"/>
                          </a:lnTo>
                        </a:path>
                      </a:pathLst>
                    </a:custGeom>
                    <a:solidFill>
                      <a:srgbClr val="BFFFBF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1350"/>
                    </a:p>
                  </p:txBody>
                </p:sp>
                <p:sp>
                  <p:nvSpPr>
                    <p:cNvPr id="151770" name="Freeform 376"/>
                    <p:cNvSpPr>
                      <a:spLocks/>
                    </p:cNvSpPr>
                    <p:nvPr/>
                  </p:nvSpPr>
                  <p:spPr bwMode="auto">
                    <a:xfrm>
                      <a:off x="933" y="3446"/>
                      <a:ext cx="71" cy="109"/>
                    </a:xfrm>
                    <a:custGeom>
                      <a:avLst/>
                      <a:gdLst>
                        <a:gd name="T0" fmla="*/ 22 w 71"/>
                        <a:gd name="T1" fmla="*/ 0 h 109"/>
                        <a:gd name="T2" fmla="*/ 26 w 71"/>
                        <a:gd name="T3" fmla="*/ 21 h 109"/>
                        <a:gd name="T4" fmla="*/ 29 w 71"/>
                        <a:gd name="T5" fmla="*/ 36 h 109"/>
                        <a:gd name="T6" fmla="*/ 32 w 71"/>
                        <a:gd name="T7" fmla="*/ 49 h 109"/>
                        <a:gd name="T8" fmla="*/ 39 w 71"/>
                        <a:gd name="T9" fmla="*/ 62 h 109"/>
                        <a:gd name="T10" fmla="*/ 40 w 71"/>
                        <a:gd name="T11" fmla="*/ 65 h 109"/>
                        <a:gd name="T12" fmla="*/ 45 w 71"/>
                        <a:gd name="T13" fmla="*/ 69 h 109"/>
                        <a:gd name="T14" fmla="*/ 48 w 71"/>
                        <a:gd name="T15" fmla="*/ 72 h 109"/>
                        <a:gd name="T16" fmla="*/ 55 w 71"/>
                        <a:gd name="T17" fmla="*/ 74 h 109"/>
                        <a:gd name="T18" fmla="*/ 58 w 71"/>
                        <a:gd name="T19" fmla="*/ 75 h 109"/>
                        <a:gd name="T20" fmla="*/ 62 w 71"/>
                        <a:gd name="T21" fmla="*/ 76 h 109"/>
                        <a:gd name="T22" fmla="*/ 66 w 71"/>
                        <a:gd name="T23" fmla="*/ 76 h 109"/>
                        <a:gd name="T24" fmla="*/ 70 w 71"/>
                        <a:gd name="T25" fmla="*/ 74 h 109"/>
                        <a:gd name="T26" fmla="*/ 66 w 71"/>
                        <a:gd name="T27" fmla="*/ 81 h 109"/>
                        <a:gd name="T28" fmla="*/ 57 w 71"/>
                        <a:gd name="T29" fmla="*/ 88 h 109"/>
                        <a:gd name="T30" fmla="*/ 52 w 71"/>
                        <a:gd name="T31" fmla="*/ 94 h 109"/>
                        <a:gd name="T32" fmla="*/ 48 w 71"/>
                        <a:gd name="T33" fmla="*/ 101 h 109"/>
                        <a:gd name="T34" fmla="*/ 44 w 71"/>
                        <a:gd name="T35" fmla="*/ 106 h 109"/>
                        <a:gd name="T36" fmla="*/ 35 w 71"/>
                        <a:gd name="T37" fmla="*/ 108 h 109"/>
                        <a:gd name="T38" fmla="*/ 23 w 71"/>
                        <a:gd name="T39" fmla="*/ 108 h 109"/>
                        <a:gd name="T40" fmla="*/ 5 w 71"/>
                        <a:gd name="T41" fmla="*/ 92 h 109"/>
                        <a:gd name="T42" fmla="*/ 0 w 71"/>
                        <a:gd name="T43" fmla="*/ 79 h 109"/>
                        <a:gd name="T44" fmla="*/ 7 w 71"/>
                        <a:gd name="T45" fmla="*/ 52 h 109"/>
                        <a:gd name="T46" fmla="*/ 11 w 71"/>
                        <a:gd name="T47" fmla="*/ 24 h 109"/>
                        <a:gd name="T48" fmla="*/ 22 w 71"/>
                        <a:gd name="T49" fmla="*/ 0 h 109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60000 65536"/>
                        <a:gd name="T73" fmla="*/ 0 60000 65536"/>
                        <a:gd name="T74" fmla="*/ 0 60000 65536"/>
                      </a:gdLst>
                      <a:ahLst/>
                      <a:cxnLst>
                        <a:cxn ang="T50">
                          <a:pos x="T0" y="T1"/>
                        </a:cxn>
                        <a:cxn ang="T51">
                          <a:pos x="T2" y="T3"/>
                        </a:cxn>
                        <a:cxn ang="T52">
                          <a:pos x="T4" y="T5"/>
                        </a:cxn>
                        <a:cxn ang="T53">
                          <a:pos x="T6" y="T7"/>
                        </a:cxn>
                        <a:cxn ang="T54">
                          <a:pos x="T8" y="T9"/>
                        </a:cxn>
                        <a:cxn ang="T55">
                          <a:pos x="T10" y="T11"/>
                        </a:cxn>
                        <a:cxn ang="T56">
                          <a:pos x="T12" y="T13"/>
                        </a:cxn>
                        <a:cxn ang="T57">
                          <a:pos x="T14" y="T15"/>
                        </a:cxn>
                        <a:cxn ang="T58">
                          <a:pos x="T16" y="T17"/>
                        </a:cxn>
                        <a:cxn ang="T59">
                          <a:pos x="T18" y="T19"/>
                        </a:cxn>
                        <a:cxn ang="T60">
                          <a:pos x="T20" y="T21"/>
                        </a:cxn>
                        <a:cxn ang="T61">
                          <a:pos x="T22" y="T23"/>
                        </a:cxn>
                        <a:cxn ang="T62">
                          <a:pos x="T24" y="T25"/>
                        </a:cxn>
                        <a:cxn ang="T63">
                          <a:pos x="T26" y="T27"/>
                        </a:cxn>
                        <a:cxn ang="T64">
                          <a:pos x="T28" y="T29"/>
                        </a:cxn>
                        <a:cxn ang="T65">
                          <a:pos x="T30" y="T31"/>
                        </a:cxn>
                        <a:cxn ang="T66">
                          <a:pos x="T32" y="T33"/>
                        </a:cxn>
                        <a:cxn ang="T67">
                          <a:pos x="T34" y="T35"/>
                        </a:cxn>
                        <a:cxn ang="T68">
                          <a:pos x="T36" y="T37"/>
                        </a:cxn>
                        <a:cxn ang="T69">
                          <a:pos x="T38" y="T39"/>
                        </a:cxn>
                        <a:cxn ang="T70">
                          <a:pos x="T40" y="T41"/>
                        </a:cxn>
                        <a:cxn ang="T71">
                          <a:pos x="T42" y="T43"/>
                        </a:cxn>
                        <a:cxn ang="T72">
                          <a:pos x="T44" y="T45"/>
                        </a:cxn>
                        <a:cxn ang="T73">
                          <a:pos x="T46" y="T47"/>
                        </a:cxn>
                        <a:cxn ang="T74">
                          <a:pos x="T48" y="T49"/>
                        </a:cxn>
                      </a:cxnLst>
                      <a:rect l="0" t="0" r="r" b="b"/>
                      <a:pathLst>
                        <a:path w="71" h="109">
                          <a:moveTo>
                            <a:pt x="22" y="0"/>
                          </a:moveTo>
                          <a:lnTo>
                            <a:pt x="26" y="21"/>
                          </a:lnTo>
                          <a:lnTo>
                            <a:pt x="29" y="36"/>
                          </a:lnTo>
                          <a:lnTo>
                            <a:pt x="32" y="49"/>
                          </a:lnTo>
                          <a:lnTo>
                            <a:pt x="39" y="62"/>
                          </a:lnTo>
                          <a:lnTo>
                            <a:pt x="40" y="65"/>
                          </a:lnTo>
                          <a:lnTo>
                            <a:pt x="45" y="69"/>
                          </a:lnTo>
                          <a:lnTo>
                            <a:pt x="48" y="72"/>
                          </a:lnTo>
                          <a:lnTo>
                            <a:pt x="55" y="74"/>
                          </a:lnTo>
                          <a:lnTo>
                            <a:pt x="58" y="75"/>
                          </a:lnTo>
                          <a:lnTo>
                            <a:pt x="62" y="76"/>
                          </a:lnTo>
                          <a:lnTo>
                            <a:pt x="66" y="76"/>
                          </a:lnTo>
                          <a:lnTo>
                            <a:pt x="70" y="74"/>
                          </a:lnTo>
                          <a:lnTo>
                            <a:pt x="66" y="81"/>
                          </a:lnTo>
                          <a:lnTo>
                            <a:pt x="57" y="88"/>
                          </a:lnTo>
                          <a:lnTo>
                            <a:pt x="52" y="94"/>
                          </a:lnTo>
                          <a:lnTo>
                            <a:pt x="48" y="101"/>
                          </a:lnTo>
                          <a:lnTo>
                            <a:pt x="44" y="106"/>
                          </a:lnTo>
                          <a:lnTo>
                            <a:pt x="35" y="108"/>
                          </a:lnTo>
                          <a:lnTo>
                            <a:pt x="23" y="108"/>
                          </a:lnTo>
                          <a:lnTo>
                            <a:pt x="5" y="92"/>
                          </a:lnTo>
                          <a:lnTo>
                            <a:pt x="0" y="79"/>
                          </a:lnTo>
                          <a:lnTo>
                            <a:pt x="7" y="52"/>
                          </a:lnTo>
                          <a:lnTo>
                            <a:pt x="11" y="24"/>
                          </a:lnTo>
                          <a:lnTo>
                            <a:pt x="22" y="0"/>
                          </a:lnTo>
                        </a:path>
                      </a:pathLst>
                    </a:custGeom>
                    <a:solidFill>
                      <a:srgbClr val="3F5F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1350"/>
                    </a:p>
                  </p:txBody>
                </p:sp>
                <p:grpSp>
                  <p:nvGrpSpPr>
                    <p:cNvPr id="151771" name="Group 37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976" y="3428"/>
                      <a:ext cx="54" cy="61"/>
                      <a:chOff x="976" y="3428"/>
                      <a:chExt cx="54" cy="61"/>
                    </a:xfrm>
                  </p:grpSpPr>
                  <p:sp>
                    <p:nvSpPr>
                      <p:cNvPr id="151774" name="Freeform 37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98" y="3486"/>
                        <a:ext cx="18" cy="3"/>
                      </a:xfrm>
                      <a:custGeom>
                        <a:avLst/>
                        <a:gdLst>
                          <a:gd name="T0" fmla="*/ 0 w 18"/>
                          <a:gd name="T1" fmla="*/ 1 h 3"/>
                          <a:gd name="T2" fmla="*/ 1 w 18"/>
                          <a:gd name="T3" fmla="*/ 2 h 3"/>
                          <a:gd name="T4" fmla="*/ 4 w 18"/>
                          <a:gd name="T5" fmla="*/ 2 h 3"/>
                          <a:gd name="T6" fmla="*/ 7 w 18"/>
                          <a:gd name="T7" fmla="*/ 2 h 3"/>
                          <a:gd name="T8" fmla="*/ 9 w 18"/>
                          <a:gd name="T9" fmla="*/ 2 h 3"/>
                          <a:gd name="T10" fmla="*/ 12 w 18"/>
                          <a:gd name="T11" fmla="*/ 2 h 3"/>
                          <a:gd name="T12" fmla="*/ 14 w 18"/>
                          <a:gd name="T13" fmla="*/ 2 h 3"/>
                          <a:gd name="T14" fmla="*/ 16 w 18"/>
                          <a:gd name="T15" fmla="*/ 2 h 3"/>
                          <a:gd name="T16" fmla="*/ 17 w 18"/>
                          <a:gd name="T17" fmla="*/ 1 h 3"/>
                          <a:gd name="T18" fmla="*/ 15 w 18"/>
                          <a:gd name="T19" fmla="*/ 0 h 3"/>
                          <a:gd name="T20" fmla="*/ 10 w 18"/>
                          <a:gd name="T21" fmla="*/ 0 h 3"/>
                          <a:gd name="T22" fmla="*/ 5 w 18"/>
                          <a:gd name="T23" fmla="*/ 0 h 3"/>
                          <a:gd name="T24" fmla="*/ 2 w 18"/>
                          <a:gd name="T25" fmla="*/ 0 h 3"/>
                          <a:gd name="T26" fmla="*/ 0 w 18"/>
                          <a:gd name="T27" fmla="*/ 1 h 3"/>
                          <a:gd name="T28" fmla="*/ 0 60000 65536"/>
                          <a:gd name="T29" fmla="*/ 0 60000 65536"/>
                          <a:gd name="T30" fmla="*/ 0 60000 65536"/>
                          <a:gd name="T31" fmla="*/ 0 60000 65536"/>
                          <a:gd name="T32" fmla="*/ 0 60000 65536"/>
                          <a:gd name="T33" fmla="*/ 0 60000 65536"/>
                          <a:gd name="T34" fmla="*/ 0 60000 65536"/>
                          <a:gd name="T35" fmla="*/ 0 60000 65536"/>
                          <a:gd name="T36" fmla="*/ 0 60000 65536"/>
                          <a:gd name="T37" fmla="*/ 0 60000 65536"/>
                          <a:gd name="T38" fmla="*/ 0 60000 65536"/>
                          <a:gd name="T39" fmla="*/ 0 60000 65536"/>
                          <a:gd name="T40" fmla="*/ 0 60000 65536"/>
                          <a:gd name="T41" fmla="*/ 0 60000 65536"/>
                        </a:gdLst>
                        <a:ahLst/>
                        <a:cxnLst>
                          <a:cxn ang="T28">
                            <a:pos x="T0" y="T1"/>
                          </a:cxn>
                          <a:cxn ang="T29">
                            <a:pos x="T2" y="T3"/>
                          </a:cxn>
                          <a:cxn ang="T30">
                            <a:pos x="T4" y="T5"/>
                          </a:cxn>
                          <a:cxn ang="T31">
                            <a:pos x="T6" y="T7"/>
                          </a:cxn>
                          <a:cxn ang="T32">
                            <a:pos x="T8" y="T9"/>
                          </a:cxn>
                          <a:cxn ang="T33">
                            <a:pos x="T10" y="T11"/>
                          </a:cxn>
                          <a:cxn ang="T34">
                            <a:pos x="T12" y="T13"/>
                          </a:cxn>
                          <a:cxn ang="T35">
                            <a:pos x="T14" y="T15"/>
                          </a:cxn>
                          <a:cxn ang="T36">
                            <a:pos x="T16" y="T17"/>
                          </a:cxn>
                          <a:cxn ang="T37">
                            <a:pos x="T18" y="T19"/>
                          </a:cxn>
                          <a:cxn ang="T38">
                            <a:pos x="T20" y="T21"/>
                          </a:cxn>
                          <a:cxn ang="T39">
                            <a:pos x="T22" y="T23"/>
                          </a:cxn>
                          <a:cxn ang="T40">
                            <a:pos x="T24" y="T25"/>
                          </a:cxn>
                          <a:cxn ang="T41">
                            <a:pos x="T26" y="T27"/>
                          </a:cxn>
                        </a:cxnLst>
                        <a:rect l="0" t="0" r="r" b="b"/>
                        <a:pathLst>
                          <a:path w="18" h="3">
                            <a:moveTo>
                              <a:pt x="0" y="1"/>
                            </a:moveTo>
                            <a:lnTo>
                              <a:pt x="1" y="2"/>
                            </a:lnTo>
                            <a:lnTo>
                              <a:pt x="4" y="2"/>
                            </a:lnTo>
                            <a:lnTo>
                              <a:pt x="7" y="2"/>
                            </a:lnTo>
                            <a:lnTo>
                              <a:pt x="9" y="2"/>
                            </a:lnTo>
                            <a:lnTo>
                              <a:pt x="12" y="2"/>
                            </a:lnTo>
                            <a:lnTo>
                              <a:pt x="14" y="2"/>
                            </a:lnTo>
                            <a:lnTo>
                              <a:pt x="16" y="2"/>
                            </a:lnTo>
                            <a:lnTo>
                              <a:pt x="17" y="1"/>
                            </a:lnTo>
                            <a:lnTo>
                              <a:pt x="15" y="0"/>
                            </a:lnTo>
                            <a:lnTo>
                              <a:pt x="10" y="0"/>
                            </a:lnTo>
                            <a:lnTo>
                              <a:pt x="5" y="0"/>
                            </a:lnTo>
                            <a:lnTo>
                              <a:pt x="2" y="0"/>
                            </a:lnTo>
                            <a:lnTo>
                              <a:pt x="0" y="1"/>
                            </a:lnTo>
                          </a:path>
                        </a:pathLst>
                      </a:custGeom>
                      <a:solidFill>
                        <a:srgbClr val="3F5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 cap="rnd" cmpd="sng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 sz="1350"/>
                      </a:p>
                    </p:txBody>
                  </p:sp>
                  <p:sp>
                    <p:nvSpPr>
                      <p:cNvPr id="151775" name="Freeform 37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98" y="3471"/>
                        <a:ext cx="15" cy="2"/>
                      </a:xfrm>
                      <a:custGeom>
                        <a:avLst/>
                        <a:gdLst>
                          <a:gd name="T0" fmla="*/ 3 w 15"/>
                          <a:gd name="T1" fmla="*/ 1 h 2"/>
                          <a:gd name="T2" fmla="*/ 1 w 15"/>
                          <a:gd name="T3" fmla="*/ 1 h 2"/>
                          <a:gd name="T4" fmla="*/ 1 w 15"/>
                          <a:gd name="T5" fmla="*/ 1 h 2"/>
                          <a:gd name="T6" fmla="*/ 0 w 15"/>
                          <a:gd name="T7" fmla="*/ 1 h 2"/>
                          <a:gd name="T8" fmla="*/ 0 w 15"/>
                          <a:gd name="T9" fmla="*/ 1 h 2"/>
                          <a:gd name="T10" fmla="*/ 1 w 15"/>
                          <a:gd name="T11" fmla="*/ 0 h 2"/>
                          <a:gd name="T12" fmla="*/ 3 w 15"/>
                          <a:gd name="T13" fmla="*/ 0 h 2"/>
                          <a:gd name="T14" fmla="*/ 5 w 15"/>
                          <a:gd name="T15" fmla="*/ 0 h 2"/>
                          <a:gd name="T16" fmla="*/ 7 w 15"/>
                          <a:gd name="T17" fmla="*/ 0 h 2"/>
                          <a:gd name="T18" fmla="*/ 9 w 15"/>
                          <a:gd name="T19" fmla="*/ 0 h 2"/>
                          <a:gd name="T20" fmla="*/ 11 w 15"/>
                          <a:gd name="T21" fmla="*/ 0 h 2"/>
                          <a:gd name="T22" fmla="*/ 12 w 15"/>
                          <a:gd name="T23" fmla="*/ 0 h 2"/>
                          <a:gd name="T24" fmla="*/ 13 w 15"/>
                          <a:gd name="T25" fmla="*/ 0 h 2"/>
                          <a:gd name="T26" fmla="*/ 14 w 15"/>
                          <a:gd name="T27" fmla="*/ 1 h 2"/>
                          <a:gd name="T28" fmla="*/ 12 w 15"/>
                          <a:gd name="T29" fmla="*/ 1 h 2"/>
                          <a:gd name="T30" fmla="*/ 11 w 15"/>
                          <a:gd name="T31" fmla="*/ 1 h 2"/>
                          <a:gd name="T32" fmla="*/ 11 w 15"/>
                          <a:gd name="T33" fmla="*/ 1 h 2"/>
                          <a:gd name="T34" fmla="*/ 9 w 15"/>
                          <a:gd name="T35" fmla="*/ 1 h 2"/>
                          <a:gd name="T36" fmla="*/ 8 w 15"/>
                          <a:gd name="T37" fmla="*/ 1 h 2"/>
                          <a:gd name="T38" fmla="*/ 7 w 15"/>
                          <a:gd name="T39" fmla="*/ 1 h 2"/>
                          <a:gd name="T40" fmla="*/ 5 w 15"/>
                          <a:gd name="T41" fmla="*/ 1 h 2"/>
                          <a:gd name="T42" fmla="*/ 3 w 15"/>
                          <a:gd name="T43" fmla="*/ 1 h 2"/>
                          <a:gd name="T44" fmla="*/ 0 60000 65536"/>
                          <a:gd name="T45" fmla="*/ 0 60000 65536"/>
                          <a:gd name="T46" fmla="*/ 0 60000 65536"/>
                          <a:gd name="T47" fmla="*/ 0 60000 65536"/>
                          <a:gd name="T48" fmla="*/ 0 60000 65536"/>
                          <a:gd name="T49" fmla="*/ 0 60000 65536"/>
                          <a:gd name="T50" fmla="*/ 0 60000 65536"/>
                          <a:gd name="T51" fmla="*/ 0 60000 65536"/>
                          <a:gd name="T52" fmla="*/ 0 60000 65536"/>
                          <a:gd name="T53" fmla="*/ 0 60000 65536"/>
                          <a:gd name="T54" fmla="*/ 0 60000 65536"/>
                          <a:gd name="T55" fmla="*/ 0 60000 65536"/>
                          <a:gd name="T56" fmla="*/ 0 60000 65536"/>
                          <a:gd name="T57" fmla="*/ 0 60000 65536"/>
                          <a:gd name="T58" fmla="*/ 0 60000 65536"/>
                          <a:gd name="T59" fmla="*/ 0 60000 65536"/>
                          <a:gd name="T60" fmla="*/ 0 60000 65536"/>
                          <a:gd name="T61" fmla="*/ 0 60000 65536"/>
                          <a:gd name="T62" fmla="*/ 0 60000 65536"/>
                          <a:gd name="T63" fmla="*/ 0 60000 65536"/>
                          <a:gd name="T64" fmla="*/ 0 60000 65536"/>
                          <a:gd name="T65" fmla="*/ 0 60000 65536"/>
                        </a:gdLst>
                        <a:ahLst/>
                        <a:cxnLst>
                          <a:cxn ang="T44">
                            <a:pos x="T0" y="T1"/>
                          </a:cxn>
                          <a:cxn ang="T45">
                            <a:pos x="T2" y="T3"/>
                          </a:cxn>
                          <a:cxn ang="T46">
                            <a:pos x="T4" y="T5"/>
                          </a:cxn>
                          <a:cxn ang="T47">
                            <a:pos x="T6" y="T7"/>
                          </a:cxn>
                          <a:cxn ang="T48">
                            <a:pos x="T8" y="T9"/>
                          </a:cxn>
                          <a:cxn ang="T49">
                            <a:pos x="T10" y="T11"/>
                          </a:cxn>
                          <a:cxn ang="T50">
                            <a:pos x="T12" y="T13"/>
                          </a:cxn>
                          <a:cxn ang="T51">
                            <a:pos x="T14" y="T15"/>
                          </a:cxn>
                          <a:cxn ang="T52">
                            <a:pos x="T16" y="T17"/>
                          </a:cxn>
                          <a:cxn ang="T53">
                            <a:pos x="T18" y="T19"/>
                          </a:cxn>
                          <a:cxn ang="T54">
                            <a:pos x="T20" y="T21"/>
                          </a:cxn>
                          <a:cxn ang="T55">
                            <a:pos x="T22" y="T23"/>
                          </a:cxn>
                          <a:cxn ang="T56">
                            <a:pos x="T24" y="T25"/>
                          </a:cxn>
                          <a:cxn ang="T57">
                            <a:pos x="T26" y="T27"/>
                          </a:cxn>
                          <a:cxn ang="T58">
                            <a:pos x="T28" y="T29"/>
                          </a:cxn>
                          <a:cxn ang="T59">
                            <a:pos x="T30" y="T31"/>
                          </a:cxn>
                          <a:cxn ang="T60">
                            <a:pos x="T32" y="T33"/>
                          </a:cxn>
                          <a:cxn ang="T61">
                            <a:pos x="T34" y="T35"/>
                          </a:cxn>
                          <a:cxn ang="T62">
                            <a:pos x="T36" y="T37"/>
                          </a:cxn>
                          <a:cxn ang="T63">
                            <a:pos x="T38" y="T39"/>
                          </a:cxn>
                          <a:cxn ang="T64">
                            <a:pos x="T40" y="T41"/>
                          </a:cxn>
                          <a:cxn ang="T65">
                            <a:pos x="T42" y="T43"/>
                          </a:cxn>
                        </a:cxnLst>
                        <a:rect l="0" t="0" r="r" b="b"/>
                        <a:pathLst>
                          <a:path w="15" h="2">
                            <a:moveTo>
                              <a:pt x="3" y="1"/>
                            </a:moveTo>
                            <a:lnTo>
                              <a:pt x="1" y="1"/>
                            </a:lnTo>
                            <a:lnTo>
                              <a:pt x="0" y="1"/>
                            </a:lnTo>
                            <a:lnTo>
                              <a:pt x="1" y="0"/>
                            </a:lnTo>
                            <a:lnTo>
                              <a:pt x="3" y="0"/>
                            </a:lnTo>
                            <a:lnTo>
                              <a:pt x="5" y="0"/>
                            </a:lnTo>
                            <a:lnTo>
                              <a:pt x="7" y="0"/>
                            </a:lnTo>
                            <a:lnTo>
                              <a:pt x="9" y="0"/>
                            </a:lnTo>
                            <a:lnTo>
                              <a:pt x="11" y="0"/>
                            </a:lnTo>
                            <a:lnTo>
                              <a:pt x="12" y="0"/>
                            </a:lnTo>
                            <a:lnTo>
                              <a:pt x="13" y="0"/>
                            </a:lnTo>
                            <a:lnTo>
                              <a:pt x="14" y="1"/>
                            </a:lnTo>
                            <a:lnTo>
                              <a:pt x="12" y="1"/>
                            </a:lnTo>
                            <a:lnTo>
                              <a:pt x="11" y="1"/>
                            </a:lnTo>
                            <a:lnTo>
                              <a:pt x="9" y="1"/>
                            </a:lnTo>
                            <a:lnTo>
                              <a:pt x="8" y="1"/>
                            </a:lnTo>
                            <a:lnTo>
                              <a:pt x="7" y="1"/>
                            </a:lnTo>
                            <a:lnTo>
                              <a:pt x="5" y="1"/>
                            </a:lnTo>
                            <a:lnTo>
                              <a:pt x="3" y="1"/>
                            </a:lnTo>
                          </a:path>
                        </a:pathLst>
                      </a:custGeom>
                      <a:solidFill>
                        <a:srgbClr val="3F5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 cap="rnd" cmpd="sng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 sz="1350"/>
                      </a:p>
                    </p:txBody>
                  </p:sp>
                  <p:sp>
                    <p:nvSpPr>
                      <p:cNvPr id="151776" name="Freeform 38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76" y="3428"/>
                        <a:ext cx="28" cy="34"/>
                      </a:xfrm>
                      <a:custGeom>
                        <a:avLst/>
                        <a:gdLst>
                          <a:gd name="T0" fmla="*/ 0 w 28"/>
                          <a:gd name="T1" fmla="*/ 6 h 34"/>
                          <a:gd name="T2" fmla="*/ 3 w 28"/>
                          <a:gd name="T3" fmla="*/ 2 h 34"/>
                          <a:gd name="T4" fmla="*/ 8 w 28"/>
                          <a:gd name="T5" fmla="*/ 1 h 34"/>
                          <a:gd name="T6" fmla="*/ 12 w 28"/>
                          <a:gd name="T7" fmla="*/ 0 h 34"/>
                          <a:gd name="T8" fmla="*/ 17 w 28"/>
                          <a:gd name="T9" fmla="*/ 0 h 34"/>
                          <a:gd name="T10" fmla="*/ 20 w 28"/>
                          <a:gd name="T11" fmla="*/ 2 h 34"/>
                          <a:gd name="T12" fmla="*/ 23 w 28"/>
                          <a:gd name="T13" fmla="*/ 7 h 34"/>
                          <a:gd name="T14" fmla="*/ 25 w 28"/>
                          <a:gd name="T15" fmla="*/ 16 h 34"/>
                          <a:gd name="T16" fmla="*/ 26 w 28"/>
                          <a:gd name="T17" fmla="*/ 24 h 34"/>
                          <a:gd name="T18" fmla="*/ 27 w 28"/>
                          <a:gd name="T19" fmla="*/ 33 h 34"/>
                          <a:gd name="T20" fmla="*/ 24 w 28"/>
                          <a:gd name="T21" fmla="*/ 31 h 34"/>
                          <a:gd name="T22" fmla="*/ 22 w 28"/>
                          <a:gd name="T23" fmla="*/ 31 h 34"/>
                          <a:gd name="T24" fmla="*/ 19 w 28"/>
                          <a:gd name="T25" fmla="*/ 32 h 34"/>
                          <a:gd name="T26" fmla="*/ 20 w 28"/>
                          <a:gd name="T27" fmla="*/ 23 h 34"/>
                          <a:gd name="T28" fmla="*/ 22 w 28"/>
                          <a:gd name="T29" fmla="*/ 14 h 34"/>
                          <a:gd name="T30" fmla="*/ 21 w 28"/>
                          <a:gd name="T31" fmla="*/ 9 h 34"/>
                          <a:gd name="T32" fmla="*/ 18 w 28"/>
                          <a:gd name="T33" fmla="*/ 5 h 34"/>
                          <a:gd name="T34" fmla="*/ 10 w 28"/>
                          <a:gd name="T35" fmla="*/ 3 h 34"/>
                          <a:gd name="T36" fmla="*/ 0 w 28"/>
                          <a:gd name="T37" fmla="*/ 6 h 34"/>
                          <a:gd name="T38" fmla="*/ 0 60000 65536"/>
                          <a:gd name="T39" fmla="*/ 0 60000 65536"/>
                          <a:gd name="T40" fmla="*/ 0 60000 65536"/>
                          <a:gd name="T41" fmla="*/ 0 60000 65536"/>
                          <a:gd name="T42" fmla="*/ 0 60000 65536"/>
                          <a:gd name="T43" fmla="*/ 0 60000 65536"/>
                          <a:gd name="T44" fmla="*/ 0 60000 65536"/>
                          <a:gd name="T45" fmla="*/ 0 60000 65536"/>
                          <a:gd name="T46" fmla="*/ 0 60000 65536"/>
                          <a:gd name="T47" fmla="*/ 0 60000 65536"/>
                          <a:gd name="T48" fmla="*/ 0 60000 65536"/>
                          <a:gd name="T49" fmla="*/ 0 60000 65536"/>
                          <a:gd name="T50" fmla="*/ 0 60000 65536"/>
                          <a:gd name="T51" fmla="*/ 0 60000 65536"/>
                          <a:gd name="T52" fmla="*/ 0 60000 65536"/>
                          <a:gd name="T53" fmla="*/ 0 60000 65536"/>
                          <a:gd name="T54" fmla="*/ 0 60000 65536"/>
                          <a:gd name="T55" fmla="*/ 0 60000 65536"/>
                          <a:gd name="T56" fmla="*/ 0 60000 65536"/>
                        </a:gdLst>
                        <a:ahLst/>
                        <a:cxnLst>
                          <a:cxn ang="T38">
                            <a:pos x="T0" y="T1"/>
                          </a:cxn>
                          <a:cxn ang="T39">
                            <a:pos x="T2" y="T3"/>
                          </a:cxn>
                          <a:cxn ang="T40">
                            <a:pos x="T4" y="T5"/>
                          </a:cxn>
                          <a:cxn ang="T41">
                            <a:pos x="T6" y="T7"/>
                          </a:cxn>
                          <a:cxn ang="T42">
                            <a:pos x="T8" y="T9"/>
                          </a:cxn>
                          <a:cxn ang="T43">
                            <a:pos x="T10" y="T11"/>
                          </a:cxn>
                          <a:cxn ang="T44">
                            <a:pos x="T12" y="T13"/>
                          </a:cxn>
                          <a:cxn ang="T45">
                            <a:pos x="T14" y="T15"/>
                          </a:cxn>
                          <a:cxn ang="T46">
                            <a:pos x="T16" y="T17"/>
                          </a:cxn>
                          <a:cxn ang="T47">
                            <a:pos x="T18" y="T19"/>
                          </a:cxn>
                          <a:cxn ang="T48">
                            <a:pos x="T20" y="T21"/>
                          </a:cxn>
                          <a:cxn ang="T49">
                            <a:pos x="T22" y="T23"/>
                          </a:cxn>
                          <a:cxn ang="T50">
                            <a:pos x="T24" y="T25"/>
                          </a:cxn>
                          <a:cxn ang="T51">
                            <a:pos x="T26" y="T27"/>
                          </a:cxn>
                          <a:cxn ang="T52">
                            <a:pos x="T28" y="T29"/>
                          </a:cxn>
                          <a:cxn ang="T53">
                            <a:pos x="T30" y="T31"/>
                          </a:cxn>
                          <a:cxn ang="T54">
                            <a:pos x="T32" y="T33"/>
                          </a:cxn>
                          <a:cxn ang="T55">
                            <a:pos x="T34" y="T35"/>
                          </a:cxn>
                          <a:cxn ang="T56">
                            <a:pos x="T36" y="T37"/>
                          </a:cxn>
                        </a:cxnLst>
                        <a:rect l="0" t="0" r="r" b="b"/>
                        <a:pathLst>
                          <a:path w="28" h="34">
                            <a:moveTo>
                              <a:pt x="0" y="6"/>
                            </a:moveTo>
                            <a:lnTo>
                              <a:pt x="3" y="2"/>
                            </a:lnTo>
                            <a:lnTo>
                              <a:pt x="8" y="1"/>
                            </a:lnTo>
                            <a:lnTo>
                              <a:pt x="12" y="0"/>
                            </a:lnTo>
                            <a:lnTo>
                              <a:pt x="17" y="0"/>
                            </a:lnTo>
                            <a:lnTo>
                              <a:pt x="20" y="2"/>
                            </a:lnTo>
                            <a:lnTo>
                              <a:pt x="23" y="7"/>
                            </a:lnTo>
                            <a:lnTo>
                              <a:pt x="25" y="16"/>
                            </a:lnTo>
                            <a:lnTo>
                              <a:pt x="26" y="24"/>
                            </a:lnTo>
                            <a:lnTo>
                              <a:pt x="27" y="33"/>
                            </a:lnTo>
                            <a:lnTo>
                              <a:pt x="24" y="31"/>
                            </a:lnTo>
                            <a:lnTo>
                              <a:pt x="22" y="31"/>
                            </a:lnTo>
                            <a:lnTo>
                              <a:pt x="19" y="32"/>
                            </a:lnTo>
                            <a:lnTo>
                              <a:pt x="20" y="23"/>
                            </a:lnTo>
                            <a:lnTo>
                              <a:pt x="22" y="14"/>
                            </a:lnTo>
                            <a:lnTo>
                              <a:pt x="21" y="9"/>
                            </a:lnTo>
                            <a:lnTo>
                              <a:pt x="18" y="5"/>
                            </a:lnTo>
                            <a:lnTo>
                              <a:pt x="10" y="3"/>
                            </a:lnTo>
                            <a:lnTo>
                              <a:pt x="0" y="6"/>
                            </a:lnTo>
                          </a:path>
                        </a:pathLst>
                      </a:custGeom>
                      <a:solidFill>
                        <a:srgbClr val="3F5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 cap="rnd" cmpd="sng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 sz="1350"/>
                      </a:p>
                    </p:txBody>
                  </p:sp>
                  <p:sp>
                    <p:nvSpPr>
                      <p:cNvPr id="151777" name="Freeform 38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010" y="3429"/>
                        <a:ext cx="20" cy="1"/>
                      </a:xfrm>
                      <a:custGeom>
                        <a:avLst/>
                        <a:gdLst>
                          <a:gd name="T0" fmla="*/ 0 w 20"/>
                          <a:gd name="T1" fmla="*/ 0 h 1"/>
                          <a:gd name="T2" fmla="*/ 4 w 20"/>
                          <a:gd name="T3" fmla="*/ 0 h 1"/>
                          <a:gd name="T4" fmla="*/ 7 w 20"/>
                          <a:gd name="T5" fmla="*/ 0 h 1"/>
                          <a:gd name="T6" fmla="*/ 12 w 20"/>
                          <a:gd name="T7" fmla="*/ 0 h 1"/>
                          <a:gd name="T8" fmla="*/ 17 w 20"/>
                          <a:gd name="T9" fmla="*/ 0 h 1"/>
                          <a:gd name="T10" fmla="*/ 19 w 20"/>
                          <a:gd name="T11" fmla="*/ 0 h 1"/>
                          <a:gd name="T12" fmla="*/ 18 w 20"/>
                          <a:gd name="T13" fmla="*/ 0 h 1"/>
                          <a:gd name="T14" fmla="*/ 15 w 20"/>
                          <a:gd name="T15" fmla="*/ 0 h 1"/>
                          <a:gd name="T16" fmla="*/ 9 w 20"/>
                          <a:gd name="T17" fmla="*/ 0 h 1"/>
                          <a:gd name="T18" fmla="*/ 4 w 20"/>
                          <a:gd name="T19" fmla="*/ 0 h 1"/>
                          <a:gd name="T20" fmla="*/ 0 w 20"/>
                          <a:gd name="T21" fmla="*/ 0 h 1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60000 65536"/>
                          <a:gd name="T31" fmla="*/ 0 60000 65536"/>
                          <a:gd name="T32" fmla="*/ 0 60000 65536"/>
                        </a:gdLst>
                        <a:ahLst/>
                        <a:cxnLst>
                          <a:cxn ang="T22">
                            <a:pos x="T0" y="T1"/>
                          </a:cxn>
                          <a:cxn ang="T23">
                            <a:pos x="T2" y="T3"/>
                          </a:cxn>
                          <a:cxn ang="T24">
                            <a:pos x="T4" y="T5"/>
                          </a:cxn>
                          <a:cxn ang="T25">
                            <a:pos x="T6" y="T7"/>
                          </a:cxn>
                          <a:cxn ang="T26">
                            <a:pos x="T8" y="T9"/>
                          </a:cxn>
                          <a:cxn ang="T27">
                            <a:pos x="T10" y="T11"/>
                          </a:cxn>
                          <a:cxn ang="T28">
                            <a:pos x="T12" y="T13"/>
                          </a:cxn>
                          <a:cxn ang="T29">
                            <a:pos x="T14" y="T15"/>
                          </a:cxn>
                          <a:cxn ang="T30">
                            <a:pos x="T16" y="T17"/>
                          </a:cxn>
                          <a:cxn ang="T31">
                            <a:pos x="T18" y="T19"/>
                          </a:cxn>
                          <a:cxn ang="T32">
                            <a:pos x="T20" y="T21"/>
                          </a:cxn>
                        </a:cxnLst>
                        <a:rect l="0" t="0" r="r" b="b"/>
                        <a:pathLst>
                          <a:path w="20" h="1">
                            <a:moveTo>
                              <a:pt x="0" y="0"/>
                            </a:moveTo>
                            <a:lnTo>
                              <a:pt x="4" y="0"/>
                            </a:lnTo>
                            <a:lnTo>
                              <a:pt x="7" y="0"/>
                            </a:lnTo>
                            <a:lnTo>
                              <a:pt x="12" y="0"/>
                            </a:lnTo>
                            <a:lnTo>
                              <a:pt x="17" y="0"/>
                            </a:lnTo>
                            <a:lnTo>
                              <a:pt x="19" y="0"/>
                            </a:lnTo>
                            <a:lnTo>
                              <a:pt x="18" y="0"/>
                            </a:lnTo>
                            <a:lnTo>
                              <a:pt x="15" y="0"/>
                            </a:lnTo>
                            <a:lnTo>
                              <a:pt x="9" y="0"/>
                            </a:lnTo>
                            <a:lnTo>
                              <a:pt x="4" y="0"/>
                            </a:lnTo>
                            <a:lnTo>
                              <a:pt x="0" y="0"/>
                            </a:lnTo>
                          </a:path>
                        </a:pathLst>
                      </a:custGeom>
                      <a:solidFill>
                        <a:srgbClr val="3F5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 cap="rnd" cmpd="sng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 sz="1350"/>
                      </a:p>
                    </p:txBody>
                  </p:sp>
                  <p:sp>
                    <p:nvSpPr>
                      <p:cNvPr id="151778" name="Freeform 38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84" y="3436"/>
                        <a:ext cx="9" cy="3"/>
                      </a:xfrm>
                      <a:custGeom>
                        <a:avLst/>
                        <a:gdLst>
                          <a:gd name="T0" fmla="*/ 0 w 9"/>
                          <a:gd name="T1" fmla="*/ 1 h 3"/>
                          <a:gd name="T2" fmla="*/ 1 w 9"/>
                          <a:gd name="T3" fmla="*/ 2 h 3"/>
                          <a:gd name="T4" fmla="*/ 4 w 9"/>
                          <a:gd name="T5" fmla="*/ 2 h 3"/>
                          <a:gd name="T6" fmla="*/ 5 w 9"/>
                          <a:gd name="T7" fmla="*/ 2 h 3"/>
                          <a:gd name="T8" fmla="*/ 7 w 9"/>
                          <a:gd name="T9" fmla="*/ 1 h 3"/>
                          <a:gd name="T10" fmla="*/ 8 w 9"/>
                          <a:gd name="T11" fmla="*/ 1 h 3"/>
                          <a:gd name="T12" fmla="*/ 6 w 9"/>
                          <a:gd name="T13" fmla="*/ 0 h 3"/>
                          <a:gd name="T14" fmla="*/ 4 w 9"/>
                          <a:gd name="T15" fmla="*/ 0 h 3"/>
                          <a:gd name="T16" fmla="*/ 2 w 9"/>
                          <a:gd name="T17" fmla="*/ 0 h 3"/>
                          <a:gd name="T18" fmla="*/ 0 w 9"/>
                          <a:gd name="T19" fmla="*/ 1 h 3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0" t="0" r="r" b="b"/>
                        <a:pathLst>
                          <a:path w="9" h="3">
                            <a:moveTo>
                              <a:pt x="0" y="1"/>
                            </a:moveTo>
                            <a:lnTo>
                              <a:pt x="1" y="2"/>
                            </a:lnTo>
                            <a:lnTo>
                              <a:pt x="4" y="2"/>
                            </a:lnTo>
                            <a:lnTo>
                              <a:pt x="5" y="2"/>
                            </a:lnTo>
                            <a:lnTo>
                              <a:pt x="7" y="1"/>
                            </a:lnTo>
                            <a:lnTo>
                              <a:pt x="8" y="1"/>
                            </a:lnTo>
                            <a:lnTo>
                              <a:pt x="6" y="0"/>
                            </a:lnTo>
                            <a:lnTo>
                              <a:pt x="4" y="0"/>
                            </a:lnTo>
                            <a:lnTo>
                              <a:pt x="2" y="0"/>
                            </a:lnTo>
                            <a:lnTo>
                              <a:pt x="0" y="1"/>
                            </a:lnTo>
                          </a:path>
                        </a:pathLst>
                      </a:custGeom>
                      <a:solidFill>
                        <a:srgbClr val="3F5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 cap="rnd" cmpd="sng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 sz="1350"/>
                      </a:p>
                    </p:txBody>
                  </p:sp>
                  <p:sp>
                    <p:nvSpPr>
                      <p:cNvPr id="151779" name="Freeform 38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015" y="3435"/>
                        <a:ext cx="9" cy="3"/>
                      </a:xfrm>
                      <a:custGeom>
                        <a:avLst/>
                        <a:gdLst>
                          <a:gd name="T0" fmla="*/ 8 w 9"/>
                          <a:gd name="T1" fmla="*/ 1 h 3"/>
                          <a:gd name="T2" fmla="*/ 7 w 9"/>
                          <a:gd name="T3" fmla="*/ 1 h 3"/>
                          <a:gd name="T4" fmla="*/ 5 w 9"/>
                          <a:gd name="T5" fmla="*/ 2 h 3"/>
                          <a:gd name="T6" fmla="*/ 3 w 9"/>
                          <a:gd name="T7" fmla="*/ 2 h 3"/>
                          <a:gd name="T8" fmla="*/ 1 w 9"/>
                          <a:gd name="T9" fmla="*/ 1 h 3"/>
                          <a:gd name="T10" fmla="*/ 0 w 9"/>
                          <a:gd name="T11" fmla="*/ 1 h 3"/>
                          <a:gd name="T12" fmla="*/ 2 w 9"/>
                          <a:gd name="T13" fmla="*/ 0 h 3"/>
                          <a:gd name="T14" fmla="*/ 4 w 9"/>
                          <a:gd name="T15" fmla="*/ 0 h 3"/>
                          <a:gd name="T16" fmla="*/ 6 w 9"/>
                          <a:gd name="T17" fmla="*/ 0 h 3"/>
                          <a:gd name="T18" fmla="*/ 8 w 9"/>
                          <a:gd name="T19" fmla="*/ 1 h 3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0" t="0" r="r" b="b"/>
                        <a:pathLst>
                          <a:path w="9" h="3">
                            <a:moveTo>
                              <a:pt x="8" y="1"/>
                            </a:moveTo>
                            <a:lnTo>
                              <a:pt x="7" y="1"/>
                            </a:lnTo>
                            <a:lnTo>
                              <a:pt x="5" y="2"/>
                            </a:lnTo>
                            <a:lnTo>
                              <a:pt x="3" y="2"/>
                            </a:lnTo>
                            <a:lnTo>
                              <a:pt x="1" y="1"/>
                            </a:lnTo>
                            <a:lnTo>
                              <a:pt x="0" y="1"/>
                            </a:lnTo>
                            <a:lnTo>
                              <a:pt x="2" y="0"/>
                            </a:lnTo>
                            <a:lnTo>
                              <a:pt x="4" y="0"/>
                            </a:lnTo>
                            <a:lnTo>
                              <a:pt x="6" y="0"/>
                            </a:lnTo>
                            <a:lnTo>
                              <a:pt x="8" y="1"/>
                            </a:lnTo>
                          </a:path>
                        </a:pathLst>
                      </a:custGeom>
                      <a:solidFill>
                        <a:srgbClr val="3F5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 cap="rnd" cmpd="sng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 sz="1350"/>
                      </a:p>
                    </p:txBody>
                  </p:sp>
                </p:grpSp>
                <p:sp>
                  <p:nvSpPr>
                    <p:cNvPr id="151772" name="Freeform 384"/>
                    <p:cNvSpPr>
                      <a:spLocks/>
                    </p:cNvSpPr>
                    <p:nvPr/>
                  </p:nvSpPr>
                  <p:spPr bwMode="auto">
                    <a:xfrm>
                      <a:off x="900" y="3366"/>
                      <a:ext cx="152" cy="131"/>
                    </a:xfrm>
                    <a:custGeom>
                      <a:avLst/>
                      <a:gdLst>
                        <a:gd name="T0" fmla="*/ 75 w 152"/>
                        <a:gd name="T1" fmla="*/ 3 h 131"/>
                        <a:gd name="T2" fmla="*/ 59 w 152"/>
                        <a:gd name="T3" fmla="*/ 5 h 131"/>
                        <a:gd name="T4" fmla="*/ 46 w 152"/>
                        <a:gd name="T5" fmla="*/ 12 h 131"/>
                        <a:gd name="T6" fmla="*/ 29 w 152"/>
                        <a:gd name="T7" fmla="*/ 26 h 131"/>
                        <a:gd name="T8" fmla="*/ 20 w 152"/>
                        <a:gd name="T9" fmla="*/ 47 h 131"/>
                        <a:gd name="T10" fmla="*/ 13 w 152"/>
                        <a:gd name="T11" fmla="*/ 62 h 131"/>
                        <a:gd name="T12" fmla="*/ 4 w 152"/>
                        <a:gd name="T13" fmla="*/ 73 h 131"/>
                        <a:gd name="T14" fmla="*/ 0 w 152"/>
                        <a:gd name="T15" fmla="*/ 82 h 131"/>
                        <a:gd name="T16" fmla="*/ 6 w 152"/>
                        <a:gd name="T17" fmla="*/ 95 h 131"/>
                        <a:gd name="T18" fmla="*/ 12 w 152"/>
                        <a:gd name="T19" fmla="*/ 104 h 131"/>
                        <a:gd name="T20" fmla="*/ 25 w 152"/>
                        <a:gd name="T21" fmla="*/ 109 h 131"/>
                        <a:gd name="T22" fmla="*/ 38 w 152"/>
                        <a:gd name="T23" fmla="*/ 116 h 131"/>
                        <a:gd name="T24" fmla="*/ 43 w 152"/>
                        <a:gd name="T25" fmla="*/ 122 h 131"/>
                        <a:gd name="T26" fmla="*/ 57 w 152"/>
                        <a:gd name="T27" fmla="*/ 130 h 131"/>
                        <a:gd name="T28" fmla="*/ 64 w 152"/>
                        <a:gd name="T29" fmla="*/ 126 h 131"/>
                        <a:gd name="T30" fmla="*/ 61 w 152"/>
                        <a:gd name="T31" fmla="*/ 88 h 131"/>
                        <a:gd name="T32" fmla="*/ 65 w 152"/>
                        <a:gd name="T33" fmla="*/ 57 h 131"/>
                        <a:gd name="T34" fmla="*/ 72 w 152"/>
                        <a:gd name="T35" fmla="*/ 37 h 131"/>
                        <a:gd name="T36" fmla="*/ 85 w 152"/>
                        <a:gd name="T37" fmla="*/ 24 h 131"/>
                        <a:gd name="T38" fmla="*/ 93 w 152"/>
                        <a:gd name="T39" fmla="*/ 21 h 131"/>
                        <a:gd name="T40" fmla="*/ 103 w 152"/>
                        <a:gd name="T41" fmla="*/ 22 h 131"/>
                        <a:gd name="T42" fmla="*/ 111 w 152"/>
                        <a:gd name="T43" fmla="*/ 26 h 131"/>
                        <a:gd name="T44" fmla="*/ 121 w 152"/>
                        <a:gd name="T45" fmla="*/ 34 h 131"/>
                        <a:gd name="T46" fmla="*/ 124 w 152"/>
                        <a:gd name="T47" fmla="*/ 41 h 131"/>
                        <a:gd name="T48" fmla="*/ 128 w 152"/>
                        <a:gd name="T49" fmla="*/ 50 h 131"/>
                        <a:gd name="T50" fmla="*/ 129 w 152"/>
                        <a:gd name="T51" fmla="*/ 58 h 131"/>
                        <a:gd name="T52" fmla="*/ 127 w 152"/>
                        <a:gd name="T53" fmla="*/ 66 h 131"/>
                        <a:gd name="T54" fmla="*/ 127 w 152"/>
                        <a:gd name="T55" fmla="*/ 73 h 131"/>
                        <a:gd name="T56" fmla="*/ 130 w 152"/>
                        <a:gd name="T57" fmla="*/ 90 h 131"/>
                        <a:gd name="T58" fmla="*/ 128 w 152"/>
                        <a:gd name="T59" fmla="*/ 100 h 131"/>
                        <a:gd name="T60" fmla="*/ 128 w 152"/>
                        <a:gd name="T61" fmla="*/ 111 h 131"/>
                        <a:gd name="T62" fmla="*/ 140 w 152"/>
                        <a:gd name="T63" fmla="*/ 113 h 131"/>
                        <a:gd name="T64" fmla="*/ 147 w 152"/>
                        <a:gd name="T65" fmla="*/ 108 h 131"/>
                        <a:gd name="T66" fmla="*/ 151 w 152"/>
                        <a:gd name="T67" fmla="*/ 99 h 131"/>
                        <a:gd name="T68" fmla="*/ 149 w 152"/>
                        <a:gd name="T69" fmla="*/ 82 h 131"/>
                        <a:gd name="T70" fmla="*/ 142 w 152"/>
                        <a:gd name="T71" fmla="*/ 65 h 131"/>
                        <a:gd name="T72" fmla="*/ 132 w 152"/>
                        <a:gd name="T73" fmla="*/ 47 h 131"/>
                        <a:gd name="T74" fmla="*/ 126 w 152"/>
                        <a:gd name="T75" fmla="*/ 32 h 131"/>
                        <a:gd name="T76" fmla="*/ 120 w 152"/>
                        <a:gd name="T77" fmla="*/ 20 h 131"/>
                        <a:gd name="T78" fmla="*/ 114 w 152"/>
                        <a:gd name="T79" fmla="*/ 13 h 131"/>
                        <a:gd name="T80" fmla="*/ 104 w 152"/>
                        <a:gd name="T81" fmla="*/ 7 h 131"/>
                        <a:gd name="T82" fmla="*/ 86 w 152"/>
                        <a:gd name="T83" fmla="*/ 0 h 131"/>
                        <a:gd name="T84" fmla="*/ 75 w 152"/>
                        <a:gd name="T85" fmla="*/ 3 h 131"/>
                        <a:gd name="T86" fmla="*/ 0 60000 65536"/>
                        <a:gd name="T87" fmla="*/ 0 60000 65536"/>
                        <a:gd name="T88" fmla="*/ 0 60000 65536"/>
                        <a:gd name="T89" fmla="*/ 0 60000 65536"/>
                        <a:gd name="T90" fmla="*/ 0 60000 65536"/>
                        <a:gd name="T91" fmla="*/ 0 60000 65536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</a:gdLst>
                      <a:ahLst/>
                      <a:cxnLst>
                        <a:cxn ang="T86">
                          <a:pos x="T0" y="T1"/>
                        </a:cxn>
                        <a:cxn ang="T87">
                          <a:pos x="T2" y="T3"/>
                        </a:cxn>
                        <a:cxn ang="T88">
                          <a:pos x="T4" y="T5"/>
                        </a:cxn>
                        <a:cxn ang="T89">
                          <a:pos x="T6" y="T7"/>
                        </a:cxn>
                        <a:cxn ang="T90">
                          <a:pos x="T8" y="T9"/>
                        </a:cxn>
                        <a:cxn ang="T91">
                          <a:pos x="T10" y="T11"/>
                        </a:cxn>
                        <a:cxn ang="T92">
                          <a:pos x="T12" y="T13"/>
                        </a:cxn>
                        <a:cxn ang="T93">
                          <a:pos x="T14" y="T15"/>
                        </a:cxn>
                        <a:cxn ang="T94">
                          <a:pos x="T16" y="T17"/>
                        </a:cxn>
                        <a:cxn ang="T95">
                          <a:pos x="T18" y="T19"/>
                        </a:cxn>
                        <a:cxn ang="T96">
                          <a:pos x="T20" y="T21"/>
                        </a:cxn>
                        <a:cxn ang="T97">
                          <a:pos x="T22" y="T23"/>
                        </a:cxn>
                        <a:cxn ang="T98">
                          <a:pos x="T24" y="T25"/>
                        </a:cxn>
                        <a:cxn ang="T99">
                          <a:pos x="T26" y="T27"/>
                        </a:cxn>
                        <a:cxn ang="T100">
                          <a:pos x="T28" y="T29"/>
                        </a:cxn>
                        <a:cxn ang="T101">
                          <a:pos x="T30" y="T31"/>
                        </a:cxn>
                        <a:cxn ang="T102">
                          <a:pos x="T32" y="T33"/>
                        </a:cxn>
                        <a:cxn ang="T103">
                          <a:pos x="T34" y="T35"/>
                        </a:cxn>
                        <a:cxn ang="T104">
                          <a:pos x="T36" y="T37"/>
                        </a:cxn>
                        <a:cxn ang="T105">
                          <a:pos x="T38" y="T39"/>
                        </a:cxn>
                        <a:cxn ang="T106">
                          <a:pos x="T40" y="T41"/>
                        </a:cxn>
                        <a:cxn ang="T107">
                          <a:pos x="T42" y="T43"/>
                        </a:cxn>
                        <a:cxn ang="T108">
                          <a:pos x="T44" y="T45"/>
                        </a:cxn>
                        <a:cxn ang="T109">
                          <a:pos x="T46" y="T47"/>
                        </a:cxn>
                        <a:cxn ang="T110">
                          <a:pos x="T48" y="T49"/>
                        </a:cxn>
                        <a:cxn ang="T111">
                          <a:pos x="T50" y="T51"/>
                        </a:cxn>
                        <a:cxn ang="T112">
                          <a:pos x="T52" y="T53"/>
                        </a:cxn>
                        <a:cxn ang="T113">
                          <a:pos x="T54" y="T55"/>
                        </a:cxn>
                        <a:cxn ang="T114">
                          <a:pos x="T56" y="T57"/>
                        </a:cxn>
                        <a:cxn ang="T115">
                          <a:pos x="T58" y="T59"/>
                        </a:cxn>
                        <a:cxn ang="T116">
                          <a:pos x="T60" y="T61"/>
                        </a:cxn>
                        <a:cxn ang="T117">
                          <a:pos x="T62" y="T63"/>
                        </a:cxn>
                        <a:cxn ang="T118">
                          <a:pos x="T64" y="T65"/>
                        </a:cxn>
                        <a:cxn ang="T119">
                          <a:pos x="T66" y="T67"/>
                        </a:cxn>
                        <a:cxn ang="T120">
                          <a:pos x="T68" y="T69"/>
                        </a:cxn>
                        <a:cxn ang="T121">
                          <a:pos x="T70" y="T71"/>
                        </a:cxn>
                        <a:cxn ang="T122">
                          <a:pos x="T72" y="T73"/>
                        </a:cxn>
                        <a:cxn ang="T123">
                          <a:pos x="T74" y="T75"/>
                        </a:cxn>
                        <a:cxn ang="T124">
                          <a:pos x="T76" y="T77"/>
                        </a:cxn>
                        <a:cxn ang="T125">
                          <a:pos x="T78" y="T79"/>
                        </a:cxn>
                        <a:cxn ang="T126">
                          <a:pos x="T80" y="T81"/>
                        </a:cxn>
                        <a:cxn ang="T127">
                          <a:pos x="T82" y="T83"/>
                        </a:cxn>
                        <a:cxn ang="T128">
                          <a:pos x="T84" y="T85"/>
                        </a:cxn>
                      </a:cxnLst>
                      <a:rect l="0" t="0" r="r" b="b"/>
                      <a:pathLst>
                        <a:path w="152" h="131">
                          <a:moveTo>
                            <a:pt x="75" y="3"/>
                          </a:moveTo>
                          <a:lnTo>
                            <a:pt x="59" y="5"/>
                          </a:lnTo>
                          <a:lnTo>
                            <a:pt x="46" y="12"/>
                          </a:lnTo>
                          <a:lnTo>
                            <a:pt x="29" y="26"/>
                          </a:lnTo>
                          <a:lnTo>
                            <a:pt x="20" y="47"/>
                          </a:lnTo>
                          <a:lnTo>
                            <a:pt x="13" y="62"/>
                          </a:lnTo>
                          <a:lnTo>
                            <a:pt x="4" y="73"/>
                          </a:lnTo>
                          <a:lnTo>
                            <a:pt x="0" y="82"/>
                          </a:lnTo>
                          <a:lnTo>
                            <a:pt x="6" y="95"/>
                          </a:lnTo>
                          <a:lnTo>
                            <a:pt x="12" y="104"/>
                          </a:lnTo>
                          <a:lnTo>
                            <a:pt x="25" y="109"/>
                          </a:lnTo>
                          <a:lnTo>
                            <a:pt x="38" y="116"/>
                          </a:lnTo>
                          <a:lnTo>
                            <a:pt x="43" y="122"/>
                          </a:lnTo>
                          <a:lnTo>
                            <a:pt x="57" y="130"/>
                          </a:lnTo>
                          <a:lnTo>
                            <a:pt x="64" y="126"/>
                          </a:lnTo>
                          <a:lnTo>
                            <a:pt x="61" y="88"/>
                          </a:lnTo>
                          <a:lnTo>
                            <a:pt x="65" y="57"/>
                          </a:lnTo>
                          <a:lnTo>
                            <a:pt x="72" y="37"/>
                          </a:lnTo>
                          <a:lnTo>
                            <a:pt x="85" y="24"/>
                          </a:lnTo>
                          <a:lnTo>
                            <a:pt x="93" y="21"/>
                          </a:lnTo>
                          <a:lnTo>
                            <a:pt x="103" y="22"/>
                          </a:lnTo>
                          <a:lnTo>
                            <a:pt x="111" y="26"/>
                          </a:lnTo>
                          <a:lnTo>
                            <a:pt x="121" y="34"/>
                          </a:lnTo>
                          <a:lnTo>
                            <a:pt x="124" y="41"/>
                          </a:lnTo>
                          <a:lnTo>
                            <a:pt x="128" y="50"/>
                          </a:lnTo>
                          <a:lnTo>
                            <a:pt x="129" y="58"/>
                          </a:lnTo>
                          <a:lnTo>
                            <a:pt x="127" y="66"/>
                          </a:lnTo>
                          <a:lnTo>
                            <a:pt x="127" y="73"/>
                          </a:lnTo>
                          <a:lnTo>
                            <a:pt x="130" y="90"/>
                          </a:lnTo>
                          <a:lnTo>
                            <a:pt x="128" y="100"/>
                          </a:lnTo>
                          <a:lnTo>
                            <a:pt x="128" y="111"/>
                          </a:lnTo>
                          <a:lnTo>
                            <a:pt x="140" y="113"/>
                          </a:lnTo>
                          <a:lnTo>
                            <a:pt x="147" y="108"/>
                          </a:lnTo>
                          <a:lnTo>
                            <a:pt x="151" y="99"/>
                          </a:lnTo>
                          <a:lnTo>
                            <a:pt x="149" y="82"/>
                          </a:lnTo>
                          <a:lnTo>
                            <a:pt x="142" y="65"/>
                          </a:lnTo>
                          <a:lnTo>
                            <a:pt x="132" y="47"/>
                          </a:lnTo>
                          <a:lnTo>
                            <a:pt x="126" y="32"/>
                          </a:lnTo>
                          <a:lnTo>
                            <a:pt x="120" y="20"/>
                          </a:lnTo>
                          <a:lnTo>
                            <a:pt x="114" y="13"/>
                          </a:lnTo>
                          <a:lnTo>
                            <a:pt x="104" y="7"/>
                          </a:lnTo>
                          <a:lnTo>
                            <a:pt x="86" y="0"/>
                          </a:lnTo>
                          <a:lnTo>
                            <a:pt x="75" y="3"/>
                          </a:lnTo>
                        </a:path>
                      </a:pathLst>
                    </a:custGeom>
                    <a:solidFill>
                      <a:srgbClr val="9FFF9F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1350"/>
                    </a:p>
                  </p:txBody>
                </p:sp>
                <p:sp>
                  <p:nvSpPr>
                    <p:cNvPr id="151773" name="Freeform 385"/>
                    <p:cNvSpPr>
                      <a:spLocks/>
                    </p:cNvSpPr>
                    <p:nvPr/>
                  </p:nvSpPr>
                  <p:spPr bwMode="auto">
                    <a:xfrm>
                      <a:off x="877" y="3492"/>
                      <a:ext cx="103" cy="162"/>
                    </a:xfrm>
                    <a:custGeom>
                      <a:avLst/>
                      <a:gdLst>
                        <a:gd name="T0" fmla="*/ 61 w 103"/>
                        <a:gd name="T1" fmla="*/ 0 h 162"/>
                        <a:gd name="T2" fmla="*/ 63 w 103"/>
                        <a:gd name="T3" fmla="*/ 20 h 162"/>
                        <a:gd name="T4" fmla="*/ 69 w 103"/>
                        <a:gd name="T5" fmla="*/ 38 h 162"/>
                        <a:gd name="T6" fmla="*/ 77 w 103"/>
                        <a:gd name="T7" fmla="*/ 50 h 162"/>
                        <a:gd name="T8" fmla="*/ 85 w 103"/>
                        <a:gd name="T9" fmla="*/ 58 h 162"/>
                        <a:gd name="T10" fmla="*/ 83 w 103"/>
                        <a:gd name="T11" fmla="*/ 73 h 162"/>
                        <a:gd name="T12" fmla="*/ 91 w 103"/>
                        <a:gd name="T13" fmla="*/ 97 h 162"/>
                        <a:gd name="T14" fmla="*/ 99 w 103"/>
                        <a:gd name="T15" fmla="*/ 127 h 162"/>
                        <a:gd name="T16" fmla="*/ 102 w 103"/>
                        <a:gd name="T17" fmla="*/ 161 h 162"/>
                        <a:gd name="T18" fmla="*/ 43 w 103"/>
                        <a:gd name="T19" fmla="*/ 161 h 162"/>
                        <a:gd name="T20" fmla="*/ 36 w 103"/>
                        <a:gd name="T21" fmla="*/ 153 h 162"/>
                        <a:gd name="T22" fmla="*/ 28 w 103"/>
                        <a:gd name="T23" fmla="*/ 143 h 162"/>
                        <a:gd name="T24" fmla="*/ 21 w 103"/>
                        <a:gd name="T25" fmla="*/ 130 h 162"/>
                        <a:gd name="T26" fmla="*/ 15 w 103"/>
                        <a:gd name="T27" fmla="*/ 115 h 162"/>
                        <a:gd name="T28" fmla="*/ 8 w 103"/>
                        <a:gd name="T29" fmla="*/ 98 h 162"/>
                        <a:gd name="T30" fmla="*/ 4 w 103"/>
                        <a:gd name="T31" fmla="*/ 80 h 162"/>
                        <a:gd name="T32" fmla="*/ 2 w 103"/>
                        <a:gd name="T33" fmla="*/ 65 h 162"/>
                        <a:gd name="T34" fmla="*/ 0 w 103"/>
                        <a:gd name="T35" fmla="*/ 56 h 162"/>
                        <a:gd name="T36" fmla="*/ 14 w 103"/>
                        <a:gd name="T37" fmla="*/ 56 h 162"/>
                        <a:gd name="T38" fmla="*/ 25 w 103"/>
                        <a:gd name="T39" fmla="*/ 54 h 162"/>
                        <a:gd name="T40" fmla="*/ 37 w 103"/>
                        <a:gd name="T41" fmla="*/ 42 h 162"/>
                        <a:gd name="T42" fmla="*/ 47 w 103"/>
                        <a:gd name="T43" fmla="*/ 27 h 162"/>
                        <a:gd name="T44" fmla="*/ 61 w 103"/>
                        <a:gd name="T45" fmla="*/ 0 h 162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</a:gdLst>
                      <a:ahLst/>
                      <a:cxnLst>
                        <a:cxn ang="T46">
                          <a:pos x="T0" y="T1"/>
                        </a:cxn>
                        <a:cxn ang="T47">
                          <a:pos x="T2" y="T3"/>
                        </a:cxn>
                        <a:cxn ang="T48">
                          <a:pos x="T4" y="T5"/>
                        </a:cxn>
                        <a:cxn ang="T49">
                          <a:pos x="T6" y="T7"/>
                        </a:cxn>
                        <a:cxn ang="T50">
                          <a:pos x="T8" y="T9"/>
                        </a:cxn>
                        <a:cxn ang="T51">
                          <a:pos x="T10" y="T11"/>
                        </a:cxn>
                        <a:cxn ang="T52">
                          <a:pos x="T12" y="T13"/>
                        </a:cxn>
                        <a:cxn ang="T53">
                          <a:pos x="T14" y="T15"/>
                        </a:cxn>
                        <a:cxn ang="T54">
                          <a:pos x="T16" y="T17"/>
                        </a:cxn>
                        <a:cxn ang="T55">
                          <a:pos x="T18" y="T19"/>
                        </a:cxn>
                        <a:cxn ang="T56">
                          <a:pos x="T20" y="T21"/>
                        </a:cxn>
                        <a:cxn ang="T57">
                          <a:pos x="T22" y="T23"/>
                        </a:cxn>
                        <a:cxn ang="T58">
                          <a:pos x="T24" y="T25"/>
                        </a:cxn>
                        <a:cxn ang="T59">
                          <a:pos x="T26" y="T27"/>
                        </a:cxn>
                        <a:cxn ang="T60">
                          <a:pos x="T28" y="T29"/>
                        </a:cxn>
                        <a:cxn ang="T61">
                          <a:pos x="T30" y="T31"/>
                        </a:cxn>
                        <a:cxn ang="T62">
                          <a:pos x="T32" y="T33"/>
                        </a:cxn>
                        <a:cxn ang="T63">
                          <a:pos x="T34" y="T35"/>
                        </a:cxn>
                        <a:cxn ang="T64">
                          <a:pos x="T36" y="T37"/>
                        </a:cxn>
                        <a:cxn ang="T65">
                          <a:pos x="T38" y="T39"/>
                        </a:cxn>
                        <a:cxn ang="T66">
                          <a:pos x="T40" y="T41"/>
                        </a:cxn>
                        <a:cxn ang="T67">
                          <a:pos x="T42" y="T43"/>
                        </a:cxn>
                        <a:cxn ang="T68">
                          <a:pos x="T44" y="T45"/>
                        </a:cxn>
                      </a:cxnLst>
                      <a:rect l="0" t="0" r="r" b="b"/>
                      <a:pathLst>
                        <a:path w="103" h="162">
                          <a:moveTo>
                            <a:pt x="61" y="0"/>
                          </a:moveTo>
                          <a:lnTo>
                            <a:pt x="63" y="20"/>
                          </a:lnTo>
                          <a:lnTo>
                            <a:pt x="69" y="38"/>
                          </a:lnTo>
                          <a:lnTo>
                            <a:pt x="77" y="50"/>
                          </a:lnTo>
                          <a:lnTo>
                            <a:pt x="85" y="58"/>
                          </a:lnTo>
                          <a:lnTo>
                            <a:pt x="83" y="73"/>
                          </a:lnTo>
                          <a:lnTo>
                            <a:pt x="91" y="97"/>
                          </a:lnTo>
                          <a:lnTo>
                            <a:pt x="99" y="127"/>
                          </a:lnTo>
                          <a:lnTo>
                            <a:pt x="102" y="161"/>
                          </a:lnTo>
                          <a:lnTo>
                            <a:pt x="43" y="161"/>
                          </a:lnTo>
                          <a:lnTo>
                            <a:pt x="36" y="153"/>
                          </a:lnTo>
                          <a:lnTo>
                            <a:pt x="28" y="143"/>
                          </a:lnTo>
                          <a:lnTo>
                            <a:pt x="21" y="130"/>
                          </a:lnTo>
                          <a:lnTo>
                            <a:pt x="15" y="115"/>
                          </a:lnTo>
                          <a:lnTo>
                            <a:pt x="8" y="98"/>
                          </a:lnTo>
                          <a:lnTo>
                            <a:pt x="4" y="80"/>
                          </a:lnTo>
                          <a:lnTo>
                            <a:pt x="2" y="65"/>
                          </a:lnTo>
                          <a:lnTo>
                            <a:pt x="0" y="56"/>
                          </a:lnTo>
                          <a:lnTo>
                            <a:pt x="14" y="56"/>
                          </a:lnTo>
                          <a:lnTo>
                            <a:pt x="25" y="54"/>
                          </a:lnTo>
                          <a:lnTo>
                            <a:pt x="37" y="42"/>
                          </a:lnTo>
                          <a:lnTo>
                            <a:pt x="47" y="27"/>
                          </a:lnTo>
                          <a:lnTo>
                            <a:pt x="61" y="0"/>
                          </a:lnTo>
                        </a:path>
                      </a:pathLst>
                    </a:custGeom>
                    <a:solidFill>
                      <a:srgbClr val="008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1350"/>
                    </a:p>
                  </p:txBody>
                </p:sp>
              </p:grpSp>
            </p:grpSp>
            <p:sp>
              <p:nvSpPr>
                <p:cNvPr id="151764" name="Freeform 386"/>
                <p:cNvSpPr>
                  <a:spLocks/>
                </p:cNvSpPr>
                <p:nvPr/>
              </p:nvSpPr>
              <p:spPr bwMode="auto">
                <a:xfrm>
                  <a:off x="775" y="3636"/>
                  <a:ext cx="420" cy="68"/>
                </a:xfrm>
                <a:custGeom>
                  <a:avLst/>
                  <a:gdLst>
                    <a:gd name="T0" fmla="*/ 0 w 420"/>
                    <a:gd name="T1" fmla="*/ 0 h 68"/>
                    <a:gd name="T2" fmla="*/ 419 w 420"/>
                    <a:gd name="T3" fmla="*/ 0 h 68"/>
                    <a:gd name="T4" fmla="*/ 419 w 420"/>
                    <a:gd name="T5" fmla="*/ 67 h 68"/>
                    <a:gd name="T6" fmla="*/ 0 w 420"/>
                    <a:gd name="T7" fmla="*/ 67 h 68"/>
                    <a:gd name="T8" fmla="*/ 0 w 420"/>
                    <a:gd name="T9" fmla="*/ 0 h 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20" h="68">
                      <a:moveTo>
                        <a:pt x="0" y="0"/>
                      </a:moveTo>
                      <a:lnTo>
                        <a:pt x="419" y="0"/>
                      </a:lnTo>
                      <a:lnTo>
                        <a:pt x="419" y="67"/>
                      </a:lnTo>
                      <a:lnTo>
                        <a:pt x="0" y="67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8000"/>
                </a:solidFill>
                <a:ln w="12700" cap="rnd" cmpd="sng">
                  <a:solidFill>
                    <a:srgbClr val="BFFFB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350"/>
                </a:p>
              </p:txBody>
            </p:sp>
          </p:grpSp>
          <p:sp>
            <p:nvSpPr>
              <p:cNvPr id="151688" name="Rectangle 387"/>
              <p:cNvSpPr>
                <a:spLocks noChangeArrowheads="1"/>
              </p:cNvSpPr>
              <p:nvPr/>
            </p:nvSpPr>
            <p:spPr bwMode="auto">
              <a:xfrm>
                <a:off x="766" y="3246"/>
                <a:ext cx="429" cy="28"/>
              </a:xfrm>
              <a:prstGeom prst="rect">
                <a:avLst/>
              </a:prstGeom>
              <a:solidFill>
                <a:srgbClr val="008000"/>
              </a:solidFill>
              <a:ln w="12700">
                <a:solidFill>
                  <a:srgbClr val="DFFFB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350"/>
              </a:p>
            </p:txBody>
          </p:sp>
          <p:grpSp>
            <p:nvGrpSpPr>
              <p:cNvPr id="151689" name="Group 388"/>
              <p:cNvGrpSpPr>
                <a:grpSpLocks/>
              </p:cNvGrpSpPr>
              <p:nvPr/>
            </p:nvGrpSpPr>
            <p:grpSpPr bwMode="auto">
              <a:xfrm>
                <a:off x="512" y="3247"/>
                <a:ext cx="161" cy="177"/>
                <a:chOff x="512" y="3247"/>
                <a:chExt cx="161" cy="177"/>
              </a:xfrm>
            </p:grpSpPr>
            <p:sp>
              <p:nvSpPr>
                <p:cNvPr id="151759" name="Freeform 389"/>
                <p:cNvSpPr>
                  <a:spLocks/>
                </p:cNvSpPr>
                <p:nvPr/>
              </p:nvSpPr>
              <p:spPr bwMode="auto">
                <a:xfrm>
                  <a:off x="612" y="3262"/>
                  <a:ext cx="61" cy="162"/>
                </a:xfrm>
                <a:custGeom>
                  <a:avLst/>
                  <a:gdLst>
                    <a:gd name="T0" fmla="*/ 6 w 61"/>
                    <a:gd name="T1" fmla="*/ 68 h 162"/>
                    <a:gd name="T2" fmla="*/ 4 w 61"/>
                    <a:gd name="T3" fmla="*/ 58 h 162"/>
                    <a:gd name="T4" fmla="*/ 1 w 61"/>
                    <a:gd name="T5" fmla="*/ 46 h 162"/>
                    <a:gd name="T6" fmla="*/ 0 w 61"/>
                    <a:gd name="T7" fmla="*/ 32 h 162"/>
                    <a:gd name="T8" fmla="*/ 3 w 61"/>
                    <a:gd name="T9" fmla="*/ 17 h 162"/>
                    <a:gd name="T10" fmla="*/ 8 w 61"/>
                    <a:gd name="T11" fmla="*/ 0 h 162"/>
                    <a:gd name="T12" fmla="*/ 15 w 61"/>
                    <a:gd name="T13" fmla="*/ 15 h 162"/>
                    <a:gd name="T14" fmla="*/ 20 w 61"/>
                    <a:gd name="T15" fmla="*/ 27 h 162"/>
                    <a:gd name="T16" fmla="*/ 21 w 61"/>
                    <a:gd name="T17" fmla="*/ 41 h 162"/>
                    <a:gd name="T18" fmla="*/ 20 w 61"/>
                    <a:gd name="T19" fmla="*/ 57 h 162"/>
                    <a:gd name="T20" fmla="*/ 18 w 61"/>
                    <a:gd name="T21" fmla="*/ 69 h 162"/>
                    <a:gd name="T22" fmla="*/ 16 w 61"/>
                    <a:gd name="T23" fmla="*/ 77 h 162"/>
                    <a:gd name="T24" fmla="*/ 21 w 61"/>
                    <a:gd name="T25" fmla="*/ 69 h 162"/>
                    <a:gd name="T26" fmla="*/ 29 w 61"/>
                    <a:gd name="T27" fmla="*/ 60 h 162"/>
                    <a:gd name="T28" fmla="*/ 36 w 61"/>
                    <a:gd name="T29" fmla="*/ 54 h 162"/>
                    <a:gd name="T30" fmla="*/ 43 w 61"/>
                    <a:gd name="T31" fmla="*/ 50 h 162"/>
                    <a:gd name="T32" fmla="*/ 53 w 61"/>
                    <a:gd name="T33" fmla="*/ 48 h 162"/>
                    <a:gd name="T34" fmla="*/ 60 w 61"/>
                    <a:gd name="T35" fmla="*/ 46 h 162"/>
                    <a:gd name="T36" fmla="*/ 57 w 61"/>
                    <a:gd name="T37" fmla="*/ 57 h 162"/>
                    <a:gd name="T38" fmla="*/ 53 w 61"/>
                    <a:gd name="T39" fmla="*/ 69 h 162"/>
                    <a:gd name="T40" fmla="*/ 46 w 61"/>
                    <a:gd name="T41" fmla="*/ 78 h 162"/>
                    <a:gd name="T42" fmla="*/ 39 w 61"/>
                    <a:gd name="T43" fmla="*/ 84 h 162"/>
                    <a:gd name="T44" fmla="*/ 29 w 61"/>
                    <a:gd name="T45" fmla="*/ 88 h 162"/>
                    <a:gd name="T46" fmla="*/ 19 w 61"/>
                    <a:gd name="T47" fmla="*/ 89 h 162"/>
                    <a:gd name="T48" fmla="*/ 30 w 61"/>
                    <a:gd name="T49" fmla="*/ 96 h 162"/>
                    <a:gd name="T50" fmla="*/ 38 w 61"/>
                    <a:gd name="T51" fmla="*/ 102 h 162"/>
                    <a:gd name="T52" fmla="*/ 41 w 61"/>
                    <a:gd name="T53" fmla="*/ 109 h 162"/>
                    <a:gd name="T54" fmla="*/ 45 w 61"/>
                    <a:gd name="T55" fmla="*/ 117 h 162"/>
                    <a:gd name="T56" fmla="*/ 45 w 61"/>
                    <a:gd name="T57" fmla="*/ 124 h 162"/>
                    <a:gd name="T58" fmla="*/ 47 w 61"/>
                    <a:gd name="T59" fmla="*/ 136 h 162"/>
                    <a:gd name="T60" fmla="*/ 34 w 61"/>
                    <a:gd name="T61" fmla="*/ 130 h 162"/>
                    <a:gd name="T62" fmla="*/ 26 w 61"/>
                    <a:gd name="T63" fmla="*/ 124 h 162"/>
                    <a:gd name="T64" fmla="*/ 22 w 61"/>
                    <a:gd name="T65" fmla="*/ 117 h 162"/>
                    <a:gd name="T66" fmla="*/ 15 w 61"/>
                    <a:gd name="T67" fmla="*/ 102 h 162"/>
                    <a:gd name="T68" fmla="*/ 21 w 61"/>
                    <a:gd name="T69" fmla="*/ 116 h 162"/>
                    <a:gd name="T70" fmla="*/ 23 w 61"/>
                    <a:gd name="T71" fmla="*/ 129 h 162"/>
                    <a:gd name="T72" fmla="*/ 24 w 61"/>
                    <a:gd name="T73" fmla="*/ 139 h 162"/>
                    <a:gd name="T74" fmla="*/ 22 w 61"/>
                    <a:gd name="T75" fmla="*/ 152 h 162"/>
                    <a:gd name="T76" fmla="*/ 22 w 61"/>
                    <a:gd name="T77" fmla="*/ 161 h 162"/>
                    <a:gd name="T78" fmla="*/ 10 w 61"/>
                    <a:gd name="T79" fmla="*/ 149 h 162"/>
                    <a:gd name="T80" fmla="*/ 5 w 61"/>
                    <a:gd name="T81" fmla="*/ 133 h 162"/>
                    <a:gd name="T82" fmla="*/ 3 w 61"/>
                    <a:gd name="T83" fmla="*/ 117 h 162"/>
                    <a:gd name="T84" fmla="*/ 6 w 61"/>
                    <a:gd name="T85" fmla="*/ 99 h 162"/>
                    <a:gd name="T86" fmla="*/ 6 w 61"/>
                    <a:gd name="T87" fmla="*/ 86 h 162"/>
                    <a:gd name="T88" fmla="*/ 6 w 61"/>
                    <a:gd name="T89" fmla="*/ 78 h 162"/>
                    <a:gd name="T90" fmla="*/ 6 w 61"/>
                    <a:gd name="T91" fmla="*/ 68 h 162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</a:gdLst>
                  <a:ahLst/>
                  <a:cxnLst>
                    <a:cxn ang="T92">
                      <a:pos x="T0" y="T1"/>
                    </a:cxn>
                    <a:cxn ang="T93">
                      <a:pos x="T2" y="T3"/>
                    </a:cxn>
                    <a:cxn ang="T94">
                      <a:pos x="T4" y="T5"/>
                    </a:cxn>
                    <a:cxn ang="T95">
                      <a:pos x="T6" y="T7"/>
                    </a:cxn>
                    <a:cxn ang="T96">
                      <a:pos x="T8" y="T9"/>
                    </a:cxn>
                    <a:cxn ang="T97">
                      <a:pos x="T10" y="T11"/>
                    </a:cxn>
                    <a:cxn ang="T98">
                      <a:pos x="T12" y="T13"/>
                    </a:cxn>
                    <a:cxn ang="T99">
                      <a:pos x="T14" y="T15"/>
                    </a:cxn>
                    <a:cxn ang="T100">
                      <a:pos x="T16" y="T17"/>
                    </a:cxn>
                    <a:cxn ang="T101">
                      <a:pos x="T18" y="T19"/>
                    </a:cxn>
                    <a:cxn ang="T102">
                      <a:pos x="T20" y="T21"/>
                    </a:cxn>
                    <a:cxn ang="T103">
                      <a:pos x="T22" y="T23"/>
                    </a:cxn>
                    <a:cxn ang="T104">
                      <a:pos x="T24" y="T25"/>
                    </a:cxn>
                    <a:cxn ang="T105">
                      <a:pos x="T26" y="T27"/>
                    </a:cxn>
                    <a:cxn ang="T106">
                      <a:pos x="T28" y="T29"/>
                    </a:cxn>
                    <a:cxn ang="T107">
                      <a:pos x="T30" y="T31"/>
                    </a:cxn>
                    <a:cxn ang="T108">
                      <a:pos x="T32" y="T33"/>
                    </a:cxn>
                    <a:cxn ang="T109">
                      <a:pos x="T34" y="T35"/>
                    </a:cxn>
                    <a:cxn ang="T110">
                      <a:pos x="T36" y="T37"/>
                    </a:cxn>
                    <a:cxn ang="T111">
                      <a:pos x="T38" y="T39"/>
                    </a:cxn>
                    <a:cxn ang="T112">
                      <a:pos x="T40" y="T41"/>
                    </a:cxn>
                    <a:cxn ang="T113">
                      <a:pos x="T42" y="T43"/>
                    </a:cxn>
                    <a:cxn ang="T114">
                      <a:pos x="T44" y="T45"/>
                    </a:cxn>
                    <a:cxn ang="T115">
                      <a:pos x="T46" y="T47"/>
                    </a:cxn>
                    <a:cxn ang="T116">
                      <a:pos x="T48" y="T49"/>
                    </a:cxn>
                    <a:cxn ang="T117">
                      <a:pos x="T50" y="T51"/>
                    </a:cxn>
                    <a:cxn ang="T118">
                      <a:pos x="T52" y="T53"/>
                    </a:cxn>
                    <a:cxn ang="T119">
                      <a:pos x="T54" y="T55"/>
                    </a:cxn>
                    <a:cxn ang="T120">
                      <a:pos x="T56" y="T57"/>
                    </a:cxn>
                    <a:cxn ang="T121">
                      <a:pos x="T58" y="T59"/>
                    </a:cxn>
                    <a:cxn ang="T122">
                      <a:pos x="T60" y="T61"/>
                    </a:cxn>
                    <a:cxn ang="T123">
                      <a:pos x="T62" y="T63"/>
                    </a:cxn>
                    <a:cxn ang="T124">
                      <a:pos x="T64" y="T65"/>
                    </a:cxn>
                    <a:cxn ang="T125">
                      <a:pos x="T66" y="T67"/>
                    </a:cxn>
                    <a:cxn ang="T126">
                      <a:pos x="T68" y="T69"/>
                    </a:cxn>
                    <a:cxn ang="T127">
                      <a:pos x="T70" y="T71"/>
                    </a:cxn>
                    <a:cxn ang="T128">
                      <a:pos x="T72" y="T73"/>
                    </a:cxn>
                    <a:cxn ang="T129">
                      <a:pos x="T74" y="T75"/>
                    </a:cxn>
                    <a:cxn ang="T130">
                      <a:pos x="T76" y="T77"/>
                    </a:cxn>
                    <a:cxn ang="T131">
                      <a:pos x="T78" y="T79"/>
                    </a:cxn>
                    <a:cxn ang="T132">
                      <a:pos x="T80" y="T81"/>
                    </a:cxn>
                    <a:cxn ang="T133">
                      <a:pos x="T82" y="T83"/>
                    </a:cxn>
                    <a:cxn ang="T134">
                      <a:pos x="T84" y="T85"/>
                    </a:cxn>
                    <a:cxn ang="T135">
                      <a:pos x="T86" y="T87"/>
                    </a:cxn>
                    <a:cxn ang="T136">
                      <a:pos x="T88" y="T89"/>
                    </a:cxn>
                    <a:cxn ang="T137">
                      <a:pos x="T90" y="T91"/>
                    </a:cxn>
                  </a:cxnLst>
                  <a:rect l="0" t="0" r="r" b="b"/>
                  <a:pathLst>
                    <a:path w="61" h="162">
                      <a:moveTo>
                        <a:pt x="6" y="68"/>
                      </a:moveTo>
                      <a:lnTo>
                        <a:pt x="4" y="58"/>
                      </a:lnTo>
                      <a:lnTo>
                        <a:pt x="1" y="46"/>
                      </a:lnTo>
                      <a:lnTo>
                        <a:pt x="0" y="32"/>
                      </a:lnTo>
                      <a:lnTo>
                        <a:pt x="3" y="17"/>
                      </a:lnTo>
                      <a:lnTo>
                        <a:pt x="8" y="0"/>
                      </a:lnTo>
                      <a:lnTo>
                        <a:pt x="15" y="15"/>
                      </a:lnTo>
                      <a:lnTo>
                        <a:pt x="20" y="27"/>
                      </a:lnTo>
                      <a:lnTo>
                        <a:pt x="21" y="41"/>
                      </a:lnTo>
                      <a:lnTo>
                        <a:pt x="20" y="57"/>
                      </a:lnTo>
                      <a:lnTo>
                        <a:pt x="18" y="69"/>
                      </a:lnTo>
                      <a:lnTo>
                        <a:pt x="16" y="77"/>
                      </a:lnTo>
                      <a:lnTo>
                        <a:pt x="21" y="69"/>
                      </a:lnTo>
                      <a:lnTo>
                        <a:pt x="29" y="60"/>
                      </a:lnTo>
                      <a:lnTo>
                        <a:pt x="36" y="54"/>
                      </a:lnTo>
                      <a:lnTo>
                        <a:pt x="43" y="50"/>
                      </a:lnTo>
                      <a:lnTo>
                        <a:pt x="53" y="48"/>
                      </a:lnTo>
                      <a:lnTo>
                        <a:pt x="60" y="46"/>
                      </a:lnTo>
                      <a:lnTo>
                        <a:pt x="57" y="57"/>
                      </a:lnTo>
                      <a:lnTo>
                        <a:pt x="53" y="69"/>
                      </a:lnTo>
                      <a:lnTo>
                        <a:pt x="46" y="78"/>
                      </a:lnTo>
                      <a:lnTo>
                        <a:pt x="39" y="84"/>
                      </a:lnTo>
                      <a:lnTo>
                        <a:pt x="29" y="88"/>
                      </a:lnTo>
                      <a:lnTo>
                        <a:pt x="19" y="89"/>
                      </a:lnTo>
                      <a:lnTo>
                        <a:pt x="30" y="96"/>
                      </a:lnTo>
                      <a:lnTo>
                        <a:pt x="38" y="102"/>
                      </a:lnTo>
                      <a:lnTo>
                        <a:pt x="41" y="109"/>
                      </a:lnTo>
                      <a:lnTo>
                        <a:pt x="45" y="117"/>
                      </a:lnTo>
                      <a:lnTo>
                        <a:pt x="45" y="124"/>
                      </a:lnTo>
                      <a:lnTo>
                        <a:pt x="47" y="136"/>
                      </a:lnTo>
                      <a:lnTo>
                        <a:pt x="34" y="130"/>
                      </a:lnTo>
                      <a:lnTo>
                        <a:pt x="26" y="124"/>
                      </a:lnTo>
                      <a:lnTo>
                        <a:pt x="22" y="117"/>
                      </a:lnTo>
                      <a:lnTo>
                        <a:pt x="15" y="102"/>
                      </a:lnTo>
                      <a:lnTo>
                        <a:pt x="21" y="116"/>
                      </a:lnTo>
                      <a:lnTo>
                        <a:pt x="23" y="129"/>
                      </a:lnTo>
                      <a:lnTo>
                        <a:pt x="24" y="139"/>
                      </a:lnTo>
                      <a:lnTo>
                        <a:pt x="22" y="152"/>
                      </a:lnTo>
                      <a:lnTo>
                        <a:pt x="22" y="161"/>
                      </a:lnTo>
                      <a:lnTo>
                        <a:pt x="10" y="149"/>
                      </a:lnTo>
                      <a:lnTo>
                        <a:pt x="5" y="133"/>
                      </a:lnTo>
                      <a:lnTo>
                        <a:pt x="3" y="117"/>
                      </a:lnTo>
                      <a:lnTo>
                        <a:pt x="6" y="99"/>
                      </a:lnTo>
                      <a:lnTo>
                        <a:pt x="6" y="86"/>
                      </a:lnTo>
                      <a:lnTo>
                        <a:pt x="6" y="78"/>
                      </a:lnTo>
                      <a:lnTo>
                        <a:pt x="6" y="68"/>
                      </a:lnTo>
                    </a:path>
                  </a:pathLst>
                </a:custGeom>
                <a:solidFill>
                  <a:srgbClr val="008000"/>
                </a:solidFill>
                <a:ln w="12700" cap="rnd" cmpd="sng">
                  <a:solidFill>
                    <a:srgbClr val="BFFFB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350"/>
                </a:p>
              </p:txBody>
            </p:sp>
            <p:sp>
              <p:nvSpPr>
                <p:cNvPr id="151760" name="Freeform 390"/>
                <p:cNvSpPr>
                  <a:spLocks/>
                </p:cNvSpPr>
                <p:nvPr/>
              </p:nvSpPr>
              <p:spPr bwMode="auto">
                <a:xfrm>
                  <a:off x="512" y="3247"/>
                  <a:ext cx="44" cy="74"/>
                </a:xfrm>
                <a:custGeom>
                  <a:avLst/>
                  <a:gdLst>
                    <a:gd name="T0" fmla="*/ 17 w 44"/>
                    <a:gd name="T1" fmla="*/ 65 h 74"/>
                    <a:gd name="T2" fmla="*/ 10 w 44"/>
                    <a:gd name="T3" fmla="*/ 59 h 74"/>
                    <a:gd name="T4" fmla="*/ 6 w 44"/>
                    <a:gd name="T5" fmla="*/ 52 h 74"/>
                    <a:gd name="T6" fmla="*/ 2 w 44"/>
                    <a:gd name="T7" fmla="*/ 44 h 74"/>
                    <a:gd name="T8" fmla="*/ 2 w 44"/>
                    <a:gd name="T9" fmla="*/ 37 h 74"/>
                    <a:gd name="T10" fmla="*/ 0 w 44"/>
                    <a:gd name="T11" fmla="*/ 26 h 74"/>
                    <a:gd name="T12" fmla="*/ 13 w 44"/>
                    <a:gd name="T13" fmla="*/ 31 h 74"/>
                    <a:gd name="T14" fmla="*/ 21 w 44"/>
                    <a:gd name="T15" fmla="*/ 38 h 74"/>
                    <a:gd name="T16" fmla="*/ 25 w 44"/>
                    <a:gd name="T17" fmla="*/ 44 h 74"/>
                    <a:gd name="T18" fmla="*/ 32 w 44"/>
                    <a:gd name="T19" fmla="*/ 59 h 74"/>
                    <a:gd name="T20" fmla="*/ 27 w 44"/>
                    <a:gd name="T21" fmla="*/ 46 h 74"/>
                    <a:gd name="T22" fmla="*/ 24 w 44"/>
                    <a:gd name="T23" fmla="*/ 32 h 74"/>
                    <a:gd name="T24" fmla="*/ 24 w 44"/>
                    <a:gd name="T25" fmla="*/ 22 h 74"/>
                    <a:gd name="T26" fmla="*/ 25 w 44"/>
                    <a:gd name="T27" fmla="*/ 10 h 74"/>
                    <a:gd name="T28" fmla="*/ 25 w 44"/>
                    <a:gd name="T29" fmla="*/ 0 h 74"/>
                    <a:gd name="T30" fmla="*/ 36 w 44"/>
                    <a:gd name="T31" fmla="*/ 13 h 74"/>
                    <a:gd name="T32" fmla="*/ 42 w 44"/>
                    <a:gd name="T33" fmla="*/ 28 h 74"/>
                    <a:gd name="T34" fmla="*/ 43 w 44"/>
                    <a:gd name="T35" fmla="*/ 44 h 74"/>
                    <a:gd name="T36" fmla="*/ 43 w 44"/>
                    <a:gd name="T37" fmla="*/ 72 h 74"/>
                    <a:gd name="T38" fmla="*/ 30 w 44"/>
                    <a:gd name="T39" fmla="*/ 73 h 74"/>
                    <a:gd name="T40" fmla="*/ 17 w 44"/>
                    <a:gd name="T41" fmla="*/ 65 h 74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44" h="74">
                      <a:moveTo>
                        <a:pt x="17" y="65"/>
                      </a:moveTo>
                      <a:lnTo>
                        <a:pt x="10" y="59"/>
                      </a:lnTo>
                      <a:lnTo>
                        <a:pt x="6" y="52"/>
                      </a:lnTo>
                      <a:lnTo>
                        <a:pt x="2" y="44"/>
                      </a:lnTo>
                      <a:lnTo>
                        <a:pt x="2" y="37"/>
                      </a:lnTo>
                      <a:lnTo>
                        <a:pt x="0" y="26"/>
                      </a:lnTo>
                      <a:lnTo>
                        <a:pt x="13" y="31"/>
                      </a:lnTo>
                      <a:lnTo>
                        <a:pt x="21" y="38"/>
                      </a:lnTo>
                      <a:lnTo>
                        <a:pt x="25" y="44"/>
                      </a:lnTo>
                      <a:lnTo>
                        <a:pt x="32" y="59"/>
                      </a:lnTo>
                      <a:lnTo>
                        <a:pt x="27" y="46"/>
                      </a:lnTo>
                      <a:lnTo>
                        <a:pt x="24" y="32"/>
                      </a:lnTo>
                      <a:lnTo>
                        <a:pt x="24" y="22"/>
                      </a:lnTo>
                      <a:lnTo>
                        <a:pt x="25" y="10"/>
                      </a:lnTo>
                      <a:lnTo>
                        <a:pt x="25" y="0"/>
                      </a:lnTo>
                      <a:lnTo>
                        <a:pt x="36" y="13"/>
                      </a:lnTo>
                      <a:lnTo>
                        <a:pt x="42" y="28"/>
                      </a:lnTo>
                      <a:lnTo>
                        <a:pt x="43" y="44"/>
                      </a:lnTo>
                      <a:lnTo>
                        <a:pt x="43" y="72"/>
                      </a:lnTo>
                      <a:lnTo>
                        <a:pt x="30" y="73"/>
                      </a:lnTo>
                      <a:lnTo>
                        <a:pt x="17" y="65"/>
                      </a:lnTo>
                    </a:path>
                  </a:pathLst>
                </a:custGeom>
                <a:solidFill>
                  <a:srgbClr val="008000"/>
                </a:solidFill>
                <a:ln w="12700" cap="rnd" cmpd="sng">
                  <a:solidFill>
                    <a:srgbClr val="BFFFB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350"/>
                </a:p>
              </p:txBody>
            </p:sp>
            <p:sp>
              <p:nvSpPr>
                <p:cNvPr id="151761" name="Oval 391"/>
                <p:cNvSpPr>
                  <a:spLocks noChangeArrowheads="1"/>
                </p:cNvSpPr>
                <p:nvPr/>
              </p:nvSpPr>
              <p:spPr bwMode="auto">
                <a:xfrm>
                  <a:off x="530" y="3266"/>
                  <a:ext cx="79" cy="151"/>
                </a:xfrm>
                <a:prstGeom prst="ellipse">
                  <a:avLst/>
                </a:prstGeom>
                <a:solidFill>
                  <a:srgbClr val="008000"/>
                </a:solidFill>
                <a:ln w="12700">
                  <a:solidFill>
                    <a:srgbClr val="9FFF9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1350"/>
                </a:p>
              </p:txBody>
            </p:sp>
            <p:sp>
              <p:nvSpPr>
                <p:cNvPr id="151762" name="Freeform 392"/>
                <p:cNvSpPr>
                  <a:spLocks/>
                </p:cNvSpPr>
                <p:nvPr/>
              </p:nvSpPr>
              <p:spPr bwMode="auto">
                <a:xfrm>
                  <a:off x="547" y="3291"/>
                  <a:ext cx="53" cy="93"/>
                </a:xfrm>
                <a:custGeom>
                  <a:avLst/>
                  <a:gdLst>
                    <a:gd name="T0" fmla="*/ 2 w 53"/>
                    <a:gd name="T1" fmla="*/ 9 h 93"/>
                    <a:gd name="T2" fmla="*/ 5 w 53"/>
                    <a:gd name="T3" fmla="*/ 9 h 93"/>
                    <a:gd name="T4" fmla="*/ 10 w 53"/>
                    <a:gd name="T5" fmla="*/ 8 h 93"/>
                    <a:gd name="T6" fmla="*/ 13 w 53"/>
                    <a:gd name="T7" fmla="*/ 5 h 93"/>
                    <a:gd name="T8" fmla="*/ 15 w 53"/>
                    <a:gd name="T9" fmla="*/ 3 h 93"/>
                    <a:gd name="T10" fmla="*/ 18 w 53"/>
                    <a:gd name="T11" fmla="*/ 0 h 93"/>
                    <a:gd name="T12" fmla="*/ 41 w 53"/>
                    <a:gd name="T13" fmla="*/ 0 h 93"/>
                    <a:gd name="T14" fmla="*/ 41 w 53"/>
                    <a:gd name="T15" fmla="*/ 77 h 93"/>
                    <a:gd name="T16" fmla="*/ 43 w 53"/>
                    <a:gd name="T17" fmla="*/ 82 h 93"/>
                    <a:gd name="T18" fmla="*/ 45 w 53"/>
                    <a:gd name="T19" fmla="*/ 85 h 93"/>
                    <a:gd name="T20" fmla="*/ 49 w 53"/>
                    <a:gd name="T21" fmla="*/ 88 h 93"/>
                    <a:gd name="T22" fmla="*/ 52 w 53"/>
                    <a:gd name="T23" fmla="*/ 88 h 93"/>
                    <a:gd name="T24" fmla="*/ 52 w 53"/>
                    <a:gd name="T25" fmla="*/ 92 h 93"/>
                    <a:gd name="T26" fmla="*/ 0 w 53"/>
                    <a:gd name="T27" fmla="*/ 92 h 93"/>
                    <a:gd name="T28" fmla="*/ 0 w 53"/>
                    <a:gd name="T29" fmla="*/ 88 h 93"/>
                    <a:gd name="T30" fmla="*/ 3 w 53"/>
                    <a:gd name="T31" fmla="*/ 88 h 93"/>
                    <a:gd name="T32" fmla="*/ 8 w 53"/>
                    <a:gd name="T33" fmla="*/ 85 h 93"/>
                    <a:gd name="T34" fmla="*/ 10 w 53"/>
                    <a:gd name="T35" fmla="*/ 82 h 93"/>
                    <a:gd name="T36" fmla="*/ 11 w 53"/>
                    <a:gd name="T37" fmla="*/ 77 h 93"/>
                    <a:gd name="T38" fmla="*/ 11 w 53"/>
                    <a:gd name="T39" fmla="*/ 19 h 93"/>
                    <a:gd name="T40" fmla="*/ 10 w 53"/>
                    <a:gd name="T41" fmla="*/ 16 h 93"/>
                    <a:gd name="T42" fmla="*/ 8 w 53"/>
                    <a:gd name="T43" fmla="*/ 13 h 93"/>
                    <a:gd name="T44" fmla="*/ 4 w 53"/>
                    <a:gd name="T45" fmla="*/ 12 h 93"/>
                    <a:gd name="T46" fmla="*/ 2 w 53"/>
                    <a:gd name="T47" fmla="*/ 12 h 93"/>
                    <a:gd name="T48" fmla="*/ 2 w 53"/>
                    <a:gd name="T49" fmla="*/ 9 h 93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0" t="0" r="r" b="b"/>
                  <a:pathLst>
                    <a:path w="53" h="93">
                      <a:moveTo>
                        <a:pt x="2" y="9"/>
                      </a:moveTo>
                      <a:lnTo>
                        <a:pt x="5" y="9"/>
                      </a:lnTo>
                      <a:lnTo>
                        <a:pt x="10" y="8"/>
                      </a:lnTo>
                      <a:lnTo>
                        <a:pt x="13" y="5"/>
                      </a:lnTo>
                      <a:lnTo>
                        <a:pt x="15" y="3"/>
                      </a:lnTo>
                      <a:lnTo>
                        <a:pt x="18" y="0"/>
                      </a:lnTo>
                      <a:lnTo>
                        <a:pt x="41" y="0"/>
                      </a:lnTo>
                      <a:lnTo>
                        <a:pt x="41" y="77"/>
                      </a:lnTo>
                      <a:lnTo>
                        <a:pt x="43" y="82"/>
                      </a:lnTo>
                      <a:lnTo>
                        <a:pt x="45" y="85"/>
                      </a:lnTo>
                      <a:lnTo>
                        <a:pt x="49" y="88"/>
                      </a:lnTo>
                      <a:lnTo>
                        <a:pt x="52" y="88"/>
                      </a:lnTo>
                      <a:lnTo>
                        <a:pt x="52" y="92"/>
                      </a:lnTo>
                      <a:lnTo>
                        <a:pt x="0" y="92"/>
                      </a:lnTo>
                      <a:lnTo>
                        <a:pt x="0" y="88"/>
                      </a:lnTo>
                      <a:lnTo>
                        <a:pt x="3" y="88"/>
                      </a:lnTo>
                      <a:lnTo>
                        <a:pt x="8" y="85"/>
                      </a:lnTo>
                      <a:lnTo>
                        <a:pt x="10" y="82"/>
                      </a:lnTo>
                      <a:lnTo>
                        <a:pt x="11" y="77"/>
                      </a:lnTo>
                      <a:lnTo>
                        <a:pt x="11" y="19"/>
                      </a:lnTo>
                      <a:lnTo>
                        <a:pt x="10" y="16"/>
                      </a:lnTo>
                      <a:lnTo>
                        <a:pt x="8" y="13"/>
                      </a:lnTo>
                      <a:lnTo>
                        <a:pt x="4" y="12"/>
                      </a:lnTo>
                      <a:lnTo>
                        <a:pt x="2" y="12"/>
                      </a:lnTo>
                      <a:lnTo>
                        <a:pt x="2" y="9"/>
                      </a:lnTo>
                    </a:path>
                  </a:pathLst>
                </a:custGeom>
                <a:solidFill>
                  <a:srgbClr val="BFFFBF"/>
                </a:solidFill>
                <a:ln w="12700" cap="rnd" cmpd="sng">
                  <a:solidFill>
                    <a:srgbClr val="3F5F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350"/>
                </a:p>
              </p:txBody>
            </p:sp>
          </p:grpSp>
          <p:grpSp>
            <p:nvGrpSpPr>
              <p:cNvPr id="151690" name="Group 393"/>
              <p:cNvGrpSpPr>
                <a:grpSpLocks/>
              </p:cNvGrpSpPr>
              <p:nvPr/>
            </p:nvGrpSpPr>
            <p:grpSpPr bwMode="auto">
              <a:xfrm>
                <a:off x="1297" y="3247"/>
                <a:ext cx="162" cy="177"/>
                <a:chOff x="1297" y="3247"/>
                <a:chExt cx="162" cy="177"/>
              </a:xfrm>
            </p:grpSpPr>
            <p:sp>
              <p:nvSpPr>
                <p:cNvPr id="151755" name="Freeform 394"/>
                <p:cNvSpPr>
                  <a:spLocks/>
                </p:cNvSpPr>
                <p:nvPr/>
              </p:nvSpPr>
              <p:spPr bwMode="auto">
                <a:xfrm>
                  <a:off x="1297" y="3262"/>
                  <a:ext cx="62" cy="162"/>
                </a:xfrm>
                <a:custGeom>
                  <a:avLst/>
                  <a:gdLst>
                    <a:gd name="T0" fmla="*/ 55 w 62"/>
                    <a:gd name="T1" fmla="*/ 68 h 162"/>
                    <a:gd name="T2" fmla="*/ 57 w 62"/>
                    <a:gd name="T3" fmla="*/ 58 h 162"/>
                    <a:gd name="T4" fmla="*/ 59 w 62"/>
                    <a:gd name="T5" fmla="*/ 46 h 162"/>
                    <a:gd name="T6" fmla="*/ 61 w 62"/>
                    <a:gd name="T7" fmla="*/ 32 h 162"/>
                    <a:gd name="T8" fmla="*/ 58 w 62"/>
                    <a:gd name="T9" fmla="*/ 17 h 162"/>
                    <a:gd name="T10" fmla="*/ 53 w 62"/>
                    <a:gd name="T11" fmla="*/ 0 h 162"/>
                    <a:gd name="T12" fmla="*/ 46 w 62"/>
                    <a:gd name="T13" fmla="*/ 15 h 162"/>
                    <a:gd name="T14" fmla="*/ 41 w 62"/>
                    <a:gd name="T15" fmla="*/ 27 h 162"/>
                    <a:gd name="T16" fmla="*/ 40 w 62"/>
                    <a:gd name="T17" fmla="*/ 41 h 162"/>
                    <a:gd name="T18" fmla="*/ 41 w 62"/>
                    <a:gd name="T19" fmla="*/ 57 h 162"/>
                    <a:gd name="T20" fmla="*/ 42 w 62"/>
                    <a:gd name="T21" fmla="*/ 69 h 162"/>
                    <a:gd name="T22" fmla="*/ 45 w 62"/>
                    <a:gd name="T23" fmla="*/ 77 h 162"/>
                    <a:gd name="T24" fmla="*/ 40 w 62"/>
                    <a:gd name="T25" fmla="*/ 69 h 162"/>
                    <a:gd name="T26" fmla="*/ 32 w 62"/>
                    <a:gd name="T27" fmla="*/ 60 h 162"/>
                    <a:gd name="T28" fmla="*/ 24 w 62"/>
                    <a:gd name="T29" fmla="*/ 54 h 162"/>
                    <a:gd name="T30" fmla="*/ 18 w 62"/>
                    <a:gd name="T31" fmla="*/ 50 h 162"/>
                    <a:gd name="T32" fmla="*/ 8 w 62"/>
                    <a:gd name="T33" fmla="*/ 48 h 162"/>
                    <a:gd name="T34" fmla="*/ 0 w 62"/>
                    <a:gd name="T35" fmla="*/ 46 h 162"/>
                    <a:gd name="T36" fmla="*/ 4 w 62"/>
                    <a:gd name="T37" fmla="*/ 57 h 162"/>
                    <a:gd name="T38" fmla="*/ 8 w 62"/>
                    <a:gd name="T39" fmla="*/ 69 h 162"/>
                    <a:gd name="T40" fmla="*/ 15 w 62"/>
                    <a:gd name="T41" fmla="*/ 78 h 162"/>
                    <a:gd name="T42" fmla="*/ 21 w 62"/>
                    <a:gd name="T43" fmla="*/ 84 h 162"/>
                    <a:gd name="T44" fmla="*/ 32 w 62"/>
                    <a:gd name="T45" fmla="*/ 88 h 162"/>
                    <a:gd name="T46" fmla="*/ 42 w 62"/>
                    <a:gd name="T47" fmla="*/ 89 h 162"/>
                    <a:gd name="T48" fmla="*/ 31 w 62"/>
                    <a:gd name="T49" fmla="*/ 96 h 162"/>
                    <a:gd name="T50" fmla="*/ 24 w 62"/>
                    <a:gd name="T51" fmla="*/ 102 h 162"/>
                    <a:gd name="T52" fmla="*/ 20 w 62"/>
                    <a:gd name="T53" fmla="*/ 109 h 162"/>
                    <a:gd name="T54" fmla="*/ 16 w 62"/>
                    <a:gd name="T55" fmla="*/ 117 h 162"/>
                    <a:gd name="T56" fmla="*/ 16 w 62"/>
                    <a:gd name="T57" fmla="*/ 124 h 162"/>
                    <a:gd name="T58" fmla="*/ 14 w 62"/>
                    <a:gd name="T59" fmla="*/ 136 h 162"/>
                    <a:gd name="T60" fmla="*/ 27 w 62"/>
                    <a:gd name="T61" fmla="*/ 130 h 162"/>
                    <a:gd name="T62" fmla="*/ 35 w 62"/>
                    <a:gd name="T63" fmla="*/ 124 h 162"/>
                    <a:gd name="T64" fmla="*/ 39 w 62"/>
                    <a:gd name="T65" fmla="*/ 117 h 162"/>
                    <a:gd name="T66" fmla="*/ 46 w 62"/>
                    <a:gd name="T67" fmla="*/ 102 h 162"/>
                    <a:gd name="T68" fmla="*/ 40 w 62"/>
                    <a:gd name="T69" fmla="*/ 116 h 162"/>
                    <a:gd name="T70" fmla="*/ 38 w 62"/>
                    <a:gd name="T71" fmla="*/ 129 h 162"/>
                    <a:gd name="T72" fmla="*/ 37 w 62"/>
                    <a:gd name="T73" fmla="*/ 139 h 162"/>
                    <a:gd name="T74" fmla="*/ 39 w 62"/>
                    <a:gd name="T75" fmla="*/ 152 h 162"/>
                    <a:gd name="T76" fmla="*/ 39 w 62"/>
                    <a:gd name="T77" fmla="*/ 161 h 162"/>
                    <a:gd name="T78" fmla="*/ 51 w 62"/>
                    <a:gd name="T79" fmla="*/ 149 h 162"/>
                    <a:gd name="T80" fmla="*/ 56 w 62"/>
                    <a:gd name="T81" fmla="*/ 133 h 162"/>
                    <a:gd name="T82" fmla="*/ 58 w 62"/>
                    <a:gd name="T83" fmla="*/ 117 h 162"/>
                    <a:gd name="T84" fmla="*/ 55 w 62"/>
                    <a:gd name="T85" fmla="*/ 99 h 162"/>
                    <a:gd name="T86" fmla="*/ 55 w 62"/>
                    <a:gd name="T87" fmla="*/ 86 h 162"/>
                    <a:gd name="T88" fmla="*/ 55 w 62"/>
                    <a:gd name="T89" fmla="*/ 78 h 162"/>
                    <a:gd name="T90" fmla="*/ 55 w 62"/>
                    <a:gd name="T91" fmla="*/ 68 h 162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</a:gdLst>
                  <a:ahLst/>
                  <a:cxnLst>
                    <a:cxn ang="T92">
                      <a:pos x="T0" y="T1"/>
                    </a:cxn>
                    <a:cxn ang="T93">
                      <a:pos x="T2" y="T3"/>
                    </a:cxn>
                    <a:cxn ang="T94">
                      <a:pos x="T4" y="T5"/>
                    </a:cxn>
                    <a:cxn ang="T95">
                      <a:pos x="T6" y="T7"/>
                    </a:cxn>
                    <a:cxn ang="T96">
                      <a:pos x="T8" y="T9"/>
                    </a:cxn>
                    <a:cxn ang="T97">
                      <a:pos x="T10" y="T11"/>
                    </a:cxn>
                    <a:cxn ang="T98">
                      <a:pos x="T12" y="T13"/>
                    </a:cxn>
                    <a:cxn ang="T99">
                      <a:pos x="T14" y="T15"/>
                    </a:cxn>
                    <a:cxn ang="T100">
                      <a:pos x="T16" y="T17"/>
                    </a:cxn>
                    <a:cxn ang="T101">
                      <a:pos x="T18" y="T19"/>
                    </a:cxn>
                    <a:cxn ang="T102">
                      <a:pos x="T20" y="T21"/>
                    </a:cxn>
                    <a:cxn ang="T103">
                      <a:pos x="T22" y="T23"/>
                    </a:cxn>
                    <a:cxn ang="T104">
                      <a:pos x="T24" y="T25"/>
                    </a:cxn>
                    <a:cxn ang="T105">
                      <a:pos x="T26" y="T27"/>
                    </a:cxn>
                    <a:cxn ang="T106">
                      <a:pos x="T28" y="T29"/>
                    </a:cxn>
                    <a:cxn ang="T107">
                      <a:pos x="T30" y="T31"/>
                    </a:cxn>
                    <a:cxn ang="T108">
                      <a:pos x="T32" y="T33"/>
                    </a:cxn>
                    <a:cxn ang="T109">
                      <a:pos x="T34" y="T35"/>
                    </a:cxn>
                    <a:cxn ang="T110">
                      <a:pos x="T36" y="T37"/>
                    </a:cxn>
                    <a:cxn ang="T111">
                      <a:pos x="T38" y="T39"/>
                    </a:cxn>
                    <a:cxn ang="T112">
                      <a:pos x="T40" y="T41"/>
                    </a:cxn>
                    <a:cxn ang="T113">
                      <a:pos x="T42" y="T43"/>
                    </a:cxn>
                    <a:cxn ang="T114">
                      <a:pos x="T44" y="T45"/>
                    </a:cxn>
                    <a:cxn ang="T115">
                      <a:pos x="T46" y="T47"/>
                    </a:cxn>
                    <a:cxn ang="T116">
                      <a:pos x="T48" y="T49"/>
                    </a:cxn>
                    <a:cxn ang="T117">
                      <a:pos x="T50" y="T51"/>
                    </a:cxn>
                    <a:cxn ang="T118">
                      <a:pos x="T52" y="T53"/>
                    </a:cxn>
                    <a:cxn ang="T119">
                      <a:pos x="T54" y="T55"/>
                    </a:cxn>
                    <a:cxn ang="T120">
                      <a:pos x="T56" y="T57"/>
                    </a:cxn>
                    <a:cxn ang="T121">
                      <a:pos x="T58" y="T59"/>
                    </a:cxn>
                    <a:cxn ang="T122">
                      <a:pos x="T60" y="T61"/>
                    </a:cxn>
                    <a:cxn ang="T123">
                      <a:pos x="T62" y="T63"/>
                    </a:cxn>
                    <a:cxn ang="T124">
                      <a:pos x="T64" y="T65"/>
                    </a:cxn>
                    <a:cxn ang="T125">
                      <a:pos x="T66" y="T67"/>
                    </a:cxn>
                    <a:cxn ang="T126">
                      <a:pos x="T68" y="T69"/>
                    </a:cxn>
                    <a:cxn ang="T127">
                      <a:pos x="T70" y="T71"/>
                    </a:cxn>
                    <a:cxn ang="T128">
                      <a:pos x="T72" y="T73"/>
                    </a:cxn>
                    <a:cxn ang="T129">
                      <a:pos x="T74" y="T75"/>
                    </a:cxn>
                    <a:cxn ang="T130">
                      <a:pos x="T76" y="T77"/>
                    </a:cxn>
                    <a:cxn ang="T131">
                      <a:pos x="T78" y="T79"/>
                    </a:cxn>
                    <a:cxn ang="T132">
                      <a:pos x="T80" y="T81"/>
                    </a:cxn>
                    <a:cxn ang="T133">
                      <a:pos x="T82" y="T83"/>
                    </a:cxn>
                    <a:cxn ang="T134">
                      <a:pos x="T84" y="T85"/>
                    </a:cxn>
                    <a:cxn ang="T135">
                      <a:pos x="T86" y="T87"/>
                    </a:cxn>
                    <a:cxn ang="T136">
                      <a:pos x="T88" y="T89"/>
                    </a:cxn>
                    <a:cxn ang="T137">
                      <a:pos x="T90" y="T91"/>
                    </a:cxn>
                  </a:cxnLst>
                  <a:rect l="0" t="0" r="r" b="b"/>
                  <a:pathLst>
                    <a:path w="62" h="162">
                      <a:moveTo>
                        <a:pt x="55" y="68"/>
                      </a:moveTo>
                      <a:lnTo>
                        <a:pt x="57" y="58"/>
                      </a:lnTo>
                      <a:lnTo>
                        <a:pt x="59" y="46"/>
                      </a:lnTo>
                      <a:lnTo>
                        <a:pt x="61" y="32"/>
                      </a:lnTo>
                      <a:lnTo>
                        <a:pt x="58" y="17"/>
                      </a:lnTo>
                      <a:lnTo>
                        <a:pt x="53" y="0"/>
                      </a:lnTo>
                      <a:lnTo>
                        <a:pt x="46" y="15"/>
                      </a:lnTo>
                      <a:lnTo>
                        <a:pt x="41" y="27"/>
                      </a:lnTo>
                      <a:lnTo>
                        <a:pt x="40" y="41"/>
                      </a:lnTo>
                      <a:lnTo>
                        <a:pt x="41" y="57"/>
                      </a:lnTo>
                      <a:lnTo>
                        <a:pt x="42" y="69"/>
                      </a:lnTo>
                      <a:lnTo>
                        <a:pt x="45" y="77"/>
                      </a:lnTo>
                      <a:lnTo>
                        <a:pt x="40" y="69"/>
                      </a:lnTo>
                      <a:lnTo>
                        <a:pt x="32" y="60"/>
                      </a:lnTo>
                      <a:lnTo>
                        <a:pt x="24" y="54"/>
                      </a:lnTo>
                      <a:lnTo>
                        <a:pt x="18" y="50"/>
                      </a:lnTo>
                      <a:lnTo>
                        <a:pt x="8" y="48"/>
                      </a:lnTo>
                      <a:lnTo>
                        <a:pt x="0" y="46"/>
                      </a:lnTo>
                      <a:lnTo>
                        <a:pt x="4" y="57"/>
                      </a:lnTo>
                      <a:lnTo>
                        <a:pt x="8" y="69"/>
                      </a:lnTo>
                      <a:lnTo>
                        <a:pt x="15" y="78"/>
                      </a:lnTo>
                      <a:lnTo>
                        <a:pt x="21" y="84"/>
                      </a:lnTo>
                      <a:lnTo>
                        <a:pt x="32" y="88"/>
                      </a:lnTo>
                      <a:lnTo>
                        <a:pt x="42" y="89"/>
                      </a:lnTo>
                      <a:lnTo>
                        <a:pt x="31" y="96"/>
                      </a:lnTo>
                      <a:lnTo>
                        <a:pt x="24" y="102"/>
                      </a:lnTo>
                      <a:lnTo>
                        <a:pt x="20" y="109"/>
                      </a:lnTo>
                      <a:lnTo>
                        <a:pt x="16" y="117"/>
                      </a:lnTo>
                      <a:lnTo>
                        <a:pt x="16" y="124"/>
                      </a:lnTo>
                      <a:lnTo>
                        <a:pt x="14" y="136"/>
                      </a:lnTo>
                      <a:lnTo>
                        <a:pt x="27" y="130"/>
                      </a:lnTo>
                      <a:lnTo>
                        <a:pt x="35" y="124"/>
                      </a:lnTo>
                      <a:lnTo>
                        <a:pt x="39" y="117"/>
                      </a:lnTo>
                      <a:lnTo>
                        <a:pt x="46" y="102"/>
                      </a:lnTo>
                      <a:lnTo>
                        <a:pt x="40" y="116"/>
                      </a:lnTo>
                      <a:lnTo>
                        <a:pt x="38" y="129"/>
                      </a:lnTo>
                      <a:lnTo>
                        <a:pt x="37" y="139"/>
                      </a:lnTo>
                      <a:lnTo>
                        <a:pt x="39" y="152"/>
                      </a:lnTo>
                      <a:lnTo>
                        <a:pt x="39" y="161"/>
                      </a:lnTo>
                      <a:lnTo>
                        <a:pt x="51" y="149"/>
                      </a:lnTo>
                      <a:lnTo>
                        <a:pt x="56" y="133"/>
                      </a:lnTo>
                      <a:lnTo>
                        <a:pt x="58" y="117"/>
                      </a:lnTo>
                      <a:lnTo>
                        <a:pt x="55" y="99"/>
                      </a:lnTo>
                      <a:lnTo>
                        <a:pt x="55" y="86"/>
                      </a:lnTo>
                      <a:lnTo>
                        <a:pt x="55" y="78"/>
                      </a:lnTo>
                      <a:lnTo>
                        <a:pt x="55" y="68"/>
                      </a:lnTo>
                    </a:path>
                  </a:pathLst>
                </a:custGeom>
                <a:solidFill>
                  <a:srgbClr val="008000"/>
                </a:solidFill>
                <a:ln w="12700" cap="rnd" cmpd="sng">
                  <a:solidFill>
                    <a:srgbClr val="BFFFB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350"/>
                </a:p>
              </p:txBody>
            </p:sp>
            <p:sp>
              <p:nvSpPr>
                <p:cNvPr id="151756" name="Freeform 395"/>
                <p:cNvSpPr>
                  <a:spLocks/>
                </p:cNvSpPr>
                <p:nvPr/>
              </p:nvSpPr>
              <p:spPr bwMode="auto">
                <a:xfrm>
                  <a:off x="1414" y="3247"/>
                  <a:ext cx="45" cy="74"/>
                </a:xfrm>
                <a:custGeom>
                  <a:avLst/>
                  <a:gdLst>
                    <a:gd name="T0" fmla="*/ 27 w 45"/>
                    <a:gd name="T1" fmla="*/ 65 h 74"/>
                    <a:gd name="T2" fmla="*/ 34 w 45"/>
                    <a:gd name="T3" fmla="*/ 59 h 74"/>
                    <a:gd name="T4" fmla="*/ 38 w 45"/>
                    <a:gd name="T5" fmla="*/ 52 h 74"/>
                    <a:gd name="T6" fmla="*/ 42 w 45"/>
                    <a:gd name="T7" fmla="*/ 44 h 74"/>
                    <a:gd name="T8" fmla="*/ 42 w 45"/>
                    <a:gd name="T9" fmla="*/ 37 h 74"/>
                    <a:gd name="T10" fmla="*/ 44 w 45"/>
                    <a:gd name="T11" fmla="*/ 26 h 74"/>
                    <a:gd name="T12" fmla="*/ 31 w 45"/>
                    <a:gd name="T13" fmla="*/ 31 h 74"/>
                    <a:gd name="T14" fmla="*/ 23 w 45"/>
                    <a:gd name="T15" fmla="*/ 38 h 74"/>
                    <a:gd name="T16" fmla="*/ 19 w 45"/>
                    <a:gd name="T17" fmla="*/ 44 h 74"/>
                    <a:gd name="T18" fmla="*/ 12 w 45"/>
                    <a:gd name="T19" fmla="*/ 59 h 74"/>
                    <a:gd name="T20" fmla="*/ 18 w 45"/>
                    <a:gd name="T21" fmla="*/ 46 h 74"/>
                    <a:gd name="T22" fmla="*/ 19 w 45"/>
                    <a:gd name="T23" fmla="*/ 32 h 74"/>
                    <a:gd name="T24" fmla="*/ 20 w 45"/>
                    <a:gd name="T25" fmla="*/ 22 h 74"/>
                    <a:gd name="T26" fmla="*/ 19 w 45"/>
                    <a:gd name="T27" fmla="*/ 10 h 74"/>
                    <a:gd name="T28" fmla="*/ 19 w 45"/>
                    <a:gd name="T29" fmla="*/ 0 h 74"/>
                    <a:gd name="T30" fmla="*/ 8 w 45"/>
                    <a:gd name="T31" fmla="*/ 13 h 74"/>
                    <a:gd name="T32" fmla="*/ 2 w 45"/>
                    <a:gd name="T33" fmla="*/ 28 h 74"/>
                    <a:gd name="T34" fmla="*/ 1 w 45"/>
                    <a:gd name="T35" fmla="*/ 44 h 74"/>
                    <a:gd name="T36" fmla="*/ 0 w 45"/>
                    <a:gd name="T37" fmla="*/ 72 h 74"/>
                    <a:gd name="T38" fmla="*/ 14 w 45"/>
                    <a:gd name="T39" fmla="*/ 73 h 74"/>
                    <a:gd name="T40" fmla="*/ 27 w 45"/>
                    <a:gd name="T41" fmla="*/ 65 h 74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45" h="74">
                      <a:moveTo>
                        <a:pt x="27" y="65"/>
                      </a:moveTo>
                      <a:lnTo>
                        <a:pt x="34" y="59"/>
                      </a:lnTo>
                      <a:lnTo>
                        <a:pt x="38" y="52"/>
                      </a:lnTo>
                      <a:lnTo>
                        <a:pt x="42" y="44"/>
                      </a:lnTo>
                      <a:lnTo>
                        <a:pt x="42" y="37"/>
                      </a:lnTo>
                      <a:lnTo>
                        <a:pt x="44" y="26"/>
                      </a:lnTo>
                      <a:lnTo>
                        <a:pt x="31" y="31"/>
                      </a:lnTo>
                      <a:lnTo>
                        <a:pt x="23" y="38"/>
                      </a:lnTo>
                      <a:lnTo>
                        <a:pt x="19" y="44"/>
                      </a:lnTo>
                      <a:lnTo>
                        <a:pt x="12" y="59"/>
                      </a:lnTo>
                      <a:lnTo>
                        <a:pt x="18" y="46"/>
                      </a:lnTo>
                      <a:lnTo>
                        <a:pt x="19" y="32"/>
                      </a:lnTo>
                      <a:lnTo>
                        <a:pt x="20" y="22"/>
                      </a:lnTo>
                      <a:lnTo>
                        <a:pt x="19" y="10"/>
                      </a:lnTo>
                      <a:lnTo>
                        <a:pt x="19" y="0"/>
                      </a:lnTo>
                      <a:lnTo>
                        <a:pt x="8" y="13"/>
                      </a:lnTo>
                      <a:lnTo>
                        <a:pt x="2" y="28"/>
                      </a:lnTo>
                      <a:lnTo>
                        <a:pt x="1" y="44"/>
                      </a:lnTo>
                      <a:lnTo>
                        <a:pt x="0" y="72"/>
                      </a:lnTo>
                      <a:lnTo>
                        <a:pt x="14" y="73"/>
                      </a:lnTo>
                      <a:lnTo>
                        <a:pt x="27" y="65"/>
                      </a:lnTo>
                    </a:path>
                  </a:pathLst>
                </a:custGeom>
                <a:solidFill>
                  <a:srgbClr val="008000"/>
                </a:solidFill>
                <a:ln w="12700" cap="rnd" cmpd="sng">
                  <a:solidFill>
                    <a:srgbClr val="BFFFB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350"/>
                </a:p>
              </p:txBody>
            </p:sp>
            <p:sp>
              <p:nvSpPr>
                <p:cNvPr id="151757" name="Oval 396"/>
                <p:cNvSpPr>
                  <a:spLocks noChangeArrowheads="1"/>
                </p:cNvSpPr>
                <p:nvPr/>
              </p:nvSpPr>
              <p:spPr bwMode="auto">
                <a:xfrm>
                  <a:off x="1353" y="3266"/>
                  <a:ext cx="79" cy="151"/>
                </a:xfrm>
                <a:prstGeom prst="ellipse">
                  <a:avLst/>
                </a:prstGeom>
                <a:solidFill>
                  <a:srgbClr val="008000"/>
                </a:solidFill>
                <a:ln w="12700">
                  <a:solidFill>
                    <a:srgbClr val="9FFF9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1350"/>
                </a:p>
              </p:txBody>
            </p:sp>
            <p:sp>
              <p:nvSpPr>
                <p:cNvPr id="151758" name="Freeform 397"/>
                <p:cNvSpPr>
                  <a:spLocks/>
                </p:cNvSpPr>
                <p:nvPr/>
              </p:nvSpPr>
              <p:spPr bwMode="auto">
                <a:xfrm>
                  <a:off x="1371" y="3291"/>
                  <a:ext cx="53" cy="93"/>
                </a:xfrm>
                <a:custGeom>
                  <a:avLst/>
                  <a:gdLst>
                    <a:gd name="T0" fmla="*/ 1 w 53"/>
                    <a:gd name="T1" fmla="*/ 9 h 93"/>
                    <a:gd name="T2" fmla="*/ 5 w 53"/>
                    <a:gd name="T3" fmla="*/ 9 h 93"/>
                    <a:gd name="T4" fmla="*/ 9 w 53"/>
                    <a:gd name="T5" fmla="*/ 8 h 93"/>
                    <a:gd name="T6" fmla="*/ 13 w 53"/>
                    <a:gd name="T7" fmla="*/ 5 h 93"/>
                    <a:gd name="T8" fmla="*/ 15 w 53"/>
                    <a:gd name="T9" fmla="*/ 3 h 93"/>
                    <a:gd name="T10" fmla="*/ 17 w 53"/>
                    <a:gd name="T11" fmla="*/ 0 h 93"/>
                    <a:gd name="T12" fmla="*/ 41 w 53"/>
                    <a:gd name="T13" fmla="*/ 0 h 93"/>
                    <a:gd name="T14" fmla="*/ 41 w 53"/>
                    <a:gd name="T15" fmla="*/ 77 h 93"/>
                    <a:gd name="T16" fmla="*/ 42 w 53"/>
                    <a:gd name="T17" fmla="*/ 82 h 93"/>
                    <a:gd name="T18" fmla="*/ 45 w 53"/>
                    <a:gd name="T19" fmla="*/ 85 h 93"/>
                    <a:gd name="T20" fmla="*/ 49 w 53"/>
                    <a:gd name="T21" fmla="*/ 88 h 93"/>
                    <a:gd name="T22" fmla="*/ 52 w 53"/>
                    <a:gd name="T23" fmla="*/ 88 h 93"/>
                    <a:gd name="T24" fmla="*/ 52 w 53"/>
                    <a:gd name="T25" fmla="*/ 92 h 93"/>
                    <a:gd name="T26" fmla="*/ 0 w 53"/>
                    <a:gd name="T27" fmla="*/ 92 h 93"/>
                    <a:gd name="T28" fmla="*/ 0 w 53"/>
                    <a:gd name="T29" fmla="*/ 88 h 93"/>
                    <a:gd name="T30" fmla="*/ 3 w 53"/>
                    <a:gd name="T31" fmla="*/ 88 h 93"/>
                    <a:gd name="T32" fmla="*/ 7 w 53"/>
                    <a:gd name="T33" fmla="*/ 85 h 93"/>
                    <a:gd name="T34" fmla="*/ 9 w 53"/>
                    <a:gd name="T35" fmla="*/ 82 h 93"/>
                    <a:gd name="T36" fmla="*/ 10 w 53"/>
                    <a:gd name="T37" fmla="*/ 77 h 93"/>
                    <a:gd name="T38" fmla="*/ 10 w 53"/>
                    <a:gd name="T39" fmla="*/ 19 h 93"/>
                    <a:gd name="T40" fmla="*/ 9 w 53"/>
                    <a:gd name="T41" fmla="*/ 16 h 93"/>
                    <a:gd name="T42" fmla="*/ 7 w 53"/>
                    <a:gd name="T43" fmla="*/ 13 h 93"/>
                    <a:gd name="T44" fmla="*/ 4 w 53"/>
                    <a:gd name="T45" fmla="*/ 12 h 93"/>
                    <a:gd name="T46" fmla="*/ 1 w 53"/>
                    <a:gd name="T47" fmla="*/ 12 h 93"/>
                    <a:gd name="T48" fmla="*/ 1 w 53"/>
                    <a:gd name="T49" fmla="*/ 9 h 93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0" t="0" r="r" b="b"/>
                  <a:pathLst>
                    <a:path w="53" h="93">
                      <a:moveTo>
                        <a:pt x="1" y="9"/>
                      </a:moveTo>
                      <a:lnTo>
                        <a:pt x="5" y="9"/>
                      </a:lnTo>
                      <a:lnTo>
                        <a:pt x="9" y="8"/>
                      </a:lnTo>
                      <a:lnTo>
                        <a:pt x="13" y="5"/>
                      </a:lnTo>
                      <a:lnTo>
                        <a:pt x="15" y="3"/>
                      </a:lnTo>
                      <a:lnTo>
                        <a:pt x="17" y="0"/>
                      </a:lnTo>
                      <a:lnTo>
                        <a:pt x="41" y="0"/>
                      </a:lnTo>
                      <a:lnTo>
                        <a:pt x="41" y="77"/>
                      </a:lnTo>
                      <a:lnTo>
                        <a:pt x="42" y="82"/>
                      </a:lnTo>
                      <a:lnTo>
                        <a:pt x="45" y="85"/>
                      </a:lnTo>
                      <a:lnTo>
                        <a:pt x="49" y="88"/>
                      </a:lnTo>
                      <a:lnTo>
                        <a:pt x="52" y="88"/>
                      </a:lnTo>
                      <a:lnTo>
                        <a:pt x="52" y="92"/>
                      </a:lnTo>
                      <a:lnTo>
                        <a:pt x="0" y="92"/>
                      </a:lnTo>
                      <a:lnTo>
                        <a:pt x="0" y="88"/>
                      </a:lnTo>
                      <a:lnTo>
                        <a:pt x="3" y="88"/>
                      </a:lnTo>
                      <a:lnTo>
                        <a:pt x="7" y="85"/>
                      </a:lnTo>
                      <a:lnTo>
                        <a:pt x="9" y="82"/>
                      </a:lnTo>
                      <a:lnTo>
                        <a:pt x="10" y="77"/>
                      </a:lnTo>
                      <a:lnTo>
                        <a:pt x="10" y="19"/>
                      </a:lnTo>
                      <a:lnTo>
                        <a:pt x="9" y="16"/>
                      </a:lnTo>
                      <a:lnTo>
                        <a:pt x="7" y="13"/>
                      </a:lnTo>
                      <a:lnTo>
                        <a:pt x="4" y="12"/>
                      </a:lnTo>
                      <a:lnTo>
                        <a:pt x="1" y="12"/>
                      </a:lnTo>
                      <a:lnTo>
                        <a:pt x="1" y="9"/>
                      </a:lnTo>
                    </a:path>
                  </a:pathLst>
                </a:custGeom>
                <a:solidFill>
                  <a:srgbClr val="BFFFBF"/>
                </a:solidFill>
                <a:ln w="12700" cap="rnd" cmpd="sng">
                  <a:solidFill>
                    <a:srgbClr val="3F5F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350"/>
                </a:p>
              </p:txBody>
            </p:sp>
          </p:grpSp>
          <p:sp>
            <p:nvSpPr>
              <p:cNvPr id="151691" name="Oval 398"/>
              <p:cNvSpPr>
                <a:spLocks noChangeArrowheads="1"/>
              </p:cNvSpPr>
              <p:nvPr/>
            </p:nvSpPr>
            <p:spPr bwMode="auto">
              <a:xfrm>
                <a:off x="516" y="3576"/>
                <a:ext cx="74" cy="109"/>
              </a:xfrm>
              <a:prstGeom prst="ellipse">
                <a:avLst/>
              </a:prstGeom>
              <a:solidFill>
                <a:srgbClr val="008000"/>
              </a:solidFill>
              <a:ln w="12700">
                <a:solidFill>
                  <a:srgbClr val="9FFF9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350"/>
              </a:p>
            </p:txBody>
          </p:sp>
          <p:sp>
            <p:nvSpPr>
              <p:cNvPr id="151692" name="Oval 399"/>
              <p:cNvSpPr>
                <a:spLocks noChangeArrowheads="1"/>
              </p:cNvSpPr>
              <p:nvPr/>
            </p:nvSpPr>
            <p:spPr bwMode="auto">
              <a:xfrm>
                <a:off x="526" y="3590"/>
                <a:ext cx="54" cy="82"/>
              </a:xfrm>
              <a:prstGeom prst="ellipse">
                <a:avLst/>
              </a:prstGeom>
              <a:solidFill>
                <a:srgbClr val="008000"/>
              </a:solidFill>
              <a:ln w="12700">
                <a:solidFill>
                  <a:srgbClr val="9FFF9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350"/>
              </a:p>
            </p:txBody>
          </p:sp>
          <p:sp>
            <p:nvSpPr>
              <p:cNvPr id="151693" name="Freeform 400"/>
              <p:cNvSpPr>
                <a:spLocks/>
              </p:cNvSpPr>
              <p:nvPr/>
            </p:nvSpPr>
            <p:spPr bwMode="auto">
              <a:xfrm>
                <a:off x="540" y="3605"/>
                <a:ext cx="34" cy="60"/>
              </a:xfrm>
              <a:custGeom>
                <a:avLst/>
                <a:gdLst>
                  <a:gd name="T0" fmla="*/ 1 w 34"/>
                  <a:gd name="T1" fmla="*/ 6 h 60"/>
                  <a:gd name="T2" fmla="*/ 4 w 34"/>
                  <a:gd name="T3" fmla="*/ 6 h 60"/>
                  <a:gd name="T4" fmla="*/ 6 w 34"/>
                  <a:gd name="T5" fmla="*/ 5 h 60"/>
                  <a:gd name="T6" fmla="*/ 8 w 34"/>
                  <a:gd name="T7" fmla="*/ 4 h 60"/>
                  <a:gd name="T8" fmla="*/ 10 w 34"/>
                  <a:gd name="T9" fmla="*/ 2 h 60"/>
                  <a:gd name="T10" fmla="*/ 11 w 34"/>
                  <a:gd name="T11" fmla="*/ 0 h 60"/>
                  <a:gd name="T12" fmla="*/ 27 w 34"/>
                  <a:gd name="T13" fmla="*/ 0 h 60"/>
                  <a:gd name="T14" fmla="*/ 27 w 34"/>
                  <a:gd name="T15" fmla="*/ 50 h 60"/>
                  <a:gd name="T16" fmla="*/ 27 w 34"/>
                  <a:gd name="T17" fmla="*/ 53 h 60"/>
                  <a:gd name="T18" fmla="*/ 29 w 34"/>
                  <a:gd name="T19" fmla="*/ 55 h 60"/>
                  <a:gd name="T20" fmla="*/ 31 w 34"/>
                  <a:gd name="T21" fmla="*/ 56 h 60"/>
                  <a:gd name="T22" fmla="*/ 33 w 34"/>
                  <a:gd name="T23" fmla="*/ 56 h 60"/>
                  <a:gd name="T24" fmla="*/ 33 w 34"/>
                  <a:gd name="T25" fmla="*/ 59 h 60"/>
                  <a:gd name="T26" fmla="*/ 0 w 34"/>
                  <a:gd name="T27" fmla="*/ 59 h 60"/>
                  <a:gd name="T28" fmla="*/ 0 w 34"/>
                  <a:gd name="T29" fmla="*/ 56 h 60"/>
                  <a:gd name="T30" fmla="*/ 2 w 34"/>
                  <a:gd name="T31" fmla="*/ 56 h 60"/>
                  <a:gd name="T32" fmla="*/ 5 w 34"/>
                  <a:gd name="T33" fmla="*/ 55 h 60"/>
                  <a:gd name="T34" fmla="*/ 6 w 34"/>
                  <a:gd name="T35" fmla="*/ 53 h 60"/>
                  <a:gd name="T36" fmla="*/ 7 w 34"/>
                  <a:gd name="T37" fmla="*/ 50 h 60"/>
                  <a:gd name="T38" fmla="*/ 7 w 34"/>
                  <a:gd name="T39" fmla="*/ 13 h 60"/>
                  <a:gd name="T40" fmla="*/ 6 w 34"/>
                  <a:gd name="T41" fmla="*/ 11 h 60"/>
                  <a:gd name="T42" fmla="*/ 5 w 34"/>
                  <a:gd name="T43" fmla="*/ 9 h 60"/>
                  <a:gd name="T44" fmla="*/ 3 w 34"/>
                  <a:gd name="T45" fmla="*/ 8 h 60"/>
                  <a:gd name="T46" fmla="*/ 1 w 34"/>
                  <a:gd name="T47" fmla="*/ 8 h 60"/>
                  <a:gd name="T48" fmla="*/ 1 w 34"/>
                  <a:gd name="T49" fmla="*/ 6 h 60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34" h="60">
                    <a:moveTo>
                      <a:pt x="1" y="6"/>
                    </a:moveTo>
                    <a:lnTo>
                      <a:pt x="4" y="6"/>
                    </a:lnTo>
                    <a:lnTo>
                      <a:pt x="6" y="5"/>
                    </a:lnTo>
                    <a:lnTo>
                      <a:pt x="8" y="4"/>
                    </a:lnTo>
                    <a:lnTo>
                      <a:pt x="10" y="2"/>
                    </a:lnTo>
                    <a:lnTo>
                      <a:pt x="11" y="0"/>
                    </a:lnTo>
                    <a:lnTo>
                      <a:pt x="27" y="0"/>
                    </a:lnTo>
                    <a:lnTo>
                      <a:pt x="27" y="50"/>
                    </a:lnTo>
                    <a:lnTo>
                      <a:pt x="27" y="53"/>
                    </a:lnTo>
                    <a:lnTo>
                      <a:pt x="29" y="55"/>
                    </a:lnTo>
                    <a:lnTo>
                      <a:pt x="31" y="56"/>
                    </a:lnTo>
                    <a:lnTo>
                      <a:pt x="33" y="56"/>
                    </a:lnTo>
                    <a:lnTo>
                      <a:pt x="33" y="59"/>
                    </a:lnTo>
                    <a:lnTo>
                      <a:pt x="0" y="59"/>
                    </a:lnTo>
                    <a:lnTo>
                      <a:pt x="0" y="56"/>
                    </a:lnTo>
                    <a:lnTo>
                      <a:pt x="2" y="56"/>
                    </a:lnTo>
                    <a:lnTo>
                      <a:pt x="5" y="55"/>
                    </a:lnTo>
                    <a:lnTo>
                      <a:pt x="6" y="53"/>
                    </a:lnTo>
                    <a:lnTo>
                      <a:pt x="7" y="50"/>
                    </a:lnTo>
                    <a:lnTo>
                      <a:pt x="7" y="13"/>
                    </a:lnTo>
                    <a:lnTo>
                      <a:pt x="6" y="11"/>
                    </a:lnTo>
                    <a:lnTo>
                      <a:pt x="5" y="9"/>
                    </a:lnTo>
                    <a:lnTo>
                      <a:pt x="3" y="8"/>
                    </a:lnTo>
                    <a:lnTo>
                      <a:pt x="1" y="8"/>
                    </a:lnTo>
                    <a:lnTo>
                      <a:pt x="1" y="6"/>
                    </a:lnTo>
                  </a:path>
                </a:pathLst>
              </a:custGeom>
              <a:solidFill>
                <a:srgbClr val="BFFFBF"/>
              </a:solidFill>
              <a:ln w="12700" cap="rnd" cmpd="sng">
                <a:solidFill>
                  <a:srgbClr val="3F5F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151694" name="Oval 401"/>
              <p:cNvSpPr>
                <a:spLocks noChangeArrowheads="1"/>
              </p:cNvSpPr>
              <p:nvPr/>
            </p:nvSpPr>
            <p:spPr bwMode="auto">
              <a:xfrm>
                <a:off x="1377" y="3579"/>
                <a:ext cx="74" cy="108"/>
              </a:xfrm>
              <a:prstGeom prst="ellipse">
                <a:avLst/>
              </a:prstGeom>
              <a:solidFill>
                <a:srgbClr val="008000"/>
              </a:solidFill>
              <a:ln w="12700">
                <a:solidFill>
                  <a:srgbClr val="9FFF9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350"/>
              </a:p>
            </p:txBody>
          </p:sp>
          <p:sp>
            <p:nvSpPr>
              <p:cNvPr id="151695" name="Oval 402"/>
              <p:cNvSpPr>
                <a:spLocks noChangeArrowheads="1"/>
              </p:cNvSpPr>
              <p:nvPr/>
            </p:nvSpPr>
            <p:spPr bwMode="auto">
              <a:xfrm>
                <a:off x="1387" y="3592"/>
                <a:ext cx="54" cy="82"/>
              </a:xfrm>
              <a:prstGeom prst="ellipse">
                <a:avLst/>
              </a:prstGeom>
              <a:solidFill>
                <a:srgbClr val="008000"/>
              </a:solidFill>
              <a:ln w="12700">
                <a:solidFill>
                  <a:srgbClr val="9FFF9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350"/>
              </a:p>
            </p:txBody>
          </p:sp>
          <p:sp>
            <p:nvSpPr>
              <p:cNvPr id="151696" name="Freeform 403"/>
              <p:cNvSpPr>
                <a:spLocks/>
              </p:cNvSpPr>
              <p:nvPr/>
            </p:nvSpPr>
            <p:spPr bwMode="auto">
              <a:xfrm>
                <a:off x="1401" y="3608"/>
                <a:ext cx="34" cy="59"/>
              </a:xfrm>
              <a:custGeom>
                <a:avLst/>
                <a:gdLst>
                  <a:gd name="T0" fmla="*/ 1 w 34"/>
                  <a:gd name="T1" fmla="*/ 6 h 59"/>
                  <a:gd name="T2" fmla="*/ 4 w 34"/>
                  <a:gd name="T3" fmla="*/ 6 h 59"/>
                  <a:gd name="T4" fmla="*/ 6 w 34"/>
                  <a:gd name="T5" fmla="*/ 5 h 59"/>
                  <a:gd name="T6" fmla="*/ 8 w 34"/>
                  <a:gd name="T7" fmla="*/ 3 h 59"/>
                  <a:gd name="T8" fmla="*/ 10 w 34"/>
                  <a:gd name="T9" fmla="*/ 2 h 59"/>
                  <a:gd name="T10" fmla="*/ 11 w 34"/>
                  <a:gd name="T11" fmla="*/ 0 h 59"/>
                  <a:gd name="T12" fmla="*/ 27 w 34"/>
                  <a:gd name="T13" fmla="*/ 0 h 59"/>
                  <a:gd name="T14" fmla="*/ 27 w 34"/>
                  <a:gd name="T15" fmla="*/ 49 h 59"/>
                  <a:gd name="T16" fmla="*/ 27 w 34"/>
                  <a:gd name="T17" fmla="*/ 52 h 59"/>
                  <a:gd name="T18" fmla="*/ 29 w 34"/>
                  <a:gd name="T19" fmla="*/ 54 h 59"/>
                  <a:gd name="T20" fmla="*/ 32 w 34"/>
                  <a:gd name="T21" fmla="*/ 56 h 59"/>
                  <a:gd name="T22" fmla="*/ 33 w 34"/>
                  <a:gd name="T23" fmla="*/ 56 h 59"/>
                  <a:gd name="T24" fmla="*/ 33 w 34"/>
                  <a:gd name="T25" fmla="*/ 58 h 59"/>
                  <a:gd name="T26" fmla="*/ 0 w 34"/>
                  <a:gd name="T27" fmla="*/ 58 h 59"/>
                  <a:gd name="T28" fmla="*/ 0 w 34"/>
                  <a:gd name="T29" fmla="*/ 56 h 59"/>
                  <a:gd name="T30" fmla="*/ 2 w 34"/>
                  <a:gd name="T31" fmla="*/ 56 h 59"/>
                  <a:gd name="T32" fmla="*/ 5 w 34"/>
                  <a:gd name="T33" fmla="*/ 54 h 59"/>
                  <a:gd name="T34" fmla="*/ 6 w 34"/>
                  <a:gd name="T35" fmla="*/ 52 h 59"/>
                  <a:gd name="T36" fmla="*/ 7 w 34"/>
                  <a:gd name="T37" fmla="*/ 49 h 59"/>
                  <a:gd name="T38" fmla="*/ 7 w 34"/>
                  <a:gd name="T39" fmla="*/ 12 h 59"/>
                  <a:gd name="T40" fmla="*/ 6 w 34"/>
                  <a:gd name="T41" fmla="*/ 10 h 59"/>
                  <a:gd name="T42" fmla="*/ 5 w 34"/>
                  <a:gd name="T43" fmla="*/ 8 h 59"/>
                  <a:gd name="T44" fmla="*/ 3 w 34"/>
                  <a:gd name="T45" fmla="*/ 8 h 59"/>
                  <a:gd name="T46" fmla="*/ 1 w 34"/>
                  <a:gd name="T47" fmla="*/ 8 h 59"/>
                  <a:gd name="T48" fmla="*/ 1 w 34"/>
                  <a:gd name="T49" fmla="*/ 6 h 59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34" h="59">
                    <a:moveTo>
                      <a:pt x="1" y="6"/>
                    </a:moveTo>
                    <a:lnTo>
                      <a:pt x="4" y="6"/>
                    </a:lnTo>
                    <a:lnTo>
                      <a:pt x="6" y="5"/>
                    </a:lnTo>
                    <a:lnTo>
                      <a:pt x="8" y="3"/>
                    </a:lnTo>
                    <a:lnTo>
                      <a:pt x="10" y="2"/>
                    </a:lnTo>
                    <a:lnTo>
                      <a:pt x="11" y="0"/>
                    </a:lnTo>
                    <a:lnTo>
                      <a:pt x="27" y="0"/>
                    </a:lnTo>
                    <a:lnTo>
                      <a:pt x="27" y="49"/>
                    </a:lnTo>
                    <a:lnTo>
                      <a:pt x="27" y="52"/>
                    </a:lnTo>
                    <a:lnTo>
                      <a:pt x="29" y="54"/>
                    </a:lnTo>
                    <a:lnTo>
                      <a:pt x="32" y="56"/>
                    </a:lnTo>
                    <a:lnTo>
                      <a:pt x="33" y="56"/>
                    </a:lnTo>
                    <a:lnTo>
                      <a:pt x="33" y="58"/>
                    </a:lnTo>
                    <a:lnTo>
                      <a:pt x="0" y="58"/>
                    </a:lnTo>
                    <a:lnTo>
                      <a:pt x="0" y="56"/>
                    </a:lnTo>
                    <a:lnTo>
                      <a:pt x="2" y="56"/>
                    </a:lnTo>
                    <a:lnTo>
                      <a:pt x="5" y="54"/>
                    </a:lnTo>
                    <a:lnTo>
                      <a:pt x="6" y="52"/>
                    </a:lnTo>
                    <a:lnTo>
                      <a:pt x="7" y="49"/>
                    </a:lnTo>
                    <a:lnTo>
                      <a:pt x="7" y="12"/>
                    </a:lnTo>
                    <a:lnTo>
                      <a:pt x="6" y="10"/>
                    </a:lnTo>
                    <a:lnTo>
                      <a:pt x="5" y="8"/>
                    </a:lnTo>
                    <a:lnTo>
                      <a:pt x="3" y="8"/>
                    </a:lnTo>
                    <a:lnTo>
                      <a:pt x="1" y="8"/>
                    </a:lnTo>
                    <a:lnTo>
                      <a:pt x="1" y="6"/>
                    </a:lnTo>
                  </a:path>
                </a:pathLst>
              </a:custGeom>
              <a:solidFill>
                <a:srgbClr val="BFFFBF"/>
              </a:solidFill>
              <a:ln w="12700" cap="rnd" cmpd="sng">
                <a:solidFill>
                  <a:srgbClr val="3F5F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  <p:grpSp>
            <p:nvGrpSpPr>
              <p:cNvPr id="151697" name="Group 404"/>
              <p:cNvGrpSpPr>
                <a:grpSpLocks/>
              </p:cNvGrpSpPr>
              <p:nvPr/>
            </p:nvGrpSpPr>
            <p:grpSpPr bwMode="auto">
              <a:xfrm>
                <a:off x="695" y="3419"/>
                <a:ext cx="83" cy="100"/>
                <a:chOff x="695" y="3419"/>
                <a:chExt cx="83" cy="100"/>
              </a:xfrm>
            </p:grpSpPr>
            <p:sp>
              <p:nvSpPr>
                <p:cNvPr id="151753" name="Oval 405"/>
                <p:cNvSpPr>
                  <a:spLocks noChangeArrowheads="1"/>
                </p:cNvSpPr>
                <p:nvPr/>
              </p:nvSpPr>
              <p:spPr bwMode="auto">
                <a:xfrm>
                  <a:off x="695" y="3419"/>
                  <a:ext cx="83" cy="100"/>
                </a:xfrm>
                <a:prstGeom prst="ellipse">
                  <a:avLst/>
                </a:prstGeom>
                <a:solidFill>
                  <a:srgbClr val="3F5F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1350"/>
                </a:p>
              </p:txBody>
            </p:sp>
            <p:sp>
              <p:nvSpPr>
                <p:cNvPr id="151754" name="Oval 406"/>
                <p:cNvSpPr>
                  <a:spLocks noChangeArrowheads="1"/>
                </p:cNvSpPr>
                <p:nvPr/>
              </p:nvSpPr>
              <p:spPr bwMode="auto">
                <a:xfrm>
                  <a:off x="716" y="3443"/>
                  <a:ext cx="41" cy="52"/>
                </a:xfrm>
                <a:prstGeom prst="ellipse">
                  <a:avLst/>
                </a:prstGeom>
                <a:solidFill>
                  <a:srgbClr val="9FFF9F"/>
                </a:solidFill>
                <a:ln w="12700">
                  <a:solidFill>
                    <a:srgbClr val="008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1350"/>
                </a:p>
              </p:txBody>
            </p:sp>
          </p:grpSp>
          <p:grpSp>
            <p:nvGrpSpPr>
              <p:cNvPr id="151698" name="Group 407"/>
              <p:cNvGrpSpPr>
                <a:grpSpLocks/>
              </p:cNvGrpSpPr>
              <p:nvPr/>
            </p:nvGrpSpPr>
            <p:grpSpPr bwMode="auto">
              <a:xfrm>
                <a:off x="1183" y="3433"/>
                <a:ext cx="82" cy="100"/>
                <a:chOff x="1183" y="3433"/>
                <a:chExt cx="82" cy="100"/>
              </a:xfrm>
            </p:grpSpPr>
            <p:sp>
              <p:nvSpPr>
                <p:cNvPr id="151751" name="Oval 408"/>
                <p:cNvSpPr>
                  <a:spLocks noChangeArrowheads="1"/>
                </p:cNvSpPr>
                <p:nvPr/>
              </p:nvSpPr>
              <p:spPr bwMode="auto">
                <a:xfrm>
                  <a:off x="1183" y="3433"/>
                  <a:ext cx="82" cy="100"/>
                </a:xfrm>
                <a:prstGeom prst="ellipse">
                  <a:avLst/>
                </a:prstGeom>
                <a:solidFill>
                  <a:srgbClr val="008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1350"/>
                </a:p>
              </p:txBody>
            </p:sp>
            <p:sp>
              <p:nvSpPr>
                <p:cNvPr id="151752" name="Oval 409"/>
                <p:cNvSpPr>
                  <a:spLocks noChangeArrowheads="1"/>
                </p:cNvSpPr>
                <p:nvPr/>
              </p:nvSpPr>
              <p:spPr bwMode="auto">
                <a:xfrm>
                  <a:off x="1203" y="3457"/>
                  <a:ext cx="41" cy="51"/>
                </a:xfrm>
                <a:prstGeom prst="ellipse">
                  <a:avLst/>
                </a:prstGeom>
                <a:solidFill>
                  <a:srgbClr val="BFFFBF"/>
                </a:solidFill>
                <a:ln w="12700">
                  <a:solidFill>
                    <a:srgbClr val="008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1350"/>
                </a:p>
              </p:txBody>
            </p:sp>
          </p:grpSp>
          <p:grpSp>
            <p:nvGrpSpPr>
              <p:cNvPr id="151699" name="Group 410"/>
              <p:cNvGrpSpPr>
                <a:grpSpLocks/>
              </p:cNvGrpSpPr>
              <p:nvPr/>
            </p:nvGrpSpPr>
            <p:grpSpPr bwMode="auto">
              <a:xfrm>
                <a:off x="801" y="3648"/>
                <a:ext cx="356" cy="38"/>
                <a:chOff x="801" y="3648"/>
                <a:chExt cx="356" cy="38"/>
              </a:xfrm>
            </p:grpSpPr>
            <p:grpSp>
              <p:nvGrpSpPr>
                <p:cNvPr id="151730" name="Group 411"/>
                <p:cNvGrpSpPr>
                  <a:grpSpLocks/>
                </p:cNvGrpSpPr>
                <p:nvPr/>
              </p:nvGrpSpPr>
              <p:grpSpPr bwMode="auto">
                <a:xfrm>
                  <a:off x="1127" y="3648"/>
                  <a:ext cx="30" cy="36"/>
                  <a:chOff x="1127" y="3648"/>
                  <a:chExt cx="30" cy="36"/>
                </a:xfrm>
              </p:grpSpPr>
              <p:sp>
                <p:nvSpPr>
                  <p:cNvPr id="151749" name="Freeform 412"/>
                  <p:cNvSpPr>
                    <a:spLocks/>
                  </p:cNvSpPr>
                  <p:nvPr/>
                </p:nvSpPr>
                <p:spPr bwMode="auto">
                  <a:xfrm>
                    <a:off x="1127" y="3648"/>
                    <a:ext cx="30" cy="36"/>
                  </a:xfrm>
                  <a:custGeom>
                    <a:avLst/>
                    <a:gdLst>
                      <a:gd name="T0" fmla="*/ 0 w 30"/>
                      <a:gd name="T1" fmla="*/ 0 h 36"/>
                      <a:gd name="T2" fmla="*/ 20 w 30"/>
                      <a:gd name="T3" fmla="*/ 0 h 36"/>
                      <a:gd name="T4" fmla="*/ 24 w 30"/>
                      <a:gd name="T5" fmla="*/ 2 h 36"/>
                      <a:gd name="T6" fmla="*/ 25 w 30"/>
                      <a:gd name="T7" fmla="*/ 3 h 36"/>
                      <a:gd name="T8" fmla="*/ 26 w 30"/>
                      <a:gd name="T9" fmla="*/ 7 h 36"/>
                      <a:gd name="T10" fmla="*/ 26 w 30"/>
                      <a:gd name="T11" fmla="*/ 13 h 36"/>
                      <a:gd name="T12" fmla="*/ 25 w 30"/>
                      <a:gd name="T13" fmla="*/ 17 h 36"/>
                      <a:gd name="T14" fmla="*/ 23 w 30"/>
                      <a:gd name="T15" fmla="*/ 19 h 36"/>
                      <a:gd name="T16" fmla="*/ 20 w 30"/>
                      <a:gd name="T17" fmla="*/ 20 h 36"/>
                      <a:gd name="T18" fmla="*/ 23 w 30"/>
                      <a:gd name="T19" fmla="*/ 21 h 36"/>
                      <a:gd name="T20" fmla="*/ 25 w 30"/>
                      <a:gd name="T21" fmla="*/ 23 h 36"/>
                      <a:gd name="T22" fmla="*/ 26 w 30"/>
                      <a:gd name="T23" fmla="*/ 27 h 36"/>
                      <a:gd name="T24" fmla="*/ 27 w 30"/>
                      <a:gd name="T25" fmla="*/ 30 h 36"/>
                      <a:gd name="T26" fmla="*/ 27 w 30"/>
                      <a:gd name="T27" fmla="*/ 33 h 36"/>
                      <a:gd name="T28" fmla="*/ 29 w 30"/>
                      <a:gd name="T29" fmla="*/ 33 h 36"/>
                      <a:gd name="T30" fmla="*/ 29 w 30"/>
                      <a:gd name="T31" fmla="*/ 35 h 36"/>
                      <a:gd name="T32" fmla="*/ 18 w 30"/>
                      <a:gd name="T33" fmla="*/ 35 h 36"/>
                      <a:gd name="T34" fmla="*/ 18 w 30"/>
                      <a:gd name="T35" fmla="*/ 33 h 36"/>
                      <a:gd name="T36" fmla="*/ 20 w 30"/>
                      <a:gd name="T37" fmla="*/ 33 h 36"/>
                      <a:gd name="T38" fmla="*/ 20 w 30"/>
                      <a:gd name="T39" fmla="*/ 29 h 36"/>
                      <a:gd name="T40" fmla="*/ 18 w 30"/>
                      <a:gd name="T41" fmla="*/ 27 h 36"/>
                      <a:gd name="T42" fmla="*/ 16 w 30"/>
                      <a:gd name="T43" fmla="*/ 24 h 36"/>
                      <a:gd name="T44" fmla="*/ 15 w 30"/>
                      <a:gd name="T45" fmla="*/ 21 h 36"/>
                      <a:gd name="T46" fmla="*/ 13 w 30"/>
                      <a:gd name="T47" fmla="*/ 20 h 36"/>
                      <a:gd name="T48" fmla="*/ 13 w 30"/>
                      <a:gd name="T49" fmla="*/ 33 h 36"/>
                      <a:gd name="T50" fmla="*/ 15 w 30"/>
                      <a:gd name="T51" fmla="*/ 33 h 36"/>
                      <a:gd name="T52" fmla="*/ 15 w 30"/>
                      <a:gd name="T53" fmla="*/ 35 h 36"/>
                      <a:gd name="T54" fmla="*/ 1 w 30"/>
                      <a:gd name="T55" fmla="*/ 35 h 36"/>
                      <a:gd name="T56" fmla="*/ 1 w 30"/>
                      <a:gd name="T57" fmla="*/ 33 h 36"/>
                      <a:gd name="T58" fmla="*/ 3 w 30"/>
                      <a:gd name="T59" fmla="*/ 33 h 36"/>
                      <a:gd name="T60" fmla="*/ 3 w 30"/>
                      <a:gd name="T61" fmla="*/ 2 h 36"/>
                      <a:gd name="T62" fmla="*/ 0 w 30"/>
                      <a:gd name="T63" fmla="*/ 2 h 36"/>
                      <a:gd name="T64" fmla="*/ 0 w 30"/>
                      <a:gd name="T65" fmla="*/ 0 h 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</a:gdLst>
                    <a:ahLst/>
                    <a:cxnLst>
                      <a:cxn ang="T66">
                        <a:pos x="T0" y="T1"/>
                      </a:cxn>
                      <a:cxn ang="T67">
                        <a:pos x="T2" y="T3"/>
                      </a:cxn>
                      <a:cxn ang="T68">
                        <a:pos x="T4" y="T5"/>
                      </a:cxn>
                      <a:cxn ang="T69">
                        <a:pos x="T6" y="T7"/>
                      </a:cxn>
                      <a:cxn ang="T70">
                        <a:pos x="T8" y="T9"/>
                      </a:cxn>
                      <a:cxn ang="T71">
                        <a:pos x="T10" y="T11"/>
                      </a:cxn>
                      <a:cxn ang="T72">
                        <a:pos x="T12" y="T13"/>
                      </a:cxn>
                      <a:cxn ang="T73">
                        <a:pos x="T14" y="T15"/>
                      </a:cxn>
                      <a:cxn ang="T74">
                        <a:pos x="T16" y="T17"/>
                      </a:cxn>
                      <a:cxn ang="T75">
                        <a:pos x="T18" y="T19"/>
                      </a:cxn>
                      <a:cxn ang="T76">
                        <a:pos x="T20" y="T21"/>
                      </a:cxn>
                      <a:cxn ang="T77">
                        <a:pos x="T22" y="T23"/>
                      </a:cxn>
                      <a:cxn ang="T78">
                        <a:pos x="T24" y="T25"/>
                      </a:cxn>
                      <a:cxn ang="T79">
                        <a:pos x="T26" y="T27"/>
                      </a:cxn>
                      <a:cxn ang="T80">
                        <a:pos x="T28" y="T29"/>
                      </a:cxn>
                      <a:cxn ang="T81">
                        <a:pos x="T30" y="T31"/>
                      </a:cxn>
                      <a:cxn ang="T82">
                        <a:pos x="T32" y="T33"/>
                      </a:cxn>
                      <a:cxn ang="T83">
                        <a:pos x="T34" y="T35"/>
                      </a:cxn>
                      <a:cxn ang="T84">
                        <a:pos x="T36" y="T37"/>
                      </a:cxn>
                      <a:cxn ang="T85">
                        <a:pos x="T38" y="T39"/>
                      </a:cxn>
                      <a:cxn ang="T86">
                        <a:pos x="T40" y="T41"/>
                      </a:cxn>
                      <a:cxn ang="T87">
                        <a:pos x="T42" y="T43"/>
                      </a:cxn>
                      <a:cxn ang="T88">
                        <a:pos x="T44" y="T45"/>
                      </a:cxn>
                      <a:cxn ang="T89">
                        <a:pos x="T46" y="T47"/>
                      </a:cxn>
                      <a:cxn ang="T90">
                        <a:pos x="T48" y="T49"/>
                      </a:cxn>
                      <a:cxn ang="T91">
                        <a:pos x="T50" y="T51"/>
                      </a:cxn>
                      <a:cxn ang="T92">
                        <a:pos x="T52" y="T53"/>
                      </a:cxn>
                      <a:cxn ang="T93">
                        <a:pos x="T54" y="T55"/>
                      </a:cxn>
                      <a:cxn ang="T94">
                        <a:pos x="T56" y="T57"/>
                      </a:cxn>
                      <a:cxn ang="T95">
                        <a:pos x="T58" y="T59"/>
                      </a:cxn>
                      <a:cxn ang="T96">
                        <a:pos x="T60" y="T61"/>
                      </a:cxn>
                      <a:cxn ang="T97">
                        <a:pos x="T62" y="T63"/>
                      </a:cxn>
                      <a:cxn ang="T98">
                        <a:pos x="T64" y="T65"/>
                      </a:cxn>
                    </a:cxnLst>
                    <a:rect l="0" t="0" r="r" b="b"/>
                    <a:pathLst>
                      <a:path w="30" h="36">
                        <a:moveTo>
                          <a:pt x="0" y="0"/>
                        </a:moveTo>
                        <a:lnTo>
                          <a:pt x="20" y="0"/>
                        </a:lnTo>
                        <a:lnTo>
                          <a:pt x="24" y="2"/>
                        </a:lnTo>
                        <a:lnTo>
                          <a:pt x="25" y="3"/>
                        </a:lnTo>
                        <a:lnTo>
                          <a:pt x="26" y="7"/>
                        </a:lnTo>
                        <a:lnTo>
                          <a:pt x="26" y="13"/>
                        </a:lnTo>
                        <a:lnTo>
                          <a:pt x="25" y="17"/>
                        </a:lnTo>
                        <a:lnTo>
                          <a:pt x="23" y="19"/>
                        </a:lnTo>
                        <a:lnTo>
                          <a:pt x="20" y="20"/>
                        </a:lnTo>
                        <a:lnTo>
                          <a:pt x="23" y="21"/>
                        </a:lnTo>
                        <a:lnTo>
                          <a:pt x="25" y="23"/>
                        </a:lnTo>
                        <a:lnTo>
                          <a:pt x="26" y="27"/>
                        </a:lnTo>
                        <a:lnTo>
                          <a:pt x="27" y="30"/>
                        </a:lnTo>
                        <a:lnTo>
                          <a:pt x="27" y="33"/>
                        </a:lnTo>
                        <a:lnTo>
                          <a:pt x="29" y="33"/>
                        </a:lnTo>
                        <a:lnTo>
                          <a:pt x="29" y="35"/>
                        </a:lnTo>
                        <a:lnTo>
                          <a:pt x="18" y="35"/>
                        </a:lnTo>
                        <a:lnTo>
                          <a:pt x="18" y="33"/>
                        </a:lnTo>
                        <a:lnTo>
                          <a:pt x="20" y="33"/>
                        </a:lnTo>
                        <a:lnTo>
                          <a:pt x="20" y="29"/>
                        </a:lnTo>
                        <a:lnTo>
                          <a:pt x="18" y="27"/>
                        </a:lnTo>
                        <a:lnTo>
                          <a:pt x="16" y="24"/>
                        </a:lnTo>
                        <a:lnTo>
                          <a:pt x="15" y="21"/>
                        </a:lnTo>
                        <a:lnTo>
                          <a:pt x="13" y="20"/>
                        </a:lnTo>
                        <a:lnTo>
                          <a:pt x="13" y="33"/>
                        </a:lnTo>
                        <a:lnTo>
                          <a:pt x="15" y="33"/>
                        </a:lnTo>
                        <a:lnTo>
                          <a:pt x="15" y="35"/>
                        </a:lnTo>
                        <a:lnTo>
                          <a:pt x="1" y="35"/>
                        </a:lnTo>
                        <a:lnTo>
                          <a:pt x="1" y="33"/>
                        </a:lnTo>
                        <a:lnTo>
                          <a:pt x="3" y="33"/>
                        </a:lnTo>
                        <a:lnTo>
                          <a:pt x="3" y="2"/>
                        </a:lnTo>
                        <a:lnTo>
                          <a:pt x="0" y="2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BFFFB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151750" name="Freeform 413"/>
                  <p:cNvSpPr>
                    <a:spLocks/>
                  </p:cNvSpPr>
                  <p:nvPr/>
                </p:nvSpPr>
                <p:spPr bwMode="auto">
                  <a:xfrm>
                    <a:off x="1141" y="3655"/>
                    <a:ext cx="3" cy="4"/>
                  </a:xfrm>
                  <a:custGeom>
                    <a:avLst/>
                    <a:gdLst>
                      <a:gd name="T0" fmla="*/ 2 w 3"/>
                      <a:gd name="T1" fmla="*/ 0 h 4"/>
                      <a:gd name="T2" fmla="*/ 2 w 3"/>
                      <a:gd name="T3" fmla="*/ 3 h 4"/>
                      <a:gd name="T4" fmla="*/ 1 w 3"/>
                      <a:gd name="T5" fmla="*/ 3 h 4"/>
                      <a:gd name="T6" fmla="*/ 0 w 3"/>
                      <a:gd name="T7" fmla="*/ 3 h 4"/>
                      <a:gd name="T8" fmla="*/ 0 w 3"/>
                      <a:gd name="T9" fmla="*/ 2 h 4"/>
                      <a:gd name="T10" fmla="*/ 0 w 3"/>
                      <a:gd name="T11" fmla="*/ 1 h 4"/>
                      <a:gd name="T12" fmla="*/ 0 w 3"/>
                      <a:gd name="T13" fmla="*/ 0 h 4"/>
                      <a:gd name="T14" fmla="*/ 1 w 3"/>
                      <a:gd name="T15" fmla="*/ 0 h 4"/>
                      <a:gd name="T16" fmla="*/ 2 w 3"/>
                      <a:gd name="T17" fmla="*/ 0 h 4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3" h="4">
                        <a:moveTo>
                          <a:pt x="2" y="0"/>
                        </a:moveTo>
                        <a:lnTo>
                          <a:pt x="2" y="3"/>
                        </a:lnTo>
                        <a:lnTo>
                          <a:pt x="1" y="3"/>
                        </a:lnTo>
                        <a:lnTo>
                          <a:pt x="0" y="3"/>
                        </a:lnTo>
                        <a:lnTo>
                          <a:pt x="0" y="2"/>
                        </a:lnTo>
                        <a:lnTo>
                          <a:pt x="0" y="1"/>
                        </a:lnTo>
                        <a:lnTo>
                          <a:pt x="0" y="0"/>
                        </a:lnTo>
                        <a:lnTo>
                          <a:pt x="1" y="0"/>
                        </a:lnTo>
                        <a:lnTo>
                          <a:pt x="2" y="0"/>
                        </a:lnTo>
                      </a:path>
                    </a:pathLst>
                  </a:custGeom>
                  <a:solidFill>
                    <a:srgbClr val="008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</p:grpSp>
            <p:grpSp>
              <p:nvGrpSpPr>
                <p:cNvPr id="151731" name="Group 414"/>
                <p:cNvGrpSpPr>
                  <a:grpSpLocks/>
                </p:cNvGrpSpPr>
                <p:nvPr/>
              </p:nvGrpSpPr>
              <p:grpSpPr bwMode="auto">
                <a:xfrm>
                  <a:off x="801" y="3648"/>
                  <a:ext cx="29" cy="38"/>
                  <a:chOff x="801" y="3648"/>
                  <a:chExt cx="29" cy="38"/>
                </a:xfrm>
              </p:grpSpPr>
              <p:sp>
                <p:nvSpPr>
                  <p:cNvPr id="151747" name="Freeform 415"/>
                  <p:cNvSpPr>
                    <a:spLocks/>
                  </p:cNvSpPr>
                  <p:nvPr/>
                </p:nvSpPr>
                <p:spPr bwMode="auto">
                  <a:xfrm>
                    <a:off x="801" y="3648"/>
                    <a:ext cx="29" cy="38"/>
                  </a:xfrm>
                  <a:custGeom>
                    <a:avLst/>
                    <a:gdLst>
                      <a:gd name="T0" fmla="*/ 9 w 29"/>
                      <a:gd name="T1" fmla="*/ 0 h 38"/>
                      <a:gd name="T2" fmla="*/ 19 w 29"/>
                      <a:gd name="T3" fmla="*/ 0 h 38"/>
                      <a:gd name="T4" fmla="*/ 22 w 29"/>
                      <a:gd name="T5" fmla="*/ 2 h 38"/>
                      <a:gd name="T6" fmla="*/ 26 w 29"/>
                      <a:gd name="T7" fmla="*/ 5 h 38"/>
                      <a:gd name="T8" fmla="*/ 27 w 29"/>
                      <a:gd name="T9" fmla="*/ 10 h 38"/>
                      <a:gd name="T10" fmla="*/ 28 w 29"/>
                      <a:gd name="T11" fmla="*/ 15 h 38"/>
                      <a:gd name="T12" fmla="*/ 28 w 29"/>
                      <a:gd name="T13" fmla="*/ 21 h 38"/>
                      <a:gd name="T14" fmla="*/ 27 w 29"/>
                      <a:gd name="T15" fmla="*/ 27 h 38"/>
                      <a:gd name="T16" fmla="*/ 26 w 29"/>
                      <a:gd name="T17" fmla="*/ 31 h 38"/>
                      <a:gd name="T18" fmla="*/ 21 w 29"/>
                      <a:gd name="T19" fmla="*/ 35 h 38"/>
                      <a:gd name="T20" fmla="*/ 19 w 29"/>
                      <a:gd name="T21" fmla="*/ 37 h 38"/>
                      <a:gd name="T22" fmla="*/ 9 w 29"/>
                      <a:gd name="T23" fmla="*/ 37 h 38"/>
                      <a:gd name="T24" fmla="*/ 6 w 29"/>
                      <a:gd name="T25" fmla="*/ 35 h 38"/>
                      <a:gd name="T26" fmla="*/ 2 w 29"/>
                      <a:gd name="T27" fmla="*/ 32 h 38"/>
                      <a:gd name="T28" fmla="*/ 1 w 29"/>
                      <a:gd name="T29" fmla="*/ 28 h 38"/>
                      <a:gd name="T30" fmla="*/ 0 w 29"/>
                      <a:gd name="T31" fmla="*/ 23 h 38"/>
                      <a:gd name="T32" fmla="*/ 0 w 29"/>
                      <a:gd name="T33" fmla="*/ 15 h 38"/>
                      <a:gd name="T34" fmla="*/ 1 w 29"/>
                      <a:gd name="T35" fmla="*/ 10 h 38"/>
                      <a:gd name="T36" fmla="*/ 2 w 29"/>
                      <a:gd name="T37" fmla="*/ 5 h 38"/>
                      <a:gd name="T38" fmla="*/ 6 w 29"/>
                      <a:gd name="T39" fmla="*/ 2 h 38"/>
                      <a:gd name="T40" fmla="*/ 9 w 29"/>
                      <a:gd name="T41" fmla="*/ 0 h 38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0" t="0" r="r" b="b"/>
                    <a:pathLst>
                      <a:path w="29" h="38">
                        <a:moveTo>
                          <a:pt x="9" y="0"/>
                        </a:moveTo>
                        <a:lnTo>
                          <a:pt x="19" y="0"/>
                        </a:lnTo>
                        <a:lnTo>
                          <a:pt x="22" y="2"/>
                        </a:lnTo>
                        <a:lnTo>
                          <a:pt x="26" y="5"/>
                        </a:lnTo>
                        <a:lnTo>
                          <a:pt x="27" y="10"/>
                        </a:lnTo>
                        <a:lnTo>
                          <a:pt x="28" y="15"/>
                        </a:lnTo>
                        <a:lnTo>
                          <a:pt x="28" y="21"/>
                        </a:lnTo>
                        <a:lnTo>
                          <a:pt x="27" y="27"/>
                        </a:lnTo>
                        <a:lnTo>
                          <a:pt x="26" y="31"/>
                        </a:lnTo>
                        <a:lnTo>
                          <a:pt x="21" y="35"/>
                        </a:lnTo>
                        <a:lnTo>
                          <a:pt x="19" y="37"/>
                        </a:lnTo>
                        <a:lnTo>
                          <a:pt x="9" y="37"/>
                        </a:lnTo>
                        <a:lnTo>
                          <a:pt x="6" y="35"/>
                        </a:lnTo>
                        <a:lnTo>
                          <a:pt x="2" y="32"/>
                        </a:lnTo>
                        <a:lnTo>
                          <a:pt x="1" y="28"/>
                        </a:lnTo>
                        <a:lnTo>
                          <a:pt x="0" y="23"/>
                        </a:lnTo>
                        <a:lnTo>
                          <a:pt x="0" y="15"/>
                        </a:lnTo>
                        <a:lnTo>
                          <a:pt x="1" y="10"/>
                        </a:lnTo>
                        <a:lnTo>
                          <a:pt x="2" y="5"/>
                        </a:lnTo>
                        <a:lnTo>
                          <a:pt x="6" y="2"/>
                        </a:lnTo>
                        <a:lnTo>
                          <a:pt x="9" y="0"/>
                        </a:lnTo>
                      </a:path>
                    </a:pathLst>
                  </a:custGeom>
                  <a:solidFill>
                    <a:srgbClr val="BFFFB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151748" name="Freeform 416"/>
                  <p:cNvSpPr>
                    <a:spLocks/>
                  </p:cNvSpPr>
                  <p:nvPr/>
                </p:nvSpPr>
                <p:spPr bwMode="auto">
                  <a:xfrm>
                    <a:off x="814" y="3653"/>
                    <a:ext cx="3" cy="28"/>
                  </a:xfrm>
                  <a:custGeom>
                    <a:avLst/>
                    <a:gdLst>
                      <a:gd name="T0" fmla="*/ 1 w 3"/>
                      <a:gd name="T1" fmla="*/ 0 h 28"/>
                      <a:gd name="T2" fmla="*/ 0 w 3"/>
                      <a:gd name="T3" fmla="*/ 2 h 28"/>
                      <a:gd name="T4" fmla="*/ 0 w 3"/>
                      <a:gd name="T5" fmla="*/ 5 h 28"/>
                      <a:gd name="T6" fmla="*/ 0 w 3"/>
                      <a:gd name="T7" fmla="*/ 23 h 28"/>
                      <a:gd name="T8" fmla="*/ 0 w 3"/>
                      <a:gd name="T9" fmla="*/ 25 h 28"/>
                      <a:gd name="T10" fmla="*/ 1 w 3"/>
                      <a:gd name="T11" fmla="*/ 27 h 28"/>
                      <a:gd name="T12" fmla="*/ 1 w 3"/>
                      <a:gd name="T13" fmla="*/ 27 h 28"/>
                      <a:gd name="T14" fmla="*/ 2 w 3"/>
                      <a:gd name="T15" fmla="*/ 25 h 28"/>
                      <a:gd name="T16" fmla="*/ 2 w 3"/>
                      <a:gd name="T17" fmla="*/ 23 h 28"/>
                      <a:gd name="T18" fmla="*/ 2 w 3"/>
                      <a:gd name="T19" fmla="*/ 5 h 28"/>
                      <a:gd name="T20" fmla="*/ 2 w 3"/>
                      <a:gd name="T21" fmla="*/ 2 h 28"/>
                      <a:gd name="T22" fmla="*/ 1 w 3"/>
                      <a:gd name="T23" fmla="*/ 0 h 28"/>
                      <a:gd name="T24" fmla="*/ 1 w 3"/>
                      <a:gd name="T25" fmla="*/ 0 h 2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0" t="0" r="r" b="b"/>
                    <a:pathLst>
                      <a:path w="3" h="28">
                        <a:moveTo>
                          <a:pt x="1" y="0"/>
                        </a:moveTo>
                        <a:lnTo>
                          <a:pt x="0" y="2"/>
                        </a:lnTo>
                        <a:lnTo>
                          <a:pt x="0" y="5"/>
                        </a:lnTo>
                        <a:lnTo>
                          <a:pt x="0" y="23"/>
                        </a:lnTo>
                        <a:lnTo>
                          <a:pt x="0" y="25"/>
                        </a:lnTo>
                        <a:lnTo>
                          <a:pt x="1" y="27"/>
                        </a:lnTo>
                        <a:lnTo>
                          <a:pt x="2" y="25"/>
                        </a:lnTo>
                        <a:lnTo>
                          <a:pt x="2" y="23"/>
                        </a:lnTo>
                        <a:lnTo>
                          <a:pt x="2" y="5"/>
                        </a:lnTo>
                        <a:lnTo>
                          <a:pt x="2" y="2"/>
                        </a:lnTo>
                        <a:lnTo>
                          <a:pt x="1" y="0"/>
                        </a:lnTo>
                      </a:path>
                    </a:pathLst>
                  </a:custGeom>
                  <a:solidFill>
                    <a:srgbClr val="008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</p:grpSp>
            <p:grpSp>
              <p:nvGrpSpPr>
                <p:cNvPr id="151732" name="Group 417"/>
                <p:cNvGrpSpPr>
                  <a:grpSpLocks/>
                </p:cNvGrpSpPr>
                <p:nvPr/>
              </p:nvGrpSpPr>
              <p:grpSpPr bwMode="auto">
                <a:xfrm>
                  <a:off x="838" y="3650"/>
                  <a:ext cx="70" cy="36"/>
                  <a:chOff x="838" y="3650"/>
                  <a:chExt cx="70" cy="36"/>
                </a:xfrm>
              </p:grpSpPr>
              <p:sp>
                <p:nvSpPr>
                  <p:cNvPr id="151745" name="Freeform 418"/>
                  <p:cNvSpPr>
                    <a:spLocks/>
                  </p:cNvSpPr>
                  <p:nvPr/>
                </p:nvSpPr>
                <p:spPr bwMode="auto">
                  <a:xfrm>
                    <a:off x="838" y="3650"/>
                    <a:ext cx="34" cy="36"/>
                  </a:xfrm>
                  <a:custGeom>
                    <a:avLst/>
                    <a:gdLst>
                      <a:gd name="T0" fmla="*/ 1 w 34"/>
                      <a:gd name="T1" fmla="*/ 35 h 36"/>
                      <a:gd name="T2" fmla="*/ 9 w 34"/>
                      <a:gd name="T3" fmla="*/ 35 h 36"/>
                      <a:gd name="T4" fmla="*/ 9 w 34"/>
                      <a:gd name="T5" fmla="*/ 33 h 36"/>
                      <a:gd name="T6" fmla="*/ 6 w 34"/>
                      <a:gd name="T7" fmla="*/ 33 h 36"/>
                      <a:gd name="T8" fmla="*/ 6 w 34"/>
                      <a:gd name="T9" fmla="*/ 7 h 36"/>
                      <a:gd name="T10" fmla="*/ 20 w 34"/>
                      <a:gd name="T11" fmla="*/ 35 h 36"/>
                      <a:gd name="T12" fmla="*/ 30 w 34"/>
                      <a:gd name="T13" fmla="*/ 35 h 36"/>
                      <a:gd name="T14" fmla="*/ 30 w 34"/>
                      <a:gd name="T15" fmla="*/ 2 h 36"/>
                      <a:gd name="T16" fmla="*/ 33 w 34"/>
                      <a:gd name="T17" fmla="*/ 2 h 36"/>
                      <a:gd name="T18" fmla="*/ 33 w 34"/>
                      <a:gd name="T19" fmla="*/ 0 h 36"/>
                      <a:gd name="T20" fmla="*/ 24 w 34"/>
                      <a:gd name="T21" fmla="*/ 0 h 36"/>
                      <a:gd name="T22" fmla="*/ 24 w 34"/>
                      <a:gd name="T23" fmla="*/ 2 h 36"/>
                      <a:gd name="T24" fmla="*/ 27 w 34"/>
                      <a:gd name="T25" fmla="*/ 2 h 36"/>
                      <a:gd name="T26" fmla="*/ 27 w 34"/>
                      <a:gd name="T27" fmla="*/ 23 h 36"/>
                      <a:gd name="T28" fmla="*/ 14 w 34"/>
                      <a:gd name="T29" fmla="*/ 0 h 36"/>
                      <a:gd name="T30" fmla="*/ 0 w 34"/>
                      <a:gd name="T31" fmla="*/ 0 h 36"/>
                      <a:gd name="T32" fmla="*/ 0 w 34"/>
                      <a:gd name="T33" fmla="*/ 3 h 36"/>
                      <a:gd name="T34" fmla="*/ 3 w 34"/>
                      <a:gd name="T35" fmla="*/ 3 h 36"/>
                      <a:gd name="T36" fmla="*/ 3 w 34"/>
                      <a:gd name="T37" fmla="*/ 33 h 36"/>
                      <a:gd name="T38" fmla="*/ 1 w 34"/>
                      <a:gd name="T39" fmla="*/ 33 h 36"/>
                      <a:gd name="T40" fmla="*/ 1 w 34"/>
                      <a:gd name="T41" fmla="*/ 35 h 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0" t="0" r="r" b="b"/>
                    <a:pathLst>
                      <a:path w="34" h="36">
                        <a:moveTo>
                          <a:pt x="1" y="35"/>
                        </a:moveTo>
                        <a:lnTo>
                          <a:pt x="9" y="35"/>
                        </a:lnTo>
                        <a:lnTo>
                          <a:pt x="9" y="33"/>
                        </a:lnTo>
                        <a:lnTo>
                          <a:pt x="6" y="33"/>
                        </a:lnTo>
                        <a:lnTo>
                          <a:pt x="6" y="7"/>
                        </a:lnTo>
                        <a:lnTo>
                          <a:pt x="20" y="35"/>
                        </a:lnTo>
                        <a:lnTo>
                          <a:pt x="30" y="35"/>
                        </a:lnTo>
                        <a:lnTo>
                          <a:pt x="30" y="2"/>
                        </a:lnTo>
                        <a:lnTo>
                          <a:pt x="33" y="2"/>
                        </a:lnTo>
                        <a:lnTo>
                          <a:pt x="33" y="0"/>
                        </a:lnTo>
                        <a:lnTo>
                          <a:pt x="24" y="0"/>
                        </a:lnTo>
                        <a:lnTo>
                          <a:pt x="24" y="2"/>
                        </a:lnTo>
                        <a:lnTo>
                          <a:pt x="27" y="2"/>
                        </a:lnTo>
                        <a:lnTo>
                          <a:pt x="27" y="23"/>
                        </a:lnTo>
                        <a:lnTo>
                          <a:pt x="14" y="0"/>
                        </a:lnTo>
                        <a:lnTo>
                          <a:pt x="0" y="0"/>
                        </a:lnTo>
                        <a:lnTo>
                          <a:pt x="0" y="3"/>
                        </a:lnTo>
                        <a:lnTo>
                          <a:pt x="3" y="3"/>
                        </a:lnTo>
                        <a:lnTo>
                          <a:pt x="3" y="33"/>
                        </a:lnTo>
                        <a:lnTo>
                          <a:pt x="1" y="33"/>
                        </a:lnTo>
                        <a:lnTo>
                          <a:pt x="1" y="35"/>
                        </a:lnTo>
                      </a:path>
                    </a:pathLst>
                  </a:custGeom>
                  <a:solidFill>
                    <a:srgbClr val="BFFFB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151746" name="Freeform 419"/>
                  <p:cNvSpPr>
                    <a:spLocks/>
                  </p:cNvSpPr>
                  <p:nvPr/>
                </p:nvSpPr>
                <p:spPr bwMode="auto">
                  <a:xfrm>
                    <a:off x="879" y="3650"/>
                    <a:ext cx="29" cy="36"/>
                  </a:xfrm>
                  <a:custGeom>
                    <a:avLst/>
                    <a:gdLst>
                      <a:gd name="T0" fmla="*/ 0 w 29"/>
                      <a:gd name="T1" fmla="*/ 0 h 36"/>
                      <a:gd name="T2" fmla="*/ 27 w 29"/>
                      <a:gd name="T3" fmla="*/ 0 h 36"/>
                      <a:gd name="T4" fmla="*/ 27 w 29"/>
                      <a:gd name="T5" fmla="*/ 9 h 36"/>
                      <a:gd name="T6" fmla="*/ 25 w 29"/>
                      <a:gd name="T7" fmla="*/ 9 h 36"/>
                      <a:gd name="T8" fmla="*/ 16 w 29"/>
                      <a:gd name="T9" fmla="*/ 2 h 36"/>
                      <a:gd name="T10" fmla="*/ 12 w 29"/>
                      <a:gd name="T11" fmla="*/ 2 h 36"/>
                      <a:gd name="T12" fmla="*/ 12 w 29"/>
                      <a:gd name="T13" fmla="*/ 16 h 36"/>
                      <a:gd name="T14" fmla="*/ 16 w 29"/>
                      <a:gd name="T15" fmla="*/ 16 h 36"/>
                      <a:gd name="T16" fmla="*/ 21 w 29"/>
                      <a:gd name="T17" fmla="*/ 10 h 36"/>
                      <a:gd name="T18" fmla="*/ 21 w 29"/>
                      <a:gd name="T19" fmla="*/ 25 h 36"/>
                      <a:gd name="T20" fmla="*/ 16 w 29"/>
                      <a:gd name="T21" fmla="*/ 19 h 36"/>
                      <a:gd name="T22" fmla="*/ 12 w 29"/>
                      <a:gd name="T23" fmla="*/ 19 h 36"/>
                      <a:gd name="T24" fmla="*/ 12 w 29"/>
                      <a:gd name="T25" fmla="*/ 31 h 36"/>
                      <a:gd name="T26" fmla="*/ 16 w 29"/>
                      <a:gd name="T27" fmla="*/ 31 h 36"/>
                      <a:gd name="T28" fmla="*/ 26 w 29"/>
                      <a:gd name="T29" fmla="*/ 25 h 36"/>
                      <a:gd name="T30" fmla="*/ 28 w 29"/>
                      <a:gd name="T31" fmla="*/ 25 h 36"/>
                      <a:gd name="T32" fmla="*/ 28 w 29"/>
                      <a:gd name="T33" fmla="*/ 35 h 36"/>
                      <a:gd name="T34" fmla="*/ 1 w 29"/>
                      <a:gd name="T35" fmla="*/ 35 h 36"/>
                      <a:gd name="T36" fmla="*/ 1 w 29"/>
                      <a:gd name="T37" fmla="*/ 33 h 36"/>
                      <a:gd name="T38" fmla="*/ 3 w 29"/>
                      <a:gd name="T39" fmla="*/ 33 h 36"/>
                      <a:gd name="T40" fmla="*/ 3 w 29"/>
                      <a:gd name="T41" fmla="*/ 2 h 36"/>
                      <a:gd name="T42" fmla="*/ 0 w 29"/>
                      <a:gd name="T43" fmla="*/ 2 h 36"/>
                      <a:gd name="T44" fmla="*/ 0 w 29"/>
                      <a:gd name="T45" fmla="*/ 0 h 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</a:gdLst>
                    <a:ahLst/>
                    <a:cxnLst>
                      <a:cxn ang="T46">
                        <a:pos x="T0" y="T1"/>
                      </a:cxn>
                      <a:cxn ang="T47">
                        <a:pos x="T2" y="T3"/>
                      </a:cxn>
                      <a:cxn ang="T48">
                        <a:pos x="T4" y="T5"/>
                      </a:cxn>
                      <a:cxn ang="T49">
                        <a:pos x="T6" y="T7"/>
                      </a:cxn>
                      <a:cxn ang="T50">
                        <a:pos x="T8" y="T9"/>
                      </a:cxn>
                      <a:cxn ang="T51">
                        <a:pos x="T10" y="T11"/>
                      </a:cxn>
                      <a:cxn ang="T52">
                        <a:pos x="T12" y="T13"/>
                      </a:cxn>
                      <a:cxn ang="T53">
                        <a:pos x="T14" y="T15"/>
                      </a:cxn>
                      <a:cxn ang="T54">
                        <a:pos x="T16" y="T17"/>
                      </a:cxn>
                      <a:cxn ang="T55">
                        <a:pos x="T18" y="T19"/>
                      </a:cxn>
                      <a:cxn ang="T56">
                        <a:pos x="T20" y="T21"/>
                      </a:cxn>
                      <a:cxn ang="T57">
                        <a:pos x="T22" y="T23"/>
                      </a:cxn>
                      <a:cxn ang="T58">
                        <a:pos x="T24" y="T25"/>
                      </a:cxn>
                      <a:cxn ang="T59">
                        <a:pos x="T26" y="T27"/>
                      </a:cxn>
                      <a:cxn ang="T60">
                        <a:pos x="T28" y="T29"/>
                      </a:cxn>
                      <a:cxn ang="T61">
                        <a:pos x="T30" y="T31"/>
                      </a:cxn>
                      <a:cxn ang="T62">
                        <a:pos x="T32" y="T33"/>
                      </a:cxn>
                      <a:cxn ang="T63">
                        <a:pos x="T34" y="T35"/>
                      </a:cxn>
                      <a:cxn ang="T64">
                        <a:pos x="T36" y="T37"/>
                      </a:cxn>
                      <a:cxn ang="T65">
                        <a:pos x="T38" y="T39"/>
                      </a:cxn>
                      <a:cxn ang="T66">
                        <a:pos x="T40" y="T41"/>
                      </a:cxn>
                      <a:cxn ang="T67">
                        <a:pos x="T42" y="T43"/>
                      </a:cxn>
                      <a:cxn ang="T68">
                        <a:pos x="T44" y="T45"/>
                      </a:cxn>
                    </a:cxnLst>
                    <a:rect l="0" t="0" r="r" b="b"/>
                    <a:pathLst>
                      <a:path w="29" h="36">
                        <a:moveTo>
                          <a:pt x="0" y="0"/>
                        </a:moveTo>
                        <a:lnTo>
                          <a:pt x="27" y="0"/>
                        </a:lnTo>
                        <a:lnTo>
                          <a:pt x="27" y="9"/>
                        </a:lnTo>
                        <a:lnTo>
                          <a:pt x="25" y="9"/>
                        </a:lnTo>
                        <a:lnTo>
                          <a:pt x="16" y="2"/>
                        </a:lnTo>
                        <a:lnTo>
                          <a:pt x="12" y="2"/>
                        </a:lnTo>
                        <a:lnTo>
                          <a:pt x="12" y="16"/>
                        </a:lnTo>
                        <a:lnTo>
                          <a:pt x="16" y="16"/>
                        </a:lnTo>
                        <a:lnTo>
                          <a:pt x="21" y="10"/>
                        </a:lnTo>
                        <a:lnTo>
                          <a:pt x="21" y="25"/>
                        </a:lnTo>
                        <a:lnTo>
                          <a:pt x="16" y="19"/>
                        </a:lnTo>
                        <a:lnTo>
                          <a:pt x="12" y="19"/>
                        </a:lnTo>
                        <a:lnTo>
                          <a:pt x="12" y="31"/>
                        </a:lnTo>
                        <a:lnTo>
                          <a:pt x="16" y="31"/>
                        </a:lnTo>
                        <a:lnTo>
                          <a:pt x="26" y="25"/>
                        </a:lnTo>
                        <a:lnTo>
                          <a:pt x="28" y="25"/>
                        </a:lnTo>
                        <a:lnTo>
                          <a:pt x="28" y="35"/>
                        </a:lnTo>
                        <a:lnTo>
                          <a:pt x="1" y="35"/>
                        </a:lnTo>
                        <a:lnTo>
                          <a:pt x="1" y="33"/>
                        </a:lnTo>
                        <a:lnTo>
                          <a:pt x="3" y="33"/>
                        </a:lnTo>
                        <a:lnTo>
                          <a:pt x="3" y="2"/>
                        </a:lnTo>
                        <a:lnTo>
                          <a:pt x="0" y="2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BFFFB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</p:grpSp>
            <p:grpSp>
              <p:nvGrpSpPr>
                <p:cNvPr id="151733" name="Group 420"/>
                <p:cNvGrpSpPr>
                  <a:grpSpLocks/>
                </p:cNvGrpSpPr>
                <p:nvPr/>
              </p:nvGrpSpPr>
              <p:grpSpPr bwMode="auto">
                <a:xfrm>
                  <a:off x="976" y="3648"/>
                  <a:ext cx="29" cy="37"/>
                  <a:chOff x="976" y="3648"/>
                  <a:chExt cx="29" cy="37"/>
                </a:xfrm>
              </p:grpSpPr>
              <p:sp>
                <p:nvSpPr>
                  <p:cNvPr id="151743" name="Freeform 421"/>
                  <p:cNvSpPr>
                    <a:spLocks/>
                  </p:cNvSpPr>
                  <p:nvPr/>
                </p:nvSpPr>
                <p:spPr bwMode="auto">
                  <a:xfrm>
                    <a:off x="976" y="3648"/>
                    <a:ext cx="29" cy="37"/>
                  </a:xfrm>
                  <a:custGeom>
                    <a:avLst/>
                    <a:gdLst>
                      <a:gd name="T0" fmla="*/ 9 w 29"/>
                      <a:gd name="T1" fmla="*/ 0 h 37"/>
                      <a:gd name="T2" fmla="*/ 19 w 29"/>
                      <a:gd name="T3" fmla="*/ 0 h 37"/>
                      <a:gd name="T4" fmla="*/ 22 w 29"/>
                      <a:gd name="T5" fmla="*/ 2 h 37"/>
                      <a:gd name="T6" fmla="*/ 26 w 29"/>
                      <a:gd name="T7" fmla="*/ 5 h 37"/>
                      <a:gd name="T8" fmla="*/ 27 w 29"/>
                      <a:gd name="T9" fmla="*/ 9 h 37"/>
                      <a:gd name="T10" fmla="*/ 28 w 29"/>
                      <a:gd name="T11" fmla="*/ 15 h 37"/>
                      <a:gd name="T12" fmla="*/ 28 w 29"/>
                      <a:gd name="T13" fmla="*/ 20 h 37"/>
                      <a:gd name="T14" fmla="*/ 27 w 29"/>
                      <a:gd name="T15" fmla="*/ 26 h 37"/>
                      <a:gd name="T16" fmla="*/ 26 w 29"/>
                      <a:gd name="T17" fmla="*/ 31 h 37"/>
                      <a:gd name="T18" fmla="*/ 21 w 29"/>
                      <a:gd name="T19" fmla="*/ 35 h 37"/>
                      <a:gd name="T20" fmla="*/ 19 w 29"/>
                      <a:gd name="T21" fmla="*/ 36 h 37"/>
                      <a:gd name="T22" fmla="*/ 9 w 29"/>
                      <a:gd name="T23" fmla="*/ 36 h 37"/>
                      <a:gd name="T24" fmla="*/ 6 w 29"/>
                      <a:gd name="T25" fmla="*/ 35 h 37"/>
                      <a:gd name="T26" fmla="*/ 2 w 29"/>
                      <a:gd name="T27" fmla="*/ 31 h 37"/>
                      <a:gd name="T28" fmla="*/ 1 w 29"/>
                      <a:gd name="T29" fmla="*/ 27 h 37"/>
                      <a:gd name="T30" fmla="*/ 0 w 29"/>
                      <a:gd name="T31" fmla="*/ 22 h 37"/>
                      <a:gd name="T32" fmla="*/ 0 w 29"/>
                      <a:gd name="T33" fmla="*/ 15 h 37"/>
                      <a:gd name="T34" fmla="*/ 1 w 29"/>
                      <a:gd name="T35" fmla="*/ 9 h 37"/>
                      <a:gd name="T36" fmla="*/ 2 w 29"/>
                      <a:gd name="T37" fmla="*/ 5 h 37"/>
                      <a:gd name="T38" fmla="*/ 6 w 29"/>
                      <a:gd name="T39" fmla="*/ 2 h 37"/>
                      <a:gd name="T40" fmla="*/ 9 w 29"/>
                      <a:gd name="T41" fmla="*/ 0 h 37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0" t="0" r="r" b="b"/>
                    <a:pathLst>
                      <a:path w="29" h="37">
                        <a:moveTo>
                          <a:pt x="9" y="0"/>
                        </a:moveTo>
                        <a:lnTo>
                          <a:pt x="19" y="0"/>
                        </a:lnTo>
                        <a:lnTo>
                          <a:pt x="22" y="2"/>
                        </a:lnTo>
                        <a:lnTo>
                          <a:pt x="26" y="5"/>
                        </a:lnTo>
                        <a:lnTo>
                          <a:pt x="27" y="9"/>
                        </a:lnTo>
                        <a:lnTo>
                          <a:pt x="28" y="15"/>
                        </a:lnTo>
                        <a:lnTo>
                          <a:pt x="28" y="20"/>
                        </a:lnTo>
                        <a:lnTo>
                          <a:pt x="27" y="26"/>
                        </a:lnTo>
                        <a:lnTo>
                          <a:pt x="26" y="31"/>
                        </a:lnTo>
                        <a:lnTo>
                          <a:pt x="21" y="35"/>
                        </a:lnTo>
                        <a:lnTo>
                          <a:pt x="19" y="36"/>
                        </a:lnTo>
                        <a:lnTo>
                          <a:pt x="9" y="36"/>
                        </a:lnTo>
                        <a:lnTo>
                          <a:pt x="6" y="35"/>
                        </a:lnTo>
                        <a:lnTo>
                          <a:pt x="2" y="31"/>
                        </a:lnTo>
                        <a:lnTo>
                          <a:pt x="1" y="27"/>
                        </a:lnTo>
                        <a:lnTo>
                          <a:pt x="0" y="22"/>
                        </a:lnTo>
                        <a:lnTo>
                          <a:pt x="0" y="15"/>
                        </a:lnTo>
                        <a:lnTo>
                          <a:pt x="1" y="9"/>
                        </a:lnTo>
                        <a:lnTo>
                          <a:pt x="2" y="5"/>
                        </a:lnTo>
                        <a:lnTo>
                          <a:pt x="6" y="2"/>
                        </a:lnTo>
                        <a:lnTo>
                          <a:pt x="9" y="0"/>
                        </a:lnTo>
                      </a:path>
                    </a:pathLst>
                  </a:custGeom>
                  <a:solidFill>
                    <a:srgbClr val="BFFFB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151744" name="Freeform 422"/>
                  <p:cNvSpPr>
                    <a:spLocks/>
                  </p:cNvSpPr>
                  <p:nvPr/>
                </p:nvSpPr>
                <p:spPr bwMode="auto">
                  <a:xfrm>
                    <a:off x="989" y="3653"/>
                    <a:ext cx="3" cy="28"/>
                  </a:xfrm>
                  <a:custGeom>
                    <a:avLst/>
                    <a:gdLst>
                      <a:gd name="T0" fmla="*/ 1 w 3"/>
                      <a:gd name="T1" fmla="*/ 0 h 28"/>
                      <a:gd name="T2" fmla="*/ 0 w 3"/>
                      <a:gd name="T3" fmla="*/ 2 h 28"/>
                      <a:gd name="T4" fmla="*/ 0 w 3"/>
                      <a:gd name="T5" fmla="*/ 5 h 28"/>
                      <a:gd name="T6" fmla="*/ 0 w 3"/>
                      <a:gd name="T7" fmla="*/ 22 h 28"/>
                      <a:gd name="T8" fmla="*/ 0 w 3"/>
                      <a:gd name="T9" fmla="*/ 25 h 28"/>
                      <a:gd name="T10" fmla="*/ 1 w 3"/>
                      <a:gd name="T11" fmla="*/ 27 h 28"/>
                      <a:gd name="T12" fmla="*/ 1 w 3"/>
                      <a:gd name="T13" fmla="*/ 27 h 28"/>
                      <a:gd name="T14" fmla="*/ 2 w 3"/>
                      <a:gd name="T15" fmla="*/ 25 h 28"/>
                      <a:gd name="T16" fmla="*/ 2 w 3"/>
                      <a:gd name="T17" fmla="*/ 22 h 28"/>
                      <a:gd name="T18" fmla="*/ 2 w 3"/>
                      <a:gd name="T19" fmla="*/ 5 h 28"/>
                      <a:gd name="T20" fmla="*/ 2 w 3"/>
                      <a:gd name="T21" fmla="*/ 2 h 28"/>
                      <a:gd name="T22" fmla="*/ 1 w 3"/>
                      <a:gd name="T23" fmla="*/ 0 h 28"/>
                      <a:gd name="T24" fmla="*/ 1 w 3"/>
                      <a:gd name="T25" fmla="*/ 0 h 2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0" t="0" r="r" b="b"/>
                    <a:pathLst>
                      <a:path w="3" h="28">
                        <a:moveTo>
                          <a:pt x="1" y="0"/>
                        </a:moveTo>
                        <a:lnTo>
                          <a:pt x="0" y="2"/>
                        </a:lnTo>
                        <a:lnTo>
                          <a:pt x="0" y="5"/>
                        </a:lnTo>
                        <a:lnTo>
                          <a:pt x="0" y="22"/>
                        </a:lnTo>
                        <a:lnTo>
                          <a:pt x="0" y="25"/>
                        </a:lnTo>
                        <a:lnTo>
                          <a:pt x="1" y="27"/>
                        </a:lnTo>
                        <a:lnTo>
                          <a:pt x="2" y="25"/>
                        </a:lnTo>
                        <a:lnTo>
                          <a:pt x="2" y="22"/>
                        </a:lnTo>
                        <a:lnTo>
                          <a:pt x="2" y="5"/>
                        </a:lnTo>
                        <a:lnTo>
                          <a:pt x="2" y="2"/>
                        </a:lnTo>
                        <a:lnTo>
                          <a:pt x="1" y="0"/>
                        </a:lnTo>
                      </a:path>
                    </a:pathLst>
                  </a:custGeom>
                  <a:solidFill>
                    <a:srgbClr val="008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</p:grpSp>
            <p:grpSp>
              <p:nvGrpSpPr>
                <p:cNvPr id="151734" name="Group 423"/>
                <p:cNvGrpSpPr>
                  <a:grpSpLocks/>
                </p:cNvGrpSpPr>
                <p:nvPr/>
              </p:nvGrpSpPr>
              <p:grpSpPr bwMode="auto">
                <a:xfrm>
                  <a:off x="1013" y="3648"/>
                  <a:ext cx="60" cy="36"/>
                  <a:chOff x="1013" y="3648"/>
                  <a:chExt cx="60" cy="36"/>
                </a:xfrm>
              </p:grpSpPr>
              <p:sp>
                <p:nvSpPr>
                  <p:cNvPr id="151741" name="Freeform 424"/>
                  <p:cNvSpPr>
                    <a:spLocks/>
                  </p:cNvSpPr>
                  <p:nvPr/>
                </p:nvSpPr>
                <p:spPr bwMode="auto">
                  <a:xfrm>
                    <a:off x="1013" y="3648"/>
                    <a:ext cx="27" cy="36"/>
                  </a:xfrm>
                  <a:custGeom>
                    <a:avLst/>
                    <a:gdLst>
                      <a:gd name="T0" fmla="*/ 0 w 27"/>
                      <a:gd name="T1" fmla="*/ 0 h 36"/>
                      <a:gd name="T2" fmla="*/ 16 w 27"/>
                      <a:gd name="T3" fmla="*/ 0 h 36"/>
                      <a:gd name="T4" fmla="*/ 16 w 27"/>
                      <a:gd name="T5" fmla="*/ 2 h 36"/>
                      <a:gd name="T6" fmla="*/ 12 w 27"/>
                      <a:gd name="T7" fmla="*/ 2 h 36"/>
                      <a:gd name="T8" fmla="*/ 12 w 27"/>
                      <a:gd name="T9" fmla="*/ 31 h 36"/>
                      <a:gd name="T10" fmla="*/ 16 w 27"/>
                      <a:gd name="T11" fmla="*/ 31 h 36"/>
                      <a:gd name="T12" fmla="*/ 23 w 27"/>
                      <a:gd name="T13" fmla="*/ 26 h 36"/>
                      <a:gd name="T14" fmla="*/ 26 w 27"/>
                      <a:gd name="T15" fmla="*/ 26 h 36"/>
                      <a:gd name="T16" fmla="*/ 26 w 27"/>
                      <a:gd name="T17" fmla="*/ 35 h 36"/>
                      <a:gd name="T18" fmla="*/ 1 w 27"/>
                      <a:gd name="T19" fmla="*/ 35 h 36"/>
                      <a:gd name="T20" fmla="*/ 1 w 27"/>
                      <a:gd name="T21" fmla="*/ 33 h 36"/>
                      <a:gd name="T22" fmla="*/ 3 w 27"/>
                      <a:gd name="T23" fmla="*/ 33 h 36"/>
                      <a:gd name="T24" fmla="*/ 3 w 27"/>
                      <a:gd name="T25" fmla="*/ 2 h 36"/>
                      <a:gd name="T26" fmla="*/ 0 w 27"/>
                      <a:gd name="T27" fmla="*/ 2 h 36"/>
                      <a:gd name="T28" fmla="*/ 0 w 27"/>
                      <a:gd name="T29" fmla="*/ 0 h 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0" t="0" r="r" b="b"/>
                    <a:pathLst>
                      <a:path w="27" h="36">
                        <a:moveTo>
                          <a:pt x="0" y="0"/>
                        </a:moveTo>
                        <a:lnTo>
                          <a:pt x="16" y="0"/>
                        </a:lnTo>
                        <a:lnTo>
                          <a:pt x="16" y="2"/>
                        </a:lnTo>
                        <a:lnTo>
                          <a:pt x="12" y="2"/>
                        </a:lnTo>
                        <a:lnTo>
                          <a:pt x="12" y="31"/>
                        </a:lnTo>
                        <a:lnTo>
                          <a:pt x="16" y="31"/>
                        </a:lnTo>
                        <a:lnTo>
                          <a:pt x="23" y="26"/>
                        </a:lnTo>
                        <a:lnTo>
                          <a:pt x="26" y="26"/>
                        </a:lnTo>
                        <a:lnTo>
                          <a:pt x="26" y="35"/>
                        </a:lnTo>
                        <a:lnTo>
                          <a:pt x="1" y="35"/>
                        </a:lnTo>
                        <a:lnTo>
                          <a:pt x="1" y="33"/>
                        </a:lnTo>
                        <a:lnTo>
                          <a:pt x="3" y="33"/>
                        </a:lnTo>
                        <a:lnTo>
                          <a:pt x="3" y="2"/>
                        </a:lnTo>
                        <a:lnTo>
                          <a:pt x="0" y="2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BFFFB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151742" name="Freeform 425"/>
                  <p:cNvSpPr>
                    <a:spLocks/>
                  </p:cNvSpPr>
                  <p:nvPr/>
                </p:nvSpPr>
                <p:spPr bwMode="auto">
                  <a:xfrm>
                    <a:off x="1047" y="3648"/>
                    <a:ext cx="26" cy="36"/>
                  </a:xfrm>
                  <a:custGeom>
                    <a:avLst/>
                    <a:gdLst>
                      <a:gd name="T0" fmla="*/ 0 w 26"/>
                      <a:gd name="T1" fmla="*/ 0 h 36"/>
                      <a:gd name="T2" fmla="*/ 16 w 26"/>
                      <a:gd name="T3" fmla="*/ 0 h 36"/>
                      <a:gd name="T4" fmla="*/ 16 w 26"/>
                      <a:gd name="T5" fmla="*/ 2 h 36"/>
                      <a:gd name="T6" fmla="*/ 11 w 26"/>
                      <a:gd name="T7" fmla="*/ 2 h 36"/>
                      <a:gd name="T8" fmla="*/ 11 w 26"/>
                      <a:gd name="T9" fmla="*/ 31 h 36"/>
                      <a:gd name="T10" fmla="*/ 16 w 26"/>
                      <a:gd name="T11" fmla="*/ 31 h 36"/>
                      <a:gd name="T12" fmla="*/ 22 w 26"/>
                      <a:gd name="T13" fmla="*/ 26 h 36"/>
                      <a:gd name="T14" fmla="*/ 25 w 26"/>
                      <a:gd name="T15" fmla="*/ 26 h 36"/>
                      <a:gd name="T16" fmla="*/ 25 w 26"/>
                      <a:gd name="T17" fmla="*/ 35 h 36"/>
                      <a:gd name="T18" fmla="*/ 0 w 26"/>
                      <a:gd name="T19" fmla="*/ 35 h 36"/>
                      <a:gd name="T20" fmla="*/ 0 w 26"/>
                      <a:gd name="T21" fmla="*/ 33 h 36"/>
                      <a:gd name="T22" fmla="*/ 3 w 26"/>
                      <a:gd name="T23" fmla="*/ 33 h 36"/>
                      <a:gd name="T24" fmla="*/ 3 w 26"/>
                      <a:gd name="T25" fmla="*/ 2 h 36"/>
                      <a:gd name="T26" fmla="*/ 0 w 26"/>
                      <a:gd name="T27" fmla="*/ 2 h 36"/>
                      <a:gd name="T28" fmla="*/ 0 w 26"/>
                      <a:gd name="T29" fmla="*/ 0 h 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0" t="0" r="r" b="b"/>
                    <a:pathLst>
                      <a:path w="26" h="36">
                        <a:moveTo>
                          <a:pt x="0" y="0"/>
                        </a:moveTo>
                        <a:lnTo>
                          <a:pt x="16" y="0"/>
                        </a:lnTo>
                        <a:lnTo>
                          <a:pt x="16" y="2"/>
                        </a:lnTo>
                        <a:lnTo>
                          <a:pt x="11" y="2"/>
                        </a:lnTo>
                        <a:lnTo>
                          <a:pt x="11" y="31"/>
                        </a:lnTo>
                        <a:lnTo>
                          <a:pt x="16" y="31"/>
                        </a:lnTo>
                        <a:lnTo>
                          <a:pt x="22" y="26"/>
                        </a:lnTo>
                        <a:lnTo>
                          <a:pt x="25" y="26"/>
                        </a:lnTo>
                        <a:lnTo>
                          <a:pt x="25" y="35"/>
                        </a:lnTo>
                        <a:lnTo>
                          <a:pt x="0" y="35"/>
                        </a:lnTo>
                        <a:lnTo>
                          <a:pt x="0" y="33"/>
                        </a:lnTo>
                        <a:lnTo>
                          <a:pt x="3" y="33"/>
                        </a:lnTo>
                        <a:lnTo>
                          <a:pt x="3" y="2"/>
                        </a:lnTo>
                        <a:lnTo>
                          <a:pt x="0" y="2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BFFFB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</p:grpSp>
            <p:grpSp>
              <p:nvGrpSpPr>
                <p:cNvPr id="151735" name="Group 426"/>
                <p:cNvGrpSpPr>
                  <a:grpSpLocks/>
                </p:cNvGrpSpPr>
                <p:nvPr/>
              </p:nvGrpSpPr>
              <p:grpSpPr bwMode="auto">
                <a:xfrm>
                  <a:off x="1079" y="3649"/>
                  <a:ext cx="42" cy="36"/>
                  <a:chOff x="1079" y="3649"/>
                  <a:chExt cx="42" cy="36"/>
                </a:xfrm>
              </p:grpSpPr>
              <p:sp>
                <p:nvSpPr>
                  <p:cNvPr id="151739" name="Freeform 427"/>
                  <p:cNvSpPr>
                    <a:spLocks/>
                  </p:cNvSpPr>
                  <p:nvPr/>
                </p:nvSpPr>
                <p:spPr bwMode="auto">
                  <a:xfrm>
                    <a:off x="1079" y="3649"/>
                    <a:ext cx="42" cy="36"/>
                  </a:xfrm>
                  <a:custGeom>
                    <a:avLst/>
                    <a:gdLst>
                      <a:gd name="T0" fmla="*/ 24 w 42"/>
                      <a:gd name="T1" fmla="*/ 0 h 36"/>
                      <a:gd name="T2" fmla="*/ 38 w 42"/>
                      <a:gd name="T3" fmla="*/ 32 h 36"/>
                      <a:gd name="T4" fmla="*/ 41 w 42"/>
                      <a:gd name="T5" fmla="*/ 32 h 36"/>
                      <a:gd name="T6" fmla="*/ 41 w 42"/>
                      <a:gd name="T7" fmla="*/ 35 h 36"/>
                      <a:gd name="T8" fmla="*/ 18 w 42"/>
                      <a:gd name="T9" fmla="*/ 35 h 36"/>
                      <a:gd name="T10" fmla="*/ 18 w 42"/>
                      <a:gd name="T11" fmla="*/ 32 h 36"/>
                      <a:gd name="T12" fmla="*/ 22 w 42"/>
                      <a:gd name="T13" fmla="*/ 32 h 36"/>
                      <a:gd name="T14" fmla="*/ 18 w 42"/>
                      <a:gd name="T15" fmla="*/ 22 h 36"/>
                      <a:gd name="T16" fmla="*/ 10 w 42"/>
                      <a:gd name="T17" fmla="*/ 22 h 36"/>
                      <a:gd name="T18" fmla="*/ 7 w 42"/>
                      <a:gd name="T19" fmla="*/ 32 h 36"/>
                      <a:gd name="T20" fmla="*/ 11 w 42"/>
                      <a:gd name="T21" fmla="*/ 32 h 36"/>
                      <a:gd name="T22" fmla="*/ 11 w 42"/>
                      <a:gd name="T23" fmla="*/ 35 h 36"/>
                      <a:gd name="T24" fmla="*/ 0 w 42"/>
                      <a:gd name="T25" fmla="*/ 35 h 36"/>
                      <a:gd name="T26" fmla="*/ 0 w 42"/>
                      <a:gd name="T27" fmla="*/ 32 h 36"/>
                      <a:gd name="T28" fmla="*/ 3 w 42"/>
                      <a:gd name="T29" fmla="*/ 32 h 36"/>
                      <a:gd name="T30" fmla="*/ 14 w 42"/>
                      <a:gd name="T31" fmla="*/ 0 h 36"/>
                      <a:gd name="T32" fmla="*/ 24 w 42"/>
                      <a:gd name="T33" fmla="*/ 0 h 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0" t="0" r="r" b="b"/>
                    <a:pathLst>
                      <a:path w="42" h="36">
                        <a:moveTo>
                          <a:pt x="24" y="0"/>
                        </a:moveTo>
                        <a:lnTo>
                          <a:pt x="38" y="32"/>
                        </a:lnTo>
                        <a:lnTo>
                          <a:pt x="41" y="32"/>
                        </a:lnTo>
                        <a:lnTo>
                          <a:pt x="41" y="35"/>
                        </a:lnTo>
                        <a:lnTo>
                          <a:pt x="18" y="35"/>
                        </a:lnTo>
                        <a:lnTo>
                          <a:pt x="18" y="32"/>
                        </a:lnTo>
                        <a:lnTo>
                          <a:pt x="22" y="32"/>
                        </a:lnTo>
                        <a:lnTo>
                          <a:pt x="18" y="22"/>
                        </a:lnTo>
                        <a:lnTo>
                          <a:pt x="10" y="22"/>
                        </a:lnTo>
                        <a:lnTo>
                          <a:pt x="7" y="32"/>
                        </a:lnTo>
                        <a:lnTo>
                          <a:pt x="11" y="32"/>
                        </a:lnTo>
                        <a:lnTo>
                          <a:pt x="11" y="35"/>
                        </a:lnTo>
                        <a:lnTo>
                          <a:pt x="0" y="35"/>
                        </a:lnTo>
                        <a:lnTo>
                          <a:pt x="0" y="32"/>
                        </a:lnTo>
                        <a:lnTo>
                          <a:pt x="3" y="32"/>
                        </a:lnTo>
                        <a:lnTo>
                          <a:pt x="14" y="0"/>
                        </a:lnTo>
                        <a:lnTo>
                          <a:pt x="24" y="0"/>
                        </a:lnTo>
                      </a:path>
                    </a:pathLst>
                  </a:custGeom>
                  <a:solidFill>
                    <a:srgbClr val="BFFFB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151740" name="Freeform 428"/>
                  <p:cNvSpPr>
                    <a:spLocks/>
                  </p:cNvSpPr>
                  <p:nvPr/>
                </p:nvSpPr>
                <p:spPr bwMode="auto">
                  <a:xfrm>
                    <a:off x="1092" y="3660"/>
                    <a:ext cx="2" cy="4"/>
                  </a:xfrm>
                  <a:custGeom>
                    <a:avLst/>
                    <a:gdLst>
                      <a:gd name="T0" fmla="*/ 1 w 2"/>
                      <a:gd name="T1" fmla="*/ 0 h 4"/>
                      <a:gd name="T2" fmla="*/ 1 w 2"/>
                      <a:gd name="T3" fmla="*/ 3 h 4"/>
                      <a:gd name="T4" fmla="*/ 0 w 2"/>
                      <a:gd name="T5" fmla="*/ 3 h 4"/>
                      <a:gd name="T6" fmla="*/ 1 w 2"/>
                      <a:gd name="T7" fmla="*/ 0 h 4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" h="4">
                        <a:moveTo>
                          <a:pt x="1" y="0"/>
                        </a:moveTo>
                        <a:lnTo>
                          <a:pt x="1" y="3"/>
                        </a:lnTo>
                        <a:lnTo>
                          <a:pt x="0" y="3"/>
                        </a:lnTo>
                        <a:lnTo>
                          <a:pt x="1" y="0"/>
                        </a:lnTo>
                      </a:path>
                    </a:pathLst>
                  </a:custGeom>
                  <a:solidFill>
                    <a:srgbClr val="008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</p:grpSp>
            <p:grpSp>
              <p:nvGrpSpPr>
                <p:cNvPr id="151736" name="Group 429"/>
                <p:cNvGrpSpPr>
                  <a:grpSpLocks/>
                </p:cNvGrpSpPr>
                <p:nvPr/>
              </p:nvGrpSpPr>
              <p:grpSpPr bwMode="auto">
                <a:xfrm>
                  <a:off x="931" y="3650"/>
                  <a:ext cx="35" cy="35"/>
                  <a:chOff x="931" y="3650"/>
                  <a:chExt cx="35" cy="35"/>
                </a:xfrm>
              </p:grpSpPr>
              <p:sp>
                <p:nvSpPr>
                  <p:cNvPr id="151737" name="Freeform 430"/>
                  <p:cNvSpPr>
                    <a:spLocks/>
                  </p:cNvSpPr>
                  <p:nvPr/>
                </p:nvSpPr>
                <p:spPr bwMode="auto">
                  <a:xfrm>
                    <a:off x="931" y="3650"/>
                    <a:ext cx="35" cy="35"/>
                  </a:xfrm>
                  <a:custGeom>
                    <a:avLst/>
                    <a:gdLst>
                      <a:gd name="T0" fmla="*/ 13 w 35"/>
                      <a:gd name="T1" fmla="*/ 0 h 35"/>
                      <a:gd name="T2" fmla="*/ 24 w 35"/>
                      <a:gd name="T3" fmla="*/ 0 h 35"/>
                      <a:gd name="T4" fmla="*/ 27 w 35"/>
                      <a:gd name="T5" fmla="*/ 1 h 35"/>
                      <a:gd name="T6" fmla="*/ 32 w 35"/>
                      <a:gd name="T7" fmla="*/ 4 h 35"/>
                      <a:gd name="T8" fmla="*/ 33 w 35"/>
                      <a:gd name="T9" fmla="*/ 9 h 35"/>
                      <a:gd name="T10" fmla="*/ 34 w 35"/>
                      <a:gd name="T11" fmla="*/ 14 h 35"/>
                      <a:gd name="T12" fmla="*/ 34 w 35"/>
                      <a:gd name="T13" fmla="*/ 19 h 35"/>
                      <a:gd name="T14" fmla="*/ 33 w 35"/>
                      <a:gd name="T15" fmla="*/ 25 h 35"/>
                      <a:gd name="T16" fmla="*/ 32 w 35"/>
                      <a:gd name="T17" fmla="*/ 29 h 35"/>
                      <a:gd name="T18" fmla="*/ 26 w 35"/>
                      <a:gd name="T19" fmla="*/ 33 h 35"/>
                      <a:gd name="T20" fmla="*/ 23 w 35"/>
                      <a:gd name="T21" fmla="*/ 34 h 35"/>
                      <a:gd name="T22" fmla="*/ 13 w 35"/>
                      <a:gd name="T23" fmla="*/ 34 h 35"/>
                      <a:gd name="T24" fmla="*/ 0 w 35"/>
                      <a:gd name="T25" fmla="*/ 34 h 35"/>
                      <a:gd name="T26" fmla="*/ 1 w 35"/>
                      <a:gd name="T27" fmla="*/ 31 h 35"/>
                      <a:gd name="T28" fmla="*/ 4 w 35"/>
                      <a:gd name="T29" fmla="*/ 31 h 35"/>
                      <a:gd name="T30" fmla="*/ 4 w 35"/>
                      <a:gd name="T31" fmla="*/ 21 h 35"/>
                      <a:gd name="T32" fmla="*/ 4 w 35"/>
                      <a:gd name="T33" fmla="*/ 14 h 35"/>
                      <a:gd name="T34" fmla="*/ 4 w 35"/>
                      <a:gd name="T35" fmla="*/ 9 h 35"/>
                      <a:gd name="T36" fmla="*/ 4 w 35"/>
                      <a:gd name="T37" fmla="*/ 3 h 35"/>
                      <a:gd name="T38" fmla="*/ 0 w 35"/>
                      <a:gd name="T39" fmla="*/ 3 h 35"/>
                      <a:gd name="T40" fmla="*/ 0 w 35"/>
                      <a:gd name="T41" fmla="*/ 0 h 35"/>
                      <a:gd name="T42" fmla="*/ 13 w 35"/>
                      <a:gd name="T43" fmla="*/ 0 h 35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</a:gdLst>
                    <a:ahLst/>
                    <a:cxnLst>
                      <a:cxn ang="T44">
                        <a:pos x="T0" y="T1"/>
                      </a:cxn>
                      <a:cxn ang="T45">
                        <a:pos x="T2" y="T3"/>
                      </a:cxn>
                      <a:cxn ang="T46">
                        <a:pos x="T4" y="T5"/>
                      </a:cxn>
                      <a:cxn ang="T47">
                        <a:pos x="T6" y="T7"/>
                      </a:cxn>
                      <a:cxn ang="T48">
                        <a:pos x="T8" y="T9"/>
                      </a:cxn>
                      <a:cxn ang="T49">
                        <a:pos x="T10" y="T11"/>
                      </a:cxn>
                      <a:cxn ang="T50">
                        <a:pos x="T12" y="T13"/>
                      </a:cxn>
                      <a:cxn ang="T51">
                        <a:pos x="T14" y="T15"/>
                      </a:cxn>
                      <a:cxn ang="T52">
                        <a:pos x="T16" y="T17"/>
                      </a:cxn>
                      <a:cxn ang="T53">
                        <a:pos x="T18" y="T19"/>
                      </a:cxn>
                      <a:cxn ang="T54">
                        <a:pos x="T20" y="T21"/>
                      </a:cxn>
                      <a:cxn ang="T55">
                        <a:pos x="T22" y="T23"/>
                      </a:cxn>
                      <a:cxn ang="T56">
                        <a:pos x="T24" y="T25"/>
                      </a:cxn>
                      <a:cxn ang="T57">
                        <a:pos x="T26" y="T27"/>
                      </a:cxn>
                      <a:cxn ang="T58">
                        <a:pos x="T28" y="T29"/>
                      </a:cxn>
                      <a:cxn ang="T59">
                        <a:pos x="T30" y="T31"/>
                      </a:cxn>
                      <a:cxn ang="T60">
                        <a:pos x="T32" y="T33"/>
                      </a:cxn>
                      <a:cxn ang="T61">
                        <a:pos x="T34" y="T35"/>
                      </a:cxn>
                      <a:cxn ang="T62">
                        <a:pos x="T36" y="T37"/>
                      </a:cxn>
                      <a:cxn ang="T63">
                        <a:pos x="T38" y="T39"/>
                      </a:cxn>
                      <a:cxn ang="T64">
                        <a:pos x="T40" y="T41"/>
                      </a:cxn>
                      <a:cxn ang="T65">
                        <a:pos x="T42" y="T43"/>
                      </a:cxn>
                    </a:cxnLst>
                    <a:rect l="0" t="0" r="r" b="b"/>
                    <a:pathLst>
                      <a:path w="35" h="35">
                        <a:moveTo>
                          <a:pt x="13" y="0"/>
                        </a:moveTo>
                        <a:lnTo>
                          <a:pt x="24" y="0"/>
                        </a:lnTo>
                        <a:lnTo>
                          <a:pt x="27" y="1"/>
                        </a:lnTo>
                        <a:lnTo>
                          <a:pt x="32" y="4"/>
                        </a:lnTo>
                        <a:lnTo>
                          <a:pt x="33" y="9"/>
                        </a:lnTo>
                        <a:lnTo>
                          <a:pt x="34" y="14"/>
                        </a:lnTo>
                        <a:lnTo>
                          <a:pt x="34" y="19"/>
                        </a:lnTo>
                        <a:lnTo>
                          <a:pt x="33" y="25"/>
                        </a:lnTo>
                        <a:lnTo>
                          <a:pt x="32" y="29"/>
                        </a:lnTo>
                        <a:lnTo>
                          <a:pt x="26" y="33"/>
                        </a:lnTo>
                        <a:lnTo>
                          <a:pt x="23" y="34"/>
                        </a:lnTo>
                        <a:lnTo>
                          <a:pt x="13" y="34"/>
                        </a:lnTo>
                        <a:lnTo>
                          <a:pt x="0" y="34"/>
                        </a:lnTo>
                        <a:lnTo>
                          <a:pt x="1" y="31"/>
                        </a:lnTo>
                        <a:lnTo>
                          <a:pt x="4" y="31"/>
                        </a:lnTo>
                        <a:lnTo>
                          <a:pt x="4" y="21"/>
                        </a:lnTo>
                        <a:lnTo>
                          <a:pt x="4" y="14"/>
                        </a:lnTo>
                        <a:lnTo>
                          <a:pt x="4" y="9"/>
                        </a:lnTo>
                        <a:lnTo>
                          <a:pt x="4" y="3"/>
                        </a:lnTo>
                        <a:lnTo>
                          <a:pt x="0" y="3"/>
                        </a:lnTo>
                        <a:lnTo>
                          <a:pt x="0" y="0"/>
                        </a:lnTo>
                        <a:lnTo>
                          <a:pt x="13" y="0"/>
                        </a:lnTo>
                      </a:path>
                    </a:pathLst>
                  </a:custGeom>
                  <a:solidFill>
                    <a:srgbClr val="BFFFB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151738" name="Freeform 431"/>
                  <p:cNvSpPr>
                    <a:spLocks/>
                  </p:cNvSpPr>
                  <p:nvPr/>
                </p:nvSpPr>
                <p:spPr bwMode="auto">
                  <a:xfrm>
                    <a:off x="949" y="3655"/>
                    <a:ext cx="3" cy="26"/>
                  </a:xfrm>
                  <a:custGeom>
                    <a:avLst/>
                    <a:gdLst>
                      <a:gd name="T0" fmla="*/ 1 w 3"/>
                      <a:gd name="T1" fmla="*/ 0 h 26"/>
                      <a:gd name="T2" fmla="*/ 0 w 3"/>
                      <a:gd name="T3" fmla="*/ 0 h 26"/>
                      <a:gd name="T4" fmla="*/ 0 w 3"/>
                      <a:gd name="T5" fmla="*/ 25 h 26"/>
                      <a:gd name="T6" fmla="*/ 1 w 3"/>
                      <a:gd name="T7" fmla="*/ 25 h 26"/>
                      <a:gd name="T8" fmla="*/ 1 w 3"/>
                      <a:gd name="T9" fmla="*/ 25 h 26"/>
                      <a:gd name="T10" fmla="*/ 2 w 3"/>
                      <a:gd name="T11" fmla="*/ 23 h 26"/>
                      <a:gd name="T12" fmla="*/ 2 w 3"/>
                      <a:gd name="T13" fmla="*/ 21 h 26"/>
                      <a:gd name="T14" fmla="*/ 2 w 3"/>
                      <a:gd name="T15" fmla="*/ 4 h 26"/>
                      <a:gd name="T16" fmla="*/ 2 w 3"/>
                      <a:gd name="T17" fmla="*/ 2 h 26"/>
                      <a:gd name="T18" fmla="*/ 1 w 3"/>
                      <a:gd name="T19" fmla="*/ 0 h 26"/>
                      <a:gd name="T20" fmla="*/ 1 w 3"/>
                      <a:gd name="T21" fmla="*/ 0 h 2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3" h="26">
                        <a:moveTo>
                          <a:pt x="1" y="0"/>
                        </a:moveTo>
                        <a:lnTo>
                          <a:pt x="0" y="0"/>
                        </a:lnTo>
                        <a:lnTo>
                          <a:pt x="0" y="25"/>
                        </a:lnTo>
                        <a:lnTo>
                          <a:pt x="1" y="25"/>
                        </a:lnTo>
                        <a:lnTo>
                          <a:pt x="2" y="23"/>
                        </a:lnTo>
                        <a:lnTo>
                          <a:pt x="2" y="21"/>
                        </a:lnTo>
                        <a:lnTo>
                          <a:pt x="2" y="4"/>
                        </a:lnTo>
                        <a:lnTo>
                          <a:pt x="2" y="2"/>
                        </a:lnTo>
                        <a:lnTo>
                          <a:pt x="1" y="0"/>
                        </a:lnTo>
                      </a:path>
                    </a:pathLst>
                  </a:custGeom>
                  <a:solidFill>
                    <a:srgbClr val="008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</p:grpSp>
          </p:grpSp>
          <p:grpSp>
            <p:nvGrpSpPr>
              <p:cNvPr id="151700" name="Group 432"/>
              <p:cNvGrpSpPr>
                <a:grpSpLocks/>
              </p:cNvGrpSpPr>
              <p:nvPr/>
            </p:nvGrpSpPr>
            <p:grpSpPr bwMode="auto">
              <a:xfrm>
                <a:off x="696" y="3297"/>
                <a:ext cx="573" cy="31"/>
                <a:chOff x="696" y="3297"/>
                <a:chExt cx="573" cy="31"/>
              </a:xfrm>
            </p:grpSpPr>
            <p:grpSp>
              <p:nvGrpSpPr>
                <p:cNvPr id="151701" name="Group 433"/>
                <p:cNvGrpSpPr>
                  <a:grpSpLocks/>
                </p:cNvGrpSpPr>
                <p:nvPr/>
              </p:nvGrpSpPr>
              <p:grpSpPr bwMode="auto">
                <a:xfrm>
                  <a:off x="696" y="3297"/>
                  <a:ext cx="57" cy="31"/>
                  <a:chOff x="696" y="3297"/>
                  <a:chExt cx="57" cy="31"/>
                </a:xfrm>
              </p:grpSpPr>
              <p:sp>
                <p:nvSpPr>
                  <p:cNvPr id="151727" name="Freeform 434"/>
                  <p:cNvSpPr>
                    <a:spLocks/>
                  </p:cNvSpPr>
                  <p:nvPr/>
                </p:nvSpPr>
                <p:spPr bwMode="auto">
                  <a:xfrm>
                    <a:off x="696" y="3297"/>
                    <a:ext cx="11" cy="31"/>
                  </a:xfrm>
                  <a:custGeom>
                    <a:avLst/>
                    <a:gdLst>
                      <a:gd name="T0" fmla="*/ 0 w 11"/>
                      <a:gd name="T1" fmla="*/ 0 h 31"/>
                      <a:gd name="T2" fmla="*/ 10 w 11"/>
                      <a:gd name="T3" fmla="*/ 0 h 31"/>
                      <a:gd name="T4" fmla="*/ 10 w 11"/>
                      <a:gd name="T5" fmla="*/ 6 h 31"/>
                      <a:gd name="T6" fmla="*/ 8 w 11"/>
                      <a:gd name="T7" fmla="*/ 6 h 31"/>
                      <a:gd name="T8" fmla="*/ 8 w 11"/>
                      <a:gd name="T9" fmla="*/ 30 h 31"/>
                      <a:gd name="T10" fmla="*/ 3 w 11"/>
                      <a:gd name="T11" fmla="*/ 30 h 31"/>
                      <a:gd name="T12" fmla="*/ 3 w 11"/>
                      <a:gd name="T13" fmla="*/ 6 h 31"/>
                      <a:gd name="T14" fmla="*/ 0 w 11"/>
                      <a:gd name="T15" fmla="*/ 6 h 31"/>
                      <a:gd name="T16" fmla="*/ 0 w 11"/>
                      <a:gd name="T17" fmla="*/ 0 h 31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11" h="31">
                        <a:moveTo>
                          <a:pt x="0" y="0"/>
                        </a:moveTo>
                        <a:lnTo>
                          <a:pt x="10" y="0"/>
                        </a:lnTo>
                        <a:lnTo>
                          <a:pt x="10" y="6"/>
                        </a:lnTo>
                        <a:lnTo>
                          <a:pt x="8" y="6"/>
                        </a:lnTo>
                        <a:lnTo>
                          <a:pt x="8" y="30"/>
                        </a:lnTo>
                        <a:lnTo>
                          <a:pt x="3" y="30"/>
                        </a:lnTo>
                        <a:lnTo>
                          <a:pt x="3" y="6"/>
                        </a:lnTo>
                        <a:lnTo>
                          <a:pt x="0" y="6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008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151728" name="Freeform 435"/>
                  <p:cNvSpPr>
                    <a:spLocks/>
                  </p:cNvSpPr>
                  <p:nvPr/>
                </p:nvSpPr>
                <p:spPr bwMode="auto">
                  <a:xfrm>
                    <a:off x="716" y="3297"/>
                    <a:ext cx="17" cy="31"/>
                  </a:xfrm>
                  <a:custGeom>
                    <a:avLst/>
                    <a:gdLst>
                      <a:gd name="T0" fmla="*/ 0 w 17"/>
                      <a:gd name="T1" fmla="*/ 0 h 31"/>
                      <a:gd name="T2" fmla="*/ 5 w 17"/>
                      <a:gd name="T3" fmla="*/ 0 h 31"/>
                      <a:gd name="T4" fmla="*/ 5 w 17"/>
                      <a:gd name="T5" fmla="*/ 12 h 31"/>
                      <a:gd name="T6" fmla="*/ 11 w 17"/>
                      <a:gd name="T7" fmla="*/ 12 h 31"/>
                      <a:gd name="T8" fmla="*/ 11 w 17"/>
                      <a:gd name="T9" fmla="*/ 0 h 31"/>
                      <a:gd name="T10" fmla="*/ 16 w 17"/>
                      <a:gd name="T11" fmla="*/ 0 h 31"/>
                      <a:gd name="T12" fmla="*/ 16 w 17"/>
                      <a:gd name="T13" fmla="*/ 30 h 31"/>
                      <a:gd name="T14" fmla="*/ 11 w 17"/>
                      <a:gd name="T15" fmla="*/ 30 h 31"/>
                      <a:gd name="T16" fmla="*/ 11 w 17"/>
                      <a:gd name="T17" fmla="*/ 17 h 31"/>
                      <a:gd name="T18" fmla="*/ 5 w 17"/>
                      <a:gd name="T19" fmla="*/ 17 h 31"/>
                      <a:gd name="T20" fmla="*/ 5 w 17"/>
                      <a:gd name="T21" fmla="*/ 30 h 31"/>
                      <a:gd name="T22" fmla="*/ 0 w 17"/>
                      <a:gd name="T23" fmla="*/ 30 h 31"/>
                      <a:gd name="T24" fmla="*/ 0 w 17"/>
                      <a:gd name="T25" fmla="*/ 0 h 31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0" t="0" r="r" b="b"/>
                    <a:pathLst>
                      <a:path w="17" h="31">
                        <a:moveTo>
                          <a:pt x="0" y="0"/>
                        </a:moveTo>
                        <a:lnTo>
                          <a:pt x="5" y="0"/>
                        </a:lnTo>
                        <a:lnTo>
                          <a:pt x="5" y="12"/>
                        </a:lnTo>
                        <a:lnTo>
                          <a:pt x="11" y="12"/>
                        </a:lnTo>
                        <a:lnTo>
                          <a:pt x="11" y="0"/>
                        </a:lnTo>
                        <a:lnTo>
                          <a:pt x="16" y="0"/>
                        </a:lnTo>
                        <a:lnTo>
                          <a:pt x="16" y="30"/>
                        </a:lnTo>
                        <a:lnTo>
                          <a:pt x="11" y="30"/>
                        </a:lnTo>
                        <a:lnTo>
                          <a:pt x="11" y="17"/>
                        </a:lnTo>
                        <a:lnTo>
                          <a:pt x="5" y="17"/>
                        </a:lnTo>
                        <a:lnTo>
                          <a:pt x="5" y="30"/>
                        </a:lnTo>
                        <a:lnTo>
                          <a:pt x="0" y="30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008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151729" name="Freeform 436"/>
                  <p:cNvSpPr>
                    <a:spLocks/>
                  </p:cNvSpPr>
                  <p:nvPr/>
                </p:nvSpPr>
                <p:spPr bwMode="auto">
                  <a:xfrm>
                    <a:off x="742" y="3297"/>
                    <a:ext cx="11" cy="31"/>
                  </a:xfrm>
                  <a:custGeom>
                    <a:avLst/>
                    <a:gdLst>
                      <a:gd name="T0" fmla="*/ 0 w 11"/>
                      <a:gd name="T1" fmla="*/ 0 h 31"/>
                      <a:gd name="T2" fmla="*/ 10 w 11"/>
                      <a:gd name="T3" fmla="*/ 0 h 31"/>
                      <a:gd name="T4" fmla="*/ 10 w 11"/>
                      <a:gd name="T5" fmla="*/ 6 h 31"/>
                      <a:gd name="T6" fmla="*/ 5 w 11"/>
                      <a:gd name="T7" fmla="*/ 6 h 31"/>
                      <a:gd name="T8" fmla="*/ 5 w 11"/>
                      <a:gd name="T9" fmla="*/ 12 h 31"/>
                      <a:gd name="T10" fmla="*/ 9 w 11"/>
                      <a:gd name="T11" fmla="*/ 12 h 31"/>
                      <a:gd name="T12" fmla="*/ 9 w 11"/>
                      <a:gd name="T13" fmla="*/ 17 h 31"/>
                      <a:gd name="T14" fmla="*/ 5 w 11"/>
                      <a:gd name="T15" fmla="*/ 17 h 31"/>
                      <a:gd name="T16" fmla="*/ 5 w 11"/>
                      <a:gd name="T17" fmla="*/ 24 h 31"/>
                      <a:gd name="T18" fmla="*/ 10 w 11"/>
                      <a:gd name="T19" fmla="*/ 24 h 31"/>
                      <a:gd name="T20" fmla="*/ 10 w 11"/>
                      <a:gd name="T21" fmla="*/ 30 h 31"/>
                      <a:gd name="T22" fmla="*/ 0 w 11"/>
                      <a:gd name="T23" fmla="*/ 30 h 31"/>
                      <a:gd name="T24" fmla="*/ 0 w 11"/>
                      <a:gd name="T25" fmla="*/ 0 h 31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0" t="0" r="r" b="b"/>
                    <a:pathLst>
                      <a:path w="11" h="31">
                        <a:moveTo>
                          <a:pt x="0" y="0"/>
                        </a:moveTo>
                        <a:lnTo>
                          <a:pt x="10" y="0"/>
                        </a:lnTo>
                        <a:lnTo>
                          <a:pt x="10" y="6"/>
                        </a:lnTo>
                        <a:lnTo>
                          <a:pt x="5" y="6"/>
                        </a:lnTo>
                        <a:lnTo>
                          <a:pt x="5" y="12"/>
                        </a:lnTo>
                        <a:lnTo>
                          <a:pt x="9" y="12"/>
                        </a:lnTo>
                        <a:lnTo>
                          <a:pt x="9" y="17"/>
                        </a:lnTo>
                        <a:lnTo>
                          <a:pt x="5" y="17"/>
                        </a:lnTo>
                        <a:lnTo>
                          <a:pt x="5" y="24"/>
                        </a:lnTo>
                        <a:lnTo>
                          <a:pt x="10" y="24"/>
                        </a:lnTo>
                        <a:lnTo>
                          <a:pt x="10" y="30"/>
                        </a:lnTo>
                        <a:lnTo>
                          <a:pt x="0" y="30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008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</p:grpSp>
            <p:grpSp>
              <p:nvGrpSpPr>
                <p:cNvPr id="151702" name="Group 437"/>
                <p:cNvGrpSpPr>
                  <a:grpSpLocks/>
                </p:cNvGrpSpPr>
                <p:nvPr/>
              </p:nvGrpSpPr>
              <p:grpSpPr bwMode="auto">
                <a:xfrm>
                  <a:off x="774" y="3297"/>
                  <a:ext cx="118" cy="31"/>
                  <a:chOff x="774" y="3297"/>
                  <a:chExt cx="118" cy="31"/>
                </a:xfrm>
              </p:grpSpPr>
              <p:sp>
                <p:nvSpPr>
                  <p:cNvPr id="151721" name="Freeform 438"/>
                  <p:cNvSpPr>
                    <a:spLocks/>
                  </p:cNvSpPr>
                  <p:nvPr/>
                </p:nvSpPr>
                <p:spPr bwMode="auto">
                  <a:xfrm>
                    <a:off x="774" y="3297"/>
                    <a:ext cx="14" cy="31"/>
                  </a:xfrm>
                  <a:custGeom>
                    <a:avLst/>
                    <a:gdLst>
                      <a:gd name="T0" fmla="*/ 0 w 14"/>
                      <a:gd name="T1" fmla="*/ 0 h 31"/>
                      <a:gd name="T2" fmla="*/ 5 w 14"/>
                      <a:gd name="T3" fmla="*/ 0 h 31"/>
                      <a:gd name="T4" fmla="*/ 5 w 14"/>
                      <a:gd name="T5" fmla="*/ 24 h 31"/>
                      <a:gd name="T6" fmla="*/ 8 w 14"/>
                      <a:gd name="T7" fmla="*/ 24 h 31"/>
                      <a:gd name="T8" fmla="*/ 8 w 14"/>
                      <a:gd name="T9" fmla="*/ 0 h 31"/>
                      <a:gd name="T10" fmla="*/ 13 w 14"/>
                      <a:gd name="T11" fmla="*/ 0 h 31"/>
                      <a:gd name="T12" fmla="*/ 13 w 14"/>
                      <a:gd name="T13" fmla="*/ 26 h 31"/>
                      <a:gd name="T14" fmla="*/ 9 w 14"/>
                      <a:gd name="T15" fmla="*/ 30 h 31"/>
                      <a:gd name="T16" fmla="*/ 3 w 14"/>
                      <a:gd name="T17" fmla="*/ 30 h 31"/>
                      <a:gd name="T18" fmla="*/ 0 w 14"/>
                      <a:gd name="T19" fmla="*/ 26 h 31"/>
                      <a:gd name="T20" fmla="*/ 0 w 14"/>
                      <a:gd name="T21" fmla="*/ 0 h 31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14" h="31">
                        <a:moveTo>
                          <a:pt x="0" y="0"/>
                        </a:moveTo>
                        <a:lnTo>
                          <a:pt x="5" y="0"/>
                        </a:lnTo>
                        <a:lnTo>
                          <a:pt x="5" y="24"/>
                        </a:lnTo>
                        <a:lnTo>
                          <a:pt x="8" y="24"/>
                        </a:lnTo>
                        <a:lnTo>
                          <a:pt x="8" y="0"/>
                        </a:lnTo>
                        <a:lnTo>
                          <a:pt x="13" y="0"/>
                        </a:lnTo>
                        <a:lnTo>
                          <a:pt x="13" y="26"/>
                        </a:lnTo>
                        <a:lnTo>
                          <a:pt x="9" y="30"/>
                        </a:lnTo>
                        <a:lnTo>
                          <a:pt x="3" y="30"/>
                        </a:lnTo>
                        <a:lnTo>
                          <a:pt x="0" y="26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008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151722" name="Freeform 439"/>
                  <p:cNvSpPr>
                    <a:spLocks/>
                  </p:cNvSpPr>
                  <p:nvPr/>
                </p:nvSpPr>
                <p:spPr bwMode="auto">
                  <a:xfrm>
                    <a:off x="799" y="3297"/>
                    <a:ext cx="16" cy="31"/>
                  </a:xfrm>
                  <a:custGeom>
                    <a:avLst/>
                    <a:gdLst>
                      <a:gd name="T0" fmla="*/ 0 w 16"/>
                      <a:gd name="T1" fmla="*/ 0 h 31"/>
                      <a:gd name="T2" fmla="*/ 5 w 16"/>
                      <a:gd name="T3" fmla="*/ 0 h 31"/>
                      <a:gd name="T4" fmla="*/ 9 w 16"/>
                      <a:gd name="T5" fmla="*/ 14 h 31"/>
                      <a:gd name="T6" fmla="*/ 9 w 16"/>
                      <a:gd name="T7" fmla="*/ 0 h 31"/>
                      <a:gd name="T8" fmla="*/ 15 w 16"/>
                      <a:gd name="T9" fmla="*/ 0 h 31"/>
                      <a:gd name="T10" fmla="*/ 15 w 16"/>
                      <a:gd name="T11" fmla="*/ 30 h 31"/>
                      <a:gd name="T12" fmla="*/ 9 w 16"/>
                      <a:gd name="T13" fmla="*/ 30 h 31"/>
                      <a:gd name="T14" fmla="*/ 6 w 16"/>
                      <a:gd name="T15" fmla="*/ 16 h 31"/>
                      <a:gd name="T16" fmla="*/ 6 w 16"/>
                      <a:gd name="T17" fmla="*/ 30 h 31"/>
                      <a:gd name="T18" fmla="*/ 0 w 16"/>
                      <a:gd name="T19" fmla="*/ 30 h 31"/>
                      <a:gd name="T20" fmla="*/ 0 w 16"/>
                      <a:gd name="T21" fmla="*/ 0 h 31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16" h="31">
                        <a:moveTo>
                          <a:pt x="0" y="0"/>
                        </a:moveTo>
                        <a:lnTo>
                          <a:pt x="5" y="0"/>
                        </a:lnTo>
                        <a:lnTo>
                          <a:pt x="9" y="14"/>
                        </a:lnTo>
                        <a:lnTo>
                          <a:pt x="9" y="0"/>
                        </a:lnTo>
                        <a:lnTo>
                          <a:pt x="15" y="0"/>
                        </a:lnTo>
                        <a:lnTo>
                          <a:pt x="15" y="30"/>
                        </a:lnTo>
                        <a:lnTo>
                          <a:pt x="9" y="30"/>
                        </a:lnTo>
                        <a:lnTo>
                          <a:pt x="6" y="16"/>
                        </a:lnTo>
                        <a:lnTo>
                          <a:pt x="6" y="30"/>
                        </a:lnTo>
                        <a:lnTo>
                          <a:pt x="0" y="30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008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151723" name="Freeform 440"/>
                  <p:cNvSpPr>
                    <a:spLocks/>
                  </p:cNvSpPr>
                  <p:nvPr/>
                </p:nvSpPr>
                <p:spPr bwMode="auto">
                  <a:xfrm>
                    <a:off x="825" y="3297"/>
                    <a:ext cx="1" cy="31"/>
                  </a:xfrm>
                  <a:custGeom>
                    <a:avLst/>
                    <a:gdLst>
                      <a:gd name="T0" fmla="*/ 0 w 1"/>
                      <a:gd name="T1" fmla="*/ 0 h 31"/>
                      <a:gd name="T2" fmla="*/ 0 w 1"/>
                      <a:gd name="T3" fmla="*/ 0 h 31"/>
                      <a:gd name="T4" fmla="*/ 0 w 1"/>
                      <a:gd name="T5" fmla="*/ 30 h 31"/>
                      <a:gd name="T6" fmla="*/ 0 w 1"/>
                      <a:gd name="T7" fmla="*/ 30 h 31"/>
                      <a:gd name="T8" fmla="*/ 0 w 1"/>
                      <a:gd name="T9" fmla="*/ 0 h 3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" h="31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30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008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151724" name="Freeform 441"/>
                  <p:cNvSpPr>
                    <a:spLocks/>
                  </p:cNvSpPr>
                  <p:nvPr/>
                </p:nvSpPr>
                <p:spPr bwMode="auto">
                  <a:xfrm>
                    <a:off x="836" y="3297"/>
                    <a:ext cx="11" cy="31"/>
                  </a:xfrm>
                  <a:custGeom>
                    <a:avLst/>
                    <a:gdLst>
                      <a:gd name="T0" fmla="*/ 0 w 11"/>
                      <a:gd name="T1" fmla="*/ 0 h 31"/>
                      <a:gd name="T2" fmla="*/ 10 w 11"/>
                      <a:gd name="T3" fmla="*/ 0 h 31"/>
                      <a:gd name="T4" fmla="*/ 10 w 11"/>
                      <a:gd name="T5" fmla="*/ 6 h 31"/>
                      <a:gd name="T6" fmla="*/ 7 w 11"/>
                      <a:gd name="T7" fmla="*/ 6 h 31"/>
                      <a:gd name="T8" fmla="*/ 7 w 11"/>
                      <a:gd name="T9" fmla="*/ 30 h 31"/>
                      <a:gd name="T10" fmla="*/ 3 w 11"/>
                      <a:gd name="T11" fmla="*/ 30 h 31"/>
                      <a:gd name="T12" fmla="*/ 3 w 11"/>
                      <a:gd name="T13" fmla="*/ 6 h 31"/>
                      <a:gd name="T14" fmla="*/ 0 w 11"/>
                      <a:gd name="T15" fmla="*/ 6 h 31"/>
                      <a:gd name="T16" fmla="*/ 0 w 11"/>
                      <a:gd name="T17" fmla="*/ 0 h 31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11" h="31">
                        <a:moveTo>
                          <a:pt x="0" y="0"/>
                        </a:moveTo>
                        <a:lnTo>
                          <a:pt x="10" y="0"/>
                        </a:lnTo>
                        <a:lnTo>
                          <a:pt x="10" y="6"/>
                        </a:lnTo>
                        <a:lnTo>
                          <a:pt x="7" y="6"/>
                        </a:lnTo>
                        <a:lnTo>
                          <a:pt x="7" y="30"/>
                        </a:lnTo>
                        <a:lnTo>
                          <a:pt x="3" y="30"/>
                        </a:lnTo>
                        <a:lnTo>
                          <a:pt x="3" y="6"/>
                        </a:lnTo>
                        <a:lnTo>
                          <a:pt x="0" y="6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008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151725" name="Freeform 442"/>
                  <p:cNvSpPr>
                    <a:spLocks/>
                  </p:cNvSpPr>
                  <p:nvPr/>
                </p:nvSpPr>
                <p:spPr bwMode="auto">
                  <a:xfrm>
                    <a:off x="857" y="3297"/>
                    <a:ext cx="10" cy="31"/>
                  </a:xfrm>
                  <a:custGeom>
                    <a:avLst/>
                    <a:gdLst>
                      <a:gd name="T0" fmla="*/ 0 w 10"/>
                      <a:gd name="T1" fmla="*/ 0 h 31"/>
                      <a:gd name="T2" fmla="*/ 9 w 10"/>
                      <a:gd name="T3" fmla="*/ 0 h 31"/>
                      <a:gd name="T4" fmla="*/ 9 w 10"/>
                      <a:gd name="T5" fmla="*/ 6 h 31"/>
                      <a:gd name="T6" fmla="*/ 4 w 10"/>
                      <a:gd name="T7" fmla="*/ 6 h 31"/>
                      <a:gd name="T8" fmla="*/ 4 w 10"/>
                      <a:gd name="T9" fmla="*/ 12 h 31"/>
                      <a:gd name="T10" fmla="*/ 8 w 10"/>
                      <a:gd name="T11" fmla="*/ 12 h 31"/>
                      <a:gd name="T12" fmla="*/ 8 w 10"/>
                      <a:gd name="T13" fmla="*/ 17 h 31"/>
                      <a:gd name="T14" fmla="*/ 4 w 10"/>
                      <a:gd name="T15" fmla="*/ 17 h 31"/>
                      <a:gd name="T16" fmla="*/ 4 w 10"/>
                      <a:gd name="T17" fmla="*/ 24 h 31"/>
                      <a:gd name="T18" fmla="*/ 9 w 10"/>
                      <a:gd name="T19" fmla="*/ 24 h 31"/>
                      <a:gd name="T20" fmla="*/ 9 w 10"/>
                      <a:gd name="T21" fmla="*/ 30 h 31"/>
                      <a:gd name="T22" fmla="*/ 0 w 10"/>
                      <a:gd name="T23" fmla="*/ 30 h 31"/>
                      <a:gd name="T24" fmla="*/ 0 w 10"/>
                      <a:gd name="T25" fmla="*/ 0 h 31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0" t="0" r="r" b="b"/>
                    <a:pathLst>
                      <a:path w="10" h="31">
                        <a:moveTo>
                          <a:pt x="0" y="0"/>
                        </a:moveTo>
                        <a:lnTo>
                          <a:pt x="9" y="0"/>
                        </a:lnTo>
                        <a:lnTo>
                          <a:pt x="9" y="6"/>
                        </a:lnTo>
                        <a:lnTo>
                          <a:pt x="4" y="6"/>
                        </a:lnTo>
                        <a:lnTo>
                          <a:pt x="4" y="12"/>
                        </a:lnTo>
                        <a:lnTo>
                          <a:pt x="8" y="12"/>
                        </a:lnTo>
                        <a:lnTo>
                          <a:pt x="8" y="17"/>
                        </a:lnTo>
                        <a:lnTo>
                          <a:pt x="4" y="17"/>
                        </a:lnTo>
                        <a:lnTo>
                          <a:pt x="4" y="24"/>
                        </a:lnTo>
                        <a:lnTo>
                          <a:pt x="9" y="24"/>
                        </a:lnTo>
                        <a:lnTo>
                          <a:pt x="9" y="30"/>
                        </a:lnTo>
                        <a:lnTo>
                          <a:pt x="0" y="30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008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151726" name="Freeform 443"/>
                  <p:cNvSpPr>
                    <a:spLocks/>
                  </p:cNvSpPr>
                  <p:nvPr/>
                </p:nvSpPr>
                <p:spPr bwMode="auto">
                  <a:xfrm>
                    <a:off x="877" y="3297"/>
                    <a:ext cx="15" cy="31"/>
                  </a:xfrm>
                  <a:custGeom>
                    <a:avLst/>
                    <a:gdLst>
                      <a:gd name="T0" fmla="*/ 0 w 15"/>
                      <a:gd name="T1" fmla="*/ 0 h 31"/>
                      <a:gd name="T2" fmla="*/ 11 w 15"/>
                      <a:gd name="T3" fmla="*/ 0 h 31"/>
                      <a:gd name="T4" fmla="*/ 14 w 15"/>
                      <a:gd name="T5" fmla="*/ 4 h 31"/>
                      <a:gd name="T6" fmla="*/ 14 w 15"/>
                      <a:gd name="T7" fmla="*/ 26 h 31"/>
                      <a:gd name="T8" fmla="*/ 11 w 15"/>
                      <a:gd name="T9" fmla="*/ 30 h 31"/>
                      <a:gd name="T10" fmla="*/ 0 w 15"/>
                      <a:gd name="T11" fmla="*/ 30 h 31"/>
                      <a:gd name="T12" fmla="*/ 0 w 15"/>
                      <a:gd name="T13" fmla="*/ 6 h 31"/>
                      <a:gd name="T14" fmla="*/ 5 w 15"/>
                      <a:gd name="T15" fmla="*/ 6 h 31"/>
                      <a:gd name="T16" fmla="*/ 5 w 15"/>
                      <a:gd name="T17" fmla="*/ 24 h 31"/>
                      <a:gd name="T18" fmla="*/ 8 w 15"/>
                      <a:gd name="T19" fmla="*/ 24 h 31"/>
                      <a:gd name="T20" fmla="*/ 8 w 15"/>
                      <a:gd name="T21" fmla="*/ 6 h 31"/>
                      <a:gd name="T22" fmla="*/ 5 w 15"/>
                      <a:gd name="T23" fmla="*/ 6 h 31"/>
                      <a:gd name="T24" fmla="*/ 0 w 15"/>
                      <a:gd name="T25" fmla="*/ 6 h 31"/>
                      <a:gd name="T26" fmla="*/ 0 w 15"/>
                      <a:gd name="T27" fmla="*/ 0 h 31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0" t="0" r="r" b="b"/>
                    <a:pathLst>
                      <a:path w="15" h="31">
                        <a:moveTo>
                          <a:pt x="0" y="0"/>
                        </a:moveTo>
                        <a:lnTo>
                          <a:pt x="11" y="0"/>
                        </a:lnTo>
                        <a:lnTo>
                          <a:pt x="14" y="4"/>
                        </a:lnTo>
                        <a:lnTo>
                          <a:pt x="14" y="26"/>
                        </a:lnTo>
                        <a:lnTo>
                          <a:pt x="11" y="30"/>
                        </a:lnTo>
                        <a:lnTo>
                          <a:pt x="0" y="30"/>
                        </a:lnTo>
                        <a:lnTo>
                          <a:pt x="0" y="6"/>
                        </a:lnTo>
                        <a:lnTo>
                          <a:pt x="5" y="6"/>
                        </a:lnTo>
                        <a:lnTo>
                          <a:pt x="5" y="24"/>
                        </a:lnTo>
                        <a:lnTo>
                          <a:pt x="8" y="24"/>
                        </a:lnTo>
                        <a:lnTo>
                          <a:pt x="8" y="6"/>
                        </a:lnTo>
                        <a:lnTo>
                          <a:pt x="5" y="6"/>
                        </a:lnTo>
                        <a:lnTo>
                          <a:pt x="0" y="6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008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</p:grpSp>
            <p:grpSp>
              <p:nvGrpSpPr>
                <p:cNvPr id="151703" name="Group 444"/>
                <p:cNvGrpSpPr>
                  <a:grpSpLocks/>
                </p:cNvGrpSpPr>
                <p:nvPr/>
              </p:nvGrpSpPr>
              <p:grpSpPr bwMode="auto">
                <a:xfrm>
                  <a:off x="915" y="3297"/>
                  <a:ext cx="119" cy="31"/>
                  <a:chOff x="915" y="3297"/>
                  <a:chExt cx="119" cy="31"/>
                </a:xfrm>
              </p:grpSpPr>
              <p:sp>
                <p:nvSpPr>
                  <p:cNvPr id="151715" name="Freeform 445"/>
                  <p:cNvSpPr>
                    <a:spLocks/>
                  </p:cNvSpPr>
                  <p:nvPr/>
                </p:nvSpPr>
                <p:spPr bwMode="auto">
                  <a:xfrm>
                    <a:off x="915" y="3297"/>
                    <a:ext cx="14" cy="31"/>
                  </a:xfrm>
                  <a:custGeom>
                    <a:avLst/>
                    <a:gdLst>
                      <a:gd name="T0" fmla="*/ 3 w 14"/>
                      <a:gd name="T1" fmla="*/ 0 h 31"/>
                      <a:gd name="T2" fmla="*/ 10 w 14"/>
                      <a:gd name="T3" fmla="*/ 0 h 31"/>
                      <a:gd name="T4" fmla="*/ 13 w 14"/>
                      <a:gd name="T5" fmla="*/ 4 h 31"/>
                      <a:gd name="T6" fmla="*/ 13 w 14"/>
                      <a:gd name="T7" fmla="*/ 9 h 31"/>
                      <a:gd name="T8" fmla="*/ 8 w 14"/>
                      <a:gd name="T9" fmla="*/ 9 h 31"/>
                      <a:gd name="T10" fmla="*/ 8 w 14"/>
                      <a:gd name="T11" fmla="*/ 6 h 31"/>
                      <a:gd name="T12" fmla="*/ 5 w 14"/>
                      <a:gd name="T13" fmla="*/ 6 h 31"/>
                      <a:gd name="T14" fmla="*/ 5 w 14"/>
                      <a:gd name="T15" fmla="*/ 12 h 31"/>
                      <a:gd name="T16" fmla="*/ 9 w 14"/>
                      <a:gd name="T17" fmla="*/ 12 h 31"/>
                      <a:gd name="T18" fmla="*/ 9 w 14"/>
                      <a:gd name="T19" fmla="*/ 12 h 31"/>
                      <a:gd name="T20" fmla="*/ 13 w 14"/>
                      <a:gd name="T21" fmla="*/ 17 h 31"/>
                      <a:gd name="T22" fmla="*/ 13 w 14"/>
                      <a:gd name="T23" fmla="*/ 26 h 31"/>
                      <a:gd name="T24" fmla="*/ 10 w 14"/>
                      <a:gd name="T25" fmla="*/ 30 h 31"/>
                      <a:gd name="T26" fmla="*/ 3 w 14"/>
                      <a:gd name="T27" fmla="*/ 30 h 31"/>
                      <a:gd name="T28" fmla="*/ 0 w 14"/>
                      <a:gd name="T29" fmla="*/ 26 h 31"/>
                      <a:gd name="T30" fmla="*/ 0 w 14"/>
                      <a:gd name="T31" fmla="*/ 21 h 31"/>
                      <a:gd name="T32" fmla="*/ 4 w 14"/>
                      <a:gd name="T33" fmla="*/ 21 h 31"/>
                      <a:gd name="T34" fmla="*/ 4 w 14"/>
                      <a:gd name="T35" fmla="*/ 24 h 31"/>
                      <a:gd name="T36" fmla="*/ 8 w 14"/>
                      <a:gd name="T37" fmla="*/ 24 h 31"/>
                      <a:gd name="T38" fmla="*/ 8 w 14"/>
                      <a:gd name="T39" fmla="*/ 18 h 31"/>
                      <a:gd name="T40" fmla="*/ 4 w 14"/>
                      <a:gd name="T41" fmla="*/ 18 h 31"/>
                      <a:gd name="T42" fmla="*/ 0 w 14"/>
                      <a:gd name="T43" fmla="*/ 14 h 31"/>
                      <a:gd name="T44" fmla="*/ 0 w 14"/>
                      <a:gd name="T45" fmla="*/ 4 h 31"/>
                      <a:gd name="T46" fmla="*/ 3 w 14"/>
                      <a:gd name="T47" fmla="*/ 0 h 31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</a:gdLst>
                    <a:ahLst/>
                    <a:cxnLst>
                      <a:cxn ang="T48">
                        <a:pos x="T0" y="T1"/>
                      </a:cxn>
                      <a:cxn ang="T49">
                        <a:pos x="T2" y="T3"/>
                      </a:cxn>
                      <a:cxn ang="T50">
                        <a:pos x="T4" y="T5"/>
                      </a:cxn>
                      <a:cxn ang="T51">
                        <a:pos x="T6" y="T7"/>
                      </a:cxn>
                      <a:cxn ang="T52">
                        <a:pos x="T8" y="T9"/>
                      </a:cxn>
                      <a:cxn ang="T53">
                        <a:pos x="T10" y="T11"/>
                      </a:cxn>
                      <a:cxn ang="T54">
                        <a:pos x="T12" y="T13"/>
                      </a:cxn>
                      <a:cxn ang="T55">
                        <a:pos x="T14" y="T15"/>
                      </a:cxn>
                      <a:cxn ang="T56">
                        <a:pos x="T16" y="T17"/>
                      </a:cxn>
                      <a:cxn ang="T57">
                        <a:pos x="T18" y="T19"/>
                      </a:cxn>
                      <a:cxn ang="T58">
                        <a:pos x="T20" y="T21"/>
                      </a:cxn>
                      <a:cxn ang="T59">
                        <a:pos x="T22" y="T23"/>
                      </a:cxn>
                      <a:cxn ang="T60">
                        <a:pos x="T24" y="T25"/>
                      </a:cxn>
                      <a:cxn ang="T61">
                        <a:pos x="T26" y="T27"/>
                      </a:cxn>
                      <a:cxn ang="T62">
                        <a:pos x="T28" y="T29"/>
                      </a:cxn>
                      <a:cxn ang="T63">
                        <a:pos x="T30" y="T31"/>
                      </a:cxn>
                      <a:cxn ang="T64">
                        <a:pos x="T32" y="T33"/>
                      </a:cxn>
                      <a:cxn ang="T65">
                        <a:pos x="T34" y="T35"/>
                      </a:cxn>
                      <a:cxn ang="T66">
                        <a:pos x="T36" y="T37"/>
                      </a:cxn>
                      <a:cxn ang="T67">
                        <a:pos x="T38" y="T39"/>
                      </a:cxn>
                      <a:cxn ang="T68">
                        <a:pos x="T40" y="T41"/>
                      </a:cxn>
                      <a:cxn ang="T69">
                        <a:pos x="T42" y="T43"/>
                      </a:cxn>
                      <a:cxn ang="T70">
                        <a:pos x="T44" y="T45"/>
                      </a:cxn>
                      <a:cxn ang="T71">
                        <a:pos x="T46" y="T47"/>
                      </a:cxn>
                    </a:cxnLst>
                    <a:rect l="0" t="0" r="r" b="b"/>
                    <a:pathLst>
                      <a:path w="14" h="31">
                        <a:moveTo>
                          <a:pt x="3" y="0"/>
                        </a:moveTo>
                        <a:lnTo>
                          <a:pt x="10" y="0"/>
                        </a:lnTo>
                        <a:lnTo>
                          <a:pt x="13" y="4"/>
                        </a:lnTo>
                        <a:lnTo>
                          <a:pt x="13" y="9"/>
                        </a:lnTo>
                        <a:lnTo>
                          <a:pt x="8" y="9"/>
                        </a:lnTo>
                        <a:lnTo>
                          <a:pt x="8" y="6"/>
                        </a:lnTo>
                        <a:lnTo>
                          <a:pt x="5" y="6"/>
                        </a:lnTo>
                        <a:lnTo>
                          <a:pt x="5" y="12"/>
                        </a:lnTo>
                        <a:lnTo>
                          <a:pt x="9" y="12"/>
                        </a:lnTo>
                        <a:lnTo>
                          <a:pt x="13" y="17"/>
                        </a:lnTo>
                        <a:lnTo>
                          <a:pt x="13" y="26"/>
                        </a:lnTo>
                        <a:lnTo>
                          <a:pt x="10" y="30"/>
                        </a:lnTo>
                        <a:lnTo>
                          <a:pt x="3" y="30"/>
                        </a:lnTo>
                        <a:lnTo>
                          <a:pt x="0" y="26"/>
                        </a:lnTo>
                        <a:lnTo>
                          <a:pt x="0" y="21"/>
                        </a:lnTo>
                        <a:lnTo>
                          <a:pt x="4" y="21"/>
                        </a:lnTo>
                        <a:lnTo>
                          <a:pt x="4" y="24"/>
                        </a:lnTo>
                        <a:lnTo>
                          <a:pt x="8" y="24"/>
                        </a:lnTo>
                        <a:lnTo>
                          <a:pt x="8" y="18"/>
                        </a:lnTo>
                        <a:lnTo>
                          <a:pt x="4" y="18"/>
                        </a:lnTo>
                        <a:lnTo>
                          <a:pt x="0" y="14"/>
                        </a:lnTo>
                        <a:lnTo>
                          <a:pt x="0" y="4"/>
                        </a:lnTo>
                        <a:lnTo>
                          <a:pt x="3" y="0"/>
                        </a:lnTo>
                      </a:path>
                    </a:pathLst>
                  </a:custGeom>
                  <a:solidFill>
                    <a:srgbClr val="008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151716" name="Freeform 446"/>
                  <p:cNvSpPr>
                    <a:spLocks/>
                  </p:cNvSpPr>
                  <p:nvPr/>
                </p:nvSpPr>
                <p:spPr bwMode="auto">
                  <a:xfrm>
                    <a:off x="938" y="3297"/>
                    <a:ext cx="11" cy="31"/>
                  </a:xfrm>
                  <a:custGeom>
                    <a:avLst/>
                    <a:gdLst>
                      <a:gd name="T0" fmla="*/ 0 w 11"/>
                      <a:gd name="T1" fmla="*/ 0 h 31"/>
                      <a:gd name="T2" fmla="*/ 10 w 11"/>
                      <a:gd name="T3" fmla="*/ 0 h 31"/>
                      <a:gd name="T4" fmla="*/ 10 w 11"/>
                      <a:gd name="T5" fmla="*/ 6 h 31"/>
                      <a:gd name="T6" fmla="*/ 8 w 11"/>
                      <a:gd name="T7" fmla="*/ 6 h 31"/>
                      <a:gd name="T8" fmla="*/ 8 w 11"/>
                      <a:gd name="T9" fmla="*/ 30 h 31"/>
                      <a:gd name="T10" fmla="*/ 3 w 11"/>
                      <a:gd name="T11" fmla="*/ 30 h 31"/>
                      <a:gd name="T12" fmla="*/ 3 w 11"/>
                      <a:gd name="T13" fmla="*/ 6 h 31"/>
                      <a:gd name="T14" fmla="*/ 0 w 11"/>
                      <a:gd name="T15" fmla="*/ 6 h 31"/>
                      <a:gd name="T16" fmla="*/ 0 w 11"/>
                      <a:gd name="T17" fmla="*/ 0 h 31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11" h="31">
                        <a:moveTo>
                          <a:pt x="0" y="0"/>
                        </a:moveTo>
                        <a:lnTo>
                          <a:pt x="10" y="0"/>
                        </a:lnTo>
                        <a:lnTo>
                          <a:pt x="10" y="6"/>
                        </a:lnTo>
                        <a:lnTo>
                          <a:pt x="8" y="6"/>
                        </a:lnTo>
                        <a:lnTo>
                          <a:pt x="8" y="30"/>
                        </a:lnTo>
                        <a:lnTo>
                          <a:pt x="3" y="30"/>
                        </a:lnTo>
                        <a:lnTo>
                          <a:pt x="3" y="6"/>
                        </a:lnTo>
                        <a:lnTo>
                          <a:pt x="0" y="6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008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151717" name="Freeform 447"/>
                  <p:cNvSpPr>
                    <a:spLocks/>
                  </p:cNvSpPr>
                  <p:nvPr/>
                </p:nvSpPr>
                <p:spPr bwMode="auto">
                  <a:xfrm>
                    <a:off x="954" y="3297"/>
                    <a:ext cx="18" cy="31"/>
                  </a:xfrm>
                  <a:custGeom>
                    <a:avLst/>
                    <a:gdLst>
                      <a:gd name="T0" fmla="*/ 5 w 18"/>
                      <a:gd name="T1" fmla="*/ 0 h 31"/>
                      <a:gd name="T2" fmla="*/ 13 w 18"/>
                      <a:gd name="T3" fmla="*/ 0 h 31"/>
                      <a:gd name="T4" fmla="*/ 17 w 18"/>
                      <a:gd name="T5" fmla="*/ 30 h 31"/>
                      <a:gd name="T6" fmla="*/ 12 w 18"/>
                      <a:gd name="T7" fmla="*/ 30 h 31"/>
                      <a:gd name="T8" fmla="*/ 11 w 18"/>
                      <a:gd name="T9" fmla="*/ 24 h 31"/>
                      <a:gd name="T10" fmla="*/ 11 w 18"/>
                      <a:gd name="T11" fmla="*/ 19 h 31"/>
                      <a:gd name="T12" fmla="*/ 9 w 18"/>
                      <a:gd name="T13" fmla="*/ 5 h 31"/>
                      <a:gd name="T14" fmla="*/ 7 w 18"/>
                      <a:gd name="T15" fmla="*/ 19 h 31"/>
                      <a:gd name="T16" fmla="*/ 11 w 18"/>
                      <a:gd name="T17" fmla="*/ 19 h 31"/>
                      <a:gd name="T18" fmla="*/ 11 w 18"/>
                      <a:gd name="T19" fmla="*/ 24 h 31"/>
                      <a:gd name="T20" fmla="*/ 7 w 18"/>
                      <a:gd name="T21" fmla="*/ 24 h 31"/>
                      <a:gd name="T22" fmla="*/ 6 w 18"/>
                      <a:gd name="T23" fmla="*/ 30 h 31"/>
                      <a:gd name="T24" fmla="*/ 0 w 18"/>
                      <a:gd name="T25" fmla="*/ 30 h 31"/>
                      <a:gd name="T26" fmla="*/ 5 w 18"/>
                      <a:gd name="T27" fmla="*/ 0 h 31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0" t="0" r="r" b="b"/>
                    <a:pathLst>
                      <a:path w="18" h="31">
                        <a:moveTo>
                          <a:pt x="5" y="0"/>
                        </a:moveTo>
                        <a:lnTo>
                          <a:pt x="13" y="0"/>
                        </a:lnTo>
                        <a:lnTo>
                          <a:pt x="17" y="30"/>
                        </a:lnTo>
                        <a:lnTo>
                          <a:pt x="12" y="30"/>
                        </a:lnTo>
                        <a:lnTo>
                          <a:pt x="11" y="24"/>
                        </a:lnTo>
                        <a:lnTo>
                          <a:pt x="11" y="19"/>
                        </a:lnTo>
                        <a:lnTo>
                          <a:pt x="9" y="5"/>
                        </a:lnTo>
                        <a:lnTo>
                          <a:pt x="7" y="19"/>
                        </a:lnTo>
                        <a:lnTo>
                          <a:pt x="11" y="19"/>
                        </a:lnTo>
                        <a:lnTo>
                          <a:pt x="11" y="24"/>
                        </a:lnTo>
                        <a:lnTo>
                          <a:pt x="7" y="24"/>
                        </a:lnTo>
                        <a:lnTo>
                          <a:pt x="6" y="30"/>
                        </a:lnTo>
                        <a:lnTo>
                          <a:pt x="0" y="30"/>
                        </a:lnTo>
                        <a:lnTo>
                          <a:pt x="5" y="0"/>
                        </a:lnTo>
                      </a:path>
                    </a:pathLst>
                  </a:custGeom>
                  <a:solidFill>
                    <a:srgbClr val="008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151718" name="Freeform 448"/>
                  <p:cNvSpPr>
                    <a:spLocks/>
                  </p:cNvSpPr>
                  <p:nvPr/>
                </p:nvSpPr>
                <p:spPr bwMode="auto">
                  <a:xfrm>
                    <a:off x="977" y="3297"/>
                    <a:ext cx="12" cy="31"/>
                  </a:xfrm>
                  <a:custGeom>
                    <a:avLst/>
                    <a:gdLst>
                      <a:gd name="T0" fmla="*/ 0 w 12"/>
                      <a:gd name="T1" fmla="*/ 0 h 31"/>
                      <a:gd name="T2" fmla="*/ 11 w 12"/>
                      <a:gd name="T3" fmla="*/ 0 h 31"/>
                      <a:gd name="T4" fmla="*/ 11 w 12"/>
                      <a:gd name="T5" fmla="*/ 6 h 31"/>
                      <a:gd name="T6" fmla="*/ 8 w 12"/>
                      <a:gd name="T7" fmla="*/ 6 h 31"/>
                      <a:gd name="T8" fmla="*/ 8 w 12"/>
                      <a:gd name="T9" fmla="*/ 30 h 31"/>
                      <a:gd name="T10" fmla="*/ 3 w 12"/>
                      <a:gd name="T11" fmla="*/ 30 h 31"/>
                      <a:gd name="T12" fmla="*/ 3 w 12"/>
                      <a:gd name="T13" fmla="*/ 6 h 31"/>
                      <a:gd name="T14" fmla="*/ 0 w 12"/>
                      <a:gd name="T15" fmla="*/ 6 h 31"/>
                      <a:gd name="T16" fmla="*/ 0 w 12"/>
                      <a:gd name="T17" fmla="*/ 0 h 31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12" h="31">
                        <a:moveTo>
                          <a:pt x="0" y="0"/>
                        </a:moveTo>
                        <a:lnTo>
                          <a:pt x="11" y="0"/>
                        </a:lnTo>
                        <a:lnTo>
                          <a:pt x="11" y="6"/>
                        </a:lnTo>
                        <a:lnTo>
                          <a:pt x="8" y="6"/>
                        </a:lnTo>
                        <a:lnTo>
                          <a:pt x="8" y="30"/>
                        </a:lnTo>
                        <a:lnTo>
                          <a:pt x="3" y="30"/>
                        </a:lnTo>
                        <a:lnTo>
                          <a:pt x="3" y="6"/>
                        </a:lnTo>
                        <a:lnTo>
                          <a:pt x="0" y="6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008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151719" name="Freeform 449"/>
                  <p:cNvSpPr>
                    <a:spLocks/>
                  </p:cNvSpPr>
                  <p:nvPr/>
                </p:nvSpPr>
                <p:spPr bwMode="auto">
                  <a:xfrm>
                    <a:off x="999" y="3297"/>
                    <a:ext cx="11" cy="31"/>
                  </a:xfrm>
                  <a:custGeom>
                    <a:avLst/>
                    <a:gdLst>
                      <a:gd name="T0" fmla="*/ 0 w 11"/>
                      <a:gd name="T1" fmla="*/ 0 h 31"/>
                      <a:gd name="T2" fmla="*/ 10 w 11"/>
                      <a:gd name="T3" fmla="*/ 0 h 31"/>
                      <a:gd name="T4" fmla="*/ 10 w 11"/>
                      <a:gd name="T5" fmla="*/ 6 h 31"/>
                      <a:gd name="T6" fmla="*/ 5 w 11"/>
                      <a:gd name="T7" fmla="*/ 6 h 31"/>
                      <a:gd name="T8" fmla="*/ 5 w 11"/>
                      <a:gd name="T9" fmla="*/ 12 h 31"/>
                      <a:gd name="T10" fmla="*/ 9 w 11"/>
                      <a:gd name="T11" fmla="*/ 12 h 31"/>
                      <a:gd name="T12" fmla="*/ 9 w 11"/>
                      <a:gd name="T13" fmla="*/ 17 h 31"/>
                      <a:gd name="T14" fmla="*/ 5 w 11"/>
                      <a:gd name="T15" fmla="*/ 17 h 31"/>
                      <a:gd name="T16" fmla="*/ 5 w 11"/>
                      <a:gd name="T17" fmla="*/ 24 h 31"/>
                      <a:gd name="T18" fmla="*/ 10 w 11"/>
                      <a:gd name="T19" fmla="*/ 24 h 31"/>
                      <a:gd name="T20" fmla="*/ 10 w 11"/>
                      <a:gd name="T21" fmla="*/ 30 h 31"/>
                      <a:gd name="T22" fmla="*/ 0 w 11"/>
                      <a:gd name="T23" fmla="*/ 30 h 31"/>
                      <a:gd name="T24" fmla="*/ 0 w 11"/>
                      <a:gd name="T25" fmla="*/ 0 h 31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0" t="0" r="r" b="b"/>
                    <a:pathLst>
                      <a:path w="11" h="31">
                        <a:moveTo>
                          <a:pt x="0" y="0"/>
                        </a:moveTo>
                        <a:lnTo>
                          <a:pt x="10" y="0"/>
                        </a:lnTo>
                        <a:lnTo>
                          <a:pt x="10" y="6"/>
                        </a:lnTo>
                        <a:lnTo>
                          <a:pt x="5" y="6"/>
                        </a:lnTo>
                        <a:lnTo>
                          <a:pt x="5" y="12"/>
                        </a:lnTo>
                        <a:lnTo>
                          <a:pt x="9" y="12"/>
                        </a:lnTo>
                        <a:lnTo>
                          <a:pt x="9" y="17"/>
                        </a:lnTo>
                        <a:lnTo>
                          <a:pt x="5" y="17"/>
                        </a:lnTo>
                        <a:lnTo>
                          <a:pt x="5" y="24"/>
                        </a:lnTo>
                        <a:lnTo>
                          <a:pt x="10" y="24"/>
                        </a:lnTo>
                        <a:lnTo>
                          <a:pt x="10" y="30"/>
                        </a:lnTo>
                        <a:lnTo>
                          <a:pt x="0" y="30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008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151720" name="Freeform 450"/>
                  <p:cNvSpPr>
                    <a:spLocks/>
                  </p:cNvSpPr>
                  <p:nvPr/>
                </p:nvSpPr>
                <p:spPr bwMode="auto">
                  <a:xfrm>
                    <a:off x="1021" y="3297"/>
                    <a:ext cx="13" cy="31"/>
                  </a:xfrm>
                  <a:custGeom>
                    <a:avLst/>
                    <a:gdLst>
                      <a:gd name="T0" fmla="*/ 3 w 13"/>
                      <a:gd name="T1" fmla="*/ 0 h 31"/>
                      <a:gd name="T2" fmla="*/ 9 w 13"/>
                      <a:gd name="T3" fmla="*/ 0 h 31"/>
                      <a:gd name="T4" fmla="*/ 12 w 13"/>
                      <a:gd name="T5" fmla="*/ 4 h 31"/>
                      <a:gd name="T6" fmla="*/ 12 w 13"/>
                      <a:gd name="T7" fmla="*/ 9 h 31"/>
                      <a:gd name="T8" fmla="*/ 7 w 13"/>
                      <a:gd name="T9" fmla="*/ 9 h 31"/>
                      <a:gd name="T10" fmla="*/ 7 w 13"/>
                      <a:gd name="T11" fmla="*/ 6 h 31"/>
                      <a:gd name="T12" fmla="*/ 4 w 13"/>
                      <a:gd name="T13" fmla="*/ 6 h 31"/>
                      <a:gd name="T14" fmla="*/ 4 w 13"/>
                      <a:gd name="T15" fmla="*/ 12 h 31"/>
                      <a:gd name="T16" fmla="*/ 9 w 13"/>
                      <a:gd name="T17" fmla="*/ 12 h 31"/>
                      <a:gd name="T18" fmla="*/ 8 w 13"/>
                      <a:gd name="T19" fmla="*/ 12 h 31"/>
                      <a:gd name="T20" fmla="*/ 12 w 13"/>
                      <a:gd name="T21" fmla="*/ 17 h 31"/>
                      <a:gd name="T22" fmla="*/ 12 w 13"/>
                      <a:gd name="T23" fmla="*/ 26 h 31"/>
                      <a:gd name="T24" fmla="*/ 9 w 13"/>
                      <a:gd name="T25" fmla="*/ 30 h 31"/>
                      <a:gd name="T26" fmla="*/ 3 w 13"/>
                      <a:gd name="T27" fmla="*/ 30 h 31"/>
                      <a:gd name="T28" fmla="*/ 0 w 13"/>
                      <a:gd name="T29" fmla="*/ 26 h 31"/>
                      <a:gd name="T30" fmla="*/ 0 w 13"/>
                      <a:gd name="T31" fmla="*/ 21 h 31"/>
                      <a:gd name="T32" fmla="*/ 4 w 13"/>
                      <a:gd name="T33" fmla="*/ 21 h 31"/>
                      <a:gd name="T34" fmla="*/ 4 w 13"/>
                      <a:gd name="T35" fmla="*/ 24 h 31"/>
                      <a:gd name="T36" fmla="*/ 7 w 13"/>
                      <a:gd name="T37" fmla="*/ 24 h 31"/>
                      <a:gd name="T38" fmla="*/ 7 w 13"/>
                      <a:gd name="T39" fmla="*/ 18 h 31"/>
                      <a:gd name="T40" fmla="*/ 4 w 13"/>
                      <a:gd name="T41" fmla="*/ 18 h 31"/>
                      <a:gd name="T42" fmla="*/ 0 w 13"/>
                      <a:gd name="T43" fmla="*/ 14 h 31"/>
                      <a:gd name="T44" fmla="*/ 0 w 13"/>
                      <a:gd name="T45" fmla="*/ 4 h 31"/>
                      <a:gd name="T46" fmla="*/ 3 w 13"/>
                      <a:gd name="T47" fmla="*/ 0 h 31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</a:gdLst>
                    <a:ahLst/>
                    <a:cxnLst>
                      <a:cxn ang="T48">
                        <a:pos x="T0" y="T1"/>
                      </a:cxn>
                      <a:cxn ang="T49">
                        <a:pos x="T2" y="T3"/>
                      </a:cxn>
                      <a:cxn ang="T50">
                        <a:pos x="T4" y="T5"/>
                      </a:cxn>
                      <a:cxn ang="T51">
                        <a:pos x="T6" y="T7"/>
                      </a:cxn>
                      <a:cxn ang="T52">
                        <a:pos x="T8" y="T9"/>
                      </a:cxn>
                      <a:cxn ang="T53">
                        <a:pos x="T10" y="T11"/>
                      </a:cxn>
                      <a:cxn ang="T54">
                        <a:pos x="T12" y="T13"/>
                      </a:cxn>
                      <a:cxn ang="T55">
                        <a:pos x="T14" y="T15"/>
                      </a:cxn>
                      <a:cxn ang="T56">
                        <a:pos x="T16" y="T17"/>
                      </a:cxn>
                      <a:cxn ang="T57">
                        <a:pos x="T18" y="T19"/>
                      </a:cxn>
                      <a:cxn ang="T58">
                        <a:pos x="T20" y="T21"/>
                      </a:cxn>
                      <a:cxn ang="T59">
                        <a:pos x="T22" y="T23"/>
                      </a:cxn>
                      <a:cxn ang="T60">
                        <a:pos x="T24" y="T25"/>
                      </a:cxn>
                      <a:cxn ang="T61">
                        <a:pos x="T26" y="T27"/>
                      </a:cxn>
                      <a:cxn ang="T62">
                        <a:pos x="T28" y="T29"/>
                      </a:cxn>
                      <a:cxn ang="T63">
                        <a:pos x="T30" y="T31"/>
                      </a:cxn>
                      <a:cxn ang="T64">
                        <a:pos x="T32" y="T33"/>
                      </a:cxn>
                      <a:cxn ang="T65">
                        <a:pos x="T34" y="T35"/>
                      </a:cxn>
                      <a:cxn ang="T66">
                        <a:pos x="T36" y="T37"/>
                      </a:cxn>
                      <a:cxn ang="T67">
                        <a:pos x="T38" y="T39"/>
                      </a:cxn>
                      <a:cxn ang="T68">
                        <a:pos x="T40" y="T41"/>
                      </a:cxn>
                      <a:cxn ang="T69">
                        <a:pos x="T42" y="T43"/>
                      </a:cxn>
                      <a:cxn ang="T70">
                        <a:pos x="T44" y="T45"/>
                      </a:cxn>
                      <a:cxn ang="T71">
                        <a:pos x="T46" y="T47"/>
                      </a:cxn>
                    </a:cxnLst>
                    <a:rect l="0" t="0" r="r" b="b"/>
                    <a:pathLst>
                      <a:path w="13" h="31">
                        <a:moveTo>
                          <a:pt x="3" y="0"/>
                        </a:moveTo>
                        <a:lnTo>
                          <a:pt x="9" y="0"/>
                        </a:lnTo>
                        <a:lnTo>
                          <a:pt x="12" y="4"/>
                        </a:lnTo>
                        <a:lnTo>
                          <a:pt x="12" y="9"/>
                        </a:lnTo>
                        <a:lnTo>
                          <a:pt x="7" y="9"/>
                        </a:lnTo>
                        <a:lnTo>
                          <a:pt x="7" y="6"/>
                        </a:lnTo>
                        <a:lnTo>
                          <a:pt x="4" y="6"/>
                        </a:lnTo>
                        <a:lnTo>
                          <a:pt x="4" y="12"/>
                        </a:lnTo>
                        <a:lnTo>
                          <a:pt x="9" y="12"/>
                        </a:lnTo>
                        <a:lnTo>
                          <a:pt x="8" y="12"/>
                        </a:lnTo>
                        <a:lnTo>
                          <a:pt x="12" y="17"/>
                        </a:lnTo>
                        <a:lnTo>
                          <a:pt x="12" y="26"/>
                        </a:lnTo>
                        <a:lnTo>
                          <a:pt x="9" y="30"/>
                        </a:lnTo>
                        <a:lnTo>
                          <a:pt x="3" y="30"/>
                        </a:lnTo>
                        <a:lnTo>
                          <a:pt x="0" y="26"/>
                        </a:lnTo>
                        <a:lnTo>
                          <a:pt x="0" y="21"/>
                        </a:lnTo>
                        <a:lnTo>
                          <a:pt x="4" y="21"/>
                        </a:lnTo>
                        <a:lnTo>
                          <a:pt x="4" y="24"/>
                        </a:lnTo>
                        <a:lnTo>
                          <a:pt x="7" y="24"/>
                        </a:lnTo>
                        <a:lnTo>
                          <a:pt x="7" y="18"/>
                        </a:lnTo>
                        <a:lnTo>
                          <a:pt x="4" y="18"/>
                        </a:lnTo>
                        <a:lnTo>
                          <a:pt x="0" y="14"/>
                        </a:lnTo>
                        <a:lnTo>
                          <a:pt x="0" y="4"/>
                        </a:lnTo>
                        <a:lnTo>
                          <a:pt x="3" y="0"/>
                        </a:lnTo>
                      </a:path>
                    </a:pathLst>
                  </a:custGeom>
                  <a:solidFill>
                    <a:srgbClr val="008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</p:grpSp>
            <p:grpSp>
              <p:nvGrpSpPr>
                <p:cNvPr id="151704" name="Group 451"/>
                <p:cNvGrpSpPr>
                  <a:grpSpLocks/>
                </p:cNvGrpSpPr>
                <p:nvPr/>
              </p:nvGrpSpPr>
              <p:grpSpPr bwMode="auto">
                <a:xfrm>
                  <a:off x="1055" y="3297"/>
                  <a:ext cx="37" cy="31"/>
                  <a:chOff x="1055" y="3297"/>
                  <a:chExt cx="37" cy="31"/>
                </a:xfrm>
              </p:grpSpPr>
              <p:sp>
                <p:nvSpPr>
                  <p:cNvPr id="151713" name="Freeform 452"/>
                  <p:cNvSpPr>
                    <a:spLocks/>
                  </p:cNvSpPr>
                  <p:nvPr/>
                </p:nvSpPr>
                <p:spPr bwMode="auto">
                  <a:xfrm>
                    <a:off x="1055" y="3297"/>
                    <a:ext cx="15" cy="31"/>
                  </a:xfrm>
                  <a:custGeom>
                    <a:avLst/>
                    <a:gdLst>
                      <a:gd name="T0" fmla="*/ 4 w 15"/>
                      <a:gd name="T1" fmla="*/ 0 h 31"/>
                      <a:gd name="T2" fmla="*/ 11 w 15"/>
                      <a:gd name="T3" fmla="*/ 0 h 31"/>
                      <a:gd name="T4" fmla="*/ 14 w 15"/>
                      <a:gd name="T5" fmla="*/ 5 h 31"/>
                      <a:gd name="T6" fmla="*/ 14 w 15"/>
                      <a:gd name="T7" fmla="*/ 24 h 31"/>
                      <a:gd name="T8" fmla="*/ 11 w 15"/>
                      <a:gd name="T9" fmla="*/ 30 h 31"/>
                      <a:gd name="T10" fmla="*/ 9 w 15"/>
                      <a:gd name="T11" fmla="*/ 30 h 31"/>
                      <a:gd name="T12" fmla="*/ 5 w 15"/>
                      <a:gd name="T13" fmla="*/ 30 h 31"/>
                      <a:gd name="T14" fmla="*/ 4 w 15"/>
                      <a:gd name="T15" fmla="*/ 30 h 31"/>
                      <a:gd name="T16" fmla="*/ 0 w 15"/>
                      <a:gd name="T17" fmla="*/ 24 h 31"/>
                      <a:gd name="T18" fmla="*/ 6 w 15"/>
                      <a:gd name="T19" fmla="*/ 24 h 31"/>
                      <a:gd name="T20" fmla="*/ 9 w 15"/>
                      <a:gd name="T21" fmla="*/ 24 h 31"/>
                      <a:gd name="T22" fmla="*/ 9 w 15"/>
                      <a:gd name="T23" fmla="*/ 6 h 31"/>
                      <a:gd name="T24" fmla="*/ 6 w 15"/>
                      <a:gd name="T25" fmla="*/ 6 h 31"/>
                      <a:gd name="T26" fmla="*/ 6 w 15"/>
                      <a:gd name="T27" fmla="*/ 24 h 31"/>
                      <a:gd name="T28" fmla="*/ 0 w 15"/>
                      <a:gd name="T29" fmla="*/ 24 h 31"/>
                      <a:gd name="T30" fmla="*/ 0 w 15"/>
                      <a:gd name="T31" fmla="*/ 5 h 31"/>
                      <a:gd name="T32" fmla="*/ 4 w 15"/>
                      <a:gd name="T33" fmla="*/ 0 h 31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0" t="0" r="r" b="b"/>
                    <a:pathLst>
                      <a:path w="15" h="31">
                        <a:moveTo>
                          <a:pt x="4" y="0"/>
                        </a:moveTo>
                        <a:lnTo>
                          <a:pt x="11" y="0"/>
                        </a:lnTo>
                        <a:lnTo>
                          <a:pt x="14" y="5"/>
                        </a:lnTo>
                        <a:lnTo>
                          <a:pt x="14" y="24"/>
                        </a:lnTo>
                        <a:lnTo>
                          <a:pt x="11" y="30"/>
                        </a:lnTo>
                        <a:lnTo>
                          <a:pt x="9" y="30"/>
                        </a:lnTo>
                        <a:lnTo>
                          <a:pt x="5" y="30"/>
                        </a:lnTo>
                        <a:lnTo>
                          <a:pt x="4" y="30"/>
                        </a:lnTo>
                        <a:lnTo>
                          <a:pt x="0" y="24"/>
                        </a:lnTo>
                        <a:lnTo>
                          <a:pt x="6" y="24"/>
                        </a:lnTo>
                        <a:lnTo>
                          <a:pt x="9" y="24"/>
                        </a:lnTo>
                        <a:lnTo>
                          <a:pt x="9" y="6"/>
                        </a:lnTo>
                        <a:lnTo>
                          <a:pt x="6" y="6"/>
                        </a:lnTo>
                        <a:lnTo>
                          <a:pt x="6" y="24"/>
                        </a:lnTo>
                        <a:lnTo>
                          <a:pt x="0" y="24"/>
                        </a:lnTo>
                        <a:lnTo>
                          <a:pt x="0" y="5"/>
                        </a:lnTo>
                        <a:lnTo>
                          <a:pt x="4" y="0"/>
                        </a:lnTo>
                      </a:path>
                    </a:pathLst>
                  </a:custGeom>
                  <a:solidFill>
                    <a:srgbClr val="008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151714" name="Freeform 453"/>
                  <p:cNvSpPr>
                    <a:spLocks/>
                  </p:cNvSpPr>
                  <p:nvPr/>
                </p:nvSpPr>
                <p:spPr bwMode="auto">
                  <a:xfrm>
                    <a:off x="1082" y="3297"/>
                    <a:ext cx="10" cy="31"/>
                  </a:xfrm>
                  <a:custGeom>
                    <a:avLst/>
                    <a:gdLst>
                      <a:gd name="T0" fmla="*/ 0 w 10"/>
                      <a:gd name="T1" fmla="*/ 0 h 31"/>
                      <a:gd name="T2" fmla="*/ 9 w 10"/>
                      <a:gd name="T3" fmla="*/ 0 h 31"/>
                      <a:gd name="T4" fmla="*/ 9 w 10"/>
                      <a:gd name="T5" fmla="*/ 6 h 31"/>
                      <a:gd name="T6" fmla="*/ 5 w 10"/>
                      <a:gd name="T7" fmla="*/ 6 h 31"/>
                      <a:gd name="T8" fmla="*/ 5 w 10"/>
                      <a:gd name="T9" fmla="*/ 12 h 31"/>
                      <a:gd name="T10" fmla="*/ 9 w 10"/>
                      <a:gd name="T11" fmla="*/ 12 h 31"/>
                      <a:gd name="T12" fmla="*/ 9 w 10"/>
                      <a:gd name="T13" fmla="*/ 17 h 31"/>
                      <a:gd name="T14" fmla="*/ 5 w 10"/>
                      <a:gd name="T15" fmla="*/ 17 h 31"/>
                      <a:gd name="T16" fmla="*/ 5 w 10"/>
                      <a:gd name="T17" fmla="*/ 30 h 31"/>
                      <a:gd name="T18" fmla="*/ 0 w 10"/>
                      <a:gd name="T19" fmla="*/ 30 h 31"/>
                      <a:gd name="T20" fmla="*/ 0 w 10"/>
                      <a:gd name="T21" fmla="*/ 0 h 31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10" h="31">
                        <a:moveTo>
                          <a:pt x="0" y="0"/>
                        </a:moveTo>
                        <a:lnTo>
                          <a:pt x="9" y="0"/>
                        </a:lnTo>
                        <a:lnTo>
                          <a:pt x="9" y="6"/>
                        </a:lnTo>
                        <a:lnTo>
                          <a:pt x="5" y="6"/>
                        </a:lnTo>
                        <a:lnTo>
                          <a:pt x="5" y="12"/>
                        </a:lnTo>
                        <a:lnTo>
                          <a:pt x="9" y="12"/>
                        </a:lnTo>
                        <a:lnTo>
                          <a:pt x="9" y="17"/>
                        </a:lnTo>
                        <a:lnTo>
                          <a:pt x="5" y="17"/>
                        </a:lnTo>
                        <a:lnTo>
                          <a:pt x="5" y="30"/>
                        </a:lnTo>
                        <a:lnTo>
                          <a:pt x="0" y="30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008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</p:grpSp>
            <p:grpSp>
              <p:nvGrpSpPr>
                <p:cNvPr id="151705" name="Group 454"/>
                <p:cNvGrpSpPr>
                  <a:grpSpLocks/>
                </p:cNvGrpSpPr>
                <p:nvPr/>
              </p:nvGrpSpPr>
              <p:grpSpPr bwMode="auto">
                <a:xfrm>
                  <a:off x="1110" y="3297"/>
                  <a:ext cx="159" cy="31"/>
                  <a:chOff x="1110" y="3297"/>
                  <a:chExt cx="159" cy="31"/>
                </a:xfrm>
              </p:grpSpPr>
              <p:sp>
                <p:nvSpPr>
                  <p:cNvPr id="151706" name="Freeform 455"/>
                  <p:cNvSpPr>
                    <a:spLocks/>
                  </p:cNvSpPr>
                  <p:nvPr/>
                </p:nvSpPr>
                <p:spPr bwMode="auto">
                  <a:xfrm>
                    <a:off x="1110" y="3297"/>
                    <a:ext cx="18" cy="31"/>
                  </a:xfrm>
                  <a:custGeom>
                    <a:avLst/>
                    <a:gdLst>
                      <a:gd name="T0" fmla="*/ 5 w 18"/>
                      <a:gd name="T1" fmla="*/ 0 h 31"/>
                      <a:gd name="T2" fmla="*/ 12 w 18"/>
                      <a:gd name="T3" fmla="*/ 0 h 31"/>
                      <a:gd name="T4" fmla="*/ 17 w 18"/>
                      <a:gd name="T5" fmla="*/ 30 h 31"/>
                      <a:gd name="T6" fmla="*/ 11 w 18"/>
                      <a:gd name="T7" fmla="*/ 30 h 31"/>
                      <a:gd name="T8" fmla="*/ 10 w 18"/>
                      <a:gd name="T9" fmla="*/ 24 h 31"/>
                      <a:gd name="T10" fmla="*/ 10 w 18"/>
                      <a:gd name="T11" fmla="*/ 19 h 31"/>
                      <a:gd name="T12" fmla="*/ 8 w 18"/>
                      <a:gd name="T13" fmla="*/ 5 h 31"/>
                      <a:gd name="T14" fmla="*/ 7 w 18"/>
                      <a:gd name="T15" fmla="*/ 19 h 31"/>
                      <a:gd name="T16" fmla="*/ 10 w 18"/>
                      <a:gd name="T17" fmla="*/ 19 h 31"/>
                      <a:gd name="T18" fmla="*/ 10 w 18"/>
                      <a:gd name="T19" fmla="*/ 24 h 31"/>
                      <a:gd name="T20" fmla="*/ 7 w 18"/>
                      <a:gd name="T21" fmla="*/ 24 h 31"/>
                      <a:gd name="T22" fmla="*/ 5 w 18"/>
                      <a:gd name="T23" fmla="*/ 30 h 31"/>
                      <a:gd name="T24" fmla="*/ 0 w 18"/>
                      <a:gd name="T25" fmla="*/ 30 h 31"/>
                      <a:gd name="T26" fmla="*/ 5 w 18"/>
                      <a:gd name="T27" fmla="*/ 0 h 31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0" t="0" r="r" b="b"/>
                    <a:pathLst>
                      <a:path w="18" h="31">
                        <a:moveTo>
                          <a:pt x="5" y="0"/>
                        </a:moveTo>
                        <a:lnTo>
                          <a:pt x="12" y="0"/>
                        </a:lnTo>
                        <a:lnTo>
                          <a:pt x="17" y="30"/>
                        </a:lnTo>
                        <a:lnTo>
                          <a:pt x="11" y="30"/>
                        </a:lnTo>
                        <a:lnTo>
                          <a:pt x="10" y="24"/>
                        </a:lnTo>
                        <a:lnTo>
                          <a:pt x="10" y="19"/>
                        </a:lnTo>
                        <a:lnTo>
                          <a:pt x="8" y="5"/>
                        </a:lnTo>
                        <a:lnTo>
                          <a:pt x="7" y="19"/>
                        </a:lnTo>
                        <a:lnTo>
                          <a:pt x="10" y="19"/>
                        </a:lnTo>
                        <a:lnTo>
                          <a:pt x="10" y="24"/>
                        </a:lnTo>
                        <a:lnTo>
                          <a:pt x="7" y="24"/>
                        </a:lnTo>
                        <a:lnTo>
                          <a:pt x="5" y="30"/>
                        </a:lnTo>
                        <a:lnTo>
                          <a:pt x="0" y="30"/>
                        </a:lnTo>
                        <a:lnTo>
                          <a:pt x="5" y="0"/>
                        </a:lnTo>
                      </a:path>
                    </a:pathLst>
                  </a:custGeom>
                  <a:solidFill>
                    <a:srgbClr val="008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151707" name="Freeform 456"/>
                  <p:cNvSpPr>
                    <a:spLocks/>
                  </p:cNvSpPr>
                  <p:nvPr/>
                </p:nvSpPr>
                <p:spPr bwMode="auto">
                  <a:xfrm>
                    <a:off x="1136" y="3297"/>
                    <a:ext cx="22" cy="31"/>
                  </a:xfrm>
                  <a:custGeom>
                    <a:avLst/>
                    <a:gdLst>
                      <a:gd name="T0" fmla="*/ 0 w 22"/>
                      <a:gd name="T1" fmla="*/ 30 h 31"/>
                      <a:gd name="T2" fmla="*/ 6 w 22"/>
                      <a:gd name="T3" fmla="*/ 30 h 31"/>
                      <a:gd name="T4" fmla="*/ 6 w 22"/>
                      <a:gd name="T5" fmla="*/ 14 h 31"/>
                      <a:gd name="T6" fmla="*/ 9 w 22"/>
                      <a:gd name="T7" fmla="*/ 30 h 31"/>
                      <a:gd name="T8" fmla="*/ 12 w 22"/>
                      <a:gd name="T9" fmla="*/ 30 h 31"/>
                      <a:gd name="T10" fmla="*/ 15 w 22"/>
                      <a:gd name="T11" fmla="*/ 14 h 31"/>
                      <a:gd name="T12" fmla="*/ 15 w 22"/>
                      <a:gd name="T13" fmla="*/ 30 h 31"/>
                      <a:gd name="T14" fmla="*/ 21 w 22"/>
                      <a:gd name="T15" fmla="*/ 30 h 31"/>
                      <a:gd name="T16" fmla="*/ 21 w 22"/>
                      <a:gd name="T17" fmla="*/ 0 h 31"/>
                      <a:gd name="T18" fmla="*/ 13 w 22"/>
                      <a:gd name="T19" fmla="*/ 0 h 31"/>
                      <a:gd name="T20" fmla="*/ 10 w 22"/>
                      <a:gd name="T21" fmla="*/ 14 h 31"/>
                      <a:gd name="T22" fmla="*/ 9 w 22"/>
                      <a:gd name="T23" fmla="*/ 0 h 31"/>
                      <a:gd name="T24" fmla="*/ 0 w 22"/>
                      <a:gd name="T25" fmla="*/ 0 h 31"/>
                      <a:gd name="T26" fmla="*/ 0 w 22"/>
                      <a:gd name="T27" fmla="*/ 30 h 31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0" t="0" r="r" b="b"/>
                    <a:pathLst>
                      <a:path w="22" h="31">
                        <a:moveTo>
                          <a:pt x="0" y="30"/>
                        </a:moveTo>
                        <a:lnTo>
                          <a:pt x="6" y="30"/>
                        </a:lnTo>
                        <a:lnTo>
                          <a:pt x="6" y="14"/>
                        </a:lnTo>
                        <a:lnTo>
                          <a:pt x="9" y="30"/>
                        </a:lnTo>
                        <a:lnTo>
                          <a:pt x="12" y="30"/>
                        </a:lnTo>
                        <a:lnTo>
                          <a:pt x="15" y="14"/>
                        </a:lnTo>
                        <a:lnTo>
                          <a:pt x="15" y="30"/>
                        </a:lnTo>
                        <a:lnTo>
                          <a:pt x="21" y="30"/>
                        </a:lnTo>
                        <a:lnTo>
                          <a:pt x="21" y="0"/>
                        </a:lnTo>
                        <a:lnTo>
                          <a:pt x="13" y="0"/>
                        </a:lnTo>
                        <a:lnTo>
                          <a:pt x="10" y="14"/>
                        </a:lnTo>
                        <a:lnTo>
                          <a:pt x="9" y="0"/>
                        </a:lnTo>
                        <a:lnTo>
                          <a:pt x="0" y="0"/>
                        </a:lnTo>
                        <a:lnTo>
                          <a:pt x="0" y="30"/>
                        </a:lnTo>
                      </a:path>
                    </a:pathLst>
                  </a:custGeom>
                  <a:solidFill>
                    <a:srgbClr val="008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151708" name="Freeform 457"/>
                  <p:cNvSpPr>
                    <a:spLocks/>
                  </p:cNvSpPr>
                  <p:nvPr/>
                </p:nvSpPr>
                <p:spPr bwMode="auto">
                  <a:xfrm>
                    <a:off x="1170" y="3297"/>
                    <a:ext cx="10" cy="31"/>
                  </a:xfrm>
                  <a:custGeom>
                    <a:avLst/>
                    <a:gdLst>
                      <a:gd name="T0" fmla="*/ 0 w 10"/>
                      <a:gd name="T1" fmla="*/ 0 h 31"/>
                      <a:gd name="T2" fmla="*/ 9 w 10"/>
                      <a:gd name="T3" fmla="*/ 0 h 31"/>
                      <a:gd name="T4" fmla="*/ 9 w 10"/>
                      <a:gd name="T5" fmla="*/ 6 h 31"/>
                      <a:gd name="T6" fmla="*/ 4 w 10"/>
                      <a:gd name="T7" fmla="*/ 6 h 31"/>
                      <a:gd name="T8" fmla="*/ 4 w 10"/>
                      <a:gd name="T9" fmla="*/ 12 h 31"/>
                      <a:gd name="T10" fmla="*/ 8 w 10"/>
                      <a:gd name="T11" fmla="*/ 12 h 31"/>
                      <a:gd name="T12" fmla="*/ 8 w 10"/>
                      <a:gd name="T13" fmla="*/ 17 h 31"/>
                      <a:gd name="T14" fmla="*/ 4 w 10"/>
                      <a:gd name="T15" fmla="*/ 17 h 31"/>
                      <a:gd name="T16" fmla="*/ 4 w 10"/>
                      <a:gd name="T17" fmla="*/ 24 h 31"/>
                      <a:gd name="T18" fmla="*/ 9 w 10"/>
                      <a:gd name="T19" fmla="*/ 24 h 31"/>
                      <a:gd name="T20" fmla="*/ 9 w 10"/>
                      <a:gd name="T21" fmla="*/ 30 h 31"/>
                      <a:gd name="T22" fmla="*/ 0 w 10"/>
                      <a:gd name="T23" fmla="*/ 30 h 31"/>
                      <a:gd name="T24" fmla="*/ 0 w 10"/>
                      <a:gd name="T25" fmla="*/ 0 h 31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0" t="0" r="r" b="b"/>
                    <a:pathLst>
                      <a:path w="10" h="31">
                        <a:moveTo>
                          <a:pt x="0" y="0"/>
                        </a:moveTo>
                        <a:lnTo>
                          <a:pt x="9" y="0"/>
                        </a:lnTo>
                        <a:lnTo>
                          <a:pt x="9" y="6"/>
                        </a:lnTo>
                        <a:lnTo>
                          <a:pt x="4" y="6"/>
                        </a:lnTo>
                        <a:lnTo>
                          <a:pt x="4" y="12"/>
                        </a:lnTo>
                        <a:lnTo>
                          <a:pt x="8" y="12"/>
                        </a:lnTo>
                        <a:lnTo>
                          <a:pt x="8" y="17"/>
                        </a:lnTo>
                        <a:lnTo>
                          <a:pt x="4" y="17"/>
                        </a:lnTo>
                        <a:lnTo>
                          <a:pt x="4" y="24"/>
                        </a:lnTo>
                        <a:lnTo>
                          <a:pt x="9" y="24"/>
                        </a:lnTo>
                        <a:lnTo>
                          <a:pt x="9" y="30"/>
                        </a:lnTo>
                        <a:lnTo>
                          <a:pt x="0" y="30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008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151709" name="Freeform 458"/>
                  <p:cNvSpPr>
                    <a:spLocks/>
                  </p:cNvSpPr>
                  <p:nvPr/>
                </p:nvSpPr>
                <p:spPr bwMode="auto">
                  <a:xfrm>
                    <a:off x="1191" y="3297"/>
                    <a:ext cx="13" cy="31"/>
                  </a:xfrm>
                  <a:custGeom>
                    <a:avLst/>
                    <a:gdLst>
                      <a:gd name="T0" fmla="*/ 0 w 13"/>
                      <a:gd name="T1" fmla="*/ 0 h 31"/>
                      <a:gd name="T2" fmla="*/ 9 w 13"/>
                      <a:gd name="T3" fmla="*/ 0 h 31"/>
                      <a:gd name="T4" fmla="*/ 12 w 13"/>
                      <a:gd name="T5" fmla="*/ 3 h 31"/>
                      <a:gd name="T6" fmla="*/ 12 w 13"/>
                      <a:gd name="T7" fmla="*/ 12 h 31"/>
                      <a:gd name="T8" fmla="*/ 9 w 13"/>
                      <a:gd name="T9" fmla="*/ 15 h 31"/>
                      <a:gd name="T10" fmla="*/ 12 w 13"/>
                      <a:gd name="T11" fmla="*/ 18 h 31"/>
                      <a:gd name="T12" fmla="*/ 12 w 13"/>
                      <a:gd name="T13" fmla="*/ 30 h 31"/>
                      <a:gd name="T14" fmla="*/ 7 w 13"/>
                      <a:gd name="T15" fmla="*/ 30 h 31"/>
                      <a:gd name="T16" fmla="*/ 7 w 13"/>
                      <a:gd name="T17" fmla="*/ 18 h 31"/>
                      <a:gd name="T18" fmla="*/ 7 w 13"/>
                      <a:gd name="T19" fmla="*/ 12 h 31"/>
                      <a:gd name="T20" fmla="*/ 5 w 13"/>
                      <a:gd name="T21" fmla="*/ 12 h 31"/>
                      <a:gd name="T22" fmla="*/ 5 w 13"/>
                      <a:gd name="T23" fmla="*/ 5 h 31"/>
                      <a:gd name="T24" fmla="*/ 7 w 13"/>
                      <a:gd name="T25" fmla="*/ 5 h 31"/>
                      <a:gd name="T26" fmla="*/ 7 w 13"/>
                      <a:gd name="T27" fmla="*/ 12 h 31"/>
                      <a:gd name="T28" fmla="*/ 7 w 13"/>
                      <a:gd name="T29" fmla="*/ 18 h 31"/>
                      <a:gd name="T30" fmla="*/ 5 w 13"/>
                      <a:gd name="T31" fmla="*/ 18 h 31"/>
                      <a:gd name="T32" fmla="*/ 5 w 13"/>
                      <a:gd name="T33" fmla="*/ 30 h 31"/>
                      <a:gd name="T34" fmla="*/ 0 w 13"/>
                      <a:gd name="T35" fmla="*/ 30 h 31"/>
                      <a:gd name="T36" fmla="*/ 0 w 13"/>
                      <a:gd name="T37" fmla="*/ 0 h 31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0" t="0" r="r" b="b"/>
                    <a:pathLst>
                      <a:path w="13" h="31">
                        <a:moveTo>
                          <a:pt x="0" y="0"/>
                        </a:moveTo>
                        <a:lnTo>
                          <a:pt x="9" y="0"/>
                        </a:lnTo>
                        <a:lnTo>
                          <a:pt x="12" y="3"/>
                        </a:lnTo>
                        <a:lnTo>
                          <a:pt x="12" y="12"/>
                        </a:lnTo>
                        <a:lnTo>
                          <a:pt x="9" y="15"/>
                        </a:lnTo>
                        <a:lnTo>
                          <a:pt x="12" y="18"/>
                        </a:lnTo>
                        <a:lnTo>
                          <a:pt x="12" y="30"/>
                        </a:lnTo>
                        <a:lnTo>
                          <a:pt x="7" y="30"/>
                        </a:lnTo>
                        <a:lnTo>
                          <a:pt x="7" y="18"/>
                        </a:lnTo>
                        <a:lnTo>
                          <a:pt x="7" y="12"/>
                        </a:lnTo>
                        <a:lnTo>
                          <a:pt x="5" y="12"/>
                        </a:lnTo>
                        <a:lnTo>
                          <a:pt x="5" y="5"/>
                        </a:lnTo>
                        <a:lnTo>
                          <a:pt x="7" y="5"/>
                        </a:lnTo>
                        <a:lnTo>
                          <a:pt x="7" y="12"/>
                        </a:lnTo>
                        <a:lnTo>
                          <a:pt x="7" y="18"/>
                        </a:lnTo>
                        <a:lnTo>
                          <a:pt x="5" y="18"/>
                        </a:lnTo>
                        <a:lnTo>
                          <a:pt x="5" y="30"/>
                        </a:lnTo>
                        <a:lnTo>
                          <a:pt x="0" y="30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008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151710" name="Freeform 459"/>
                  <p:cNvSpPr>
                    <a:spLocks/>
                  </p:cNvSpPr>
                  <p:nvPr/>
                </p:nvSpPr>
                <p:spPr bwMode="auto">
                  <a:xfrm>
                    <a:off x="1215" y="3297"/>
                    <a:ext cx="1" cy="31"/>
                  </a:xfrm>
                  <a:custGeom>
                    <a:avLst/>
                    <a:gdLst>
                      <a:gd name="T0" fmla="*/ 0 w 1"/>
                      <a:gd name="T1" fmla="*/ 0 h 31"/>
                      <a:gd name="T2" fmla="*/ 0 w 1"/>
                      <a:gd name="T3" fmla="*/ 0 h 31"/>
                      <a:gd name="T4" fmla="*/ 0 w 1"/>
                      <a:gd name="T5" fmla="*/ 30 h 31"/>
                      <a:gd name="T6" fmla="*/ 0 w 1"/>
                      <a:gd name="T7" fmla="*/ 30 h 31"/>
                      <a:gd name="T8" fmla="*/ 0 w 1"/>
                      <a:gd name="T9" fmla="*/ 0 h 3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" h="31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30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008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151711" name="Freeform 460"/>
                  <p:cNvSpPr>
                    <a:spLocks/>
                  </p:cNvSpPr>
                  <p:nvPr/>
                </p:nvSpPr>
                <p:spPr bwMode="auto">
                  <a:xfrm>
                    <a:off x="1226" y="3297"/>
                    <a:ext cx="15" cy="31"/>
                  </a:xfrm>
                  <a:custGeom>
                    <a:avLst/>
                    <a:gdLst>
                      <a:gd name="T0" fmla="*/ 4 w 15"/>
                      <a:gd name="T1" fmla="*/ 0 h 31"/>
                      <a:gd name="T2" fmla="*/ 10 w 15"/>
                      <a:gd name="T3" fmla="*/ 0 h 31"/>
                      <a:gd name="T4" fmla="*/ 14 w 15"/>
                      <a:gd name="T5" fmla="*/ 4 h 31"/>
                      <a:gd name="T6" fmla="*/ 14 w 15"/>
                      <a:gd name="T7" fmla="*/ 12 h 31"/>
                      <a:gd name="T8" fmla="*/ 10 w 15"/>
                      <a:gd name="T9" fmla="*/ 12 h 31"/>
                      <a:gd name="T10" fmla="*/ 10 w 15"/>
                      <a:gd name="T11" fmla="*/ 6 h 31"/>
                      <a:gd name="T12" fmla="*/ 5 w 15"/>
                      <a:gd name="T13" fmla="*/ 6 h 31"/>
                      <a:gd name="T14" fmla="*/ 5 w 15"/>
                      <a:gd name="T15" fmla="*/ 24 h 31"/>
                      <a:gd name="T16" fmla="*/ 10 w 15"/>
                      <a:gd name="T17" fmla="*/ 24 h 31"/>
                      <a:gd name="T18" fmla="*/ 10 w 15"/>
                      <a:gd name="T19" fmla="*/ 17 h 31"/>
                      <a:gd name="T20" fmla="*/ 14 w 15"/>
                      <a:gd name="T21" fmla="*/ 17 h 31"/>
                      <a:gd name="T22" fmla="*/ 14 w 15"/>
                      <a:gd name="T23" fmla="*/ 26 h 31"/>
                      <a:gd name="T24" fmla="*/ 10 w 15"/>
                      <a:gd name="T25" fmla="*/ 30 h 31"/>
                      <a:gd name="T26" fmla="*/ 4 w 15"/>
                      <a:gd name="T27" fmla="*/ 30 h 31"/>
                      <a:gd name="T28" fmla="*/ 0 w 15"/>
                      <a:gd name="T29" fmla="*/ 26 h 31"/>
                      <a:gd name="T30" fmla="*/ 0 w 15"/>
                      <a:gd name="T31" fmla="*/ 4 h 31"/>
                      <a:gd name="T32" fmla="*/ 4 w 15"/>
                      <a:gd name="T33" fmla="*/ 0 h 31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0" t="0" r="r" b="b"/>
                    <a:pathLst>
                      <a:path w="15" h="31">
                        <a:moveTo>
                          <a:pt x="4" y="0"/>
                        </a:moveTo>
                        <a:lnTo>
                          <a:pt x="10" y="0"/>
                        </a:lnTo>
                        <a:lnTo>
                          <a:pt x="14" y="4"/>
                        </a:lnTo>
                        <a:lnTo>
                          <a:pt x="14" y="12"/>
                        </a:lnTo>
                        <a:lnTo>
                          <a:pt x="10" y="12"/>
                        </a:lnTo>
                        <a:lnTo>
                          <a:pt x="10" y="6"/>
                        </a:lnTo>
                        <a:lnTo>
                          <a:pt x="5" y="6"/>
                        </a:lnTo>
                        <a:lnTo>
                          <a:pt x="5" y="24"/>
                        </a:lnTo>
                        <a:lnTo>
                          <a:pt x="10" y="24"/>
                        </a:lnTo>
                        <a:lnTo>
                          <a:pt x="10" y="17"/>
                        </a:lnTo>
                        <a:lnTo>
                          <a:pt x="14" y="17"/>
                        </a:lnTo>
                        <a:lnTo>
                          <a:pt x="14" y="26"/>
                        </a:lnTo>
                        <a:lnTo>
                          <a:pt x="10" y="30"/>
                        </a:lnTo>
                        <a:lnTo>
                          <a:pt x="4" y="30"/>
                        </a:lnTo>
                        <a:lnTo>
                          <a:pt x="0" y="26"/>
                        </a:lnTo>
                        <a:lnTo>
                          <a:pt x="0" y="4"/>
                        </a:lnTo>
                        <a:lnTo>
                          <a:pt x="4" y="0"/>
                        </a:lnTo>
                      </a:path>
                    </a:pathLst>
                  </a:custGeom>
                  <a:solidFill>
                    <a:srgbClr val="008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151712" name="Freeform 461"/>
                  <p:cNvSpPr>
                    <a:spLocks/>
                  </p:cNvSpPr>
                  <p:nvPr/>
                </p:nvSpPr>
                <p:spPr bwMode="auto">
                  <a:xfrm>
                    <a:off x="1250" y="3297"/>
                    <a:ext cx="19" cy="31"/>
                  </a:xfrm>
                  <a:custGeom>
                    <a:avLst/>
                    <a:gdLst>
                      <a:gd name="T0" fmla="*/ 5 w 19"/>
                      <a:gd name="T1" fmla="*/ 0 h 31"/>
                      <a:gd name="T2" fmla="*/ 13 w 19"/>
                      <a:gd name="T3" fmla="*/ 0 h 31"/>
                      <a:gd name="T4" fmla="*/ 18 w 19"/>
                      <a:gd name="T5" fmla="*/ 30 h 31"/>
                      <a:gd name="T6" fmla="*/ 12 w 19"/>
                      <a:gd name="T7" fmla="*/ 30 h 31"/>
                      <a:gd name="T8" fmla="*/ 11 w 19"/>
                      <a:gd name="T9" fmla="*/ 24 h 31"/>
                      <a:gd name="T10" fmla="*/ 11 w 19"/>
                      <a:gd name="T11" fmla="*/ 19 h 31"/>
                      <a:gd name="T12" fmla="*/ 9 w 19"/>
                      <a:gd name="T13" fmla="*/ 5 h 31"/>
                      <a:gd name="T14" fmla="*/ 7 w 19"/>
                      <a:gd name="T15" fmla="*/ 19 h 31"/>
                      <a:gd name="T16" fmla="*/ 11 w 19"/>
                      <a:gd name="T17" fmla="*/ 19 h 31"/>
                      <a:gd name="T18" fmla="*/ 11 w 19"/>
                      <a:gd name="T19" fmla="*/ 24 h 31"/>
                      <a:gd name="T20" fmla="*/ 7 w 19"/>
                      <a:gd name="T21" fmla="*/ 24 h 31"/>
                      <a:gd name="T22" fmla="*/ 6 w 19"/>
                      <a:gd name="T23" fmla="*/ 30 h 31"/>
                      <a:gd name="T24" fmla="*/ 0 w 19"/>
                      <a:gd name="T25" fmla="*/ 30 h 31"/>
                      <a:gd name="T26" fmla="*/ 5 w 19"/>
                      <a:gd name="T27" fmla="*/ 0 h 31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0" t="0" r="r" b="b"/>
                    <a:pathLst>
                      <a:path w="19" h="31">
                        <a:moveTo>
                          <a:pt x="5" y="0"/>
                        </a:moveTo>
                        <a:lnTo>
                          <a:pt x="13" y="0"/>
                        </a:lnTo>
                        <a:lnTo>
                          <a:pt x="18" y="30"/>
                        </a:lnTo>
                        <a:lnTo>
                          <a:pt x="12" y="30"/>
                        </a:lnTo>
                        <a:lnTo>
                          <a:pt x="11" y="24"/>
                        </a:lnTo>
                        <a:lnTo>
                          <a:pt x="11" y="19"/>
                        </a:lnTo>
                        <a:lnTo>
                          <a:pt x="9" y="5"/>
                        </a:lnTo>
                        <a:lnTo>
                          <a:pt x="7" y="19"/>
                        </a:lnTo>
                        <a:lnTo>
                          <a:pt x="11" y="19"/>
                        </a:lnTo>
                        <a:lnTo>
                          <a:pt x="11" y="24"/>
                        </a:lnTo>
                        <a:lnTo>
                          <a:pt x="7" y="24"/>
                        </a:lnTo>
                        <a:lnTo>
                          <a:pt x="6" y="30"/>
                        </a:lnTo>
                        <a:lnTo>
                          <a:pt x="0" y="30"/>
                        </a:lnTo>
                        <a:lnTo>
                          <a:pt x="5" y="0"/>
                        </a:lnTo>
                      </a:path>
                    </a:pathLst>
                  </a:custGeom>
                  <a:solidFill>
                    <a:srgbClr val="008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</p:grpSp>
          </p:grpSp>
        </p:grpSp>
        <p:grpSp>
          <p:nvGrpSpPr>
            <p:cNvPr id="151574" name="Group 462"/>
            <p:cNvGrpSpPr>
              <a:grpSpLocks/>
            </p:cNvGrpSpPr>
            <p:nvPr/>
          </p:nvGrpSpPr>
          <p:grpSpPr bwMode="auto">
            <a:xfrm rot="-2372643">
              <a:off x="720" y="3120"/>
              <a:ext cx="1200" cy="577"/>
              <a:chOff x="486" y="3222"/>
              <a:chExt cx="994" cy="500"/>
            </a:xfrm>
          </p:grpSpPr>
          <p:grpSp>
            <p:nvGrpSpPr>
              <p:cNvPr id="151575" name="Group 463"/>
              <p:cNvGrpSpPr>
                <a:grpSpLocks/>
              </p:cNvGrpSpPr>
              <p:nvPr/>
            </p:nvGrpSpPr>
            <p:grpSpPr bwMode="auto">
              <a:xfrm>
                <a:off x="486" y="3222"/>
                <a:ext cx="994" cy="500"/>
                <a:chOff x="486" y="3222"/>
                <a:chExt cx="994" cy="500"/>
              </a:xfrm>
            </p:grpSpPr>
            <p:sp>
              <p:nvSpPr>
                <p:cNvPr id="151682" name="Rectangle 464"/>
                <p:cNvSpPr>
                  <a:spLocks noChangeArrowheads="1"/>
                </p:cNvSpPr>
                <p:nvPr/>
              </p:nvSpPr>
              <p:spPr bwMode="auto">
                <a:xfrm>
                  <a:off x="486" y="3222"/>
                  <a:ext cx="994" cy="500"/>
                </a:xfrm>
                <a:prstGeom prst="rect">
                  <a:avLst/>
                </a:prstGeom>
                <a:solidFill>
                  <a:srgbClr val="BFFFB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1350"/>
                </a:p>
              </p:txBody>
            </p:sp>
            <p:sp>
              <p:nvSpPr>
                <p:cNvPr id="151683" name="Rectangle 465"/>
                <p:cNvSpPr>
                  <a:spLocks noChangeArrowheads="1"/>
                </p:cNvSpPr>
                <p:nvPr/>
              </p:nvSpPr>
              <p:spPr bwMode="auto">
                <a:xfrm>
                  <a:off x="507" y="3247"/>
                  <a:ext cx="951" cy="449"/>
                </a:xfrm>
                <a:prstGeom prst="rect">
                  <a:avLst/>
                </a:prstGeom>
                <a:solidFill>
                  <a:srgbClr val="008000"/>
                </a:solidFill>
                <a:ln w="12700">
                  <a:solidFill>
                    <a:srgbClr val="DFFFB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1350"/>
                </a:p>
              </p:txBody>
            </p:sp>
            <p:sp>
              <p:nvSpPr>
                <p:cNvPr id="151684" name="Freeform 466"/>
                <p:cNvSpPr>
                  <a:spLocks/>
                </p:cNvSpPr>
                <p:nvPr/>
              </p:nvSpPr>
              <p:spPr bwMode="auto">
                <a:xfrm>
                  <a:off x="571" y="3284"/>
                  <a:ext cx="827" cy="380"/>
                </a:xfrm>
                <a:custGeom>
                  <a:avLst/>
                  <a:gdLst>
                    <a:gd name="T0" fmla="*/ 0 w 827"/>
                    <a:gd name="T1" fmla="*/ 0 h 380"/>
                    <a:gd name="T2" fmla="*/ 826 w 827"/>
                    <a:gd name="T3" fmla="*/ 0 h 380"/>
                    <a:gd name="T4" fmla="*/ 826 w 827"/>
                    <a:gd name="T5" fmla="*/ 379 h 380"/>
                    <a:gd name="T6" fmla="*/ 0 w 827"/>
                    <a:gd name="T7" fmla="*/ 379 h 380"/>
                    <a:gd name="T8" fmla="*/ 0 w 827"/>
                    <a:gd name="T9" fmla="*/ 0 h 3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827" h="380">
                      <a:moveTo>
                        <a:pt x="0" y="0"/>
                      </a:moveTo>
                      <a:lnTo>
                        <a:pt x="826" y="0"/>
                      </a:lnTo>
                      <a:lnTo>
                        <a:pt x="826" y="379"/>
                      </a:lnTo>
                      <a:lnTo>
                        <a:pt x="0" y="379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FFFBF"/>
                </a:solidFill>
                <a:ln w="12700" cap="rnd" cmpd="sng">
                  <a:solidFill>
                    <a:srgbClr val="DFFFB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350"/>
                </a:p>
              </p:txBody>
            </p:sp>
          </p:grpSp>
          <p:grpSp>
            <p:nvGrpSpPr>
              <p:cNvPr id="151576" name="Group 467"/>
              <p:cNvGrpSpPr>
                <a:grpSpLocks/>
              </p:cNvGrpSpPr>
              <p:nvPr/>
            </p:nvGrpSpPr>
            <p:grpSpPr bwMode="auto">
              <a:xfrm>
                <a:off x="851" y="3589"/>
                <a:ext cx="259" cy="56"/>
                <a:chOff x="851" y="3589"/>
                <a:chExt cx="259" cy="56"/>
              </a:xfrm>
            </p:grpSpPr>
            <p:grpSp>
              <p:nvGrpSpPr>
                <p:cNvPr id="151674" name="Group 468"/>
                <p:cNvGrpSpPr>
                  <a:grpSpLocks/>
                </p:cNvGrpSpPr>
                <p:nvPr/>
              </p:nvGrpSpPr>
              <p:grpSpPr bwMode="auto">
                <a:xfrm>
                  <a:off x="851" y="3589"/>
                  <a:ext cx="39" cy="54"/>
                  <a:chOff x="851" y="3589"/>
                  <a:chExt cx="39" cy="54"/>
                </a:xfrm>
              </p:grpSpPr>
              <p:sp>
                <p:nvSpPr>
                  <p:cNvPr id="151679" name="Freeform 469"/>
                  <p:cNvSpPr>
                    <a:spLocks/>
                  </p:cNvSpPr>
                  <p:nvPr/>
                </p:nvSpPr>
                <p:spPr bwMode="auto">
                  <a:xfrm>
                    <a:off x="853" y="3606"/>
                    <a:ext cx="35" cy="34"/>
                  </a:xfrm>
                  <a:custGeom>
                    <a:avLst/>
                    <a:gdLst>
                      <a:gd name="T0" fmla="*/ 34 w 35"/>
                      <a:gd name="T1" fmla="*/ 33 h 34"/>
                      <a:gd name="T2" fmla="*/ 21 w 35"/>
                      <a:gd name="T3" fmla="*/ 26 h 34"/>
                      <a:gd name="T4" fmla="*/ 9 w 35"/>
                      <a:gd name="T5" fmla="*/ 15 h 34"/>
                      <a:gd name="T6" fmla="*/ 0 w 35"/>
                      <a:gd name="T7" fmla="*/ 0 h 34"/>
                      <a:gd name="T8" fmla="*/ 8 w 35"/>
                      <a:gd name="T9" fmla="*/ 2 h 34"/>
                      <a:gd name="T10" fmla="*/ 19 w 35"/>
                      <a:gd name="T11" fmla="*/ 8 h 34"/>
                      <a:gd name="T12" fmla="*/ 27 w 35"/>
                      <a:gd name="T13" fmla="*/ 19 h 34"/>
                      <a:gd name="T14" fmla="*/ 34 w 35"/>
                      <a:gd name="T15" fmla="*/ 33 h 3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5" h="34">
                        <a:moveTo>
                          <a:pt x="34" y="33"/>
                        </a:moveTo>
                        <a:lnTo>
                          <a:pt x="21" y="26"/>
                        </a:lnTo>
                        <a:lnTo>
                          <a:pt x="9" y="15"/>
                        </a:lnTo>
                        <a:lnTo>
                          <a:pt x="0" y="0"/>
                        </a:lnTo>
                        <a:lnTo>
                          <a:pt x="8" y="2"/>
                        </a:lnTo>
                        <a:lnTo>
                          <a:pt x="19" y="8"/>
                        </a:lnTo>
                        <a:lnTo>
                          <a:pt x="27" y="19"/>
                        </a:lnTo>
                        <a:lnTo>
                          <a:pt x="34" y="33"/>
                        </a:lnTo>
                      </a:path>
                    </a:pathLst>
                  </a:custGeom>
                  <a:solidFill>
                    <a:srgbClr val="3F5F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151680" name="Freeform 470"/>
                  <p:cNvSpPr>
                    <a:spLocks/>
                  </p:cNvSpPr>
                  <p:nvPr/>
                </p:nvSpPr>
                <p:spPr bwMode="auto">
                  <a:xfrm>
                    <a:off x="865" y="3589"/>
                    <a:ext cx="25" cy="45"/>
                  </a:xfrm>
                  <a:custGeom>
                    <a:avLst/>
                    <a:gdLst>
                      <a:gd name="T0" fmla="*/ 24 w 25"/>
                      <a:gd name="T1" fmla="*/ 44 h 45"/>
                      <a:gd name="T2" fmla="*/ 14 w 25"/>
                      <a:gd name="T3" fmla="*/ 32 h 45"/>
                      <a:gd name="T4" fmla="*/ 7 w 25"/>
                      <a:gd name="T5" fmla="*/ 21 h 45"/>
                      <a:gd name="T6" fmla="*/ 4 w 25"/>
                      <a:gd name="T7" fmla="*/ 12 h 45"/>
                      <a:gd name="T8" fmla="*/ 0 w 25"/>
                      <a:gd name="T9" fmla="*/ 0 h 45"/>
                      <a:gd name="T10" fmla="*/ 8 w 25"/>
                      <a:gd name="T11" fmla="*/ 6 h 45"/>
                      <a:gd name="T12" fmla="*/ 14 w 25"/>
                      <a:gd name="T13" fmla="*/ 12 h 45"/>
                      <a:gd name="T14" fmla="*/ 20 w 25"/>
                      <a:gd name="T15" fmla="*/ 22 h 45"/>
                      <a:gd name="T16" fmla="*/ 23 w 25"/>
                      <a:gd name="T17" fmla="*/ 33 h 45"/>
                      <a:gd name="T18" fmla="*/ 24 w 25"/>
                      <a:gd name="T19" fmla="*/ 44 h 45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25" h="45">
                        <a:moveTo>
                          <a:pt x="24" y="44"/>
                        </a:moveTo>
                        <a:lnTo>
                          <a:pt x="14" y="32"/>
                        </a:lnTo>
                        <a:lnTo>
                          <a:pt x="7" y="21"/>
                        </a:lnTo>
                        <a:lnTo>
                          <a:pt x="4" y="12"/>
                        </a:lnTo>
                        <a:lnTo>
                          <a:pt x="0" y="0"/>
                        </a:lnTo>
                        <a:lnTo>
                          <a:pt x="8" y="6"/>
                        </a:lnTo>
                        <a:lnTo>
                          <a:pt x="14" y="12"/>
                        </a:lnTo>
                        <a:lnTo>
                          <a:pt x="20" y="22"/>
                        </a:lnTo>
                        <a:lnTo>
                          <a:pt x="23" y="33"/>
                        </a:lnTo>
                        <a:lnTo>
                          <a:pt x="24" y="44"/>
                        </a:lnTo>
                      </a:path>
                    </a:pathLst>
                  </a:custGeom>
                  <a:solidFill>
                    <a:srgbClr val="3F5F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151681" name="Freeform 471"/>
                  <p:cNvSpPr>
                    <a:spLocks/>
                  </p:cNvSpPr>
                  <p:nvPr/>
                </p:nvSpPr>
                <p:spPr bwMode="auto">
                  <a:xfrm>
                    <a:off x="851" y="3629"/>
                    <a:ext cx="33" cy="14"/>
                  </a:xfrm>
                  <a:custGeom>
                    <a:avLst/>
                    <a:gdLst>
                      <a:gd name="T0" fmla="*/ 32 w 33"/>
                      <a:gd name="T1" fmla="*/ 13 h 14"/>
                      <a:gd name="T2" fmla="*/ 21 w 33"/>
                      <a:gd name="T3" fmla="*/ 11 h 14"/>
                      <a:gd name="T4" fmla="*/ 9 w 33"/>
                      <a:gd name="T5" fmla="*/ 6 h 14"/>
                      <a:gd name="T6" fmla="*/ 0 w 33"/>
                      <a:gd name="T7" fmla="*/ 0 h 14"/>
                      <a:gd name="T8" fmla="*/ 9 w 33"/>
                      <a:gd name="T9" fmla="*/ 1 h 14"/>
                      <a:gd name="T10" fmla="*/ 18 w 33"/>
                      <a:gd name="T11" fmla="*/ 3 h 14"/>
                      <a:gd name="T12" fmla="*/ 26 w 33"/>
                      <a:gd name="T13" fmla="*/ 7 h 14"/>
                      <a:gd name="T14" fmla="*/ 32 w 33"/>
                      <a:gd name="T15" fmla="*/ 13 h 1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3" h="14">
                        <a:moveTo>
                          <a:pt x="32" y="13"/>
                        </a:moveTo>
                        <a:lnTo>
                          <a:pt x="21" y="11"/>
                        </a:lnTo>
                        <a:lnTo>
                          <a:pt x="9" y="6"/>
                        </a:lnTo>
                        <a:lnTo>
                          <a:pt x="0" y="0"/>
                        </a:lnTo>
                        <a:lnTo>
                          <a:pt x="9" y="1"/>
                        </a:lnTo>
                        <a:lnTo>
                          <a:pt x="18" y="3"/>
                        </a:lnTo>
                        <a:lnTo>
                          <a:pt x="26" y="7"/>
                        </a:lnTo>
                        <a:lnTo>
                          <a:pt x="32" y="13"/>
                        </a:lnTo>
                      </a:path>
                    </a:pathLst>
                  </a:custGeom>
                  <a:solidFill>
                    <a:srgbClr val="3F5F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</p:grpSp>
            <p:grpSp>
              <p:nvGrpSpPr>
                <p:cNvPr id="151675" name="Group 472"/>
                <p:cNvGrpSpPr>
                  <a:grpSpLocks/>
                </p:cNvGrpSpPr>
                <p:nvPr/>
              </p:nvGrpSpPr>
              <p:grpSpPr bwMode="auto">
                <a:xfrm>
                  <a:off x="1071" y="3590"/>
                  <a:ext cx="39" cy="55"/>
                  <a:chOff x="1071" y="3590"/>
                  <a:chExt cx="39" cy="55"/>
                </a:xfrm>
              </p:grpSpPr>
              <p:sp>
                <p:nvSpPr>
                  <p:cNvPr id="151676" name="Freeform 473"/>
                  <p:cNvSpPr>
                    <a:spLocks/>
                  </p:cNvSpPr>
                  <p:nvPr/>
                </p:nvSpPr>
                <p:spPr bwMode="auto">
                  <a:xfrm>
                    <a:off x="1073" y="3607"/>
                    <a:ext cx="35" cy="35"/>
                  </a:xfrm>
                  <a:custGeom>
                    <a:avLst/>
                    <a:gdLst>
                      <a:gd name="T0" fmla="*/ 0 w 35"/>
                      <a:gd name="T1" fmla="*/ 34 h 35"/>
                      <a:gd name="T2" fmla="*/ 12 w 35"/>
                      <a:gd name="T3" fmla="*/ 27 h 35"/>
                      <a:gd name="T4" fmla="*/ 25 w 35"/>
                      <a:gd name="T5" fmla="*/ 15 h 35"/>
                      <a:gd name="T6" fmla="*/ 34 w 35"/>
                      <a:gd name="T7" fmla="*/ 0 h 35"/>
                      <a:gd name="T8" fmla="*/ 26 w 35"/>
                      <a:gd name="T9" fmla="*/ 2 h 35"/>
                      <a:gd name="T10" fmla="*/ 15 w 35"/>
                      <a:gd name="T11" fmla="*/ 8 h 35"/>
                      <a:gd name="T12" fmla="*/ 6 w 35"/>
                      <a:gd name="T13" fmla="*/ 19 h 35"/>
                      <a:gd name="T14" fmla="*/ 0 w 35"/>
                      <a:gd name="T15" fmla="*/ 34 h 3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5" h="35">
                        <a:moveTo>
                          <a:pt x="0" y="34"/>
                        </a:moveTo>
                        <a:lnTo>
                          <a:pt x="12" y="27"/>
                        </a:lnTo>
                        <a:lnTo>
                          <a:pt x="25" y="15"/>
                        </a:lnTo>
                        <a:lnTo>
                          <a:pt x="34" y="0"/>
                        </a:lnTo>
                        <a:lnTo>
                          <a:pt x="26" y="2"/>
                        </a:lnTo>
                        <a:lnTo>
                          <a:pt x="15" y="8"/>
                        </a:lnTo>
                        <a:lnTo>
                          <a:pt x="6" y="19"/>
                        </a:lnTo>
                        <a:lnTo>
                          <a:pt x="0" y="34"/>
                        </a:lnTo>
                      </a:path>
                    </a:pathLst>
                  </a:custGeom>
                  <a:solidFill>
                    <a:srgbClr val="3F5F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151677" name="Freeform 474"/>
                  <p:cNvSpPr>
                    <a:spLocks/>
                  </p:cNvSpPr>
                  <p:nvPr/>
                </p:nvSpPr>
                <p:spPr bwMode="auto">
                  <a:xfrm>
                    <a:off x="1071" y="3590"/>
                    <a:ext cx="25" cy="46"/>
                  </a:xfrm>
                  <a:custGeom>
                    <a:avLst/>
                    <a:gdLst>
                      <a:gd name="T0" fmla="*/ 0 w 25"/>
                      <a:gd name="T1" fmla="*/ 45 h 46"/>
                      <a:gd name="T2" fmla="*/ 10 w 25"/>
                      <a:gd name="T3" fmla="*/ 32 h 46"/>
                      <a:gd name="T4" fmla="*/ 17 w 25"/>
                      <a:gd name="T5" fmla="*/ 21 h 46"/>
                      <a:gd name="T6" fmla="*/ 20 w 25"/>
                      <a:gd name="T7" fmla="*/ 12 h 46"/>
                      <a:gd name="T8" fmla="*/ 24 w 25"/>
                      <a:gd name="T9" fmla="*/ 0 h 46"/>
                      <a:gd name="T10" fmla="*/ 16 w 25"/>
                      <a:gd name="T11" fmla="*/ 6 h 46"/>
                      <a:gd name="T12" fmla="*/ 10 w 25"/>
                      <a:gd name="T13" fmla="*/ 12 h 46"/>
                      <a:gd name="T14" fmla="*/ 5 w 25"/>
                      <a:gd name="T15" fmla="*/ 22 h 46"/>
                      <a:gd name="T16" fmla="*/ 1 w 25"/>
                      <a:gd name="T17" fmla="*/ 33 h 46"/>
                      <a:gd name="T18" fmla="*/ 0 w 25"/>
                      <a:gd name="T19" fmla="*/ 45 h 4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25" h="46">
                        <a:moveTo>
                          <a:pt x="0" y="45"/>
                        </a:moveTo>
                        <a:lnTo>
                          <a:pt x="10" y="32"/>
                        </a:lnTo>
                        <a:lnTo>
                          <a:pt x="17" y="21"/>
                        </a:lnTo>
                        <a:lnTo>
                          <a:pt x="20" y="12"/>
                        </a:lnTo>
                        <a:lnTo>
                          <a:pt x="24" y="0"/>
                        </a:lnTo>
                        <a:lnTo>
                          <a:pt x="16" y="6"/>
                        </a:lnTo>
                        <a:lnTo>
                          <a:pt x="10" y="12"/>
                        </a:lnTo>
                        <a:lnTo>
                          <a:pt x="5" y="22"/>
                        </a:lnTo>
                        <a:lnTo>
                          <a:pt x="1" y="33"/>
                        </a:lnTo>
                        <a:lnTo>
                          <a:pt x="0" y="45"/>
                        </a:lnTo>
                      </a:path>
                    </a:pathLst>
                  </a:custGeom>
                  <a:solidFill>
                    <a:srgbClr val="3F5F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151678" name="Freeform 475"/>
                  <p:cNvSpPr>
                    <a:spLocks/>
                  </p:cNvSpPr>
                  <p:nvPr/>
                </p:nvSpPr>
                <p:spPr bwMode="auto">
                  <a:xfrm>
                    <a:off x="1076" y="3630"/>
                    <a:ext cx="34" cy="15"/>
                  </a:xfrm>
                  <a:custGeom>
                    <a:avLst/>
                    <a:gdLst>
                      <a:gd name="T0" fmla="*/ 0 w 34"/>
                      <a:gd name="T1" fmla="*/ 14 h 15"/>
                      <a:gd name="T2" fmla="*/ 12 w 34"/>
                      <a:gd name="T3" fmla="*/ 11 h 15"/>
                      <a:gd name="T4" fmla="*/ 24 w 34"/>
                      <a:gd name="T5" fmla="*/ 6 h 15"/>
                      <a:gd name="T6" fmla="*/ 33 w 34"/>
                      <a:gd name="T7" fmla="*/ 0 h 15"/>
                      <a:gd name="T8" fmla="*/ 24 w 34"/>
                      <a:gd name="T9" fmla="*/ 1 h 15"/>
                      <a:gd name="T10" fmla="*/ 14 w 34"/>
                      <a:gd name="T11" fmla="*/ 3 h 15"/>
                      <a:gd name="T12" fmla="*/ 6 w 34"/>
                      <a:gd name="T13" fmla="*/ 7 h 15"/>
                      <a:gd name="T14" fmla="*/ 0 w 34"/>
                      <a:gd name="T15" fmla="*/ 14 h 1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4" h="15">
                        <a:moveTo>
                          <a:pt x="0" y="14"/>
                        </a:moveTo>
                        <a:lnTo>
                          <a:pt x="12" y="11"/>
                        </a:lnTo>
                        <a:lnTo>
                          <a:pt x="24" y="6"/>
                        </a:lnTo>
                        <a:lnTo>
                          <a:pt x="33" y="0"/>
                        </a:lnTo>
                        <a:lnTo>
                          <a:pt x="24" y="1"/>
                        </a:lnTo>
                        <a:lnTo>
                          <a:pt x="14" y="3"/>
                        </a:lnTo>
                        <a:lnTo>
                          <a:pt x="6" y="7"/>
                        </a:lnTo>
                        <a:lnTo>
                          <a:pt x="0" y="14"/>
                        </a:lnTo>
                      </a:path>
                    </a:pathLst>
                  </a:custGeom>
                  <a:solidFill>
                    <a:srgbClr val="3F5F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</p:grpSp>
          </p:grpSp>
          <p:grpSp>
            <p:nvGrpSpPr>
              <p:cNvPr id="151577" name="Group 476"/>
              <p:cNvGrpSpPr>
                <a:grpSpLocks/>
              </p:cNvGrpSpPr>
              <p:nvPr/>
            </p:nvGrpSpPr>
            <p:grpSpPr bwMode="auto">
              <a:xfrm>
                <a:off x="775" y="3354"/>
                <a:ext cx="420" cy="350"/>
                <a:chOff x="775" y="3354"/>
                <a:chExt cx="420" cy="350"/>
              </a:xfrm>
            </p:grpSpPr>
            <p:grpSp>
              <p:nvGrpSpPr>
                <p:cNvPr id="151653" name="Group 477"/>
                <p:cNvGrpSpPr>
                  <a:grpSpLocks/>
                </p:cNvGrpSpPr>
                <p:nvPr/>
              </p:nvGrpSpPr>
              <p:grpSpPr bwMode="auto">
                <a:xfrm>
                  <a:off x="867" y="3354"/>
                  <a:ext cx="232" cy="329"/>
                  <a:chOff x="867" y="3354"/>
                  <a:chExt cx="232" cy="329"/>
                </a:xfrm>
              </p:grpSpPr>
              <p:grpSp>
                <p:nvGrpSpPr>
                  <p:cNvPr id="151655" name="Group 478"/>
                  <p:cNvGrpSpPr>
                    <a:grpSpLocks/>
                  </p:cNvGrpSpPr>
                  <p:nvPr/>
                </p:nvGrpSpPr>
                <p:grpSpPr bwMode="auto">
                  <a:xfrm>
                    <a:off x="867" y="3354"/>
                    <a:ext cx="232" cy="329"/>
                    <a:chOff x="867" y="3354"/>
                    <a:chExt cx="232" cy="329"/>
                  </a:xfrm>
                </p:grpSpPr>
                <p:grpSp>
                  <p:nvGrpSpPr>
                    <p:cNvPr id="151670" name="Group 47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67" y="3354"/>
                      <a:ext cx="232" cy="68"/>
                      <a:chOff x="867" y="3354"/>
                      <a:chExt cx="232" cy="68"/>
                    </a:xfrm>
                  </p:grpSpPr>
                  <p:sp>
                    <p:nvSpPr>
                      <p:cNvPr id="151672" name="Freeform 48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67" y="3354"/>
                        <a:ext cx="114" cy="68"/>
                      </a:xfrm>
                      <a:custGeom>
                        <a:avLst/>
                        <a:gdLst>
                          <a:gd name="T0" fmla="*/ 0 w 114"/>
                          <a:gd name="T1" fmla="*/ 0 h 68"/>
                          <a:gd name="T2" fmla="*/ 113 w 114"/>
                          <a:gd name="T3" fmla="*/ 0 h 68"/>
                          <a:gd name="T4" fmla="*/ 113 w 114"/>
                          <a:gd name="T5" fmla="*/ 67 h 68"/>
                          <a:gd name="T6" fmla="*/ 32 w 114"/>
                          <a:gd name="T7" fmla="*/ 67 h 68"/>
                          <a:gd name="T8" fmla="*/ 32 w 114"/>
                          <a:gd name="T9" fmla="*/ 32 h 68"/>
                          <a:gd name="T10" fmla="*/ 31 w 114"/>
                          <a:gd name="T11" fmla="*/ 27 h 68"/>
                          <a:gd name="T12" fmla="*/ 28 w 114"/>
                          <a:gd name="T13" fmla="*/ 24 h 68"/>
                          <a:gd name="T14" fmla="*/ 23 w 114"/>
                          <a:gd name="T15" fmla="*/ 22 h 68"/>
                          <a:gd name="T16" fmla="*/ 0 w 114"/>
                          <a:gd name="T17" fmla="*/ 22 h 68"/>
                          <a:gd name="T18" fmla="*/ 0 w 114"/>
                          <a:gd name="T19" fmla="*/ 0 h 68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0" t="0" r="r" b="b"/>
                        <a:pathLst>
                          <a:path w="114" h="68">
                            <a:moveTo>
                              <a:pt x="0" y="0"/>
                            </a:moveTo>
                            <a:lnTo>
                              <a:pt x="113" y="0"/>
                            </a:lnTo>
                            <a:lnTo>
                              <a:pt x="113" y="67"/>
                            </a:lnTo>
                            <a:lnTo>
                              <a:pt x="32" y="67"/>
                            </a:lnTo>
                            <a:lnTo>
                              <a:pt x="32" y="32"/>
                            </a:lnTo>
                            <a:lnTo>
                              <a:pt x="31" y="27"/>
                            </a:lnTo>
                            <a:lnTo>
                              <a:pt x="28" y="24"/>
                            </a:lnTo>
                            <a:lnTo>
                              <a:pt x="23" y="22"/>
                            </a:lnTo>
                            <a:lnTo>
                              <a:pt x="0" y="22"/>
                            </a:lnTo>
                            <a:lnTo>
                              <a:pt x="0" y="0"/>
                            </a:lnTo>
                          </a:path>
                        </a:pathLst>
                      </a:custGeom>
                      <a:solidFill>
                        <a:srgbClr val="008000"/>
                      </a:solidFill>
                      <a:ln w="12700" cap="rnd" cmpd="sng">
                        <a:solidFill>
                          <a:srgbClr val="3F5F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 sz="1350"/>
                      </a:p>
                    </p:txBody>
                  </p:sp>
                  <p:sp>
                    <p:nvSpPr>
                      <p:cNvPr id="151673" name="Freeform 48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85" y="3354"/>
                        <a:ext cx="114" cy="68"/>
                      </a:xfrm>
                      <a:custGeom>
                        <a:avLst/>
                        <a:gdLst>
                          <a:gd name="T0" fmla="*/ 113 w 114"/>
                          <a:gd name="T1" fmla="*/ 0 h 68"/>
                          <a:gd name="T2" fmla="*/ 0 w 114"/>
                          <a:gd name="T3" fmla="*/ 0 h 68"/>
                          <a:gd name="T4" fmla="*/ 0 w 114"/>
                          <a:gd name="T5" fmla="*/ 67 h 68"/>
                          <a:gd name="T6" fmla="*/ 81 w 114"/>
                          <a:gd name="T7" fmla="*/ 67 h 68"/>
                          <a:gd name="T8" fmla="*/ 81 w 114"/>
                          <a:gd name="T9" fmla="*/ 32 h 68"/>
                          <a:gd name="T10" fmla="*/ 82 w 114"/>
                          <a:gd name="T11" fmla="*/ 27 h 68"/>
                          <a:gd name="T12" fmla="*/ 85 w 114"/>
                          <a:gd name="T13" fmla="*/ 24 h 68"/>
                          <a:gd name="T14" fmla="*/ 90 w 114"/>
                          <a:gd name="T15" fmla="*/ 22 h 68"/>
                          <a:gd name="T16" fmla="*/ 113 w 114"/>
                          <a:gd name="T17" fmla="*/ 22 h 68"/>
                          <a:gd name="T18" fmla="*/ 113 w 114"/>
                          <a:gd name="T19" fmla="*/ 0 h 68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0" t="0" r="r" b="b"/>
                        <a:pathLst>
                          <a:path w="114" h="68">
                            <a:moveTo>
                              <a:pt x="113" y="0"/>
                            </a:moveTo>
                            <a:lnTo>
                              <a:pt x="0" y="0"/>
                            </a:lnTo>
                            <a:lnTo>
                              <a:pt x="0" y="67"/>
                            </a:lnTo>
                            <a:lnTo>
                              <a:pt x="81" y="67"/>
                            </a:lnTo>
                            <a:lnTo>
                              <a:pt x="81" y="32"/>
                            </a:lnTo>
                            <a:lnTo>
                              <a:pt x="82" y="27"/>
                            </a:lnTo>
                            <a:lnTo>
                              <a:pt x="85" y="24"/>
                            </a:lnTo>
                            <a:lnTo>
                              <a:pt x="90" y="22"/>
                            </a:lnTo>
                            <a:lnTo>
                              <a:pt x="113" y="22"/>
                            </a:lnTo>
                            <a:lnTo>
                              <a:pt x="113" y="0"/>
                            </a:lnTo>
                          </a:path>
                        </a:pathLst>
                      </a:custGeom>
                      <a:solidFill>
                        <a:srgbClr val="008000"/>
                      </a:solidFill>
                      <a:ln w="12700" cap="rnd" cmpd="sng">
                        <a:solidFill>
                          <a:srgbClr val="3F5F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 sz="1350"/>
                      </a:p>
                    </p:txBody>
                  </p:sp>
                </p:grpSp>
                <p:sp>
                  <p:nvSpPr>
                    <p:cNvPr id="151671" name="Oval 48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75" y="3356"/>
                      <a:ext cx="211" cy="327"/>
                    </a:xfrm>
                    <a:prstGeom prst="ellipse">
                      <a:avLst/>
                    </a:prstGeom>
                    <a:solidFill>
                      <a:srgbClr val="3F5F00"/>
                    </a:solidFill>
                    <a:ln w="12700">
                      <a:solidFill>
                        <a:srgbClr val="DFFFBF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endParaRPr lang="zh-CN" altLang="en-US" sz="1350"/>
                    </a:p>
                  </p:txBody>
                </p:sp>
              </p:grpSp>
              <p:grpSp>
                <p:nvGrpSpPr>
                  <p:cNvPr id="151656" name="Group 483"/>
                  <p:cNvGrpSpPr>
                    <a:grpSpLocks/>
                  </p:cNvGrpSpPr>
                  <p:nvPr/>
                </p:nvGrpSpPr>
                <p:grpSpPr bwMode="auto">
                  <a:xfrm>
                    <a:off x="877" y="3366"/>
                    <a:ext cx="201" cy="288"/>
                    <a:chOff x="877" y="3366"/>
                    <a:chExt cx="201" cy="288"/>
                  </a:xfrm>
                </p:grpSpPr>
                <p:sp>
                  <p:nvSpPr>
                    <p:cNvPr id="151657" name="Freeform 484"/>
                    <p:cNvSpPr>
                      <a:spLocks/>
                    </p:cNvSpPr>
                    <p:nvPr/>
                  </p:nvSpPr>
                  <p:spPr bwMode="auto">
                    <a:xfrm>
                      <a:off x="1014" y="3539"/>
                      <a:ext cx="64" cy="115"/>
                    </a:xfrm>
                    <a:custGeom>
                      <a:avLst/>
                      <a:gdLst>
                        <a:gd name="T0" fmla="*/ 0 w 64"/>
                        <a:gd name="T1" fmla="*/ 0 h 115"/>
                        <a:gd name="T2" fmla="*/ 13 w 64"/>
                        <a:gd name="T3" fmla="*/ 7 h 115"/>
                        <a:gd name="T4" fmla="*/ 14 w 64"/>
                        <a:gd name="T5" fmla="*/ 22 h 115"/>
                        <a:gd name="T6" fmla="*/ 31 w 64"/>
                        <a:gd name="T7" fmla="*/ 31 h 115"/>
                        <a:gd name="T8" fmla="*/ 51 w 64"/>
                        <a:gd name="T9" fmla="*/ 36 h 115"/>
                        <a:gd name="T10" fmla="*/ 63 w 64"/>
                        <a:gd name="T11" fmla="*/ 43 h 115"/>
                        <a:gd name="T12" fmla="*/ 61 w 64"/>
                        <a:gd name="T13" fmla="*/ 50 h 115"/>
                        <a:gd name="T14" fmla="*/ 59 w 64"/>
                        <a:gd name="T15" fmla="*/ 59 h 115"/>
                        <a:gd name="T16" fmla="*/ 54 w 64"/>
                        <a:gd name="T17" fmla="*/ 69 h 115"/>
                        <a:gd name="T18" fmla="*/ 51 w 64"/>
                        <a:gd name="T19" fmla="*/ 78 h 115"/>
                        <a:gd name="T20" fmla="*/ 47 w 64"/>
                        <a:gd name="T21" fmla="*/ 85 h 115"/>
                        <a:gd name="T22" fmla="*/ 43 w 64"/>
                        <a:gd name="T23" fmla="*/ 94 h 115"/>
                        <a:gd name="T24" fmla="*/ 35 w 64"/>
                        <a:gd name="T25" fmla="*/ 105 h 115"/>
                        <a:gd name="T26" fmla="*/ 29 w 64"/>
                        <a:gd name="T27" fmla="*/ 114 h 115"/>
                        <a:gd name="T28" fmla="*/ 9 w 64"/>
                        <a:gd name="T29" fmla="*/ 32 h 115"/>
                        <a:gd name="T30" fmla="*/ 1 w 64"/>
                        <a:gd name="T31" fmla="*/ 21 h 115"/>
                        <a:gd name="T32" fmla="*/ 0 w 64"/>
                        <a:gd name="T33" fmla="*/ 0 h 115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</a:gdLst>
                      <a:ahLst/>
                      <a:cxnLst>
                        <a:cxn ang="T34">
                          <a:pos x="T0" y="T1"/>
                        </a:cxn>
                        <a:cxn ang="T35">
                          <a:pos x="T2" y="T3"/>
                        </a:cxn>
                        <a:cxn ang="T36">
                          <a:pos x="T4" y="T5"/>
                        </a:cxn>
                        <a:cxn ang="T37">
                          <a:pos x="T6" y="T7"/>
                        </a:cxn>
                        <a:cxn ang="T38">
                          <a:pos x="T8" y="T9"/>
                        </a:cxn>
                        <a:cxn ang="T39">
                          <a:pos x="T10" y="T11"/>
                        </a:cxn>
                        <a:cxn ang="T40">
                          <a:pos x="T12" y="T13"/>
                        </a:cxn>
                        <a:cxn ang="T41">
                          <a:pos x="T14" y="T15"/>
                        </a:cxn>
                        <a:cxn ang="T42">
                          <a:pos x="T16" y="T17"/>
                        </a:cxn>
                        <a:cxn ang="T43">
                          <a:pos x="T18" y="T19"/>
                        </a:cxn>
                        <a:cxn ang="T44">
                          <a:pos x="T20" y="T21"/>
                        </a:cxn>
                        <a:cxn ang="T45">
                          <a:pos x="T22" y="T23"/>
                        </a:cxn>
                        <a:cxn ang="T46">
                          <a:pos x="T24" y="T25"/>
                        </a:cxn>
                        <a:cxn ang="T47">
                          <a:pos x="T26" y="T27"/>
                        </a:cxn>
                        <a:cxn ang="T48">
                          <a:pos x="T28" y="T29"/>
                        </a:cxn>
                        <a:cxn ang="T49">
                          <a:pos x="T30" y="T31"/>
                        </a:cxn>
                        <a:cxn ang="T50">
                          <a:pos x="T32" y="T33"/>
                        </a:cxn>
                      </a:cxnLst>
                      <a:rect l="0" t="0" r="r" b="b"/>
                      <a:pathLst>
                        <a:path w="64" h="115">
                          <a:moveTo>
                            <a:pt x="0" y="0"/>
                          </a:moveTo>
                          <a:lnTo>
                            <a:pt x="13" y="7"/>
                          </a:lnTo>
                          <a:lnTo>
                            <a:pt x="14" y="22"/>
                          </a:lnTo>
                          <a:lnTo>
                            <a:pt x="31" y="31"/>
                          </a:lnTo>
                          <a:lnTo>
                            <a:pt x="51" y="36"/>
                          </a:lnTo>
                          <a:lnTo>
                            <a:pt x="63" y="43"/>
                          </a:lnTo>
                          <a:lnTo>
                            <a:pt x="61" y="50"/>
                          </a:lnTo>
                          <a:lnTo>
                            <a:pt x="59" y="59"/>
                          </a:lnTo>
                          <a:lnTo>
                            <a:pt x="54" y="69"/>
                          </a:lnTo>
                          <a:lnTo>
                            <a:pt x="51" y="78"/>
                          </a:lnTo>
                          <a:lnTo>
                            <a:pt x="47" y="85"/>
                          </a:lnTo>
                          <a:lnTo>
                            <a:pt x="43" y="94"/>
                          </a:lnTo>
                          <a:lnTo>
                            <a:pt x="35" y="105"/>
                          </a:lnTo>
                          <a:lnTo>
                            <a:pt x="29" y="114"/>
                          </a:lnTo>
                          <a:lnTo>
                            <a:pt x="9" y="32"/>
                          </a:lnTo>
                          <a:lnTo>
                            <a:pt x="1" y="21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008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1350"/>
                    </a:p>
                  </p:txBody>
                </p:sp>
                <p:sp>
                  <p:nvSpPr>
                    <p:cNvPr id="151658" name="Freeform 485"/>
                    <p:cNvSpPr>
                      <a:spLocks/>
                    </p:cNvSpPr>
                    <p:nvPr/>
                  </p:nvSpPr>
                  <p:spPr bwMode="auto">
                    <a:xfrm>
                      <a:off x="948" y="3524"/>
                      <a:ext cx="92" cy="130"/>
                    </a:xfrm>
                    <a:custGeom>
                      <a:avLst/>
                      <a:gdLst>
                        <a:gd name="T0" fmla="*/ 91 w 92"/>
                        <a:gd name="T1" fmla="*/ 129 h 130"/>
                        <a:gd name="T2" fmla="*/ 51 w 92"/>
                        <a:gd name="T3" fmla="*/ 129 h 130"/>
                        <a:gd name="T4" fmla="*/ 33 w 92"/>
                        <a:gd name="T5" fmla="*/ 129 h 130"/>
                        <a:gd name="T6" fmla="*/ 33 w 92"/>
                        <a:gd name="T7" fmla="*/ 105 h 130"/>
                        <a:gd name="T8" fmla="*/ 26 w 92"/>
                        <a:gd name="T9" fmla="*/ 73 h 130"/>
                        <a:gd name="T10" fmla="*/ 17 w 92"/>
                        <a:gd name="T11" fmla="*/ 42 h 130"/>
                        <a:gd name="T12" fmla="*/ 17 w 92"/>
                        <a:gd name="T13" fmla="*/ 24 h 130"/>
                        <a:gd name="T14" fmla="*/ 6 w 92"/>
                        <a:gd name="T15" fmla="*/ 14 h 130"/>
                        <a:gd name="T16" fmla="*/ 0 w 92"/>
                        <a:gd name="T17" fmla="*/ 0 h 130"/>
                        <a:gd name="T18" fmla="*/ 11 w 92"/>
                        <a:gd name="T19" fmla="*/ 8 h 130"/>
                        <a:gd name="T20" fmla="*/ 23 w 92"/>
                        <a:gd name="T21" fmla="*/ 15 h 130"/>
                        <a:gd name="T22" fmla="*/ 36 w 92"/>
                        <a:gd name="T23" fmla="*/ 18 h 130"/>
                        <a:gd name="T24" fmla="*/ 42 w 92"/>
                        <a:gd name="T25" fmla="*/ 21 h 130"/>
                        <a:gd name="T26" fmla="*/ 48 w 92"/>
                        <a:gd name="T27" fmla="*/ 21 h 130"/>
                        <a:gd name="T28" fmla="*/ 56 w 92"/>
                        <a:gd name="T29" fmla="*/ 18 h 130"/>
                        <a:gd name="T30" fmla="*/ 62 w 92"/>
                        <a:gd name="T31" fmla="*/ 15 h 130"/>
                        <a:gd name="T32" fmla="*/ 62 w 92"/>
                        <a:gd name="T33" fmla="*/ 35 h 130"/>
                        <a:gd name="T34" fmla="*/ 71 w 92"/>
                        <a:gd name="T35" fmla="*/ 47 h 130"/>
                        <a:gd name="T36" fmla="*/ 83 w 92"/>
                        <a:gd name="T37" fmla="*/ 96 h 130"/>
                        <a:gd name="T38" fmla="*/ 91 w 92"/>
                        <a:gd name="T39" fmla="*/ 129 h 130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</a:gdLst>
                      <a:ahLst/>
                      <a:cxnLst>
                        <a:cxn ang="T40">
                          <a:pos x="T0" y="T1"/>
                        </a:cxn>
                        <a:cxn ang="T41">
                          <a:pos x="T2" y="T3"/>
                        </a:cxn>
                        <a:cxn ang="T42">
                          <a:pos x="T4" y="T5"/>
                        </a:cxn>
                        <a:cxn ang="T43">
                          <a:pos x="T6" y="T7"/>
                        </a:cxn>
                        <a:cxn ang="T44">
                          <a:pos x="T8" y="T9"/>
                        </a:cxn>
                        <a:cxn ang="T45">
                          <a:pos x="T10" y="T11"/>
                        </a:cxn>
                        <a:cxn ang="T46">
                          <a:pos x="T12" y="T13"/>
                        </a:cxn>
                        <a:cxn ang="T47">
                          <a:pos x="T14" y="T15"/>
                        </a:cxn>
                        <a:cxn ang="T48">
                          <a:pos x="T16" y="T17"/>
                        </a:cxn>
                        <a:cxn ang="T49">
                          <a:pos x="T18" y="T19"/>
                        </a:cxn>
                        <a:cxn ang="T50">
                          <a:pos x="T20" y="T21"/>
                        </a:cxn>
                        <a:cxn ang="T51">
                          <a:pos x="T22" y="T23"/>
                        </a:cxn>
                        <a:cxn ang="T52">
                          <a:pos x="T24" y="T25"/>
                        </a:cxn>
                        <a:cxn ang="T53">
                          <a:pos x="T26" y="T27"/>
                        </a:cxn>
                        <a:cxn ang="T54">
                          <a:pos x="T28" y="T29"/>
                        </a:cxn>
                        <a:cxn ang="T55">
                          <a:pos x="T30" y="T31"/>
                        </a:cxn>
                        <a:cxn ang="T56">
                          <a:pos x="T32" y="T33"/>
                        </a:cxn>
                        <a:cxn ang="T57">
                          <a:pos x="T34" y="T35"/>
                        </a:cxn>
                        <a:cxn ang="T58">
                          <a:pos x="T36" y="T37"/>
                        </a:cxn>
                        <a:cxn ang="T59">
                          <a:pos x="T38" y="T39"/>
                        </a:cxn>
                      </a:cxnLst>
                      <a:rect l="0" t="0" r="r" b="b"/>
                      <a:pathLst>
                        <a:path w="92" h="130">
                          <a:moveTo>
                            <a:pt x="91" y="129"/>
                          </a:moveTo>
                          <a:lnTo>
                            <a:pt x="51" y="129"/>
                          </a:lnTo>
                          <a:lnTo>
                            <a:pt x="33" y="129"/>
                          </a:lnTo>
                          <a:lnTo>
                            <a:pt x="33" y="105"/>
                          </a:lnTo>
                          <a:lnTo>
                            <a:pt x="26" y="73"/>
                          </a:lnTo>
                          <a:lnTo>
                            <a:pt x="17" y="42"/>
                          </a:lnTo>
                          <a:lnTo>
                            <a:pt x="17" y="24"/>
                          </a:lnTo>
                          <a:lnTo>
                            <a:pt x="6" y="14"/>
                          </a:lnTo>
                          <a:lnTo>
                            <a:pt x="0" y="0"/>
                          </a:lnTo>
                          <a:lnTo>
                            <a:pt x="11" y="8"/>
                          </a:lnTo>
                          <a:lnTo>
                            <a:pt x="23" y="15"/>
                          </a:lnTo>
                          <a:lnTo>
                            <a:pt x="36" y="18"/>
                          </a:lnTo>
                          <a:lnTo>
                            <a:pt x="42" y="21"/>
                          </a:lnTo>
                          <a:lnTo>
                            <a:pt x="48" y="21"/>
                          </a:lnTo>
                          <a:lnTo>
                            <a:pt x="56" y="18"/>
                          </a:lnTo>
                          <a:lnTo>
                            <a:pt x="62" y="15"/>
                          </a:lnTo>
                          <a:lnTo>
                            <a:pt x="62" y="35"/>
                          </a:lnTo>
                          <a:lnTo>
                            <a:pt x="71" y="47"/>
                          </a:lnTo>
                          <a:lnTo>
                            <a:pt x="83" y="96"/>
                          </a:lnTo>
                          <a:lnTo>
                            <a:pt x="91" y="129"/>
                          </a:lnTo>
                        </a:path>
                      </a:pathLst>
                    </a:custGeom>
                    <a:solidFill>
                      <a:srgbClr val="DFFFBF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1350"/>
                    </a:p>
                  </p:txBody>
                </p:sp>
                <p:sp>
                  <p:nvSpPr>
                    <p:cNvPr id="151659" name="Freeform 486"/>
                    <p:cNvSpPr>
                      <a:spLocks/>
                    </p:cNvSpPr>
                    <p:nvPr/>
                  </p:nvSpPr>
                  <p:spPr bwMode="auto">
                    <a:xfrm>
                      <a:off x="933" y="3377"/>
                      <a:ext cx="98" cy="162"/>
                    </a:xfrm>
                    <a:custGeom>
                      <a:avLst/>
                      <a:gdLst>
                        <a:gd name="T0" fmla="*/ 11 w 98"/>
                        <a:gd name="T1" fmla="*/ 126 h 162"/>
                        <a:gd name="T2" fmla="*/ 9 w 98"/>
                        <a:gd name="T3" fmla="*/ 108 h 162"/>
                        <a:gd name="T4" fmla="*/ 3 w 98"/>
                        <a:gd name="T5" fmla="*/ 87 h 162"/>
                        <a:gd name="T6" fmla="*/ 0 w 98"/>
                        <a:gd name="T7" fmla="*/ 54 h 162"/>
                        <a:gd name="T8" fmla="*/ 13 w 98"/>
                        <a:gd name="T9" fmla="*/ 21 h 162"/>
                        <a:gd name="T10" fmla="*/ 29 w 98"/>
                        <a:gd name="T11" fmla="*/ 7 h 162"/>
                        <a:gd name="T12" fmla="*/ 49 w 98"/>
                        <a:gd name="T13" fmla="*/ 1 h 162"/>
                        <a:gd name="T14" fmla="*/ 67 w 98"/>
                        <a:gd name="T15" fmla="*/ 0 h 162"/>
                        <a:gd name="T16" fmla="*/ 82 w 98"/>
                        <a:gd name="T17" fmla="*/ 10 h 162"/>
                        <a:gd name="T18" fmla="*/ 93 w 98"/>
                        <a:gd name="T19" fmla="*/ 36 h 162"/>
                        <a:gd name="T20" fmla="*/ 97 w 98"/>
                        <a:gd name="T21" fmla="*/ 57 h 162"/>
                        <a:gd name="T22" fmla="*/ 96 w 98"/>
                        <a:gd name="T23" fmla="*/ 86 h 162"/>
                        <a:gd name="T24" fmla="*/ 94 w 98"/>
                        <a:gd name="T25" fmla="*/ 108 h 162"/>
                        <a:gd name="T26" fmla="*/ 93 w 98"/>
                        <a:gd name="T27" fmla="*/ 117 h 162"/>
                        <a:gd name="T28" fmla="*/ 91 w 98"/>
                        <a:gd name="T29" fmla="*/ 126 h 162"/>
                        <a:gd name="T30" fmla="*/ 86 w 98"/>
                        <a:gd name="T31" fmla="*/ 134 h 162"/>
                        <a:gd name="T32" fmla="*/ 80 w 98"/>
                        <a:gd name="T33" fmla="*/ 138 h 162"/>
                        <a:gd name="T34" fmla="*/ 75 w 98"/>
                        <a:gd name="T35" fmla="*/ 141 h 162"/>
                        <a:gd name="T36" fmla="*/ 76 w 98"/>
                        <a:gd name="T37" fmla="*/ 155 h 162"/>
                        <a:gd name="T38" fmla="*/ 70 w 98"/>
                        <a:gd name="T39" fmla="*/ 158 h 162"/>
                        <a:gd name="T40" fmla="*/ 63 w 98"/>
                        <a:gd name="T41" fmla="*/ 161 h 162"/>
                        <a:gd name="T42" fmla="*/ 50 w 98"/>
                        <a:gd name="T43" fmla="*/ 160 h 162"/>
                        <a:gd name="T44" fmla="*/ 40 w 98"/>
                        <a:gd name="T45" fmla="*/ 155 h 162"/>
                        <a:gd name="T46" fmla="*/ 24 w 98"/>
                        <a:gd name="T47" fmla="*/ 147 h 162"/>
                        <a:gd name="T48" fmla="*/ 14 w 98"/>
                        <a:gd name="T49" fmla="*/ 140 h 162"/>
                        <a:gd name="T50" fmla="*/ 11 w 98"/>
                        <a:gd name="T51" fmla="*/ 126 h 162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60000 65536"/>
                        <a:gd name="T73" fmla="*/ 0 60000 65536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</a:gdLst>
                      <a:ahLst/>
                      <a:cxnLst>
                        <a:cxn ang="T52">
                          <a:pos x="T0" y="T1"/>
                        </a:cxn>
                        <a:cxn ang="T53">
                          <a:pos x="T2" y="T3"/>
                        </a:cxn>
                        <a:cxn ang="T54">
                          <a:pos x="T4" y="T5"/>
                        </a:cxn>
                        <a:cxn ang="T55">
                          <a:pos x="T6" y="T7"/>
                        </a:cxn>
                        <a:cxn ang="T56">
                          <a:pos x="T8" y="T9"/>
                        </a:cxn>
                        <a:cxn ang="T57">
                          <a:pos x="T10" y="T11"/>
                        </a:cxn>
                        <a:cxn ang="T58">
                          <a:pos x="T12" y="T13"/>
                        </a:cxn>
                        <a:cxn ang="T59">
                          <a:pos x="T14" y="T15"/>
                        </a:cxn>
                        <a:cxn ang="T60">
                          <a:pos x="T16" y="T17"/>
                        </a:cxn>
                        <a:cxn ang="T61">
                          <a:pos x="T18" y="T19"/>
                        </a:cxn>
                        <a:cxn ang="T62">
                          <a:pos x="T20" y="T21"/>
                        </a:cxn>
                        <a:cxn ang="T63">
                          <a:pos x="T22" y="T23"/>
                        </a:cxn>
                        <a:cxn ang="T64">
                          <a:pos x="T24" y="T25"/>
                        </a:cxn>
                        <a:cxn ang="T65">
                          <a:pos x="T26" y="T27"/>
                        </a:cxn>
                        <a:cxn ang="T66">
                          <a:pos x="T28" y="T29"/>
                        </a:cxn>
                        <a:cxn ang="T67">
                          <a:pos x="T30" y="T31"/>
                        </a:cxn>
                        <a:cxn ang="T68">
                          <a:pos x="T32" y="T33"/>
                        </a:cxn>
                        <a:cxn ang="T69">
                          <a:pos x="T34" y="T35"/>
                        </a:cxn>
                        <a:cxn ang="T70">
                          <a:pos x="T36" y="T37"/>
                        </a:cxn>
                        <a:cxn ang="T71">
                          <a:pos x="T38" y="T39"/>
                        </a:cxn>
                        <a:cxn ang="T72">
                          <a:pos x="T40" y="T41"/>
                        </a:cxn>
                        <a:cxn ang="T73">
                          <a:pos x="T42" y="T43"/>
                        </a:cxn>
                        <a:cxn ang="T74">
                          <a:pos x="T44" y="T45"/>
                        </a:cxn>
                        <a:cxn ang="T75">
                          <a:pos x="T46" y="T47"/>
                        </a:cxn>
                        <a:cxn ang="T76">
                          <a:pos x="T48" y="T49"/>
                        </a:cxn>
                        <a:cxn ang="T77">
                          <a:pos x="T50" y="T51"/>
                        </a:cxn>
                      </a:cxnLst>
                      <a:rect l="0" t="0" r="r" b="b"/>
                      <a:pathLst>
                        <a:path w="98" h="162">
                          <a:moveTo>
                            <a:pt x="11" y="126"/>
                          </a:moveTo>
                          <a:lnTo>
                            <a:pt x="9" y="108"/>
                          </a:lnTo>
                          <a:lnTo>
                            <a:pt x="3" y="87"/>
                          </a:lnTo>
                          <a:lnTo>
                            <a:pt x="0" y="54"/>
                          </a:lnTo>
                          <a:lnTo>
                            <a:pt x="13" y="21"/>
                          </a:lnTo>
                          <a:lnTo>
                            <a:pt x="29" y="7"/>
                          </a:lnTo>
                          <a:lnTo>
                            <a:pt x="49" y="1"/>
                          </a:lnTo>
                          <a:lnTo>
                            <a:pt x="67" y="0"/>
                          </a:lnTo>
                          <a:lnTo>
                            <a:pt x="82" y="10"/>
                          </a:lnTo>
                          <a:lnTo>
                            <a:pt x="93" y="36"/>
                          </a:lnTo>
                          <a:lnTo>
                            <a:pt x="97" y="57"/>
                          </a:lnTo>
                          <a:lnTo>
                            <a:pt x="96" y="86"/>
                          </a:lnTo>
                          <a:lnTo>
                            <a:pt x="94" y="108"/>
                          </a:lnTo>
                          <a:lnTo>
                            <a:pt x="93" y="117"/>
                          </a:lnTo>
                          <a:lnTo>
                            <a:pt x="91" y="126"/>
                          </a:lnTo>
                          <a:lnTo>
                            <a:pt x="86" y="134"/>
                          </a:lnTo>
                          <a:lnTo>
                            <a:pt x="80" y="138"/>
                          </a:lnTo>
                          <a:lnTo>
                            <a:pt x="75" y="141"/>
                          </a:lnTo>
                          <a:lnTo>
                            <a:pt x="76" y="155"/>
                          </a:lnTo>
                          <a:lnTo>
                            <a:pt x="70" y="158"/>
                          </a:lnTo>
                          <a:lnTo>
                            <a:pt x="63" y="161"/>
                          </a:lnTo>
                          <a:lnTo>
                            <a:pt x="50" y="160"/>
                          </a:lnTo>
                          <a:lnTo>
                            <a:pt x="40" y="155"/>
                          </a:lnTo>
                          <a:lnTo>
                            <a:pt x="24" y="147"/>
                          </a:lnTo>
                          <a:lnTo>
                            <a:pt x="14" y="140"/>
                          </a:lnTo>
                          <a:lnTo>
                            <a:pt x="11" y="126"/>
                          </a:lnTo>
                        </a:path>
                      </a:pathLst>
                    </a:custGeom>
                    <a:solidFill>
                      <a:srgbClr val="BFFFBF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1350"/>
                    </a:p>
                  </p:txBody>
                </p:sp>
                <p:sp>
                  <p:nvSpPr>
                    <p:cNvPr id="151660" name="Freeform 487"/>
                    <p:cNvSpPr>
                      <a:spLocks/>
                    </p:cNvSpPr>
                    <p:nvPr/>
                  </p:nvSpPr>
                  <p:spPr bwMode="auto">
                    <a:xfrm>
                      <a:off x="933" y="3446"/>
                      <a:ext cx="71" cy="109"/>
                    </a:xfrm>
                    <a:custGeom>
                      <a:avLst/>
                      <a:gdLst>
                        <a:gd name="T0" fmla="*/ 22 w 71"/>
                        <a:gd name="T1" fmla="*/ 0 h 109"/>
                        <a:gd name="T2" fmla="*/ 26 w 71"/>
                        <a:gd name="T3" fmla="*/ 21 h 109"/>
                        <a:gd name="T4" fmla="*/ 29 w 71"/>
                        <a:gd name="T5" fmla="*/ 36 h 109"/>
                        <a:gd name="T6" fmla="*/ 32 w 71"/>
                        <a:gd name="T7" fmla="*/ 49 h 109"/>
                        <a:gd name="T8" fmla="*/ 39 w 71"/>
                        <a:gd name="T9" fmla="*/ 62 h 109"/>
                        <a:gd name="T10" fmla="*/ 40 w 71"/>
                        <a:gd name="T11" fmla="*/ 65 h 109"/>
                        <a:gd name="T12" fmla="*/ 45 w 71"/>
                        <a:gd name="T13" fmla="*/ 69 h 109"/>
                        <a:gd name="T14" fmla="*/ 48 w 71"/>
                        <a:gd name="T15" fmla="*/ 72 h 109"/>
                        <a:gd name="T16" fmla="*/ 55 w 71"/>
                        <a:gd name="T17" fmla="*/ 74 h 109"/>
                        <a:gd name="T18" fmla="*/ 58 w 71"/>
                        <a:gd name="T19" fmla="*/ 75 h 109"/>
                        <a:gd name="T20" fmla="*/ 62 w 71"/>
                        <a:gd name="T21" fmla="*/ 76 h 109"/>
                        <a:gd name="T22" fmla="*/ 66 w 71"/>
                        <a:gd name="T23" fmla="*/ 76 h 109"/>
                        <a:gd name="T24" fmla="*/ 70 w 71"/>
                        <a:gd name="T25" fmla="*/ 74 h 109"/>
                        <a:gd name="T26" fmla="*/ 66 w 71"/>
                        <a:gd name="T27" fmla="*/ 81 h 109"/>
                        <a:gd name="T28" fmla="*/ 57 w 71"/>
                        <a:gd name="T29" fmla="*/ 88 h 109"/>
                        <a:gd name="T30" fmla="*/ 52 w 71"/>
                        <a:gd name="T31" fmla="*/ 94 h 109"/>
                        <a:gd name="T32" fmla="*/ 48 w 71"/>
                        <a:gd name="T33" fmla="*/ 101 h 109"/>
                        <a:gd name="T34" fmla="*/ 44 w 71"/>
                        <a:gd name="T35" fmla="*/ 106 h 109"/>
                        <a:gd name="T36" fmla="*/ 35 w 71"/>
                        <a:gd name="T37" fmla="*/ 108 h 109"/>
                        <a:gd name="T38" fmla="*/ 23 w 71"/>
                        <a:gd name="T39" fmla="*/ 108 h 109"/>
                        <a:gd name="T40" fmla="*/ 5 w 71"/>
                        <a:gd name="T41" fmla="*/ 92 h 109"/>
                        <a:gd name="T42" fmla="*/ 0 w 71"/>
                        <a:gd name="T43" fmla="*/ 79 h 109"/>
                        <a:gd name="T44" fmla="*/ 7 w 71"/>
                        <a:gd name="T45" fmla="*/ 52 h 109"/>
                        <a:gd name="T46" fmla="*/ 11 w 71"/>
                        <a:gd name="T47" fmla="*/ 24 h 109"/>
                        <a:gd name="T48" fmla="*/ 22 w 71"/>
                        <a:gd name="T49" fmla="*/ 0 h 109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60000 65536"/>
                        <a:gd name="T73" fmla="*/ 0 60000 65536"/>
                        <a:gd name="T74" fmla="*/ 0 60000 65536"/>
                      </a:gdLst>
                      <a:ahLst/>
                      <a:cxnLst>
                        <a:cxn ang="T50">
                          <a:pos x="T0" y="T1"/>
                        </a:cxn>
                        <a:cxn ang="T51">
                          <a:pos x="T2" y="T3"/>
                        </a:cxn>
                        <a:cxn ang="T52">
                          <a:pos x="T4" y="T5"/>
                        </a:cxn>
                        <a:cxn ang="T53">
                          <a:pos x="T6" y="T7"/>
                        </a:cxn>
                        <a:cxn ang="T54">
                          <a:pos x="T8" y="T9"/>
                        </a:cxn>
                        <a:cxn ang="T55">
                          <a:pos x="T10" y="T11"/>
                        </a:cxn>
                        <a:cxn ang="T56">
                          <a:pos x="T12" y="T13"/>
                        </a:cxn>
                        <a:cxn ang="T57">
                          <a:pos x="T14" y="T15"/>
                        </a:cxn>
                        <a:cxn ang="T58">
                          <a:pos x="T16" y="T17"/>
                        </a:cxn>
                        <a:cxn ang="T59">
                          <a:pos x="T18" y="T19"/>
                        </a:cxn>
                        <a:cxn ang="T60">
                          <a:pos x="T20" y="T21"/>
                        </a:cxn>
                        <a:cxn ang="T61">
                          <a:pos x="T22" y="T23"/>
                        </a:cxn>
                        <a:cxn ang="T62">
                          <a:pos x="T24" y="T25"/>
                        </a:cxn>
                        <a:cxn ang="T63">
                          <a:pos x="T26" y="T27"/>
                        </a:cxn>
                        <a:cxn ang="T64">
                          <a:pos x="T28" y="T29"/>
                        </a:cxn>
                        <a:cxn ang="T65">
                          <a:pos x="T30" y="T31"/>
                        </a:cxn>
                        <a:cxn ang="T66">
                          <a:pos x="T32" y="T33"/>
                        </a:cxn>
                        <a:cxn ang="T67">
                          <a:pos x="T34" y="T35"/>
                        </a:cxn>
                        <a:cxn ang="T68">
                          <a:pos x="T36" y="T37"/>
                        </a:cxn>
                        <a:cxn ang="T69">
                          <a:pos x="T38" y="T39"/>
                        </a:cxn>
                        <a:cxn ang="T70">
                          <a:pos x="T40" y="T41"/>
                        </a:cxn>
                        <a:cxn ang="T71">
                          <a:pos x="T42" y="T43"/>
                        </a:cxn>
                        <a:cxn ang="T72">
                          <a:pos x="T44" y="T45"/>
                        </a:cxn>
                        <a:cxn ang="T73">
                          <a:pos x="T46" y="T47"/>
                        </a:cxn>
                        <a:cxn ang="T74">
                          <a:pos x="T48" y="T49"/>
                        </a:cxn>
                      </a:cxnLst>
                      <a:rect l="0" t="0" r="r" b="b"/>
                      <a:pathLst>
                        <a:path w="71" h="109">
                          <a:moveTo>
                            <a:pt x="22" y="0"/>
                          </a:moveTo>
                          <a:lnTo>
                            <a:pt x="26" y="21"/>
                          </a:lnTo>
                          <a:lnTo>
                            <a:pt x="29" y="36"/>
                          </a:lnTo>
                          <a:lnTo>
                            <a:pt x="32" y="49"/>
                          </a:lnTo>
                          <a:lnTo>
                            <a:pt x="39" y="62"/>
                          </a:lnTo>
                          <a:lnTo>
                            <a:pt x="40" y="65"/>
                          </a:lnTo>
                          <a:lnTo>
                            <a:pt x="45" y="69"/>
                          </a:lnTo>
                          <a:lnTo>
                            <a:pt x="48" y="72"/>
                          </a:lnTo>
                          <a:lnTo>
                            <a:pt x="55" y="74"/>
                          </a:lnTo>
                          <a:lnTo>
                            <a:pt x="58" y="75"/>
                          </a:lnTo>
                          <a:lnTo>
                            <a:pt x="62" y="76"/>
                          </a:lnTo>
                          <a:lnTo>
                            <a:pt x="66" y="76"/>
                          </a:lnTo>
                          <a:lnTo>
                            <a:pt x="70" y="74"/>
                          </a:lnTo>
                          <a:lnTo>
                            <a:pt x="66" y="81"/>
                          </a:lnTo>
                          <a:lnTo>
                            <a:pt x="57" y="88"/>
                          </a:lnTo>
                          <a:lnTo>
                            <a:pt x="52" y="94"/>
                          </a:lnTo>
                          <a:lnTo>
                            <a:pt x="48" y="101"/>
                          </a:lnTo>
                          <a:lnTo>
                            <a:pt x="44" y="106"/>
                          </a:lnTo>
                          <a:lnTo>
                            <a:pt x="35" y="108"/>
                          </a:lnTo>
                          <a:lnTo>
                            <a:pt x="23" y="108"/>
                          </a:lnTo>
                          <a:lnTo>
                            <a:pt x="5" y="92"/>
                          </a:lnTo>
                          <a:lnTo>
                            <a:pt x="0" y="79"/>
                          </a:lnTo>
                          <a:lnTo>
                            <a:pt x="7" y="52"/>
                          </a:lnTo>
                          <a:lnTo>
                            <a:pt x="11" y="24"/>
                          </a:lnTo>
                          <a:lnTo>
                            <a:pt x="22" y="0"/>
                          </a:lnTo>
                        </a:path>
                      </a:pathLst>
                    </a:custGeom>
                    <a:solidFill>
                      <a:srgbClr val="3F5F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1350"/>
                    </a:p>
                  </p:txBody>
                </p:sp>
                <p:grpSp>
                  <p:nvGrpSpPr>
                    <p:cNvPr id="151661" name="Group 48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976" y="3428"/>
                      <a:ext cx="54" cy="61"/>
                      <a:chOff x="976" y="3428"/>
                      <a:chExt cx="54" cy="61"/>
                    </a:xfrm>
                  </p:grpSpPr>
                  <p:sp>
                    <p:nvSpPr>
                      <p:cNvPr id="151664" name="Freeform 48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98" y="3486"/>
                        <a:ext cx="18" cy="3"/>
                      </a:xfrm>
                      <a:custGeom>
                        <a:avLst/>
                        <a:gdLst>
                          <a:gd name="T0" fmla="*/ 0 w 18"/>
                          <a:gd name="T1" fmla="*/ 1 h 3"/>
                          <a:gd name="T2" fmla="*/ 1 w 18"/>
                          <a:gd name="T3" fmla="*/ 2 h 3"/>
                          <a:gd name="T4" fmla="*/ 4 w 18"/>
                          <a:gd name="T5" fmla="*/ 2 h 3"/>
                          <a:gd name="T6" fmla="*/ 7 w 18"/>
                          <a:gd name="T7" fmla="*/ 2 h 3"/>
                          <a:gd name="T8" fmla="*/ 9 w 18"/>
                          <a:gd name="T9" fmla="*/ 2 h 3"/>
                          <a:gd name="T10" fmla="*/ 12 w 18"/>
                          <a:gd name="T11" fmla="*/ 2 h 3"/>
                          <a:gd name="T12" fmla="*/ 14 w 18"/>
                          <a:gd name="T13" fmla="*/ 2 h 3"/>
                          <a:gd name="T14" fmla="*/ 16 w 18"/>
                          <a:gd name="T15" fmla="*/ 2 h 3"/>
                          <a:gd name="T16" fmla="*/ 17 w 18"/>
                          <a:gd name="T17" fmla="*/ 1 h 3"/>
                          <a:gd name="T18" fmla="*/ 15 w 18"/>
                          <a:gd name="T19" fmla="*/ 0 h 3"/>
                          <a:gd name="T20" fmla="*/ 10 w 18"/>
                          <a:gd name="T21" fmla="*/ 0 h 3"/>
                          <a:gd name="T22" fmla="*/ 5 w 18"/>
                          <a:gd name="T23" fmla="*/ 0 h 3"/>
                          <a:gd name="T24" fmla="*/ 2 w 18"/>
                          <a:gd name="T25" fmla="*/ 0 h 3"/>
                          <a:gd name="T26" fmla="*/ 0 w 18"/>
                          <a:gd name="T27" fmla="*/ 1 h 3"/>
                          <a:gd name="T28" fmla="*/ 0 60000 65536"/>
                          <a:gd name="T29" fmla="*/ 0 60000 65536"/>
                          <a:gd name="T30" fmla="*/ 0 60000 65536"/>
                          <a:gd name="T31" fmla="*/ 0 60000 65536"/>
                          <a:gd name="T32" fmla="*/ 0 60000 65536"/>
                          <a:gd name="T33" fmla="*/ 0 60000 65536"/>
                          <a:gd name="T34" fmla="*/ 0 60000 65536"/>
                          <a:gd name="T35" fmla="*/ 0 60000 65536"/>
                          <a:gd name="T36" fmla="*/ 0 60000 65536"/>
                          <a:gd name="T37" fmla="*/ 0 60000 65536"/>
                          <a:gd name="T38" fmla="*/ 0 60000 65536"/>
                          <a:gd name="T39" fmla="*/ 0 60000 65536"/>
                          <a:gd name="T40" fmla="*/ 0 60000 65536"/>
                          <a:gd name="T41" fmla="*/ 0 60000 65536"/>
                        </a:gdLst>
                        <a:ahLst/>
                        <a:cxnLst>
                          <a:cxn ang="T28">
                            <a:pos x="T0" y="T1"/>
                          </a:cxn>
                          <a:cxn ang="T29">
                            <a:pos x="T2" y="T3"/>
                          </a:cxn>
                          <a:cxn ang="T30">
                            <a:pos x="T4" y="T5"/>
                          </a:cxn>
                          <a:cxn ang="T31">
                            <a:pos x="T6" y="T7"/>
                          </a:cxn>
                          <a:cxn ang="T32">
                            <a:pos x="T8" y="T9"/>
                          </a:cxn>
                          <a:cxn ang="T33">
                            <a:pos x="T10" y="T11"/>
                          </a:cxn>
                          <a:cxn ang="T34">
                            <a:pos x="T12" y="T13"/>
                          </a:cxn>
                          <a:cxn ang="T35">
                            <a:pos x="T14" y="T15"/>
                          </a:cxn>
                          <a:cxn ang="T36">
                            <a:pos x="T16" y="T17"/>
                          </a:cxn>
                          <a:cxn ang="T37">
                            <a:pos x="T18" y="T19"/>
                          </a:cxn>
                          <a:cxn ang="T38">
                            <a:pos x="T20" y="T21"/>
                          </a:cxn>
                          <a:cxn ang="T39">
                            <a:pos x="T22" y="T23"/>
                          </a:cxn>
                          <a:cxn ang="T40">
                            <a:pos x="T24" y="T25"/>
                          </a:cxn>
                          <a:cxn ang="T41">
                            <a:pos x="T26" y="T27"/>
                          </a:cxn>
                        </a:cxnLst>
                        <a:rect l="0" t="0" r="r" b="b"/>
                        <a:pathLst>
                          <a:path w="18" h="3">
                            <a:moveTo>
                              <a:pt x="0" y="1"/>
                            </a:moveTo>
                            <a:lnTo>
                              <a:pt x="1" y="2"/>
                            </a:lnTo>
                            <a:lnTo>
                              <a:pt x="4" y="2"/>
                            </a:lnTo>
                            <a:lnTo>
                              <a:pt x="7" y="2"/>
                            </a:lnTo>
                            <a:lnTo>
                              <a:pt x="9" y="2"/>
                            </a:lnTo>
                            <a:lnTo>
                              <a:pt x="12" y="2"/>
                            </a:lnTo>
                            <a:lnTo>
                              <a:pt x="14" y="2"/>
                            </a:lnTo>
                            <a:lnTo>
                              <a:pt x="16" y="2"/>
                            </a:lnTo>
                            <a:lnTo>
                              <a:pt x="17" y="1"/>
                            </a:lnTo>
                            <a:lnTo>
                              <a:pt x="15" y="0"/>
                            </a:lnTo>
                            <a:lnTo>
                              <a:pt x="10" y="0"/>
                            </a:lnTo>
                            <a:lnTo>
                              <a:pt x="5" y="0"/>
                            </a:lnTo>
                            <a:lnTo>
                              <a:pt x="2" y="0"/>
                            </a:lnTo>
                            <a:lnTo>
                              <a:pt x="0" y="1"/>
                            </a:lnTo>
                          </a:path>
                        </a:pathLst>
                      </a:custGeom>
                      <a:solidFill>
                        <a:srgbClr val="3F5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 cap="rnd" cmpd="sng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 sz="1350"/>
                      </a:p>
                    </p:txBody>
                  </p:sp>
                  <p:sp>
                    <p:nvSpPr>
                      <p:cNvPr id="151665" name="Freeform 49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98" y="3471"/>
                        <a:ext cx="15" cy="2"/>
                      </a:xfrm>
                      <a:custGeom>
                        <a:avLst/>
                        <a:gdLst>
                          <a:gd name="T0" fmla="*/ 3 w 15"/>
                          <a:gd name="T1" fmla="*/ 1 h 2"/>
                          <a:gd name="T2" fmla="*/ 1 w 15"/>
                          <a:gd name="T3" fmla="*/ 1 h 2"/>
                          <a:gd name="T4" fmla="*/ 1 w 15"/>
                          <a:gd name="T5" fmla="*/ 1 h 2"/>
                          <a:gd name="T6" fmla="*/ 0 w 15"/>
                          <a:gd name="T7" fmla="*/ 1 h 2"/>
                          <a:gd name="T8" fmla="*/ 0 w 15"/>
                          <a:gd name="T9" fmla="*/ 1 h 2"/>
                          <a:gd name="T10" fmla="*/ 1 w 15"/>
                          <a:gd name="T11" fmla="*/ 0 h 2"/>
                          <a:gd name="T12" fmla="*/ 3 w 15"/>
                          <a:gd name="T13" fmla="*/ 0 h 2"/>
                          <a:gd name="T14" fmla="*/ 5 w 15"/>
                          <a:gd name="T15" fmla="*/ 0 h 2"/>
                          <a:gd name="T16" fmla="*/ 7 w 15"/>
                          <a:gd name="T17" fmla="*/ 0 h 2"/>
                          <a:gd name="T18" fmla="*/ 9 w 15"/>
                          <a:gd name="T19" fmla="*/ 0 h 2"/>
                          <a:gd name="T20" fmla="*/ 11 w 15"/>
                          <a:gd name="T21" fmla="*/ 0 h 2"/>
                          <a:gd name="T22" fmla="*/ 12 w 15"/>
                          <a:gd name="T23" fmla="*/ 0 h 2"/>
                          <a:gd name="T24" fmla="*/ 13 w 15"/>
                          <a:gd name="T25" fmla="*/ 0 h 2"/>
                          <a:gd name="T26" fmla="*/ 14 w 15"/>
                          <a:gd name="T27" fmla="*/ 1 h 2"/>
                          <a:gd name="T28" fmla="*/ 12 w 15"/>
                          <a:gd name="T29" fmla="*/ 1 h 2"/>
                          <a:gd name="T30" fmla="*/ 11 w 15"/>
                          <a:gd name="T31" fmla="*/ 1 h 2"/>
                          <a:gd name="T32" fmla="*/ 11 w 15"/>
                          <a:gd name="T33" fmla="*/ 1 h 2"/>
                          <a:gd name="T34" fmla="*/ 9 w 15"/>
                          <a:gd name="T35" fmla="*/ 1 h 2"/>
                          <a:gd name="T36" fmla="*/ 8 w 15"/>
                          <a:gd name="T37" fmla="*/ 1 h 2"/>
                          <a:gd name="T38" fmla="*/ 7 w 15"/>
                          <a:gd name="T39" fmla="*/ 1 h 2"/>
                          <a:gd name="T40" fmla="*/ 5 w 15"/>
                          <a:gd name="T41" fmla="*/ 1 h 2"/>
                          <a:gd name="T42" fmla="*/ 3 w 15"/>
                          <a:gd name="T43" fmla="*/ 1 h 2"/>
                          <a:gd name="T44" fmla="*/ 0 60000 65536"/>
                          <a:gd name="T45" fmla="*/ 0 60000 65536"/>
                          <a:gd name="T46" fmla="*/ 0 60000 65536"/>
                          <a:gd name="T47" fmla="*/ 0 60000 65536"/>
                          <a:gd name="T48" fmla="*/ 0 60000 65536"/>
                          <a:gd name="T49" fmla="*/ 0 60000 65536"/>
                          <a:gd name="T50" fmla="*/ 0 60000 65536"/>
                          <a:gd name="T51" fmla="*/ 0 60000 65536"/>
                          <a:gd name="T52" fmla="*/ 0 60000 65536"/>
                          <a:gd name="T53" fmla="*/ 0 60000 65536"/>
                          <a:gd name="T54" fmla="*/ 0 60000 65536"/>
                          <a:gd name="T55" fmla="*/ 0 60000 65536"/>
                          <a:gd name="T56" fmla="*/ 0 60000 65536"/>
                          <a:gd name="T57" fmla="*/ 0 60000 65536"/>
                          <a:gd name="T58" fmla="*/ 0 60000 65536"/>
                          <a:gd name="T59" fmla="*/ 0 60000 65536"/>
                          <a:gd name="T60" fmla="*/ 0 60000 65536"/>
                          <a:gd name="T61" fmla="*/ 0 60000 65536"/>
                          <a:gd name="T62" fmla="*/ 0 60000 65536"/>
                          <a:gd name="T63" fmla="*/ 0 60000 65536"/>
                          <a:gd name="T64" fmla="*/ 0 60000 65536"/>
                          <a:gd name="T65" fmla="*/ 0 60000 65536"/>
                        </a:gdLst>
                        <a:ahLst/>
                        <a:cxnLst>
                          <a:cxn ang="T44">
                            <a:pos x="T0" y="T1"/>
                          </a:cxn>
                          <a:cxn ang="T45">
                            <a:pos x="T2" y="T3"/>
                          </a:cxn>
                          <a:cxn ang="T46">
                            <a:pos x="T4" y="T5"/>
                          </a:cxn>
                          <a:cxn ang="T47">
                            <a:pos x="T6" y="T7"/>
                          </a:cxn>
                          <a:cxn ang="T48">
                            <a:pos x="T8" y="T9"/>
                          </a:cxn>
                          <a:cxn ang="T49">
                            <a:pos x="T10" y="T11"/>
                          </a:cxn>
                          <a:cxn ang="T50">
                            <a:pos x="T12" y="T13"/>
                          </a:cxn>
                          <a:cxn ang="T51">
                            <a:pos x="T14" y="T15"/>
                          </a:cxn>
                          <a:cxn ang="T52">
                            <a:pos x="T16" y="T17"/>
                          </a:cxn>
                          <a:cxn ang="T53">
                            <a:pos x="T18" y="T19"/>
                          </a:cxn>
                          <a:cxn ang="T54">
                            <a:pos x="T20" y="T21"/>
                          </a:cxn>
                          <a:cxn ang="T55">
                            <a:pos x="T22" y="T23"/>
                          </a:cxn>
                          <a:cxn ang="T56">
                            <a:pos x="T24" y="T25"/>
                          </a:cxn>
                          <a:cxn ang="T57">
                            <a:pos x="T26" y="T27"/>
                          </a:cxn>
                          <a:cxn ang="T58">
                            <a:pos x="T28" y="T29"/>
                          </a:cxn>
                          <a:cxn ang="T59">
                            <a:pos x="T30" y="T31"/>
                          </a:cxn>
                          <a:cxn ang="T60">
                            <a:pos x="T32" y="T33"/>
                          </a:cxn>
                          <a:cxn ang="T61">
                            <a:pos x="T34" y="T35"/>
                          </a:cxn>
                          <a:cxn ang="T62">
                            <a:pos x="T36" y="T37"/>
                          </a:cxn>
                          <a:cxn ang="T63">
                            <a:pos x="T38" y="T39"/>
                          </a:cxn>
                          <a:cxn ang="T64">
                            <a:pos x="T40" y="T41"/>
                          </a:cxn>
                          <a:cxn ang="T65">
                            <a:pos x="T42" y="T43"/>
                          </a:cxn>
                        </a:cxnLst>
                        <a:rect l="0" t="0" r="r" b="b"/>
                        <a:pathLst>
                          <a:path w="15" h="2">
                            <a:moveTo>
                              <a:pt x="3" y="1"/>
                            </a:moveTo>
                            <a:lnTo>
                              <a:pt x="1" y="1"/>
                            </a:lnTo>
                            <a:lnTo>
                              <a:pt x="0" y="1"/>
                            </a:lnTo>
                            <a:lnTo>
                              <a:pt x="1" y="0"/>
                            </a:lnTo>
                            <a:lnTo>
                              <a:pt x="3" y="0"/>
                            </a:lnTo>
                            <a:lnTo>
                              <a:pt x="5" y="0"/>
                            </a:lnTo>
                            <a:lnTo>
                              <a:pt x="7" y="0"/>
                            </a:lnTo>
                            <a:lnTo>
                              <a:pt x="9" y="0"/>
                            </a:lnTo>
                            <a:lnTo>
                              <a:pt x="11" y="0"/>
                            </a:lnTo>
                            <a:lnTo>
                              <a:pt x="12" y="0"/>
                            </a:lnTo>
                            <a:lnTo>
                              <a:pt x="13" y="0"/>
                            </a:lnTo>
                            <a:lnTo>
                              <a:pt x="14" y="1"/>
                            </a:lnTo>
                            <a:lnTo>
                              <a:pt x="12" y="1"/>
                            </a:lnTo>
                            <a:lnTo>
                              <a:pt x="11" y="1"/>
                            </a:lnTo>
                            <a:lnTo>
                              <a:pt x="9" y="1"/>
                            </a:lnTo>
                            <a:lnTo>
                              <a:pt x="8" y="1"/>
                            </a:lnTo>
                            <a:lnTo>
                              <a:pt x="7" y="1"/>
                            </a:lnTo>
                            <a:lnTo>
                              <a:pt x="5" y="1"/>
                            </a:lnTo>
                            <a:lnTo>
                              <a:pt x="3" y="1"/>
                            </a:lnTo>
                          </a:path>
                        </a:pathLst>
                      </a:custGeom>
                      <a:solidFill>
                        <a:srgbClr val="3F5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 cap="rnd" cmpd="sng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 sz="1350"/>
                      </a:p>
                    </p:txBody>
                  </p:sp>
                  <p:sp>
                    <p:nvSpPr>
                      <p:cNvPr id="151666" name="Freeform 49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76" y="3428"/>
                        <a:ext cx="28" cy="34"/>
                      </a:xfrm>
                      <a:custGeom>
                        <a:avLst/>
                        <a:gdLst>
                          <a:gd name="T0" fmla="*/ 0 w 28"/>
                          <a:gd name="T1" fmla="*/ 6 h 34"/>
                          <a:gd name="T2" fmla="*/ 3 w 28"/>
                          <a:gd name="T3" fmla="*/ 2 h 34"/>
                          <a:gd name="T4" fmla="*/ 8 w 28"/>
                          <a:gd name="T5" fmla="*/ 1 h 34"/>
                          <a:gd name="T6" fmla="*/ 12 w 28"/>
                          <a:gd name="T7" fmla="*/ 0 h 34"/>
                          <a:gd name="T8" fmla="*/ 17 w 28"/>
                          <a:gd name="T9" fmla="*/ 0 h 34"/>
                          <a:gd name="T10" fmla="*/ 20 w 28"/>
                          <a:gd name="T11" fmla="*/ 2 h 34"/>
                          <a:gd name="T12" fmla="*/ 23 w 28"/>
                          <a:gd name="T13" fmla="*/ 7 h 34"/>
                          <a:gd name="T14" fmla="*/ 25 w 28"/>
                          <a:gd name="T15" fmla="*/ 16 h 34"/>
                          <a:gd name="T16" fmla="*/ 26 w 28"/>
                          <a:gd name="T17" fmla="*/ 24 h 34"/>
                          <a:gd name="T18" fmla="*/ 27 w 28"/>
                          <a:gd name="T19" fmla="*/ 33 h 34"/>
                          <a:gd name="T20" fmla="*/ 24 w 28"/>
                          <a:gd name="T21" fmla="*/ 31 h 34"/>
                          <a:gd name="T22" fmla="*/ 22 w 28"/>
                          <a:gd name="T23" fmla="*/ 31 h 34"/>
                          <a:gd name="T24" fmla="*/ 19 w 28"/>
                          <a:gd name="T25" fmla="*/ 32 h 34"/>
                          <a:gd name="T26" fmla="*/ 20 w 28"/>
                          <a:gd name="T27" fmla="*/ 23 h 34"/>
                          <a:gd name="T28" fmla="*/ 22 w 28"/>
                          <a:gd name="T29" fmla="*/ 14 h 34"/>
                          <a:gd name="T30" fmla="*/ 21 w 28"/>
                          <a:gd name="T31" fmla="*/ 9 h 34"/>
                          <a:gd name="T32" fmla="*/ 18 w 28"/>
                          <a:gd name="T33" fmla="*/ 5 h 34"/>
                          <a:gd name="T34" fmla="*/ 10 w 28"/>
                          <a:gd name="T35" fmla="*/ 3 h 34"/>
                          <a:gd name="T36" fmla="*/ 0 w 28"/>
                          <a:gd name="T37" fmla="*/ 6 h 34"/>
                          <a:gd name="T38" fmla="*/ 0 60000 65536"/>
                          <a:gd name="T39" fmla="*/ 0 60000 65536"/>
                          <a:gd name="T40" fmla="*/ 0 60000 65536"/>
                          <a:gd name="T41" fmla="*/ 0 60000 65536"/>
                          <a:gd name="T42" fmla="*/ 0 60000 65536"/>
                          <a:gd name="T43" fmla="*/ 0 60000 65536"/>
                          <a:gd name="T44" fmla="*/ 0 60000 65536"/>
                          <a:gd name="T45" fmla="*/ 0 60000 65536"/>
                          <a:gd name="T46" fmla="*/ 0 60000 65536"/>
                          <a:gd name="T47" fmla="*/ 0 60000 65536"/>
                          <a:gd name="T48" fmla="*/ 0 60000 65536"/>
                          <a:gd name="T49" fmla="*/ 0 60000 65536"/>
                          <a:gd name="T50" fmla="*/ 0 60000 65536"/>
                          <a:gd name="T51" fmla="*/ 0 60000 65536"/>
                          <a:gd name="T52" fmla="*/ 0 60000 65536"/>
                          <a:gd name="T53" fmla="*/ 0 60000 65536"/>
                          <a:gd name="T54" fmla="*/ 0 60000 65536"/>
                          <a:gd name="T55" fmla="*/ 0 60000 65536"/>
                          <a:gd name="T56" fmla="*/ 0 60000 65536"/>
                        </a:gdLst>
                        <a:ahLst/>
                        <a:cxnLst>
                          <a:cxn ang="T38">
                            <a:pos x="T0" y="T1"/>
                          </a:cxn>
                          <a:cxn ang="T39">
                            <a:pos x="T2" y="T3"/>
                          </a:cxn>
                          <a:cxn ang="T40">
                            <a:pos x="T4" y="T5"/>
                          </a:cxn>
                          <a:cxn ang="T41">
                            <a:pos x="T6" y="T7"/>
                          </a:cxn>
                          <a:cxn ang="T42">
                            <a:pos x="T8" y="T9"/>
                          </a:cxn>
                          <a:cxn ang="T43">
                            <a:pos x="T10" y="T11"/>
                          </a:cxn>
                          <a:cxn ang="T44">
                            <a:pos x="T12" y="T13"/>
                          </a:cxn>
                          <a:cxn ang="T45">
                            <a:pos x="T14" y="T15"/>
                          </a:cxn>
                          <a:cxn ang="T46">
                            <a:pos x="T16" y="T17"/>
                          </a:cxn>
                          <a:cxn ang="T47">
                            <a:pos x="T18" y="T19"/>
                          </a:cxn>
                          <a:cxn ang="T48">
                            <a:pos x="T20" y="T21"/>
                          </a:cxn>
                          <a:cxn ang="T49">
                            <a:pos x="T22" y="T23"/>
                          </a:cxn>
                          <a:cxn ang="T50">
                            <a:pos x="T24" y="T25"/>
                          </a:cxn>
                          <a:cxn ang="T51">
                            <a:pos x="T26" y="T27"/>
                          </a:cxn>
                          <a:cxn ang="T52">
                            <a:pos x="T28" y="T29"/>
                          </a:cxn>
                          <a:cxn ang="T53">
                            <a:pos x="T30" y="T31"/>
                          </a:cxn>
                          <a:cxn ang="T54">
                            <a:pos x="T32" y="T33"/>
                          </a:cxn>
                          <a:cxn ang="T55">
                            <a:pos x="T34" y="T35"/>
                          </a:cxn>
                          <a:cxn ang="T56">
                            <a:pos x="T36" y="T37"/>
                          </a:cxn>
                        </a:cxnLst>
                        <a:rect l="0" t="0" r="r" b="b"/>
                        <a:pathLst>
                          <a:path w="28" h="34">
                            <a:moveTo>
                              <a:pt x="0" y="6"/>
                            </a:moveTo>
                            <a:lnTo>
                              <a:pt x="3" y="2"/>
                            </a:lnTo>
                            <a:lnTo>
                              <a:pt x="8" y="1"/>
                            </a:lnTo>
                            <a:lnTo>
                              <a:pt x="12" y="0"/>
                            </a:lnTo>
                            <a:lnTo>
                              <a:pt x="17" y="0"/>
                            </a:lnTo>
                            <a:lnTo>
                              <a:pt x="20" y="2"/>
                            </a:lnTo>
                            <a:lnTo>
                              <a:pt x="23" y="7"/>
                            </a:lnTo>
                            <a:lnTo>
                              <a:pt x="25" y="16"/>
                            </a:lnTo>
                            <a:lnTo>
                              <a:pt x="26" y="24"/>
                            </a:lnTo>
                            <a:lnTo>
                              <a:pt x="27" y="33"/>
                            </a:lnTo>
                            <a:lnTo>
                              <a:pt x="24" y="31"/>
                            </a:lnTo>
                            <a:lnTo>
                              <a:pt x="22" y="31"/>
                            </a:lnTo>
                            <a:lnTo>
                              <a:pt x="19" y="32"/>
                            </a:lnTo>
                            <a:lnTo>
                              <a:pt x="20" y="23"/>
                            </a:lnTo>
                            <a:lnTo>
                              <a:pt x="22" y="14"/>
                            </a:lnTo>
                            <a:lnTo>
                              <a:pt x="21" y="9"/>
                            </a:lnTo>
                            <a:lnTo>
                              <a:pt x="18" y="5"/>
                            </a:lnTo>
                            <a:lnTo>
                              <a:pt x="10" y="3"/>
                            </a:lnTo>
                            <a:lnTo>
                              <a:pt x="0" y="6"/>
                            </a:lnTo>
                          </a:path>
                        </a:pathLst>
                      </a:custGeom>
                      <a:solidFill>
                        <a:srgbClr val="3F5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 cap="rnd" cmpd="sng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 sz="1350"/>
                      </a:p>
                    </p:txBody>
                  </p:sp>
                  <p:sp>
                    <p:nvSpPr>
                      <p:cNvPr id="151667" name="Freeform 49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010" y="3429"/>
                        <a:ext cx="20" cy="1"/>
                      </a:xfrm>
                      <a:custGeom>
                        <a:avLst/>
                        <a:gdLst>
                          <a:gd name="T0" fmla="*/ 0 w 20"/>
                          <a:gd name="T1" fmla="*/ 0 h 1"/>
                          <a:gd name="T2" fmla="*/ 4 w 20"/>
                          <a:gd name="T3" fmla="*/ 0 h 1"/>
                          <a:gd name="T4" fmla="*/ 7 w 20"/>
                          <a:gd name="T5" fmla="*/ 0 h 1"/>
                          <a:gd name="T6" fmla="*/ 12 w 20"/>
                          <a:gd name="T7" fmla="*/ 0 h 1"/>
                          <a:gd name="T8" fmla="*/ 17 w 20"/>
                          <a:gd name="T9" fmla="*/ 0 h 1"/>
                          <a:gd name="T10" fmla="*/ 19 w 20"/>
                          <a:gd name="T11" fmla="*/ 0 h 1"/>
                          <a:gd name="T12" fmla="*/ 18 w 20"/>
                          <a:gd name="T13" fmla="*/ 0 h 1"/>
                          <a:gd name="T14" fmla="*/ 15 w 20"/>
                          <a:gd name="T15" fmla="*/ 0 h 1"/>
                          <a:gd name="T16" fmla="*/ 9 w 20"/>
                          <a:gd name="T17" fmla="*/ 0 h 1"/>
                          <a:gd name="T18" fmla="*/ 4 w 20"/>
                          <a:gd name="T19" fmla="*/ 0 h 1"/>
                          <a:gd name="T20" fmla="*/ 0 w 20"/>
                          <a:gd name="T21" fmla="*/ 0 h 1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  <a:gd name="T30" fmla="*/ 0 60000 65536"/>
                          <a:gd name="T31" fmla="*/ 0 60000 65536"/>
                          <a:gd name="T32" fmla="*/ 0 60000 65536"/>
                        </a:gdLst>
                        <a:ahLst/>
                        <a:cxnLst>
                          <a:cxn ang="T22">
                            <a:pos x="T0" y="T1"/>
                          </a:cxn>
                          <a:cxn ang="T23">
                            <a:pos x="T2" y="T3"/>
                          </a:cxn>
                          <a:cxn ang="T24">
                            <a:pos x="T4" y="T5"/>
                          </a:cxn>
                          <a:cxn ang="T25">
                            <a:pos x="T6" y="T7"/>
                          </a:cxn>
                          <a:cxn ang="T26">
                            <a:pos x="T8" y="T9"/>
                          </a:cxn>
                          <a:cxn ang="T27">
                            <a:pos x="T10" y="T11"/>
                          </a:cxn>
                          <a:cxn ang="T28">
                            <a:pos x="T12" y="T13"/>
                          </a:cxn>
                          <a:cxn ang="T29">
                            <a:pos x="T14" y="T15"/>
                          </a:cxn>
                          <a:cxn ang="T30">
                            <a:pos x="T16" y="T17"/>
                          </a:cxn>
                          <a:cxn ang="T31">
                            <a:pos x="T18" y="T19"/>
                          </a:cxn>
                          <a:cxn ang="T32">
                            <a:pos x="T20" y="T21"/>
                          </a:cxn>
                        </a:cxnLst>
                        <a:rect l="0" t="0" r="r" b="b"/>
                        <a:pathLst>
                          <a:path w="20" h="1">
                            <a:moveTo>
                              <a:pt x="0" y="0"/>
                            </a:moveTo>
                            <a:lnTo>
                              <a:pt x="4" y="0"/>
                            </a:lnTo>
                            <a:lnTo>
                              <a:pt x="7" y="0"/>
                            </a:lnTo>
                            <a:lnTo>
                              <a:pt x="12" y="0"/>
                            </a:lnTo>
                            <a:lnTo>
                              <a:pt x="17" y="0"/>
                            </a:lnTo>
                            <a:lnTo>
                              <a:pt x="19" y="0"/>
                            </a:lnTo>
                            <a:lnTo>
                              <a:pt x="18" y="0"/>
                            </a:lnTo>
                            <a:lnTo>
                              <a:pt x="15" y="0"/>
                            </a:lnTo>
                            <a:lnTo>
                              <a:pt x="9" y="0"/>
                            </a:lnTo>
                            <a:lnTo>
                              <a:pt x="4" y="0"/>
                            </a:lnTo>
                            <a:lnTo>
                              <a:pt x="0" y="0"/>
                            </a:lnTo>
                          </a:path>
                        </a:pathLst>
                      </a:custGeom>
                      <a:solidFill>
                        <a:srgbClr val="3F5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 cap="rnd" cmpd="sng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 sz="1350"/>
                      </a:p>
                    </p:txBody>
                  </p:sp>
                  <p:sp>
                    <p:nvSpPr>
                      <p:cNvPr id="151668" name="Freeform 49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84" y="3436"/>
                        <a:ext cx="9" cy="3"/>
                      </a:xfrm>
                      <a:custGeom>
                        <a:avLst/>
                        <a:gdLst>
                          <a:gd name="T0" fmla="*/ 0 w 9"/>
                          <a:gd name="T1" fmla="*/ 1 h 3"/>
                          <a:gd name="T2" fmla="*/ 1 w 9"/>
                          <a:gd name="T3" fmla="*/ 2 h 3"/>
                          <a:gd name="T4" fmla="*/ 4 w 9"/>
                          <a:gd name="T5" fmla="*/ 2 h 3"/>
                          <a:gd name="T6" fmla="*/ 5 w 9"/>
                          <a:gd name="T7" fmla="*/ 2 h 3"/>
                          <a:gd name="T8" fmla="*/ 7 w 9"/>
                          <a:gd name="T9" fmla="*/ 1 h 3"/>
                          <a:gd name="T10" fmla="*/ 8 w 9"/>
                          <a:gd name="T11" fmla="*/ 1 h 3"/>
                          <a:gd name="T12" fmla="*/ 6 w 9"/>
                          <a:gd name="T13" fmla="*/ 0 h 3"/>
                          <a:gd name="T14" fmla="*/ 4 w 9"/>
                          <a:gd name="T15" fmla="*/ 0 h 3"/>
                          <a:gd name="T16" fmla="*/ 2 w 9"/>
                          <a:gd name="T17" fmla="*/ 0 h 3"/>
                          <a:gd name="T18" fmla="*/ 0 w 9"/>
                          <a:gd name="T19" fmla="*/ 1 h 3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0" t="0" r="r" b="b"/>
                        <a:pathLst>
                          <a:path w="9" h="3">
                            <a:moveTo>
                              <a:pt x="0" y="1"/>
                            </a:moveTo>
                            <a:lnTo>
                              <a:pt x="1" y="2"/>
                            </a:lnTo>
                            <a:lnTo>
                              <a:pt x="4" y="2"/>
                            </a:lnTo>
                            <a:lnTo>
                              <a:pt x="5" y="2"/>
                            </a:lnTo>
                            <a:lnTo>
                              <a:pt x="7" y="1"/>
                            </a:lnTo>
                            <a:lnTo>
                              <a:pt x="8" y="1"/>
                            </a:lnTo>
                            <a:lnTo>
                              <a:pt x="6" y="0"/>
                            </a:lnTo>
                            <a:lnTo>
                              <a:pt x="4" y="0"/>
                            </a:lnTo>
                            <a:lnTo>
                              <a:pt x="2" y="0"/>
                            </a:lnTo>
                            <a:lnTo>
                              <a:pt x="0" y="1"/>
                            </a:lnTo>
                          </a:path>
                        </a:pathLst>
                      </a:custGeom>
                      <a:solidFill>
                        <a:srgbClr val="3F5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 cap="rnd" cmpd="sng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 sz="1350"/>
                      </a:p>
                    </p:txBody>
                  </p:sp>
                  <p:sp>
                    <p:nvSpPr>
                      <p:cNvPr id="151669" name="Freeform 49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015" y="3435"/>
                        <a:ext cx="9" cy="3"/>
                      </a:xfrm>
                      <a:custGeom>
                        <a:avLst/>
                        <a:gdLst>
                          <a:gd name="T0" fmla="*/ 8 w 9"/>
                          <a:gd name="T1" fmla="*/ 1 h 3"/>
                          <a:gd name="T2" fmla="*/ 7 w 9"/>
                          <a:gd name="T3" fmla="*/ 1 h 3"/>
                          <a:gd name="T4" fmla="*/ 5 w 9"/>
                          <a:gd name="T5" fmla="*/ 2 h 3"/>
                          <a:gd name="T6" fmla="*/ 3 w 9"/>
                          <a:gd name="T7" fmla="*/ 2 h 3"/>
                          <a:gd name="T8" fmla="*/ 1 w 9"/>
                          <a:gd name="T9" fmla="*/ 1 h 3"/>
                          <a:gd name="T10" fmla="*/ 0 w 9"/>
                          <a:gd name="T11" fmla="*/ 1 h 3"/>
                          <a:gd name="T12" fmla="*/ 2 w 9"/>
                          <a:gd name="T13" fmla="*/ 0 h 3"/>
                          <a:gd name="T14" fmla="*/ 4 w 9"/>
                          <a:gd name="T15" fmla="*/ 0 h 3"/>
                          <a:gd name="T16" fmla="*/ 6 w 9"/>
                          <a:gd name="T17" fmla="*/ 0 h 3"/>
                          <a:gd name="T18" fmla="*/ 8 w 9"/>
                          <a:gd name="T19" fmla="*/ 1 h 3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60000 65536"/>
                          <a:gd name="T25" fmla="*/ 0 60000 65536"/>
                          <a:gd name="T26" fmla="*/ 0 60000 65536"/>
                          <a:gd name="T27" fmla="*/ 0 60000 65536"/>
                          <a:gd name="T28" fmla="*/ 0 60000 65536"/>
                          <a:gd name="T29" fmla="*/ 0 60000 65536"/>
                        </a:gdLst>
                        <a:ahLst/>
                        <a:cxnLst>
                          <a:cxn ang="T20">
                            <a:pos x="T0" y="T1"/>
                          </a:cxn>
                          <a:cxn ang="T21">
                            <a:pos x="T2" y="T3"/>
                          </a:cxn>
                          <a:cxn ang="T22">
                            <a:pos x="T4" y="T5"/>
                          </a:cxn>
                          <a:cxn ang="T23">
                            <a:pos x="T6" y="T7"/>
                          </a:cxn>
                          <a:cxn ang="T24">
                            <a:pos x="T8" y="T9"/>
                          </a:cxn>
                          <a:cxn ang="T25">
                            <a:pos x="T10" y="T11"/>
                          </a:cxn>
                          <a:cxn ang="T26">
                            <a:pos x="T12" y="T13"/>
                          </a:cxn>
                          <a:cxn ang="T27">
                            <a:pos x="T14" y="T15"/>
                          </a:cxn>
                          <a:cxn ang="T28">
                            <a:pos x="T16" y="T17"/>
                          </a:cxn>
                          <a:cxn ang="T29">
                            <a:pos x="T18" y="T19"/>
                          </a:cxn>
                        </a:cxnLst>
                        <a:rect l="0" t="0" r="r" b="b"/>
                        <a:pathLst>
                          <a:path w="9" h="3">
                            <a:moveTo>
                              <a:pt x="8" y="1"/>
                            </a:moveTo>
                            <a:lnTo>
                              <a:pt x="7" y="1"/>
                            </a:lnTo>
                            <a:lnTo>
                              <a:pt x="5" y="2"/>
                            </a:lnTo>
                            <a:lnTo>
                              <a:pt x="3" y="2"/>
                            </a:lnTo>
                            <a:lnTo>
                              <a:pt x="1" y="1"/>
                            </a:lnTo>
                            <a:lnTo>
                              <a:pt x="0" y="1"/>
                            </a:lnTo>
                            <a:lnTo>
                              <a:pt x="2" y="0"/>
                            </a:lnTo>
                            <a:lnTo>
                              <a:pt x="4" y="0"/>
                            </a:lnTo>
                            <a:lnTo>
                              <a:pt x="6" y="0"/>
                            </a:lnTo>
                            <a:lnTo>
                              <a:pt x="8" y="1"/>
                            </a:lnTo>
                          </a:path>
                        </a:pathLst>
                      </a:custGeom>
                      <a:solidFill>
                        <a:srgbClr val="3F5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 cap="rnd" cmpd="sng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 sz="1350"/>
                      </a:p>
                    </p:txBody>
                  </p:sp>
                </p:grpSp>
                <p:sp>
                  <p:nvSpPr>
                    <p:cNvPr id="151662" name="Freeform 495"/>
                    <p:cNvSpPr>
                      <a:spLocks/>
                    </p:cNvSpPr>
                    <p:nvPr/>
                  </p:nvSpPr>
                  <p:spPr bwMode="auto">
                    <a:xfrm>
                      <a:off x="900" y="3366"/>
                      <a:ext cx="152" cy="131"/>
                    </a:xfrm>
                    <a:custGeom>
                      <a:avLst/>
                      <a:gdLst>
                        <a:gd name="T0" fmla="*/ 75 w 152"/>
                        <a:gd name="T1" fmla="*/ 3 h 131"/>
                        <a:gd name="T2" fmla="*/ 59 w 152"/>
                        <a:gd name="T3" fmla="*/ 5 h 131"/>
                        <a:gd name="T4" fmla="*/ 46 w 152"/>
                        <a:gd name="T5" fmla="*/ 12 h 131"/>
                        <a:gd name="T6" fmla="*/ 29 w 152"/>
                        <a:gd name="T7" fmla="*/ 26 h 131"/>
                        <a:gd name="T8" fmla="*/ 20 w 152"/>
                        <a:gd name="T9" fmla="*/ 47 h 131"/>
                        <a:gd name="T10" fmla="*/ 13 w 152"/>
                        <a:gd name="T11" fmla="*/ 62 h 131"/>
                        <a:gd name="T12" fmla="*/ 4 w 152"/>
                        <a:gd name="T13" fmla="*/ 73 h 131"/>
                        <a:gd name="T14" fmla="*/ 0 w 152"/>
                        <a:gd name="T15" fmla="*/ 82 h 131"/>
                        <a:gd name="T16" fmla="*/ 6 w 152"/>
                        <a:gd name="T17" fmla="*/ 95 h 131"/>
                        <a:gd name="T18" fmla="*/ 12 w 152"/>
                        <a:gd name="T19" fmla="*/ 104 h 131"/>
                        <a:gd name="T20" fmla="*/ 25 w 152"/>
                        <a:gd name="T21" fmla="*/ 109 h 131"/>
                        <a:gd name="T22" fmla="*/ 38 w 152"/>
                        <a:gd name="T23" fmla="*/ 116 h 131"/>
                        <a:gd name="T24" fmla="*/ 43 w 152"/>
                        <a:gd name="T25" fmla="*/ 122 h 131"/>
                        <a:gd name="T26" fmla="*/ 57 w 152"/>
                        <a:gd name="T27" fmla="*/ 130 h 131"/>
                        <a:gd name="T28" fmla="*/ 64 w 152"/>
                        <a:gd name="T29" fmla="*/ 126 h 131"/>
                        <a:gd name="T30" fmla="*/ 61 w 152"/>
                        <a:gd name="T31" fmla="*/ 88 h 131"/>
                        <a:gd name="T32" fmla="*/ 65 w 152"/>
                        <a:gd name="T33" fmla="*/ 57 h 131"/>
                        <a:gd name="T34" fmla="*/ 72 w 152"/>
                        <a:gd name="T35" fmla="*/ 37 h 131"/>
                        <a:gd name="T36" fmla="*/ 85 w 152"/>
                        <a:gd name="T37" fmla="*/ 24 h 131"/>
                        <a:gd name="T38" fmla="*/ 93 w 152"/>
                        <a:gd name="T39" fmla="*/ 21 h 131"/>
                        <a:gd name="T40" fmla="*/ 103 w 152"/>
                        <a:gd name="T41" fmla="*/ 22 h 131"/>
                        <a:gd name="T42" fmla="*/ 111 w 152"/>
                        <a:gd name="T43" fmla="*/ 26 h 131"/>
                        <a:gd name="T44" fmla="*/ 121 w 152"/>
                        <a:gd name="T45" fmla="*/ 34 h 131"/>
                        <a:gd name="T46" fmla="*/ 124 w 152"/>
                        <a:gd name="T47" fmla="*/ 41 h 131"/>
                        <a:gd name="T48" fmla="*/ 128 w 152"/>
                        <a:gd name="T49" fmla="*/ 50 h 131"/>
                        <a:gd name="T50" fmla="*/ 129 w 152"/>
                        <a:gd name="T51" fmla="*/ 58 h 131"/>
                        <a:gd name="T52" fmla="*/ 127 w 152"/>
                        <a:gd name="T53" fmla="*/ 66 h 131"/>
                        <a:gd name="T54" fmla="*/ 127 w 152"/>
                        <a:gd name="T55" fmla="*/ 73 h 131"/>
                        <a:gd name="T56" fmla="*/ 130 w 152"/>
                        <a:gd name="T57" fmla="*/ 90 h 131"/>
                        <a:gd name="T58" fmla="*/ 128 w 152"/>
                        <a:gd name="T59" fmla="*/ 100 h 131"/>
                        <a:gd name="T60" fmla="*/ 128 w 152"/>
                        <a:gd name="T61" fmla="*/ 111 h 131"/>
                        <a:gd name="T62" fmla="*/ 140 w 152"/>
                        <a:gd name="T63" fmla="*/ 113 h 131"/>
                        <a:gd name="T64" fmla="*/ 147 w 152"/>
                        <a:gd name="T65" fmla="*/ 108 h 131"/>
                        <a:gd name="T66" fmla="*/ 151 w 152"/>
                        <a:gd name="T67" fmla="*/ 99 h 131"/>
                        <a:gd name="T68" fmla="*/ 149 w 152"/>
                        <a:gd name="T69" fmla="*/ 82 h 131"/>
                        <a:gd name="T70" fmla="*/ 142 w 152"/>
                        <a:gd name="T71" fmla="*/ 65 h 131"/>
                        <a:gd name="T72" fmla="*/ 132 w 152"/>
                        <a:gd name="T73" fmla="*/ 47 h 131"/>
                        <a:gd name="T74" fmla="*/ 126 w 152"/>
                        <a:gd name="T75" fmla="*/ 32 h 131"/>
                        <a:gd name="T76" fmla="*/ 120 w 152"/>
                        <a:gd name="T77" fmla="*/ 20 h 131"/>
                        <a:gd name="T78" fmla="*/ 114 w 152"/>
                        <a:gd name="T79" fmla="*/ 13 h 131"/>
                        <a:gd name="T80" fmla="*/ 104 w 152"/>
                        <a:gd name="T81" fmla="*/ 7 h 131"/>
                        <a:gd name="T82" fmla="*/ 86 w 152"/>
                        <a:gd name="T83" fmla="*/ 0 h 131"/>
                        <a:gd name="T84" fmla="*/ 75 w 152"/>
                        <a:gd name="T85" fmla="*/ 3 h 131"/>
                        <a:gd name="T86" fmla="*/ 0 60000 65536"/>
                        <a:gd name="T87" fmla="*/ 0 60000 65536"/>
                        <a:gd name="T88" fmla="*/ 0 60000 65536"/>
                        <a:gd name="T89" fmla="*/ 0 60000 65536"/>
                        <a:gd name="T90" fmla="*/ 0 60000 65536"/>
                        <a:gd name="T91" fmla="*/ 0 60000 65536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</a:gdLst>
                      <a:ahLst/>
                      <a:cxnLst>
                        <a:cxn ang="T86">
                          <a:pos x="T0" y="T1"/>
                        </a:cxn>
                        <a:cxn ang="T87">
                          <a:pos x="T2" y="T3"/>
                        </a:cxn>
                        <a:cxn ang="T88">
                          <a:pos x="T4" y="T5"/>
                        </a:cxn>
                        <a:cxn ang="T89">
                          <a:pos x="T6" y="T7"/>
                        </a:cxn>
                        <a:cxn ang="T90">
                          <a:pos x="T8" y="T9"/>
                        </a:cxn>
                        <a:cxn ang="T91">
                          <a:pos x="T10" y="T11"/>
                        </a:cxn>
                        <a:cxn ang="T92">
                          <a:pos x="T12" y="T13"/>
                        </a:cxn>
                        <a:cxn ang="T93">
                          <a:pos x="T14" y="T15"/>
                        </a:cxn>
                        <a:cxn ang="T94">
                          <a:pos x="T16" y="T17"/>
                        </a:cxn>
                        <a:cxn ang="T95">
                          <a:pos x="T18" y="T19"/>
                        </a:cxn>
                        <a:cxn ang="T96">
                          <a:pos x="T20" y="T21"/>
                        </a:cxn>
                        <a:cxn ang="T97">
                          <a:pos x="T22" y="T23"/>
                        </a:cxn>
                        <a:cxn ang="T98">
                          <a:pos x="T24" y="T25"/>
                        </a:cxn>
                        <a:cxn ang="T99">
                          <a:pos x="T26" y="T27"/>
                        </a:cxn>
                        <a:cxn ang="T100">
                          <a:pos x="T28" y="T29"/>
                        </a:cxn>
                        <a:cxn ang="T101">
                          <a:pos x="T30" y="T31"/>
                        </a:cxn>
                        <a:cxn ang="T102">
                          <a:pos x="T32" y="T33"/>
                        </a:cxn>
                        <a:cxn ang="T103">
                          <a:pos x="T34" y="T35"/>
                        </a:cxn>
                        <a:cxn ang="T104">
                          <a:pos x="T36" y="T37"/>
                        </a:cxn>
                        <a:cxn ang="T105">
                          <a:pos x="T38" y="T39"/>
                        </a:cxn>
                        <a:cxn ang="T106">
                          <a:pos x="T40" y="T41"/>
                        </a:cxn>
                        <a:cxn ang="T107">
                          <a:pos x="T42" y="T43"/>
                        </a:cxn>
                        <a:cxn ang="T108">
                          <a:pos x="T44" y="T45"/>
                        </a:cxn>
                        <a:cxn ang="T109">
                          <a:pos x="T46" y="T47"/>
                        </a:cxn>
                        <a:cxn ang="T110">
                          <a:pos x="T48" y="T49"/>
                        </a:cxn>
                        <a:cxn ang="T111">
                          <a:pos x="T50" y="T51"/>
                        </a:cxn>
                        <a:cxn ang="T112">
                          <a:pos x="T52" y="T53"/>
                        </a:cxn>
                        <a:cxn ang="T113">
                          <a:pos x="T54" y="T55"/>
                        </a:cxn>
                        <a:cxn ang="T114">
                          <a:pos x="T56" y="T57"/>
                        </a:cxn>
                        <a:cxn ang="T115">
                          <a:pos x="T58" y="T59"/>
                        </a:cxn>
                        <a:cxn ang="T116">
                          <a:pos x="T60" y="T61"/>
                        </a:cxn>
                        <a:cxn ang="T117">
                          <a:pos x="T62" y="T63"/>
                        </a:cxn>
                        <a:cxn ang="T118">
                          <a:pos x="T64" y="T65"/>
                        </a:cxn>
                        <a:cxn ang="T119">
                          <a:pos x="T66" y="T67"/>
                        </a:cxn>
                        <a:cxn ang="T120">
                          <a:pos x="T68" y="T69"/>
                        </a:cxn>
                        <a:cxn ang="T121">
                          <a:pos x="T70" y="T71"/>
                        </a:cxn>
                        <a:cxn ang="T122">
                          <a:pos x="T72" y="T73"/>
                        </a:cxn>
                        <a:cxn ang="T123">
                          <a:pos x="T74" y="T75"/>
                        </a:cxn>
                        <a:cxn ang="T124">
                          <a:pos x="T76" y="T77"/>
                        </a:cxn>
                        <a:cxn ang="T125">
                          <a:pos x="T78" y="T79"/>
                        </a:cxn>
                        <a:cxn ang="T126">
                          <a:pos x="T80" y="T81"/>
                        </a:cxn>
                        <a:cxn ang="T127">
                          <a:pos x="T82" y="T83"/>
                        </a:cxn>
                        <a:cxn ang="T128">
                          <a:pos x="T84" y="T85"/>
                        </a:cxn>
                      </a:cxnLst>
                      <a:rect l="0" t="0" r="r" b="b"/>
                      <a:pathLst>
                        <a:path w="152" h="131">
                          <a:moveTo>
                            <a:pt x="75" y="3"/>
                          </a:moveTo>
                          <a:lnTo>
                            <a:pt x="59" y="5"/>
                          </a:lnTo>
                          <a:lnTo>
                            <a:pt x="46" y="12"/>
                          </a:lnTo>
                          <a:lnTo>
                            <a:pt x="29" y="26"/>
                          </a:lnTo>
                          <a:lnTo>
                            <a:pt x="20" y="47"/>
                          </a:lnTo>
                          <a:lnTo>
                            <a:pt x="13" y="62"/>
                          </a:lnTo>
                          <a:lnTo>
                            <a:pt x="4" y="73"/>
                          </a:lnTo>
                          <a:lnTo>
                            <a:pt x="0" y="82"/>
                          </a:lnTo>
                          <a:lnTo>
                            <a:pt x="6" y="95"/>
                          </a:lnTo>
                          <a:lnTo>
                            <a:pt x="12" y="104"/>
                          </a:lnTo>
                          <a:lnTo>
                            <a:pt x="25" y="109"/>
                          </a:lnTo>
                          <a:lnTo>
                            <a:pt x="38" y="116"/>
                          </a:lnTo>
                          <a:lnTo>
                            <a:pt x="43" y="122"/>
                          </a:lnTo>
                          <a:lnTo>
                            <a:pt x="57" y="130"/>
                          </a:lnTo>
                          <a:lnTo>
                            <a:pt x="64" y="126"/>
                          </a:lnTo>
                          <a:lnTo>
                            <a:pt x="61" y="88"/>
                          </a:lnTo>
                          <a:lnTo>
                            <a:pt x="65" y="57"/>
                          </a:lnTo>
                          <a:lnTo>
                            <a:pt x="72" y="37"/>
                          </a:lnTo>
                          <a:lnTo>
                            <a:pt x="85" y="24"/>
                          </a:lnTo>
                          <a:lnTo>
                            <a:pt x="93" y="21"/>
                          </a:lnTo>
                          <a:lnTo>
                            <a:pt x="103" y="22"/>
                          </a:lnTo>
                          <a:lnTo>
                            <a:pt x="111" y="26"/>
                          </a:lnTo>
                          <a:lnTo>
                            <a:pt x="121" y="34"/>
                          </a:lnTo>
                          <a:lnTo>
                            <a:pt x="124" y="41"/>
                          </a:lnTo>
                          <a:lnTo>
                            <a:pt x="128" y="50"/>
                          </a:lnTo>
                          <a:lnTo>
                            <a:pt x="129" y="58"/>
                          </a:lnTo>
                          <a:lnTo>
                            <a:pt x="127" y="66"/>
                          </a:lnTo>
                          <a:lnTo>
                            <a:pt x="127" y="73"/>
                          </a:lnTo>
                          <a:lnTo>
                            <a:pt x="130" y="90"/>
                          </a:lnTo>
                          <a:lnTo>
                            <a:pt x="128" y="100"/>
                          </a:lnTo>
                          <a:lnTo>
                            <a:pt x="128" y="111"/>
                          </a:lnTo>
                          <a:lnTo>
                            <a:pt x="140" y="113"/>
                          </a:lnTo>
                          <a:lnTo>
                            <a:pt x="147" y="108"/>
                          </a:lnTo>
                          <a:lnTo>
                            <a:pt x="151" y="99"/>
                          </a:lnTo>
                          <a:lnTo>
                            <a:pt x="149" y="82"/>
                          </a:lnTo>
                          <a:lnTo>
                            <a:pt x="142" y="65"/>
                          </a:lnTo>
                          <a:lnTo>
                            <a:pt x="132" y="47"/>
                          </a:lnTo>
                          <a:lnTo>
                            <a:pt x="126" y="32"/>
                          </a:lnTo>
                          <a:lnTo>
                            <a:pt x="120" y="20"/>
                          </a:lnTo>
                          <a:lnTo>
                            <a:pt x="114" y="13"/>
                          </a:lnTo>
                          <a:lnTo>
                            <a:pt x="104" y="7"/>
                          </a:lnTo>
                          <a:lnTo>
                            <a:pt x="86" y="0"/>
                          </a:lnTo>
                          <a:lnTo>
                            <a:pt x="75" y="3"/>
                          </a:lnTo>
                        </a:path>
                      </a:pathLst>
                    </a:custGeom>
                    <a:solidFill>
                      <a:srgbClr val="9FFF9F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1350"/>
                    </a:p>
                  </p:txBody>
                </p:sp>
                <p:sp>
                  <p:nvSpPr>
                    <p:cNvPr id="151663" name="Freeform 496"/>
                    <p:cNvSpPr>
                      <a:spLocks/>
                    </p:cNvSpPr>
                    <p:nvPr/>
                  </p:nvSpPr>
                  <p:spPr bwMode="auto">
                    <a:xfrm>
                      <a:off x="877" y="3492"/>
                      <a:ext cx="103" cy="162"/>
                    </a:xfrm>
                    <a:custGeom>
                      <a:avLst/>
                      <a:gdLst>
                        <a:gd name="T0" fmla="*/ 61 w 103"/>
                        <a:gd name="T1" fmla="*/ 0 h 162"/>
                        <a:gd name="T2" fmla="*/ 63 w 103"/>
                        <a:gd name="T3" fmla="*/ 20 h 162"/>
                        <a:gd name="T4" fmla="*/ 69 w 103"/>
                        <a:gd name="T5" fmla="*/ 38 h 162"/>
                        <a:gd name="T6" fmla="*/ 77 w 103"/>
                        <a:gd name="T7" fmla="*/ 50 h 162"/>
                        <a:gd name="T8" fmla="*/ 85 w 103"/>
                        <a:gd name="T9" fmla="*/ 58 h 162"/>
                        <a:gd name="T10" fmla="*/ 83 w 103"/>
                        <a:gd name="T11" fmla="*/ 73 h 162"/>
                        <a:gd name="T12" fmla="*/ 91 w 103"/>
                        <a:gd name="T13" fmla="*/ 97 h 162"/>
                        <a:gd name="T14" fmla="*/ 99 w 103"/>
                        <a:gd name="T15" fmla="*/ 127 h 162"/>
                        <a:gd name="T16" fmla="*/ 102 w 103"/>
                        <a:gd name="T17" fmla="*/ 161 h 162"/>
                        <a:gd name="T18" fmla="*/ 43 w 103"/>
                        <a:gd name="T19" fmla="*/ 161 h 162"/>
                        <a:gd name="T20" fmla="*/ 36 w 103"/>
                        <a:gd name="T21" fmla="*/ 153 h 162"/>
                        <a:gd name="T22" fmla="*/ 28 w 103"/>
                        <a:gd name="T23" fmla="*/ 143 h 162"/>
                        <a:gd name="T24" fmla="*/ 21 w 103"/>
                        <a:gd name="T25" fmla="*/ 130 h 162"/>
                        <a:gd name="T26" fmla="*/ 15 w 103"/>
                        <a:gd name="T27" fmla="*/ 115 h 162"/>
                        <a:gd name="T28" fmla="*/ 8 w 103"/>
                        <a:gd name="T29" fmla="*/ 98 h 162"/>
                        <a:gd name="T30" fmla="*/ 4 w 103"/>
                        <a:gd name="T31" fmla="*/ 80 h 162"/>
                        <a:gd name="T32" fmla="*/ 2 w 103"/>
                        <a:gd name="T33" fmla="*/ 65 h 162"/>
                        <a:gd name="T34" fmla="*/ 0 w 103"/>
                        <a:gd name="T35" fmla="*/ 56 h 162"/>
                        <a:gd name="T36" fmla="*/ 14 w 103"/>
                        <a:gd name="T37" fmla="*/ 56 h 162"/>
                        <a:gd name="T38" fmla="*/ 25 w 103"/>
                        <a:gd name="T39" fmla="*/ 54 h 162"/>
                        <a:gd name="T40" fmla="*/ 37 w 103"/>
                        <a:gd name="T41" fmla="*/ 42 h 162"/>
                        <a:gd name="T42" fmla="*/ 47 w 103"/>
                        <a:gd name="T43" fmla="*/ 27 h 162"/>
                        <a:gd name="T44" fmla="*/ 61 w 103"/>
                        <a:gd name="T45" fmla="*/ 0 h 162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</a:gdLst>
                      <a:ahLst/>
                      <a:cxnLst>
                        <a:cxn ang="T46">
                          <a:pos x="T0" y="T1"/>
                        </a:cxn>
                        <a:cxn ang="T47">
                          <a:pos x="T2" y="T3"/>
                        </a:cxn>
                        <a:cxn ang="T48">
                          <a:pos x="T4" y="T5"/>
                        </a:cxn>
                        <a:cxn ang="T49">
                          <a:pos x="T6" y="T7"/>
                        </a:cxn>
                        <a:cxn ang="T50">
                          <a:pos x="T8" y="T9"/>
                        </a:cxn>
                        <a:cxn ang="T51">
                          <a:pos x="T10" y="T11"/>
                        </a:cxn>
                        <a:cxn ang="T52">
                          <a:pos x="T12" y="T13"/>
                        </a:cxn>
                        <a:cxn ang="T53">
                          <a:pos x="T14" y="T15"/>
                        </a:cxn>
                        <a:cxn ang="T54">
                          <a:pos x="T16" y="T17"/>
                        </a:cxn>
                        <a:cxn ang="T55">
                          <a:pos x="T18" y="T19"/>
                        </a:cxn>
                        <a:cxn ang="T56">
                          <a:pos x="T20" y="T21"/>
                        </a:cxn>
                        <a:cxn ang="T57">
                          <a:pos x="T22" y="T23"/>
                        </a:cxn>
                        <a:cxn ang="T58">
                          <a:pos x="T24" y="T25"/>
                        </a:cxn>
                        <a:cxn ang="T59">
                          <a:pos x="T26" y="T27"/>
                        </a:cxn>
                        <a:cxn ang="T60">
                          <a:pos x="T28" y="T29"/>
                        </a:cxn>
                        <a:cxn ang="T61">
                          <a:pos x="T30" y="T31"/>
                        </a:cxn>
                        <a:cxn ang="T62">
                          <a:pos x="T32" y="T33"/>
                        </a:cxn>
                        <a:cxn ang="T63">
                          <a:pos x="T34" y="T35"/>
                        </a:cxn>
                        <a:cxn ang="T64">
                          <a:pos x="T36" y="T37"/>
                        </a:cxn>
                        <a:cxn ang="T65">
                          <a:pos x="T38" y="T39"/>
                        </a:cxn>
                        <a:cxn ang="T66">
                          <a:pos x="T40" y="T41"/>
                        </a:cxn>
                        <a:cxn ang="T67">
                          <a:pos x="T42" y="T43"/>
                        </a:cxn>
                        <a:cxn ang="T68">
                          <a:pos x="T44" y="T45"/>
                        </a:cxn>
                      </a:cxnLst>
                      <a:rect l="0" t="0" r="r" b="b"/>
                      <a:pathLst>
                        <a:path w="103" h="162">
                          <a:moveTo>
                            <a:pt x="61" y="0"/>
                          </a:moveTo>
                          <a:lnTo>
                            <a:pt x="63" y="20"/>
                          </a:lnTo>
                          <a:lnTo>
                            <a:pt x="69" y="38"/>
                          </a:lnTo>
                          <a:lnTo>
                            <a:pt x="77" y="50"/>
                          </a:lnTo>
                          <a:lnTo>
                            <a:pt x="85" y="58"/>
                          </a:lnTo>
                          <a:lnTo>
                            <a:pt x="83" y="73"/>
                          </a:lnTo>
                          <a:lnTo>
                            <a:pt x="91" y="97"/>
                          </a:lnTo>
                          <a:lnTo>
                            <a:pt x="99" y="127"/>
                          </a:lnTo>
                          <a:lnTo>
                            <a:pt x="102" y="161"/>
                          </a:lnTo>
                          <a:lnTo>
                            <a:pt x="43" y="161"/>
                          </a:lnTo>
                          <a:lnTo>
                            <a:pt x="36" y="153"/>
                          </a:lnTo>
                          <a:lnTo>
                            <a:pt x="28" y="143"/>
                          </a:lnTo>
                          <a:lnTo>
                            <a:pt x="21" y="130"/>
                          </a:lnTo>
                          <a:lnTo>
                            <a:pt x="15" y="115"/>
                          </a:lnTo>
                          <a:lnTo>
                            <a:pt x="8" y="98"/>
                          </a:lnTo>
                          <a:lnTo>
                            <a:pt x="4" y="80"/>
                          </a:lnTo>
                          <a:lnTo>
                            <a:pt x="2" y="65"/>
                          </a:lnTo>
                          <a:lnTo>
                            <a:pt x="0" y="56"/>
                          </a:lnTo>
                          <a:lnTo>
                            <a:pt x="14" y="56"/>
                          </a:lnTo>
                          <a:lnTo>
                            <a:pt x="25" y="54"/>
                          </a:lnTo>
                          <a:lnTo>
                            <a:pt x="37" y="42"/>
                          </a:lnTo>
                          <a:lnTo>
                            <a:pt x="47" y="27"/>
                          </a:lnTo>
                          <a:lnTo>
                            <a:pt x="61" y="0"/>
                          </a:lnTo>
                        </a:path>
                      </a:pathLst>
                    </a:custGeom>
                    <a:solidFill>
                      <a:srgbClr val="008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rnd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1350"/>
                    </a:p>
                  </p:txBody>
                </p:sp>
              </p:grpSp>
            </p:grpSp>
            <p:sp>
              <p:nvSpPr>
                <p:cNvPr id="151654" name="Freeform 497"/>
                <p:cNvSpPr>
                  <a:spLocks/>
                </p:cNvSpPr>
                <p:nvPr/>
              </p:nvSpPr>
              <p:spPr bwMode="auto">
                <a:xfrm>
                  <a:off x="775" y="3636"/>
                  <a:ext cx="420" cy="68"/>
                </a:xfrm>
                <a:custGeom>
                  <a:avLst/>
                  <a:gdLst>
                    <a:gd name="T0" fmla="*/ 0 w 420"/>
                    <a:gd name="T1" fmla="*/ 0 h 68"/>
                    <a:gd name="T2" fmla="*/ 419 w 420"/>
                    <a:gd name="T3" fmla="*/ 0 h 68"/>
                    <a:gd name="T4" fmla="*/ 419 w 420"/>
                    <a:gd name="T5" fmla="*/ 67 h 68"/>
                    <a:gd name="T6" fmla="*/ 0 w 420"/>
                    <a:gd name="T7" fmla="*/ 67 h 68"/>
                    <a:gd name="T8" fmla="*/ 0 w 420"/>
                    <a:gd name="T9" fmla="*/ 0 h 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20" h="68">
                      <a:moveTo>
                        <a:pt x="0" y="0"/>
                      </a:moveTo>
                      <a:lnTo>
                        <a:pt x="419" y="0"/>
                      </a:lnTo>
                      <a:lnTo>
                        <a:pt x="419" y="67"/>
                      </a:lnTo>
                      <a:lnTo>
                        <a:pt x="0" y="67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8000"/>
                </a:solidFill>
                <a:ln w="12700" cap="rnd" cmpd="sng">
                  <a:solidFill>
                    <a:srgbClr val="BFFFB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350"/>
                </a:p>
              </p:txBody>
            </p:sp>
          </p:grpSp>
          <p:sp>
            <p:nvSpPr>
              <p:cNvPr id="151578" name="Rectangle 498"/>
              <p:cNvSpPr>
                <a:spLocks noChangeArrowheads="1"/>
              </p:cNvSpPr>
              <p:nvPr/>
            </p:nvSpPr>
            <p:spPr bwMode="auto">
              <a:xfrm>
                <a:off x="766" y="3246"/>
                <a:ext cx="429" cy="28"/>
              </a:xfrm>
              <a:prstGeom prst="rect">
                <a:avLst/>
              </a:prstGeom>
              <a:solidFill>
                <a:srgbClr val="008000"/>
              </a:solidFill>
              <a:ln w="12700">
                <a:solidFill>
                  <a:srgbClr val="DFFFB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350"/>
              </a:p>
            </p:txBody>
          </p:sp>
          <p:grpSp>
            <p:nvGrpSpPr>
              <p:cNvPr id="151579" name="Group 499"/>
              <p:cNvGrpSpPr>
                <a:grpSpLocks/>
              </p:cNvGrpSpPr>
              <p:nvPr/>
            </p:nvGrpSpPr>
            <p:grpSpPr bwMode="auto">
              <a:xfrm>
                <a:off x="512" y="3247"/>
                <a:ext cx="161" cy="177"/>
                <a:chOff x="512" y="3247"/>
                <a:chExt cx="161" cy="177"/>
              </a:xfrm>
            </p:grpSpPr>
            <p:sp>
              <p:nvSpPr>
                <p:cNvPr id="151649" name="Freeform 500"/>
                <p:cNvSpPr>
                  <a:spLocks/>
                </p:cNvSpPr>
                <p:nvPr/>
              </p:nvSpPr>
              <p:spPr bwMode="auto">
                <a:xfrm>
                  <a:off x="612" y="3262"/>
                  <a:ext cx="61" cy="162"/>
                </a:xfrm>
                <a:custGeom>
                  <a:avLst/>
                  <a:gdLst>
                    <a:gd name="T0" fmla="*/ 6 w 61"/>
                    <a:gd name="T1" fmla="*/ 68 h 162"/>
                    <a:gd name="T2" fmla="*/ 4 w 61"/>
                    <a:gd name="T3" fmla="*/ 58 h 162"/>
                    <a:gd name="T4" fmla="*/ 1 w 61"/>
                    <a:gd name="T5" fmla="*/ 46 h 162"/>
                    <a:gd name="T6" fmla="*/ 0 w 61"/>
                    <a:gd name="T7" fmla="*/ 32 h 162"/>
                    <a:gd name="T8" fmla="*/ 3 w 61"/>
                    <a:gd name="T9" fmla="*/ 17 h 162"/>
                    <a:gd name="T10" fmla="*/ 8 w 61"/>
                    <a:gd name="T11" fmla="*/ 0 h 162"/>
                    <a:gd name="T12" fmla="*/ 15 w 61"/>
                    <a:gd name="T13" fmla="*/ 15 h 162"/>
                    <a:gd name="T14" fmla="*/ 20 w 61"/>
                    <a:gd name="T15" fmla="*/ 27 h 162"/>
                    <a:gd name="T16" fmla="*/ 21 w 61"/>
                    <a:gd name="T17" fmla="*/ 41 h 162"/>
                    <a:gd name="T18" fmla="*/ 20 w 61"/>
                    <a:gd name="T19" fmla="*/ 57 h 162"/>
                    <a:gd name="T20" fmla="*/ 18 w 61"/>
                    <a:gd name="T21" fmla="*/ 69 h 162"/>
                    <a:gd name="T22" fmla="*/ 16 w 61"/>
                    <a:gd name="T23" fmla="*/ 77 h 162"/>
                    <a:gd name="T24" fmla="*/ 21 w 61"/>
                    <a:gd name="T25" fmla="*/ 69 h 162"/>
                    <a:gd name="T26" fmla="*/ 29 w 61"/>
                    <a:gd name="T27" fmla="*/ 60 h 162"/>
                    <a:gd name="T28" fmla="*/ 36 w 61"/>
                    <a:gd name="T29" fmla="*/ 54 h 162"/>
                    <a:gd name="T30" fmla="*/ 43 w 61"/>
                    <a:gd name="T31" fmla="*/ 50 h 162"/>
                    <a:gd name="T32" fmla="*/ 53 w 61"/>
                    <a:gd name="T33" fmla="*/ 48 h 162"/>
                    <a:gd name="T34" fmla="*/ 60 w 61"/>
                    <a:gd name="T35" fmla="*/ 46 h 162"/>
                    <a:gd name="T36" fmla="*/ 57 w 61"/>
                    <a:gd name="T37" fmla="*/ 57 h 162"/>
                    <a:gd name="T38" fmla="*/ 53 w 61"/>
                    <a:gd name="T39" fmla="*/ 69 h 162"/>
                    <a:gd name="T40" fmla="*/ 46 w 61"/>
                    <a:gd name="T41" fmla="*/ 78 h 162"/>
                    <a:gd name="T42" fmla="*/ 39 w 61"/>
                    <a:gd name="T43" fmla="*/ 84 h 162"/>
                    <a:gd name="T44" fmla="*/ 29 w 61"/>
                    <a:gd name="T45" fmla="*/ 88 h 162"/>
                    <a:gd name="T46" fmla="*/ 19 w 61"/>
                    <a:gd name="T47" fmla="*/ 89 h 162"/>
                    <a:gd name="T48" fmla="*/ 30 w 61"/>
                    <a:gd name="T49" fmla="*/ 96 h 162"/>
                    <a:gd name="T50" fmla="*/ 38 w 61"/>
                    <a:gd name="T51" fmla="*/ 102 h 162"/>
                    <a:gd name="T52" fmla="*/ 41 w 61"/>
                    <a:gd name="T53" fmla="*/ 109 h 162"/>
                    <a:gd name="T54" fmla="*/ 45 w 61"/>
                    <a:gd name="T55" fmla="*/ 117 h 162"/>
                    <a:gd name="T56" fmla="*/ 45 w 61"/>
                    <a:gd name="T57" fmla="*/ 124 h 162"/>
                    <a:gd name="T58" fmla="*/ 47 w 61"/>
                    <a:gd name="T59" fmla="*/ 136 h 162"/>
                    <a:gd name="T60" fmla="*/ 34 w 61"/>
                    <a:gd name="T61" fmla="*/ 130 h 162"/>
                    <a:gd name="T62" fmla="*/ 26 w 61"/>
                    <a:gd name="T63" fmla="*/ 124 h 162"/>
                    <a:gd name="T64" fmla="*/ 22 w 61"/>
                    <a:gd name="T65" fmla="*/ 117 h 162"/>
                    <a:gd name="T66" fmla="*/ 15 w 61"/>
                    <a:gd name="T67" fmla="*/ 102 h 162"/>
                    <a:gd name="T68" fmla="*/ 21 w 61"/>
                    <a:gd name="T69" fmla="*/ 116 h 162"/>
                    <a:gd name="T70" fmla="*/ 23 w 61"/>
                    <a:gd name="T71" fmla="*/ 129 h 162"/>
                    <a:gd name="T72" fmla="*/ 24 w 61"/>
                    <a:gd name="T73" fmla="*/ 139 h 162"/>
                    <a:gd name="T74" fmla="*/ 22 w 61"/>
                    <a:gd name="T75" fmla="*/ 152 h 162"/>
                    <a:gd name="T76" fmla="*/ 22 w 61"/>
                    <a:gd name="T77" fmla="*/ 161 h 162"/>
                    <a:gd name="T78" fmla="*/ 10 w 61"/>
                    <a:gd name="T79" fmla="*/ 149 h 162"/>
                    <a:gd name="T80" fmla="*/ 5 w 61"/>
                    <a:gd name="T81" fmla="*/ 133 h 162"/>
                    <a:gd name="T82" fmla="*/ 3 w 61"/>
                    <a:gd name="T83" fmla="*/ 117 h 162"/>
                    <a:gd name="T84" fmla="*/ 6 w 61"/>
                    <a:gd name="T85" fmla="*/ 99 h 162"/>
                    <a:gd name="T86" fmla="*/ 6 w 61"/>
                    <a:gd name="T87" fmla="*/ 86 h 162"/>
                    <a:gd name="T88" fmla="*/ 6 w 61"/>
                    <a:gd name="T89" fmla="*/ 78 h 162"/>
                    <a:gd name="T90" fmla="*/ 6 w 61"/>
                    <a:gd name="T91" fmla="*/ 68 h 162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</a:gdLst>
                  <a:ahLst/>
                  <a:cxnLst>
                    <a:cxn ang="T92">
                      <a:pos x="T0" y="T1"/>
                    </a:cxn>
                    <a:cxn ang="T93">
                      <a:pos x="T2" y="T3"/>
                    </a:cxn>
                    <a:cxn ang="T94">
                      <a:pos x="T4" y="T5"/>
                    </a:cxn>
                    <a:cxn ang="T95">
                      <a:pos x="T6" y="T7"/>
                    </a:cxn>
                    <a:cxn ang="T96">
                      <a:pos x="T8" y="T9"/>
                    </a:cxn>
                    <a:cxn ang="T97">
                      <a:pos x="T10" y="T11"/>
                    </a:cxn>
                    <a:cxn ang="T98">
                      <a:pos x="T12" y="T13"/>
                    </a:cxn>
                    <a:cxn ang="T99">
                      <a:pos x="T14" y="T15"/>
                    </a:cxn>
                    <a:cxn ang="T100">
                      <a:pos x="T16" y="T17"/>
                    </a:cxn>
                    <a:cxn ang="T101">
                      <a:pos x="T18" y="T19"/>
                    </a:cxn>
                    <a:cxn ang="T102">
                      <a:pos x="T20" y="T21"/>
                    </a:cxn>
                    <a:cxn ang="T103">
                      <a:pos x="T22" y="T23"/>
                    </a:cxn>
                    <a:cxn ang="T104">
                      <a:pos x="T24" y="T25"/>
                    </a:cxn>
                    <a:cxn ang="T105">
                      <a:pos x="T26" y="T27"/>
                    </a:cxn>
                    <a:cxn ang="T106">
                      <a:pos x="T28" y="T29"/>
                    </a:cxn>
                    <a:cxn ang="T107">
                      <a:pos x="T30" y="T31"/>
                    </a:cxn>
                    <a:cxn ang="T108">
                      <a:pos x="T32" y="T33"/>
                    </a:cxn>
                    <a:cxn ang="T109">
                      <a:pos x="T34" y="T35"/>
                    </a:cxn>
                    <a:cxn ang="T110">
                      <a:pos x="T36" y="T37"/>
                    </a:cxn>
                    <a:cxn ang="T111">
                      <a:pos x="T38" y="T39"/>
                    </a:cxn>
                    <a:cxn ang="T112">
                      <a:pos x="T40" y="T41"/>
                    </a:cxn>
                    <a:cxn ang="T113">
                      <a:pos x="T42" y="T43"/>
                    </a:cxn>
                    <a:cxn ang="T114">
                      <a:pos x="T44" y="T45"/>
                    </a:cxn>
                    <a:cxn ang="T115">
                      <a:pos x="T46" y="T47"/>
                    </a:cxn>
                    <a:cxn ang="T116">
                      <a:pos x="T48" y="T49"/>
                    </a:cxn>
                    <a:cxn ang="T117">
                      <a:pos x="T50" y="T51"/>
                    </a:cxn>
                    <a:cxn ang="T118">
                      <a:pos x="T52" y="T53"/>
                    </a:cxn>
                    <a:cxn ang="T119">
                      <a:pos x="T54" y="T55"/>
                    </a:cxn>
                    <a:cxn ang="T120">
                      <a:pos x="T56" y="T57"/>
                    </a:cxn>
                    <a:cxn ang="T121">
                      <a:pos x="T58" y="T59"/>
                    </a:cxn>
                    <a:cxn ang="T122">
                      <a:pos x="T60" y="T61"/>
                    </a:cxn>
                    <a:cxn ang="T123">
                      <a:pos x="T62" y="T63"/>
                    </a:cxn>
                    <a:cxn ang="T124">
                      <a:pos x="T64" y="T65"/>
                    </a:cxn>
                    <a:cxn ang="T125">
                      <a:pos x="T66" y="T67"/>
                    </a:cxn>
                    <a:cxn ang="T126">
                      <a:pos x="T68" y="T69"/>
                    </a:cxn>
                    <a:cxn ang="T127">
                      <a:pos x="T70" y="T71"/>
                    </a:cxn>
                    <a:cxn ang="T128">
                      <a:pos x="T72" y="T73"/>
                    </a:cxn>
                    <a:cxn ang="T129">
                      <a:pos x="T74" y="T75"/>
                    </a:cxn>
                    <a:cxn ang="T130">
                      <a:pos x="T76" y="T77"/>
                    </a:cxn>
                    <a:cxn ang="T131">
                      <a:pos x="T78" y="T79"/>
                    </a:cxn>
                    <a:cxn ang="T132">
                      <a:pos x="T80" y="T81"/>
                    </a:cxn>
                    <a:cxn ang="T133">
                      <a:pos x="T82" y="T83"/>
                    </a:cxn>
                    <a:cxn ang="T134">
                      <a:pos x="T84" y="T85"/>
                    </a:cxn>
                    <a:cxn ang="T135">
                      <a:pos x="T86" y="T87"/>
                    </a:cxn>
                    <a:cxn ang="T136">
                      <a:pos x="T88" y="T89"/>
                    </a:cxn>
                    <a:cxn ang="T137">
                      <a:pos x="T90" y="T91"/>
                    </a:cxn>
                  </a:cxnLst>
                  <a:rect l="0" t="0" r="r" b="b"/>
                  <a:pathLst>
                    <a:path w="61" h="162">
                      <a:moveTo>
                        <a:pt x="6" y="68"/>
                      </a:moveTo>
                      <a:lnTo>
                        <a:pt x="4" y="58"/>
                      </a:lnTo>
                      <a:lnTo>
                        <a:pt x="1" y="46"/>
                      </a:lnTo>
                      <a:lnTo>
                        <a:pt x="0" y="32"/>
                      </a:lnTo>
                      <a:lnTo>
                        <a:pt x="3" y="17"/>
                      </a:lnTo>
                      <a:lnTo>
                        <a:pt x="8" y="0"/>
                      </a:lnTo>
                      <a:lnTo>
                        <a:pt x="15" y="15"/>
                      </a:lnTo>
                      <a:lnTo>
                        <a:pt x="20" y="27"/>
                      </a:lnTo>
                      <a:lnTo>
                        <a:pt x="21" y="41"/>
                      </a:lnTo>
                      <a:lnTo>
                        <a:pt x="20" y="57"/>
                      </a:lnTo>
                      <a:lnTo>
                        <a:pt x="18" y="69"/>
                      </a:lnTo>
                      <a:lnTo>
                        <a:pt x="16" y="77"/>
                      </a:lnTo>
                      <a:lnTo>
                        <a:pt x="21" y="69"/>
                      </a:lnTo>
                      <a:lnTo>
                        <a:pt x="29" y="60"/>
                      </a:lnTo>
                      <a:lnTo>
                        <a:pt x="36" y="54"/>
                      </a:lnTo>
                      <a:lnTo>
                        <a:pt x="43" y="50"/>
                      </a:lnTo>
                      <a:lnTo>
                        <a:pt x="53" y="48"/>
                      </a:lnTo>
                      <a:lnTo>
                        <a:pt x="60" y="46"/>
                      </a:lnTo>
                      <a:lnTo>
                        <a:pt x="57" y="57"/>
                      </a:lnTo>
                      <a:lnTo>
                        <a:pt x="53" y="69"/>
                      </a:lnTo>
                      <a:lnTo>
                        <a:pt x="46" y="78"/>
                      </a:lnTo>
                      <a:lnTo>
                        <a:pt x="39" y="84"/>
                      </a:lnTo>
                      <a:lnTo>
                        <a:pt x="29" y="88"/>
                      </a:lnTo>
                      <a:lnTo>
                        <a:pt x="19" y="89"/>
                      </a:lnTo>
                      <a:lnTo>
                        <a:pt x="30" y="96"/>
                      </a:lnTo>
                      <a:lnTo>
                        <a:pt x="38" y="102"/>
                      </a:lnTo>
                      <a:lnTo>
                        <a:pt x="41" y="109"/>
                      </a:lnTo>
                      <a:lnTo>
                        <a:pt x="45" y="117"/>
                      </a:lnTo>
                      <a:lnTo>
                        <a:pt x="45" y="124"/>
                      </a:lnTo>
                      <a:lnTo>
                        <a:pt x="47" y="136"/>
                      </a:lnTo>
                      <a:lnTo>
                        <a:pt x="34" y="130"/>
                      </a:lnTo>
                      <a:lnTo>
                        <a:pt x="26" y="124"/>
                      </a:lnTo>
                      <a:lnTo>
                        <a:pt x="22" y="117"/>
                      </a:lnTo>
                      <a:lnTo>
                        <a:pt x="15" y="102"/>
                      </a:lnTo>
                      <a:lnTo>
                        <a:pt x="21" y="116"/>
                      </a:lnTo>
                      <a:lnTo>
                        <a:pt x="23" y="129"/>
                      </a:lnTo>
                      <a:lnTo>
                        <a:pt x="24" y="139"/>
                      </a:lnTo>
                      <a:lnTo>
                        <a:pt x="22" y="152"/>
                      </a:lnTo>
                      <a:lnTo>
                        <a:pt x="22" y="161"/>
                      </a:lnTo>
                      <a:lnTo>
                        <a:pt x="10" y="149"/>
                      </a:lnTo>
                      <a:lnTo>
                        <a:pt x="5" y="133"/>
                      </a:lnTo>
                      <a:lnTo>
                        <a:pt x="3" y="117"/>
                      </a:lnTo>
                      <a:lnTo>
                        <a:pt x="6" y="99"/>
                      </a:lnTo>
                      <a:lnTo>
                        <a:pt x="6" y="86"/>
                      </a:lnTo>
                      <a:lnTo>
                        <a:pt x="6" y="78"/>
                      </a:lnTo>
                      <a:lnTo>
                        <a:pt x="6" y="68"/>
                      </a:lnTo>
                    </a:path>
                  </a:pathLst>
                </a:custGeom>
                <a:solidFill>
                  <a:srgbClr val="008000"/>
                </a:solidFill>
                <a:ln w="12700" cap="rnd" cmpd="sng">
                  <a:solidFill>
                    <a:srgbClr val="BFFFB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350"/>
                </a:p>
              </p:txBody>
            </p:sp>
            <p:sp>
              <p:nvSpPr>
                <p:cNvPr id="151650" name="Freeform 501"/>
                <p:cNvSpPr>
                  <a:spLocks/>
                </p:cNvSpPr>
                <p:nvPr/>
              </p:nvSpPr>
              <p:spPr bwMode="auto">
                <a:xfrm>
                  <a:off x="512" y="3247"/>
                  <a:ext cx="44" cy="74"/>
                </a:xfrm>
                <a:custGeom>
                  <a:avLst/>
                  <a:gdLst>
                    <a:gd name="T0" fmla="*/ 17 w 44"/>
                    <a:gd name="T1" fmla="*/ 65 h 74"/>
                    <a:gd name="T2" fmla="*/ 10 w 44"/>
                    <a:gd name="T3" fmla="*/ 59 h 74"/>
                    <a:gd name="T4" fmla="*/ 6 w 44"/>
                    <a:gd name="T5" fmla="*/ 52 h 74"/>
                    <a:gd name="T6" fmla="*/ 2 w 44"/>
                    <a:gd name="T7" fmla="*/ 44 h 74"/>
                    <a:gd name="T8" fmla="*/ 2 w 44"/>
                    <a:gd name="T9" fmla="*/ 37 h 74"/>
                    <a:gd name="T10" fmla="*/ 0 w 44"/>
                    <a:gd name="T11" fmla="*/ 26 h 74"/>
                    <a:gd name="T12" fmla="*/ 13 w 44"/>
                    <a:gd name="T13" fmla="*/ 31 h 74"/>
                    <a:gd name="T14" fmla="*/ 21 w 44"/>
                    <a:gd name="T15" fmla="*/ 38 h 74"/>
                    <a:gd name="T16" fmla="*/ 25 w 44"/>
                    <a:gd name="T17" fmla="*/ 44 h 74"/>
                    <a:gd name="T18" fmla="*/ 32 w 44"/>
                    <a:gd name="T19" fmla="*/ 59 h 74"/>
                    <a:gd name="T20" fmla="*/ 27 w 44"/>
                    <a:gd name="T21" fmla="*/ 46 h 74"/>
                    <a:gd name="T22" fmla="*/ 24 w 44"/>
                    <a:gd name="T23" fmla="*/ 32 h 74"/>
                    <a:gd name="T24" fmla="*/ 24 w 44"/>
                    <a:gd name="T25" fmla="*/ 22 h 74"/>
                    <a:gd name="T26" fmla="*/ 25 w 44"/>
                    <a:gd name="T27" fmla="*/ 10 h 74"/>
                    <a:gd name="T28" fmla="*/ 25 w 44"/>
                    <a:gd name="T29" fmla="*/ 0 h 74"/>
                    <a:gd name="T30" fmla="*/ 36 w 44"/>
                    <a:gd name="T31" fmla="*/ 13 h 74"/>
                    <a:gd name="T32" fmla="*/ 42 w 44"/>
                    <a:gd name="T33" fmla="*/ 28 h 74"/>
                    <a:gd name="T34" fmla="*/ 43 w 44"/>
                    <a:gd name="T35" fmla="*/ 44 h 74"/>
                    <a:gd name="T36" fmla="*/ 43 w 44"/>
                    <a:gd name="T37" fmla="*/ 72 h 74"/>
                    <a:gd name="T38" fmla="*/ 30 w 44"/>
                    <a:gd name="T39" fmla="*/ 73 h 74"/>
                    <a:gd name="T40" fmla="*/ 17 w 44"/>
                    <a:gd name="T41" fmla="*/ 65 h 74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44" h="74">
                      <a:moveTo>
                        <a:pt x="17" y="65"/>
                      </a:moveTo>
                      <a:lnTo>
                        <a:pt x="10" y="59"/>
                      </a:lnTo>
                      <a:lnTo>
                        <a:pt x="6" y="52"/>
                      </a:lnTo>
                      <a:lnTo>
                        <a:pt x="2" y="44"/>
                      </a:lnTo>
                      <a:lnTo>
                        <a:pt x="2" y="37"/>
                      </a:lnTo>
                      <a:lnTo>
                        <a:pt x="0" y="26"/>
                      </a:lnTo>
                      <a:lnTo>
                        <a:pt x="13" y="31"/>
                      </a:lnTo>
                      <a:lnTo>
                        <a:pt x="21" y="38"/>
                      </a:lnTo>
                      <a:lnTo>
                        <a:pt x="25" y="44"/>
                      </a:lnTo>
                      <a:lnTo>
                        <a:pt x="32" y="59"/>
                      </a:lnTo>
                      <a:lnTo>
                        <a:pt x="27" y="46"/>
                      </a:lnTo>
                      <a:lnTo>
                        <a:pt x="24" y="32"/>
                      </a:lnTo>
                      <a:lnTo>
                        <a:pt x="24" y="22"/>
                      </a:lnTo>
                      <a:lnTo>
                        <a:pt x="25" y="10"/>
                      </a:lnTo>
                      <a:lnTo>
                        <a:pt x="25" y="0"/>
                      </a:lnTo>
                      <a:lnTo>
                        <a:pt x="36" y="13"/>
                      </a:lnTo>
                      <a:lnTo>
                        <a:pt x="42" y="28"/>
                      </a:lnTo>
                      <a:lnTo>
                        <a:pt x="43" y="44"/>
                      </a:lnTo>
                      <a:lnTo>
                        <a:pt x="43" y="72"/>
                      </a:lnTo>
                      <a:lnTo>
                        <a:pt x="30" y="73"/>
                      </a:lnTo>
                      <a:lnTo>
                        <a:pt x="17" y="65"/>
                      </a:lnTo>
                    </a:path>
                  </a:pathLst>
                </a:custGeom>
                <a:solidFill>
                  <a:srgbClr val="008000"/>
                </a:solidFill>
                <a:ln w="12700" cap="rnd" cmpd="sng">
                  <a:solidFill>
                    <a:srgbClr val="BFFFB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350"/>
                </a:p>
              </p:txBody>
            </p:sp>
            <p:sp>
              <p:nvSpPr>
                <p:cNvPr id="151651" name="Oval 502"/>
                <p:cNvSpPr>
                  <a:spLocks noChangeArrowheads="1"/>
                </p:cNvSpPr>
                <p:nvPr/>
              </p:nvSpPr>
              <p:spPr bwMode="auto">
                <a:xfrm>
                  <a:off x="530" y="3266"/>
                  <a:ext cx="79" cy="151"/>
                </a:xfrm>
                <a:prstGeom prst="ellipse">
                  <a:avLst/>
                </a:prstGeom>
                <a:solidFill>
                  <a:srgbClr val="008000"/>
                </a:solidFill>
                <a:ln w="12700">
                  <a:solidFill>
                    <a:srgbClr val="9FFF9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1350"/>
                </a:p>
              </p:txBody>
            </p:sp>
            <p:sp>
              <p:nvSpPr>
                <p:cNvPr id="151652" name="Freeform 503"/>
                <p:cNvSpPr>
                  <a:spLocks/>
                </p:cNvSpPr>
                <p:nvPr/>
              </p:nvSpPr>
              <p:spPr bwMode="auto">
                <a:xfrm>
                  <a:off x="547" y="3291"/>
                  <a:ext cx="53" cy="93"/>
                </a:xfrm>
                <a:custGeom>
                  <a:avLst/>
                  <a:gdLst>
                    <a:gd name="T0" fmla="*/ 2 w 53"/>
                    <a:gd name="T1" fmla="*/ 9 h 93"/>
                    <a:gd name="T2" fmla="*/ 5 w 53"/>
                    <a:gd name="T3" fmla="*/ 9 h 93"/>
                    <a:gd name="T4" fmla="*/ 10 w 53"/>
                    <a:gd name="T5" fmla="*/ 8 h 93"/>
                    <a:gd name="T6" fmla="*/ 13 w 53"/>
                    <a:gd name="T7" fmla="*/ 5 h 93"/>
                    <a:gd name="T8" fmla="*/ 15 w 53"/>
                    <a:gd name="T9" fmla="*/ 3 h 93"/>
                    <a:gd name="T10" fmla="*/ 18 w 53"/>
                    <a:gd name="T11" fmla="*/ 0 h 93"/>
                    <a:gd name="T12" fmla="*/ 41 w 53"/>
                    <a:gd name="T13" fmla="*/ 0 h 93"/>
                    <a:gd name="T14" fmla="*/ 41 w 53"/>
                    <a:gd name="T15" fmla="*/ 77 h 93"/>
                    <a:gd name="T16" fmla="*/ 43 w 53"/>
                    <a:gd name="T17" fmla="*/ 82 h 93"/>
                    <a:gd name="T18" fmla="*/ 45 w 53"/>
                    <a:gd name="T19" fmla="*/ 85 h 93"/>
                    <a:gd name="T20" fmla="*/ 49 w 53"/>
                    <a:gd name="T21" fmla="*/ 88 h 93"/>
                    <a:gd name="T22" fmla="*/ 52 w 53"/>
                    <a:gd name="T23" fmla="*/ 88 h 93"/>
                    <a:gd name="T24" fmla="*/ 52 w 53"/>
                    <a:gd name="T25" fmla="*/ 92 h 93"/>
                    <a:gd name="T26" fmla="*/ 0 w 53"/>
                    <a:gd name="T27" fmla="*/ 92 h 93"/>
                    <a:gd name="T28" fmla="*/ 0 w 53"/>
                    <a:gd name="T29" fmla="*/ 88 h 93"/>
                    <a:gd name="T30" fmla="*/ 3 w 53"/>
                    <a:gd name="T31" fmla="*/ 88 h 93"/>
                    <a:gd name="T32" fmla="*/ 8 w 53"/>
                    <a:gd name="T33" fmla="*/ 85 h 93"/>
                    <a:gd name="T34" fmla="*/ 10 w 53"/>
                    <a:gd name="T35" fmla="*/ 82 h 93"/>
                    <a:gd name="T36" fmla="*/ 11 w 53"/>
                    <a:gd name="T37" fmla="*/ 77 h 93"/>
                    <a:gd name="T38" fmla="*/ 11 w 53"/>
                    <a:gd name="T39" fmla="*/ 19 h 93"/>
                    <a:gd name="T40" fmla="*/ 10 w 53"/>
                    <a:gd name="T41" fmla="*/ 16 h 93"/>
                    <a:gd name="T42" fmla="*/ 8 w 53"/>
                    <a:gd name="T43" fmla="*/ 13 h 93"/>
                    <a:gd name="T44" fmla="*/ 4 w 53"/>
                    <a:gd name="T45" fmla="*/ 12 h 93"/>
                    <a:gd name="T46" fmla="*/ 2 w 53"/>
                    <a:gd name="T47" fmla="*/ 12 h 93"/>
                    <a:gd name="T48" fmla="*/ 2 w 53"/>
                    <a:gd name="T49" fmla="*/ 9 h 93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0" t="0" r="r" b="b"/>
                  <a:pathLst>
                    <a:path w="53" h="93">
                      <a:moveTo>
                        <a:pt x="2" y="9"/>
                      </a:moveTo>
                      <a:lnTo>
                        <a:pt x="5" y="9"/>
                      </a:lnTo>
                      <a:lnTo>
                        <a:pt x="10" y="8"/>
                      </a:lnTo>
                      <a:lnTo>
                        <a:pt x="13" y="5"/>
                      </a:lnTo>
                      <a:lnTo>
                        <a:pt x="15" y="3"/>
                      </a:lnTo>
                      <a:lnTo>
                        <a:pt x="18" y="0"/>
                      </a:lnTo>
                      <a:lnTo>
                        <a:pt x="41" y="0"/>
                      </a:lnTo>
                      <a:lnTo>
                        <a:pt x="41" y="77"/>
                      </a:lnTo>
                      <a:lnTo>
                        <a:pt x="43" y="82"/>
                      </a:lnTo>
                      <a:lnTo>
                        <a:pt x="45" y="85"/>
                      </a:lnTo>
                      <a:lnTo>
                        <a:pt x="49" y="88"/>
                      </a:lnTo>
                      <a:lnTo>
                        <a:pt x="52" y="88"/>
                      </a:lnTo>
                      <a:lnTo>
                        <a:pt x="52" y="92"/>
                      </a:lnTo>
                      <a:lnTo>
                        <a:pt x="0" y="92"/>
                      </a:lnTo>
                      <a:lnTo>
                        <a:pt x="0" y="88"/>
                      </a:lnTo>
                      <a:lnTo>
                        <a:pt x="3" y="88"/>
                      </a:lnTo>
                      <a:lnTo>
                        <a:pt x="8" y="85"/>
                      </a:lnTo>
                      <a:lnTo>
                        <a:pt x="10" y="82"/>
                      </a:lnTo>
                      <a:lnTo>
                        <a:pt x="11" y="77"/>
                      </a:lnTo>
                      <a:lnTo>
                        <a:pt x="11" y="19"/>
                      </a:lnTo>
                      <a:lnTo>
                        <a:pt x="10" y="16"/>
                      </a:lnTo>
                      <a:lnTo>
                        <a:pt x="8" y="13"/>
                      </a:lnTo>
                      <a:lnTo>
                        <a:pt x="4" y="12"/>
                      </a:lnTo>
                      <a:lnTo>
                        <a:pt x="2" y="12"/>
                      </a:lnTo>
                      <a:lnTo>
                        <a:pt x="2" y="9"/>
                      </a:lnTo>
                    </a:path>
                  </a:pathLst>
                </a:custGeom>
                <a:solidFill>
                  <a:srgbClr val="BFFFBF"/>
                </a:solidFill>
                <a:ln w="12700" cap="rnd" cmpd="sng">
                  <a:solidFill>
                    <a:srgbClr val="3F5F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350"/>
                </a:p>
              </p:txBody>
            </p:sp>
          </p:grpSp>
          <p:grpSp>
            <p:nvGrpSpPr>
              <p:cNvPr id="151580" name="Group 504"/>
              <p:cNvGrpSpPr>
                <a:grpSpLocks/>
              </p:cNvGrpSpPr>
              <p:nvPr/>
            </p:nvGrpSpPr>
            <p:grpSpPr bwMode="auto">
              <a:xfrm>
                <a:off x="1297" y="3247"/>
                <a:ext cx="162" cy="177"/>
                <a:chOff x="1297" y="3247"/>
                <a:chExt cx="162" cy="177"/>
              </a:xfrm>
            </p:grpSpPr>
            <p:sp>
              <p:nvSpPr>
                <p:cNvPr id="151645" name="Freeform 505"/>
                <p:cNvSpPr>
                  <a:spLocks/>
                </p:cNvSpPr>
                <p:nvPr/>
              </p:nvSpPr>
              <p:spPr bwMode="auto">
                <a:xfrm>
                  <a:off x="1297" y="3262"/>
                  <a:ext cx="62" cy="162"/>
                </a:xfrm>
                <a:custGeom>
                  <a:avLst/>
                  <a:gdLst>
                    <a:gd name="T0" fmla="*/ 55 w 62"/>
                    <a:gd name="T1" fmla="*/ 68 h 162"/>
                    <a:gd name="T2" fmla="*/ 57 w 62"/>
                    <a:gd name="T3" fmla="*/ 58 h 162"/>
                    <a:gd name="T4" fmla="*/ 59 w 62"/>
                    <a:gd name="T5" fmla="*/ 46 h 162"/>
                    <a:gd name="T6" fmla="*/ 61 w 62"/>
                    <a:gd name="T7" fmla="*/ 32 h 162"/>
                    <a:gd name="T8" fmla="*/ 58 w 62"/>
                    <a:gd name="T9" fmla="*/ 17 h 162"/>
                    <a:gd name="T10" fmla="*/ 53 w 62"/>
                    <a:gd name="T11" fmla="*/ 0 h 162"/>
                    <a:gd name="T12" fmla="*/ 46 w 62"/>
                    <a:gd name="T13" fmla="*/ 15 h 162"/>
                    <a:gd name="T14" fmla="*/ 41 w 62"/>
                    <a:gd name="T15" fmla="*/ 27 h 162"/>
                    <a:gd name="T16" fmla="*/ 40 w 62"/>
                    <a:gd name="T17" fmla="*/ 41 h 162"/>
                    <a:gd name="T18" fmla="*/ 41 w 62"/>
                    <a:gd name="T19" fmla="*/ 57 h 162"/>
                    <a:gd name="T20" fmla="*/ 42 w 62"/>
                    <a:gd name="T21" fmla="*/ 69 h 162"/>
                    <a:gd name="T22" fmla="*/ 45 w 62"/>
                    <a:gd name="T23" fmla="*/ 77 h 162"/>
                    <a:gd name="T24" fmla="*/ 40 w 62"/>
                    <a:gd name="T25" fmla="*/ 69 h 162"/>
                    <a:gd name="T26" fmla="*/ 32 w 62"/>
                    <a:gd name="T27" fmla="*/ 60 h 162"/>
                    <a:gd name="T28" fmla="*/ 24 w 62"/>
                    <a:gd name="T29" fmla="*/ 54 h 162"/>
                    <a:gd name="T30" fmla="*/ 18 w 62"/>
                    <a:gd name="T31" fmla="*/ 50 h 162"/>
                    <a:gd name="T32" fmla="*/ 8 w 62"/>
                    <a:gd name="T33" fmla="*/ 48 h 162"/>
                    <a:gd name="T34" fmla="*/ 0 w 62"/>
                    <a:gd name="T35" fmla="*/ 46 h 162"/>
                    <a:gd name="T36" fmla="*/ 4 w 62"/>
                    <a:gd name="T37" fmla="*/ 57 h 162"/>
                    <a:gd name="T38" fmla="*/ 8 w 62"/>
                    <a:gd name="T39" fmla="*/ 69 h 162"/>
                    <a:gd name="T40" fmla="*/ 15 w 62"/>
                    <a:gd name="T41" fmla="*/ 78 h 162"/>
                    <a:gd name="T42" fmla="*/ 21 w 62"/>
                    <a:gd name="T43" fmla="*/ 84 h 162"/>
                    <a:gd name="T44" fmla="*/ 32 w 62"/>
                    <a:gd name="T45" fmla="*/ 88 h 162"/>
                    <a:gd name="T46" fmla="*/ 42 w 62"/>
                    <a:gd name="T47" fmla="*/ 89 h 162"/>
                    <a:gd name="T48" fmla="*/ 31 w 62"/>
                    <a:gd name="T49" fmla="*/ 96 h 162"/>
                    <a:gd name="T50" fmla="*/ 24 w 62"/>
                    <a:gd name="T51" fmla="*/ 102 h 162"/>
                    <a:gd name="T52" fmla="*/ 20 w 62"/>
                    <a:gd name="T53" fmla="*/ 109 h 162"/>
                    <a:gd name="T54" fmla="*/ 16 w 62"/>
                    <a:gd name="T55" fmla="*/ 117 h 162"/>
                    <a:gd name="T56" fmla="*/ 16 w 62"/>
                    <a:gd name="T57" fmla="*/ 124 h 162"/>
                    <a:gd name="T58" fmla="*/ 14 w 62"/>
                    <a:gd name="T59" fmla="*/ 136 h 162"/>
                    <a:gd name="T60" fmla="*/ 27 w 62"/>
                    <a:gd name="T61" fmla="*/ 130 h 162"/>
                    <a:gd name="T62" fmla="*/ 35 w 62"/>
                    <a:gd name="T63" fmla="*/ 124 h 162"/>
                    <a:gd name="T64" fmla="*/ 39 w 62"/>
                    <a:gd name="T65" fmla="*/ 117 h 162"/>
                    <a:gd name="T66" fmla="*/ 46 w 62"/>
                    <a:gd name="T67" fmla="*/ 102 h 162"/>
                    <a:gd name="T68" fmla="*/ 40 w 62"/>
                    <a:gd name="T69" fmla="*/ 116 h 162"/>
                    <a:gd name="T70" fmla="*/ 38 w 62"/>
                    <a:gd name="T71" fmla="*/ 129 h 162"/>
                    <a:gd name="T72" fmla="*/ 37 w 62"/>
                    <a:gd name="T73" fmla="*/ 139 h 162"/>
                    <a:gd name="T74" fmla="*/ 39 w 62"/>
                    <a:gd name="T75" fmla="*/ 152 h 162"/>
                    <a:gd name="T76" fmla="*/ 39 w 62"/>
                    <a:gd name="T77" fmla="*/ 161 h 162"/>
                    <a:gd name="T78" fmla="*/ 51 w 62"/>
                    <a:gd name="T79" fmla="*/ 149 h 162"/>
                    <a:gd name="T80" fmla="*/ 56 w 62"/>
                    <a:gd name="T81" fmla="*/ 133 h 162"/>
                    <a:gd name="T82" fmla="*/ 58 w 62"/>
                    <a:gd name="T83" fmla="*/ 117 h 162"/>
                    <a:gd name="T84" fmla="*/ 55 w 62"/>
                    <a:gd name="T85" fmla="*/ 99 h 162"/>
                    <a:gd name="T86" fmla="*/ 55 w 62"/>
                    <a:gd name="T87" fmla="*/ 86 h 162"/>
                    <a:gd name="T88" fmla="*/ 55 w 62"/>
                    <a:gd name="T89" fmla="*/ 78 h 162"/>
                    <a:gd name="T90" fmla="*/ 55 w 62"/>
                    <a:gd name="T91" fmla="*/ 68 h 162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</a:gdLst>
                  <a:ahLst/>
                  <a:cxnLst>
                    <a:cxn ang="T92">
                      <a:pos x="T0" y="T1"/>
                    </a:cxn>
                    <a:cxn ang="T93">
                      <a:pos x="T2" y="T3"/>
                    </a:cxn>
                    <a:cxn ang="T94">
                      <a:pos x="T4" y="T5"/>
                    </a:cxn>
                    <a:cxn ang="T95">
                      <a:pos x="T6" y="T7"/>
                    </a:cxn>
                    <a:cxn ang="T96">
                      <a:pos x="T8" y="T9"/>
                    </a:cxn>
                    <a:cxn ang="T97">
                      <a:pos x="T10" y="T11"/>
                    </a:cxn>
                    <a:cxn ang="T98">
                      <a:pos x="T12" y="T13"/>
                    </a:cxn>
                    <a:cxn ang="T99">
                      <a:pos x="T14" y="T15"/>
                    </a:cxn>
                    <a:cxn ang="T100">
                      <a:pos x="T16" y="T17"/>
                    </a:cxn>
                    <a:cxn ang="T101">
                      <a:pos x="T18" y="T19"/>
                    </a:cxn>
                    <a:cxn ang="T102">
                      <a:pos x="T20" y="T21"/>
                    </a:cxn>
                    <a:cxn ang="T103">
                      <a:pos x="T22" y="T23"/>
                    </a:cxn>
                    <a:cxn ang="T104">
                      <a:pos x="T24" y="T25"/>
                    </a:cxn>
                    <a:cxn ang="T105">
                      <a:pos x="T26" y="T27"/>
                    </a:cxn>
                    <a:cxn ang="T106">
                      <a:pos x="T28" y="T29"/>
                    </a:cxn>
                    <a:cxn ang="T107">
                      <a:pos x="T30" y="T31"/>
                    </a:cxn>
                    <a:cxn ang="T108">
                      <a:pos x="T32" y="T33"/>
                    </a:cxn>
                    <a:cxn ang="T109">
                      <a:pos x="T34" y="T35"/>
                    </a:cxn>
                    <a:cxn ang="T110">
                      <a:pos x="T36" y="T37"/>
                    </a:cxn>
                    <a:cxn ang="T111">
                      <a:pos x="T38" y="T39"/>
                    </a:cxn>
                    <a:cxn ang="T112">
                      <a:pos x="T40" y="T41"/>
                    </a:cxn>
                    <a:cxn ang="T113">
                      <a:pos x="T42" y="T43"/>
                    </a:cxn>
                    <a:cxn ang="T114">
                      <a:pos x="T44" y="T45"/>
                    </a:cxn>
                    <a:cxn ang="T115">
                      <a:pos x="T46" y="T47"/>
                    </a:cxn>
                    <a:cxn ang="T116">
                      <a:pos x="T48" y="T49"/>
                    </a:cxn>
                    <a:cxn ang="T117">
                      <a:pos x="T50" y="T51"/>
                    </a:cxn>
                    <a:cxn ang="T118">
                      <a:pos x="T52" y="T53"/>
                    </a:cxn>
                    <a:cxn ang="T119">
                      <a:pos x="T54" y="T55"/>
                    </a:cxn>
                    <a:cxn ang="T120">
                      <a:pos x="T56" y="T57"/>
                    </a:cxn>
                    <a:cxn ang="T121">
                      <a:pos x="T58" y="T59"/>
                    </a:cxn>
                    <a:cxn ang="T122">
                      <a:pos x="T60" y="T61"/>
                    </a:cxn>
                    <a:cxn ang="T123">
                      <a:pos x="T62" y="T63"/>
                    </a:cxn>
                    <a:cxn ang="T124">
                      <a:pos x="T64" y="T65"/>
                    </a:cxn>
                    <a:cxn ang="T125">
                      <a:pos x="T66" y="T67"/>
                    </a:cxn>
                    <a:cxn ang="T126">
                      <a:pos x="T68" y="T69"/>
                    </a:cxn>
                    <a:cxn ang="T127">
                      <a:pos x="T70" y="T71"/>
                    </a:cxn>
                    <a:cxn ang="T128">
                      <a:pos x="T72" y="T73"/>
                    </a:cxn>
                    <a:cxn ang="T129">
                      <a:pos x="T74" y="T75"/>
                    </a:cxn>
                    <a:cxn ang="T130">
                      <a:pos x="T76" y="T77"/>
                    </a:cxn>
                    <a:cxn ang="T131">
                      <a:pos x="T78" y="T79"/>
                    </a:cxn>
                    <a:cxn ang="T132">
                      <a:pos x="T80" y="T81"/>
                    </a:cxn>
                    <a:cxn ang="T133">
                      <a:pos x="T82" y="T83"/>
                    </a:cxn>
                    <a:cxn ang="T134">
                      <a:pos x="T84" y="T85"/>
                    </a:cxn>
                    <a:cxn ang="T135">
                      <a:pos x="T86" y="T87"/>
                    </a:cxn>
                    <a:cxn ang="T136">
                      <a:pos x="T88" y="T89"/>
                    </a:cxn>
                    <a:cxn ang="T137">
                      <a:pos x="T90" y="T91"/>
                    </a:cxn>
                  </a:cxnLst>
                  <a:rect l="0" t="0" r="r" b="b"/>
                  <a:pathLst>
                    <a:path w="62" h="162">
                      <a:moveTo>
                        <a:pt x="55" y="68"/>
                      </a:moveTo>
                      <a:lnTo>
                        <a:pt x="57" y="58"/>
                      </a:lnTo>
                      <a:lnTo>
                        <a:pt x="59" y="46"/>
                      </a:lnTo>
                      <a:lnTo>
                        <a:pt x="61" y="32"/>
                      </a:lnTo>
                      <a:lnTo>
                        <a:pt x="58" y="17"/>
                      </a:lnTo>
                      <a:lnTo>
                        <a:pt x="53" y="0"/>
                      </a:lnTo>
                      <a:lnTo>
                        <a:pt x="46" y="15"/>
                      </a:lnTo>
                      <a:lnTo>
                        <a:pt x="41" y="27"/>
                      </a:lnTo>
                      <a:lnTo>
                        <a:pt x="40" y="41"/>
                      </a:lnTo>
                      <a:lnTo>
                        <a:pt x="41" y="57"/>
                      </a:lnTo>
                      <a:lnTo>
                        <a:pt x="42" y="69"/>
                      </a:lnTo>
                      <a:lnTo>
                        <a:pt x="45" y="77"/>
                      </a:lnTo>
                      <a:lnTo>
                        <a:pt x="40" y="69"/>
                      </a:lnTo>
                      <a:lnTo>
                        <a:pt x="32" y="60"/>
                      </a:lnTo>
                      <a:lnTo>
                        <a:pt x="24" y="54"/>
                      </a:lnTo>
                      <a:lnTo>
                        <a:pt x="18" y="50"/>
                      </a:lnTo>
                      <a:lnTo>
                        <a:pt x="8" y="48"/>
                      </a:lnTo>
                      <a:lnTo>
                        <a:pt x="0" y="46"/>
                      </a:lnTo>
                      <a:lnTo>
                        <a:pt x="4" y="57"/>
                      </a:lnTo>
                      <a:lnTo>
                        <a:pt x="8" y="69"/>
                      </a:lnTo>
                      <a:lnTo>
                        <a:pt x="15" y="78"/>
                      </a:lnTo>
                      <a:lnTo>
                        <a:pt x="21" y="84"/>
                      </a:lnTo>
                      <a:lnTo>
                        <a:pt x="32" y="88"/>
                      </a:lnTo>
                      <a:lnTo>
                        <a:pt x="42" y="89"/>
                      </a:lnTo>
                      <a:lnTo>
                        <a:pt x="31" y="96"/>
                      </a:lnTo>
                      <a:lnTo>
                        <a:pt x="24" y="102"/>
                      </a:lnTo>
                      <a:lnTo>
                        <a:pt x="20" y="109"/>
                      </a:lnTo>
                      <a:lnTo>
                        <a:pt x="16" y="117"/>
                      </a:lnTo>
                      <a:lnTo>
                        <a:pt x="16" y="124"/>
                      </a:lnTo>
                      <a:lnTo>
                        <a:pt x="14" y="136"/>
                      </a:lnTo>
                      <a:lnTo>
                        <a:pt x="27" y="130"/>
                      </a:lnTo>
                      <a:lnTo>
                        <a:pt x="35" y="124"/>
                      </a:lnTo>
                      <a:lnTo>
                        <a:pt x="39" y="117"/>
                      </a:lnTo>
                      <a:lnTo>
                        <a:pt x="46" y="102"/>
                      </a:lnTo>
                      <a:lnTo>
                        <a:pt x="40" y="116"/>
                      </a:lnTo>
                      <a:lnTo>
                        <a:pt x="38" y="129"/>
                      </a:lnTo>
                      <a:lnTo>
                        <a:pt x="37" y="139"/>
                      </a:lnTo>
                      <a:lnTo>
                        <a:pt x="39" y="152"/>
                      </a:lnTo>
                      <a:lnTo>
                        <a:pt x="39" y="161"/>
                      </a:lnTo>
                      <a:lnTo>
                        <a:pt x="51" y="149"/>
                      </a:lnTo>
                      <a:lnTo>
                        <a:pt x="56" y="133"/>
                      </a:lnTo>
                      <a:lnTo>
                        <a:pt x="58" y="117"/>
                      </a:lnTo>
                      <a:lnTo>
                        <a:pt x="55" y="99"/>
                      </a:lnTo>
                      <a:lnTo>
                        <a:pt x="55" y="86"/>
                      </a:lnTo>
                      <a:lnTo>
                        <a:pt x="55" y="78"/>
                      </a:lnTo>
                      <a:lnTo>
                        <a:pt x="55" y="68"/>
                      </a:lnTo>
                    </a:path>
                  </a:pathLst>
                </a:custGeom>
                <a:solidFill>
                  <a:srgbClr val="008000"/>
                </a:solidFill>
                <a:ln w="12700" cap="rnd" cmpd="sng">
                  <a:solidFill>
                    <a:srgbClr val="BFFFB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350"/>
                </a:p>
              </p:txBody>
            </p:sp>
            <p:sp>
              <p:nvSpPr>
                <p:cNvPr id="151646" name="Freeform 506"/>
                <p:cNvSpPr>
                  <a:spLocks/>
                </p:cNvSpPr>
                <p:nvPr/>
              </p:nvSpPr>
              <p:spPr bwMode="auto">
                <a:xfrm>
                  <a:off x="1414" y="3247"/>
                  <a:ext cx="45" cy="74"/>
                </a:xfrm>
                <a:custGeom>
                  <a:avLst/>
                  <a:gdLst>
                    <a:gd name="T0" fmla="*/ 27 w 45"/>
                    <a:gd name="T1" fmla="*/ 65 h 74"/>
                    <a:gd name="T2" fmla="*/ 34 w 45"/>
                    <a:gd name="T3" fmla="*/ 59 h 74"/>
                    <a:gd name="T4" fmla="*/ 38 w 45"/>
                    <a:gd name="T5" fmla="*/ 52 h 74"/>
                    <a:gd name="T6" fmla="*/ 42 w 45"/>
                    <a:gd name="T7" fmla="*/ 44 h 74"/>
                    <a:gd name="T8" fmla="*/ 42 w 45"/>
                    <a:gd name="T9" fmla="*/ 37 h 74"/>
                    <a:gd name="T10" fmla="*/ 44 w 45"/>
                    <a:gd name="T11" fmla="*/ 26 h 74"/>
                    <a:gd name="T12" fmla="*/ 31 w 45"/>
                    <a:gd name="T13" fmla="*/ 31 h 74"/>
                    <a:gd name="T14" fmla="*/ 23 w 45"/>
                    <a:gd name="T15" fmla="*/ 38 h 74"/>
                    <a:gd name="T16" fmla="*/ 19 w 45"/>
                    <a:gd name="T17" fmla="*/ 44 h 74"/>
                    <a:gd name="T18" fmla="*/ 12 w 45"/>
                    <a:gd name="T19" fmla="*/ 59 h 74"/>
                    <a:gd name="T20" fmla="*/ 18 w 45"/>
                    <a:gd name="T21" fmla="*/ 46 h 74"/>
                    <a:gd name="T22" fmla="*/ 19 w 45"/>
                    <a:gd name="T23" fmla="*/ 32 h 74"/>
                    <a:gd name="T24" fmla="*/ 20 w 45"/>
                    <a:gd name="T25" fmla="*/ 22 h 74"/>
                    <a:gd name="T26" fmla="*/ 19 w 45"/>
                    <a:gd name="T27" fmla="*/ 10 h 74"/>
                    <a:gd name="T28" fmla="*/ 19 w 45"/>
                    <a:gd name="T29" fmla="*/ 0 h 74"/>
                    <a:gd name="T30" fmla="*/ 8 w 45"/>
                    <a:gd name="T31" fmla="*/ 13 h 74"/>
                    <a:gd name="T32" fmla="*/ 2 w 45"/>
                    <a:gd name="T33" fmla="*/ 28 h 74"/>
                    <a:gd name="T34" fmla="*/ 1 w 45"/>
                    <a:gd name="T35" fmla="*/ 44 h 74"/>
                    <a:gd name="T36" fmla="*/ 0 w 45"/>
                    <a:gd name="T37" fmla="*/ 72 h 74"/>
                    <a:gd name="T38" fmla="*/ 14 w 45"/>
                    <a:gd name="T39" fmla="*/ 73 h 74"/>
                    <a:gd name="T40" fmla="*/ 27 w 45"/>
                    <a:gd name="T41" fmla="*/ 65 h 74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45" h="74">
                      <a:moveTo>
                        <a:pt x="27" y="65"/>
                      </a:moveTo>
                      <a:lnTo>
                        <a:pt x="34" y="59"/>
                      </a:lnTo>
                      <a:lnTo>
                        <a:pt x="38" y="52"/>
                      </a:lnTo>
                      <a:lnTo>
                        <a:pt x="42" y="44"/>
                      </a:lnTo>
                      <a:lnTo>
                        <a:pt x="42" y="37"/>
                      </a:lnTo>
                      <a:lnTo>
                        <a:pt x="44" y="26"/>
                      </a:lnTo>
                      <a:lnTo>
                        <a:pt x="31" y="31"/>
                      </a:lnTo>
                      <a:lnTo>
                        <a:pt x="23" y="38"/>
                      </a:lnTo>
                      <a:lnTo>
                        <a:pt x="19" y="44"/>
                      </a:lnTo>
                      <a:lnTo>
                        <a:pt x="12" y="59"/>
                      </a:lnTo>
                      <a:lnTo>
                        <a:pt x="18" y="46"/>
                      </a:lnTo>
                      <a:lnTo>
                        <a:pt x="19" y="32"/>
                      </a:lnTo>
                      <a:lnTo>
                        <a:pt x="20" y="22"/>
                      </a:lnTo>
                      <a:lnTo>
                        <a:pt x="19" y="10"/>
                      </a:lnTo>
                      <a:lnTo>
                        <a:pt x="19" y="0"/>
                      </a:lnTo>
                      <a:lnTo>
                        <a:pt x="8" y="13"/>
                      </a:lnTo>
                      <a:lnTo>
                        <a:pt x="2" y="28"/>
                      </a:lnTo>
                      <a:lnTo>
                        <a:pt x="1" y="44"/>
                      </a:lnTo>
                      <a:lnTo>
                        <a:pt x="0" y="72"/>
                      </a:lnTo>
                      <a:lnTo>
                        <a:pt x="14" y="73"/>
                      </a:lnTo>
                      <a:lnTo>
                        <a:pt x="27" y="65"/>
                      </a:lnTo>
                    </a:path>
                  </a:pathLst>
                </a:custGeom>
                <a:solidFill>
                  <a:srgbClr val="008000"/>
                </a:solidFill>
                <a:ln w="12700" cap="rnd" cmpd="sng">
                  <a:solidFill>
                    <a:srgbClr val="BFFFB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350"/>
                </a:p>
              </p:txBody>
            </p:sp>
            <p:sp>
              <p:nvSpPr>
                <p:cNvPr id="151647" name="Oval 507"/>
                <p:cNvSpPr>
                  <a:spLocks noChangeArrowheads="1"/>
                </p:cNvSpPr>
                <p:nvPr/>
              </p:nvSpPr>
              <p:spPr bwMode="auto">
                <a:xfrm>
                  <a:off x="1353" y="3266"/>
                  <a:ext cx="79" cy="151"/>
                </a:xfrm>
                <a:prstGeom prst="ellipse">
                  <a:avLst/>
                </a:prstGeom>
                <a:solidFill>
                  <a:srgbClr val="008000"/>
                </a:solidFill>
                <a:ln w="12700">
                  <a:solidFill>
                    <a:srgbClr val="9FFF9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1350"/>
                </a:p>
              </p:txBody>
            </p:sp>
            <p:sp>
              <p:nvSpPr>
                <p:cNvPr id="151648" name="Freeform 508"/>
                <p:cNvSpPr>
                  <a:spLocks/>
                </p:cNvSpPr>
                <p:nvPr/>
              </p:nvSpPr>
              <p:spPr bwMode="auto">
                <a:xfrm>
                  <a:off x="1371" y="3291"/>
                  <a:ext cx="53" cy="93"/>
                </a:xfrm>
                <a:custGeom>
                  <a:avLst/>
                  <a:gdLst>
                    <a:gd name="T0" fmla="*/ 1 w 53"/>
                    <a:gd name="T1" fmla="*/ 9 h 93"/>
                    <a:gd name="T2" fmla="*/ 5 w 53"/>
                    <a:gd name="T3" fmla="*/ 9 h 93"/>
                    <a:gd name="T4" fmla="*/ 9 w 53"/>
                    <a:gd name="T5" fmla="*/ 8 h 93"/>
                    <a:gd name="T6" fmla="*/ 13 w 53"/>
                    <a:gd name="T7" fmla="*/ 5 h 93"/>
                    <a:gd name="T8" fmla="*/ 15 w 53"/>
                    <a:gd name="T9" fmla="*/ 3 h 93"/>
                    <a:gd name="T10" fmla="*/ 17 w 53"/>
                    <a:gd name="T11" fmla="*/ 0 h 93"/>
                    <a:gd name="T12" fmla="*/ 41 w 53"/>
                    <a:gd name="T13" fmla="*/ 0 h 93"/>
                    <a:gd name="T14" fmla="*/ 41 w 53"/>
                    <a:gd name="T15" fmla="*/ 77 h 93"/>
                    <a:gd name="T16" fmla="*/ 42 w 53"/>
                    <a:gd name="T17" fmla="*/ 82 h 93"/>
                    <a:gd name="T18" fmla="*/ 45 w 53"/>
                    <a:gd name="T19" fmla="*/ 85 h 93"/>
                    <a:gd name="T20" fmla="*/ 49 w 53"/>
                    <a:gd name="T21" fmla="*/ 88 h 93"/>
                    <a:gd name="T22" fmla="*/ 52 w 53"/>
                    <a:gd name="T23" fmla="*/ 88 h 93"/>
                    <a:gd name="T24" fmla="*/ 52 w 53"/>
                    <a:gd name="T25" fmla="*/ 92 h 93"/>
                    <a:gd name="T26" fmla="*/ 0 w 53"/>
                    <a:gd name="T27" fmla="*/ 92 h 93"/>
                    <a:gd name="T28" fmla="*/ 0 w 53"/>
                    <a:gd name="T29" fmla="*/ 88 h 93"/>
                    <a:gd name="T30" fmla="*/ 3 w 53"/>
                    <a:gd name="T31" fmla="*/ 88 h 93"/>
                    <a:gd name="T32" fmla="*/ 7 w 53"/>
                    <a:gd name="T33" fmla="*/ 85 h 93"/>
                    <a:gd name="T34" fmla="*/ 9 w 53"/>
                    <a:gd name="T35" fmla="*/ 82 h 93"/>
                    <a:gd name="T36" fmla="*/ 10 w 53"/>
                    <a:gd name="T37" fmla="*/ 77 h 93"/>
                    <a:gd name="T38" fmla="*/ 10 w 53"/>
                    <a:gd name="T39" fmla="*/ 19 h 93"/>
                    <a:gd name="T40" fmla="*/ 9 w 53"/>
                    <a:gd name="T41" fmla="*/ 16 h 93"/>
                    <a:gd name="T42" fmla="*/ 7 w 53"/>
                    <a:gd name="T43" fmla="*/ 13 h 93"/>
                    <a:gd name="T44" fmla="*/ 4 w 53"/>
                    <a:gd name="T45" fmla="*/ 12 h 93"/>
                    <a:gd name="T46" fmla="*/ 1 w 53"/>
                    <a:gd name="T47" fmla="*/ 12 h 93"/>
                    <a:gd name="T48" fmla="*/ 1 w 53"/>
                    <a:gd name="T49" fmla="*/ 9 h 93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0" t="0" r="r" b="b"/>
                  <a:pathLst>
                    <a:path w="53" h="93">
                      <a:moveTo>
                        <a:pt x="1" y="9"/>
                      </a:moveTo>
                      <a:lnTo>
                        <a:pt x="5" y="9"/>
                      </a:lnTo>
                      <a:lnTo>
                        <a:pt x="9" y="8"/>
                      </a:lnTo>
                      <a:lnTo>
                        <a:pt x="13" y="5"/>
                      </a:lnTo>
                      <a:lnTo>
                        <a:pt x="15" y="3"/>
                      </a:lnTo>
                      <a:lnTo>
                        <a:pt x="17" y="0"/>
                      </a:lnTo>
                      <a:lnTo>
                        <a:pt x="41" y="0"/>
                      </a:lnTo>
                      <a:lnTo>
                        <a:pt x="41" y="77"/>
                      </a:lnTo>
                      <a:lnTo>
                        <a:pt x="42" y="82"/>
                      </a:lnTo>
                      <a:lnTo>
                        <a:pt x="45" y="85"/>
                      </a:lnTo>
                      <a:lnTo>
                        <a:pt x="49" y="88"/>
                      </a:lnTo>
                      <a:lnTo>
                        <a:pt x="52" y="88"/>
                      </a:lnTo>
                      <a:lnTo>
                        <a:pt x="52" y="92"/>
                      </a:lnTo>
                      <a:lnTo>
                        <a:pt x="0" y="92"/>
                      </a:lnTo>
                      <a:lnTo>
                        <a:pt x="0" y="88"/>
                      </a:lnTo>
                      <a:lnTo>
                        <a:pt x="3" y="88"/>
                      </a:lnTo>
                      <a:lnTo>
                        <a:pt x="7" y="85"/>
                      </a:lnTo>
                      <a:lnTo>
                        <a:pt x="9" y="82"/>
                      </a:lnTo>
                      <a:lnTo>
                        <a:pt x="10" y="77"/>
                      </a:lnTo>
                      <a:lnTo>
                        <a:pt x="10" y="19"/>
                      </a:lnTo>
                      <a:lnTo>
                        <a:pt x="9" y="16"/>
                      </a:lnTo>
                      <a:lnTo>
                        <a:pt x="7" y="13"/>
                      </a:lnTo>
                      <a:lnTo>
                        <a:pt x="4" y="12"/>
                      </a:lnTo>
                      <a:lnTo>
                        <a:pt x="1" y="12"/>
                      </a:lnTo>
                      <a:lnTo>
                        <a:pt x="1" y="9"/>
                      </a:lnTo>
                    </a:path>
                  </a:pathLst>
                </a:custGeom>
                <a:solidFill>
                  <a:srgbClr val="BFFFBF"/>
                </a:solidFill>
                <a:ln w="12700" cap="rnd" cmpd="sng">
                  <a:solidFill>
                    <a:srgbClr val="3F5F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350"/>
                </a:p>
              </p:txBody>
            </p:sp>
          </p:grpSp>
          <p:sp>
            <p:nvSpPr>
              <p:cNvPr id="151581" name="Oval 509"/>
              <p:cNvSpPr>
                <a:spLocks noChangeArrowheads="1"/>
              </p:cNvSpPr>
              <p:nvPr/>
            </p:nvSpPr>
            <p:spPr bwMode="auto">
              <a:xfrm>
                <a:off x="516" y="3576"/>
                <a:ext cx="74" cy="109"/>
              </a:xfrm>
              <a:prstGeom prst="ellipse">
                <a:avLst/>
              </a:prstGeom>
              <a:solidFill>
                <a:srgbClr val="008000"/>
              </a:solidFill>
              <a:ln w="12700">
                <a:solidFill>
                  <a:srgbClr val="9FFF9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350"/>
              </a:p>
            </p:txBody>
          </p:sp>
          <p:sp>
            <p:nvSpPr>
              <p:cNvPr id="151582" name="Oval 510"/>
              <p:cNvSpPr>
                <a:spLocks noChangeArrowheads="1"/>
              </p:cNvSpPr>
              <p:nvPr/>
            </p:nvSpPr>
            <p:spPr bwMode="auto">
              <a:xfrm>
                <a:off x="526" y="3590"/>
                <a:ext cx="54" cy="82"/>
              </a:xfrm>
              <a:prstGeom prst="ellipse">
                <a:avLst/>
              </a:prstGeom>
              <a:solidFill>
                <a:srgbClr val="008000"/>
              </a:solidFill>
              <a:ln w="12700">
                <a:solidFill>
                  <a:srgbClr val="9FFF9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350"/>
              </a:p>
            </p:txBody>
          </p:sp>
          <p:sp>
            <p:nvSpPr>
              <p:cNvPr id="151583" name="Freeform 511"/>
              <p:cNvSpPr>
                <a:spLocks/>
              </p:cNvSpPr>
              <p:nvPr/>
            </p:nvSpPr>
            <p:spPr bwMode="auto">
              <a:xfrm>
                <a:off x="540" y="3605"/>
                <a:ext cx="34" cy="60"/>
              </a:xfrm>
              <a:custGeom>
                <a:avLst/>
                <a:gdLst>
                  <a:gd name="T0" fmla="*/ 1 w 34"/>
                  <a:gd name="T1" fmla="*/ 6 h 60"/>
                  <a:gd name="T2" fmla="*/ 4 w 34"/>
                  <a:gd name="T3" fmla="*/ 6 h 60"/>
                  <a:gd name="T4" fmla="*/ 6 w 34"/>
                  <a:gd name="T5" fmla="*/ 5 h 60"/>
                  <a:gd name="T6" fmla="*/ 8 w 34"/>
                  <a:gd name="T7" fmla="*/ 4 h 60"/>
                  <a:gd name="T8" fmla="*/ 10 w 34"/>
                  <a:gd name="T9" fmla="*/ 2 h 60"/>
                  <a:gd name="T10" fmla="*/ 11 w 34"/>
                  <a:gd name="T11" fmla="*/ 0 h 60"/>
                  <a:gd name="T12" fmla="*/ 27 w 34"/>
                  <a:gd name="T13" fmla="*/ 0 h 60"/>
                  <a:gd name="T14" fmla="*/ 27 w 34"/>
                  <a:gd name="T15" fmla="*/ 50 h 60"/>
                  <a:gd name="T16" fmla="*/ 27 w 34"/>
                  <a:gd name="T17" fmla="*/ 53 h 60"/>
                  <a:gd name="T18" fmla="*/ 29 w 34"/>
                  <a:gd name="T19" fmla="*/ 55 h 60"/>
                  <a:gd name="T20" fmla="*/ 31 w 34"/>
                  <a:gd name="T21" fmla="*/ 56 h 60"/>
                  <a:gd name="T22" fmla="*/ 33 w 34"/>
                  <a:gd name="T23" fmla="*/ 56 h 60"/>
                  <a:gd name="T24" fmla="*/ 33 w 34"/>
                  <a:gd name="T25" fmla="*/ 59 h 60"/>
                  <a:gd name="T26" fmla="*/ 0 w 34"/>
                  <a:gd name="T27" fmla="*/ 59 h 60"/>
                  <a:gd name="T28" fmla="*/ 0 w 34"/>
                  <a:gd name="T29" fmla="*/ 56 h 60"/>
                  <a:gd name="T30" fmla="*/ 2 w 34"/>
                  <a:gd name="T31" fmla="*/ 56 h 60"/>
                  <a:gd name="T32" fmla="*/ 5 w 34"/>
                  <a:gd name="T33" fmla="*/ 55 h 60"/>
                  <a:gd name="T34" fmla="*/ 6 w 34"/>
                  <a:gd name="T35" fmla="*/ 53 h 60"/>
                  <a:gd name="T36" fmla="*/ 7 w 34"/>
                  <a:gd name="T37" fmla="*/ 50 h 60"/>
                  <a:gd name="T38" fmla="*/ 7 w 34"/>
                  <a:gd name="T39" fmla="*/ 13 h 60"/>
                  <a:gd name="T40" fmla="*/ 6 w 34"/>
                  <a:gd name="T41" fmla="*/ 11 h 60"/>
                  <a:gd name="T42" fmla="*/ 5 w 34"/>
                  <a:gd name="T43" fmla="*/ 9 h 60"/>
                  <a:gd name="T44" fmla="*/ 3 w 34"/>
                  <a:gd name="T45" fmla="*/ 8 h 60"/>
                  <a:gd name="T46" fmla="*/ 1 w 34"/>
                  <a:gd name="T47" fmla="*/ 8 h 60"/>
                  <a:gd name="T48" fmla="*/ 1 w 34"/>
                  <a:gd name="T49" fmla="*/ 6 h 60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34" h="60">
                    <a:moveTo>
                      <a:pt x="1" y="6"/>
                    </a:moveTo>
                    <a:lnTo>
                      <a:pt x="4" y="6"/>
                    </a:lnTo>
                    <a:lnTo>
                      <a:pt x="6" y="5"/>
                    </a:lnTo>
                    <a:lnTo>
                      <a:pt x="8" y="4"/>
                    </a:lnTo>
                    <a:lnTo>
                      <a:pt x="10" y="2"/>
                    </a:lnTo>
                    <a:lnTo>
                      <a:pt x="11" y="0"/>
                    </a:lnTo>
                    <a:lnTo>
                      <a:pt x="27" y="0"/>
                    </a:lnTo>
                    <a:lnTo>
                      <a:pt x="27" y="50"/>
                    </a:lnTo>
                    <a:lnTo>
                      <a:pt x="27" y="53"/>
                    </a:lnTo>
                    <a:lnTo>
                      <a:pt x="29" y="55"/>
                    </a:lnTo>
                    <a:lnTo>
                      <a:pt x="31" y="56"/>
                    </a:lnTo>
                    <a:lnTo>
                      <a:pt x="33" y="56"/>
                    </a:lnTo>
                    <a:lnTo>
                      <a:pt x="33" y="59"/>
                    </a:lnTo>
                    <a:lnTo>
                      <a:pt x="0" y="59"/>
                    </a:lnTo>
                    <a:lnTo>
                      <a:pt x="0" y="56"/>
                    </a:lnTo>
                    <a:lnTo>
                      <a:pt x="2" y="56"/>
                    </a:lnTo>
                    <a:lnTo>
                      <a:pt x="5" y="55"/>
                    </a:lnTo>
                    <a:lnTo>
                      <a:pt x="6" y="53"/>
                    </a:lnTo>
                    <a:lnTo>
                      <a:pt x="7" y="50"/>
                    </a:lnTo>
                    <a:lnTo>
                      <a:pt x="7" y="13"/>
                    </a:lnTo>
                    <a:lnTo>
                      <a:pt x="6" y="11"/>
                    </a:lnTo>
                    <a:lnTo>
                      <a:pt x="5" y="9"/>
                    </a:lnTo>
                    <a:lnTo>
                      <a:pt x="3" y="8"/>
                    </a:lnTo>
                    <a:lnTo>
                      <a:pt x="1" y="8"/>
                    </a:lnTo>
                    <a:lnTo>
                      <a:pt x="1" y="6"/>
                    </a:lnTo>
                  </a:path>
                </a:pathLst>
              </a:custGeom>
              <a:solidFill>
                <a:srgbClr val="BFFFBF"/>
              </a:solidFill>
              <a:ln w="12700" cap="rnd" cmpd="sng">
                <a:solidFill>
                  <a:srgbClr val="3F5F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151584" name="Oval 512"/>
              <p:cNvSpPr>
                <a:spLocks noChangeArrowheads="1"/>
              </p:cNvSpPr>
              <p:nvPr/>
            </p:nvSpPr>
            <p:spPr bwMode="auto">
              <a:xfrm>
                <a:off x="1377" y="3579"/>
                <a:ext cx="74" cy="108"/>
              </a:xfrm>
              <a:prstGeom prst="ellipse">
                <a:avLst/>
              </a:prstGeom>
              <a:solidFill>
                <a:srgbClr val="008000"/>
              </a:solidFill>
              <a:ln w="12700">
                <a:solidFill>
                  <a:srgbClr val="9FFF9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350"/>
              </a:p>
            </p:txBody>
          </p:sp>
          <p:sp>
            <p:nvSpPr>
              <p:cNvPr id="151585" name="Oval 513"/>
              <p:cNvSpPr>
                <a:spLocks noChangeArrowheads="1"/>
              </p:cNvSpPr>
              <p:nvPr/>
            </p:nvSpPr>
            <p:spPr bwMode="auto">
              <a:xfrm>
                <a:off x="1387" y="3592"/>
                <a:ext cx="54" cy="82"/>
              </a:xfrm>
              <a:prstGeom prst="ellipse">
                <a:avLst/>
              </a:prstGeom>
              <a:solidFill>
                <a:srgbClr val="008000"/>
              </a:solidFill>
              <a:ln w="12700">
                <a:solidFill>
                  <a:srgbClr val="9FFF9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350"/>
              </a:p>
            </p:txBody>
          </p:sp>
          <p:sp>
            <p:nvSpPr>
              <p:cNvPr id="151586" name="Freeform 514"/>
              <p:cNvSpPr>
                <a:spLocks/>
              </p:cNvSpPr>
              <p:nvPr/>
            </p:nvSpPr>
            <p:spPr bwMode="auto">
              <a:xfrm>
                <a:off x="1401" y="3608"/>
                <a:ext cx="34" cy="59"/>
              </a:xfrm>
              <a:custGeom>
                <a:avLst/>
                <a:gdLst>
                  <a:gd name="T0" fmla="*/ 1 w 34"/>
                  <a:gd name="T1" fmla="*/ 6 h 59"/>
                  <a:gd name="T2" fmla="*/ 4 w 34"/>
                  <a:gd name="T3" fmla="*/ 6 h 59"/>
                  <a:gd name="T4" fmla="*/ 6 w 34"/>
                  <a:gd name="T5" fmla="*/ 5 h 59"/>
                  <a:gd name="T6" fmla="*/ 8 w 34"/>
                  <a:gd name="T7" fmla="*/ 3 h 59"/>
                  <a:gd name="T8" fmla="*/ 10 w 34"/>
                  <a:gd name="T9" fmla="*/ 2 h 59"/>
                  <a:gd name="T10" fmla="*/ 11 w 34"/>
                  <a:gd name="T11" fmla="*/ 0 h 59"/>
                  <a:gd name="T12" fmla="*/ 27 w 34"/>
                  <a:gd name="T13" fmla="*/ 0 h 59"/>
                  <a:gd name="T14" fmla="*/ 27 w 34"/>
                  <a:gd name="T15" fmla="*/ 49 h 59"/>
                  <a:gd name="T16" fmla="*/ 27 w 34"/>
                  <a:gd name="T17" fmla="*/ 52 h 59"/>
                  <a:gd name="T18" fmla="*/ 29 w 34"/>
                  <a:gd name="T19" fmla="*/ 54 h 59"/>
                  <a:gd name="T20" fmla="*/ 32 w 34"/>
                  <a:gd name="T21" fmla="*/ 56 h 59"/>
                  <a:gd name="T22" fmla="*/ 33 w 34"/>
                  <a:gd name="T23" fmla="*/ 56 h 59"/>
                  <a:gd name="T24" fmla="*/ 33 w 34"/>
                  <a:gd name="T25" fmla="*/ 58 h 59"/>
                  <a:gd name="T26" fmla="*/ 0 w 34"/>
                  <a:gd name="T27" fmla="*/ 58 h 59"/>
                  <a:gd name="T28" fmla="*/ 0 w 34"/>
                  <a:gd name="T29" fmla="*/ 56 h 59"/>
                  <a:gd name="T30" fmla="*/ 2 w 34"/>
                  <a:gd name="T31" fmla="*/ 56 h 59"/>
                  <a:gd name="T32" fmla="*/ 5 w 34"/>
                  <a:gd name="T33" fmla="*/ 54 h 59"/>
                  <a:gd name="T34" fmla="*/ 6 w 34"/>
                  <a:gd name="T35" fmla="*/ 52 h 59"/>
                  <a:gd name="T36" fmla="*/ 7 w 34"/>
                  <a:gd name="T37" fmla="*/ 49 h 59"/>
                  <a:gd name="T38" fmla="*/ 7 w 34"/>
                  <a:gd name="T39" fmla="*/ 12 h 59"/>
                  <a:gd name="T40" fmla="*/ 6 w 34"/>
                  <a:gd name="T41" fmla="*/ 10 h 59"/>
                  <a:gd name="T42" fmla="*/ 5 w 34"/>
                  <a:gd name="T43" fmla="*/ 8 h 59"/>
                  <a:gd name="T44" fmla="*/ 3 w 34"/>
                  <a:gd name="T45" fmla="*/ 8 h 59"/>
                  <a:gd name="T46" fmla="*/ 1 w 34"/>
                  <a:gd name="T47" fmla="*/ 8 h 59"/>
                  <a:gd name="T48" fmla="*/ 1 w 34"/>
                  <a:gd name="T49" fmla="*/ 6 h 59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34" h="59">
                    <a:moveTo>
                      <a:pt x="1" y="6"/>
                    </a:moveTo>
                    <a:lnTo>
                      <a:pt x="4" y="6"/>
                    </a:lnTo>
                    <a:lnTo>
                      <a:pt x="6" y="5"/>
                    </a:lnTo>
                    <a:lnTo>
                      <a:pt x="8" y="3"/>
                    </a:lnTo>
                    <a:lnTo>
                      <a:pt x="10" y="2"/>
                    </a:lnTo>
                    <a:lnTo>
                      <a:pt x="11" y="0"/>
                    </a:lnTo>
                    <a:lnTo>
                      <a:pt x="27" y="0"/>
                    </a:lnTo>
                    <a:lnTo>
                      <a:pt x="27" y="49"/>
                    </a:lnTo>
                    <a:lnTo>
                      <a:pt x="27" y="52"/>
                    </a:lnTo>
                    <a:lnTo>
                      <a:pt x="29" y="54"/>
                    </a:lnTo>
                    <a:lnTo>
                      <a:pt x="32" y="56"/>
                    </a:lnTo>
                    <a:lnTo>
                      <a:pt x="33" y="56"/>
                    </a:lnTo>
                    <a:lnTo>
                      <a:pt x="33" y="58"/>
                    </a:lnTo>
                    <a:lnTo>
                      <a:pt x="0" y="58"/>
                    </a:lnTo>
                    <a:lnTo>
                      <a:pt x="0" y="56"/>
                    </a:lnTo>
                    <a:lnTo>
                      <a:pt x="2" y="56"/>
                    </a:lnTo>
                    <a:lnTo>
                      <a:pt x="5" y="54"/>
                    </a:lnTo>
                    <a:lnTo>
                      <a:pt x="6" y="52"/>
                    </a:lnTo>
                    <a:lnTo>
                      <a:pt x="7" y="49"/>
                    </a:lnTo>
                    <a:lnTo>
                      <a:pt x="7" y="12"/>
                    </a:lnTo>
                    <a:lnTo>
                      <a:pt x="6" y="10"/>
                    </a:lnTo>
                    <a:lnTo>
                      <a:pt x="5" y="8"/>
                    </a:lnTo>
                    <a:lnTo>
                      <a:pt x="3" y="8"/>
                    </a:lnTo>
                    <a:lnTo>
                      <a:pt x="1" y="8"/>
                    </a:lnTo>
                    <a:lnTo>
                      <a:pt x="1" y="6"/>
                    </a:lnTo>
                  </a:path>
                </a:pathLst>
              </a:custGeom>
              <a:solidFill>
                <a:srgbClr val="BFFFBF"/>
              </a:solidFill>
              <a:ln w="12700" cap="rnd" cmpd="sng">
                <a:solidFill>
                  <a:srgbClr val="3F5F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  <p:grpSp>
            <p:nvGrpSpPr>
              <p:cNvPr id="151587" name="Group 515"/>
              <p:cNvGrpSpPr>
                <a:grpSpLocks/>
              </p:cNvGrpSpPr>
              <p:nvPr/>
            </p:nvGrpSpPr>
            <p:grpSpPr bwMode="auto">
              <a:xfrm>
                <a:off x="695" y="3419"/>
                <a:ext cx="83" cy="100"/>
                <a:chOff x="695" y="3419"/>
                <a:chExt cx="83" cy="100"/>
              </a:xfrm>
            </p:grpSpPr>
            <p:sp>
              <p:nvSpPr>
                <p:cNvPr id="151643" name="Oval 516"/>
                <p:cNvSpPr>
                  <a:spLocks noChangeArrowheads="1"/>
                </p:cNvSpPr>
                <p:nvPr/>
              </p:nvSpPr>
              <p:spPr bwMode="auto">
                <a:xfrm>
                  <a:off x="695" y="3419"/>
                  <a:ext cx="83" cy="100"/>
                </a:xfrm>
                <a:prstGeom prst="ellipse">
                  <a:avLst/>
                </a:prstGeom>
                <a:solidFill>
                  <a:srgbClr val="3F5F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1350"/>
                </a:p>
              </p:txBody>
            </p:sp>
            <p:sp>
              <p:nvSpPr>
                <p:cNvPr id="151644" name="Oval 517"/>
                <p:cNvSpPr>
                  <a:spLocks noChangeArrowheads="1"/>
                </p:cNvSpPr>
                <p:nvPr/>
              </p:nvSpPr>
              <p:spPr bwMode="auto">
                <a:xfrm>
                  <a:off x="716" y="3443"/>
                  <a:ext cx="41" cy="52"/>
                </a:xfrm>
                <a:prstGeom prst="ellipse">
                  <a:avLst/>
                </a:prstGeom>
                <a:solidFill>
                  <a:srgbClr val="9FFF9F"/>
                </a:solidFill>
                <a:ln w="12700">
                  <a:solidFill>
                    <a:srgbClr val="008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1350"/>
                </a:p>
              </p:txBody>
            </p:sp>
          </p:grpSp>
          <p:grpSp>
            <p:nvGrpSpPr>
              <p:cNvPr id="151588" name="Group 518"/>
              <p:cNvGrpSpPr>
                <a:grpSpLocks/>
              </p:cNvGrpSpPr>
              <p:nvPr/>
            </p:nvGrpSpPr>
            <p:grpSpPr bwMode="auto">
              <a:xfrm>
                <a:off x="1183" y="3433"/>
                <a:ext cx="82" cy="100"/>
                <a:chOff x="1183" y="3433"/>
                <a:chExt cx="82" cy="100"/>
              </a:xfrm>
            </p:grpSpPr>
            <p:sp>
              <p:nvSpPr>
                <p:cNvPr id="151641" name="Oval 519"/>
                <p:cNvSpPr>
                  <a:spLocks noChangeArrowheads="1"/>
                </p:cNvSpPr>
                <p:nvPr/>
              </p:nvSpPr>
              <p:spPr bwMode="auto">
                <a:xfrm>
                  <a:off x="1183" y="3433"/>
                  <a:ext cx="82" cy="100"/>
                </a:xfrm>
                <a:prstGeom prst="ellipse">
                  <a:avLst/>
                </a:prstGeom>
                <a:solidFill>
                  <a:srgbClr val="008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1350"/>
                </a:p>
              </p:txBody>
            </p:sp>
            <p:sp>
              <p:nvSpPr>
                <p:cNvPr id="151642" name="Oval 520"/>
                <p:cNvSpPr>
                  <a:spLocks noChangeArrowheads="1"/>
                </p:cNvSpPr>
                <p:nvPr/>
              </p:nvSpPr>
              <p:spPr bwMode="auto">
                <a:xfrm>
                  <a:off x="1203" y="3457"/>
                  <a:ext cx="41" cy="51"/>
                </a:xfrm>
                <a:prstGeom prst="ellipse">
                  <a:avLst/>
                </a:prstGeom>
                <a:solidFill>
                  <a:srgbClr val="BFFFBF"/>
                </a:solidFill>
                <a:ln w="12700">
                  <a:solidFill>
                    <a:srgbClr val="008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1350"/>
                </a:p>
              </p:txBody>
            </p:sp>
          </p:grpSp>
          <p:grpSp>
            <p:nvGrpSpPr>
              <p:cNvPr id="151589" name="Group 521"/>
              <p:cNvGrpSpPr>
                <a:grpSpLocks/>
              </p:cNvGrpSpPr>
              <p:nvPr/>
            </p:nvGrpSpPr>
            <p:grpSpPr bwMode="auto">
              <a:xfrm>
                <a:off x="801" y="3648"/>
                <a:ext cx="356" cy="38"/>
                <a:chOff x="801" y="3648"/>
                <a:chExt cx="356" cy="38"/>
              </a:xfrm>
            </p:grpSpPr>
            <p:grpSp>
              <p:nvGrpSpPr>
                <p:cNvPr id="151620" name="Group 522"/>
                <p:cNvGrpSpPr>
                  <a:grpSpLocks/>
                </p:cNvGrpSpPr>
                <p:nvPr/>
              </p:nvGrpSpPr>
              <p:grpSpPr bwMode="auto">
                <a:xfrm>
                  <a:off x="1127" y="3648"/>
                  <a:ext cx="30" cy="36"/>
                  <a:chOff x="1127" y="3648"/>
                  <a:chExt cx="30" cy="36"/>
                </a:xfrm>
              </p:grpSpPr>
              <p:sp>
                <p:nvSpPr>
                  <p:cNvPr id="151639" name="Freeform 523"/>
                  <p:cNvSpPr>
                    <a:spLocks/>
                  </p:cNvSpPr>
                  <p:nvPr/>
                </p:nvSpPr>
                <p:spPr bwMode="auto">
                  <a:xfrm>
                    <a:off x="1127" y="3648"/>
                    <a:ext cx="30" cy="36"/>
                  </a:xfrm>
                  <a:custGeom>
                    <a:avLst/>
                    <a:gdLst>
                      <a:gd name="T0" fmla="*/ 0 w 30"/>
                      <a:gd name="T1" fmla="*/ 0 h 36"/>
                      <a:gd name="T2" fmla="*/ 20 w 30"/>
                      <a:gd name="T3" fmla="*/ 0 h 36"/>
                      <a:gd name="T4" fmla="*/ 24 w 30"/>
                      <a:gd name="T5" fmla="*/ 2 h 36"/>
                      <a:gd name="T6" fmla="*/ 25 w 30"/>
                      <a:gd name="T7" fmla="*/ 3 h 36"/>
                      <a:gd name="T8" fmla="*/ 26 w 30"/>
                      <a:gd name="T9" fmla="*/ 7 h 36"/>
                      <a:gd name="T10" fmla="*/ 26 w 30"/>
                      <a:gd name="T11" fmla="*/ 13 h 36"/>
                      <a:gd name="T12" fmla="*/ 25 w 30"/>
                      <a:gd name="T13" fmla="*/ 17 h 36"/>
                      <a:gd name="T14" fmla="*/ 23 w 30"/>
                      <a:gd name="T15" fmla="*/ 19 h 36"/>
                      <a:gd name="T16" fmla="*/ 20 w 30"/>
                      <a:gd name="T17" fmla="*/ 20 h 36"/>
                      <a:gd name="T18" fmla="*/ 23 w 30"/>
                      <a:gd name="T19" fmla="*/ 21 h 36"/>
                      <a:gd name="T20" fmla="*/ 25 w 30"/>
                      <a:gd name="T21" fmla="*/ 23 h 36"/>
                      <a:gd name="T22" fmla="*/ 26 w 30"/>
                      <a:gd name="T23" fmla="*/ 27 h 36"/>
                      <a:gd name="T24" fmla="*/ 27 w 30"/>
                      <a:gd name="T25" fmla="*/ 30 h 36"/>
                      <a:gd name="T26" fmla="*/ 27 w 30"/>
                      <a:gd name="T27" fmla="*/ 33 h 36"/>
                      <a:gd name="T28" fmla="*/ 29 w 30"/>
                      <a:gd name="T29" fmla="*/ 33 h 36"/>
                      <a:gd name="T30" fmla="*/ 29 w 30"/>
                      <a:gd name="T31" fmla="*/ 35 h 36"/>
                      <a:gd name="T32" fmla="*/ 18 w 30"/>
                      <a:gd name="T33" fmla="*/ 35 h 36"/>
                      <a:gd name="T34" fmla="*/ 18 w 30"/>
                      <a:gd name="T35" fmla="*/ 33 h 36"/>
                      <a:gd name="T36" fmla="*/ 20 w 30"/>
                      <a:gd name="T37" fmla="*/ 33 h 36"/>
                      <a:gd name="T38" fmla="*/ 20 w 30"/>
                      <a:gd name="T39" fmla="*/ 29 h 36"/>
                      <a:gd name="T40" fmla="*/ 18 w 30"/>
                      <a:gd name="T41" fmla="*/ 27 h 36"/>
                      <a:gd name="T42" fmla="*/ 16 w 30"/>
                      <a:gd name="T43" fmla="*/ 24 h 36"/>
                      <a:gd name="T44" fmla="*/ 15 w 30"/>
                      <a:gd name="T45" fmla="*/ 21 h 36"/>
                      <a:gd name="T46" fmla="*/ 13 w 30"/>
                      <a:gd name="T47" fmla="*/ 20 h 36"/>
                      <a:gd name="T48" fmla="*/ 13 w 30"/>
                      <a:gd name="T49" fmla="*/ 33 h 36"/>
                      <a:gd name="T50" fmla="*/ 15 w 30"/>
                      <a:gd name="T51" fmla="*/ 33 h 36"/>
                      <a:gd name="T52" fmla="*/ 15 w 30"/>
                      <a:gd name="T53" fmla="*/ 35 h 36"/>
                      <a:gd name="T54" fmla="*/ 1 w 30"/>
                      <a:gd name="T55" fmla="*/ 35 h 36"/>
                      <a:gd name="T56" fmla="*/ 1 w 30"/>
                      <a:gd name="T57" fmla="*/ 33 h 36"/>
                      <a:gd name="T58" fmla="*/ 3 w 30"/>
                      <a:gd name="T59" fmla="*/ 33 h 36"/>
                      <a:gd name="T60" fmla="*/ 3 w 30"/>
                      <a:gd name="T61" fmla="*/ 2 h 36"/>
                      <a:gd name="T62" fmla="*/ 0 w 30"/>
                      <a:gd name="T63" fmla="*/ 2 h 36"/>
                      <a:gd name="T64" fmla="*/ 0 w 30"/>
                      <a:gd name="T65" fmla="*/ 0 h 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</a:gdLst>
                    <a:ahLst/>
                    <a:cxnLst>
                      <a:cxn ang="T66">
                        <a:pos x="T0" y="T1"/>
                      </a:cxn>
                      <a:cxn ang="T67">
                        <a:pos x="T2" y="T3"/>
                      </a:cxn>
                      <a:cxn ang="T68">
                        <a:pos x="T4" y="T5"/>
                      </a:cxn>
                      <a:cxn ang="T69">
                        <a:pos x="T6" y="T7"/>
                      </a:cxn>
                      <a:cxn ang="T70">
                        <a:pos x="T8" y="T9"/>
                      </a:cxn>
                      <a:cxn ang="T71">
                        <a:pos x="T10" y="T11"/>
                      </a:cxn>
                      <a:cxn ang="T72">
                        <a:pos x="T12" y="T13"/>
                      </a:cxn>
                      <a:cxn ang="T73">
                        <a:pos x="T14" y="T15"/>
                      </a:cxn>
                      <a:cxn ang="T74">
                        <a:pos x="T16" y="T17"/>
                      </a:cxn>
                      <a:cxn ang="T75">
                        <a:pos x="T18" y="T19"/>
                      </a:cxn>
                      <a:cxn ang="T76">
                        <a:pos x="T20" y="T21"/>
                      </a:cxn>
                      <a:cxn ang="T77">
                        <a:pos x="T22" y="T23"/>
                      </a:cxn>
                      <a:cxn ang="T78">
                        <a:pos x="T24" y="T25"/>
                      </a:cxn>
                      <a:cxn ang="T79">
                        <a:pos x="T26" y="T27"/>
                      </a:cxn>
                      <a:cxn ang="T80">
                        <a:pos x="T28" y="T29"/>
                      </a:cxn>
                      <a:cxn ang="T81">
                        <a:pos x="T30" y="T31"/>
                      </a:cxn>
                      <a:cxn ang="T82">
                        <a:pos x="T32" y="T33"/>
                      </a:cxn>
                      <a:cxn ang="T83">
                        <a:pos x="T34" y="T35"/>
                      </a:cxn>
                      <a:cxn ang="T84">
                        <a:pos x="T36" y="T37"/>
                      </a:cxn>
                      <a:cxn ang="T85">
                        <a:pos x="T38" y="T39"/>
                      </a:cxn>
                      <a:cxn ang="T86">
                        <a:pos x="T40" y="T41"/>
                      </a:cxn>
                      <a:cxn ang="T87">
                        <a:pos x="T42" y="T43"/>
                      </a:cxn>
                      <a:cxn ang="T88">
                        <a:pos x="T44" y="T45"/>
                      </a:cxn>
                      <a:cxn ang="T89">
                        <a:pos x="T46" y="T47"/>
                      </a:cxn>
                      <a:cxn ang="T90">
                        <a:pos x="T48" y="T49"/>
                      </a:cxn>
                      <a:cxn ang="T91">
                        <a:pos x="T50" y="T51"/>
                      </a:cxn>
                      <a:cxn ang="T92">
                        <a:pos x="T52" y="T53"/>
                      </a:cxn>
                      <a:cxn ang="T93">
                        <a:pos x="T54" y="T55"/>
                      </a:cxn>
                      <a:cxn ang="T94">
                        <a:pos x="T56" y="T57"/>
                      </a:cxn>
                      <a:cxn ang="T95">
                        <a:pos x="T58" y="T59"/>
                      </a:cxn>
                      <a:cxn ang="T96">
                        <a:pos x="T60" y="T61"/>
                      </a:cxn>
                      <a:cxn ang="T97">
                        <a:pos x="T62" y="T63"/>
                      </a:cxn>
                      <a:cxn ang="T98">
                        <a:pos x="T64" y="T65"/>
                      </a:cxn>
                    </a:cxnLst>
                    <a:rect l="0" t="0" r="r" b="b"/>
                    <a:pathLst>
                      <a:path w="30" h="36">
                        <a:moveTo>
                          <a:pt x="0" y="0"/>
                        </a:moveTo>
                        <a:lnTo>
                          <a:pt x="20" y="0"/>
                        </a:lnTo>
                        <a:lnTo>
                          <a:pt x="24" y="2"/>
                        </a:lnTo>
                        <a:lnTo>
                          <a:pt x="25" y="3"/>
                        </a:lnTo>
                        <a:lnTo>
                          <a:pt x="26" y="7"/>
                        </a:lnTo>
                        <a:lnTo>
                          <a:pt x="26" y="13"/>
                        </a:lnTo>
                        <a:lnTo>
                          <a:pt x="25" y="17"/>
                        </a:lnTo>
                        <a:lnTo>
                          <a:pt x="23" y="19"/>
                        </a:lnTo>
                        <a:lnTo>
                          <a:pt x="20" y="20"/>
                        </a:lnTo>
                        <a:lnTo>
                          <a:pt x="23" y="21"/>
                        </a:lnTo>
                        <a:lnTo>
                          <a:pt x="25" y="23"/>
                        </a:lnTo>
                        <a:lnTo>
                          <a:pt x="26" y="27"/>
                        </a:lnTo>
                        <a:lnTo>
                          <a:pt x="27" y="30"/>
                        </a:lnTo>
                        <a:lnTo>
                          <a:pt x="27" y="33"/>
                        </a:lnTo>
                        <a:lnTo>
                          <a:pt x="29" y="33"/>
                        </a:lnTo>
                        <a:lnTo>
                          <a:pt x="29" y="35"/>
                        </a:lnTo>
                        <a:lnTo>
                          <a:pt x="18" y="35"/>
                        </a:lnTo>
                        <a:lnTo>
                          <a:pt x="18" y="33"/>
                        </a:lnTo>
                        <a:lnTo>
                          <a:pt x="20" y="33"/>
                        </a:lnTo>
                        <a:lnTo>
                          <a:pt x="20" y="29"/>
                        </a:lnTo>
                        <a:lnTo>
                          <a:pt x="18" y="27"/>
                        </a:lnTo>
                        <a:lnTo>
                          <a:pt x="16" y="24"/>
                        </a:lnTo>
                        <a:lnTo>
                          <a:pt x="15" y="21"/>
                        </a:lnTo>
                        <a:lnTo>
                          <a:pt x="13" y="20"/>
                        </a:lnTo>
                        <a:lnTo>
                          <a:pt x="13" y="33"/>
                        </a:lnTo>
                        <a:lnTo>
                          <a:pt x="15" y="33"/>
                        </a:lnTo>
                        <a:lnTo>
                          <a:pt x="15" y="35"/>
                        </a:lnTo>
                        <a:lnTo>
                          <a:pt x="1" y="35"/>
                        </a:lnTo>
                        <a:lnTo>
                          <a:pt x="1" y="33"/>
                        </a:lnTo>
                        <a:lnTo>
                          <a:pt x="3" y="33"/>
                        </a:lnTo>
                        <a:lnTo>
                          <a:pt x="3" y="2"/>
                        </a:lnTo>
                        <a:lnTo>
                          <a:pt x="0" y="2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BFFFB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151640" name="Freeform 524"/>
                  <p:cNvSpPr>
                    <a:spLocks/>
                  </p:cNvSpPr>
                  <p:nvPr/>
                </p:nvSpPr>
                <p:spPr bwMode="auto">
                  <a:xfrm>
                    <a:off x="1141" y="3655"/>
                    <a:ext cx="3" cy="4"/>
                  </a:xfrm>
                  <a:custGeom>
                    <a:avLst/>
                    <a:gdLst>
                      <a:gd name="T0" fmla="*/ 2 w 3"/>
                      <a:gd name="T1" fmla="*/ 0 h 4"/>
                      <a:gd name="T2" fmla="*/ 2 w 3"/>
                      <a:gd name="T3" fmla="*/ 3 h 4"/>
                      <a:gd name="T4" fmla="*/ 1 w 3"/>
                      <a:gd name="T5" fmla="*/ 3 h 4"/>
                      <a:gd name="T6" fmla="*/ 0 w 3"/>
                      <a:gd name="T7" fmla="*/ 3 h 4"/>
                      <a:gd name="T8" fmla="*/ 0 w 3"/>
                      <a:gd name="T9" fmla="*/ 2 h 4"/>
                      <a:gd name="T10" fmla="*/ 0 w 3"/>
                      <a:gd name="T11" fmla="*/ 1 h 4"/>
                      <a:gd name="T12" fmla="*/ 0 w 3"/>
                      <a:gd name="T13" fmla="*/ 0 h 4"/>
                      <a:gd name="T14" fmla="*/ 1 w 3"/>
                      <a:gd name="T15" fmla="*/ 0 h 4"/>
                      <a:gd name="T16" fmla="*/ 2 w 3"/>
                      <a:gd name="T17" fmla="*/ 0 h 4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3" h="4">
                        <a:moveTo>
                          <a:pt x="2" y="0"/>
                        </a:moveTo>
                        <a:lnTo>
                          <a:pt x="2" y="3"/>
                        </a:lnTo>
                        <a:lnTo>
                          <a:pt x="1" y="3"/>
                        </a:lnTo>
                        <a:lnTo>
                          <a:pt x="0" y="3"/>
                        </a:lnTo>
                        <a:lnTo>
                          <a:pt x="0" y="2"/>
                        </a:lnTo>
                        <a:lnTo>
                          <a:pt x="0" y="1"/>
                        </a:lnTo>
                        <a:lnTo>
                          <a:pt x="0" y="0"/>
                        </a:lnTo>
                        <a:lnTo>
                          <a:pt x="1" y="0"/>
                        </a:lnTo>
                        <a:lnTo>
                          <a:pt x="2" y="0"/>
                        </a:lnTo>
                      </a:path>
                    </a:pathLst>
                  </a:custGeom>
                  <a:solidFill>
                    <a:srgbClr val="008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</p:grpSp>
            <p:grpSp>
              <p:nvGrpSpPr>
                <p:cNvPr id="151621" name="Group 525"/>
                <p:cNvGrpSpPr>
                  <a:grpSpLocks/>
                </p:cNvGrpSpPr>
                <p:nvPr/>
              </p:nvGrpSpPr>
              <p:grpSpPr bwMode="auto">
                <a:xfrm>
                  <a:off x="801" y="3648"/>
                  <a:ext cx="29" cy="38"/>
                  <a:chOff x="801" y="3648"/>
                  <a:chExt cx="29" cy="38"/>
                </a:xfrm>
              </p:grpSpPr>
              <p:sp>
                <p:nvSpPr>
                  <p:cNvPr id="151637" name="Freeform 526"/>
                  <p:cNvSpPr>
                    <a:spLocks/>
                  </p:cNvSpPr>
                  <p:nvPr/>
                </p:nvSpPr>
                <p:spPr bwMode="auto">
                  <a:xfrm>
                    <a:off x="801" y="3648"/>
                    <a:ext cx="29" cy="38"/>
                  </a:xfrm>
                  <a:custGeom>
                    <a:avLst/>
                    <a:gdLst>
                      <a:gd name="T0" fmla="*/ 9 w 29"/>
                      <a:gd name="T1" fmla="*/ 0 h 38"/>
                      <a:gd name="T2" fmla="*/ 19 w 29"/>
                      <a:gd name="T3" fmla="*/ 0 h 38"/>
                      <a:gd name="T4" fmla="*/ 22 w 29"/>
                      <a:gd name="T5" fmla="*/ 2 h 38"/>
                      <a:gd name="T6" fmla="*/ 26 w 29"/>
                      <a:gd name="T7" fmla="*/ 5 h 38"/>
                      <a:gd name="T8" fmla="*/ 27 w 29"/>
                      <a:gd name="T9" fmla="*/ 10 h 38"/>
                      <a:gd name="T10" fmla="*/ 28 w 29"/>
                      <a:gd name="T11" fmla="*/ 15 h 38"/>
                      <a:gd name="T12" fmla="*/ 28 w 29"/>
                      <a:gd name="T13" fmla="*/ 21 h 38"/>
                      <a:gd name="T14" fmla="*/ 27 w 29"/>
                      <a:gd name="T15" fmla="*/ 27 h 38"/>
                      <a:gd name="T16" fmla="*/ 26 w 29"/>
                      <a:gd name="T17" fmla="*/ 31 h 38"/>
                      <a:gd name="T18" fmla="*/ 21 w 29"/>
                      <a:gd name="T19" fmla="*/ 35 h 38"/>
                      <a:gd name="T20" fmla="*/ 19 w 29"/>
                      <a:gd name="T21" fmla="*/ 37 h 38"/>
                      <a:gd name="T22" fmla="*/ 9 w 29"/>
                      <a:gd name="T23" fmla="*/ 37 h 38"/>
                      <a:gd name="T24" fmla="*/ 6 w 29"/>
                      <a:gd name="T25" fmla="*/ 35 h 38"/>
                      <a:gd name="T26" fmla="*/ 2 w 29"/>
                      <a:gd name="T27" fmla="*/ 32 h 38"/>
                      <a:gd name="T28" fmla="*/ 1 w 29"/>
                      <a:gd name="T29" fmla="*/ 28 h 38"/>
                      <a:gd name="T30" fmla="*/ 0 w 29"/>
                      <a:gd name="T31" fmla="*/ 23 h 38"/>
                      <a:gd name="T32" fmla="*/ 0 w 29"/>
                      <a:gd name="T33" fmla="*/ 15 h 38"/>
                      <a:gd name="T34" fmla="*/ 1 w 29"/>
                      <a:gd name="T35" fmla="*/ 10 h 38"/>
                      <a:gd name="T36" fmla="*/ 2 w 29"/>
                      <a:gd name="T37" fmla="*/ 5 h 38"/>
                      <a:gd name="T38" fmla="*/ 6 w 29"/>
                      <a:gd name="T39" fmla="*/ 2 h 38"/>
                      <a:gd name="T40" fmla="*/ 9 w 29"/>
                      <a:gd name="T41" fmla="*/ 0 h 38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0" t="0" r="r" b="b"/>
                    <a:pathLst>
                      <a:path w="29" h="38">
                        <a:moveTo>
                          <a:pt x="9" y="0"/>
                        </a:moveTo>
                        <a:lnTo>
                          <a:pt x="19" y="0"/>
                        </a:lnTo>
                        <a:lnTo>
                          <a:pt x="22" y="2"/>
                        </a:lnTo>
                        <a:lnTo>
                          <a:pt x="26" y="5"/>
                        </a:lnTo>
                        <a:lnTo>
                          <a:pt x="27" y="10"/>
                        </a:lnTo>
                        <a:lnTo>
                          <a:pt x="28" y="15"/>
                        </a:lnTo>
                        <a:lnTo>
                          <a:pt x="28" y="21"/>
                        </a:lnTo>
                        <a:lnTo>
                          <a:pt x="27" y="27"/>
                        </a:lnTo>
                        <a:lnTo>
                          <a:pt x="26" y="31"/>
                        </a:lnTo>
                        <a:lnTo>
                          <a:pt x="21" y="35"/>
                        </a:lnTo>
                        <a:lnTo>
                          <a:pt x="19" y="37"/>
                        </a:lnTo>
                        <a:lnTo>
                          <a:pt x="9" y="37"/>
                        </a:lnTo>
                        <a:lnTo>
                          <a:pt x="6" y="35"/>
                        </a:lnTo>
                        <a:lnTo>
                          <a:pt x="2" y="32"/>
                        </a:lnTo>
                        <a:lnTo>
                          <a:pt x="1" y="28"/>
                        </a:lnTo>
                        <a:lnTo>
                          <a:pt x="0" y="23"/>
                        </a:lnTo>
                        <a:lnTo>
                          <a:pt x="0" y="15"/>
                        </a:lnTo>
                        <a:lnTo>
                          <a:pt x="1" y="10"/>
                        </a:lnTo>
                        <a:lnTo>
                          <a:pt x="2" y="5"/>
                        </a:lnTo>
                        <a:lnTo>
                          <a:pt x="6" y="2"/>
                        </a:lnTo>
                        <a:lnTo>
                          <a:pt x="9" y="0"/>
                        </a:lnTo>
                      </a:path>
                    </a:pathLst>
                  </a:custGeom>
                  <a:solidFill>
                    <a:srgbClr val="BFFFB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151638" name="Freeform 527"/>
                  <p:cNvSpPr>
                    <a:spLocks/>
                  </p:cNvSpPr>
                  <p:nvPr/>
                </p:nvSpPr>
                <p:spPr bwMode="auto">
                  <a:xfrm>
                    <a:off x="814" y="3653"/>
                    <a:ext cx="3" cy="28"/>
                  </a:xfrm>
                  <a:custGeom>
                    <a:avLst/>
                    <a:gdLst>
                      <a:gd name="T0" fmla="*/ 1 w 3"/>
                      <a:gd name="T1" fmla="*/ 0 h 28"/>
                      <a:gd name="T2" fmla="*/ 0 w 3"/>
                      <a:gd name="T3" fmla="*/ 2 h 28"/>
                      <a:gd name="T4" fmla="*/ 0 w 3"/>
                      <a:gd name="T5" fmla="*/ 5 h 28"/>
                      <a:gd name="T6" fmla="*/ 0 w 3"/>
                      <a:gd name="T7" fmla="*/ 23 h 28"/>
                      <a:gd name="T8" fmla="*/ 0 w 3"/>
                      <a:gd name="T9" fmla="*/ 25 h 28"/>
                      <a:gd name="T10" fmla="*/ 1 w 3"/>
                      <a:gd name="T11" fmla="*/ 27 h 28"/>
                      <a:gd name="T12" fmla="*/ 1 w 3"/>
                      <a:gd name="T13" fmla="*/ 27 h 28"/>
                      <a:gd name="T14" fmla="*/ 2 w 3"/>
                      <a:gd name="T15" fmla="*/ 25 h 28"/>
                      <a:gd name="T16" fmla="*/ 2 w 3"/>
                      <a:gd name="T17" fmla="*/ 23 h 28"/>
                      <a:gd name="T18" fmla="*/ 2 w 3"/>
                      <a:gd name="T19" fmla="*/ 5 h 28"/>
                      <a:gd name="T20" fmla="*/ 2 w 3"/>
                      <a:gd name="T21" fmla="*/ 2 h 28"/>
                      <a:gd name="T22" fmla="*/ 1 w 3"/>
                      <a:gd name="T23" fmla="*/ 0 h 28"/>
                      <a:gd name="T24" fmla="*/ 1 w 3"/>
                      <a:gd name="T25" fmla="*/ 0 h 2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0" t="0" r="r" b="b"/>
                    <a:pathLst>
                      <a:path w="3" h="28">
                        <a:moveTo>
                          <a:pt x="1" y="0"/>
                        </a:moveTo>
                        <a:lnTo>
                          <a:pt x="0" y="2"/>
                        </a:lnTo>
                        <a:lnTo>
                          <a:pt x="0" y="5"/>
                        </a:lnTo>
                        <a:lnTo>
                          <a:pt x="0" y="23"/>
                        </a:lnTo>
                        <a:lnTo>
                          <a:pt x="0" y="25"/>
                        </a:lnTo>
                        <a:lnTo>
                          <a:pt x="1" y="27"/>
                        </a:lnTo>
                        <a:lnTo>
                          <a:pt x="2" y="25"/>
                        </a:lnTo>
                        <a:lnTo>
                          <a:pt x="2" y="23"/>
                        </a:lnTo>
                        <a:lnTo>
                          <a:pt x="2" y="5"/>
                        </a:lnTo>
                        <a:lnTo>
                          <a:pt x="2" y="2"/>
                        </a:lnTo>
                        <a:lnTo>
                          <a:pt x="1" y="0"/>
                        </a:lnTo>
                      </a:path>
                    </a:pathLst>
                  </a:custGeom>
                  <a:solidFill>
                    <a:srgbClr val="008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</p:grpSp>
            <p:grpSp>
              <p:nvGrpSpPr>
                <p:cNvPr id="151622" name="Group 528"/>
                <p:cNvGrpSpPr>
                  <a:grpSpLocks/>
                </p:cNvGrpSpPr>
                <p:nvPr/>
              </p:nvGrpSpPr>
              <p:grpSpPr bwMode="auto">
                <a:xfrm>
                  <a:off x="838" y="3650"/>
                  <a:ext cx="70" cy="36"/>
                  <a:chOff x="838" y="3650"/>
                  <a:chExt cx="70" cy="36"/>
                </a:xfrm>
              </p:grpSpPr>
              <p:sp>
                <p:nvSpPr>
                  <p:cNvPr id="151635" name="Freeform 529"/>
                  <p:cNvSpPr>
                    <a:spLocks/>
                  </p:cNvSpPr>
                  <p:nvPr/>
                </p:nvSpPr>
                <p:spPr bwMode="auto">
                  <a:xfrm>
                    <a:off x="838" y="3650"/>
                    <a:ext cx="34" cy="36"/>
                  </a:xfrm>
                  <a:custGeom>
                    <a:avLst/>
                    <a:gdLst>
                      <a:gd name="T0" fmla="*/ 1 w 34"/>
                      <a:gd name="T1" fmla="*/ 35 h 36"/>
                      <a:gd name="T2" fmla="*/ 9 w 34"/>
                      <a:gd name="T3" fmla="*/ 35 h 36"/>
                      <a:gd name="T4" fmla="*/ 9 w 34"/>
                      <a:gd name="T5" fmla="*/ 33 h 36"/>
                      <a:gd name="T6" fmla="*/ 6 w 34"/>
                      <a:gd name="T7" fmla="*/ 33 h 36"/>
                      <a:gd name="T8" fmla="*/ 6 w 34"/>
                      <a:gd name="T9" fmla="*/ 7 h 36"/>
                      <a:gd name="T10" fmla="*/ 20 w 34"/>
                      <a:gd name="T11" fmla="*/ 35 h 36"/>
                      <a:gd name="T12" fmla="*/ 30 w 34"/>
                      <a:gd name="T13" fmla="*/ 35 h 36"/>
                      <a:gd name="T14" fmla="*/ 30 w 34"/>
                      <a:gd name="T15" fmla="*/ 2 h 36"/>
                      <a:gd name="T16" fmla="*/ 33 w 34"/>
                      <a:gd name="T17" fmla="*/ 2 h 36"/>
                      <a:gd name="T18" fmla="*/ 33 w 34"/>
                      <a:gd name="T19" fmla="*/ 0 h 36"/>
                      <a:gd name="T20" fmla="*/ 24 w 34"/>
                      <a:gd name="T21" fmla="*/ 0 h 36"/>
                      <a:gd name="T22" fmla="*/ 24 w 34"/>
                      <a:gd name="T23" fmla="*/ 2 h 36"/>
                      <a:gd name="T24" fmla="*/ 27 w 34"/>
                      <a:gd name="T25" fmla="*/ 2 h 36"/>
                      <a:gd name="T26" fmla="*/ 27 w 34"/>
                      <a:gd name="T27" fmla="*/ 23 h 36"/>
                      <a:gd name="T28" fmla="*/ 14 w 34"/>
                      <a:gd name="T29" fmla="*/ 0 h 36"/>
                      <a:gd name="T30" fmla="*/ 0 w 34"/>
                      <a:gd name="T31" fmla="*/ 0 h 36"/>
                      <a:gd name="T32" fmla="*/ 0 w 34"/>
                      <a:gd name="T33" fmla="*/ 3 h 36"/>
                      <a:gd name="T34" fmla="*/ 3 w 34"/>
                      <a:gd name="T35" fmla="*/ 3 h 36"/>
                      <a:gd name="T36" fmla="*/ 3 w 34"/>
                      <a:gd name="T37" fmla="*/ 33 h 36"/>
                      <a:gd name="T38" fmla="*/ 1 w 34"/>
                      <a:gd name="T39" fmla="*/ 33 h 36"/>
                      <a:gd name="T40" fmla="*/ 1 w 34"/>
                      <a:gd name="T41" fmla="*/ 35 h 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0" t="0" r="r" b="b"/>
                    <a:pathLst>
                      <a:path w="34" h="36">
                        <a:moveTo>
                          <a:pt x="1" y="35"/>
                        </a:moveTo>
                        <a:lnTo>
                          <a:pt x="9" y="35"/>
                        </a:lnTo>
                        <a:lnTo>
                          <a:pt x="9" y="33"/>
                        </a:lnTo>
                        <a:lnTo>
                          <a:pt x="6" y="33"/>
                        </a:lnTo>
                        <a:lnTo>
                          <a:pt x="6" y="7"/>
                        </a:lnTo>
                        <a:lnTo>
                          <a:pt x="20" y="35"/>
                        </a:lnTo>
                        <a:lnTo>
                          <a:pt x="30" y="35"/>
                        </a:lnTo>
                        <a:lnTo>
                          <a:pt x="30" y="2"/>
                        </a:lnTo>
                        <a:lnTo>
                          <a:pt x="33" y="2"/>
                        </a:lnTo>
                        <a:lnTo>
                          <a:pt x="33" y="0"/>
                        </a:lnTo>
                        <a:lnTo>
                          <a:pt x="24" y="0"/>
                        </a:lnTo>
                        <a:lnTo>
                          <a:pt x="24" y="2"/>
                        </a:lnTo>
                        <a:lnTo>
                          <a:pt x="27" y="2"/>
                        </a:lnTo>
                        <a:lnTo>
                          <a:pt x="27" y="23"/>
                        </a:lnTo>
                        <a:lnTo>
                          <a:pt x="14" y="0"/>
                        </a:lnTo>
                        <a:lnTo>
                          <a:pt x="0" y="0"/>
                        </a:lnTo>
                        <a:lnTo>
                          <a:pt x="0" y="3"/>
                        </a:lnTo>
                        <a:lnTo>
                          <a:pt x="3" y="3"/>
                        </a:lnTo>
                        <a:lnTo>
                          <a:pt x="3" y="33"/>
                        </a:lnTo>
                        <a:lnTo>
                          <a:pt x="1" y="33"/>
                        </a:lnTo>
                        <a:lnTo>
                          <a:pt x="1" y="35"/>
                        </a:lnTo>
                      </a:path>
                    </a:pathLst>
                  </a:custGeom>
                  <a:solidFill>
                    <a:srgbClr val="BFFFB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151636" name="Freeform 530"/>
                  <p:cNvSpPr>
                    <a:spLocks/>
                  </p:cNvSpPr>
                  <p:nvPr/>
                </p:nvSpPr>
                <p:spPr bwMode="auto">
                  <a:xfrm>
                    <a:off x="879" y="3650"/>
                    <a:ext cx="29" cy="36"/>
                  </a:xfrm>
                  <a:custGeom>
                    <a:avLst/>
                    <a:gdLst>
                      <a:gd name="T0" fmla="*/ 0 w 29"/>
                      <a:gd name="T1" fmla="*/ 0 h 36"/>
                      <a:gd name="T2" fmla="*/ 27 w 29"/>
                      <a:gd name="T3" fmla="*/ 0 h 36"/>
                      <a:gd name="T4" fmla="*/ 27 w 29"/>
                      <a:gd name="T5" fmla="*/ 9 h 36"/>
                      <a:gd name="T6" fmla="*/ 25 w 29"/>
                      <a:gd name="T7" fmla="*/ 9 h 36"/>
                      <a:gd name="T8" fmla="*/ 16 w 29"/>
                      <a:gd name="T9" fmla="*/ 2 h 36"/>
                      <a:gd name="T10" fmla="*/ 12 w 29"/>
                      <a:gd name="T11" fmla="*/ 2 h 36"/>
                      <a:gd name="T12" fmla="*/ 12 w 29"/>
                      <a:gd name="T13" fmla="*/ 16 h 36"/>
                      <a:gd name="T14" fmla="*/ 16 w 29"/>
                      <a:gd name="T15" fmla="*/ 16 h 36"/>
                      <a:gd name="T16" fmla="*/ 21 w 29"/>
                      <a:gd name="T17" fmla="*/ 10 h 36"/>
                      <a:gd name="T18" fmla="*/ 21 w 29"/>
                      <a:gd name="T19" fmla="*/ 25 h 36"/>
                      <a:gd name="T20" fmla="*/ 16 w 29"/>
                      <a:gd name="T21" fmla="*/ 19 h 36"/>
                      <a:gd name="T22" fmla="*/ 12 w 29"/>
                      <a:gd name="T23" fmla="*/ 19 h 36"/>
                      <a:gd name="T24" fmla="*/ 12 w 29"/>
                      <a:gd name="T25" fmla="*/ 31 h 36"/>
                      <a:gd name="T26" fmla="*/ 16 w 29"/>
                      <a:gd name="T27" fmla="*/ 31 h 36"/>
                      <a:gd name="T28" fmla="*/ 26 w 29"/>
                      <a:gd name="T29" fmla="*/ 25 h 36"/>
                      <a:gd name="T30" fmla="*/ 28 w 29"/>
                      <a:gd name="T31" fmla="*/ 25 h 36"/>
                      <a:gd name="T32" fmla="*/ 28 w 29"/>
                      <a:gd name="T33" fmla="*/ 35 h 36"/>
                      <a:gd name="T34" fmla="*/ 1 w 29"/>
                      <a:gd name="T35" fmla="*/ 35 h 36"/>
                      <a:gd name="T36" fmla="*/ 1 w 29"/>
                      <a:gd name="T37" fmla="*/ 33 h 36"/>
                      <a:gd name="T38" fmla="*/ 3 w 29"/>
                      <a:gd name="T39" fmla="*/ 33 h 36"/>
                      <a:gd name="T40" fmla="*/ 3 w 29"/>
                      <a:gd name="T41" fmla="*/ 2 h 36"/>
                      <a:gd name="T42" fmla="*/ 0 w 29"/>
                      <a:gd name="T43" fmla="*/ 2 h 36"/>
                      <a:gd name="T44" fmla="*/ 0 w 29"/>
                      <a:gd name="T45" fmla="*/ 0 h 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</a:gdLst>
                    <a:ahLst/>
                    <a:cxnLst>
                      <a:cxn ang="T46">
                        <a:pos x="T0" y="T1"/>
                      </a:cxn>
                      <a:cxn ang="T47">
                        <a:pos x="T2" y="T3"/>
                      </a:cxn>
                      <a:cxn ang="T48">
                        <a:pos x="T4" y="T5"/>
                      </a:cxn>
                      <a:cxn ang="T49">
                        <a:pos x="T6" y="T7"/>
                      </a:cxn>
                      <a:cxn ang="T50">
                        <a:pos x="T8" y="T9"/>
                      </a:cxn>
                      <a:cxn ang="T51">
                        <a:pos x="T10" y="T11"/>
                      </a:cxn>
                      <a:cxn ang="T52">
                        <a:pos x="T12" y="T13"/>
                      </a:cxn>
                      <a:cxn ang="T53">
                        <a:pos x="T14" y="T15"/>
                      </a:cxn>
                      <a:cxn ang="T54">
                        <a:pos x="T16" y="T17"/>
                      </a:cxn>
                      <a:cxn ang="T55">
                        <a:pos x="T18" y="T19"/>
                      </a:cxn>
                      <a:cxn ang="T56">
                        <a:pos x="T20" y="T21"/>
                      </a:cxn>
                      <a:cxn ang="T57">
                        <a:pos x="T22" y="T23"/>
                      </a:cxn>
                      <a:cxn ang="T58">
                        <a:pos x="T24" y="T25"/>
                      </a:cxn>
                      <a:cxn ang="T59">
                        <a:pos x="T26" y="T27"/>
                      </a:cxn>
                      <a:cxn ang="T60">
                        <a:pos x="T28" y="T29"/>
                      </a:cxn>
                      <a:cxn ang="T61">
                        <a:pos x="T30" y="T31"/>
                      </a:cxn>
                      <a:cxn ang="T62">
                        <a:pos x="T32" y="T33"/>
                      </a:cxn>
                      <a:cxn ang="T63">
                        <a:pos x="T34" y="T35"/>
                      </a:cxn>
                      <a:cxn ang="T64">
                        <a:pos x="T36" y="T37"/>
                      </a:cxn>
                      <a:cxn ang="T65">
                        <a:pos x="T38" y="T39"/>
                      </a:cxn>
                      <a:cxn ang="T66">
                        <a:pos x="T40" y="T41"/>
                      </a:cxn>
                      <a:cxn ang="T67">
                        <a:pos x="T42" y="T43"/>
                      </a:cxn>
                      <a:cxn ang="T68">
                        <a:pos x="T44" y="T45"/>
                      </a:cxn>
                    </a:cxnLst>
                    <a:rect l="0" t="0" r="r" b="b"/>
                    <a:pathLst>
                      <a:path w="29" h="36">
                        <a:moveTo>
                          <a:pt x="0" y="0"/>
                        </a:moveTo>
                        <a:lnTo>
                          <a:pt x="27" y="0"/>
                        </a:lnTo>
                        <a:lnTo>
                          <a:pt x="27" y="9"/>
                        </a:lnTo>
                        <a:lnTo>
                          <a:pt x="25" y="9"/>
                        </a:lnTo>
                        <a:lnTo>
                          <a:pt x="16" y="2"/>
                        </a:lnTo>
                        <a:lnTo>
                          <a:pt x="12" y="2"/>
                        </a:lnTo>
                        <a:lnTo>
                          <a:pt x="12" y="16"/>
                        </a:lnTo>
                        <a:lnTo>
                          <a:pt x="16" y="16"/>
                        </a:lnTo>
                        <a:lnTo>
                          <a:pt x="21" y="10"/>
                        </a:lnTo>
                        <a:lnTo>
                          <a:pt x="21" y="25"/>
                        </a:lnTo>
                        <a:lnTo>
                          <a:pt x="16" y="19"/>
                        </a:lnTo>
                        <a:lnTo>
                          <a:pt x="12" y="19"/>
                        </a:lnTo>
                        <a:lnTo>
                          <a:pt x="12" y="31"/>
                        </a:lnTo>
                        <a:lnTo>
                          <a:pt x="16" y="31"/>
                        </a:lnTo>
                        <a:lnTo>
                          <a:pt x="26" y="25"/>
                        </a:lnTo>
                        <a:lnTo>
                          <a:pt x="28" y="25"/>
                        </a:lnTo>
                        <a:lnTo>
                          <a:pt x="28" y="35"/>
                        </a:lnTo>
                        <a:lnTo>
                          <a:pt x="1" y="35"/>
                        </a:lnTo>
                        <a:lnTo>
                          <a:pt x="1" y="33"/>
                        </a:lnTo>
                        <a:lnTo>
                          <a:pt x="3" y="33"/>
                        </a:lnTo>
                        <a:lnTo>
                          <a:pt x="3" y="2"/>
                        </a:lnTo>
                        <a:lnTo>
                          <a:pt x="0" y="2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BFFFB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</p:grpSp>
            <p:grpSp>
              <p:nvGrpSpPr>
                <p:cNvPr id="151623" name="Group 531"/>
                <p:cNvGrpSpPr>
                  <a:grpSpLocks/>
                </p:cNvGrpSpPr>
                <p:nvPr/>
              </p:nvGrpSpPr>
              <p:grpSpPr bwMode="auto">
                <a:xfrm>
                  <a:off x="976" y="3648"/>
                  <a:ext cx="29" cy="37"/>
                  <a:chOff x="976" y="3648"/>
                  <a:chExt cx="29" cy="37"/>
                </a:xfrm>
              </p:grpSpPr>
              <p:sp>
                <p:nvSpPr>
                  <p:cNvPr id="151633" name="Freeform 532"/>
                  <p:cNvSpPr>
                    <a:spLocks/>
                  </p:cNvSpPr>
                  <p:nvPr/>
                </p:nvSpPr>
                <p:spPr bwMode="auto">
                  <a:xfrm>
                    <a:off x="976" y="3648"/>
                    <a:ext cx="29" cy="37"/>
                  </a:xfrm>
                  <a:custGeom>
                    <a:avLst/>
                    <a:gdLst>
                      <a:gd name="T0" fmla="*/ 9 w 29"/>
                      <a:gd name="T1" fmla="*/ 0 h 37"/>
                      <a:gd name="T2" fmla="*/ 19 w 29"/>
                      <a:gd name="T3" fmla="*/ 0 h 37"/>
                      <a:gd name="T4" fmla="*/ 22 w 29"/>
                      <a:gd name="T5" fmla="*/ 2 h 37"/>
                      <a:gd name="T6" fmla="*/ 26 w 29"/>
                      <a:gd name="T7" fmla="*/ 5 h 37"/>
                      <a:gd name="T8" fmla="*/ 27 w 29"/>
                      <a:gd name="T9" fmla="*/ 9 h 37"/>
                      <a:gd name="T10" fmla="*/ 28 w 29"/>
                      <a:gd name="T11" fmla="*/ 15 h 37"/>
                      <a:gd name="T12" fmla="*/ 28 w 29"/>
                      <a:gd name="T13" fmla="*/ 20 h 37"/>
                      <a:gd name="T14" fmla="*/ 27 w 29"/>
                      <a:gd name="T15" fmla="*/ 26 h 37"/>
                      <a:gd name="T16" fmla="*/ 26 w 29"/>
                      <a:gd name="T17" fmla="*/ 31 h 37"/>
                      <a:gd name="T18" fmla="*/ 21 w 29"/>
                      <a:gd name="T19" fmla="*/ 35 h 37"/>
                      <a:gd name="T20" fmla="*/ 19 w 29"/>
                      <a:gd name="T21" fmla="*/ 36 h 37"/>
                      <a:gd name="T22" fmla="*/ 9 w 29"/>
                      <a:gd name="T23" fmla="*/ 36 h 37"/>
                      <a:gd name="T24" fmla="*/ 6 w 29"/>
                      <a:gd name="T25" fmla="*/ 35 h 37"/>
                      <a:gd name="T26" fmla="*/ 2 w 29"/>
                      <a:gd name="T27" fmla="*/ 31 h 37"/>
                      <a:gd name="T28" fmla="*/ 1 w 29"/>
                      <a:gd name="T29" fmla="*/ 27 h 37"/>
                      <a:gd name="T30" fmla="*/ 0 w 29"/>
                      <a:gd name="T31" fmla="*/ 22 h 37"/>
                      <a:gd name="T32" fmla="*/ 0 w 29"/>
                      <a:gd name="T33" fmla="*/ 15 h 37"/>
                      <a:gd name="T34" fmla="*/ 1 w 29"/>
                      <a:gd name="T35" fmla="*/ 9 h 37"/>
                      <a:gd name="T36" fmla="*/ 2 w 29"/>
                      <a:gd name="T37" fmla="*/ 5 h 37"/>
                      <a:gd name="T38" fmla="*/ 6 w 29"/>
                      <a:gd name="T39" fmla="*/ 2 h 37"/>
                      <a:gd name="T40" fmla="*/ 9 w 29"/>
                      <a:gd name="T41" fmla="*/ 0 h 37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0" t="0" r="r" b="b"/>
                    <a:pathLst>
                      <a:path w="29" h="37">
                        <a:moveTo>
                          <a:pt x="9" y="0"/>
                        </a:moveTo>
                        <a:lnTo>
                          <a:pt x="19" y="0"/>
                        </a:lnTo>
                        <a:lnTo>
                          <a:pt x="22" y="2"/>
                        </a:lnTo>
                        <a:lnTo>
                          <a:pt x="26" y="5"/>
                        </a:lnTo>
                        <a:lnTo>
                          <a:pt x="27" y="9"/>
                        </a:lnTo>
                        <a:lnTo>
                          <a:pt x="28" y="15"/>
                        </a:lnTo>
                        <a:lnTo>
                          <a:pt x="28" y="20"/>
                        </a:lnTo>
                        <a:lnTo>
                          <a:pt x="27" y="26"/>
                        </a:lnTo>
                        <a:lnTo>
                          <a:pt x="26" y="31"/>
                        </a:lnTo>
                        <a:lnTo>
                          <a:pt x="21" y="35"/>
                        </a:lnTo>
                        <a:lnTo>
                          <a:pt x="19" y="36"/>
                        </a:lnTo>
                        <a:lnTo>
                          <a:pt x="9" y="36"/>
                        </a:lnTo>
                        <a:lnTo>
                          <a:pt x="6" y="35"/>
                        </a:lnTo>
                        <a:lnTo>
                          <a:pt x="2" y="31"/>
                        </a:lnTo>
                        <a:lnTo>
                          <a:pt x="1" y="27"/>
                        </a:lnTo>
                        <a:lnTo>
                          <a:pt x="0" y="22"/>
                        </a:lnTo>
                        <a:lnTo>
                          <a:pt x="0" y="15"/>
                        </a:lnTo>
                        <a:lnTo>
                          <a:pt x="1" y="9"/>
                        </a:lnTo>
                        <a:lnTo>
                          <a:pt x="2" y="5"/>
                        </a:lnTo>
                        <a:lnTo>
                          <a:pt x="6" y="2"/>
                        </a:lnTo>
                        <a:lnTo>
                          <a:pt x="9" y="0"/>
                        </a:lnTo>
                      </a:path>
                    </a:pathLst>
                  </a:custGeom>
                  <a:solidFill>
                    <a:srgbClr val="BFFFB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151634" name="Freeform 533"/>
                  <p:cNvSpPr>
                    <a:spLocks/>
                  </p:cNvSpPr>
                  <p:nvPr/>
                </p:nvSpPr>
                <p:spPr bwMode="auto">
                  <a:xfrm>
                    <a:off x="989" y="3653"/>
                    <a:ext cx="3" cy="28"/>
                  </a:xfrm>
                  <a:custGeom>
                    <a:avLst/>
                    <a:gdLst>
                      <a:gd name="T0" fmla="*/ 1 w 3"/>
                      <a:gd name="T1" fmla="*/ 0 h 28"/>
                      <a:gd name="T2" fmla="*/ 0 w 3"/>
                      <a:gd name="T3" fmla="*/ 2 h 28"/>
                      <a:gd name="T4" fmla="*/ 0 w 3"/>
                      <a:gd name="T5" fmla="*/ 5 h 28"/>
                      <a:gd name="T6" fmla="*/ 0 w 3"/>
                      <a:gd name="T7" fmla="*/ 22 h 28"/>
                      <a:gd name="T8" fmla="*/ 0 w 3"/>
                      <a:gd name="T9" fmla="*/ 25 h 28"/>
                      <a:gd name="T10" fmla="*/ 1 w 3"/>
                      <a:gd name="T11" fmla="*/ 27 h 28"/>
                      <a:gd name="T12" fmla="*/ 1 w 3"/>
                      <a:gd name="T13" fmla="*/ 27 h 28"/>
                      <a:gd name="T14" fmla="*/ 2 w 3"/>
                      <a:gd name="T15" fmla="*/ 25 h 28"/>
                      <a:gd name="T16" fmla="*/ 2 w 3"/>
                      <a:gd name="T17" fmla="*/ 22 h 28"/>
                      <a:gd name="T18" fmla="*/ 2 w 3"/>
                      <a:gd name="T19" fmla="*/ 5 h 28"/>
                      <a:gd name="T20" fmla="*/ 2 w 3"/>
                      <a:gd name="T21" fmla="*/ 2 h 28"/>
                      <a:gd name="T22" fmla="*/ 1 w 3"/>
                      <a:gd name="T23" fmla="*/ 0 h 28"/>
                      <a:gd name="T24" fmla="*/ 1 w 3"/>
                      <a:gd name="T25" fmla="*/ 0 h 2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0" t="0" r="r" b="b"/>
                    <a:pathLst>
                      <a:path w="3" h="28">
                        <a:moveTo>
                          <a:pt x="1" y="0"/>
                        </a:moveTo>
                        <a:lnTo>
                          <a:pt x="0" y="2"/>
                        </a:lnTo>
                        <a:lnTo>
                          <a:pt x="0" y="5"/>
                        </a:lnTo>
                        <a:lnTo>
                          <a:pt x="0" y="22"/>
                        </a:lnTo>
                        <a:lnTo>
                          <a:pt x="0" y="25"/>
                        </a:lnTo>
                        <a:lnTo>
                          <a:pt x="1" y="27"/>
                        </a:lnTo>
                        <a:lnTo>
                          <a:pt x="2" y="25"/>
                        </a:lnTo>
                        <a:lnTo>
                          <a:pt x="2" y="22"/>
                        </a:lnTo>
                        <a:lnTo>
                          <a:pt x="2" y="5"/>
                        </a:lnTo>
                        <a:lnTo>
                          <a:pt x="2" y="2"/>
                        </a:lnTo>
                        <a:lnTo>
                          <a:pt x="1" y="0"/>
                        </a:lnTo>
                      </a:path>
                    </a:pathLst>
                  </a:custGeom>
                  <a:solidFill>
                    <a:srgbClr val="008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</p:grpSp>
            <p:grpSp>
              <p:nvGrpSpPr>
                <p:cNvPr id="151624" name="Group 534"/>
                <p:cNvGrpSpPr>
                  <a:grpSpLocks/>
                </p:cNvGrpSpPr>
                <p:nvPr/>
              </p:nvGrpSpPr>
              <p:grpSpPr bwMode="auto">
                <a:xfrm>
                  <a:off x="1013" y="3648"/>
                  <a:ext cx="60" cy="36"/>
                  <a:chOff x="1013" y="3648"/>
                  <a:chExt cx="60" cy="36"/>
                </a:xfrm>
              </p:grpSpPr>
              <p:sp>
                <p:nvSpPr>
                  <p:cNvPr id="151631" name="Freeform 535"/>
                  <p:cNvSpPr>
                    <a:spLocks/>
                  </p:cNvSpPr>
                  <p:nvPr/>
                </p:nvSpPr>
                <p:spPr bwMode="auto">
                  <a:xfrm>
                    <a:off x="1013" y="3648"/>
                    <a:ext cx="27" cy="36"/>
                  </a:xfrm>
                  <a:custGeom>
                    <a:avLst/>
                    <a:gdLst>
                      <a:gd name="T0" fmla="*/ 0 w 27"/>
                      <a:gd name="T1" fmla="*/ 0 h 36"/>
                      <a:gd name="T2" fmla="*/ 16 w 27"/>
                      <a:gd name="T3" fmla="*/ 0 h 36"/>
                      <a:gd name="T4" fmla="*/ 16 w 27"/>
                      <a:gd name="T5" fmla="*/ 2 h 36"/>
                      <a:gd name="T6" fmla="*/ 12 w 27"/>
                      <a:gd name="T7" fmla="*/ 2 h 36"/>
                      <a:gd name="T8" fmla="*/ 12 w 27"/>
                      <a:gd name="T9" fmla="*/ 31 h 36"/>
                      <a:gd name="T10" fmla="*/ 16 w 27"/>
                      <a:gd name="T11" fmla="*/ 31 h 36"/>
                      <a:gd name="T12" fmla="*/ 23 w 27"/>
                      <a:gd name="T13" fmla="*/ 26 h 36"/>
                      <a:gd name="T14" fmla="*/ 26 w 27"/>
                      <a:gd name="T15" fmla="*/ 26 h 36"/>
                      <a:gd name="T16" fmla="*/ 26 w 27"/>
                      <a:gd name="T17" fmla="*/ 35 h 36"/>
                      <a:gd name="T18" fmla="*/ 1 w 27"/>
                      <a:gd name="T19" fmla="*/ 35 h 36"/>
                      <a:gd name="T20" fmla="*/ 1 w 27"/>
                      <a:gd name="T21" fmla="*/ 33 h 36"/>
                      <a:gd name="T22" fmla="*/ 3 w 27"/>
                      <a:gd name="T23" fmla="*/ 33 h 36"/>
                      <a:gd name="T24" fmla="*/ 3 w 27"/>
                      <a:gd name="T25" fmla="*/ 2 h 36"/>
                      <a:gd name="T26" fmla="*/ 0 w 27"/>
                      <a:gd name="T27" fmla="*/ 2 h 36"/>
                      <a:gd name="T28" fmla="*/ 0 w 27"/>
                      <a:gd name="T29" fmla="*/ 0 h 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0" t="0" r="r" b="b"/>
                    <a:pathLst>
                      <a:path w="27" h="36">
                        <a:moveTo>
                          <a:pt x="0" y="0"/>
                        </a:moveTo>
                        <a:lnTo>
                          <a:pt x="16" y="0"/>
                        </a:lnTo>
                        <a:lnTo>
                          <a:pt x="16" y="2"/>
                        </a:lnTo>
                        <a:lnTo>
                          <a:pt x="12" y="2"/>
                        </a:lnTo>
                        <a:lnTo>
                          <a:pt x="12" y="31"/>
                        </a:lnTo>
                        <a:lnTo>
                          <a:pt x="16" y="31"/>
                        </a:lnTo>
                        <a:lnTo>
                          <a:pt x="23" y="26"/>
                        </a:lnTo>
                        <a:lnTo>
                          <a:pt x="26" y="26"/>
                        </a:lnTo>
                        <a:lnTo>
                          <a:pt x="26" y="35"/>
                        </a:lnTo>
                        <a:lnTo>
                          <a:pt x="1" y="35"/>
                        </a:lnTo>
                        <a:lnTo>
                          <a:pt x="1" y="33"/>
                        </a:lnTo>
                        <a:lnTo>
                          <a:pt x="3" y="33"/>
                        </a:lnTo>
                        <a:lnTo>
                          <a:pt x="3" y="2"/>
                        </a:lnTo>
                        <a:lnTo>
                          <a:pt x="0" y="2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BFFFB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151632" name="Freeform 536"/>
                  <p:cNvSpPr>
                    <a:spLocks/>
                  </p:cNvSpPr>
                  <p:nvPr/>
                </p:nvSpPr>
                <p:spPr bwMode="auto">
                  <a:xfrm>
                    <a:off x="1047" y="3648"/>
                    <a:ext cx="26" cy="36"/>
                  </a:xfrm>
                  <a:custGeom>
                    <a:avLst/>
                    <a:gdLst>
                      <a:gd name="T0" fmla="*/ 0 w 26"/>
                      <a:gd name="T1" fmla="*/ 0 h 36"/>
                      <a:gd name="T2" fmla="*/ 16 w 26"/>
                      <a:gd name="T3" fmla="*/ 0 h 36"/>
                      <a:gd name="T4" fmla="*/ 16 w 26"/>
                      <a:gd name="T5" fmla="*/ 2 h 36"/>
                      <a:gd name="T6" fmla="*/ 11 w 26"/>
                      <a:gd name="T7" fmla="*/ 2 h 36"/>
                      <a:gd name="T8" fmla="*/ 11 w 26"/>
                      <a:gd name="T9" fmla="*/ 31 h 36"/>
                      <a:gd name="T10" fmla="*/ 16 w 26"/>
                      <a:gd name="T11" fmla="*/ 31 h 36"/>
                      <a:gd name="T12" fmla="*/ 22 w 26"/>
                      <a:gd name="T13" fmla="*/ 26 h 36"/>
                      <a:gd name="T14" fmla="*/ 25 w 26"/>
                      <a:gd name="T15" fmla="*/ 26 h 36"/>
                      <a:gd name="T16" fmla="*/ 25 w 26"/>
                      <a:gd name="T17" fmla="*/ 35 h 36"/>
                      <a:gd name="T18" fmla="*/ 0 w 26"/>
                      <a:gd name="T19" fmla="*/ 35 h 36"/>
                      <a:gd name="T20" fmla="*/ 0 w 26"/>
                      <a:gd name="T21" fmla="*/ 33 h 36"/>
                      <a:gd name="T22" fmla="*/ 3 w 26"/>
                      <a:gd name="T23" fmla="*/ 33 h 36"/>
                      <a:gd name="T24" fmla="*/ 3 w 26"/>
                      <a:gd name="T25" fmla="*/ 2 h 36"/>
                      <a:gd name="T26" fmla="*/ 0 w 26"/>
                      <a:gd name="T27" fmla="*/ 2 h 36"/>
                      <a:gd name="T28" fmla="*/ 0 w 26"/>
                      <a:gd name="T29" fmla="*/ 0 h 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0" t="0" r="r" b="b"/>
                    <a:pathLst>
                      <a:path w="26" h="36">
                        <a:moveTo>
                          <a:pt x="0" y="0"/>
                        </a:moveTo>
                        <a:lnTo>
                          <a:pt x="16" y="0"/>
                        </a:lnTo>
                        <a:lnTo>
                          <a:pt x="16" y="2"/>
                        </a:lnTo>
                        <a:lnTo>
                          <a:pt x="11" y="2"/>
                        </a:lnTo>
                        <a:lnTo>
                          <a:pt x="11" y="31"/>
                        </a:lnTo>
                        <a:lnTo>
                          <a:pt x="16" y="31"/>
                        </a:lnTo>
                        <a:lnTo>
                          <a:pt x="22" y="26"/>
                        </a:lnTo>
                        <a:lnTo>
                          <a:pt x="25" y="26"/>
                        </a:lnTo>
                        <a:lnTo>
                          <a:pt x="25" y="35"/>
                        </a:lnTo>
                        <a:lnTo>
                          <a:pt x="0" y="35"/>
                        </a:lnTo>
                        <a:lnTo>
                          <a:pt x="0" y="33"/>
                        </a:lnTo>
                        <a:lnTo>
                          <a:pt x="3" y="33"/>
                        </a:lnTo>
                        <a:lnTo>
                          <a:pt x="3" y="2"/>
                        </a:lnTo>
                        <a:lnTo>
                          <a:pt x="0" y="2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BFFFB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</p:grpSp>
            <p:grpSp>
              <p:nvGrpSpPr>
                <p:cNvPr id="151625" name="Group 537"/>
                <p:cNvGrpSpPr>
                  <a:grpSpLocks/>
                </p:cNvGrpSpPr>
                <p:nvPr/>
              </p:nvGrpSpPr>
              <p:grpSpPr bwMode="auto">
                <a:xfrm>
                  <a:off x="1079" y="3649"/>
                  <a:ext cx="42" cy="36"/>
                  <a:chOff x="1079" y="3649"/>
                  <a:chExt cx="42" cy="36"/>
                </a:xfrm>
              </p:grpSpPr>
              <p:sp>
                <p:nvSpPr>
                  <p:cNvPr id="151629" name="Freeform 538"/>
                  <p:cNvSpPr>
                    <a:spLocks/>
                  </p:cNvSpPr>
                  <p:nvPr/>
                </p:nvSpPr>
                <p:spPr bwMode="auto">
                  <a:xfrm>
                    <a:off x="1079" y="3649"/>
                    <a:ext cx="42" cy="36"/>
                  </a:xfrm>
                  <a:custGeom>
                    <a:avLst/>
                    <a:gdLst>
                      <a:gd name="T0" fmla="*/ 24 w 42"/>
                      <a:gd name="T1" fmla="*/ 0 h 36"/>
                      <a:gd name="T2" fmla="*/ 38 w 42"/>
                      <a:gd name="T3" fmla="*/ 32 h 36"/>
                      <a:gd name="T4" fmla="*/ 41 w 42"/>
                      <a:gd name="T5" fmla="*/ 32 h 36"/>
                      <a:gd name="T6" fmla="*/ 41 w 42"/>
                      <a:gd name="T7" fmla="*/ 35 h 36"/>
                      <a:gd name="T8" fmla="*/ 18 w 42"/>
                      <a:gd name="T9" fmla="*/ 35 h 36"/>
                      <a:gd name="T10" fmla="*/ 18 w 42"/>
                      <a:gd name="T11" fmla="*/ 32 h 36"/>
                      <a:gd name="T12" fmla="*/ 22 w 42"/>
                      <a:gd name="T13" fmla="*/ 32 h 36"/>
                      <a:gd name="T14" fmla="*/ 18 w 42"/>
                      <a:gd name="T15" fmla="*/ 22 h 36"/>
                      <a:gd name="T16" fmla="*/ 10 w 42"/>
                      <a:gd name="T17" fmla="*/ 22 h 36"/>
                      <a:gd name="T18" fmla="*/ 7 w 42"/>
                      <a:gd name="T19" fmla="*/ 32 h 36"/>
                      <a:gd name="T20" fmla="*/ 11 w 42"/>
                      <a:gd name="T21" fmla="*/ 32 h 36"/>
                      <a:gd name="T22" fmla="*/ 11 w 42"/>
                      <a:gd name="T23" fmla="*/ 35 h 36"/>
                      <a:gd name="T24" fmla="*/ 0 w 42"/>
                      <a:gd name="T25" fmla="*/ 35 h 36"/>
                      <a:gd name="T26" fmla="*/ 0 w 42"/>
                      <a:gd name="T27" fmla="*/ 32 h 36"/>
                      <a:gd name="T28" fmla="*/ 3 w 42"/>
                      <a:gd name="T29" fmla="*/ 32 h 36"/>
                      <a:gd name="T30" fmla="*/ 14 w 42"/>
                      <a:gd name="T31" fmla="*/ 0 h 36"/>
                      <a:gd name="T32" fmla="*/ 24 w 42"/>
                      <a:gd name="T33" fmla="*/ 0 h 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0" t="0" r="r" b="b"/>
                    <a:pathLst>
                      <a:path w="42" h="36">
                        <a:moveTo>
                          <a:pt x="24" y="0"/>
                        </a:moveTo>
                        <a:lnTo>
                          <a:pt x="38" y="32"/>
                        </a:lnTo>
                        <a:lnTo>
                          <a:pt x="41" y="32"/>
                        </a:lnTo>
                        <a:lnTo>
                          <a:pt x="41" y="35"/>
                        </a:lnTo>
                        <a:lnTo>
                          <a:pt x="18" y="35"/>
                        </a:lnTo>
                        <a:lnTo>
                          <a:pt x="18" y="32"/>
                        </a:lnTo>
                        <a:lnTo>
                          <a:pt x="22" y="32"/>
                        </a:lnTo>
                        <a:lnTo>
                          <a:pt x="18" y="22"/>
                        </a:lnTo>
                        <a:lnTo>
                          <a:pt x="10" y="22"/>
                        </a:lnTo>
                        <a:lnTo>
                          <a:pt x="7" y="32"/>
                        </a:lnTo>
                        <a:lnTo>
                          <a:pt x="11" y="32"/>
                        </a:lnTo>
                        <a:lnTo>
                          <a:pt x="11" y="35"/>
                        </a:lnTo>
                        <a:lnTo>
                          <a:pt x="0" y="35"/>
                        </a:lnTo>
                        <a:lnTo>
                          <a:pt x="0" y="32"/>
                        </a:lnTo>
                        <a:lnTo>
                          <a:pt x="3" y="32"/>
                        </a:lnTo>
                        <a:lnTo>
                          <a:pt x="14" y="0"/>
                        </a:lnTo>
                        <a:lnTo>
                          <a:pt x="24" y="0"/>
                        </a:lnTo>
                      </a:path>
                    </a:pathLst>
                  </a:custGeom>
                  <a:solidFill>
                    <a:srgbClr val="BFFFB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151630" name="Freeform 539"/>
                  <p:cNvSpPr>
                    <a:spLocks/>
                  </p:cNvSpPr>
                  <p:nvPr/>
                </p:nvSpPr>
                <p:spPr bwMode="auto">
                  <a:xfrm>
                    <a:off x="1092" y="3660"/>
                    <a:ext cx="2" cy="4"/>
                  </a:xfrm>
                  <a:custGeom>
                    <a:avLst/>
                    <a:gdLst>
                      <a:gd name="T0" fmla="*/ 1 w 2"/>
                      <a:gd name="T1" fmla="*/ 0 h 4"/>
                      <a:gd name="T2" fmla="*/ 1 w 2"/>
                      <a:gd name="T3" fmla="*/ 3 h 4"/>
                      <a:gd name="T4" fmla="*/ 0 w 2"/>
                      <a:gd name="T5" fmla="*/ 3 h 4"/>
                      <a:gd name="T6" fmla="*/ 1 w 2"/>
                      <a:gd name="T7" fmla="*/ 0 h 4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" h="4">
                        <a:moveTo>
                          <a:pt x="1" y="0"/>
                        </a:moveTo>
                        <a:lnTo>
                          <a:pt x="1" y="3"/>
                        </a:lnTo>
                        <a:lnTo>
                          <a:pt x="0" y="3"/>
                        </a:lnTo>
                        <a:lnTo>
                          <a:pt x="1" y="0"/>
                        </a:lnTo>
                      </a:path>
                    </a:pathLst>
                  </a:custGeom>
                  <a:solidFill>
                    <a:srgbClr val="008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</p:grpSp>
            <p:grpSp>
              <p:nvGrpSpPr>
                <p:cNvPr id="151626" name="Group 540"/>
                <p:cNvGrpSpPr>
                  <a:grpSpLocks/>
                </p:cNvGrpSpPr>
                <p:nvPr/>
              </p:nvGrpSpPr>
              <p:grpSpPr bwMode="auto">
                <a:xfrm>
                  <a:off x="931" y="3650"/>
                  <a:ext cx="35" cy="35"/>
                  <a:chOff x="931" y="3650"/>
                  <a:chExt cx="35" cy="35"/>
                </a:xfrm>
              </p:grpSpPr>
              <p:sp>
                <p:nvSpPr>
                  <p:cNvPr id="151627" name="Freeform 541"/>
                  <p:cNvSpPr>
                    <a:spLocks/>
                  </p:cNvSpPr>
                  <p:nvPr/>
                </p:nvSpPr>
                <p:spPr bwMode="auto">
                  <a:xfrm>
                    <a:off x="931" y="3650"/>
                    <a:ext cx="35" cy="35"/>
                  </a:xfrm>
                  <a:custGeom>
                    <a:avLst/>
                    <a:gdLst>
                      <a:gd name="T0" fmla="*/ 13 w 35"/>
                      <a:gd name="T1" fmla="*/ 0 h 35"/>
                      <a:gd name="T2" fmla="*/ 24 w 35"/>
                      <a:gd name="T3" fmla="*/ 0 h 35"/>
                      <a:gd name="T4" fmla="*/ 27 w 35"/>
                      <a:gd name="T5" fmla="*/ 1 h 35"/>
                      <a:gd name="T6" fmla="*/ 32 w 35"/>
                      <a:gd name="T7" fmla="*/ 4 h 35"/>
                      <a:gd name="T8" fmla="*/ 33 w 35"/>
                      <a:gd name="T9" fmla="*/ 9 h 35"/>
                      <a:gd name="T10" fmla="*/ 34 w 35"/>
                      <a:gd name="T11" fmla="*/ 14 h 35"/>
                      <a:gd name="T12" fmla="*/ 34 w 35"/>
                      <a:gd name="T13" fmla="*/ 19 h 35"/>
                      <a:gd name="T14" fmla="*/ 33 w 35"/>
                      <a:gd name="T15" fmla="*/ 25 h 35"/>
                      <a:gd name="T16" fmla="*/ 32 w 35"/>
                      <a:gd name="T17" fmla="*/ 29 h 35"/>
                      <a:gd name="T18" fmla="*/ 26 w 35"/>
                      <a:gd name="T19" fmla="*/ 33 h 35"/>
                      <a:gd name="T20" fmla="*/ 23 w 35"/>
                      <a:gd name="T21" fmla="*/ 34 h 35"/>
                      <a:gd name="T22" fmla="*/ 13 w 35"/>
                      <a:gd name="T23" fmla="*/ 34 h 35"/>
                      <a:gd name="T24" fmla="*/ 0 w 35"/>
                      <a:gd name="T25" fmla="*/ 34 h 35"/>
                      <a:gd name="T26" fmla="*/ 1 w 35"/>
                      <a:gd name="T27" fmla="*/ 31 h 35"/>
                      <a:gd name="T28" fmla="*/ 4 w 35"/>
                      <a:gd name="T29" fmla="*/ 31 h 35"/>
                      <a:gd name="T30" fmla="*/ 4 w 35"/>
                      <a:gd name="T31" fmla="*/ 21 h 35"/>
                      <a:gd name="T32" fmla="*/ 4 w 35"/>
                      <a:gd name="T33" fmla="*/ 14 h 35"/>
                      <a:gd name="T34" fmla="*/ 4 w 35"/>
                      <a:gd name="T35" fmla="*/ 9 h 35"/>
                      <a:gd name="T36" fmla="*/ 4 w 35"/>
                      <a:gd name="T37" fmla="*/ 3 h 35"/>
                      <a:gd name="T38" fmla="*/ 0 w 35"/>
                      <a:gd name="T39" fmla="*/ 3 h 35"/>
                      <a:gd name="T40" fmla="*/ 0 w 35"/>
                      <a:gd name="T41" fmla="*/ 0 h 35"/>
                      <a:gd name="T42" fmla="*/ 13 w 35"/>
                      <a:gd name="T43" fmla="*/ 0 h 35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</a:gdLst>
                    <a:ahLst/>
                    <a:cxnLst>
                      <a:cxn ang="T44">
                        <a:pos x="T0" y="T1"/>
                      </a:cxn>
                      <a:cxn ang="T45">
                        <a:pos x="T2" y="T3"/>
                      </a:cxn>
                      <a:cxn ang="T46">
                        <a:pos x="T4" y="T5"/>
                      </a:cxn>
                      <a:cxn ang="T47">
                        <a:pos x="T6" y="T7"/>
                      </a:cxn>
                      <a:cxn ang="T48">
                        <a:pos x="T8" y="T9"/>
                      </a:cxn>
                      <a:cxn ang="T49">
                        <a:pos x="T10" y="T11"/>
                      </a:cxn>
                      <a:cxn ang="T50">
                        <a:pos x="T12" y="T13"/>
                      </a:cxn>
                      <a:cxn ang="T51">
                        <a:pos x="T14" y="T15"/>
                      </a:cxn>
                      <a:cxn ang="T52">
                        <a:pos x="T16" y="T17"/>
                      </a:cxn>
                      <a:cxn ang="T53">
                        <a:pos x="T18" y="T19"/>
                      </a:cxn>
                      <a:cxn ang="T54">
                        <a:pos x="T20" y="T21"/>
                      </a:cxn>
                      <a:cxn ang="T55">
                        <a:pos x="T22" y="T23"/>
                      </a:cxn>
                      <a:cxn ang="T56">
                        <a:pos x="T24" y="T25"/>
                      </a:cxn>
                      <a:cxn ang="T57">
                        <a:pos x="T26" y="T27"/>
                      </a:cxn>
                      <a:cxn ang="T58">
                        <a:pos x="T28" y="T29"/>
                      </a:cxn>
                      <a:cxn ang="T59">
                        <a:pos x="T30" y="T31"/>
                      </a:cxn>
                      <a:cxn ang="T60">
                        <a:pos x="T32" y="T33"/>
                      </a:cxn>
                      <a:cxn ang="T61">
                        <a:pos x="T34" y="T35"/>
                      </a:cxn>
                      <a:cxn ang="T62">
                        <a:pos x="T36" y="T37"/>
                      </a:cxn>
                      <a:cxn ang="T63">
                        <a:pos x="T38" y="T39"/>
                      </a:cxn>
                      <a:cxn ang="T64">
                        <a:pos x="T40" y="T41"/>
                      </a:cxn>
                      <a:cxn ang="T65">
                        <a:pos x="T42" y="T43"/>
                      </a:cxn>
                    </a:cxnLst>
                    <a:rect l="0" t="0" r="r" b="b"/>
                    <a:pathLst>
                      <a:path w="35" h="35">
                        <a:moveTo>
                          <a:pt x="13" y="0"/>
                        </a:moveTo>
                        <a:lnTo>
                          <a:pt x="24" y="0"/>
                        </a:lnTo>
                        <a:lnTo>
                          <a:pt x="27" y="1"/>
                        </a:lnTo>
                        <a:lnTo>
                          <a:pt x="32" y="4"/>
                        </a:lnTo>
                        <a:lnTo>
                          <a:pt x="33" y="9"/>
                        </a:lnTo>
                        <a:lnTo>
                          <a:pt x="34" y="14"/>
                        </a:lnTo>
                        <a:lnTo>
                          <a:pt x="34" y="19"/>
                        </a:lnTo>
                        <a:lnTo>
                          <a:pt x="33" y="25"/>
                        </a:lnTo>
                        <a:lnTo>
                          <a:pt x="32" y="29"/>
                        </a:lnTo>
                        <a:lnTo>
                          <a:pt x="26" y="33"/>
                        </a:lnTo>
                        <a:lnTo>
                          <a:pt x="23" y="34"/>
                        </a:lnTo>
                        <a:lnTo>
                          <a:pt x="13" y="34"/>
                        </a:lnTo>
                        <a:lnTo>
                          <a:pt x="0" y="34"/>
                        </a:lnTo>
                        <a:lnTo>
                          <a:pt x="1" y="31"/>
                        </a:lnTo>
                        <a:lnTo>
                          <a:pt x="4" y="31"/>
                        </a:lnTo>
                        <a:lnTo>
                          <a:pt x="4" y="21"/>
                        </a:lnTo>
                        <a:lnTo>
                          <a:pt x="4" y="14"/>
                        </a:lnTo>
                        <a:lnTo>
                          <a:pt x="4" y="9"/>
                        </a:lnTo>
                        <a:lnTo>
                          <a:pt x="4" y="3"/>
                        </a:lnTo>
                        <a:lnTo>
                          <a:pt x="0" y="3"/>
                        </a:lnTo>
                        <a:lnTo>
                          <a:pt x="0" y="0"/>
                        </a:lnTo>
                        <a:lnTo>
                          <a:pt x="13" y="0"/>
                        </a:lnTo>
                      </a:path>
                    </a:pathLst>
                  </a:custGeom>
                  <a:solidFill>
                    <a:srgbClr val="BFFFB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151628" name="Freeform 542"/>
                  <p:cNvSpPr>
                    <a:spLocks/>
                  </p:cNvSpPr>
                  <p:nvPr/>
                </p:nvSpPr>
                <p:spPr bwMode="auto">
                  <a:xfrm>
                    <a:off x="949" y="3655"/>
                    <a:ext cx="3" cy="26"/>
                  </a:xfrm>
                  <a:custGeom>
                    <a:avLst/>
                    <a:gdLst>
                      <a:gd name="T0" fmla="*/ 1 w 3"/>
                      <a:gd name="T1" fmla="*/ 0 h 26"/>
                      <a:gd name="T2" fmla="*/ 0 w 3"/>
                      <a:gd name="T3" fmla="*/ 0 h 26"/>
                      <a:gd name="T4" fmla="*/ 0 w 3"/>
                      <a:gd name="T5" fmla="*/ 25 h 26"/>
                      <a:gd name="T6" fmla="*/ 1 w 3"/>
                      <a:gd name="T7" fmla="*/ 25 h 26"/>
                      <a:gd name="T8" fmla="*/ 1 w 3"/>
                      <a:gd name="T9" fmla="*/ 25 h 26"/>
                      <a:gd name="T10" fmla="*/ 2 w 3"/>
                      <a:gd name="T11" fmla="*/ 23 h 26"/>
                      <a:gd name="T12" fmla="*/ 2 w 3"/>
                      <a:gd name="T13" fmla="*/ 21 h 26"/>
                      <a:gd name="T14" fmla="*/ 2 w 3"/>
                      <a:gd name="T15" fmla="*/ 4 h 26"/>
                      <a:gd name="T16" fmla="*/ 2 w 3"/>
                      <a:gd name="T17" fmla="*/ 2 h 26"/>
                      <a:gd name="T18" fmla="*/ 1 w 3"/>
                      <a:gd name="T19" fmla="*/ 0 h 26"/>
                      <a:gd name="T20" fmla="*/ 1 w 3"/>
                      <a:gd name="T21" fmla="*/ 0 h 2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3" h="26">
                        <a:moveTo>
                          <a:pt x="1" y="0"/>
                        </a:moveTo>
                        <a:lnTo>
                          <a:pt x="0" y="0"/>
                        </a:lnTo>
                        <a:lnTo>
                          <a:pt x="0" y="25"/>
                        </a:lnTo>
                        <a:lnTo>
                          <a:pt x="1" y="25"/>
                        </a:lnTo>
                        <a:lnTo>
                          <a:pt x="2" y="23"/>
                        </a:lnTo>
                        <a:lnTo>
                          <a:pt x="2" y="21"/>
                        </a:lnTo>
                        <a:lnTo>
                          <a:pt x="2" y="4"/>
                        </a:lnTo>
                        <a:lnTo>
                          <a:pt x="2" y="2"/>
                        </a:lnTo>
                        <a:lnTo>
                          <a:pt x="1" y="0"/>
                        </a:lnTo>
                      </a:path>
                    </a:pathLst>
                  </a:custGeom>
                  <a:solidFill>
                    <a:srgbClr val="008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</p:grpSp>
          </p:grpSp>
          <p:grpSp>
            <p:nvGrpSpPr>
              <p:cNvPr id="151590" name="Group 543"/>
              <p:cNvGrpSpPr>
                <a:grpSpLocks/>
              </p:cNvGrpSpPr>
              <p:nvPr/>
            </p:nvGrpSpPr>
            <p:grpSpPr bwMode="auto">
              <a:xfrm>
                <a:off x="696" y="3297"/>
                <a:ext cx="573" cy="31"/>
                <a:chOff x="696" y="3297"/>
                <a:chExt cx="573" cy="31"/>
              </a:xfrm>
            </p:grpSpPr>
            <p:grpSp>
              <p:nvGrpSpPr>
                <p:cNvPr id="151591" name="Group 544"/>
                <p:cNvGrpSpPr>
                  <a:grpSpLocks/>
                </p:cNvGrpSpPr>
                <p:nvPr/>
              </p:nvGrpSpPr>
              <p:grpSpPr bwMode="auto">
                <a:xfrm>
                  <a:off x="696" y="3297"/>
                  <a:ext cx="57" cy="31"/>
                  <a:chOff x="696" y="3297"/>
                  <a:chExt cx="57" cy="31"/>
                </a:xfrm>
              </p:grpSpPr>
              <p:sp>
                <p:nvSpPr>
                  <p:cNvPr id="151617" name="Freeform 545"/>
                  <p:cNvSpPr>
                    <a:spLocks/>
                  </p:cNvSpPr>
                  <p:nvPr/>
                </p:nvSpPr>
                <p:spPr bwMode="auto">
                  <a:xfrm>
                    <a:off x="696" y="3297"/>
                    <a:ext cx="11" cy="31"/>
                  </a:xfrm>
                  <a:custGeom>
                    <a:avLst/>
                    <a:gdLst>
                      <a:gd name="T0" fmla="*/ 0 w 11"/>
                      <a:gd name="T1" fmla="*/ 0 h 31"/>
                      <a:gd name="T2" fmla="*/ 10 w 11"/>
                      <a:gd name="T3" fmla="*/ 0 h 31"/>
                      <a:gd name="T4" fmla="*/ 10 w 11"/>
                      <a:gd name="T5" fmla="*/ 6 h 31"/>
                      <a:gd name="T6" fmla="*/ 8 w 11"/>
                      <a:gd name="T7" fmla="*/ 6 h 31"/>
                      <a:gd name="T8" fmla="*/ 8 w 11"/>
                      <a:gd name="T9" fmla="*/ 30 h 31"/>
                      <a:gd name="T10" fmla="*/ 3 w 11"/>
                      <a:gd name="T11" fmla="*/ 30 h 31"/>
                      <a:gd name="T12" fmla="*/ 3 w 11"/>
                      <a:gd name="T13" fmla="*/ 6 h 31"/>
                      <a:gd name="T14" fmla="*/ 0 w 11"/>
                      <a:gd name="T15" fmla="*/ 6 h 31"/>
                      <a:gd name="T16" fmla="*/ 0 w 11"/>
                      <a:gd name="T17" fmla="*/ 0 h 31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11" h="31">
                        <a:moveTo>
                          <a:pt x="0" y="0"/>
                        </a:moveTo>
                        <a:lnTo>
                          <a:pt x="10" y="0"/>
                        </a:lnTo>
                        <a:lnTo>
                          <a:pt x="10" y="6"/>
                        </a:lnTo>
                        <a:lnTo>
                          <a:pt x="8" y="6"/>
                        </a:lnTo>
                        <a:lnTo>
                          <a:pt x="8" y="30"/>
                        </a:lnTo>
                        <a:lnTo>
                          <a:pt x="3" y="30"/>
                        </a:lnTo>
                        <a:lnTo>
                          <a:pt x="3" y="6"/>
                        </a:lnTo>
                        <a:lnTo>
                          <a:pt x="0" y="6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008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151618" name="Freeform 546"/>
                  <p:cNvSpPr>
                    <a:spLocks/>
                  </p:cNvSpPr>
                  <p:nvPr/>
                </p:nvSpPr>
                <p:spPr bwMode="auto">
                  <a:xfrm>
                    <a:off x="716" y="3297"/>
                    <a:ext cx="17" cy="31"/>
                  </a:xfrm>
                  <a:custGeom>
                    <a:avLst/>
                    <a:gdLst>
                      <a:gd name="T0" fmla="*/ 0 w 17"/>
                      <a:gd name="T1" fmla="*/ 0 h 31"/>
                      <a:gd name="T2" fmla="*/ 5 w 17"/>
                      <a:gd name="T3" fmla="*/ 0 h 31"/>
                      <a:gd name="T4" fmla="*/ 5 w 17"/>
                      <a:gd name="T5" fmla="*/ 12 h 31"/>
                      <a:gd name="T6" fmla="*/ 11 w 17"/>
                      <a:gd name="T7" fmla="*/ 12 h 31"/>
                      <a:gd name="T8" fmla="*/ 11 w 17"/>
                      <a:gd name="T9" fmla="*/ 0 h 31"/>
                      <a:gd name="T10" fmla="*/ 16 w 17"/>
                      <a:gd name="T11" fmla="*/ 0 h 31"/>
                      <a:gd name="T12" fmla="*/ 16 w 17"/>
                      <a:gd name="T13" fmla="*/ 30 h 31"/>
                      <a:gd name="T14" fmla="*/ 11 w 17"/>
                      <a:gd name="T15" fmla="*/ 30 h 31"/>
                      <a:gd name="T16" fmla="*/ 11 w 17"/>
                      <a:gd name="T17" fmla="*/ 17 h 31"/>
                      <a:gd name="T18" fmla="*/ 5 w 17"/>
                      <a:gd name="T19" fmla="*/ 17 h 31"/>
                      <a:gd name="T20" fmla="*/ 5 w 17"/>
                      <a:gd name="T21" fmla="*/ 30 h 31"/>
                      <a:gd name="T22" fmla="*/ 0 w 17"/>
                      <a:gd name="T23" fmla="*/ 30 h 31"/>
                      <a:gd name="T24" fmla="*/ 0 w 17"/>
                      <a:gd name="T25" fmla="*/ 0 h 31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0" t="0" r="r" b="b"/>
                    <a:pathLst>
                      <a:path w="17" h="31">
                        <a:moveTo>
                          <a:pt x="0" y="0"/>
                        </a:moveTo>
                        <a:lnTo>
                          <a:pt x="5" y="0"/>
                        </a:lnTo>
                        <a:lnTo>
                          <a:pt x="5" y="12"/>
                        </a:lnTo>
                        <a:lnTo>
                          <a:pt x="11" y="12"/>
                        </a:lnTo>
                        <a:lnTo>
                          <a:pt x="11" y="0"/>
                        </a:lnTo>
                        <a:lnTo>
                          <a:pt x="16" y="0"/>
                        </a:lnTo>
                        <a:lnTo>
                          <a:pt x="16" y="30"/>
                        </a:lnTo>
                        <a:lnTo>
                          <a:pt x="11" y="30"/>
                        </a:lnTo>
                        <a:lnTo>
                          <a:pt x="11" y="17"/>
                        </a:lnTo>
                        <a:lnTo>
                          <a:pt x="5" y="17"/>
                        </a:lnTo>
                        <a:lnTo>
                          <a:pt x="5" y="30"/>
                        </a:lnTo>
                        <a:lnTo>
                          <a:pt x="0" y="30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008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151619" name="Freeform 547"/>
                  <p:cNvSpPr>
                    <a:spLocks/>
                  </p:cNvSpPr>
                  <p:nvPr/>
                </p:nvSpPr>
                <p:spPr bwMode="auto">
                  <a:xfrm>
                    <a:off x="742" y="3297"/>
                    <a:ext cx="11" cy="31"/>
                  </a:xfrm>
                  <a:custGeom>
                    <a:avLst/>
                    <a:gdLst>
                      <a:gd name="T0" fmla="*/ 0 w 11"/>
                      <a:gd name="T1" fmla="*/ 0 h 31"/>
                      <a:gd name="T2" fmla="*/ 10 w 11"/>
                      <a:gd name="T3" fmla="*/ 0 h 31"/>
                      <a:gd name="T4" fmla="*/ 10 w 11"/>
                      <a:gd name="T5" fmla="*/ 6 h 31"/>
                      <a:gd name="T6" fmla="*/ 5 w 11"/>
                      <a:gd name="T7" fmla="*/ 6 h 31"/>
                      <a:gd name="T8" fmla="*/ 5 w 11"/>
                      <a:gd name="T9" fmla="*/ 12 h 31"/>
                      <a:gd name="T10" fmla="*/ 9 w 11"/>
                      <a:gd name="T11" fmla="*/ 12 h 31"/>
                      <a:gd name="T12" fmla="*/ 9 w 11"/>
                      <a:gd name="T13" fmla="*/ 17 h 31"/>
                      <a:gd name="T14" fmla="*/ 5 w 11"/>
                      <a:gd name="T15" fmla="*/ 17 h 31"/>
                      <a:gd name="T16" fmla="*/ 5 w 11"/>
                      <a:gd name="T17" fmla="*/ 24 h 31"/>
                      <a:gd name="T18" fmla="*/ 10 w 11"/>
                      <a:gd name="T19" fmla="*/ 24 h 31"/>
                      <a:gd name="T20" fmla="*/ 10 w 11"/>
                      <a:gd name="T21" fmla="*/ 30 h 31"/>
                      <a:gd name="T22" fmla="*/ 0 w 11"/>
                      <a:gd name="T23" fmla="*/ 30 h 31"/>
                      <a:gd name="T24" fmla="*/ 0 w 11"/>
                      <a:gd name="T25" fmla="*/ 0 h 31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0" t="0" r="r" b="b"/>
                    <a:pathLst>
                      <a:path w="11" h="31">
                        <a:moveTo>
                          <a:pt x="0" y="0"/>
                        </a:moveTo>
                        <a:lnTo>
                          <a:pt x="10" y="0"/>
                        </a:lnTo>
                        <a:lnTo>
                          <a:pt x="10" y="6"/>
                        </a:lnTo>
                        <a:lnTo>
                          <a:pt x="5" y="6"/>
                        </a:lnTo>
                        <a:lnTo>
                          <a:pt x="5" y="12"/>
                        </a:lnTo>
                        <a:lnTo>
                          <a:pt x="9" y="12"/>
                        </a:lnTo>
                        <a:lnTo>
                          <a:pt x="9" y="17"/>
                        </a:lnTo>
                        <a:lnTo>
                          <a:pt x="5" y="17"/>
                        </a:lnTo>
                        <a:lnTo>
                          <a:pt x="5" y="24"/>
                        </a:lnTo>
                        <a:lnTo>
                          <a:pt x="10" y="24"/>
                        </a:lnTo>
                        <a:lnTo>
                          <a:pt x="10" y="30"/>
                        </a:lnTo>
                        <a:lnTo>
                          <a:pt x="0" y="30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008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</p:grpSp>
            <p:grpSp>
              <p:nvGrpSpPr>
                <p:cNvPr id="151592" name="Group 548"/>
                <p:cNvGrpSpPr>
                  <a:grpSpLocks/>
                </p:cNvGrpSpPr>
                <p:nvPr/>
              </p:nvGrpSpPr>
              <p:grpSpPr bwMode="auto">
                <a:xfrm>
                  <a:off x="774" y="3297"/>
                  <a:ext cx="118" cy="31"/>
                  <a:chOff x="774" y="3297"/>
                  <a:chExt cx="118" cy="31"/>
                </a:xfrm>
              </p:grpSpPr>
              <p:sp>
                <p:nvSpPr>
                  <p:cNvPr id="151611" name="Freeform 549"/>
                  <p:cNvSpPr>
                    <a:spLocks/>
                  </p:cNvSpPr>
                  <p:nvPr/>
                </p:nvSpPr>
                <p:spPr bwMode="auto">
                  <a:xfrm>
                    <a:off x="774" y="3297"/>
                    <a:ext cx="14" cy="31"/>
                  </a:xfrm>
                  <a:custGeom>
                    <a:avLst/>
                    <a:gdLst>
                      <a:gd name="T0" fmla="*/ 0 w 14"/>
                      <a:gd name="T1" fmla="*/ 0 h 31"/>
                      <a:gd name="T2" fmla="*/ 5 w 14"/>
                      <a:gd name="T3" fmla="*/ 0 h 31"/>
                      <a:gd name="T4" fmla="*/ 5 w 14"/>
                      <a:gd name="T5" fmla="*/ 24 h 31"/>
                      <a:gd name="T6" fmla="*/ 8 w 14"/>
                      <a:gd name="T7" fmla="*/ 24 h 31"/>
                      <a:gd name="T8" fmla="*/ 8 w 14"/>
                      <a:gd name="T9" fmla="*/ 0 h 31"/>
                      <a:gd name="T10" fmla="*/ 13 w 14"/>
                      <a:gd name="T11" fmla="*/ 0 h 31"/>
                      <a:gd name="T12" fmla="*/ 13 w 14"/>
                      <a:gd name="T13" fmla="*/ 26 h 31"/>
                      <a:gd name="T14" fmla="*/ 9 w 14"/>
                      <a:gd name="T15" fmla="*/ 30 h 31"/>
                      <a:gd name="T16" fmla="*/ 3 w 14"/>
                      <a:gd name="T17" fmla="*/ 30 h 31"/>
                      <a:gd name="T18" fmla="*/ 0 w 14"/>
                      <a:gd name="T19" fmla="*/ 26 h 31"/>
                      <a:gd name="T20" fmla="*/ 0 w 14"/>
                      <a:gd name="T21" fmla="*/ 0 h 31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14" h="31">
                        <a:moveTo>
                          <a:pt x="0" y="0"/>
                        </a:moveTo>
                        <a:lnTo>
                          <a:pt x="5" y="0"/>
                        </a:lnTo>
                        <a:lnTo>
                          <a:pt x="5" y="24"/>
                        </a:lnTo>
                        <a:lnTo>
                          <a:pt x="8" y="24"/>
                        </a:lnTo>
                        <a:lnTo>
                          <a:pt x="8" y="0"/>
                        </a:lnTo>
                        <a:lnTo>
                          <a:pt x="13" y="0"/>
                        </a:lnTo>
                        <a:lnTo>
                          <a:pt x="13" y="26"/>
                        </a:lnTo>
                        <a:lnTo>
                          <a:pt x="9" y="30"/>
                        </a:lnTo>
                        <a:lnTo>
                          <a:pt x="3" y="30"/>
                        </a:lnTo>
                        <a:lnTo>
                          <a:pt x="0" y="26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008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151612" name="Freeform 550"/>
                  <p:cNvSpPr>
                    <a:spLocks/>
                  </p:cNvSpPr>
                  <p:nvPr/>
                </p:nvSpPr>
                <p:spPr bwMode="auto">
                  <a:xfrm>
                    <a:off x="799" y="3297"/>
                    <a:ext cx="16" cy="31"/>
                  </a:xfrm>
                  <a:custGeom>
                    <a:avLst/>
                    <a:gdLst>
                      <a:gd name="T0" fmla="*/ 0 w 16"/>
                      <a:gd name="T1" fmla="*/ 0 h 31"/>
                      <a:gd name="T2" fmla="*/ 5 w 16"/>
                      <a:gd name="T3" fmla="*/ 0 h 31"/>
                      <a:gd name="T4" fmla="*/ 9 w 16"/>
                      <a:gd name="T5" fmla="*/ 14 h 31"/>
                      <a:gd name="T6" fmla="*/ 9 w 16"/>
                      <a:gd name="T7" fmla="*/ 0 h 31"/>
                      <a:gd name="T8" fmla="*/ 15 w 16"/>
                      <a:gd name="T9" fmla="*/ 0 h 31"/>
                      <a:gd name="T10" fmla="*/ 15 w 16"/>
                      <a:gd name="T11" fmla="*/ 30 h 31"/>
                      <a:gd name="T12" fmla="*/ 9 w 16"/>
                      <a:gd name="T13" fmla="*/ 30 h 31"/>
                      <a:gd name="T14" fmla="*/ 6 w 16"/>
                      <a:gd name="T15" fmla="*/ 16 h 31"/>
                      <a:gd name="T16" fmla="*/ 6 w 16"/>
                      <a:gd name="T17" fmla="*/ 30 h 31"/>
                      <a:gd name="T18" fmla="*/ 0 w 16"/>
                      <a:gd name="T19" fmla="*/ 30 h 31"/>
                      <a:gd name="T20" fmla="*/ 0 w 16"/>
                      <a:gd name="T21" fmla="*/ 0 h 31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16" h="31">
                        <a:moveTo>
                          <a:pt x="0" y="0"/>
                        </a:moveTo>
                        <a:lnTo>
                          <a:pt x="5" y="0"/>
                        </a:lnTo>
                        <a:lnTo>
                          <a:pt x="9" y="14"/>
                        </a:lnTo>
                        <a:lnTo>
                          <a:pt x="9" y="0"/>
                        </a:lnTo>
                        <a:lnTo>
                          <a:pt x="15" y="0"/>
                        </a:lnTo>
                        <a:lnTo>
                          <a:pt x="15" y="30"/>
                        </a:lnTo>
                        <a:lnTo>
                          <a:pt x="9" y="30"/>
                        </a:lnTo>
                        <a:lnTo>
                          <a:pt x="6" y="16"/>
                        </a:lnTo>
                        <a:lnTo>
                          <a:pt x="6" y="30"/>
                        </a:lnTo>
                        <a:lnTo>
                          <a:pt x="0" y="30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008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151613" name="Freeform 551"/>
                  <p:cNvSpPr>
                    <a:spLocks/>
                  </p:cNvSpPr>
                  <p:nvPr/>
                </p:nvSpPr>
                <p:spPr bwMode="auto">
                  <a:xfrm>
                    <a:off x="825" y="3297"/>
                    <a:ext cx="1" cy="31"/>
                  </a:xfrm>
                  <a:custGeom>
                    <a:avLst/>
                    <a:gdLst>
                      <a:gd name="T0" fmla="*/ 0 w 1"/>
                      <a:gd name="T1" fmla="*/ 0 h 31"/>
                      <a:gd name="T2" fmla="*/ 0 w 1"/>
                      <a:gd name="T3" fmla="*/ 0 h 31"/>
                      <a:gd name="T4" fmla="*/ 0 w 1"/>
                      <a:gd name="T5" fmla="*/ 30 h 31"/>
                      <a:gd name="T6" fmla="*/ 0 w 1"/>
                      <a:gd name="T7" fmla="*/ 30 h 31"/>
                      <a:gd name="T8" fmla="*/ 0 w 1"/>
                      <a:gd name="T9" fmla="*/ 0 h 3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" h="31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30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008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151614" name="Freeform 552"/>
                  <p:cNvSpPr>
                    <a:spLocks/>
                  </p:cNvSpPr>
                  <p:nvPr/>
                </p:nvSpPr>
                <p:spPr bwMode="auto">
                  <a:xfrm>
                    <a:off x="836" y="3297"/>
                    <a:ext cx="11" cy="31"/>
                  </a:xfrm>
                  <a:custGeom>
                    <a:avLst/>
                    <a:gdLst>
                      <a:gd name="T0" fmla="*/ 0 w 11"/>
                      <a:gd name="T1" fmla="*/ 0 h 31"/>
                      <a:gd name="T2" fmla="*/ 10 w 11"/>
                      <a:gd name="T3" fmla="*/ 0 h 31"/>
                      <a:gd name="T4" fmla="*/ 10 w 11"/>
                      <a:gd name="T5" fmla="*/ 6 h 31"/>
                      <a:gd name="T6" fmla="*/ 7 w 11"/>
                      <a:gd name="T7" fmla="*/ 6 h 31"/>
                      <a:gd name="T8" fmla="*/ 7 w 11"/>
                      <a:gd name="T9" fmla="*/ 30 h 31"/>
                      <a:gd name="T10" fmla="*/ 3 w 11"/>
                      <a:gd name="T11" fmla="*/ 30 h 31"/>
                      <a:gd name="T12" fmla="*/ 3 w 11"/>
                      <a:gd name="T13" fmla="*/ 6 h 31"/>
                      <a:gd name="T14" fmla="*/ 0 w 11"/>
                      <a:gd name="T15" fmla="*/ 6 h 31"/>
                      <a:gd name="T16" fmla="*/ 0 w 11"/>
                      <a:gd name="T17" fmla="*/ 0 h 31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11" h="31">
                        <a:moveTo>
                          <a:pt x="0" y="0"/>
                        </a:moveTo>
                        <a:lnTo>
                          <a:pt x="10" y="0"/>
                        </a:lnTo>
                        <a:lnTo>
                          <a:pt x="10" y="6"/>
                        </a:lnTo>
                        <a:lnTo>
                          <a:pt x="7" y="6"/>
                        </a:lnTo>
                        <a:lnTo>
                          <a:pt x="7" y="30"/>
                        </a:lnTo>
                        <a:lnTo>
                          <a:pt x="3" y="30"/>
                        </a:lnTo>
                        <a:lnTo>
                          <a:pt x="3" y="6"/>
                        </a:lnTo>
                        <a:lnTo>
                          <a:pt x="0" y="6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008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151615" name="Freeform 553"/>
                  <p:cNvSpPr>
                    <a:spLocks/>
                  </p:cNvSpPr>
                  <p:nvPr/>
                </p:nvSpPr>
                <p:spPr bwMode="auto">
                  <a:xfrm>
                    <a:off x="857" y="3297"/>
                    <a:ext cx="10" cy="31"/>
                  </a:xfrm>
                  <a:custGeom>
                    <a:avLst/>
                    <a:gdLst>
                      <a:gd name="T0" fmla="*/ 0 w 10"/>
                      <a:gd name="T1" fmla="*/ 0 h 31"/>
                      <a:gd name="T2" fmla="*/ 9 w 10"/>
                      <a:gd name="T3" fmla="*/ 0 h 31"/>
                      <a:gd name="T4" fmla="*/ 9 w 10"/>
                      <a:gd name="T5" fmla="*/ 6 h 31"/>
                      <a:gd name="T6" fmla="*/ 4 w 10"/>
                      <a:gd name="T7" fmla="*/ 6 h 31"/>
                      <a:gd name="T8" fmla="*/ 4 w 10"/>
                      <a:gd name="T9" fmla="*/ 12 h 31"/>
                      <a:gd name="T10" fmla="*/ 8 w 10"/>
                      <a:gd name="T11" fmla="*/ 12 h 31"/>
                      <a:gd name="T12" fmla="*/ 8 w 10"/>
                      <a:gd name="T13" fmla="*/ 17 h 31"/>
                      <a:gd name="T14" fmla="*/ 4 w 10"/>
                      <a:gd name="T15" fmla="*/ 17 h 31"/>
                      <a:gd name="T16" fmla="*/ 4 w 10"/>
                      <a:gd name="T17" fmla="*/ 24 h 31"/>
                      <a:gd name="T18" fmla="*/ 9 w 10"/>
                      <a:gd name="T19" fmla="*/ 24 h 31"/>
                      <a:gd name="T20" fmla="*/ 9 w 10"/>
                      <a:gd name="T21" fmla="*/ 30 h 31"/>
                      <a:gd name="T22" fmla="*/ 0 w 10"/>
                      <a:gd name="T23" fmla="*/ 30 h 31"/>
                      <a:gd name="T24" fmla="*/ 0 w 10"/>
                      <a:gd name="T25" fmla="*/ 0 h 31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0" t="0" r="r" b="b"/>
                    <a:pathLst>
                      <a:path w="10" h="31">
                        <a:moveTo>
                          <a:pt x="0" y="0"/>
                        </a:moveTo>
                        <a:lnTo>
                          <a:pt x="9" y="0"/>
                        </a:lnTo>
                        <a:lnTo>
                          <a:pt x="9" y="6"/>
                        </a:lnTo>
                        <a:lnTo>
                          <a:pt x="4" y="6"/>
                        </a:lnTo>
                        <a:lnTo>
                          <a:pt x="4" y="12"/>
                        </a:lnTo>
                        <a:lnTo>
                          <a:pt x="8" y="12"/>
                        </a:lnTo>
                        <a:lnTo>
                          <a:pt x="8" y="17"/>
                        </a:lnTo>
                        <a:lnTo>
                          <a:pt x="4" y="17"/>
                        </a:lnTo>
                        <a:lnTo>
                          <a:pt x="4" y="24"/>
                        </a:lnTo>
                        <a:lnTo>
                          <a:pt x="9" y="24"/>
                        </a:lnTo>
                        <a:lnTo>
                          <a:pt x="9" y="30"/>
                        </a:lnTo>
                        <a:lnTo>
                          <a:pt x="0" y="30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008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151616" name="Freeform 554"/>
                  <p:cNvSpPr>
                    <a:spLocks/>
                  </p:cNvSpPr>
                  <p:nvPr/>
                </p:nvSpPr>
                <p:spPr bwMode="auto">
                  <a:xfrm>
                    <a:off x="877" y="3297"/>
                    <a:ext cx="15" cy="31"/>
                  </a:xfrm>
                  <a:custGeom>
                    <a:avLst/>
                    <a:gdLst>
                      <a:gd name="T0" fmla="*/ 0 w 15"/>
                      <a:gd name="T1" fmla="*/ 0 h 31"/>
                      <a:gd name="T2" fmla="*/ 11 w 15"/>
                      <a:gd name="T3" fmla="*/ 0 h 31"/>
                      <a:gd name="T4" fmla="*/ 14 w 15"/>
                      <a:gd name="T5" fmla="*/ 4 h 31"/>
                      <a:gd name="T6" fmla="*/ 14 w 15"/>
                      <a:gd name="T7" fmla="*/ 26 h 31"/>
                      <a:gd name="T8" fmla="*/ 11 w 15"/>
                      <a:gd name="T9" fmla="*/ 30 h 31"/>
                      <a:gd name="T10" fmla="*/ 0 w 15"/>
                      <a:gd name="T11" fmla="*/ 30 h 31"/>
                      <a:gd name="T12" fmla="*/ 0 w 15"/>
                      <a:gd name="T13" fmla="*/ 6 h 31"/>
                      <a:gd name="T14" fmla="*/ 5 w 15"/>
                      <a:gd name="T15" fmla="*/ 6 h 31"/>
                      <a:gd name="T16" fmla="*/ 5 w 15"/>
                      <a:gd name="T17" fmla="*/ 24 h 31"/>
                      <a:gd name="T18" fmla="*/ 8 w 15"/>
                      <a:gd name="T19" fmla="*/ 24 h 31"/>
                      <a:gd name="T20" fmla="*/ 8 w 15"/>
                      <a:gd name="T21" fmla="*/ 6 h 31"/>
                      <a:gd name="T22" fmla="*/ 5 w 15"/>
                      <a:gd name="T23" fmla="*/ 6 h 31"/>
                      <a:gd name="T24" fmla="*/ 0 w 15"/>
                      <a:gd name="T25" fmla="*/ 6 h 31"/>
                      <a:gd name="T26" fmla="*/ 0 w 15"/>
                      <a:gd name="T27" fmla="*/ 0 h 31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0" t="0" r="r" b="b"/>
                    <a:pathLst>
                      <a:path w="15" h="31">
                        <a:moveTo>
                          <a:pt x="0" y="0"/>
                        </a:moveTo>
                        <a:lnTo>
                          <a:pt x="11" y="0"/>
                        </a:lnTo>
                        <a:lnTo>
                          <a:pt x="14" y="4"/>
                        </a:lnTo>
                        <a:lnTo>
                          <a:pt x="14" y="26"/>
                        </a:lnTo>
                        <a:lnTo>
                          <a:pt x="11" y="30"/>
                        </a:lnTo>
                        <a:lnTo>
                          <a:pt x="0" y="30"/>
                        </a:lnTo>
                        <a:lnTo>
                          <a:pt x="0" y="6"/>
                        </a:lnTo>
                        <a:lnTo>
                          <a:pt x="5" y="6"/>
                        </a:lnTo>
                        <a:lnTo>
                          <a:pt x="5" y="24"/>
                        </a:lnTo>
                        <a:lnTo>
                          <a:pt x="8" y="24"/>
                        </a:lnTo>
                        <a:lnTo>
                          <a:pt x="8" y="6"/>
                        </a:lnTo>
                        <a:lnTo>
                          <a:pt x="5" y="6"/>
                        </a:lnTo>
                        <a:lnTo>
                          <a:pt x="0" y="6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008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</p:grpSp>
            <p:grpSp>
              <p:nvGrpSpPr>
                <p:cNvPr id="151593" name="Group 555"/>
                <p:cNvGrpSpPr>
                  <a:grpSpLocks/>
                </p:cNvGrpSpPr>
                <p:nvPr/>
              </p:nvGrpSpPr>
              <p:grpSpPr bwMode="auto">
                <a:xfrm>
                  <a:off x="915" y="3297"/>
                  <a:ext cx="119" cy="31"/>
                  <a:chOff x="915" y="3297"/>
                  <a:chExt cx="119" cy="31"/>
                </a:xfrm>
              </p:grpSpPr>
              <p:sp>
                <p:nvSpPr>
                  <p:cNvPr id="151605" name="Freeform 556"/>
                  <p:cNvSpPr>
                    <a:spLocks/>
                  </p:cNvSpPr>
                  <p:nvPr/>
                </p:nvSpPr>
                <p:spPr bwMode="auto">
                  <a:xfrm>
                    <a:off x="915" y="3297"/>
                    <a:ext cx="14" cy="31"/>
                  </a:xfrm>
                  <a:custGeom>
                    <a:avLst/>
                    <a:gdLst>
                      <a:gd name="T0" fmla="*/ 3 w 14"/>
                      <a:gd name="T1" fmla="*/ 0 h 31"/>
                      <a:gd name="T2" fmla="*/ 10 w 14"/>
                      <a:gd name="T3" fmla="*/ 0 h 31"/>
                      <a:gd name="T4" fmla="*/ 13 w 14"/>
                      <a:gd name="T5" fmla="*/ 4 h 31"/>
                      <a:gd name="T6" fmla="*/ 13 w 14"/>
                      <a:gd name="T7" fmla="*/ 9 h 31"/>
                      <a:gd name="T8" fmla="*/ 8 w 14"/>
                      <a:gd name="T9" fmla="*/ 9 h 31"/>
                      <a:gd name="T10" fmla="*/ 8 w 14"/>
                      <a:gd name="T11" fmla="*/ 6 h 31"/>
                      <a:gd name="T12" fmla="*/ 5 w 14"/>
                      <a:gd name="T13" fmla="*/ 6 h 31"/>
                      <a:gd name="T14" fmla="*/ 5 w 14"/>
                      <a:gd name="T15" fmla="*/ 12 h 31"/>
                      <a:gd name="T16" fmla="*/ 9 w 14"/>
                      <a:gd name="T17" fmla="*/ 12 h 31"/>
                      <a:gd name="T18" fmla="*/ 9 w 14"/>
                      <a:gd name="T19" fmla="*/ 12 h 31"/>
                      <a:gd name="T20" fmla="*/ 13 w 14"/>
                      <a:gd name="T21" fmla="*/ 17 h 31"/>
                      <a:gd name="T22" fmla="*/ 13 w 14"/>
                      <a:gd name="T23" fmla="*/ 26 h 31"/>
                      <a:gd name="T24" fmla="*/ 10 w 14"/>
                      <a:gd name="T25" fmla="*/ 30 h 31"/>
                      <a:gd name="T26" fmla="*/ 3 w 14"/>
                      <a:gd name="T27" fmla="*/ 30 h 31"/>
                      <a:gd name="T28" fmla="*/ 0 w 14"/>
                      <a:gd name="T29" fmla="*/ 26 h 31"/>
                      <a:gd name="T30" fmla="*/ 0 w 14"/>
                      <a:gd name="T31" fmla="*/ 21 h 31"/>
                      <a:gd name="T32" fmla="*/ 4 w 14"/>
                      <a:gd name="T33" fmla="*/ 21 h 31"/>
                      <a:gd name="T34" fmla="*/ 4 w 14"/>
                      <a:gd name="T35" fmla="*/ 24 h 31"/>
                      <a:gd name="T36" fmla="*/ 8 w 14"/>
                      <a:gd name="T37" fmla="*/ 24 h 31"/>
                      <a:gd name="T38" fmla="*/ 8 w 14"/>
                      <a:gd name="T39" fmla="*/ 18 h 31"/>
                      <a:gd name="T40" fmla="*/ 4 w 14"/>
                      <a:gd name="T41" fmla="*/ 18 h 31"/>
                      <a:gd name="T42" fmla="*/ 0 w 14"/>
                      <a:gd name="T43" fmla="*/ 14 h 31"/>
                      <a:gd name="T44" fmla="*/ 0 w 14"/>
                      <a:gd name="T45" fmla="*/ 4 h 31"/>
                      <a:gd name="T46" fmla="*/ 3 w 14"/>
                      <a:gd name="T47" fmla="*/ 0 h 31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</a:gdLst>
                    <a:ahLst/>
                    <a:cxnLst>
                      <a:cxn ang="T48">
                        <a:pos x="T0" y="T1"/>
                      </a:cxn>
                      <a:cxn ang="T49">
                        <a:pos x="T2" y="T3"/>
                      </a:cxn>
                      <a:cxn ang="T50">
                        <a:pos x="T4" y="T5"/>
                      </a:cxn>
                      <a:cxn ang="T51">
                        <a:pos x="T6" y="T7"/>
                      </a:cxn>
                      <a:cxn ang="T52">
                        <a:pos x="T8" y="T9"/>
                      </a:cxn>
                      <a:cxn ang="T53">
                        <a:pos x="T10" y="T11"/>
                      </a:cxn>
                      <a:cxn ang="T54">
                        <a:pos x="T12" y="T13"/>
                      </a:cxn>
                      <a:cxn ang="T55">
                        <a:pos x="T14" y="T15"/>
                      </a:cxn>
                      <a:cxn ang="T56">
                        <a:pos x="T16" y="T17"/>
                      </a:cxn>
                      <a:cxn ang="T57">
                        <a:pos x="T18" y="T19"/>
                      </a:cxn>
                      <a:cxn ang="T58">
                        <a:pos x="T20" y="T21"/>
                      </a:cxn>
                      <a:cxn ang="T59">
                        <a:pos x="T22" y="T23"/>
                      </a:cxn>
                      <a:cxn ang="T60">
                        <a:pos x="T24" y="T25"/>
                      </a:cxn>
                      <a:cxn ang="T61">
                        <a:pos x="T26" y="T27"/>
                      </a:cxn>
                      <a:cxn ang="T62">
                        <a:pos x="T28" y="T29"/>
                      </a:cxn>
                      <a:cxn ang="T63">
                        <a:pos x="T30" y="T31"/>
                      </a:cxn>
                      <a:cxn ang="T64">
                        <a:pos x="T32" y="T33"/>
                      </a:cxn>
                      <a:cxn ang="T65">
                        <a:pos x="T34" y="T35"/>
                      </a:cxn>
                      <a:cxn ang="T66">
                        <a:pos x="T36" y="T37"/>
                      </a:cxn>
                      <a:cxn ang="T67">
                        <a:pos x="T38" y="T39"/>
                      </a:cxn>
                      <a:cxn ang="T68">
                        <a:pos x="T40" y="T41"/>
                      </a:cxn>
                      <a:cxn ang="T69">
                        <a:pos x="T42" y="T43"/>
                      </a:cxn>
                      <a:cxn ang="T70">
                        <a:pos x="T44" y="T45"/>
                      </a:cxn>
                      <a:cxn ang="T71">
                        <a:pos x="T46" y="T47"/>
                      </a:cxn>
                    </a:cxnLst>
                    <a:rect l="0" t="0" r="r" b="b"/>
                    <a:pathLst>
                      <a:path w="14" h="31">
                        <a:moveTo>
                          <a:pt x="3" y="0"/>
                        </a:moveTo>
                        <a:lnTo>
                          <a:pt x="10" y="0"/>
                        </a:lnTo>
                        <a:lnTo>
                          <a:pt x="13" y="4"/>
                        </a:lnTo>
                        <a:lnTo>
                          <a:pt x="13" y="9"/>
                        </a:lnTo>
                        <a:lnTo>
                          <a:pt x="8" y="9"/>
                        </a:lnTo>
                        <a:lnTo>
                          <a:pt x="8" y="6"/>
                        </a:lnTo>
                        <a:lnTo>
                          <a:pt x="5" y="6"/>
                        </a:lnTo>
                        <a:lnTo>
                          <a:pt x="5" y="12"/>
                        </a:lnTo>
                        <a:lnTo>
                          <a:pt x="9" y="12"/>
                        </a:lnTo>
                        <a:lnTo>
                          <a:pt x="13" y="17"/>
                        </a:lnTo>
                        <a:lnTo>
                          <a:pt x="13" y="26"/>
                        </a:lnTo>
                        <a:lnTo>
                          <a:pt x="10" y="30"/>
                        </a:lnTo>
                        <a:lnTo>
                          <a:pt x="3" y="30"/>
                        </a:lnTo>
                        <a:lnTo>
                          <a:pt x="0" y="26"/>
                        </a:lnTo>
                        <a:lnTo>
                          <a:pt x="0" y="21"/>
                        </a:lnTo>
                        <a:lnTo>
                          <a:pt x="4" y="21"/>
                        </a:lnTo>
                        <a:lnTo>
                          <a:pt x="4" y="24"/>
                        </a:lnTo>
                        <a:lnTo>
                          <a:pt x="8" y="24"/>
                        </a:lnTo>
                        <a:lnTo>
                          <a:pt x="8" y="18"/>
                        </a:lnTo>
                        <a:lnTo>
                          <a:pt x="4" y="18"/>
                        </a:lnTo>
                        <a:lnTo>
                          <a:pt x="0" y="14"/>
                        </a:lnTo>
                        <a:lnTo>
                          <a:pt x="0" y="4"/>
                        </a:lnTo>
                        <a:lnTo>
                          <a:pt x="3" y="0"/>
                        </a:lnTo>
                      </a:path>
                    </a:pathLst>
                  </a:custGeom>
                  <a:solidFill>
                    <a:srgbClr val="008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151606" name="Freeform 557"/>
                  <p:cNvSpPr>
                    <a:spLocks/>
                  </p:cNvSpPr>
                  <p:nvPr/>
                </p:nvSpPr>
                <p:spPr bwMode="auto">
                  <a:xfrm>
                    <a:off x="938" y="3297"/>
                    <a:ext cx="11" cy="31"/>
                  </a:xfrm>
                  <a:custGeom>
                    <a:avLst/>
                    <a:gdLst>
                      <a:gd name="T0" fmla="*/ 0 w 11"/>
                      <a:gd name="T1" fmla="*/ 0 h 31"/>
                      <a:gd name="T2" fmla="*/ 10 w 11"/>
                      <a:gd name="T3" fmla="*/ 0 h 31"/>
                      <a:gd name="T4" fmla="*/ 10 w 11"/>
                      <a:gd name="T5" fmla="*/ 6 h 31"/>
                      <a:gd name="T6" fmla="*/ 8 w 11"/>
                      <a:gd name="T7" fmla="*/ 6 h 31"/>
                      <a:gd name="T8" fmla="*/ 8 w 11"/>
                      <a:gd name="T9" fmla="*/ 30 h 31"/>
                      <a:gd name="T10" fmla="*/ 3 w 11"/>
                      <a:gd name="T11" fmla="*/ 30 h 31"/>
                      <a:gd name="T12" fmla="*/ 3 w 11"/>
                      <a:gd name="T13" fmla="*/ 6 h 31"/>
                      <a:gd name="T14" fmla="*/ 0 w 11"/>
                      <a:gd name="T15" fmla="*/ 6 h 31"/>
                      <a:gd name="T16" fmla="*/ 0 w 11"/>
                      <a:gd name="T17" fmla="*/ 0 h 31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11" h="31">
                        <a:moveTo>
                          <a:pt x="0" y="0"/>
                        </a:moveTo>
                        <a:lnTo>
                          <a:pt x="10" y="0"/>
                        </a:lnTo>
                        <a:lnTo>
                          <a:pt x="10" y="6"/>
                        </a:lnTo>
                        <a:lnTo>
                          <a:pt x="8" y="6"/>
                        </a:lnTo>
                        <a:lnTo>
                          <a:pt x="8" y="30"/>
                        </a:lnTo>
                        <a:lnTo>
                          <a:pt x="3" y="30"/>
                        </a:lnTo>
                        <a:lnTo>
                          <a:pt x="3" y="6"/>
                        </a:lnTo>
                        <a:lnTo>
                          <a:pt x="0" y="6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008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151607" name="Freeform 558"/>
                  <p:cNvSpPr>
                    <a:spLocks/>
                  </p:cNvSpPr>
                  <p:nvPr/>
                </p:nvSpPr>
                <p:spPr bwMode="auto">
                  <a:xfrm>
                    <a:off x="954" y="3297"/>
                    <a:ext cx="18" cy="31"/>
                  </a:xfrm>
                  <a:custGeom>
                    <a:avLst/>
                    <a:gdLst>
                      <a:gd name="T0" fmla="*/ 5 w 18"/>
                      <a:gd name="T1" fmla="*/ 0 h 31"/>
                      <a:gd name="T2" fmla="*/ 13 w 18"/>
                      <a:gd name="T3" fmla="*/ 0 h 31"/>
                      <a:gd name="T4" fmla="*/ 17 w 18"/>
                      <a:gd name="T5" fmla="*/ 30 h 31"/>
                      <a:gd name="T6" fmla="*/ 12 w 18"/>
                      <a:gd name="T7" fmla="*/ 30 h 31"/>
                      <a:gd name="T8" fmla="*/ 11 w 18"/>
                      <a:gd name="T9" fmla="*/ 24 h 31"/>
                      <a:gd name="T10" fmla="*/ 11 w 18"/>
                      <a:gd name="T11" fmla="*/ 19 h 31"/>
                      <a:gd name="T12" fmla="*/ 9 w 18"/>
                      <a:gd name="T13" fmla="*/ 5 h 31"/>
                      <a:gd name="T14" fmla="*/ 7 w 18"/>
                      <a:gd name="T15" fmla="*/ 19 h 31"/>
                      <a:gd name="T16" fmla="*/ 11 w 18"/>
                      <a:gd name="T17" fmla="*/ 19 h 31"/>
                      <a:gd name="T18" fmla="*/ 11 w 18"/>
                      <a:gd name="T19" fmla="*/ 24 h 31"/>
                      <a:gd name="T20" fmla="*/ 7 w 18"/>
                      <a:gd name="T21" fmla="*/ 24 h 31"/>
                      <a:gd name="T22" fmla="*/ 6 w 18"/>
                      <a:gd name="T23" fmla="*/ 30 h 31"/>
                      <a:gd name="T24" fmla="*/ 0 w 18"/>
                      <a:gd name="T25" fmla="*/ 30 h 31"/>
                      <a:gd name="T26" fmla="*/ 5 w 18"/>
                      <a:gd name="T27" fmla="*/ 0 h 31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0" t="0" r="r" b="b"/>
                    <a:pathLst>
                      <a:path w="18" h="31">
                        <a:moveTo>
                          <a:pt x="5" y="0"/>
                        </a:moveTo>
                        <a:lnTo>
                          <a:pt x="13" y="0"/>
                        </a:lnTo>
                        <a:lnTo>
                          <a:pt x="17" y="30"/>
                        </a:lnTo>
                        <a:lnTo>
                          <a:pt x="12" y="30"/>
                        </a:lnTo>
                        <a:lnTo>
                          <a:pt x="11" y="24"/>
                        </a:lnTo>
                        <a:lnTo>
                          <a:pt x="11" y="19"/>
                        </a:lnTo>
                        <a:lnTo>
                          <a:pt x="9" y="5"/>
                        </a:lnTo>
                        <a:lnTo>
                          <a:pt x="7" y="19"/>
                        </a:lnTo>
                        <a:lnTo>
                          <a:pt x="11" y="19"/>
                        </a:lnTo>
                        <a:lnTo>
                          <a:pt x="11" y="24"/>
                        </a:lnTo>
                        <a:lnTo>
                          <a:pt x="7" y="24"/>
                        </a:lnTo>
                        <a:lnTo>
                          <a:pt x="6" y="30"/>
                        </a:lnTo>
                        <a:lnTo>
                          <a:pt x="0" y="30"/>
                        </a:lnTo>
                        <a:lnTo>
                          <a:pt x="5" y="0"/>
                        </a:lnTo>
                      </a:path>
                    </a:pathLst>
                  </a:custGeom>
                  <a:solidFill>
                    <a:srgbClr val="008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151608" name="Freeform 559"/>
                  <p:cNvSpPr>
                    <a:spLocks/>
                  </p:cNvSpPr>
                  <p:nvPr/>
                </p:nvSpPr>
                <p:spPr bwMode="auto">
                  <a:xfrm>
                    <a:off x="977" y="3297"/>
                    <a:ext cx="12" cy="31"/>
                  </a:xfrm>
                  <a:custGeom>
                    <a:avLst/>
                    <a:gdLst>
                      <a:gd name="T0" fmla="*/ 0 w 12"/>
                      <a:gd name="T1" fmla="*/ 0 h 31"/>
                      <a:gd name="T2" fmla="*/ 11 w 12"/>
                      <a:gd name="T3" fmla="*/ 0 h 31"/>
                      <a:gd name="T4" fmla="*/ 11 w 12"/>
                      <a:gd name="T5" fmla="*/ 6 h 31"/>
                      <a:gd name="T6" fmla="*/ 8 w 12"/>
                      <a:gd name="T7" fmla="*/ 6 h 31"/>
                      <a:gd name="T8" fmla="*/ 8 w 12"/>
                      <a:gd name="T9" fmla="*/ 30 h 31"/>
                      <a:gd name="T10" fmla="*/ 3 w 12"/>
                      <a:gd name="T11" fmla="*/ 30 h 31"/>
                      <a:gd name="T12" fmla="*/ 3 w 12"/>
                      <a:gd name="T13" fmla="*/ 6 h 31"/>
                      <a:gd name="T14" fmla="*/ 0 w 12"/>
                      <a:gd name="T15" fmla="*/ 6 h 31"/>
                      <a:gd name="T16" fmla="*/ 0 w 12"/>
                      <a:gd name="T17" fmla="*/ 0 h 31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12" h="31">
                        <a:moveTo>
                          <a:pt x="0" y="0"/>
                        </a:moveTo>
                        <a:lnTo>
                          <a:pt x="11" y="0"/>
                        </a:lnTo>
                        <a:lnTo>
                          <a:pt x="11" y="6"/>
                        </a:lnTo>
                        <a:lnTo>
                          <a:pt x="8" y="6"/>
                        </a:lnTo>
                        <a:lnTo>
                          <a:pt x="8" y="30"/>
                        </a:lnTo>
                        <a:lnTo>
                          <a:pt x="3" y="30"/>
                        </a:lnTo>
                        <a:lnTo>
                          <a:pt x="3" y="6"/>
                        </a:lnTo>
                        <a:lnTo>
                          <a:pt x="0" y="6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008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151609" name="Freeform 560"/>
                  <p:cNvSpPr>
                    <a:spLocks/>
                  </p:cNvSpPr>
                  <p:nvPr/>
                </p:nvSpPr>
                <p:spPr bwMode="auto">
                  <a:xfrm>
                    <a:off x="999" y="3297"/>
                    <a:ext cx="11" cy="31"/>
                  </a:xfrm>
                  <a:custGeom>
                    <a:avLst/>
                    <a:gdLst>
                      <a:gd name="T0" fmla="*/ 0 w 11"/>
                      <a:gd name="T1" fmla="*/ 0 h 31"/>
                      <a:gd name="T2" fmla="*/ 10 w 11"/>
                      <a:gd name="T3" fmla="*/ 0 h 31"/>
                      <a:gd name="T4" fmla="*/ 10 w 11"/>
                      <a:gd name="T5" fmla="*/ 6 h 31"/>
                      <a:gd name="T6" fmla="*/ 5 w 11"/>
                      <a:gd name="T7" fmla="*/ 6 h 31"/>
                      <a:gd name="T8" fmla="*/ 5 w 11"/>
                      <a:gd name="T9" fmla="*/ 12 h 31"/>
                      <a:gd name="T10" fmla="*/ 9 w 11"/>
                      <a:gd name="T11" fmla="*/ 12 h 31"/>
                      <a:gd name="T12" fmla="*/ 9 w 11"/>
                      <a:gd name="T13" fmla="*/ 17 h 31"/>
                      <a:gd name="T14" fmla="*/ 5 w 11"/>
                      <a:gd name="T15" fmla="*/ 17 h 31"/>
                      <a:gd name="T16" fmla="*/ 5 w 11"/>
                      <a:gd name="T17" fmla="*/ 24 h 31"/>
                      <a:gd name="T18" fmla="*/ 10 w 11"/>
                      <a:gd name="T19" fmla="*/ 24 h 31"/>
                      <a:gd name="T20" fmla="*/ 10 w 11"/>
                      <a:gd name="T21" fmla="*/ 30 h 31"/>
                      <a:gd name="T22" fmla="*/ 0 w 11"/>
                      <a:gd name="T23" fmla="*/ 30 h 31"/>
                      <a:gd name="T24" fmla="*/ 0 w 11"/>
                      <a:gd name="T25" fmla="*/ 0 h 31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0" t="0" r="r" b="b"/>
                    <a:pathLst>
                      <a:path w="11" h="31">
                        <a:moveTo>
                          <a:pt x="0" y="0"/>
                        </a:moveTo>
                        <a:lnTo>
                          <a:pt x="10" y="0"/>
                        </a:lnTo>
                        <a:lnTo>
                          <a:pt x="10" y="6"/>
                        </a:lnTo>
                        <a:lnTo>
                          <a:pt x="5" y="6"/>
                        </a:lnTo>
                        <a:lnTo>
                          <a:pt x="5" y="12"/>
                        </a:lnTo>
                        <a:lnTo>
                          <a:pt x="9" y="12"/>
                        </a:lnTo>
                        <a:lnTo>
                          <a:pt x="9" y="17"/>
                        </a:lnTo>
                        <a:lnTo>
                          <a:pt x="5" y="17"/>
                        </a:lnTo>
                        <a:lnTo>
                          <a:pt x="5" y="24"/>
                        </a:lnTo>
                        <a:lnTo>
                          <a:pt x="10" y="24"/>
                        </a:lnTo>
                        <a:lnTo>
                          <a:pt x="10" y="30"/>
                        </a:lnTo>
                        <a:lnTo>
                          <a:pt x="0" y="30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008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151610" name="Freeform 561"/>
                  <p:cNvSpPr>
                    <a:spLocks/>
                  </p:cNvSpPr>
                  <p:nvPr/>
                </p:nvSpPr>
                <p:spPr bwMode="auto">
                  <a:xfrm>
                    <a:off x="1021" y="3297"/>
                    <a:ext cx="13" cy="31"/>
                  </a:xfrm>
                  <a:custGeom>
                    <a:avLst/>
                    <a:gdLst>
                      <a:gd name="T0" fmla="*/ 3 w 13"/>
                      <a:gd name="T1" fmla="*/ 0 h 31"/>
                      <a:gd name="T2" fmla="*/ 9 w 13"/>
                      <a:gd name="T3" fmla="*/ 0 h 31"/>
                      <a:gd name="T4" fmla="*/ 12 w 13"/>
                      <a:gd name="T5" fmla="*/ 4 h 31"/>
                      <a:gd name="T6" fmla="*/ 12 w 13"/>
                      <a:gd name="T7" fmla="*/ 9 h 31"/>
                      <a:gd name="T8" fmla="*/ 7 w 13"/>
                      <a:gd name="T9" fmla="*/ 9 h 31"/>
                      <a:gd name="T10" fmla="*/ 7 w 13"/>
                      <a:gd name="T11" fmla="*/ 6 h 31"/>
                      <a:gd name="T12" fmla="*/ 4 w 13"/>
                      <a:gd name="T13" fmla="*/ 6 h 31"/>
                      <a:gd name="T14" fmla="*/ 4 w 13"/>
                      <a:gd name="T15" fmla="*/ 12 h 31"/>
                      <a:gd name="T16" fmla="*/ 9 w 13"/>
                      <a:gd name="T17" fmla="*/ 12 h 31"/>
                      <a:gd name="T18" fmla="*/ 8 w 13"/>
                      <a:gd name="T19" fmla="*/ 12 h 31"/>
                      <a:gd name="T20" fmla="*/ 12 w 13"/>
                      <a:gd name="T21" fmla="*/ 17 h 31"/>
                      <a:gd name="T22" fmla="*/ 12 w 13"/>
                      <a:gd name="T23" fmla="*/ 26 h 31"/>
                      <a:gd name="T24" fmla="*/ 9 w 13"/>
                      <a:gd name="T25" fmla="*/ 30 h 31"/>
                      <a:gd name="T26" fmla="*/ 3 w 13"/>
                      <a:gd name="T27" fmla="*/ 30 h 31"/>
                      <a:gd name="T28" fmla="*/ 0 w 13"/>
                      <a:gd name="T29" fmla="*/ 26 h 31"/>
                      <a:gd name="T30" fmla="*/ 0 w 13"/>
                      <a:gd name="T31" fmla="*/ 21 h 31"/>
                      <a:gd name="T32" fmla="*/ 4 w 13"/>
                      <a:gd name="T33" fmla="*/ 21 h 31"/>
                      <a:gd name="T34" fmla="*/ 4 w 13"/>
                      <a:gd name="T35" fmla="*/ 24 h 31"/>
                      <a:gd name="T36" fmla="*/ 7 w 13"/>
                      <a:gd name="T37" fmla="*/ 24 h 31"/>
                      <a:gd name="T38" fmla="*/ 7 w 13"/>
                      <a:gd name="T39" fmla="*/ 18 h 31"/>
                      <a:gd name="T40" fmla="*/ 4 w 13"/>
                      <a:gd name="T41" fmla="*/ 18 h 31"/>
                      <a:gd name="T42" fmla="*/ 0 w 13"/>
                      <a:gd name="T43" fmla="*/ 14 h 31"/>
                      <a:gd name="T44" fmla="*/ 0 w 13"/>
                      <a:gd name="T45" fmla="*/ 4 h 31"/>
                      <a:gd name="T46" fmla="*/ 3 w 13"/>
                      <a:gd name="T47" fmla="*/ 0 h 31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</a:gdLst>
                    <a:ahLst/>
                    <a:cxnLst>
                      <a:cxn ang="T48">
                        <a:pos x="T0" y="T1"/>
                      </a:cxn>
                      <a:cxn ang="T49">
                        <a:pos x="T2" y="T3"/>
                      </a:cxn>
                      <a:cxn ang="T50">
                        <a:pos x="T4" y="T5"/>
                      </a:cxn>
                      <a:cxn ang="T51">
                        <a:pos x="T6" y="T7"/>
                      </a:cxn>
                      <a:cxn ang="T52">
                        <a:pos x="T8" y="T9"/>
                      </a:cxn>
                      <a:cxn ang="T53">
                        <a:pos x="T10" y="T11"/>
                      </a:cxn>
                      <a:cxn ang="T54">
                        <a:pos x="T12" y="T13"/>
                      </a:cxn>
                      <a:cxn ang="T55">
                        <a:pos x="T14" y="T15"/>
                      </a:cxn>
                      <a:cxn ang="T56">
                        <a:pos x="T16" y="T17"/>
                      </a:cxn>
                      <a:cxn ang="T57">
                        <a:pos x="T18" y="T19"/>
                      </a:cxn>
                      <a:cxn ang="T58">
                        <a:pos x="T20" y="T21"/>
                      </a:cxn>
                      <a:cxn ang="T59">
                        <a:pos x="T22" y="T23"/>
                      </a:cxn>
                      <a:cxn ang="T60">
                        <a:pos x="T24" y="T25"/>
                      </a:cxn>
                      <a:cxn ang="T61">
                        <a:pos x="T26" y="T27"/>
                      </a:cxn>
                      <a:cxn ang="T62">
                        <a:pos x="T28" y="T29"/>
                      </a:cxn>
                      <a:cxn ang="T63">
                        <a:pos x="T30" y="T31"/>
                      </a:cxn>
                      <a:cxn ang="T64">
                        <a:pos x="T32" y="T33"/>
                      </a:cxn>
                      <a:cxn ang="T65">
                        <a:pos x="T34" y="T35"/>
                      </a:cxn>
                      <a:cxn ang="T66">
                        <a:pos x="T36" y="T37"/>
                      </a:cxn>
                      <a:cxn ang="T67">
                        <a:pos x="T38" y="T39"/>
                      </a:cxn>
                      <a:cxn ang="T68">
                        <a:pos x="T40" y="T41"/>
                      </a:cxn>
                      <a:cxn ang="T69">
                        <a:pos x="T42" y="T43"/>
                      </a:cxn>
                      <a:cxn ang="T70">
                        <a:pos x="T44" y="T45"/>
                      </a:cxn>
                      <a:cxn ang="T71">
                        <a:pos x="T46" y="T47"/>
                      </a:cxn>
                    </a:cxnLst>
                    <a:rect l="0" t="0" r="r" b="b"/>
                    <a:pathLst>
                      <a:path w="13" h="31">
                        <a:moveTo>
                          <a:pt x="3" y="0"/>
                        </a:moveTo>
                        <a:lnTo>
                          <a:pt x="9" y="0"/>
                        </a:lnTo>
                        <a:lnTo>
                          <a:pt x="12" y="4"/>
                        </a:lnTo>
                        <a:lnTo>
                          <a:pt x="12" y="9"/>
                        </a:lnTo>
                        <a:lnTo>
                          <a:pt x="7" y="9"/>
                        </a:lnTo>
                        <a:lnTo>
                          <a:pt x="7" y="6"/>
                        </a:lnTo>
                        <a:lnTo>
                          <a:pt x="4" y="6"/>
                        </a:lnTo>
                        <a:lnTo>
                          <a:pt x="4" y="12"/>
                        </a:lnTo>
                        <a:lnTo>
                          <a:pt x="9" y="12"/>
                        </a:lnTo>
                        <a:lnTo>
                          <a:pt x="8" y="12"/>
                        </a:lnTo>
                        <a:lnTo>
                          <a:pt x="12" y="17"/>
                        </a:lnTo>
                        <a:lnTo>
                          <a:pt x="12" y="26"/>
                        </a:lnTo>
                        <a:lnTo>
                          <a:pt x="9" y="30"/>
                        </a:lnTo>
                        <a:lnTo>
                          <a:pt x="3" y="30"/>
                        </a:lnTo>
                        <a:lnTo>
                          <a:pt x="0" y="26"/>
                        </a:lnTo>
                        <a:lnTo>
                          <a:pt x="0" y="21"/>
                        </a:lnTo>
                        <a:lnTo>
                          <a:pt x="4" y="21"/>
                        </a:lnTo>
                        <a:lnTo>
                          <a:pt x="4" y="24"/>
                        </a:lnTo>
                        <a:lnTo>
                          <a:pt x="7" y="24"/>
                        </a:lnTo>
                        <a:lnTo>
                          <a:pt x="7" y="18"/>
                        </a:lnTo>
                        <a:lnTo>
                          <a:pt x="4" y="18"/>
                        </a:lnTo>
                        <a:lnTo>
                          <a:pt x="0" y="14"/>
                        </a:lnTo>
                        <a:lnTo>
                          <a:pt x="0" y="4"/>
                        </a:lnTo>
                        <a:lnTo>
                          <a:pt x="3" y="0"/>
                        </a:lnTo>
                      </a:path>
                    </a:pathLst>
                  </a:custGeom>
                  <a:solidFill>
                    <a:srgbClr val="008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</p:grpSp>
            <p:grpSp>
              <p:nvGrpSpPr>
                <p:cNvPr id="151594" name="Group 562"/>
                <p:cNvGrpSpPr>
                  <a:grpSpLocks/>
                </p:cNvGrpSpPr>
                <p:nvPr/>
              </p:nvGrpSpPr>
              <p:grpSpPr bwMode="auto">
                <a:xfrm>
                  <a:off x="1055" y="3297"/>
                  <a:ext cx="37" cy="31"/>
                  <a:chOff x="1055" y="3297"/>
                  <a:chExt cx="37" cy="31"/>
                </a:xfrm>
              </p:grpSpPr>
              <p:sp>
                <p:nvSpPr>
                  <p:cNvPr id="151603" name="Freeform 563"/>
                  <p:cNvSpPr>
                    <a:spLocks/>
                  </p:cNvSpPr>
                  <p:nvPr/>
                </p:nvSpPr>
                <p:spPr bwMode="auto">
                  <a:xfrm>
                    <a:off x="1055" y="3297"/>
                    <a:ext cx="15" cy="31"/>
                  </a:xfrm>
                  <a:custGeom>
                    <a:avLst/>
                    <a:gdLst>
                      <a:gd name="T0" fmla="*/ 4 w 15"/>
                      <a:gd name="T1" fmla="*/ 0 h 31"/>
                      <a:gd name="T2" fmla="*/ 11 w 15"/>
                      <a:gd name="T3" fmla="*/ 0 h 31"/>
                      <a:gd name="T4" fmla="*/ 14 w 15"/>
                      <a:gd name="T5" fmla="*/ 5 h 31"/>
                      <a:gd name="T6" fmla="*/ 14 w 15"/>
                      <a:gd name="T7" fmla="*/ 24 h 31"/>
                      <a:gd name="T8" fmla="*/ 11 w 15"/>
                      <a:gd name="T9" fmla="*/ 30 h 31"/>
                      <a:gd name="T10" fmla="*/ 9 w 15"/>
                      <a:gd name="T11" fmla="*/ 30 h 31"/>
                      <a:gd name="T12" fmla="*/ 5 w 15"/>
                      <a:gd name="T13" fmla="*/ 30 h 31"/>
                      <a:gd name="T14" fmla="*/ 4 w 15"/>
                      <a:gd name="T15" fmla="*/ 30 h 31"/>
                      <a:gd name="T16" fmla="*/ 0 w 15"/>
                      <a:gd name="T17" fmla="*/ 24 h 31"/>
                      <a:gd name="T18" fmla="*/ 6 w 15"/>
                      <a:gd name="T19" fmla="*/ 24 h 31"/>
                      <a:gd name="T20" fmla="*/ 9 w 15"/>
                      <a:gd name="T21" fmla="*/ 24 h 31"/>
                      <a:gd name="T22" fmla="*/ 9 w 15"/>
                      <a:gd name="T23" fmla="*/ 6 h 31"/>
                      <a:gd name="T24" fmla="*/ 6 w 15"/>
                      <a:gd name="T25" fmla="*/ 6 h 31"/>
                      <a:gd name="T26" fmla="*/ 6 w 15"/>
                      <a:gd name="T27" fmla="*/ 24 h 31"/>
                      <a:gd name="T28" fmla="*/ 0 w 15"/>
                      <a:gd name="T29" fmla="*/ 24 h 31"/>
                      <a:gd name="T30" fmla="*/ 0 w 15"/>
                      <a:gd name="T31" fmla="*/ 5 h 31"/>
                      <a:gd name="T32" fmla="*/ 4 w 15"/>
                      <a:gd name="T33" fmla="*/ 0 h 31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0" t="0" r="r" b="b"/>
                    <a:pathLst>
                      <a:path w="15" h="31">
                        <a:moveTo>
                          <a:pt x="4" y="0"/>
                        </a:moveTo>
                        <a:lnTo>
                          <a:pt x="11" y="0"/>
                        </a:lnTo>
                        <a:lnTo>
                          <a:pt x="14" y="5"/>
                        </a:lnTo>
                        <a:lnTo>
                          <a:pt x="14" y="24"/>
                        </a:lnTo>
                        <a:lnTo>
                          <a:pt x="11" y="30"/>
                        </a:lnTo>
                        <a:lnTo>
                          <a:pt x="9" y="30"/>
                        </a:lnTo>
                        <a:lnTo>
                          <a:pt x="5" y="30"/>
                        </a:lnTo>
                        <a:lnTo>
                          <a:pt x="4" y="30"/>
                        </a:lnTo>
                        <a:lnTo>
                          <a:pt x="0" y="24"/>
                        </a:lnTo>
                        <a:lnTo>
                          <a:pt x="6" y="24"/>
                        </a:lnTo>
                        <a:lnTo>
                          <a:pt x="9" y="24"/>
                        </a:lnTo>
                        <a:lnTo>
                          <a:pt x="9" y="6"/>
                        </a:lnTo>
                        <a:lnTo>
                          <a:pt x="6" y="6"/>
                        </a:lnTo>
                        <a:lnTo>
                          <a:pt x="6" y="24"/>
                        </a:lnTo>
                        <a:lnTo>
                          <a:pt x="0" y="24"/>
                        </a:lnTo>
                        <a:lnTo>
                          <a:pt x="0" y="5"/>
                        </a:lnTo>
                        <a:lnTo>
                          <a:pt x="4" y="0"/>
                        </a:lnTo>
                      </a:path>
                    </a:pathLst>
                  </a:custGeom>
                  <a:solidFill>
                    <a:srgbClr val="008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151604" name="Freeform 564"/>
                  <p:cNvSpPr>
                    <a:spLocks/>
                  </p:cNvSpPr>
                  <p:nvPr/>
                </p:nvSpPr>
                <p:spPr bwMode="auto">
                  <a:xfrm>
                    <a:off x="1082" y="3297"/>
                    <a:ext cx="10" cy="31"/>
                  </a:xfrm>
                  <a:custGeom>
                    <a:avLst/>
                    <a:gdLst>
                      <a:gd name="T0" fmla="*/ 0 w 10"/>
                      <a:gd name="T1" fmla="*/ 0 h 31"/>
                      <a:gd name="T2" fmla="*/ 9 w 10"/>
                      <a:gd name="T3" fmla="*/ 0 h 31"/>
                      <a:gd name="T4" fmla="*/ 9 w 10"/>
                      <a:gd name="T5" fmla="*/ 6 h 31"/>
                      <a:gd name="T6" fmla="*/ 5 w 10"/>
                      <a:gd name="T7" fmla="*/ 6 h 31"/>
                      <a:gd name="T8" fmla="*/ 5 w 10"/>
                      <a:gd name="T9" fmla="*/ 12 h 31"/>
                      <a:gd name="T10" fmla="*/ 9 w 10"/>
                      <a:gd name="T11" fmla="*/ 12 h 31"/>
                      <a:gd name="T12" fmla="*/ 9 w 10"/>
                      <a:gd name="T13" fmla="*/ 17 h 31"/>
                      <a:gd name="T14" fmla="*/ 5 w 10"/>
                      <a:gd name="T15" fmla="*/ 17 h 31"/>
                      <a:gd name="T16" fmla="*/ 5 w 10"/>
                      <a:gd name="T17" fmla="*/ 30 h 31"/>
                      <a:gd name="T18" fmla="*/ 0 w 10"/>
                      <a:gd name="T19" fmla="*/ 30 h 31"/>
                      <a:gd name="T20" fmla="*/ 0 w 10"/>
                      <a:gd name="T21" fmla="*/ 0 h 31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10" h="31">
                        <a:moveTo>
                          <a:pt x="0" y="0"/>
                        </a:moveTo>
                        <a:lnTo>
                          <a:pt x="9" y="0"/>
                        </a:lnTo>
                        <a:lnTo>
                          <a:pt x="9" y="6"/>
                        </a:lnTo>
                        <a:lnTo>
                          <a:pt x="5" y="6"/>
                        </a:lnTo>
                        <a:lnTo>
                          <a:pt x="5" y="12"/>
                        </a:lnTo>
                        <a:lnTo>
                          <a:pt x="9" y="12"/>
                        </a:lnTo>
                        <a:lnTo>
                          <a:pt x="9" y="17"/>
                        </a:lnTo>
                        <a:lnTo>
                          <a:pt x="5" y="17"/>
                        </a:lnTo>
                        <a:lnTo>
                          <a:pt x="5" y="30"/>
                        </a:lnTo>
                        <a:lnTo>
                          <a:pt x="0" y="30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008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</p:grpSp>
            <p:grpSp>
              <p:nvGrpSpPr>
                <p:cNvPr id="151595" name="Group 565"/>
                <p:cNvGrpSpPr>
                  <a:grpSpLocks/>
                </p:cNvGrpSpPr>
                <p:nvPr/>
              </p:nvGrpSpPr>
              <p:grpSpPr bwMode="auto">
                <a:xfrm>
                  <a:off x="1110" y="3297"/>
                  <a:ext cx="159" cy="31"/>
                  <a:chOff x="1110" y="3297"/>
                  <a:chExt cx="159" cy="31"/>
                </a:xfrm>
              </p:grpSpPr>
              <p:sp>
                <p:nvSpPr>
                  <p:cNvPr id="151596" name="Freeform 566"/>
                  <p:cNvSpPr>
                    <a:spLocks/>
                  </p:cNvSpPr>
                  <p:nvPr/>
                </p:nvSpPr>
                <p:spPr bwMode="auto">
                  <a:xfrm>
                    <a:off x="1110" y="3297"/>
                    <a:ext cx="18" cy="31"/>
                  </a:xfrm>
                  <a:custGeom>
                    <a:avLst/>
                    <a:gdLst>
                      <a:gd name="T0" fmla="*/ 5 w 18"/>
                      <a:gd name="T1" fmla="*/ 0 h 31"/>
                      <a:gd name="T2" fmla="*/ 12 w 18"/>
                      <a:gd name="T3" fmla="*/ 0 h 31"/>
                      <a:gd name="T4" fmla="*/ 17 w 18"/>
                      <a:gd name="T5" fmla="*/ 30 h 31"/>
                      <a:gd name="T6" fmla="*/ 11 w 18"/>
                      <a:gd name="T7" fmla="*/ 30 h 31"/>
                      <a:gd name="T8" fmla="*/ 10 w 18"/>
                      <a:gd name="T9" fmla="*/ 24 h 31"/>
                      <a:gd name="T10" fmla="*/ 10 w 18"/>
                      <a:gd name="T11" fmla="*/ 19 h 31"/>
                      <a:gd name="T12" fmla="*/ 8 w 18"/>
                      <a:gd name="T13" fmla="*/ 5 h 31"/>
                      <a:gd name="T14" fmla="*/ 7 w 18"/>
                      <a:gd name="T15" fmla="*/ 19 h 31"/>
                      <a:gd name="T16" fmla="*/ 10 w 18"/>
                      <a:gd name="T17" fmla="*/ 19 h 31"/>
                      <a:gd name="T18" fmla="*/ 10 w 18"/>
                      <a:gd name="T19" fmla="*/ 24 h 31"/>
                      <a:gd name="T20" fmla="*/ 7 w 18"/>
                      <a:gd name="T21" fmla="*/ 24 h 31"/>
                      <a:gd name="T22" fmla="*/ 5 w 18"/>
                      <a:gd name="T23" fmla="*/ 30 h 31"/>
                      <a:gd name="T24" fmla="*/ 0 w 18"/>
                      <a:gd name="T25" fmla="*/ 30 h 31"/>
                      <a:gd name="T26" fmla="*/ 5 w 18"/>
                      <a:gd name="T27" fmla="*/ 0 h 31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0" t="0" r="r" b="b"/>
                    <a:pathLst>
                      <a:path w="18" h="31">
                        <a:moveTo>
                          <a:pt x="5" y="0"/>
                        </a:moveTo>
                        <a:lnTo>
                          <a:pt x="12" y="0"/>
                        </a:lnTo>
                        <a:lnTo>
                          <a:pt x="17" y="30"/>
                        </a:lnTo>
                        <a:lnTo>
                          <a:pt x="11" y="30"/>
                        </a:lnTo>
                        <a:lnTo>
                          <a:pt x="10" y="24"/>
                        </a:lnTo>
                        <a:lnTo>
                          <a:pt x="10" y="19"/>
                        </a:lnTo>
                        <a:lnTo>
                          <a:pt x="8" y="5"/>
                        </a:lnTo>
                        <a:lnTo>
                          <a:pt x="7" y="19"/>
                        </a:lnTo>
                        <a:lnTo>
                          <a:pt x="10" y="19"/>
                        </a:lnTo>
                        <a:lnTo>
                          <a:pt x="10" y="24"/>
                        </a:lnTo>
                        <a:lnTo>
                          <a:pt x="7" y="24"/>
                        </a:lnTo>
                        <a:lnTo>
                          <a:pt x="5" y="30"/>
                        </a:lnTo>
                        <a:lnTo>
                          <a:pt x="0" y="30"/>
                        </a:lnTo>
                        <a:lnTo>
                          <a:pt x="5" y="0"/>
                        </a:lnTo>
                      </a:path>
                    </a:pathLst>
                  </a:custGeom>
                  <a:solidFill>
                    <a:srgbClr val="008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151597" name="Freeform 567"/>
                  <p:cNvSpPr>
                    <a:spLocks/>
                  </p:cNvSpPr>
                  <p:nvPr/>
                </p:nvSpPr>
                <p:spPr bwMode="auto">
                  <a:xfrm>
                    <a:off x="1136" y="3297"/>
                    <a:ext cx="22" cy="31"/>
                  </a:xfrm>
                  <a:custGeom>
                    <a:avLst/>
                    <a:gdLst>
                      <a:gd name="T0" fmla="*/ 0 w 22"/>
                      <a:gd name="T1" fmla="*/ 30 h 31"/>
                      <a:gd name="T2" fmla="*/ 6 w 22"/>
                      <a:gd name="T3" fmla="*/ 30 h 31"/>
                      <a:gd name="T4" fmla="*/ 6 w 22"/>
                      <a:gd name="T5" fmla="*/ 14 h 31"/>
                      <a:gd name="T6" fmla="*/ 9 w 22"/>
                      <a:gd name="T7" fmla="*/ 30 h 31"/>
                      <a:gd name="T8" fmla="*/ 12 w 22"/>
                      <a:gd name="T9" fmla="*/ 30 h 31"/>
                      <a:gd name="T10" fmla="*/ 15 w 22"/>
                      <a:gd name="T11" fmla="*/ 14 h 31"/>
                      <a:gd name="T12" fmla="*/ 15 w 22"/>
                      <a:gd name="T13" fmla="*/ 30 h 31"/>
                      <a:gd name="T14" fmla="*/ 21 w 22"/>
                      <a:gd name="T15" fmla="*/ 30 h 31"/>
                      <a:gd name="T16" fmla="*/ 21 w 22"/>
                      <a:gd name="T17" fmla="*/ 0 h 31"/>
                      <a:gd name="T18" fmla="*/ 13 w 22"/>
                      <a:gd name="T19" fmla="*/ 0 h 31"/>
                      <a:gd name="T20" fmla="*/ 10 w 22"/>
                      <a:gd name="T21" fmla="*/ 14 h 31"/>
                      <a:gd name="T22" fmla="*/ 9 w 22"/>
                      <a:gd name="T23" fmla="*/ 0 h 31"/>
                      <a:gd name="T24" fmla="*/ 0 w 22"/>
                      <a:gd name="T25" fmla="*/ 0 h 31"/>
                      <a:gd name="T26" fmla="*/ 0 w 22"/>
                      <a:gd name="T27" fmla="*/ 30 h 31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0" t="0" r="r" b="b"/>
                    <a:pathLst>
                      <a:path w="22" h="31">
                        <a:moveTo>
                          <a:pt x="0" y="30"/>
                        </a:moveTo>
                        <a:lnTo>
                          <a:pt x="6" y="30"/>
                        </a:lnTo>
                        <a:lnTo>
                          <a:pt x="6" y="14"/>
                        </a:lnTo>
                        <a:lnTo>
                          <a:pt x="9" y="30"/>
                        </a:lnTo>
                        <a:lnTo>
                          <a:pt x="12" y="30"/>
                        </a:lnTo>
                        <a:lnTo>
                          <a:pt x="15" y="14"/>
                        </a:lnTo>
                        <a:lnTo>
                          <a:pt x="15" y="30"/>
                        </a:lnTo>
                        <a:lnTo>
                          <a:pt x="21" y="30"/>
                        </a:lnTo>
                        <a:lnTo>
                          <a:pt x="21" y="0"/>
                        </a:lnTo>
                        <a:lnTo>
                          <a:pt x="13" y="0"/>
                        </a:lnTo>
                        <a:lnTo>
                          <a:pt x="10" y="14"/>
                        </a:lnTo>
                        <a:lnTo>
                          <a:pt x="9" y="0"/>
                        </a:lnTo>
                        <a:lnTo>
                          <a:pt x="0" y="0"/>
                        </a:lnTo>
                        <a:lnTo>
                          <a:pt x="0" y="30"/>
                        </a:lnTo>
                      </a:path>
                    </a:pathLst>
                  </a:custGeom>
                  <a:solidFill>
                    <a:srgbClr val="008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151598" name="Freeform 568"/>
                  <p:cNvSpPr>
                    <a:spLocks/>
                  </p:cNvSpPr>
                  <p:nvPr/>
                </p:nvSpPr>
                <p:spPr bwMode="auto">
                  <a:xfrm>
                    <a:off x="1170" y="3297"/>
                    <a:ext cx="10" cy="31"/>
                  </a:xfrm>
                  <a:custGeom>
                    <a:avLst/>
                    <a:gdLst>
                      <a:gd name="T0" fmla="*/ 0 w 10"/>
                      <a:gd name="T1" fmla="*/ 0 h 31"/>
                      <a:gd name="T2" fmla="*/ 9 w 10"/>
                      <a:gd name="T3" fmla="*/ 0 h 31"/>
                      <a:gd name="T4" fmla="*/ 9 w 10"/>
                      <a:gd name="T5" fmla="*/ 6 h 31"/>
                      <a:gd name="T6" fmla="*/ 4 w 10"/>
                      <a:gd name="T7" fmla="*/ 6 h 31"/>
                      <a:gd name="T8" fmla="*/ 4 w 10"/>
                      <a:gd name="T9" fmla="*/ 12 h 31"/>
                      <a:gd name="T10" fmla="*/ 8 w 10"/>
                      <a:gd name="T11" fmla="*/ 12 h 31"/>
                      <a:gd name="T12" fmla="*/ 8 w 10"/>
                      <a:gd name="T13" fmla="*/ 17 h 31"/>
                      <a:gd name="T14" fmla="*/ 4 w 10"/>
                      <a:gd name="T15" fmla="*/ 17 h 31"/>
                      <a:gd name="T16" fmla="*/ 4 w 10"/>
                      <a:gd name="T17" fmla="*/ 24 h 31"/>
                      <a:gd name="T18" fmla="*/ 9 w 10"/>
                      <a:gd name="T19" fmla="*/ 24 h 31"/>
                      <a:gd name="T20" fmla="*/ 9 w 10"/>
                      <a:gd name="T21" fmla="*/ 30 h 31"/>
                      <a:gd name="T22" fmla="*/ 0 w 10"/>
                      <a:gd name="T23" fmla="*/ 30 h 31"/>
                      <a:gd name="T24" fmla="*/ 0 w 10"/>
                      <a:gd name="T25" fmla="*/ 0 h 31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0" t="0" r="r" b="b"/>
                    <a:pathLst>
                      <a:path w="10" h="31">
                        <a:moveTo>
                          <a:pt x="0" y="0"/>
                        </a:moveTo>
                        <a:lnTo>
                          <a:pt x="9" y="0"/>
                        </a:lnTo>
                        <a:lnTo>
                          <a:pt x="9" y="6"/>
                        </a:lnTo>
                        <a:lnTo>
                          <a:pt x="4" y="6"/>
                        </a:lnTo>
                        <a:lnTo>
                          <a:pt x="4" y="12"/>
                        </a:lnTo>
                        <a:lnTo>
                          <a:pt x="8" y="12"/>
                        </a:lnTo>
                        <a:lnTo>
                          <a:pt x="8" y="17"/>
                        </a:lnTo>
                        <a:lnTo>
                          <a:pt x="4" y="17"/>
                        </a:lnTo>
                        <a:lnTo>
                          <a:pt x="4" y="24"/>
                        </a:lnTo>
                        <a:lnTo>
                          <a:pt x="9" y="24"/>
                        </a:lnTo>
                        <a:lnTo>
                          <a:pt x="9" y="30"/>
                        </a:lnTo>
                        <a:lnTo>
                          <a:pt x="0" y="30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008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151599" name="Freeform 569"/>
                  <p:cNvSpPr>
                    <a:spLocks/>
                  </p:cNvSpPr>
                  <p:nvPr/>
                </p:nvSpPr>
                <p:spPr bwMode="auto">
                  <a:xfrm>
                    <a:off x="1191" y="3297"/>
                    <a:ext cx="13" cy="31"/>
                  </a:xfrm>
                  <a:custGeom>
                    <a:avLst/>
                    <a:gdLst>
                      <a:gd name="T0" fmla="*/ 0 w 13"/>
                      <a:gd name="T1" fmla="*/ 0 h 31"/>
                      <a:gd name="T2" fmla="*/ 9 w 13"/>
                      <a:gd name="T3" fmla="*/ 0 h 31"/>
                      <a:gd name="T4" fmla="*/ 12 w 13"/>
                      <a:gd name="T5" fmla="*/ 3 h 31"/>
                      <a:gd name="T6" fmla="*/ 12 w 13"/>
                      <a:gd name="T7" fmla="*/ 12 h 31"/>
                      <a:gd name="T8" fmla="*/ 9 w 13"/>
                      <a:gd name="T9" fmla="*/ 15 h 31"/>
                      <a:gd name="T10" fmla="*/ 12 w 13"/>
                      <a:gd name="T11" fmla="*/ 18 h 31"/>
                      <a:gd name="T12" fmla="*/ 12 w 13"/>
                      <a:gd name="T13" fmla="*/ 30 h 31"/>
                      <a:gd name="T14" fmla="*/ 7 w 13"/>
                      <a:gd name="T15" fmla="*/ 30 h 31"/>
                      <a:gd name="T16" fmla="*/ 7 w 13"/>
                      <a:gd name="T17" fmla="*/ 18 h 31"/>
                      <a:gd name="T18" fmla="*/ 7 w 13"/>
                      <a:gd name="T19" fmla="*/ 12 h 31"/>
                      <a:gd name="T20" fmla="*/ 5 w 13"/>
                      <a:gd name="T21" fmla="*/ 12 h 31"/>
                      <a:gd name="T22" fmla="*/ 5 w 13"/>
                      <a:gd name="T23" fmla="*/ 5 h 31"/>
                      <a:gd name="T24" fmla="*/ 7 w 13"/>
                      <a:gd name="T25" fmla="*/ 5 h 31"/>
                      <a:gd name="T26" fmla="*/ 7 w 13"/>
                      <a:gd name="T27" fmla="*/ 12 h 31"/>
                      <a:gd name="T28" fmla="*/ 7 w 13"/>
                      <a:gd name="T29" fmla="*/ 18 h 31"/>
                      <a:gd name="T30" fmla="*/ 5 w 13"/>
                      <a:gd name="T31" fmla="*/ 18 h 31"/>
                      <a:gd name="T32" fmla="*/ 5 w 13"/>
                      <a:gd name="T33" fmla="*/ 30 h 31"/>
                      <a:gd name="T34" fmla="*/ 0 w 13"/>
                      <a:gd name="T35" fmla="*/ 30 h 31"/>
                      <a:gd name="T36" fmla="*/ 0 w 13"/>
                      <a:gd name="T37" fmla="*/ 0 h 31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0" t="0" r="r" b="b"/>
                    <a:pathLst>
                      <a:path w="13" h="31">
                        <a:moveTo>
                          <a:pt x="0" y="0"/>
                        </a:moveTo>
                        <a:lnTo>
                          <a:pt x="9" y="0"/>
                        </a:lnTo>
                        <a:lnTo>
                          <a:pt x="12" y="3"/>
                        </a:lnTo>
                        <a:lnTo>
                          <a:pt x="12" y="12"/>
                        </a:lnTo>
                        <a:lnTo>
                          <a:pt x="9" y="15"/>
                        </a:lnTo>
                        <a:lnTo>
                          <a:pt x="12" y="18"/>
                        </a:lnTo>
                        <a:lnTo>
                          <a:pt x="12" y="30"/>
                        </a:lnTo>
                        <a:lnTo>
                          <a:pt x="7" y="30"/>
                        </a:lnTo>
                        <a:lnTo>
                          <a:pt x="7" y="18"/>
                        </a:lnTo>
                        <a:lnTo>
                          <a:pt x="7" y="12"/>
                        </a:lnTo>
                        <a:lnTo>
                          <a:pt x="5" y="12"/>
                        </a:lnTo>
                        <a:lnTo>
                          <a:pt x="5" y="5"/>
                        </a:lnTo>
                        <a:lnTo>
                          <a:pt x="7" y="5"/>
                        </a:lnTo>
                        <a:lnTo>
                          <a:pt x="7" y="12"/>
                        </a:lnTo>
                        <a:lnTo>
                          <a:pt x="7" y="18"/>
                        </a:lnTo>
                        <a:lnTo>
                          <a:pt x="5" y="18"/>
                        </a:lnTo>
                        <a:lnTo>
                          <a:pt x="5" y="30"/>
                        </a:lnTo>
                        <a:lnTo>
                          <a:pt x="0" y="30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008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151600" name="Freeform 570"/>
                  <p:cNvSpPr>
                    <a:spLocks/>
                  </p:cNvSpPr>
                  <p:nvPr/>
                </p:nvSpPr>
                <p:spPr bwMode="auto">
                  <a:xfrm>
                    <a:off x="1215" y="3297"/>
                    <a:ext cx="1" cy="31"/>
                  </a:xfrm>
                  <a:custGeom>
                    <a:avLst/>
                    <a:gdLst>
                      <a:gd name="T0" fmla="*/ 0 w 1"/>
                      <a:gd name="T1" fmla="*/ 0 h 31"/>
                      <a:gd name="T2" fmla="*/ 0 w 1"/>
                      <a:gd name="T3" fmla="*/ 0 h 31"/>
                      <a:gd name="T4" fmla="*/ 0 w 1"/>
                      <a:gd name="T5" fmla="*/ 30 h 31"/>
                      <a:gd name="T6" fmla="*/ 0 w 1"/>
                      <a:gd name="T7" fmla="*/ 30 h 31"/>
                      <a:gd name="T8" fmla="*/ 0 w 1"/>
                      <a:gd name="T9" fmla="*/ 0 h 3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" h="31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30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008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151601" name="Freeform 571"/>
                  <p:cNvSpPr>
                    <a:spLocks/>
                  </p:cNvSpPr>
                  <p:nvPr/>
                </p:nvSpPr>
                <p:spPr bwMode="auto">
                  <a:xfrm>
                    <a:off x="1226" y="3297"/>
                    <a:ext cx="15" cy="31"/>
                  </a:xfrm>
                  <a:custGeom>
                    <a:avLst/>
                    <a:gdLst>
                      <a:gd name="T0" fmla="*/ 4 w 15"/>
                      <a:gd name="T1" fmla="*/ 0 h 31"/>
                      <a:gd name="T2" fmla="*/ 10 w 15"/>
                      <a:gd name="T3" fmla="*/ 0 h 31"/>
                      <a:gd name="T4" fmla="*/ 14 w 15"/>
                      <a:gd name="T5" fmla="*/ 4 h 31"/>
                      <a:gd name="T6" fmla="*/ 14 w 15"/>
                      <a:gd name="T7" fmla="*/ 12 h 31"/>
                      <a:gd name="T8" fmla="*/ 10 w 15"/>
                      <a:gd name="T9" fmla="*/ 12 h 31"/>
                      <a:gd name="T10" fmla="*/ 10 w 15"/>
                      <a:gd name="T11" fmla="*/ 6 h 31"/>
                      <a:gd name="T12" fmla="*/ 5 w 15"/>
                      <a:gd name="T13" fmla="*/ 6 h 31"/>
                      <a:gd name="T14" fmla="*/ 5 w 15"/>
                      <a:gd name="T15" fmla="*/ 24 h 31"/>
                      <a:gd name="T16" fmla="*/ 10 w 15"/>
                      <a:gd name="T17" fmla="*/ 24 h 31"/>
                      <a:gd name="T18" fmla="*/ 10 w 15"/>
                      <a:gd name="T19" fmla="*/ 17 h 31"/>
                      <a:gd name="T20" fmla="*/ 14 w 15"/>
                      <a:gd name="T21" fmla="*/ 17 h 31"/>
                      <a:gd name="T22" fmla="*/ 14 w 15"/>
                      <a:gd name="T23" fmla="*/ 26 h 31"/>
                      <a:gd name="T24" fmla="*/ 10 w 15"/>
                      <a:gd name="T25" fmla="*/ 30 h 31"/>
                      <a:gd name="T26" fmla="*/ 4 w 15"/>
                      <a:gd name="T27" fmla="*/ 30 h 31"/>
                      <a:gd name="T28" fmla="*/ 0 w 15"/>
                      <a:gd name="T29" fmla="*/ 26 h 31"/>
                      <a:gd name="T30" fmla="*/ 0 w 15"/>
                      <a:gd name="T31" fmla="*/ 4 h 31"/>
                      <a:gd name="T32" fmla="*/ 4 w 15"/>
                      <a:gd name="T33" fmla="*/ 0 h 31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0" t="0" r="r" b="b"/>
                    <a:pathLst>
                      <a:path w="15" h="31">
                        <a:moveTo>
                          <a:pt x="4" y="0"/>
                        </a:moveTo>
                        <a:lnTo>
                          <a:pt x="10" y="0"/>
                        </a:lnTo>
                        <a:lnTo>
                          <a:pt x="14" y="4"/>
                        </a:lnTo>
                        <a:lnTo>
                          <a:pt x="14" y="12"/>
                        </a:lnTo>
                        <a:lnTo>
                          <a:pt x="10" y="12"/>
                        </a:lnTo>
                        <a:lnTo>
                          <a:pt x="10" y="6"/>
                        </a:lnTo>
                        <a:lnTo>
                          <a:pt x="5" y="6"/>
                        </a:lnTo>
                        <a:lnTo>
                          <a:pt x="5" y="24"/>
                        </a:lnTo>
                        <a:lnTo>
                          <a:pt x="10" y="24"/>
                        </a:lnTo>
                        <a:lnTo>
                          <a:pt x="10" y="17"/>
                        </a:lnTo>
                        <a:lnTo>
                          <a:pt x="14" y="17"/>
                        </a:lnTo>
                        <a:lnTo>
                          <a:pt x="14" y="26"/>
                        </a:lnTo>
                        <a:lnTo>
                          <a:pt x="10" y="30"/>
                        </a:lnTo>
                        <a:lnTo>
                          <a:pt x="4" y="30"/>
                        </a:lnTo>
                        <a:lnTo>
                          <a:pt x="0" y="26"/>
                        </a:lnTo>
                        <a:lnTo>
                          <a:pt x="0" y="4"/>
                        </a:lnTo>
                        <a:lnTo>
                          <a:pt x="4" y="0"/>
                        </a:lnTo>
                      </a:path>
                    </a:pathLst>
                  </a:custGeom>
                  <a:solidFill>
                    <a:srgbClr val="008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  <p:sp>
                <p:nvSpPr>
                  <p:cNvPr id="151602" name="Freeform 572"/>
                  <p:cNvSpPr>
                    <a:spLocks/>
                  </p:cNvSpPr>
                  <p:nvPr/>
                </p:nvSpPr>
                <p:spPr bwMode="auto">
                  <a:xfrm>
                    <a:off x="1250" y="3297"/>
                    <a:ext cx="19" cy="31"/>
                  </a:xfrm>
                  <a:custGeom>
                    <a:avLst/>
                    <a:gdLst>
                      <a:gd name="T0" fmla="*/ 5 w 19"/>
                      <a:gd name="T1" fmla="*/ 0 h 31"/>
                      <a:gd name="T2" fmla="*/ 13 w 19"/>
                      <a:gd name="T3" fmla="*/ 0 h 31"/>
                      <a:gd name="T4" fmla="*/ 18 w 19"/>
                      <a:gd name="T5" fmla="*/ 30 h 31"/>
                      <a:gd name="T6" fmla="*/ 12 w 19"/>
                      <a:gd name="T7" fmla="*/ 30 h 31"/>
                      <a:gd name="T8" fmla="*/ 11 w 19"/>
                      <a:gd name="T9" fmla="*/ 24 h 31"/>
                      <a:gd name="T10" fmla="*/ 11 w 19"/>
                      <a:gd name="T11" fmla="*/ 19 h 31"/>
                      <a:gd name="T12" fmla="*/ 9 w 19"/>
                      <a:gd name="T13" fmla="*/ 5 h 31"/>
                      <a:gd name="T14" fmla="*/ 7 w 19"/>
                      <a:gd name="T15" fmla="*/ 19 h 31"/>
                      <a:gd name="T16" fmla="*/ 11 w 19"/>
                      <a:gd name="T17" fmla="*/ 19 h 31"/>
                      <a:gd name="T18" fmla="*/ 11 w 19"/>
                      <a:gd name="T19" fmla="*/ 24 h 31"/>
                      <a:gd name="T20" fmla="*/ 7 w 19"/>
                      <a:gd name="T21" fmla="*/ 24 h 31"/>
                      <a:gd name="T22" fmla="*/ 6 w 19"/>
                      <a:gd name="T23" fmla="*/ 30 h 31"/>
                      <a:gd name="T24" fmla="*/ 0 w 19"/>
                      <a:gd name="T25" fmla="*/ 30 h 31"/>
                      <a:gd name="T26" fmla="*/ 5 w 19"/>
                      <a:gd name="T27" fmla="*/ 0 h 31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0" t="0" r="r" b="b"/>
                    <a:pathLst>
                      <a:path w="19" h="31">
                        <a:moveTo>
                          <a:pt x="5" y="0"/>
                        </a:moveTo>
                        <a:lnTo>
                          <a:pt x="13" y="0"/>
                        </a:lnTo>
                        <a:lnTo>
                          <a:pt x="18" y="30"/>
                        </a:lnTo>
                        <a:lnTo>
                          <a:pt x="12" y="30"/>
                        </a:lnTo>
                        <a:lnTo>
                          <a:pt x="11" y="24"/>
                        </a:lnTo>
                        <a:lnTo>
                          <a:pt x="11" y="19"/>
                        </a:lnTo>
                        <a:lnTo>
                          <a:pt x="9" y="5"/>
                        </a:lnTo>
                        <a:lnTo>
                          <a:pt x="7" y="19"/>
                        </a:lnTo>
                        <a:lnTo>
                          <a:pt x="11" y="19"/>
                        </a:lnTo>
                        <a:lnTo>
                          <a:pt x="11" y="24"/>
                        </a:lnTo>
                        <a:lnTo>
                          <a:pt x="7" y="24"/>
                        </a:lnTo>
                        <a:lnTo>
                          <a:pt x="6" y="30"/>
                        </a:lnTo>
                        <a:lnTo>
                          <a:pt x="0" y="30"/>
                        </a:lnTo>
                        <a:lnTo>
                          <a:pt x="5" y="0"/>
                        </a:lnTo>
                      </a:path>
                    </a:pathLst>
                  </a:custGeom>
                  <a:solidFill>
                    <a:srgbClr val="008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350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241245831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8" name="Text Box 4"/>
          <p:cNvSpPr txBox="1">
            <a:spLocks noChangeArrowheads="1"/>
          </p:cNvSpPr>
          <p:nvPr/>
        </p:nvSpPr>
        <p:spPr bwMode="auto">
          <a:xfrm>
            <a:off x="726555" y="2514073"/>
            <a:ext cx="32575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kumimoji="1" lang="zh-CN" altLang="en-US" sz="2400" dirty="0">
                <a:latin typeface="Arial" charset="0"/>
              </a:rPr>
              <a:t>将计算结果代入公式得</a:t>
            </a:r>
          </a:p>
        </p:txBody>
      </p:sp>
      <p:sp>
        <p:nvSpPr>
          <p:cNvPr id="297989" name="Text Box 5"/>
          <p:cNvSpPr txBox="1">
            <a:spLocks noChangeArrowheads="1"/>
          </p:cNvSpPr>
          <p:nvPr/>
        </p:nvSpPr>
        <p:spPr bwMode="auto">
          <a:xfrm>
            <a:off x="504710" y="4743740"/>
            <a:ext cx="8198603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kumimoji="1" lang="zh-CN" altLang="en-US" sz="2400" b="1" dirty="0">
                <a:latin typeface="Arial" charset="0"/>
              </a:rPr>
              <a:t>结论：</a:t>
            </a:r>
            <a:r>
              <a:rPr kumimoji="1" lang="zh-CN" altLang="en-US" sz="2400" dirty="0">
                <a:latin typeface="Times New Roman" pitchFamily="18" charset="0"/>
              </a:rPr>
              <a:t>偏态系数为正值，而且数值较大，说明农村居民家庭纯收入的分布为右偏分布，即收入较少的家庭占据多数，而收入较高的家庭则占少数，而且偏斜的程度</a:t>
            </a:r>
            <a:r>
              <a:rPr kumimoji="1" lang="zh-CN" altLang="en-US" sz="2400" dirty="0" smtClean="0">
                <a:latin typeface="Times New Roman" pitchFamily="18" charset="0"/>
              </a:rPr>
              <a:t>较大。由于峰度系数</a:t>
            </a:r>
            <a:r>
              <a:rPr kumimoji="1" lang="en-US" altLang="zh-CN" sz="2400" dirty="0" smtClean="0">
                <a:latin typeface="Times New Roman" pitchFamily="18" charset="0"/>
                <a:cs typeface="Times New Roman" pitchFamily="18" charset="0"/>
              </a:rPr>
              <a:t>=3.4&gt;3</a:t>
            </a:r>
            <a:r>
              <a:rPr kumimoji="1" lang="zh-CN" altLang="en-US" sz="2400" dirty="0">
                <a:latin typeface="Times New Roman" pitchFamily="18" charset="0"/>
              </a:rPr>
              <a:t>，说明我国农村居民家庭纯收入的分布为尖峰分布，说明低收入家庭占有较大的</a:t>
            </a:r>
            <a:r>
              <a:rPr kumimoji="1" lang="zh-CN" altLang="en-US" sz="2400" dirty="0" smtClean="0">
                <a:latin typeface="Times New Roman" pitchFamily="18" charset="0"/>
              </a:rPr>
              <a:t>比重。</a:t>
            </a:r>
            <a:endParaRPr kumimoji="1" lang="zh-CN" altLang="en-US" sz="2400" dirty="0"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1290930" y="443594"/>
                <a:ext cx="3397147" cy="8510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≐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≐2142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0930" y="443594"/>
                <a:ext cx="3397147" cy="85106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1290930" y="1432301"/>
                <a:ext cx="4396525" cy="10911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zh-CN" altLang="en-US" sz="2400" i="1" smtClean="0">
                          <a:latin typeface="Cambria Math" panose="02040503050406030204" pitchFamily="18" charset="0"/>
                        </a:rPr>
                        <m:t>≐</m:t>
                      </m:r>
                      <m:rad>
                        <m:radPr>
                          <m:degHide m:val="on"/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𝐾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p>
                                        <m:sSup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</m:acc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⋅</m:t>
                                      </m:r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𝐾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den>
                          </m:f>
                        </m:e>
                      </m:rad>
                      <m:r>
                        <a:rPr lang="zh-CN" altLang="en-US" sz="2400" i="1" smtClean="0">
                          <a:latin typeface="Cambria Math" panose="02040503050406030204" pitchFamily="18" charset="0"/>
                        </a:rPr>
                        <m:t>≐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12.089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0930" y="1432301"/>
                <a:ext cx="4396525" cy="109119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1761502" y="3954985"/>
                <a:ext cx="5685018" cy="753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72521.25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12.089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=3.4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1502" y="3954985"/>
                <a:ext cx="5685018" cy="75360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65589" y="3086670"/>
                <a:ext cx="9076844" cy="8191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brk m:alnAt="23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21.429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(12.089)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1689.25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1766.7339</m:t>
                          </m:r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=0.956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89" y="3086670"/>
                <a:ext cx="9076844" cy="81913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794631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7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979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988" grpId="0" build="p" autoUpdateAnimBg="0"/>
      <p:bldP spid="297989" grpId="0" build="p" autoUpdateAnimBg="0"/>
      <p:bldP spid="11" grpId="0"/>
      <p:bldP spid="12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1" name="Text Box 3"/>
          <p:cNvSpPr txBox="1">
            <a:spLocks noChangeArrowheads="1"/>
          </p:cNvSpPr>
          <p:nvPr/>
        </p:nvSpPr>
        <p:spPr bwMode="auto">
          <a:xfrm>
            <a:off x="1062445" y="2752725"/>
            <a:ext cx="457200" cy="15240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kumimoji="1"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户数比重</a:t>
            </a:r>
          </a:p>
          <a:p>
            <a:pPr algn="ctr" eaLnBrk="0" hangingPunct="0">
              <a:spcBef>
                <a:spcPct val="50000"/>
              </a:spcBef>
              <a:defRPr/>
            </a:pPr>
            <a:r>
              <a:rPr kumimoji="1" lang="en-US" altLang="zh-CN" sz="1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(%)</a:t>
            </a:r>
            <a:endParaRPr kumimoji="1" lang="en-US" altLang="zh-CN" sz="14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152625" name="Group 4"/>
          <p:cNvGrpSpPr>
            <a:grpSpLocks/>
          </p:cNvGrpSpPr>
          <p:nvPr/>
        </p:nvGrpSpPr>
        <p:grpSpPr bwMode="auto">
          <a:xfrm>
            <a:off x="1776411" y="2228850"/>
            <a:ext cx="446486" cy="2571750"/>
            <a:chOff x="532" y="1152"/>
            <a:chExt cx="375" cy="2160"/>
          </a:xfrm>
        </p:grpSpPr>
        <p:sp>
          <p:nvSpPr>
            <p:cNvPr id="152627" name="Line 5"/>
            <p:cNvSpPr>
              <a:spLocks noChangeShapeType="1"/>
            </p:cNvSpPr>
            <p:nvPr/>
          </p:nvSpPr>
          <p:spPr bwMode="auto">
            <a:xfrm>
              <a:off x="864" y="1152"/>
              <a:ext cx="0" cy="21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ffectLst>
              <a:outerShdw dist="45791" dir="2021404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52628" name="Line 6"/>
            <p:cNvSpPr>
              <a:spLocks noChangeShapeType="1"/>
            </p:cNvSpPr>
            <p:nvPr/>
          </p:nvSpPr>
          <p:spPr bwMode="auto">
            <a:xfrm>
              <a:off x="816" y="2928"/>
              <a:ext cx="48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52629" name="Line 7"/>
            <p:cNvSpPr>
              <a:spLocks noChangeShapeType="1"/>
            </p:cNvSpPr>
            <p:nvPr/>
          </p:nvSpPr>
          <p:spPr bwMode="auto">
            <a:xfrm>
              <a:off x="816" y="2544"/>
              <a:ext cx="48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52630" name="Line 8"/>
            <p:cNvSpPr>
              <a:spLocks noChangeShapeType="1"/>
            </p:cNvSpPr>
            <p:nvPr/>
          </p:nvSpPr>
          <p:spPr bwMode="auto">
            <a:xfrm>
              <a:off x="816" y="2208"/>
              <a:ext cx="48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52631" name="Line 9"/>
            <p:cNvSpPr>
              <a:spLocks noChangeShapeType="1"/>
            </p:cNvSpPr>
            <p:nvPr/>
          </p:nvSpPr>
          <p:spPr bwMode="auto">
            <a:xfrm>
              <a:off x="816" y="1824"/>
              <a:ext cx="48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52632" name="Line 10"/>
            <p:cNvSpPr>
              <a:spLocks noChangeShapeType="1"/>
            </p:cNvSpPr>
            <p:nvPr/>
          </p:nvSpPr>
          <p:spPr bwMode="auto">
            <a:xfrm>
              <a:off x="816" y="1440"/>
              <a:ext cx="48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93899" name="Text Box 11"/>
            <p:cNvSpPr txBox="1">
              <a:spLocks noChangeArrowheads="1"/>
            </p:cNvSpPr>
            <p:nvPr/>
          </p:nvSpPr>
          <p:spPr bwMode="auto">
            <a:xfrm>
              <a:off x="550" y="1305"/>
              <a:ext cx="336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kumimoji="1" lang="en-US" altLang="zh-CN" sz="1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25</a:t>
              </a:r>
              <a:endParaRPr kumimoji="1" lang="en-US" altLang="zh-CN" sz="1050" dirty="0">
                <a:latin typeface="Arial" charset="0"/>
              </a:endParaRPr>
            </a:p>
          </p:txBody>
        </p:sp>
        <p:sp>
          <p:nvSpPr>
            <p:cNvPr id="293900" name="Text Box 12"/>
            <p:cNvSpPr txBox="1">
              <a:spLocks noChangeArrowheads="1"/>
            </p:cNvSpPr>
            <p:nvPr/>
          </p:nvSpPr>
          <p:spPr bwMode="auto">
            <a:xfrm>
              <a:off x="563" y="1702"/>
              <a:ext cx="336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kumimoji="1" lang="en-US" altLang="zh-CN" sz="1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20</a:t>
              </a:r>
              <a:endParaRPr kumimoji="1" lang="en-US" altLang="zh-CN" sz="105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293901" name="Text Box 13"/>
            <p:cNvSpPr txBox="1">
              <a:spLocks noChangeArrowheads="1"/>
            </p:cNvSpPr>
            <p:nvPr/>
          </p:nvSpPr>
          <p:spPr bwMode="auto">
            <a:xfrm>
              <a:off x="532" y="2086"/>
              <a:ext cx="375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kumimoji="1" lang="en-US" altLang="zh-CN" sz="1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15</a:t>
              </a:r>
              <a:endParaRPr kumimoji="1" lang="en-US" altLang="zh-CN" sz="105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293902" name="Text Box 14"/>
            <p:cNvSpPr txBox="1">
              <a:spLocks noChangeArrowheads="1"/>
            </p:cNvSpPr>
            <p:nvPr/>
          </p:nvSpPr>
          <p:spPr bwMode="auto">
            <a:xfrm>
              <a:off x="537" y="2422"/>
              <a:ext cx="357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kumimoji="1" lang="en-US" altLang="zh-CN" sz="1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10</a:t>
              </a:r>
              <a:endParaRPr kumimoji="1" lang="en-US" altLang="zh-CN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293903" name="Text Box 15"/>
            <p:cNvSpPr txBox="1">
              <a:spLocks noChangeArrowheads="1"/>
            </p:cNvSpPr>
            <p:nvPr/>
          </p:nvSpPr>
          <p:spPr bwMode="auto">
            <a:xfrm>
              <a:off x="624" y="2793"/>
              <a:ext cx="192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kumimoji="1" lang="en-US" altLang="zh-CN" sz="1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5</a:t>
              </a:r>
              <a:endParaRPr kumimoji="1" lang="en-US" altLang="zh-CN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</p:grpSp>
      <p:sp>
        <p:nvSpPr>
          <p:cNvPr id="152626" name="Line 16"/>
          <p:cNvSpPr>
            <a:spLocks noChangeShapeType="1"/>
          </p:cNvSpPr>
          <p:nvPr/>
        </p:nvSpPr>
        <p:spPr bwMode="auto">
          <a:xfrm>
            <a:off x="1768078" y="3086100"/>
            <a:ext cx="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152579" name="Text Box 17"/>
          <p:cNvSpPr txBox="1">
            <a:spLocks noChangeArrowheads="1"/>
          </p:cNvSpPr>
          <p:nvPr/>
        </p:nvSpPr>
        <p:spPr bwMode="auto">
          <a:xfrm>
            <a:off x="2457450" y="5829226"/>
            <a:ext cx="4096396" cy="400110"/>
          </a:xfrm>
          <a:prstGeom prst="rect">
            <a:avLst/>
          </a:prstGeom>
          <a:solidFill>
            <a:srgbClr val="C545AD"/>
          </a:solidFill>
          <a:ln>
            <a:noFill/>
          </a:ln>
          <a:effectLst>
            <a:outerShdw dist="81320" dir="2319588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zh-CN" altLang="en-US" sz="2000" b="1" dirty="0"/>
              <a:t>农村居民家庭村收入数据的直方图</a:t>
            </a:r>
          </a:p>
        </p:txBody>
      </p:sp>
      <p:sp>
        <p:nvSpPr>
          <p:cNvPr id="152580" name="Rectangle 18"/>
          <p:cNvSpPr>
            <a:spLocks noGrp="1" noChangeArrowheads="1"/>
          </p:cNvSpPr>
          <p:nvPr>
            <p:ph type="title"/>
          </p:nvPr>
        </p:nvSpPr>
        <p:spPr>
          <a:xfrm>
            <a:off x="2400300" y="914400"/>
            <a:ext cx="5086350" cy="85725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67866" tIns="33338" rIns="67866" bIns="33338" rtlCol="0" anchor="ctr" anchorCtr="1">
            <a:normAutofit/>
          </a:bodyPr>
          <a:lstStyle/>
          <a:p>
            <a:pPr eaLnBrk="1" hangingPunct="1"/>
            <a:r>
              <a:rPr lang="zh-CN" altLang="en-US" sz="3000" dirty="0"/>
              <a:t>偏态与峰度</a:t>
            </a:r>
            <a:br>
              <a:rPr lang="zh-CN" altLang="en-US" sz="3000" dirty="0"/>
            </a:br>
            <a:r>
              <a:rPr lang="en-US" altLang="zh-CN" sz="2700" dirty="0">
                <a:solidFill>
                  <a:schemeClr val="hlink"/>
                </a:solidFill>
              </a:rPr>
              <a:t>(</a:t>
            </a:r>
            <a:r>
              <a:rPr lang="zh-CN" altLang="en-US" sz="2700" dirty="0">
                <a:solidFill>
                  <a:schemeClr val="hlink"/>
                </a:solidFill>
              </a:rPr>
              <a:t>从直方图上观察</a:t>
            </a:r>
            <a:r>
              <a:rPr lang="en-US" altLang="zh-CN" sz="2700" dirty="0">
                <a:solidFill>
                  <a:schemeClr val="hlink"/>
                </a:solidFill>
              </a:rPr>
              <a:t>)</a:t>
            </a:r>
          </a:p>
        </p:txBody>
      </p:sp>
      <p:sp>
        <p:nvSpPr>
          <p:cNvPr id="152581" name="Line 19"/>
          <p:cNvSpPr>
            <a:spLocks noChangeShapeType="1"/>
          </p:cNvSpPr>
          <p:nvPr/>
        </p:nvSpPr>
        <p:spPr bwMode="auto">
          <a:xfrm flipV="1">
            <a:off x="2171700" y="4800600"/>
            <a:ext cx="52006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>
            <a:outerShdw dist="45791" dir="3378596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293908" name="Text Box 20"/>
          <p:cNvSpPr txBox="1">
            <a:spLocks noChangeArrowheads="1"/>
          </p:cNvSpPr>
          <p:nvPr/>
        </p:nvSpPr>
        <p:spPr bwMode="auto">
          <a:xfrm>
            <a:off x="3114675" y="5338011"/>
            <a:ext cx="2171561" cy="369332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kumimoji="1"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按纯收入分组</a:t>
            </a:r>
            <a:r>
              <a:rPr kumimoji="1"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kumimoji="1"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百元</a:t>
            </a:r>
            <a:r>
              <a:rPr kumimoji="1"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</a:p>
        </p:txBody>
      </p:sp>
      <p:grpSp>
        <p:nvGrpSpPr>
          <p:cNvPr id="293909" name="Group 21"/>
          <p:cNvGrpSpPr>
            <a:grpSpLocks/>
          </p:cNvGrpSpPr>
          <p:nvPr/>
        </p:nvGrpSpPr>
        <p:grpSpPr bwMode="auto">
          <a:xfrm>
            <a:off x="2914650" y="3771898"/>
            <a:ext cx="628650" cy="1337071"/>
            <a:chOff x="1488" y="2448"/>
            <a:chExt cx="528" cy="1123"/>
          </a:xfrm>
        </p:grpSpPr>
        <p:sp>
          <p:nvSpPr>
            <p:cNvPr id="152622" name="Rectangle 22"/>
            <p:cNvSpPr>
              <a:spLocks noChangeArrowheads="1"/>
            </p:cNvSpPr>
            <p:nvPr/>
          </p:nvSpPr>
          <p:spPr bwMode="auto">
            <a:xfrm>
              <a:off x="1488" y="2448"/>
              <a:ext cx="336" cy="86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350"/>
            </a:p>
          </p:txBody>
        </p:sp>
        <p:sp>
          <p:nvSpPr>
            <p:cNvPr id="293911" name="Text Box 23"/>
            <p:cNvSpPr txBox="1">
              <a:spLocks noChangeArrowheads="1"/>
            </p:cNvSpPr>
            <p:nvPr/>
          </p:nvSpPr>
          <p:spPr bwMode="auto">
            <a:xfrm>
              <a:off x="1632" y="3312"/>
              <a:ext cx="384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kumimoji="1" lang="en-US" altLang="zh-CN" sz="14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10</a:t>
              </a:r>
              <a:endParaRPr kumimoji="1" lang="en-US" altLang="zh-CN" sz="1050" b="1" dirty="0">
                <a:latin typeface="Arial" charset="0"/>
              </a:endParaRPr>
            </a:p>
          </p:txBody>
        </p:sp>
      </p:grpSp>
      <p:grpSp>
        <p:nvGrpSpPr>
          <p:cNvPr id="293912" name="Group 24"/>
          <p:cNvGrpSpPr>
            <a:grpSpLocks/>
          </p:cNvGrpSpPr>
          <p:nvPr/>
        </p:nvGrpSpPr>
        <p:grpSpPr bwMode="auto">
          <a:xfrm>
            <a:off x="2286000" y="4571992"/>
            <a:ext cx="857250" cy="536971"/>
            <a:chOff x="960" y="3120"/>
            <a:chExt cx="720" cy="451"/>
          </a:xfrm>
        </p:grpSpPr>
        <p:sp>
          <p:nvSpPr>
            <p:cNvPr id="152619" name="Rectangle 25"/>
            <p:cNvSpPr>
              <a:spLocks noChangeArrowheads="1"/>
            </p:cNvSpPr>
            <p:nvPr/>
          </p:nvSpPr>
          <p:spPr bwMode="auto">
            <a:xfrm>
              <a:off x="1152" y="3120"/>
              <a:ext cx="336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350"/>
            </a:p>
          </p:txBody>
        </p:sp>
        <p:sp>
          <p:nvSpPr>
            <p:cNvPr id="293914" name="Text Box 26"/>
            <p:cNvSpPr txBox="1">
              <a:spLocks noChangeArrowheads="1"/>
            </p:cNvSpPr>
            <p:nvPr/>
          </p:nvSpPr>
          <p:spPr bwMode="auto">
            <a:xfrm>
              <a:off x="1296" y="3312"/>
              <a:ext cx="384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kumimoji="1" lang="en-US" altLang="zh-CN" sz="14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5</a:t>
              </a:r>
              <a:endParaRPr kumimoji="1" lang="en-US" altLang="zh-CN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293915" name="Text Box 27"/>
            <p:cNvSpPr txBox="1">
              <a:spLocks noChangeArrowheads="1"/>
            </p:cNvSpPr>
            <p:nvPr/>
          </p:nvSpPr>
          <p:spPr bwMode="auto">
            <a:xfrm>
              <a:off x="960" y="3312"/>
              <a:ext cx="38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kumimoji="1" lang="en-US" altLang="zh-CN" sz="1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←</a:t>
              </a:r>
            </a:p>
          </p:txBody>
        </p:sp>
      </p:grpSp>
      <p:grpSp>
        <p:nvGrpSpPr>
          <p:cNvPr id="293916" name="Group 28"/>
          <p:cNvGrpSpPr>
            <a:grpSpLocks/>
          </p:cNvGrpSpPr>
          <p:nvPr/>
        </p:nvGrpSpPr>
        <p:grpSpPr bwMode="auto">
          <a:xfrm>
            <a:off x="3314700" y="3086101"/>
            <a:ext cx="685800" cy="2022872"/>
            <a:chOff x="1824" y="1872"/>
            <a:chExt cx="576" cy="1699"/>
          </a:xfrm>
        </p:grpSpPr>
        <p:sp>
          <p:nvSpPr>
            <p:cNvPr id="293917" name="Text Box 29"/>
            <p:cNvSpPr txBox="1">
              <a:spLocks noChangeArrowheads="1"/>
            </p:cNvSpPr>
            <p:nvPr/>
          </p:nvSpPr>
          <p:spPr bwMode="auto">
            <a:xfrm>
              <a:off x="1968" y="3312"/>
              <a:ext cx="432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kumimoji="1" lang="en-US" altLang="zh-CN" sz="14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15</a:t>
              </a:r>
              <a:endParaRPr kumimoji="1" lang="en-US" altLang="zh-CN" sz="1050" b="1" dirty="0">
                <a:latin typeface="Arial" charset="0"/>
              </a:endParaRPr>
            </a:p>
          </p:txBody>
        </p:sp>
        <p:sp>
          <p:nvSpPr>
            <p:cNvPr id="152618" name="Rectangle 30"/>
            <p:cNvSpPr>
              <a:spLocks noChangeArrowheads="1"/>
            </p:cNvSpPr>
            <p:nvPr/>
          </p:nvSpPr>
          <p:spPr bwMode="auto">
            <a:xfrm>
              <a:off x="1824" y="1872"/>
              <a:ext cx="336" cy="14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350"/>
            </a:p>
          </p:txBody>
        </p:sp>
      </p:grpSp>
      <p:grpSp>
        <p:nvGrpSpPr>
          <p:cNvPr id="293919" name="Group 31"/>
          <p:cNvGrpSpPr>
            <a:grpSpLocks/>
          </p:cNvGrpSpPr>
          <p:nvPr/>
        </p:nvGrpSpPr>
        <p:grpSpPr bwMode="auto">
          <a:xfrm>
            <a:off x="3714750" y="3143251"/>
            <a:ext cx="628650" cy="1965722"/>
            <a:chOff x="2160" y="1920"/>
            <a:chExt cx="528" cy="1651"/>
          </a:xfrm>
        </p:grpSpPr>
        <p:sp>
          <p:nvSpPr>
            <p:cNvPr id="293920" name="Text Box 32"/>
            <p:cNvSpPr txBox="1">
              <a:spLocks noChangeArrowheads="1"/>
            </p:cNvSpPr>
            <p:nvPr/>
          </p:nvSpPr>
          <p:spPr bwMode="auto">
            <a:xfrm>
              <a:off x="2304" y="3312"/>
              <a:ext cx="384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kumimoji="1" lang="en-US" altLang="zh-CN" sz="14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20</a:t>
              </a:r>
              <a:endParaRPr kumimoji="1" lang="en-US" altLang="zh-CN" sz="1400" b="1" dirty="0">
                <a:latin typeface="Arial" charset="0"/>
              </a:endParaRPr>
            </a:p>
          </p:txBody>
        </p:sp>
        <p:sp>
          <p:nvSpPr>
            <p:cNvPr id="152616" name="Rectangle 33"/>
            <p:cNvSpPr>
              <a:spLocks noChangeArrowheads="1"/>
            </p:cNvSpPr>
            <p:nvPr/>
          </p:nvSpPr>
          <p:spPr bwMode="auto">
            <a:xfrm>
              <a:off x="2160" y="1920"/>
              <a:ext cx="336" cy="13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350"/>
            </a:p>
          </p:txBody>
        </p:sp>
      </p:grpSp>
      <p:grpSp>
        <p:nvGrpSpPr>
          <p:cNvPr id="293922" name="Group 34"/>
          <p:cNvGrpSpPr>
            <a:grpSpLocks/>
          </p:cNvGrpSpPr>
          <p:nvPr/>
        </p:nvGrpSpPr>
        <p:grpSpPr bwMode="auto">
          <a:xfrm>
            <a:off x="4114800" y="3543301"/>
            <a:ext cx="628650" cy="1565672"/>
            <a:chOff x="2496" y="2256"/>
            <a:chExt cx="528" cy="1315"/>
          </a:xfrm>
        </p:grpSpPr>
        <p:sp>
          <p:nvSpPr>
            <p:cNvPr id="293923" name="Text Box 35"/>
            <p:cNvSpPr txBox="1">
              <a:spLocks noChangeArrowheads="1"/>
            </p:cNvSpPr>
            <p:nvPr/>
          </p:nvSpPr>
          <p:spPr bwMode="auto">
            <a:xfrm>
              <a:off x="2640" y="3312"/>
              <a:ext cx="384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kumimoji="1" lang="en-US" altLang="zh-CN" sz="14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25</a:t>
              </a:r>
              <a:endParaRPr kumimoji="1" lang="en-US" altLang="zh-CN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2614" name="Rectangle 36"/>
            <p:cNvSpPr>
              <a:spLocks noChangeArrowheads="1"/>
            </p:cNvSpPr>
            <p:nvPr/>
          </p:nvSpPr>
          <p:spPr bwMode="auto">
            <a:xfrm>
              <a:off x="2496" y="2256"/>
              <a:ext cx="336" cy="105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350"/>
            </a:p>
          </p:txBody>
        </p:sp>
      </p:grpSp>
      <p:grpSp>
        <p:nvGrpSpPr>
          <p:cNvPr id="293925" name="Group 37"/>
          <p:cNvGrpSpPr>
            <a:grpSpLocks/>
          </p:cNvGrpSpPr>
          <p:nvPr/>
        </p:nvGrpSpPr>
        <p:grpSpPr bwMode="auto">
          <a:xfrm>
            <a:off x="4514850" y="3886200"/>
            <a:ext cx="628650" cy="1222772"/>
            <a:chOff x="2832" y="2544"/>
            <a:chExt cx="528" cy="1027"/>
          </a:xfrm>
        </p:grpSpPr>
        <p:sp>
          <p:nvSpPr>
            <p:cNvPr id="293926" name="Text Box 38"/>
            <p:cNvSpPr txBox="1">
              <a:spLocks noChangeArrowheads="1"/>
            </p:cNvSpPr>
            <p:nvPr/>
          </p:nvSpPr>
          <p:spPr bwMode="auto">
            <a:xfrm>
              <a:off x="2976" y="3312"/>
              <a:ext cx="384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kumimoji="1" lang="en-US" altLang="zh-CN" sz="14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30</a:t>
              </a:r>
              <a:endParaRPr kumimoji="1" lang="en-US" altLang="zh-CN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2612" name="Rectangle 39"/>
            <p:cNvSpPr>
              <a:spLocks noChangeArrowheads="1"/>
            </p:cNvSpPr>
            <p:nvPr/>
          </p:nvSpPr>
          <p:spPr bwMode="auto">
            <a:xfrm>
              <a:off x="2832" y="2544"/>
              <a:ext cx="336" cy="76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350"/>
            </a:p>
          </p:txBody>
        </p:sp>
      </p:grpSp>
      <p:grpSp>
        <p:nvGrpSpPr>
          <p:cNvPr id="293928" name="Group 40"/>
          <p:cNvGrpSpPr>
            <a:grpSpLocks/>
          </p:cNvGrpSpPr>
          <p:nvPr/>
        </p:nvGrpSpPr>
        <p:grpSpPr bwMode="auto">
          <a:xfrm>
            <a:off x="4914900" y="4343402"/>
            <a:ext cx="628650" cy="765572"/>
            <a:chOff x="3168" y="2928"/>
            <a:chExt cx="528" cy="643"/>
          </a:xfrm>
        </p:grpSpPr>
        <p:sp>
          <p:nvSpPr>
            <p:cNvPr id="293929" name="Text Box 41"/>
            <p:cNvSpPr txBox="1">
              <a:spLocks noChangeArrowheads="1"/>
            </p:cNvSpPr>
            <p:nvPr/>
          </p:nvSpPr>
          <p:spPr bwMode="auto">
            <a:xfrm>
              <a:off x="3312" y="3312"/>
              <a:ext cx="384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kumimoji="1" lang="en-US" altLang="zh-CN" sz="14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35</a:t>
              </a:r>
              <a:endParaRPr kumimoji="1" lang="en-US" altLang="zh-CN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2610" name="Rectangle 42"/>
            <p:cNvSpPr>
              <a:spLocks noChangeArrowheads="1"/>
            </p:cNvSpPr>
            <p:nvPr/>
          </p:nvSpPr>
          <p:spPr bwMode="auto">
            <a:xfrm>
              <a:off x="3168" y="2928"/>
              <a:ext cx="336" cy="38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350"/>
            </a:p>
          </p:txBody>
        </p:sp>
      </p:grpSp>
      <p:grpSp>
        <p:nvGrpSpPr>
          <p:cNvPr id="293931" name="Group 43"/>
          <p:cNvGrpSpPr>
            <a:grpSpLocks/>
          </p:cNvGrpSpPr>
          <p:nvPr/>
        </p:nvGrpSpPr>
        <p:grpSpPr bwMode="auto">
          <a:xfrm>
            <a:off x="5314950" y="4514850"/>
            <a:ext cx="628650" cy="594122"/>
            <a:chOff x="3504" y="3072"/>
            <a:chExt cx="528" cy="499"/>
          </a:xfrm>
        </p:grpSpPr>
        <p:sp>
          <p:nvSpPr>
            <p:cNvPr id="293932" name="Text Box 44"/>
            <p:cNvSpPr txBox="1">
              <a:spLocks noChangeArrowheads="1"/>
            </p:cNvSpPr>
            <p:nvPr/>
          </p:nvSpPr>
          <p:spPr bwMode="auto">
            <a:xfrm>
              <a:off x="3648" y="3312"/>
              <a:ext cx="384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kumimoji="1" lang="en-US" altLang="zh-CN" sz="14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40</a:t>
              </a:r>
              <a:endParaRPr kumimoji="1" lang="en-US" altLang="zh-CN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2608" name="Rectangle 45"/>
            <p:cNvSpPr>
              <a:spLocks noChangeArrowheads="1"/>
            </p:cNvSpPr>
            <p:nvPr/>
          </p:nvSpPr>
          <p:spPr bwMode="auto">
            <a:xfrm>
              <a:off x="3504" y="3072"/>
              <a:ext cx="336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350"/>
            </a:p>
          </p:txBody>
        </p:sp>
      </p:grpSp>
      <p:grpSp>
        <p:nvGrpSpPr>
          <p:cNvPr id="293934" name="Group 46"/>
          <p:cNvGrpSpPr>
            <a:grpSpLocks/>
          </p:cNvGrpSpPr>
          <p:nvPr/>
        </p:nvGrpSpPr>
        <p:grpSpPr bwMode="auto">
          <a:xfrm>
            <a:off x="5715000" y="4572001"/>
            <a:ext cx="628650" cy="536972"/>
            <a:chOff x="3840" y="3120"/>
            <a:chExt cx="528" cy="451"/>
          </a:xfrm>
        </p:grpSpPr>
        <p:sp>
          <p:nvSpPr>
            <p:cNvPr id="293935" name="Text Box 47"/>
            <p:cNvSpPr txBox="1">
              <a:spLocks noChangeArrowheads="1"/>
            </p:cNvSpPr>
            <p:nvPr/>
          </p:nvSpPr>
          <p:spPr bwMode="auto">
            <a:xfrm>
              <a:off x="3984" y="3312"/>
              <a:ext cx="384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kumimoji="1" lang="en-US" altLang="zh-CN" sz="14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45</a:t>
              </a:r>
              <a:endParaRPr kumimoji="1" lang="en-US" altLang="zh-CN" sz="1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2606" name="Rectangle 48"/>
            <p:cNvSpPr>
              <a:spLocks noChangeArrowheads="1"/>
            </p:cNvSpPr>
            <p:nvPr/>
          </p:nvSpPr>
          <p:spPr bwMode="auto">
            <a:xfrm>
              <a:off x="3840" y="3120"/>
              <a:ext cx="336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350"/>
            </a:p>
          </p:txBody>
        </p:sp>
      </p:grpSp>
      <p:grpSp>
        <p:nvGrpSpPr>
          <p:cNvPr id="293937" name="Group 49"/>
          <p:cNvGrpSpPr>
            <a:grpSpLocks/>
          </p:cNvGrpSpPr>
          <p:nvPr/>
        </p:nvGrpSpPr>
        <p:grpSpPr bwMode="auto">
          <a:xfrm>
            <a:off x="6115050" y="4686300"/>
            <a:ext cx="628650" cy="422672"/>
            <a:chOff x="4176" y="3216"/>
            <a:chExt cx="528" cy="355"/>
          </a:xfrm>
        </p:grpSpPr>
        <p:sp>
          <p:nvSpPr>
            <p:cNvPr id="293938" name="Text Box 50"/>
            <p:cNvSpPr txBox="1">
              <a:spLocks noChangeArrowheads="1"/>
            </p:cNvSpPr>
            <p:nvPr/>
          </p:nvSpPr>
          <p:spPr bwMode="auto">
            <a:xfrm>
              <a:off x="4320" y="3312"/>
              <a:ext cx="384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kumimoji="1" lang="en-US" altLang="zh-CN" sz="14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50</a:t>
              </a:r>
              <a:endParaRPr kumimoji="1" lang="en-US" altLang="zh-CN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152604" name="Rectangle 51"/>
            <p:cNvSpPr>
              <a:spLocks noChangeArrowheads="1"/>
            </p:cNvSpPr>
            <p:nvPr/>
          </p:nvSpPr>
          <p:spPr bwMode="auto">
            <a:xfrm>
              <a:off x="4176" y="3216"/>
              <a:ext cx="336" cy="9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350"/>
            </a:p>
          </p:txBody>
        </p:sp>
      </p:grpSp>
      <p:grpSp>
        <p:nvGrpSpPr>
          <p:cNvPr id="293940" name="Group 52"/>
          <p:cNvGrpSpPr>
            <a:grpSpLocks/>
          </p:cNvGrpSpPr>
          <p:nvPr/>
        </p:nvGrpSpPr>
        <p:grpSpPr bwMode="auto">
          <a:xfrm>
            <a:off x="6515100" y="4514851"/>
            <a:ext cx="628650" cy="563166"/>
            <a:chOff x="4512" y="3072"/>
            <a:chExt cx="528" cy="473"/>
          </a:xfrm>
        </p:grpSpPr>
        <p:sp>
          <p:nvSpPr>
            <p:cNvPr id="293941" name="Text Box 53"/>
            <p:cNvSpPr txBox="1">
              <a:spLocks noChangeArrowheads="1"/>
            </p:cNvSpPr>
            <p:nvPr/>
          </p:nvSpPr>
          <p:spPr bwMode="auto">
            <a:xfrm>
              <a:off x="4656" y="3312"/>
              <a:ext cx="38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kumimoji="1" lang="en-US" altLang="zh-CN" sz="1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→</a:t>
              </a:r>
            </a:p>
          </p:txBody>
        </p:sp>
        <p:sp>
          <p:nvSpPr>
            <p:cNvPr id="152602" name="Rectangle 54"/>
            <p:cNvSpPr>
              <a:spLocks noChangeArrowheads="1"/>
            </p:cNvSpPr>
            <p:nvPr/>
          </p:nvSpPr>
          <p:spPr bwMode="auto">
            <a:xfrm>
              <a:off x="4512" y="3072"/>
              <a:ext cx="336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350"/>
            </a:p>
          </p:txBody>
        </p:sp>
      </p:grpSp>
      <p:grpSp>
        <p:nvGrpSpPr>
          <p:cNvPr id="293943" name="Group 55"/>
          <p:cNvGrpSpPr>
            <a:grpSpLocks/>
          </p:cNvGrpSpPr>
          <p:nvPr/>
        </p:nvGrpSpPr>
        <p:grpSpPr bwMode="auto">
          <a:xfrm>
            <a:off x="2457450" y="3086100"/>
            <a:ext cx="4343400" cy="1657350"/>
            <a:chOff x="3314" y="1632"/>
            <a:chExt cx="1609" cy="813"/>
          </a:xfrm>
        </p:grpSpPr>
        <p:sp>
          <p:nvSpPr>
            <p:cNvPr id="152599" name="Freeform 56"/>
            <p:cNvSpPr>
              <a:spLocks/>
            </p:cNvSpPr>
            <p:nvPr/>
          </p:nvSpPr>
          <p:spPr bwMode="auto">
            <a:xfrm>
              <a:off x="3720" y="1632"/>
              <a:ext cx="1203" cy="813"/>
            </a:xfrm>
            <a:custGeom>
              <a:avLst/>
              <a:gdLst>
                <a:gd name="T0" fmla="*/ 1202 w 853"/>
                <a:gd name="T1" fmla="*/ 812 h 675"/>
                <a:gd name="T2" fmla="*/ 1073 w 853"/>
                <a:gd name="T3" fmla="*/ 803 h 675"/>
                <a:gd name="T4" fmla="*/ 1013 w 853"/>
                <a:gd name="T5" fmla="*/ 794 h 675"/>
                <a:gd name="T6" fmla="*/ 948 w 853"/>
                <a:gd name="T7" fmla="*/ 780 h 675"/>
                <a:gd name="T8" fmla="*/ 884 w 853"/>
                <a:gd name="T9" fmla="*/ 762 h 675"/>
                <a:gd name="T10" fmla="*/ 822 w 853"/>
                <a:gd name="T11" fmla="*/ 737 h 675"/>
                <a:gd name="T12" fmla="*/ 759 w 853"/>
                <a:gd name="T13" fmla="*/ 702 h 675"/>
                <a:gd name="T14" fmla="*/ 630 w 853"/>
                <a:gd name="T15" fmla="*/ 609 h 675"/>
                <a:gd name="T16" fmla="*/ 505 w 853"/>
                <a:gd name="T17" fmla="*/ 477 h 675"/>
                <a:gd name="T18" fmla="*/ 379 w 853"/>
                <a:gd name="T19" fmla="*/ 317 h 675"/>
                <a:gd name="T20" fmla="*/ 316 w 853"/>
                <a:gd name="T21" fmla="*/ 237 h 675"/>
                <a:gd name="T22" fmla="*/ 251 w 853"/>
                <a:gd name="T23" fmla="*/ 160 h 675"/>
                <a:gd name="T24" fmla="*/ 190 w 853"/>
                <a:gd name="T25" fmla="*/ 94 h 675"/>
                <a:gd name="T26" fmla="*/ 126 w 853"/>
                <a:gd name="T27" fmla="*/ 43 h 675"/>
                <a:gd name="T28" fmla="*/ 62 w 853"/>
                <a:gd name="T29" fmla="*/ 12 h 675"/>
                <a:gd name="T30" fmla="*/ 0 w 853"/>
                <a:gd name="T31" fmla="*/ 0 h 675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853" h="675">
                  <a:moveTo>
                    <a:pt x="852" y="674"/>
                  </a:moveTo>
                  <a:lnTo>
                    <a:pt x="761" y="667"/>
                  </a:lnTo>
                  <a:lnTo>
                    <a:pt x="718" y="659"/>
                  </a:lnTo>
                  <a:lnTo>
                    <a:pt x="672" y="648"/>
                  </a:lnTo>
                  <a:lnTo>
                    <a:pt x="627" y="633"/>
                  </a:lnTo>
                  <a:lnTo>
                    <a:pt x="583" y="612"/>
                  </a:lnTo>
                  <a:lnTo>
                    <a:pt x="538" y="583"/>
                  </a:lnTo>
                  <a:lnTo>
                    <a:pt x="447" y="506"/>
                  </a:lnTo>
                  <a:lnTo>
                    <a:pt x="358" y="396"/>
                  </a:lnTo>
                  <a:lnTo>
                    <a:pt x="269" y="263"/>
                  </a:lnTo>
                  <a:lnTo>
                    <a:pt x="224" y="197"/>
                  </a:lnTo>
                  <a:lnTo>
                    <a:pt x="178" y="133"/>
                  </a:lnTo>
                  <a:lnTo>
                    <a:pt x="135" y="78"/>
                  </a:lnTo>
                  <a:lnTo>
                    <a:pt x="89" y="36"/>
                  </a:lnTo>
                  <a:lnTo>
                    <a:pt x="44" y="10"/>
                  </a:lnTo>
                  <a:lnTo>
                    <a:pt x="0" y="0"/>
                  </a:lnTo>
                </a:path>
              </a:pathLst>
            </a:custGeom>
            <a:noFill/>
            <a:ln w="31750" cap="rnd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1796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52600" name="Freeform 57"/>
            <p:cNvSpPr>
              <a:spLocks/>
            </p:cNvSpPr>
            <p:nvPr/>
          </p:nvSpPr>
          <p:spPr bwMode="auto">
            <a:xfrm>
              <a:off x="3314" y="1632"/>
              <a:ext cx="402" cy="813"/>
            </a:xfrm>
            <a:custGeom>
              <a:avLst/>
              <a:gdLst>
                <a:gd name="T0" fmla="*/ 0 w 285"/>
                <a:gd name="T1" fmla="*/ 812 h 675"/>
                <a:gd name="T2" fmla="*/ 39 w 285"/>
                <a:gd name="T3" fmla="*/ 803 h 675"/>
                <a:gd name="T4" fmla="*/ 61 w 285"/>
                <a:gd name="T5" fmla="*/ 794 h 675"/>
                <a:gd name="T6" fmla="*/ 83 w 285"/>
                <a:gd name="T7" fmla="*/ 780 h 675"/>
                <a:gd name="T8" fmla="*/ 104 w 285"/>
                <a:gd name="T9" fmla="*/ 762 h 675"/>
                <a:gd name="T10" fmla="*/ 126 w 285"/>
                <a:gd name="T11" fmla="*/ 737 h 675"/>
                <a:gd name="T12" fmla="*/ 147 w 285"/>
                <a:gd name="T13" fmla="*/ 702 h 675"/>
                <a:gd name="T14" fmla="*/ 189 w 285"/>
                <a:gd name="T15" fmla="*/ 609 h 675"/>
                <a:gd name="T16" fmla="*/ 233 w 285"/>
                <a:gd name="T17" fmla="*/ 477 h 675"/>
                <a:gd name="T18" fmla="*/ 272 w 285"/>
                <a:gd name="T19" fmla="*/ 317 h 675"/>
                <a:gd name="T20" fmla="*/ 293 w 285"/>
                <a:gd name="T21" fmla="*/ 237 h 675"/>
                <a:gd name="T22" fmla="*/ 315 w 285"/>
                <a:gd name="T23" fmla="*/ 160 h 675"/>
                <a:gd name="T24" fmla="*/ 337 w 285"/>
                <a:gd name="T25" fmla="*/ 94 h 675"/>
                <a:gd name="T26" fmla="*/ 358 w 285"/>
                <a:gd name="T27" fmla="*/ 43 h 675"/>
                <a:gd name="T28" fmla="*/ 379 w 285"/>
                <a:gd name="T29" fmla="*/ 12 h 675"/>
                <a:gd name="T30" fmla="*/ 401 w 285"/>
                <a:gd name="T31" fmla="*/ 0 h 675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85" h="675">
                  <a:moveTo>
                    <a:pt x="0" y="674"/>
                  </a:moveTo>
                  <a:lnTo>
                    <a:pt x="28" y="667"/>
                  </a:lnTo>
                  <a:lnTo>
                    <a:pt x="43" y="659"/>
                  </a:lnTo>
                  <a:lnTo>
                    <a:pt x="59" y="648"/>
                  </a:lnTo>
                  <a:lnTo>
                    <a:pt x="74" y="633"/>
                  </a:lnTo>
                  <a:lnTo>
                    <a:pt x="89" y="612"/>
                  </a:lnTo>
                  <a:lnTo>
                    <a:pt x="104" y="583"/>
                  </a:lnTo>
                  <a:lnTo>
                    <a:pt x="134" y="506"/>
                  </a:lnTo>
                  <a:lnTo>
                    <a:pt x="165" y="396"/>
                  </a:lnTo>
                  <a:lnTo>
                    <a:pt x="193" y="263"/>
                  </a:lnTo>
                  <a:lnTo>
                    <a:pt x="208" y="197"/>
                  </a:lnTo>
                  <a:lnTo>
                    <a:pt x="223" y="133"/>
                  </a:lnTo>
                  <a:lnTo>
                    <a:pt x="239" y="78"/>
                  </a:lnTo>
                  <a:lnTo>
                    <a:pt x="254" y="36"/>
                  </a:lnTo>
                  <a:lnTo>
                    <a:pt x="269" y="10"/>
                  </a:lnTo>
                  <a:lnTo>
                    <a:pt x="284" y="0"/>
                  </a:lnTo>
                </a:path>
              </a:pathLst>
            </a:custGeom>
            <a:noFill/>
            <a:ln w="31750" cap="rnd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1796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</p:grpSp>
      <p:grpSp>
        <p:nvGrpSpPr>
          <p:cNvPr id="293946" name="Group 58"/>
          <p:cNvGrpSpPr>
            <a:grpSpLocks/>
          </p:cNvGrpSpPr>
          <p:nvPr/>
        </p:nvGrpSpPr>
        <p:grpSpPr bwMode="auto">
          <a:xfrm>
            <a:off x="2400300" y="3143250"/>
            <a:ext cx="3886200" cy="1600200"/>
            <a:chOff x="847" y="2352"/>
            <a:chExt cx="1725" cy="575"/>
          </a:xfrm>
        </p:grpSpPr>
        <p:sp>
          <p:nvSpPr>
            <p:cNvPr id="152597" name="Freeform 59"/>
            <p:cNvSpPr>
              <a:spLocks/>
            </p:cNvSpPr>
            <p:nvPr/>
          </p:nvSpPr>
          <p:spPr bwMode="auto">
            <a:xfrm>
              <a:off x="1709" y="2352"/>
              <a:ext cx="863" cy="575"/>
            </a:xfrm>
            <a:custGeom>
              <a:avLst/>
              <a:gdLst>
                <a:gd name="T0" fmla="*/ 862 w 863"/>
                <a:gd name="T1" fmla="*/ 574 h 575"/>
                <a:gd name="T2" fmla="*/ 770 w 863"/>
                <a:gd name="T3" fmla="*/ 566 h 575"/>
                <a:gd name="T4" fmla="*/ 726 w 863"/>
                <a:gd name="T5" fmla="*/ 561 h 575"/>
                <a:gd name="T6" fmla="*/ 680 w 863"/>
                <a:gd name="T7" fmla="*/ 551 h 575"/>
                <a:gd name="T8" fmla="*/ 634 w 863"/>
                <a:gd name="T9" fmla="*/ 538 h 575"/>
                <a:gd name="T10" fmla="*/ 590 w 863"/>
                <a:gd name="T11" fmla="*/ 520 h 575"/>
                <a:gd name="T12" fmla="*/ 544 w 863"/>
                <a:gd name="T13" fmla="*/ 496 h 575"/>
                <a:gd name="T14" fmla="*/ 452 w 863"/>
                <a:gd name="T15" fmla="*/ 429 h 575"/>
                <a:gd name="T16" fmla="*/ 362 w 863"/>
                <a:gd name="T17" fmla="*/ 335 h 575"/>
                <a:gd name="T18" fmla="*/ 272 w 863"/>
                <a:gd name="T19" fmla="*/ 224 h 575"/>
                <a:gd name="T20" fmla="*/ 226 w 863"/>
                <a:gd name="T21" fmla="*/ 167 h 575"/>
                <a:gd name="T22" fmla="*/ 180 w 863"/>
                <a:gd name="T23" fmla="*/ 113 h 575"/>
                <a:gd name="T24" fmla="*/ 136 w 863"/>
                <a:gd name="T25" fmla="*/ 67 h 575"/>
                <a:gd name="T26" fmla="*/ 90 w 863"/>
                <a:gd name="T27" fmla="*/ 31 h 575"/>
                <a:gd name="T28" fmla="*/ 44 w 863"/>
                <a:gd name="T29" fmla="*/ 8 h 575"/>
                <a:gd name="T30" fmla="*/ 0 w 863"/>
                <a:gd name="T31" fmla="*/ 0 h 575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863" h="575">
                  <a:moveTo>
                    <a:pt x="862" y="574"/>
                  </a:moveTo>
                  <a:lnTo>
                    <a:pt x="770" y="566"/>
                  </a:lnTo>
                  <a:lnTo>
                    <a:pt x="726" y="561"/>
                  </a:lnTo>
                  <a:lnTo>
                    <a:pt x="680" y="551"/>
                  </a:lnTo>
                  <a:lnTo>
                    <a:pt x="634" y="538"/>
                  </a:lnTo>
                  <a:lnTo>
                    <a:pt x="590" y="520"/>
                  </a:lnTo>
                  <a:lnTo>
                    <a:pt x="544" y="496"/>
                  </a:lnTo>
                  <a:lnTo>
                    <a:pt x="452" y="429"/>
                  </a:lnTo>
                  <a:lnTo>
                    <a:pt x="362" y="335"/>
                  </a:lnTo>
                  <a:lnTo>
                    <a:pt x="272" y="224"/>
                  </a:lnTo>
                  <a:lnTo>
                    <a:pt x="226" y="167"/>
                  </a:lnTo>
                  <a:lnTo>
                    <a:pt x="180" y="113"/>
                  </a:lnTo>
                  <a:lnTo>
                    <a:pt x="136" y="67"/>
                  </a:lnTo>
                  <a:lnTo>
                    <a:pt x="90" y="31"/>
                  </a:lnTo>
                  <a:lnTo>
                    <a:pt x="44" y="8"/>
                  </a:lnTo>
                  <a:lnTo>
                    <a:pt x="0" y="0"/>
                  </a:lnTo>
                </a:path>
              </a:pathLst>
            </a:custGeom>
            <a:noFill/>
            <a:ln w="31750" cap="rnd" cmpd="sng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52598" name="Freeform 60"/>
            <p:cNvSpPr>
              <a:spLocks/>
            </p:cNvSpPr>
            <p:nvPr/>
          </p:nvSpPr>
          <p:spPr bwMode="auto">
            <a:xfrm>
              <a:off x="847" y="2352"/>
              <a:ext cx="863" cy="575"/>
            </a:xfrm>
            <a:custGeom>
              <a:avLst/>
              <a:gdLst>
                <a:gd name="T0" fmla="*/ 0 w 863"/>
                <a:gd name="T1" fmla="*/ 574 h 575"/>
                <a:gd name="T2" fmla="*/ 90 w 863"/>
                <a:gd name="T3" fmla="*/ 566 h 575"/>
                <a:gd name="T4" fmla="*/ 136 w 863"/>
                <a:gd name="T5" fmla="*/ 561 h 575"/>
                <a:gd name="T6" fmla="*/ 180 w 863"/>
                <a:gd name="T7" fmla="*/ 551 h 575"/>
                <a:gd name="T8" fmla="*/ 226 w 863"/>
                <a:gd name="T9" fmla="*/ 538 h 575"/>
                <a:gd name="T10" fmla="*/ 272 w 863"/>
                <a:gd name="T11" fmla="*/ 520 h 575"/>
                <a:gd name="T12" fmla="*/ 316 w 863"/>
                <a:gd name="T13" fmla="*/ 496 h 575"/>
                <a:gd name="T14" fmla="*/ 408 w 863"/>
                <a:gd name="T15" fmla="*/ 429 h 575"/>
                <a:gd name="T16" fmla="*/ 498 w 863"/>
                <a:gd name="T17" fmla="*/ 335 h 575"/>
                <a:gd name="T18" fmla="*/ 590 w 863"/>
                <a:gd name="T19" fmla="*/ 224 h 575"/>
                <a:gd name="T20" fmla="*/ 634 w 863"/>
                <a:gd name="T21" fmla="*/ 167 h 575"/>
                <a:gd name="T22" fmla="*/ 680 w 863"/>
                <a:gd name="T23" fmla="*/ 113 h 575"/>
                <a:gd name="T24" fmla="*/ 726 w 863"/>
                <a:gd name="T25" fmla="*/ 67 h 575"/>
                <a:gd name="T26" fmla="*/ 770 w 863"/>
                <a:gd name="T27" fmla="*/ 31 h 575"/>
                <a:gd name="T28" fmla="*/ 816 w 863"/>
                <a:gd name="T29" fmla="*/ 8 h 575"/>
                <a:gd name="T30" fmla="*/ 862 w 863"/>
                <a:gd name="T31" fmla="*/ 0 h 575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863" h="575">
                  <a:moveTo>
                    <a:pt x="0" y="574"/>
                  </a:moveTo>
                  <a:lnTo>
                    <a:pt x="90" y="566"/>
                  </a:lnTo>
                  <a:lnTo>
                    <a:pt x="136" y="561"/>
                  </a:lnTo>
                  <a:lnTo>
                    <a:pt x="180" y="551"/>
                  </a:lnTo>
                  <a:lnTo>
                    <a:pt x="226" y="538"/>
                  </a:lnTo>
                  <a:lnTo>
                    <a:pt x="272" y="520"/>
                  </a:lnTo>
                  <a:lnTo>
                    <a:pt x="316" y="496"/>
                  </a:lnTo>
                  <a:lnTo>
                    <a:pt x="408" y="429"/>
                  </a:lnTo>
                  <a:lnTo>
                    <a:pt x="498" y="335"/>
                  </a:lnTo>
                  <a:lnTo>
                    <a:pt x="590" y="224"/>
                  </a:lnTo>
                  <a:lnTo>
                    <a:pt x="634" y="167"/>
                  </a:lnTo>
                  <a:lnTo>
                    <a:pt x="680" y="113"/>
                  </a:lnTo>
                  <a:lnTo>
                    <a:pt x="726" y="67"/>
                  </a:lnTo>
                  <a:lnTo>
                    <a:pt x="770" y="31"/>
                  </a:lnTo>
                  <a:lnTo>
                    <a:pt x="816" y="8"/>
                  </a:lnTo>
                  <a:lnTo>
                    <a:pt x="862" y="0"/>
                  </a:lnTo>
                </a:path>
              </a:pathLst>
            </a:custGeom>
            <a:noFill/>
            <a:ln w="31750" cap="rnd" cmpd="sng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</p:grpSp>
      <p:sp>
        <p:nvSpPr>
          <p:cNvPr id="293949" name="AutoShape 61"/>
          <p:cNvSpPr>
            <a:spLocks noChangeArrowheads="1"/>
          </p:cNvSpPr>
          <p:nvPr/>
        </p:nvSpPr>
        <p:spPr bwMode="auto">
          <a:xfrm>
            <a:off x="5200650" y="2422996"/>
            <a:ext cx="3230428" cy="917898"/>
          </a:xfrm>
          <a:prstGeom prst="wedgeRoundRectCallout">
            <a:avLst>
              <a:gd name="adj1" fmla="val -67107"/>
              <a:gd name="adj2" fmla="val 95921"/>
              <a:gd name="adj3" fmla="val 16667"/>
            </a:avLst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hangingPunct="0">
              <a:spcBef>
                <a:spcPct val="20000"/>
              </a:spcBef>
              <a:defRPr/>
            </a:pPr>
            <a:r>
              <a:rPr kumimoji="1" lang="zh-CN" altLang="en-US" sz="2400" b="1" dirty="0">
                <a:latin typeface="Arial" charset="0"/>
              </a:rPr>
              <a:t>结论：</a:t>
            </a:r>
            <a:r>
              <a:rPr kumimoji="1" lang="en-US" altLang="zh-CN" sz="2400" dirty="0">
                <a:latin typeface="Arial" charset="0"/>
              </a:rPr>
              <a:t>1. </a:t>
            </a:r>
            <a:r>
              <a:rPr kumimoji="1" lang="zh-CN" altLang="en-US" sz="2400" dirty="0">
                <a:latin typeface="Arial" charset="0"/>
              </a:rPr>
              <a:t>为右偏分布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kumimoji="1" lang="zh-CN" altLang="en-US" sz="2400" dirty="0">
                <a:latin typeface="Arial" charset="0"/>
              </a:rPr>
              <a:t>           </a:t>
            </a:r>
            <a:r>
              <a:rPr kumimoji="1" lang="en-US" altLang="zh-CN" sz="2400" dirty="0">
                <a:latin typeface="Arial" charset="0"/>
              </a:rPr>
              <a:t>2. </a:t>
            </a:r>
            <a:r>
              <a:rPr kumimoji="1" lang="zh-CN" altLang="en-US" sz="2400" dirty="0">
                <a:latin typeface="Arial" charset="0"/>
              </a:rPr>
              <a:t>峰度适中</a:t>
            </a:r>
          </a:p>
        </p:txBody>
      </p:sp>
    </p:spTree>
    <p:extLst>
      <p:ext uri="{BB962C8B-B14F-4D97-AF65-F5344CB8AC3E}">
        <p14:creationId xmlns:p14="http://schemas.microsoft.com/office/powerpoint/2010/main" val="58953347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描述性统计分析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数据的整理与显示</a:t>
            </a:r>
          </a:p>
          <a:p>
            <a:pPr eaLnBrk="1" hangingPunct="1">
              <a:buFontTx/>
              <a:buNone/>
            </a:pPr>
            <a:r>
              <a:rPr lang="zh-CN" altLang="en-US" smtClean="0"/>
              <a:t>	</a:t>
            </a:r>
            <a:r>
              <a:rPr lang="zh-CN" altLang="en-US" sz="2800" smtClean="0"/>
              <a:t>统计图的生成与编辑（由同学自己完成）</a:t>
            </a:r>
          </a:p>
          <a:p>
            <a:pPr eaLnBrk="1" hangingPunct="1"/>
            <a:endParaRPr lang="zh-CN" altLang="en-US" smtClean="0"/>
          </a:p>
          <a:p>
            <a:pPr eaLnBrk="1" hangingPunct="1"/>
            <a:r>
              <a:rPr lang="zh-CN" altLang="en-US" smtClean="0"/>
              <a:t>数据分布特征的测度</a:t>
            </a:r>
          </a:p>
          <a:p>
            <a:pPr eaLnBrk="1" hangingPunct="1">
              <a:buFontTx/>
              <a:buNone/>
            </a:pPr>
            <a:r>
              <a:rPr lang="zh-CN" altLang="en-US" smtClean="0"/>
              <a:t>	</a:t>
            </a:r>
            <a:r>
              <a:rPr lang="zh-CN" altLang="en-US" sz="2800" smtClean="0"/>
              <a:t>集中趋势、离散程度、偏态与峰度</a:t>
            </a:r>
          </a:p>
          <a:p>
            <a:pPr eaLnBrk="1" hangingPunct="1">
              <a:buFontTx/>
              <a:buNone/>
            </a:pPr>
            <a:r>
              <a:rPr lang="zh-CN" altLang="en-US" sz="2800" smtClean="0"/>
              <a:t>	操作</a:t>
            </a:r>
          </a:p>
          <a:p>
            <a:pPr eaLnBrk="1" hangingPunct="1"/>
            <a:endParaRPr lang="zh-CN" altLang="en-US" smtClean="0"/>
          </a:p>
          <a:p>
            <a:pPr eaLnBrk="1" hangingPunct="1"/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29578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28650" y="3495784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6600" dirty="0" smtClean="0"/>
              <a:t>The</a:t>
            </a:r>
            <a:r>
              <a:rPr lang="zh-CN" altLang="en-US" sz="6600" dirty="0" smtClean="0"/>
              <a:t> </a:t>
            </a:r>
            <a:r>
              <a:rPr lang="en-US" altLang="zh-CN" sz="6600" dirty="0" smtClean="0"/>
              <a:t>End</a:t>
            </a:r>
            <a:endParaRPr lang="zh-CN" altLang="en-US" sz="6600" dirty="0"/>
          </a:p>
        </p:txBody>
      </p:sp>
    </p:spTree>
    <p:extLst>
      <p:ext uri="{BB962C8B-B14F-4D97-AF65-F5344CB8AC3E}">
        <p14:creationId xmlns:p14="http://schemas.microsoft.com/office/powerpoint/2010/main" val="300005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2571750" y="1028700"/>
            <a:ext cx="5086350" cy="857250"/>
          </a:xfrm>
        </p:spPr>
        <p:txBody>
          <a:bodyPr/>
          <a:lstStyle/>
          <a:p>
            <a:pPr eaLnBrk="1" hangingPunct="1"/>
            <a:r>
              <a:rPr lang="zh-CN" altLang="en-US" sz="3000"/>
              <a:t>定类数据的图示</a:t>
            </a:r>
            <a:r>
              <a:rPr lang="en-US" altLang="zh-CN" sz="3000"/>
              <a:t>—</a:t>
            </a:r>
            <a:r>
              <a:rPr lang="zh-CN" altLang="en-US" sz="3000"/>
              <a:t>条形图</a:t>
            </a:r>
            <a:endParaRPr lang="zh-CN" altLang="en-US" sz="2700">
              <a:solidFill>
                <a:schemeClr val="hlink"/>
              </a:solidFill>
            </a:endParaRPr>
          </a:p>
        </p:txBody>
      </p:sp>
      <p:grpSp>
        <p:nvGrpSpPr>
          <p:cNvPr id="19459" name="Group 3"/>
          <p:cNvGrpSpPr>
            <a:grpSpLocks/>
          </p:cNvGrpSpPr>
          <p:nvPr/>
        </p:nvGrpSpPr>
        <p:grpSpPr bwMode="auto">
          <a:xfrm>
            <a:off x="1597819" y="2114550"/>
            <a:ext cx="6188869" cy="4230289"/>
            <a:chOff x="382" y="1056"/>
            <a:chExt cx="5198" cy="3553"/>
          </a:xfrm>
        </p:grpSpPr>
        <p:sp>
          <p:nvSpPr>
            <p:cNvPr id="19460" name="Rectangle 4"/>
            <p:cNvSpPr>
              <a:spLocks noChangeArrowheads="1"/>
            </p:cNvSpPr>
            <p:nvPr/>
          </p:nvSpPr>
          <p:spPr bwMode="auto">
            <a:xfrm>
              <a:off x="480" y="1056"/>
              <a:ext cx="4848" cy="2976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>
              <a:outerShdw dist="71842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350"/>
            </a:p>
          </p:txBody>
        </p:sp>
        <p:sp>
          <p:nvSpPr>
            <p:cNvPr id="19461" name="Rectangle 5"/>
            <p:cNvSpPr>
              <a:spLocks noChangeArrowheads="1"/>
            </p:cNvSpPr>
            <p:nvPr/>
          </p:nvSpPr>
          <p:spPr bwMode="auto">
            <a:xfrm>
              <a:off x="528" y="1152"/>
              <a:ext cx="4699" cy="2836"/>
            </a:xfrm>
            <a:prstGeom prst="rect">
              <a:avLst/>
            </a:prstGeom>
            <a:solidFill>
              <a:srgbClr val="FF8181"/>
            </a:solidFill>
            <a:ln w="0">
              <a:solidFill>
                <a:srgbClr val="C545AD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350"/>
            </a:p>
          </p:txBody>
        </p:sp>
        <p:sp>
          <p:nvSpPr>
            <p:cNvPr id="19462" name="Rectangle 6"/>
            <p:cNvSpPr>
              <a:spLocks noChangeArrowheads="1"/>
            </p:cNvSpPr>
            <p:nvPr/>
          </p:nvSpPr>
          <p:spPr bwMode="auto">
            <a:xfrm>
              <a:off x="1733" y="1184"/>
              <a:ext cx="3363" cy="2196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350"/>
            </a:p>
          </p:txBody>
        </p:sp>
        <p:sp>
          <p:nvSpPr>
            <p:cNvPr id="19463" name="Line 7"/>
            <p:cNvSpPr>
              <a:spLocks noChangeShapeType="1"/>
            </p:cNvSpPr>
            <p:nvPr/>
          </p:nvSpPr>
          <p:spPr bwMode="auto">
            <a:xfrm>
              <a:off x="2850" y="1184"/>
              <a:ext cx="1" cy="219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9464" name="Line 8"/>
            <p:cNvSpPr>
              <a:spLocks noChangeShapeType="1"/>
            </p:cNvSpPr>
            <p:nvPr/>
          </p:nvSpPr>
          <p:spPr bwMode="auto">
            <a:xfrm>
              <a:off x="3979" y="1184"/>
              <a:ext cx="1" cy="219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9465" name="Line 9"/>
            <p:cNvSpPr>
              <a:spLocks noChangeShapeType="1"/>
            </p:cNvSpPr>
            <p:nvPr/>
          </p:nvSpPr>
          <p:spPr bwMode="auto">
            <a:xfrm>
              <a:off x="5096" y="1184"/>
              <a:ext cx="1" cy="219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9466" name="Rectangle 10"/>
            <p:cNvSpPr>
              <a:spLocks noChangeArrowheads="1"/>
            </p:cNvSpPr>
            <p:nvPr/>
          </p:nvSpPr>
          <p:spPr bwMode="auto">
            <a:xfrm>
              <a:off x="1733" y="1184"/>
              <a:ext cx="3363" cy="2196"/>
            </a:xfrm>
            <a:prstGeom prst="rect">
              <a:avLst/>
            </a:prstGeom>
            <a:noFill/>
            <a:ln w="23813">
              <a:solidFill>
                <a:srgbClr val="80808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350"/>
            </a:p>
          </p:txBody>
        </p:sp>
        <p:sp>
          <p:nvSpPr>
            <p:cNvPr id="19467" name="Rectangle 11"/>
            <p:cNvSpPr>
              <a:spLocks noChangeArrowheads="1"/>
            </p:cNvSpPr>
            <p:nvPr/>
          </p:nvSpPr>
          <p:spPr bwMode="auto">
            <a:xfrm>
              <a:off x="1733" y="3125"/>
              <a:ext cx="3145" cy="155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350"/>
            </a:p>
          </p:txBody>
        </p:sp>
        <p:sp>
          <p:nvSpPr>
            <p:cNvPr id="19468" name="Rectangle 12"/>
            <p:cNvSpPr>
              <a:spLocks noChangeArrowheads="1"/>
            </p:cNvSpPr>
            <p:nvPr/>
          </p:nvSpPr>
          <p:spPr bwMode="auto">
            <a:xfrm>
              <a:off x="1733" y="3125"/>
              <a:ext cx="3145" cy="155"/>
            </a:xfrm>
            <a:prstGeom prst="rect">
              <a:avLst/>
            </a:prstGeom>
            <a:noFill/>
            <a:ln w="238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350"/>
            </a:p>
          </p:txBody>
        </p:sp>
        <p:sp>
          <p:nvSpPr>
            <p:cNvPr id="19469" name="Rectangle 13"/>
            <p:cNvSpPr>
              <a:spLocks noChangeArrowheads="1"/>
            </p:cNvSpPr>
            <p:nvPr/>
          </p:nvSpPr>
          <p:spPr bwMode="auto">
            <a:xfrm>
              <a:off x="1733" y="2756"/>
              <a:ext cx="1429" cy="15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350"/>
            </a:p>
          </p:txBody>
        </p:sp>
        <p:sp>
          <p:nvSpPr>
            <p:cNvPr id="19470" name="Rectangle 14"/>
            <p:cNvSpPr>
              <a:spLocks noChangeArrowheads="1"/>
            </p:cNvSpPr>
            <p:nvPr/>
          </p:nvSpPr>
          <p:spPr bwMode="auto">
            <a:xfrm>
              <a:off x="1733" y="2756"/>
              <a:ext cx="1429" cy="156"/>
            </a:xfrm>
            <a:prstGeom prst="rect">
              <a:avLst/>
            </a:prstGeom>
            <a:noFill/>
            <a:ln w="238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350"/>
            </a:p>
          </p:txBody>
        </p:sp>
        <p:sp>
          <p:nvSpPr>
            <p:cNvPr id="19471" name="Rectangle 15"/>
            <p:cNvSpPr>
              <a:spLocks noChangeArrowheads="1"/>
            </p:cNvSpPr>
            <p:nvPr/>
          </p:nvSpPr>
          <p:spPr bwMode="auto">
            <a:xfrm>
              <a:off x="1733" y="2388"/>
              <a:ext cx="258" cy="15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350"/>
            </a:p>
          </p:txBody>
        </p:sp>
        <p:sp>
          <p:nvSpPr>
            <p:cNvPr id="19472" name="Rectangle 16"/>
            <p:cNvSpPr>
              <a:spLocks noChangeArrowheads="1"/>
            </p:cNvSpPr>
            <p:nvPr/>
          </p:nvSpPr>
          <p:spPr bwMode="auto">
            <a:xfrm>
              <a:off x="1733" y="2388"/>
              <a:ext cx="258" cy="156"/>
            </a:xfrm>
            <a:prstGeom prst="rect">
              <a:avLst/>
            </a:prstGeom>
            <a:noFill/>
            <a:ln w="238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350"/>
            </a:p>
          </p:txBody>
        </p:sp>
        <p:sp>
          <p:nvSpPr>
            <p:cNvPr id="19473" name="Rectangle 17"/>
            <p:cNvSpPr>
              <a:spLocks noChangeArrowheads="1"/>
            </p:cNvSpPr>
            <p:nvPr/>
          </p:nvSpPr>
          <p:spPr bwMode="auto">
            <a:xfrm>
              <a:off x="1733" y="2034"/>
              <a:ext cx="449" cy="142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350"/>
            </a:p>
          </p:txBody>
        </p:sp>
        <p:sp>
          <p:nvSpPr>
            <p:cNvPr id="19474" name="Rectangle 18"/>
            <p:cNvSpPr>
              <a:spLocks noChangeArrowheads="1"/>
            </p:cNvSpPr>
            <p:nvPr/>
          </p:nvSpPr>
          <p:spPr bwMode="auto">
            <a:xfrm>
              <a:off x="1733" y="2034"/>
              <a:ext cx="449" cy="142"/>
            </a:xfrm>
            <a:prstGeom prst="rect">
              <a:avLst/>
            </a:prstGeom>
            <a:noFill/>
            <a:ln w="238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350"/>
            </a:p>
          </p:txBody>
        </p:sp>
        <p:sp>
          <p:nvSpPr>
            <p:cNvPr id="19475" name="Rectangle 19"/>
            <p:cNvSpPr>
              <a:spLocks noChangeArrowheads="1"/>
            </p:cNvSpPr>
            <p:nvPr/>
          </p:nvSpPr>
          <p:spPr bwMode="auto">
            <a:xfrm>
              <a:off x="1733" y="1666"/>
              <a:ext cx="286" cy="15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350"/>
            </a:p>
          </p:txBody>
        </p:sp>
        <p:sp>
          <p:nvSpPr>
            <p:cNvPr id="19476" name="Rectangle 20"/>
            <p:cNvSpPr>
              <a:spLocks noChangeArrowheads="1"/>
            </p:cNvSpPr>
            <p:nvPr/>
          </p:nvSpPr>
          <p:spPr bwMode="auto">
            <a:xfrm>
              <a:off x="1733" y="1666"/>
              <a:ext cx="286" cy="156"/>
            </a:xfrm>
            <a:prstGeom prst="rect">
              <a:avLst/>
            </a:prstGeom>
            <a:noFill/>
            <a:ln w="238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350"/>
            </a:p>
          </p:txBody>
        </p:sp>
        <p:sp>
          <p:nvSpPr>
            <p:cNvPr id="19477" name="Rectangle 21"/>
            <p:cNvSpPr>
              <a:spLocks noChangeArrowheads="1"/>
            </p:cNvSpPr>
            <p:nvPr/>
          </p:nvSpPr>
          <p:spPr bwMode="auto">
            <a:xfrm>
              <a:off x="1733" y="1296"/>
              <a:ext cx="54" cy="15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350"/>
            </a:p>
          </p:txBody>
        </p:sp>
        <p:sp>
          <p:nvSpPr>
            <p:cNvPr id="19478" name="Rectangle 22"/>
            <p:cNvSpPr>
              <a:spLocks noChangeArrowheads="1"/>
            </p:cNvSpPr>
            <p:nvPr/>
          </p:nvSpPr>
          <p:spPr bwMode="auto">
            <a:xfrm>
              <a:off x="1733" y="1296"/>
              <a:ext cx="54" cy="156"/>
            </a:xfrm>
            <a:prstGeom prst="rect">
              <a:avLst/>
            </a:prstGeom>
            <a:noFill/>
            <a:ln w="238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350"/>
            </a:p>
          </p:txBody>
        </p:sp>
        <p:sp>
          <p:nvSpPr>
            <p:cNvPr id="19479" name="Line 23"/>
            <p:cNvSpPr>
              <a:spLocks noChangeShapeType="1"/>
            </p:cNvSpPr>
            <p:nvPr/>
          </p:nvSpPr>
          <p:spPr bwMode="auto">
            <a:xfrm>
              <a:off x="1733" y="3380"/>
              <a:ext cx="336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9480" name="Line 24"/>
            <p:cNvSpPr>
              <a:spLocks noChangeShapeType="1"/>
            </p:cNvSpPr>
            <p:nvPr/>
          </p:nvSpPr>
          <p:spPr bwMode="auto">
            <a:xfrm flipV="1">
              <a:off x="1733" y="3338"/>
              <a:ext cx="1" cy="4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9481" name="Line 25"/>
            <p:cNvSpPr>
              <a:spLocks noChangeShapeType="1"/>
            </p:cNvSpPr>
            <p:nvPr/>
          </p:nvSpPr>
          <p:spPr bwMode="auto">
            <a:xfrm flipV="1">
              <a:off x="2850" y="3338"/>
              <a:ext cx="1" cy="4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9482" name="Line 26"/>
            <p:cNvSpPr>
              <a:spLocks noChangeShapeType="1"/>
            </p:cNvSpPr>
            <p:nvPr/>
          </p:nvSpPr>
          <p:spPr bwMode="auto">
            <a:xfrm flipV="1">
              <a:off x="3979" y="3338"/>
              <a:ext cx="1" cy="4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9483" name="Line 27"/>
            <p:cNvSpPr>
              <a:spLocks noChangeShapeType="1"/>
            </p:cNvSpPr>
            <p:nvPr/>
          </p:nvSpPr>
          <p:spPr bwMode="auto">
            <a:xfrm flipV="1">
              <a:off x="5096" y="3338"/>
              <a:ext cx="1" cy="4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9484" name="Line 28"/>
            <p:cNvSpPr>
              <a:spLocks noChangeShapeType="1"/>
            </p:cNvSpPr>
            <p:nvPr/>
          </p:nvSpPr>
          <p:spPr bwMode="auto">
            <a:xfrm>
              <a:off x="1733" y="1184"/>
              <a:ext cx="1" cy="219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9485" name="Line 29"/>
            <p:cNvSpPr>
              <a:spLocks noChangeShapeType="1"/>
            </p:cNvSpPr>
            <p:nvPr/>
          </p:nvSpPr>
          <p:spPr bwMode="auto">
            <a:xfrm>
              <a:off x="1733" y="3380"/>
              <a:ext cx="4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9486" name="Line 30"/>
            <p:cNvSpPr>
              <a:spLocks noChangeShapeType="1"/>
            </p:cNvSpPr>
            <p:nvPr/>
          </p:nvSpPr>
          <p:spPr bwMode="auto">
            <a:xfrm>
              <a:off x="1733" y="3012"/>
              <a:ext cx="4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9487" name="Line 31"/>
            <p:cNvSpPr>
              <a:spLocks noChangeShapeType="1"/>
            </p:cNvSpPr>
            <p:nvPr/>
          </p:nvSpPr>
          <p:spPr bwMode="auto">
            <a:xfrm>
              <a:off x="1733" y="2644"/>
              <a:ext cx="4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9488" name="Line 32"/>
            <p:cNvSpPr>
              <a:spLocks noChangeShapeType="1"/>
            </p:cNvSpPr>
            <p:nvPr/>
          </p:nvSpPr>
          <p:spPr bwMode="auto">
            <a:xfrm>
              <a:off x="1733" y="2274"/>
              <a:ext cx="4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9489" name="Line 33"/>
            <p:cNvSpPr>
              <a:spLocks noChangeShapeType="1"/>
            </p:cNvSpPr>
            <p:nvPr/>
          </p:nvSpPr>
          <p:spPr bwMode="auto">
            <a:xfrm>
              <a:off x="1733" y="1920"/>
              <a:ext cx="4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9490" name="Line 34"/>
            <p:cNvSpPr>
              <a:spLocks noChangeShapeType="1"/>
            </p:cNvSpPr>
            <p:nvPr/>
          </p:nvSpPr>
          <p:spPr bwMode="auto">
            <a:xfrm>
              <a:off x="1733" y="1552"/>
              <a:ext cx="4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9491" name="Line 35"/>
            <p:cNvSpPr>
              <a:spLocks noChangeShapeType="1"/>
            </p:cNvSpPr>
            <p:nvPr/>
          </p:nvSpPr>
          <p:spPr bwMode="auto">
            <a:xfrm>
              <a:off x="1733" y="1184"/>
              <a:ext cx="4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9492" name="Rectangle 36"/>
            <p:cNvSpPr>
              <a:spLocks noChangeArrowheads="1"/>
            </p:cNvSpPr>
            <p:nvPr/>
          </p:nvSpPr>
          <p:spPr bwMode="auto">
            <a:xfrm>
              <a:off x="4111" y="3674"/>
              <a:ext cx="97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人数（人）</a:t>
              </a:r>
              <a:endParaRPr kumimoji="1" lang="zh-CN" altLang="en-US" dirty="0"/>
            </a:p>
          </p:txBody>
        </p:sp>
        <p:sp>
          <p:nvSpPr>
            <p:cNvPr id="19493" name="Rectangle 37"/>
            <p:cNvSpPr>
              <a:spLocks noChangeArrowheads="1"/>
            </p:cNvSpPr>
            <p:nvPr/>
          </p:nvSpPr>
          <p:spPr bwMode="auto">
            <a:xfrm>
              <a:off x="3217" y="2728"/>
              <a:ext cx="170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575">
                  <a:solidFill>
                    <a:srgbClr val="000000"/>
                  </a:solidFill>
                  <a:latin typeface="Times New Roman" panose="02020603050405020304" pitchFamily="18" charset="0"/>
                </a:rPr>
                <a:t>51</a:t>
              </a:r>
              <a:endParaRPr kumimoji="1" lang="en-US" altLang="zh-CN" sz="4500"/>
            </a:p>
          </p:txBody>
        </p:sp>
        <p:sp>
          <p:nvSpPr>
            <p:cNvPr id="19494" name="Rectangle 38"/>
            <p:cNvSpPr>
              <a:spLocks noChangeArrowheads="1"/>
            </p:cNvSpPr>
            <p:nvPr/>
          </p:nvSpPr>
          <p:spPr bwMode="auto">
            <a:xfrm>
              <a:off x="2046" y="2360"/>
              <a:ext cx="85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575">
                  <a:solidFill>
                    <a:srgbClr val="000000"/>
                  </a:solidFill>
                  <a:latin typeface="Times New Roman" panose="02020603050405020304" pitchFamily="18" charset="0"/>
                </a:rPr>
                <a:t>9</a:t>
              </a:r>
              <a:endParaRPr kumimoji="1" lang="en-US" altLang="zh-CN" sz="4500"/>
            </a:p>
          </p:txBody>
        </p:sp>
        <p:sp>
          <p:nvSpPr>
            <p:cNvPr id="19495" name="Rectangle 39"/>
            <p:cNvSpPr>
              <a:spLocks noChangeArrowheads="1"/>
            </p:cNvSpPr>
            <p:nvPr/>
          </p:nvSpPr>
          <p:spPr bwMode="auto">
            <a:xfrm>
              <a:off x="2237" y="1992"/>
              <a:ext cx="170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575">
                  <a:solidFill>
                    <a:srgbClr val="000000"/>
                  </a:solidFill>
                  <a:latin typeface="Times New Roman" panose="02020603050405020304" pitchFamily="18" charset="0"/>
                </a:rPr>
                <a:t>16</a:t>
              </a:r>
              <a:endParaRPr kumimoji="1" lang="en-US" altLang="zh-CN" sz="4500"/>
            </a:p>
          </p:txBody>
        </p:sp>
        <p:sp>
          <p:nvSpPr>
            <p:cNvPr id="19496" name="Rectangle 40"/>
            <p:cNvSpPr>
              <a:spLocks noChangeArrowheads="1"/>
            </p:cNvSpPr>
            <p:nvPr/>
          </p:nvSpPr>
          <p:spPr bwMode="auto">
            <a:xfrm>
              <a:off x="2074" y="1637"/>
              <a:ext cx="170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575">
                  <a:solidFill>
                    <a:srgbClr val="000000"/>
                  </a:solidFill>
                  <a:latin typeface="Times New Roman" panose="02020603050405020304" pitchFamily="18" charset="0"/>
                </a:rPr>
                <a:t>10</a:t>
              </a:r>
              <a:endParaRPr kumimoji="1" lang="en-US" altLang="zh-CN" sz="4500"/>
            </a:p>
          </p:txBody>
        </p:sp>
        <p:sp>
          <p:nvSpPr>
            <p:cNvPr id="19497" name="Rectangle 41"/>
            <p:cNvSpPr>
              <a:spLocks noChangeArrowheads="1"/>
            </p:cNvSpPr>
            <p:nvPr/>
          </p:nvSpPr>
          <p:spPr bwMode="auto">
            <a:xfrm>
              <a:off x="1843" y="1268"/>
              <a:ext cx="85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575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kumimoji="1" lang="en-US" altLang="zh-CN" sz="4500"/>
            </a:p>
          </p:txBody>
        </p:sp>
        <p:sp>
          <p:nvSpPr>
            <p:cNvPr id="19498" name="Rectangle 42"/>
            <p:cNvSpPr>
              <a:spLocks noChangeArrowheads="1"/>
            </p:cNvSpPr>
            <p:nvPr/>
          </p:nvSpPr>
          <p:spPr bwMode="auto">
            <a:xfrm>
              <a:off x="4729" y="2940"/>
              <a:ext cx="248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575">
                  <a:solidFill>
                    <a:srgbClr val="000000"/>
                  </a:solidFill>
                  <a:latin typeface="Times New Roman" panose="02020603050405020304" pitchFamily="18" charset="0"/>
                </a:rPr>
                <a:t>112</a:t>
              </a:r>
              <a:endParaRPr kumimoji="1" lang="en-US" altLang="zh-CN" sz="4500"/>
            </a:p>
          </p:txBody>
        </p:sp>
        <p:sp>
          <p:nvSpPr>
            <p:cNvPr id="19499" name="Rectangle 43"/>
            <p:cNvSpPr>
              <a:spLocks noChangeArrowheads="1"/>
            </p:cNvSpPr>
            <p:nvPr/>
          </p:nvSpPr>
          <p:spPr bwMode="auto">
            <a:xfrm>
              <a:off x="1684" y="3474"/>
              <a:ext cx="19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sz="5400" dirty="0"/>
            </a:p>
          </p:txBody>
        </p:sp>
        <p:sp>
          <p:nvSpPr>
            <p:cNvPr id="19500" name="Rectangle 44"/>
            <p:cNvSpPr>
              <a:spLocks noChangeArrowheads="1"/>
            </p:cNvSpPr>
            <p:nvPr/>
          </p:nvSpPr>
          <p:spPr bwMode="auto">
            <a:xfrm>
              <a:off x="2787" y="3468"/>
              <a:ext cx="19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40</a:t>
              </a:r>
              <a:endParaRPr kumimoji="1" lang="en-US" altLang="zh-CN" sz="5400" dirty="0"/>
            </a:p>
          </p:txBody>
        </p:sp>
        <p:sp>
          <p:nvSpPr>
            <p:cNvPr id="19501" name="Rectangle 45"/>
            <p:cNvSpPr>
              <a:spLocks noChangeArrowheads="1"/>
            </p:cNvSpPr>
            <p:nvPr/>
          </p:nvSpPr>
          <p:spPr bwMode="auto">
            <a:xfrm>
              <a:off x="3898" y="3468"/>
              <a:ext cx="19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80</a:t>
              </a:r>
              <a:endParaRPr kumimoji="1" lang="en-US" altLang="zh-CN" sz="5400" dirty="0"/>
            </a:p>
          </p:txBody>
        </p:sp>
        <p:sp>
          <p:nvSpPr>
            <p:cNvPr id="19502" name="Rectangle 46"/>
            <p:cNvSpPr>
              <a:spLocks noChangeArrowheads="1"/>
            </p:cNvSpPr>
            <p:nvPr/>
          </p:nvSpPr>
          <p:spPr bwMode="auto">
            <a:xfrm>
              <a:off x="4895" y="3488"/>
              <a:ext cx="29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120</a:t>
              </a:r>
              <a:endParaRPr kumimoji="1" lang="en-US" altLang="zh-CN" sz="4500" dirty="0"/>
            </a:p>
          </p:txBody>
        </p:sp>
        <p:sp>
          <p:nvSpPr>
            <p:cNvPr id="19503" name="Rectangle 47"/>
            <p:cNvSpPr>
              <a:spLocks noChangeArrowheads="1"/>
            </p:cNvSpPr>
            <p:nvPr/>
          </p:nvSpPr>
          <p:spPr bwMode="auto">
            <a:xfrm>
              <a:off x="943" y="3096"/>
              <a:ext cx="86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575">
                  <a:solidFill>
                    <a:srgbClr val="000000"/>
                  </a:solidFill>
                  <a:latin typeface="Times New Roman" panose="02020603050405020304" pitchFamily="18" charset="0"/>
                </a:rPr>
                <a:t>  </a:t>
              </a:r>
              <a:endParaRPr kumimoji="1" lang="en-US" altLang="zh-CN" sz="4500"/>
            </a:p>
          </p:txBody>
        </p:sp>
        <p:sp>
          <p:nvSpPr>
            <p:cNvPr id="19504" name="Rectangle 48"/>
            <p:cNvSpPr>
              <a:spLocks noChangeArrowheads="1"/>
            </p:cNvSpPr>
            <p:nvPr/>
          </p:nvSpPr>
          <p:spPr bwMode="auto">
            <a:xfrm>
              <a:off x="1049" y="3102"/>
              <a:ext cx="689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600" dirty="0">
                  <a:solidFill>
                    <a:srgbClr val="000000"/>
                  </a:solidFill>
                  <a:latin typeface="宋体" panose="02010600030101010101" pitchFamily="2" charset="-122"/>
                </a:rPr>
                <a:t>商品广告</a:t>
              </a:r>
              <a:endParaRPr kumimoji="1" lang="zh-CN" altLang="en-US" sz="5400" dirty="0"/>
            </a:p>
          </p:txBody>
        </p:sp>
        <p:sp>
          <p:nvSpPr>
            <p:cNvPr id="19505" name="Rectangle 49"/>
            <p:cNvSpPr>
              <a:spLocks noChangeArrowheads="1"/>
            </p:cNvSpPr>
            <p:nvPr/>
          </p:nvSpPr>
          <p:spPr bwMode="auto">
            <a:xfrm>
              <a:off x="943" y="2728"/>
              <a:ext cx="86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575">
                  <a:solidFill>
                    <a:srgbClr val="000000"/>
                  </a:solidFill>
                  <a:latin typeface="Times New Roman" panose="02020603050405020304" pitchFamily="18" charset="0"/>
                </a:rPr>
                <a:t>  </a:t>
              </a:r>
              <a:endParaRPr kumimoji="1" lang="en-US" altLang="zh-CN" sz="4500"/>
            </a:p>
          </p:txBody>
        </p:sp>
        <p:sp>
          <p:nvSpPr>
            <p:cNvPr id="19506" name="Rectangle 50"/>
            <p:cNvSpPr>
              <a:spLocks noChangeArrowheads="1"/>
            </p:cNvSpPr>
            <p:nvPr/>
          </p:nvSpPr>
          <p:spPr bwMode="auto">
            <a:xfrm>
              <a:off x="1051" y="2730"/>
              <a:ext cx="689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600" dirty="0">
                  <a:solidFill>
                    <a:srgbClr val="000000"/>
                  </a:solidFill>
                  <a:latin typeface="宋体" panose="02010600030101010101" pitchFamily="2" charset="-122"/>
                </a:rPr>
                <a:t>服务广告</a:t>
              </a:r>
              <a:endParaRPr kumimoji="1" lang="zh-CN" altLang="en-US" sz="5400" dirty="0"/>
            </a:p>
          </p:txBody>
        </p:sp>
        <p:sp>
          <p:nvSpPr>
            <p:cNvPr id="19507" name="Rectangle 51"/>
            <p:cNvSpPr>
              <a:spLocks noChangeArrowheads="1"/>
            </p:cNvSpPr>
            <p:nvPr/>
          </p:nvSpPr>
          <p:spPr bwMode="auto">
            <a:xfrm>
              <a:off x="943" y="2360"/>
              <a:ext cx="86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575">
                  <a:solidFill>
                    <a:srgbClr val="000000"/>
                  </a:solidFill>
                  <a:latin typeface="Times New Roman" panose="02020603050405020304" pitchFamily="18" charset="0"/>
                </a:rPr>
                <a:t>  </a:t>
              </a:r>
              <a:endParaRPr kumimoji="1" lang="en-US" altLang="zh-CN" sz="4500"/>
            </a:p>
          </p:txBody>
        </p:sp>
        <p:sp>
          <p:nvSpPr>
            <p:cNvPr id="19508" name="Rectangle 52"/>
            <p:cNvSpPr>
              <a:spLocks noChangeArrowheads="1"/>
            </p:cNvSpPr>
            <p:nvPr/>
          </p:nvSpPr>
          <p:spPr bwMode="auto">
            <a:xfrm>
              <a:off x="1045" y="2361"/>
              <a:ext cx="689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600" dirty="0">
                  <a:solidFill>
                    <a:srgbClr val="000000"/>
                  </a:solidFill>
                  <a:latin typeface="宋体" panose="02010600030101010101" pitchFamily="2" charset="-122"/>
                </a:rPr>
                <a:t>金融广告</a:t>
              </a:r>
              <a:endParaRPr kumimoji="1" lang="zh-CN" altLang="en-US" sz="5400" dirty="0"/>
            </a:p>
          </p:txBody>
        </p:sp>
        <p:sp>
          <p:nvSpPr>
            <p:cNvPr id="19509" name="Rectangle 53"/>
            <p:cNvSpPr>
              <a:spLocks noChangeArrowheads="1"/>
            </p:cNvSpPr>
            <p:nvPr/>
          </p:nvSpPr>
          <p:spPr bwMode="auto">
            <a:xfrm>
              <a:off x="793" y="2006"/>
              <a:ext cx="86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575">
                  <a:solidFill>
                    <a:srgbClr val="000000"/>
                  </a:solidFill>
                  <a:latin typeface="Times New Roman" panose="02020603050405020304" pitchFamily="18" charset="0"/>
                </a:rPr>
                <a:t>  </a:t>
              </a:r>
              <a:endParaRPr kumimoji="1" lang="en-US" altLang="zh-CN" sz="4500"/>
            </a:p>
          </p:txBody>
        </p:sp>
        <p:sp>
          <p:nvSpPr>
            <p:cNvPr id="19510" name="Rectangle 54"/>
            <p:cNvSpPr>
              <a:spLocks noChangeArrowheads="1"/>
            </p:cNvSpPr>
            <p:nvPr/>
          </p:nvSpPr>
          <p:spPr bwMode="auto">
            <a:xfrm>
              <a:off x="858" y="2010"/>
              <a:ext cx="862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600" dirty="0">
                  <a:solidFill>
                    <a:srgbClr val="000000"/>
                  </a:solidFill>
                  <a:latin typeface="宋体" panose="02010600030101010101" pitchFamily="2" charset="-122"/>
                </a:rPr>
                <a:t>房地产广告</a:t>
              </a:r>
              <a:endParaRPr kumimoji="1" lang="zh-CN" altLang="en-US" sz="5400" dirty="0"/>
            </a:p>
          </p:txBody>
        </p:sp>
        <p:sp>
          <p:nvSpPr>
            <p:cNvPr id="19511" name="Rectangle 55"/>
            <p:cNvSpPr>
              <a:spLocks noChangeArrowheads="1"/>
            </p:cNvSpPr>
            <p:nvPr/>
          </p:nvSpPr>
          <p:spPr bwMode="auto">
            <a:xfrm>
              <a:off x="643" y="1637"/>
              <a:ext cx="86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575">
                  <a:solidFill>
                    <a:srgbClr val="000000"/>
                  </a:solidFill>
                  <a:latin typeface="Times New Roman" panose="02020603050405020304" pitchFamily="18" charset="0"/>
                </a:rPr>
                <a:t>  </a:t>
              </a:r>
              <a:endParaRPr kumimoji="1" lang="en-US" altLang="zh-CN" sz="4500"/>
            </a:p>
          </p:txBody>
        </p:sp>
        <p:sp>
          <p:nvSpPr>
            <p:cNvPr id="19512" name="Rectangle 56"/>
            <p:cNvSpPr>
              <a:spLocks noChangeArrowheads="1"/>
            </p:cNvSpPr>
            <p:nvPr/>
          </p:nvSpPr>
          <p:spPr bwMode="auto">
            <a:xfrm>
              <a:off x="700" y="1640"/>
              <a:ext cx="1034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600" dirty="0">
                  <a:solidFill>
                    <a:srgbClr val="000000"/>
                  </a:solidFill>
                  <a:latin typeface="宋体" panose="02010600030101010101" pitchFamily="2" charset="-122"/>
                </a:rPr>
                <a:t>招生招聘广告</a:t>
              </a:r>
              <a:endParaRPr kumimoji="1" lang="zh-CN" altLang="en-US" sz="5400" dirty="0"/>
            </a:p>
          </p:txBody>
        </p:sp>
        <p:sp>
          <p:nvSpPr>
            <p:cNvPr id="19513" name="Rectangle 57"/>
            <p:cNvSpPr>
              <a:spLocks noChangeArrowheads="1"/>
            </p:cNvSpPr>
            <p:nvPr/>
          </p:nvSpPr>
          <p:spPr bwMode="auto">
            <a:xfrm>
              <a:off x="943" y="1268"/>
              <a:ext cx="86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575">
                  <a:solidFill>
                    <a:srgbClr val="000000"/>
                  </a:solidFill>
                  <a:latin typeface="Times New Roman" panose="02020603050405020304" pitchFamily="18" charset="0"/>
                </a:rPr>
                <a:t>  </a:t>
              </a:r>
              <a:endParaRPr kumimoji="1" lang="en-US" altLang="zh-CN" sz="4500"/>
            </a:p>
          </p:txBody>
        </p:sp>
        <p:sp>
          <p:nvSpPr>
            <p:cNvPr id="19514" name="Rectangle 58"/>
            <p:cNvSpPr>
              <a:spLocks noChangeArrowheads="1"/>
            </p:cNvSpPr>
            <p:nvPr/>
          </p:nvSpPr>
          <p:spPr bwMode="auto">
            <a:xfrm>
              <a:off x="1044" y="1262"/>
              <a:ext cx="689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600" dirty="0">
                  <a:solidFill>
                    <a:srgbClr val="000000"/>
                  </a:solidFill>
                  <a:latin typeface="宋体" panose="02010600030101010101" pitchFamily="2" charset="-122"/>
                </a:rPr>
                <a:t>其他广告</a:t>
              </a:r>
              <a:endParaRPr kumimoji="1" lang="zh-CN" altLang="en-US" sz="5400" dirty="0"/>
            </a:p>
          </p:txBody>
        </p:sp>
        <p:sp>
          <p:nvSpPr>
            <p:cNvPr id="19515" name="Rectangle 59"/>
            <p:cNvSpPr>
              <a:spLocks noChangeArrowheads="1"/>
            </p:cNvSpPr>
            <p:nvPr/>
          </p:nvSpPr>
          <p:spPr bwMode="auto">
            <a:xfrm>
              <a:off x="547" y="1126"/>
              <a:ext cx="4700" cy="283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350"/>
            </a:p>
          </p:txBody>
        </p:sp>
        <p:sp>
          <p:nvSpPr>
            <p:cNvPr id="19516" name="Rectangle 60"/>
            <p:cNvSpPr>
              <a:spLocks noChangeArrowheads="1"/>
            </p:cNvSpPr>
            <p:nvPr/>
          </p:nvSpPr>
          <p:spPr bwMode="auto">
            <a:xfrm>
              <a:off x="561" y="1878"/>
              <a:ext cx="314" cy="9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350"/>
            </a:p>
          </p:txBody>
        </p:sp>
        <p:sp>
          <p:nvSpPr>
            <p:cNvPr id="19518" name="Rectangle 66"/>
            <p:cNvSpPr>
              <a:spLocks noChangeArrowheads="1"/>
            </p:cNvSpPr>
            <p:nvPr/>
          </p:nvSpPr>
          <p:spPr bwMode="auto">
            <a:xfrm>
              <a:off x="1079" y="3692"/>
              <a:ext cx="4140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350"/>
            </a:p>
          </p:txBody>
        </p:sp>
        <p:sp>
          <p:nvSpPr>
            <p:cNvPr id="19519" name="Rectangle 67"/>
            <p:cNvSpPr>
              <a:spLocks noChangeArrowheads="1"/>
            </p:cNvSpPr>
            <p:nvPr/>
          </p:nvSpPr>
          <p:spPr bwMode="auto">
            <a:xfrm>
              <a:off x="1501" y="3720"/>
              <a:ext cx="94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725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 </a:t>
              </a:r>
              <a:endParaRPr kumimoji="1" lang="en-US" altLang="zh-CN" sz="4500"/>
            </a:p>
          </p:txBody>
        </p:sp>
        <p:sp>
          <p:nvSpPr>
            <p:cNvPr id="19520" name="Rectangle 68"/>
            <p:cNvSpPr>
              <a:spLocks noChangeArrowheads="1"/>
            </p:cNvSpPr>
            <p:nvPr/>
          </p:nvSpPr>
          <p:spPr bwMode="auto">
            <a:xfrm>
              <a:off x="382" y="4299"/>
              <a:ext cx="5198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24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图</a:t>
              </a:r>
              <a:r>
                <a:rPr kumimoji="1" lang="en-US" altLang="zh-CN" sz="24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1 </a:t>
              </a:r>
              <a:r>
                <a:rPr kumimoji="1" lang="zh-CN" altLang="en-US" sz="24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某城市居民关注不同类型广告的人数分布</a:t>
              </a:r>
              <a:endParaRPr kumimoji="1" lang="zh-CN" altLang="en-US" sz="2400" dirty="0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764507" y="3496224"/>
            <a:ext cx="461665" cy="149725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b="1" dirty="0" smtClean="0"/>
              <a:t>广  告  类  型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80968705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4532</TotalTime>
  <Words>4434</Words>
  <Application>Microsoft Office PowerPoint</Application>
  <PresentationFormat>全屏显示(4:3)</PresentationFormat>
  <Paragraphs>1509</Paragraphs>
  <Slides>89</Slides>
  <Notes>76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89</vt:i4>
      </vt:variant>
    </vt:vector>
  </HeadingPairs>
  <TitlesOfParts>
    <vt:vector size="106" baseType="lpstr">
      <vt:lpstr>Arial Unicode MS</vt:lpstr>
      <vt:lpstr>Monotype Sorts</vt:lpstr>
      <vt:lpstr>黑体</vt:lpstr>
      <vt:lpstr>楷体_GB2312</vt:lpstr>
      <vt:lpstr>隶书</vt:lpstr>
      <vt:lpstr>宋体</vt:lpstr>
      <vt:lpstr>Arial</vt:lpstr>
      <vt:lpstr>Calibri</vt:lpstr>
      <vt:lpstr>Calibri Light</vt:lpstr>
      <vt:lpstr>Cambria Math</vt:lpstr>
      <vt:lpstr>Symbol</vt:lpstr>
      <vt:lpstr>Times New Roman</vt:lpstr>
      <vt:lpstr>Wingdings</vt:lpstr>
      <vt:lpstr>Wingdings 2</vt:lpstr>
      <vt:lpstr>Office 主题</vt:lpstr>
      <vt:lpstr>Clip</vt:lpstr>
      <vt:lpstr>剪辑</vt:lpstr>
      <vt:lpstr>第二章  数据的描述性统计</vt:lpstr>
      <vt:lpstr>PowerPoint 演示文稿</vt:lpstr>
      <vt:lpstr>如何用图来表示数据？</vt:lpstr>
      <vt:lpstr>§2.1  统计数据的整理与显示</vt:lpstr>
      <vt:lpstr>定类数据的整理与显示</vt:lpstr>
      <vt:lpstr>定类数据的整理 (基本过程)</vt:lpstr>
      <vt:lpstr>定类数据整理—频数分布表</vt:lpstr>
      <vt:lpstr>定类数据的整理 (可计算的指标)</vt:lpstr>
      <vt:lpstr>定类数据的图示—条形图</vt:lpstr>
      <vt:lpstr>定类数据的图示—圆形图</vt:lpstr>
      <vt:lpstr>定序数据的整理与显示</vt:lpstr>
      <vt:lpstr>定序数据的整理 （可计算的指标）</vt:lpstr>
      <vt:lpstr>定序数据频数分布表</vt:lpstr>
      <vt:lpstr>定序数据的图示—累积频数分布图</vt:lpstr>
      <vt:lpstr>定序数据频数分布表</vt:lpstr>
      <vt:lpstr>品质数据的图示—环形图</vt:lpstr>
      <vt:lpstr>PowerPoint 演示文稿</vt:lpstr>
      <vt:lpstr>PowerPoint 演示文稿</vt:lpstr>
      <vt:lpstr>PowerPoint 演示文稿</vt:lpstr>
      <vt:lpstr>分组方法</vt:lpstr>
      <vt:lpstr>组距分组</vt:lpstr>
      <vt:lpstr>等距分组表</vt:lpstr>
      <vt:lpstr>分组数据—直方图 （直方图的绘制）</vt:lpstr>
      <vt:lpstr>分组数据—直方图 （直方图与条形图的区别）</vt:lpstr>
      <vt:lpstr>分组数据—茎叶图 （茎叶图的制作）</vt:lpstr>
      <vt:lpstr>分组数据—茎叶图 （茎叶图的制作）</vt:lpstr>
      <vt:lpstr>未分组数据—单批数据箱线图 （箱线图的构成）</vt:lpstr>
      <vt:lpstr>分布的形状与箱线图</vt:lpstr>
      <vt:lpstr>未分组数据—多批数据箱线图</vt:lpstr>
      <vt:lpstr>未分组数据—多批数据箱线图</vt:lpstr>
      <vt:lpstr>未分组数据—箱线图</vt:lpstr>
      <vt:lpstr>时间序列数据—点线图</vt:lpstr>
      <vt:lpstr>时间序列数据</vt:lpstr>
      <vt:lpstr>多变量数据—雷达图</vt:lpstr>
      <vt:lpstr>多变量数据—雷达图 （实例）</vt:lpstr>
      <vt:lpstr>多变量数据—雷达图</vt:lpstr>
      <vt:lpstr>数据类型及图示 （小结）</vt:lpstr>
      <vt:lpstr>图形的制作（同学完成）</vt:lpstr>
      <vt:lpstr>如何用少量数字来概括数据？</vt:lpstr>
      <vt:lpstr>数据分布的特征</vt:lpstr>
      <vt:lpstr>数据分布的特征和测度</vt:lpstr>
      <vt:lpstr>PowerPoint 演示文稿</vt:lpstr>
      <vt:lpstr>定类数据：众数 (众数的不唯一性)</vt:lpstr>
      <vt:lpstr>定序数据的众数</vt:lpstr>
      <vt:lpstr>数值型分组数据的众数 (要点及计算公式)</vt:lpstr>
      <vt:lpstr>定序数据：中位数和分位数</vt:lpstr>
      <vt:lpstr>定序数据：中位数(median)  (概念要点)</vt:lpstr>
      <vt:lpstr>定序数据的中位数 (算例)</vt:lpstr>
      <vt:lpstr>未分组数据的中位数 (计算公式)</vt:lpstr>
      <vt:lpstr>数值型分组数据的中位数 (要点及计算公式)</vt:lpstr>
      <vt:lpstr>数值型分组数据的中位数</vt:lpstr>
      <vt:lpstr>四分位数 (概念要点)</vt:lpstr>
      <vt:lpstr>四分位数 (位置的确定)</vt:lpstr>
      <vt:lpstr>数值型分组数据的四分位数 (计算公式)</vt:lpstr>
      <vt:lpstr>数值型分组数据的四分位数</vt:lpstr>
      <vt:lpstr>定距和定比数据：均值</vt:lpstr>
      <vt:lpstr>均值(mean)</vt:lpstr>
      <vt:lpstr>均值(mean)</vt:lpstr>
      <vt:lpstr>加权均值</vt:lpstr>
      <vt:lpstr>均值 (数学性质)</vt:lpstr>
      <vt:lpstr>众数、中位数和均值的比较</vt:lpstr>
      <vt:lpstr>众数、中位数和均值的关系</vt:lpstr>
      <vt:lpstr>数据类型与位置测度值</vt:lpstr>
      <vt:lpstr>PowerPoint 演示文稿</vt:lpstr>
      <vt:lpstr>离中趋势</vt:lpstr>
      <vt:lpstr>定类数据：异众比率 (概念要点)</vt:lpstr>
      <vt:lpstr>定序数据：四分位差 (概念要点)</vt:lpstr>
      <vt:lpstr>四分位差</vt:lpstr>
      <vt:lpstr>定距和定比数据：方差和标准差</vt:lpstr>
      <vt:lpstr>极差（range） (概念要点及计算公式)</vt:lpstr>
      <vt:lpstr>方差（variance）和标准差（Standard Deviation）</vt:lpstr>
      <vt:lpstr>总体标准差</vt:lpstr>
      <vt:lpstr>样本方差和标准差 (计算公式)</vt:lpstr>
      <vt:lpstr>样本方差 (算例)</vt:lpstr>
      <vt:lpstr>方差 (数学性质)</vt:lpstr>
      <vt:lpstr>PowerPoint 演示文稿</vt:lpstr>
      <vt:lpstr>相对离散程度：离散系数 (coefficient of variation)</vt:lpstr>
      <vt:lpstr>离散系数 （实例和计算过程）</vt:lpstr>
      <vt:lpstr>离散系数 (计算结果)</vt:lpstr>
      <vt:lpstr>数据类型与离散程度测度值</vt:lpstr>
      <vt:lpstr>PowerPoint 演示文稿</vt:lpstr>
      <vt:lpstr>偏态与峰度分布的形状</vt:lpstr>
      <vt:lpstr>偏态</vt:lpstr>
      <vt:lpstr>峰度</vt:lpstr>
      <vt:lpstr>PowerPoint 演示文稿</vt:lpstr>
      <vt:lpstr>PowerPoint 演示文稿</vt:lpstr>
      <vt:lpstr>偏态与峰度 (从直方图上观察)</vt:lpstr>
      <vt:lpstr>描述性统计分析</vt:lpstr>
      <vt:lpstr>The End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第二章  数据的描述性统计</dc:title>
  <dc:creator>Lida</dc:creator>
  <cp:lastModifiedBy>lab</cp:lastModifiedBy>
  <cp:revision>193</cp:revision>
  <dcterms:created xsi:type="dcterms:W3CDTF">2014-03-28T13:24:22Z</dcterms:created>
  <dcterms:modified xsi:type="dcterms:W3CDTF">2019-09-26T02:20:47Z</dcterms:modified>
</cp:coreProperties>
</file>