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258" r:id="rId3"/>
    <p:sldId id="259" r:id="rId4"/>
    <p:sldId id="260" r:id="rId5"/>
    <p:sldId id="261" r:id="rId6"/>
    <p:sldId id="262" r:id="rId7"/>
    <p:sldId id="263" r:id="rId8"/>
    <p:sldId id="264" r:id="rId9"/>
    <p:sldId id="265" r:id="rId10"/>
    <p:sldId id="266" r:id="rId11"/>
    <p:sldId id="292" r:id="rId12"/>
    <p:sldId id="293" r:id="rId13"/>
    <p:sldId id="294" r:id="rId14"/>
    <p:sldId id="295" r:id="rId15"/>
    <p:sldId id="296" r:id="rId16"/>
    <p:sldId id="297" r:id="rId17"/>
    <p:sldId id="267" r:id="rId18"/>
    <p:sldId id="268" r:id="rId19"/>
    <p:sldId id="269" r:id="rId20"/>
    <p:sldId id="299" r:id="rId21"/>
    <p:sldId id="270" r:id="rId22"/>
    <p:sldId id="301" r:id="rId23"/>
    <p:sldId id="302" r:id="rId24"/>
    <p:sldId id="300" r:id="rId25"/>
    <p:sldId id="271" r:id="rId26"/>
    <p:sldId id="303" r:id="rId27"/>
    <p:sldId id="272" r:id="rId28"/>
    <p:sldId id="304" r:id="rId29"/>
    <p:sldId id="274" r:id="rId30"/>
    <p:sldId id="305" r:id="rId31"/>
    <p:sldId id="275" r:id="rId32"/>
    <p:sldId id="276" r:id="rId33"/>
    <p:sldId id="277" r:id="rId34"/>
    <p:sldId id="278" r:id="rId35"/>
    <p:sldId id="307" r:id="rId36"/>
    <p:sldId id="309" r:id="rId37"/>
    <p:sldId id="279" r:id="rId38"/>
    <p:sldId id="280" r:id="rId39"/>
    <p:sldId id="281" r:id="rId40"/>
    <p:sldId id="282" r:id="rId41"/>
    <p:sldId id="283" r:id="rId42"/>
    <p:sldId id="284" r:id="rId43"/>
    <p:sldId id="286" r:id="rId44"/>
    <p:sldId id="318" r:id="rId45"/>
    <p:sldId id="316" r:id="rId46"/>
    <p:sldId id="317" r:id="rId47"/>
    <p:sldId id="314" r:id="rId48"/>
    <p:sldId id="315" r:id="rId49"/>
    <p:sldId id="287" r:id="rId50"/>
    <p:sldId id="319" r:id="rId51"/>
    <p:sldId id="310" r:id="rId52"/>
    <p:sldId id="311"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9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5" Type="http://schemas.openxmlformats.org/officeDocument/2006/relationships/image" Target="../media/image64.wmf"/><Relationship Id="rId4" Type="http://schemas.openxmlformats.org/officeDocument/2006/relationships/image" Target="../media/image6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png"/><Relationship Id="rId7" Type="http://schemas.openxmlformats.org/officeDocument/2006/relationships/image" Target="../media/image32.emf"/><Relationship Id="rId2" Type="http://schemas.openxmlformats.org/officeDocument/2006/relationships/image" Target="../media/image27.emf"/><Relationship Id="rId1" Type="http://schemas.openxmlformats.org/officeDocument/2006/relationships/image" Target="../media/image26.emf"/><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D10C9-AEAF-4382-B328-F975B3EF8D38}" type="datetimeFigureOut">
              <a:rPr lang="zh-CN" altLang="en-US" smtClean="0"/>
              <a:t>2016/11/11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DBE41-7576-49B7-AC05-7626F26E3D0E}" type="slidenum">
              <a:rPr lang="zh-CN" altLang="en-US" smtClean="0"/>
              <a:t>‹#›</a:t>
            </a:fld>
            <a:endParaRPr lang="zh-CN" altLang="en-US"/>
          </a:p>
        </p:txBody>
      </p:sp>
    </p:spTree>
    <p:extLst>
      <p:ext uri="{BB962C8B-B14F-4D97-AF65-F5344CB8AC3E}">
        <p14:creationId xmlns:p14="http://schemas.microsoft.com/office/powerpoint/2010/main" val="624002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178179"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183809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28067"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Tree>
    <p:extLst>
      <p:ext uri="{BB962C8B-B14F-4D97-AF65-F5344CB8AC3E}">
        <p14:creationId xmlns:p14="http://schemas.microsoft.com/office/powerpoint/2010/main" val="837378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15779"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Tree>
    <p:extLst>
      <p:ext uri="{BB962C8B-B14F-4D97-AF65-F5344CB8AC3E}">
        <p14:creationId xmlns:p14="http://schemas.microsoft.com/office/powerpoint/2010/main" val="3193185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1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zh-CN" sz="1000" b="0" i="1">
                <a:latin typeface="Times New Roman" panose="02020603050405020304" pitchFamily="18" charset="0"/>
              </a:rPr>
              <a:t>14</a:t>
            </a:r>
          </a:p>
        </p:txBody>
      </p:sp>
      <p:sp>
        <p:nvSpPr>
          <p:cNvPr id="73421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1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14" name="Rectangle 6"/>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34215" name="Rectangle 7"/>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502759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94563"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Tree>
    <p:extLst>
      <p:ext uri="{BB962C8B-B14F-4D97-AF65-F5344CB8AC3E}">
        <p14:creationId xmlns:p14="http://schemas.microsoft.com/office/powerpoint/2010/main" val="86363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46499"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837836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r>
              <a:rPr lang="en-US" altLang="zh-CN"/>
              <a:t>As a result of this class, you will be able to ...</a:t>
            </a:r>
          </a:p>
        </p:txBody>
      </p:sp>
      <p:sp>
        <p:nvSpPr>
          <p:cNvPr id="881667"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532923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63907"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899681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71075"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Tree>
    <p:extLst>
      <p:ext uri="{BB962C8B-B14F-4D97-AF65-F5344CB8AC3E}">
        <p14:creationId xmlns:p14="http://schemas.microsoft.com/office/powerpoint/2010/main" val="518930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312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zh-CN" sz="1000" b="0" i="1">
                <a:latin typeface="Times New Roman" panose="02020603050405020304" pitchFamily="18" charset="0"/>
              </a:rPr>
              <a:t>14</a:t>
            </a:r>
          </a:p>
        </p:txBody>
      </p:sp>
      <p:sp>
        <p:nvSpPr>
          <p:cNvPr id="77312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312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3126" name="Rectangle 6"/>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73127" name="Rectangle 7"/>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841211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79267"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670354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06563"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63238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824323"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913305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B1FB490-F0B9-4B89-9A47-2DCDE9C92A64}" type="slidenum">
              <a:rPr lang="en-US" altLang="zh-CN"/>
              <a:pPr/>
              <a:t>36</a:t>
            </a:fld>
            <a:endParaRPr lang="en-US" altLang="zh-CN"/>
          </a:p>
        </p:txBody>
      </p:sp>
      <p:sp>
        <p:nvSpPr>
          <p:cNvPr id="20173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zh-CN" sz="1000" i="1"/>
              <a:t>90</a:t>
            </a:r>
          </a:p>
        </p:txBody>
      </p:sp>
      <p:sp>
        <p:nvSpPr>
          <p:cNvPr id="20173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4" name="Rectangle 6"/>
          <p:cNvSpPr>
            <a:spLocks noGrp="1" noChangeArrowheads="1"/>
          </p:cNvSpPr>
          <p:nvPr>
            <p:ph type="body" idx="1"/>
          </p:nvPr>
        </p:nvSpPr>
        <p:spPr>
          <a:xfrm>
            <a:off x="914400" y="3276600"/>
            <a:ext cx="5029200" cy="5181600"/>
          </a:xfrm>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201735" name="Rectangle 7"/>
          <p:cNvSpPr>
            <a:spLocks noChangeArrowheads="1" noTextEdit="1"/>
          </p:cNvSpPr>
          <p:nvPr>
            <p:ph type="sldImg"/>
          </p:nvPr>
        </p:nvSpPr>
        <p:spPr>
          <a:xfrm>
            <a:off x="1409700" y="692150"/>
            <a:ext cx="4038600" cy="2273300"/>
          </a:xfrm>
          <a:ln w="12700" cap="flat">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852602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842755"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573426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833539"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121912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835587"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76452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844803"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772341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851971"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999160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854019"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550096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816131"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875083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19875"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Tree>
    <p:extLst>
      <p:ext uri="{BB962C8B-B14F-4D97-AF65-F5344CB8AC3E}">
        <p14:creationId xmlns:p14="http://schemas.microsoft.com/office/powerpoint/2010/main" val="414874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2275"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Tree>
    <p:extLst>
      <p:ext uri="{BB962C8B-B14F-4D97-AF65-F5344CB8AC3E}">
        <p14:creationId xmlns:p14="http://schemas.microsoft.com/office/powerpoint/2010/main" val="2682021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890883" name="Rectangle 3"/>
          <p:cNvSpPr>
            <a:spLocks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583418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894979" name="Rectangle 3"/>
          <p:cNvSpPr>
            <a:spLocks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162195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19875"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Tree>
    <p:extLst>
      <p:ext uri="{BB962C8B-B14F-4D97-AF65-F5344CB8AC3E}">
        <p14:creationId xmlns:p14="http://schemas.microsoft.com/office/powerpoint/2010/main" val="1455488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30115"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031063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25987"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Tree>
    <p:extLst>
      <p:ext uri="{BB962C8B-B14F-4D97-AF65-F5344CB8AC3E}">
        <p14:creationId xmlns:p14="http://schemas.microsoft.com/office/powerpoint/2010/main" val="3290521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434179"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944670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732163"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617590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870403"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549306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endParaRPr lang="zh-CN" altLang="zh-CN"/>
          </a:p>
        </p:txBody>
      </p:sp>
      <p:sp>
        <p:nvSpPr>
          <p:cNvPr id="899075" name="Rectangle 3"/>
          <p:cNvSpPr>
            <a:spLocks noGrp="1" noRot="1" noChangeAspect="1" noChangeArrowheads="1" noTextEdit="1"/>
          </p:cNvSpPr>
          <p:nvPr>
            <p:ph type="sldImg"/>
          </p:nvPr>
        </p:nvSpPr>
        <p:spPr bwMode="auto">
          <a:xfrm>
            <a:off x="1409700" y="692150"/>
            <a:ext cx="4038600" cy="2273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353836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C94595B-8D80-455E-83C9-F413DB5AD82E}" type="datetimeFigureOut">
              <a:rPr lang="zh-CN" altLang="en-US" smtClean="0"/>
              <a:t>2016/11/11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58193E-4F97-4746-8179-41D5C7646DF8}" type="slidenum">
              <a:rPr lang="zh-CN" altLang="en-US" smtClean="0"/>
              <a:t>‹#›</a:t>
            </a:fld>
            <a:endParaRPr lang="zh-CN" altLang="en-US"/>
          </a:p>
        </p:txBody>
      </p:sp>
    </p:spTree>
    <p:extLst>
      <p:ext uri="{BB962C8B-B14F-4D97-AF65-F5344CB8AC3E}">
        <p14:creationId xmlns:p14="http://schemas.microsoft.com/office/powerpoint/2010/main" val="401143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94595B-8D80-455E-83C9-F413DB5AD82E}" type="datetimeFigureOut">
              <a:rPr lang="zh-CN" altLang="en-US" smtClean="0"/>
              <a:t>2016/11/11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58193E-4F97-4746-8179-41D5C7646DF8}" type="slidenum">
              <a:rPr lang="zh-CN" altLang="en-US" smtClean="0"/>
              <a:t>‹#›</a:t>
            </a:fld>
            <a:endParaRPr lang="zh-CN" altLang="en-US"/>
          </a:p>
        </p:txBody>
      </p:sp>
    </p:spTree>
    <p:extLst>
      <p:ext uri="{BB962C8B-B14F-4D97-AF65-F5344CB8AC3E}">
        <p14:creationId xmlns:p14="http://schemas.microsoft.com/office/powerpoint/2010/main" val="360060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94595B-8D80-455E-83C9-F413DB5AD82E}" type="datetimeFigureOut">
              <a:rPr lang="zh-CN" altLang="en-US" smtClean="0"/>
              <a:t>2016/11/11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58193E-4F97-4746-8179-41D5C7646DF8}" type="slidenum">
              <a:rPr lang="zh-CN" altLang="en-US" smtClean="0"/>
              <a:t>‹#›</a:t>
            </a:fld>
            <a:endParaRPr lang="zh-CN" altLang="en-US"/>
          </a:p>
        </p:txBody>
      </p:sp>
    </p:spTree>
    <p:extLst>
      <p:ext uri="{BB962C8B-B14F-4D97-AF65-F5344CB8AC3E}">
        <p14:creationId xmlns:p14="http://schemas.microsoft.com/office/powerpoint/2010/main" val="2998469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94595B-8D80-455E-83C9-F413DB5AD82E}" type="datetimeFigureOut">
              <a:rPr lang="zh-CN" altLang="en-US" smtClean="0"/>
              <a:t>2016/11/11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58193E-4F97-4746-8179-41D5C7646DF8}" type="slidenum">
              <a:rPr lang="zh-CN" altLang="en-US" smtClean="0"/>
              <a:t>‹#›</a:t>
            </a:fld>
            <a:endParaRPr lang="zh-CN" altLang="en-US"/>
          </a:p>
        </p:txBody>
      </p:sp>
    </p:spTree>
    <p:extLst>
      <p:ext uri="{BB962C8B-B14F-4D97-AF65-F5344CB8AC3E}">
        <p14:creationId xmlns:p14="http://schemas.microsoft.com/office/powerpoint/2010/main" val="212220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C94595B-8D80-455E-83C9-F413DB5AD82E}" type="datetimeFigureOut">
              <a:rPr lang="zh-CN" altLang="en-US" smtClean="0"/>
              <a:t>2016/11/11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58193E-4F97-4746-8179-41D5C7646DF8}" type="slidenum">
              <a:rPr lang="zh-CN" altLang="en-US" smtClean="0"/>
              <a:t>‹#›</a:t>
            </a:fld>
            <a:endParaRPr lang="zh-CN" altLang="en-US"/>
          </a:p>
        </p:txBody>
      </p:sp>
    </p:spTree>
    <p:extLst>
      <p:ext uri="{BB962C8B-B14F-4D97-AF65-F5344CB8AC3E}">
        <p14:creationId xmlns:p14="http://schemas.microsoft.com/office/powerpoint/2010/main" val="3809152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C94595B-8D80-455E-83C9-F413DB5AD82E}" type="datetimeFigureOut">
              <a:rPr lang="zh-CN" altLang="en-US" smtClean="0"/>
              <a:t>2016/11/11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58193E-4F97-4746-8179-41D5C7646DF8}" type="slidenum">
              <a:rPr lang="zh-CN" altLang="en-US" smtClean="0"/>
              <a:t>‹#›</a:t>
            </a:fld>
            <a:endParaRPr lang="zh-CN" altLang="en-US"/>
          </a:p>
        </p:txBody>
      </p:sp>
    </p:spTree>
    <p:extLst>
      <p:ext uri="{BB962C8B-B14F-4D97-AF65-F5344CB8AC3E}">
        <p14:creationId xmlns:p14="http://schemas.microsoft.com/office/powerpoint/2010/main" val="326253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C94595B-8D80-455E-83C9-F413DB5AD82E}" type="datetimeFigureOut">
              <a:rPr lang="zh-CN" altLang="en-US" smtClean="0"/>
              <a:t>2016/11/11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58193E-4F97-4746-8179-41D5C7646DF8}" type="slidenum">
              <a:rPr lang="zh-CN" altLang="en-US" smtClean="0"/>
              <a:t>‹#›</a:t>
            </a:fld>
            <a:endParaRPr lang="zh-CN" altLang="en-US"/>
          </a:p>
        </p:txBody>
      </p:sp>
    </p:spTree>
    <p:extLst>
      <p:ext uri="{BB962C8B-B14F-4D97-AF65-F5344CB8AC3E}">
        <p14:creationId xmlns:p14="http://schemas.microsoft.com/office/powerpoint/2010/main" val="283087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C94595B-8D80-455E-83C9-F413DB5AD82E}" type="datetimeFigureOut">
              <a:rPr lang="zh-CN" altLang="en-US" smtClean="0"/>
              <a:t>2016/11/11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58193E-4F97-4746-8179-41D5C7646DF8}" type="slidenum">
              <a:rPr lang="zh-CN" altLang="en-US" smtClean="0"/>
              <a:t>‹#›</a:t>
            </a:fld>
            <a:endParaRPr lang="zh-CN" altLang="en-US"/>
          </a:p>
        </p:txBody>
      </p:sp>
    </p:spTree>
    <p:extLst>
      <p:ext uri="{BB962C8B-B14F-4D97-AF65-F5344CB8AC3E}">
        <p14:creationId xmlns:p14="http://schemas.microsoft.com/office/powerpoint/2010/main" val="2770272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94595B-8D80-455E-83C9-F413DB5AD82E}" type="datetimeFigureOut">
              <a:rPr lang="zh-CN" altLang="en-US" smtClean="0"/>
              <a:t>2016/11/11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58193E-4F97-4746-8179-41D5C7646DF8}" type="slidenum">
              <a:rPr lang="zh-CN" altLang="en-US" smtClean="0"/>
              <a:t>‹#›</a:t>
            </a:fld>
            <a:endParaRPr lang="zh-CN" altLang="en-US"/>
          </a:p>
        </p:txBody>
      </p:sp>
    </p:spTree>
    <p:extLst>
      <p:ext uri="{BB962C8B-B14F-4D97-AF65-F5344CB8AC3E}">
        <p14:creationId xmlns:p14="http://schemas.microsoft.com/office/powerpoint/2010/main" val="308367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C94595B-8D80-455E-83C9-F413DB5AD82E}" type="datetimeFigureOut">
              <a:rPr lang="zh-CN" altLang="en-US" smtClean="0"/>
              <a:t>2016/11/11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58193E-4F97-4746-8179-41D5C7646DF8}" type="slidenum">
              <a:rPr lang="zh-CN" altLang="en-US" smtClean="0"/>
              <a:t>‹#›</a:t>
            </a:fld>
            <a:endParaRPr lang="zh-CN" altLang="en-US"/>
          </a:p>
        </p:txBody>
      </p:sp>
    </p:spTree>
    <p:extLst>
      <p:ext uri="{BB962C8B-B14F-4D97-AF65-F5344CB8AC3E}">
        <p14:creationId xmlns:p14="http://schemas.microsoft.com/office/powerpoint/2010/main" val="2525653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C94595B-8D80-455E-83C9-F413DB5AD82E}" type="datetimeFigureOut">
              <a:rPr lang="zh-CN" altLang="en-US" smtClean="0"/>
              <a:t>2016/11/11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58193E-4F97-4746-8179-41D5C7646DF8}" type="slidenum">
              <a:rPr lang="zh-CN" altLang="en-US" smtClean="0"/>
              <a:t>‹#›</a:t>
            </a:fld>
            <a:endParaRPr lang="zh-CN" altLang="en-US"/>
          </a:p>
        </p:txBody>
      </p:sp>
    </p:spTree>
    <p:extLst>
      <p:ext uri="{BB962C8B-B14F-4D97-AF65-F5344CB8AC3E}">
        <p14:creationId xmlns:p14="http://schemas.microsoft.com/office/powerpoint/2010/main" val="391189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4595B-8D80-455E-83C9-F413DB5AD82E}" type="datetimeFigureOut">
              <a:rPr lang="zh-CN" altLang="en-US" smtClean="0"/>
              <a:t>2016/11/11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8193E-4F97-4746-8179-41D5C7646DF8}" type="slidenum">
              <a:rPr lang="zh-CN" altLang="en-US" smtClean="0"/>
              <a:t>‹#›</a:t>
            </a:fld>
            <a:endParaRPr lang="zh-CN" altLang="en-US"/>
          </a:p>
        </p:txBody>
      </p:sp>
    </p:spTree>
    <p:extLst>
      <p:ext uri="{BB962C8B-B14F-4D97-AF65-F5344CB8AC3E}">
        <p14:creationId xmlns:p14="http://schemas.microsoft.com/office/powerpoint/2010/main" val="4054942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9.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 Id="rId9" Type="http://schemas.openxmlformats.org/officeDocument/2006/relationships/image" Target="../media/image4.emf"/></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2.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oleObject" Target="../embeddings/oleObject16.bin"/><Relationship Id="rId18" Type="http://schemas.openxmlformats.org/officeDocument/2006/relationships/slide" Target="slide1.xml"/><Relationship Id="rId3" Type="http://schemas.openxmlformats.org/officeDocument/2006/relationships/oleObject" Target="../embeddings/oleObject12.bin"/><Relationship Id="rId7" Type="http://schemas.openxmlformats.org/officeDocument/2006/relationships/oleObject" Target="../embeddings/oleObject13.bin"/><Relationship Id="rId12" Type="http://schemas.openxmlformats.org/officeDocument/2006/relationships/image" Target="../media/image19.emf"/><Relationship Id="rId17" Type="http://schemas.openxmlformats.org/officeDocument/2006/relationships/image" Target="../media/image21.emf"/><Relationship Id="rId2" Type="http://schemas.openxmlformats.org/officeDocument/2006/relationships/slideLayout" Target="../slideLayouts/slideLayout6.xml"/><Relationship Id="rId16" Type="http://schemas.openxmlformats.org/officeDocument/2006/relationships/oleObject" Target="../embeddings/oleObject17.bin"/><Relationship Id="rId1" Type="http://schemas.openxmlformats.org/officeDocument/2006/relationships/vmlDrawing" Target="../drawings/vmlDrawing7.vml"/><Relationship Id="rId6" Type="http://schemas.openxmlformats.org/officeDocument/2006/relationships/slide" Target="slide6.xml"/><Relationship Id="rId11" Type="http://schemas.openxmlformats.org/officeDocument/2006/relationships/oleObject" Target="../embeddings/oleObject15.bin"/><Relationship Id="rId5" Type="http://schemas.openxmlformats.org/officeDocument/2006/relationships/slide" Target="slide4.xml"/><Relationship Id="rId15" Type="http://schemas.openxmlformats.org/officeDocument/2006/relationships/image" Target="../media/image22.png"/><Relationship Id="rId10" Type="http://schemas.openxmlformats.org/officeDocument/2006/relationships/image" Target="../media/image18.emf"/><Relationship Id="rId4" Type="http://schemas.openxmlformats.org/officeDocument/2006/relationships/image" Target="../media/image16.emf"/><Relationship Id="rId9" Type="http://schemas.openxmlformats.org/officeDocument/2006/relationships/oleObject" Target="../embeddings/oleObject14.bin"/><Relationship Id="rId14" Type="http://schemas.openxmlformats.org/officeDocument/2006/relationships/image" Target="../media/image20.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4.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19.bin"/><Relationship Id="rId5" Type="http://schemas.openxmlformats.org/officeDocument/2006/relationships/image" Target="../media/image23.wmf"/><Relationship Id="rId4" Type="http://schemas.openxmlformats.org/officeDocument/2006/relationships/oleObject" Target="../embeddings/oleObject18.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image" Target="../media/image29.emf"/><Relationship Id="rId18" Type="http://schemas.openxmlformats.org/officeDocument/2006/relationships/oleObject" Target="../embeddings/oleObject26.bin"/><Relationship Id="rId3" Type="http://schemas.openxmlformats.org/officeDocument/2006/relationships/slide" Target="slide7.xml"/><Relationship Id="rId21" Type="http://schemas.openxmlformats.org/officeDocument/2006/relationships/slide" Target="slide4.xml"/><Relationship Id="rId7" Type="http://schemas.openxmlformats.org/officeDocument/2006/relationships/oleObject" Target="../embeddings/oleObject21.bin"/><Relationship Id="rId12" Type="http://schemas.openxmlformats.org/officeDocument/2006/relationships/oleObject" Target="../embeddings/oleObject23.bin"/><Relationship Id="rId17" Type="http://schemas.openxmlformats.org/officeDocument/2006/relationships/image" Target="../media/image31.emf"/><Relationship Id="rId2" Type="http://schemas.openxmlformats.org/officeDocument/2006/relationships/slideLayout" Target="../slideLayouts/slideLayout6.xml"/><Relationship Id="rId16" Type="http://schemas.openxmlformats.org/officeDocument/2006/relationships/oleObject" Target="../embeddings/oleObject25.bin"/><Relationship Id="rId20" Type="http://schemas.openxmlformats.org/officeDocument/2006/relationships/slide" Target="slide6.xml"/><Relationship Id="rId1" Type="http://schemas.openxmlformats.org/officeDocument/2006/relationships/vmlDrawing" Target="../drawings/vmlDrawing9.vml"/><Relationship Id="rId6" Type="http://schemas.openxmlformats.org/officeDocument/2006/relationships/slide" Target="slide2.xml"/><Relationship Id="rId11" Type="http://schemas.openxmlformats.org/officeDocument/2006/relationships/image" Target="../media/image28.png"/><Relationship Id="rId5" Type="http://schemas.openxmlformats.org/officeDocument/2006/relationships/image" Target="../media/image26.emf"/><Relationship Id="rId15" Type="http://schemas.openxmlformats.org/officeDocument/2006/relationships/image" Target="../media/image30.emf"/><Relationship Id="rId23" Type="http://schemas.openxmlformats.org/officeDocument/2006/relationships/image" Target="../media/image33.emf"/><Relationship Id="rId10" Type="http://schemas.openxmlformats.org/officeDocument/2006/relationships/oleObject" Target="../embeddings/oleObject22.bin"/><Relationship Id="rId19" Type="http://schemas.openxmlformats.org/officeDocument/2006/relationships/image" Target="../media/image32.emf"/><Relationship Id="rId4" Type="http://schemas.openxmlformats.org/officeDocument/2006/relationships/oleObject" Target="../embeddings/oleObject20.bin"/><Relationship Id="rId9" Type="http://schemas.openxmlformats.org/officeDocument/2006/relationships/slide" Target="slide1.xml"/><Relationship Id="rId14" Type="http://schemas.openxmlformats.org/officeDocument/2006/relationships/oleObject" Target="../embeddings/oleObject24.bin"/><Relationship Id="rId22"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9.bin"/><Relationship Id="rId5" Type="http://schemas.openxmlformats.org/officeDocument/2006/relationships/image" Target="../media/image34.wmf"/><Relationship Id="rId4" Type="http://schemas.openxmlformats.org/officeDocument/2006/relationships/oleObject" Target="../embeddings/oleObject2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1.bin"/><Relationship Id="rId5" Type="http://schemas.openxmlformats.org/officeDocument/2006/relationships/image" Target="../media/image37.wmf"/><Relationship Id="rId4" Type="http://schemas.openxmlformats.org/officeDocument/2006/relationships/oleObject" Target="../embeddings/oleObject30.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18.xml"/><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3.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42.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4.wmf"/><Relationship Id="rId4" Type="http://schemas.openxmlformats.org/officeDocument/2006/relationships/oleObject" Target="../embeddings/oleObject3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8.bin"/><Relationship Id="rId5" Type="http://schemas.openxmlformats.org/officeDocument/2006/relationships/image" Target="../media/image45.wmf"/><Relationship Id="rId4" Type="http://schemas.openxmlformats.org/officeDocument/2006/relationships/oleObject" Target="../embeddings/oleObject37.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7.wmf"/><Relationship Id="rId4" Type="http://schemas.openxmlformats.org/officeDocument/2006/relationships/oleObject" Target="../embeddings/oleObject39.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1.bin"/><Relationship Id="rId5" Type="http://schemas.openxmlformats.org/officeDocument/2006/relationships/image" Target="../media/image48.wmf"/><Relationship Id="rId4" Type="http://schemas.openxmlformats.org/officeDocument/2006/relationships/oleObject" Target="../embeddings/oleObject40.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3.bin"/><Relationship Id="rId5" Type="http://schemas.openxmlformats.org/officeDocument/2006/relationships/image" Target="../media/image50.wmf"/><Relationship Id="rId4" Type="http://schemas.openxmlformats.org/officeDocument/2006/relationships/oleObject" Target="../embeddings/oleObject42.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52.wmf"/><Relationship Id="rId4" Type="http://schemas.openxmlformats.org/officeDocument/2006/relationships/oleObject" Target="../embeddings/oleObject44.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46.bin"/><Relationship Id="rId5" Type="http://schemas.openxmlformats.org/officeDocument/2006/relationships/image" Target="../media/image53.wmf"/><Relationship Id="rId4" Type="http://schemas.openxmlformats.org/officeDocument/2006/relationships/oleObject" Target="../embeddings/oleObject45.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55.wmf"/><Relationship Id="rId4" Type="http://schemas.openxmlformats.org/officeDocument/2006/relationships/oleObject" Target="../embeddings/oleObject4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56.wmf"/><Relationship Id="rId4" Type="http://schemas.openxmlformats.org/officeDocument/2006/relationships/oleObject" Target="../embeddings/oleObject48.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50.bin"/><Relationship Id="rId5" Type="http://schemas.openxmlformats.org/officeDocument/2006/relationships/image" Target="../media/image57.wmf"/><Relationship Id="rId4" Type="http://schemas.openxmlformats.org/officeDocument/2006/relationships/oleObject" Target="../embeddings/oleObject49.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59.wmf"/><Relationship Id="rId4" Type="http://schemas.openxmlformats.org/officeDocument/2006/relationships/oleObject" Target="../embeddings/oleObject51.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1.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55.bin"/></Relationships>
</file>

<file path=ppt/slides/_rels/slide52.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62.bin"/><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69.wmf"/><Relationship Id="rId2" Type="http://schemas.openxmlformats.org/officeDocument/2006/relationships/slideLayout" Target="../slideLayouts/slideLayout2.xml"/><Relationship Id="rId16" Type="http://schemas.openxmlformats.org/officeDocument/2006/relationships/image" Target="../media/image71.wmf"/><Relationship Id="rId1" Type="http://schemas.openxmlformats.org/officeDocument/2006/relationships/vmlDrawing" Target="../drawings/vmlDrawing25.vml"/><Relationship Id="rId6" Type="http://schemas.openxmlformats.org/officeDocument/2006/relationships/image" Target="../media/image66.wmf"/><Relationship Id="rId11" Type="http://schemas.openxmlformats.org/officeDocument/2006/relationships/oleObject" Target="../embeddings/oleObject61.bin"/><Relationship Id="rId5" Type="http://schemas.openxmlformats.org/officeDocument/2006/relationships/oleObject" Target="../embeddings/oleObject58.bin"/><Relationship Id="rId15" Type="http://schemas.openxmlformats.org/officeDocument/2006/relationships/oleObject" Target="../embeddings/oleObject63.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60.bin"/><Relationship Id="rId14" Type="http://schemas.openxmlformats.org/officeDocument/2006/relationships/image" Target="../media/image70.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ctrTitle"/>
          </p:nvPr>
        </p:nvSpPr>
        <p:spPr>
          <a:xfrm>
            <a:off x="2927350" y="2205038"/>
            <a:ext cx="6705600" cy="1066800"/>
          </a:xfrm>
        </p:spPr>
        <p:txBody>
          <a:bodyPr anchor="ctr"/>
          <a:lstStyle/>
          <a:p>
            <a:r>
              <a:rPr lang="zh-CN" altLang="en-US" sz="4400" dirty="0" smtClean="0">
                <a:latin typeface="黑体" panose="02010609060101010101" pitchFamily="49" charset="-122"/>
                <a:ea typeface="黑体" panose="02010609060101010101" pitchFamily="49" charset="-122"/>
              </a:rPr>
              <a:t>第</a:t>
            </a:r>
            <a:r>
              <a:rPr lang="en-US" altLang="zh-CN" sz="4400" dirty="0" smtClean="0">
                <a:latin typeface="黑体" panose="02010609060101010101" pitchFamily="49" charset="-122"/>
                <a:ea typeface="黑体" panose="02010609060101010101" pitchFamily="49" charset="-122"/>
              </a:rPr>
              <a:t>9</a:t>
            </a:r>
            <a:r>
              <a:rPr lang="zh-CN" altLang="en-US" sz="4400" dirty="0" smtClean="0">
                <a:latin typeface="黑体" panose="02010609060101010101" pitchFamily="49" charset="-122"/>
                <a:ea typeface="黑体" panose="02010609060101010101" pitchFamily="49" charset="-122"/>
              </a:rPr>
              <a:t>章  </a:t>
            </a:r>
            <a:r>
              <a:rPr lang="zh-CN" altLang="en-US" sz="4400" dirty="0">
                <a:latin typeface="黑体" panose="02010609060101010101" pitchFamily="49" charset="-122"/>
                <a:ea typeface="黑体" panose="02010609060101010101" pitchFamily="49" charset="-122"/>
              </a:rPr>
              <a:t>参数估计</a:t>
            </a:r>
          </a:p>
        </p:txBody>
      </p:sp>
    </p:spTree>
    <p:extLst>
      <p:ext uri="{BB962C8B-B14F-4D97-AF65-F5344CB8AC3E}">
        <p14:creationId xmlns:p14="http://schemas.microsoft.com/office/powerpoint/2010/main" val="1492307628"/>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8050" name="Rectangle 2"/>
          <p:cNvSpPr>
            <a:spLocks noGrp="1" noChangeArrowheads="1"/>
          </p:cNvSpPr>
          <p:nvPr>
            <p:ph type="body" idx="1"/>
          </p:nvPr>
        </p:nvSpPr>
        <p:spPr>
          <a:xfrm>
            <a:off x="2133601" y="1828800"/>
            <a:ext cx="8139113" cy="4114800"/>
          </a:xfrm>
          <a:noFill/>
          <a:ln/>
        </p:spPr>
        <p:txBody>
          <a:bodyPr/>
          <a:lstStyle/>
          <a:p>
            <a:pPr marL="609600" indent="-609600">
              <a:buFontTx/>
              <a:buChar char="•"/>
            </a:pPr>
            <a:r>
              <a:rPr lang="zh-CN" altLang="en-US" b="1">
                <a:latin typeface="黑体" panose="02010609060101010101" pitchFamily="49" charset="-122"/>
                <a:ea typeface="黑体" panose="02010609060101010101" pitchFamily="49" charset="-122"/>
              </a:rPr>
              <a:t>由样本统计量所构造的总体参数的估计区间称为置信区间</a:t>
            </a:r>
          </a:p>
        </p:txBody>
      </p:sp>
      <p:sp>
        <p:nvSpPr>
          <p:cNvPr id="898051" name="Rectangle 3"/>
          <p:cNvSpPr>
            <a:spLocks noGrp="1" noChangeArrowheads="1"/>
          </p:cNvSpPr>
          <p:nvPr>
            <p:ph type="title"/>
          </p:nvPr>
        </p:nvSpPr>
        <p:spPr>
          <a:xfrm>
            <a:off x="1992313" y="333375"/>
            <a:ext cx="3168650" cy="1143000"/>
          </a:xfrm>
          <a:noFill/>
          <a:ln/>
        </p:spPr>
        <p:txBody>
          <a:bodyPr>
            <a:normAutofit fontScale="90000"/>
          </a:bodyPr>
          <a:lstStyle/>
          <a:p>
            <a:pPr algn="l"/>
            <a:r>
              <a:rPr lang="en-US" altLang="zh-CN">
                <a:solidFill>
                  <a:schemeClr val="tx2"/>
                </a:solidFill>
                <a:latin typeface="黑体" panose="02010609060101010101" pitchFamily="49" charset="-122"/>
                <a:ea typeface="黑体" panose="02010609060101010101" pitchFamily="49" charset="-122"/>
              </a:rPr>
              <a:t>4</a:t>
            </a:r>
            <a:r>
              <a:rPr lang="zh-CN" altLang="en-US">
                <a:solidFill>
                  <a:schemeClr val="tx2"/>
                </a:solidFill>
                <a:latin typeface="黑体" panose="02010609060101010101" pitchFamily="49" charset="-122"/>
                <a:ea typeface="黑体" panose="02010609060101010101" pitchFamily="49" charset="-122"/>
              </a:rPr>
              <a:t>、置信区间</a:t>
            </a:r>
            <a:endParaRPr lang="zh-CN" altLang="en-US" sz="3600">
              <a:solidFill>
                <a:schemeClr val="tx2"/>
              </a:solidFill>
              <a:latin typeface="黑体" panose="02010609060101010101" pitchFamily="49" charset="-122"/>
              <a:ea typeface="黑体" panose="02010609060101010101" pitchFamily="49" charset="-122"/>
            </a:endParaRPr>
          </a:p>
        </p:txBody>
      </p:sp>
      <p:sp>
        <p:nvSpPr>
          <p:cNvPr id="898053" name="Rectangle 5"/>
          <p:cNvSpPr>
            <a:spLocks noChangeArrowheads="1"/>
          </p:cNvSpPr>
          <p:nvPr/>
        </p:nvSpPr>
        <p:spPr bwMode="auto">
          <a:xfrm>
            <a:off x="4224338" y="5589588"/>
            <a:ext cx="4114800" cy="726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70000"/>
              </a:spcBef>
            </a:pPr>
            <a:r>
              <a:rPr lang="en-US" altLang="zh-CN">
                <a:effectLst>
                  <a:outerShdw blurRad="38100" dist="38100" dir="2700000" algn="tl">
                    <a:srgbClr val="000000"/>
                  </a:outerShdw>
                </a:effectLst>
              </a:rPr>
              <a:t>(1 - </a:t>
            </a:r>
            <a:r>
              <a:rPr lang="en-US" altLang="zh-CN" i="1">
                <a:effectLst>
                  <a:outerShdw blurRad="38100" dist="38100" dir="2700000" algn="tl">
                    <a:srgbClr val="000000"/>
                  </a:outerShdw>
                </a:effectLst>
                <a:latin typeface="Symbol" panose="05050102010706020507" pitchFamily="18" charset="2"/>
              </a:rPr>
              <a:t></a:t>
            </a:r>
            <a:r>
              <a:rPr lang="en-US" altLang="zh-CN">
                <a:effectLst>
                  <a:outerShdw blurRad="38100" dist="38100" dir="2700000" algn="tl">
                    <a:srgbClr val="000000"/>
                  </a:outerShdw>
                </a:effectLst>
              </a:rPr>
              <a:t>) % </a:t>
            </a:r>
            <a:r>
              <a:rPr lang="zh-CN" altLang="en-US">
                <a:effectLst>
                  <a:outerShdw blurRad="38100" dist="38100" dir="2700000" algn="tl">
                    <a:srgbClr val="000000"/>
                  </a:outerShdw>
                </a:effectLst>
              </a:rPr>
              <a:t>区间包含了</a:t>
            </a:r>
            <a:r>
              <a:rPr lang="zh-CN" altLang="en-US" i="1">
                <a:effectLst>
                  <a:outerShdw blurRad="38100" dist="38100" dir="2700000" algn="tl">
                    <a:srgbClr val="000000"/>
                  </a:outerShdw>
                </a:effectLst>
                <a:sym typeface="Symbol" panose="05050102010706020507" pitchFamily="18" charset="2"/>
              </a:rPr>
              <a:t></a:t>
            </a:r>
            <a:endParaRPr lang="zh-CN" altLang="en-US" i="1">
              <a:effectLst>
                <a:outerShdw blurRad="38100" dist="38100" dir="2700000" algn="tl">
                  <a:srgbClr val="000000"/>
                </a:outerShdw>
              </a:effectLst>
            </a:endParaRPr>
          </a:p>
          <a:p>
            <a:pPr>
              <a:spcBef>
                <a:spcPct val="30000"/>
              </a:spcBef>
            </a:pPr>
            <a:r>
              <a:rPr lang="zh-CN" altLang="en-US" i="1">
                <a:effectLst>
                  <a:outerShdw blurRad="38100" dist="38100" dir="2700000" algn="tl">
                    <a:srgbClr val="000000"/>
                  </a:outerShdw>
                </a:effectLst>
                <a:latin typeface="Symbol" panose="05050102010706020507" pitchFamily="18" charset="2"/>
              </a:rPr>
              <a:t></a:t>
            </a:r>
            <a:r>
              <a:rPr lang="zh-CN" altLang="en-US">
                <a:effectLst>
                  <a:outerShdw blurRad="38100" dist="38100" dir="2700000" algn="tl">
                    <a:srgbClr val="000000"/>
                  </a:outerShdw>
                </a:effectLst>
              </a:rPr>
              <a:t> </a:t>
            </a:r>
            <a:r>
              <a:rPr lang="en-US" altLang="zh-CN">
                <a:effectLst>
                  <a:outerShdw blurRad="38100" dist="38100" dir="2700000" algn="tl">
                    <a:srgbClr val="000000"/>
                  </a:outerShdw>
                </a:effectLst>
              </a:rPr>
              <a:t>% </a:t>
            </a:r>
            <a:r>
              <a:rPr lang="zh-CN" altLang="en-US">
                <a:effectLst>
                  <a:outerShdw blurRad="38100" dist="38100" dir="2700000" algn="tl">
                    <a:srgbClr val="000000"/>
                  </a:outerShdw>
                </a:effectLst>
              </a:rPr>
              <a:t>的区间未包含</a:t>
            </a:r>
            <a:r>
              <a:rPr lang="zh-CN" altLang="en-US" i="1">
                <a:effectLst>
                  <a:outerShdw blurRad="38100" dist="38100" dir="2700000" algn="tl">
                    <a:srgbClr val="000000"/>
                  </a:outerShdw>
                </a:effectLst>
                <a:latin typeface="Symbol" panose="05050102010706020507" pitchFamily="18" charset="2"/>
              </a:rPr>
              <a:t></a:t>
            </a:r>
            <a:endParaRPr lang="zh-CN" altLang="en-US" i="1">
              <a:effectLst>
                <a:outerShdw blurRad="38100" dist="38100" dir="2700000" algn="tl">
                  <a:srgbClr val="000000"/>
                </a:outerShdw>
              </a:effectLst>
            </a:endParaRPr>
          </a:p>
        </p:txBody>
      </p:sp>
      <p:grpSp>
        <p:nvGrpSpPr>
          <p:cNvPr id="898054" name="Group 6"/>
          <p:cNvGrpSpPr>
            <a:grpSpLocks/>
          </p:cNvGrpSpPr>
          <p:nvPr/>
        </p:nvGrpSpPr>
        <p:grpSpPr bwMode="auto">
          <a:xfrm>
            <a:off x="3432175" y="3068639"/>
            <a:ext cx="5518150" cy="2466975"/>
            <a:chOff x="1200" y="1536"/>
            <a:chExt cx="3476" cy="1554"/>
          </a:xfrm>
        </p:grpSpPr>
        <p:grpSp>
          <p:nvGrpSpPr>
            <p:cNvPr id="898055" name="Group 7"/>
            <p:cNvGrpSpPr>
              <a:grpSpLocks/>
            </p:cNvGrpSpPr>
            <p:nvPr/>
          </p:nvGrpSpPr>
          <p:grpSpPr bwMode="auto">
            <a:xfrm rot="-5400000" flipH="1" flipV="1">
              <a:off x="2631" y="2361"/>
              <a:ext cx="258" cy="1200"/>
              <a:chOff x="3780" y="2269"/>
              <a:chExt cx="258" cy="1364"/>
            </a:xfrm>
          </p:grpSpPr>
          <p:sp>
            <p:nvSpPr>
              <p:cNvPr id="898056" name="Freeform 8"/>
              <p:cNvSpPr>
                <a:spLocks/>
              </p:cNvSpPr>
              <p:nvPr/>
            </p:nvSpPr>
            <p:spPr bwMode="auto">
              <a:xfrm>
                <a:off x="3781" y="2269"/>
                <a:ext cx="257" cy="683"/>
              </a:xfrm>
              <a:custGeom>
                <a:avLst/>
                <a:gdLst>
                  <a:gd name="T0" fmla="*/ 0 w 257"/>
                  <a:gd name="T1" fmla="*/ 0 h 683"/>
                  <a:gd name="T2" fmla="*/ 43 w 257"/>
                  <a:gd name="T3" fmla="*/ 24 h 683"/>
                  <a:gd name="T4" fmla="*/ 72 w 257"/>
                  <a:gd name="T5" fmla="*/ 50 h 683"/>
                  <a:gd name="T6" fmla="*/ 107 w 257"/>
                  <a:gd name="T7" fmla="*/ 99 h 683"/>
                  <a:gd name="T8" fmla="*/ 128 w 257"/>
                  <a:gd name="T9" fmla="*/ 150 h 683"/>
                  <a:gd name="T10" fmla="*/ 140 w 257"/>
                  <a:gd name="T11" fmla="*/ 201 h 683"/>
                  <a:gd name="T12" fmla="*/ 145 w 257"/>
                  <a:gd name="T13" fmla="*/ 251 h 683"/>
                  <a:gd name="T14" fmla="*/ 149 w 257"/>
                  <a:gd name="T15" fmla="*/ 326 h 683"/>
                  <a:gd name="T16" fmla="*/ 151 w 257"/>
                  <a:gd name="T17" fmla="*/ 378 h 683"/>
                  <a:gd name="T18" fmla="*/ 153 w 257"/>
                  <a:gd name="T19" fmla="*/ 402 h 683"/>
                  <a:gd name="T20" fmla="*/ 156 w 257"/>
                  <a:gd name="T21" fmla="*/ 453 h 683"/>
                  <a:gd name="T22" fmla="*/ 160 w 257"/>
                  <a:gd name="T23" fmla="*/ 482 h 683"/>
                  <a:gd name="T24" fmla="*/ 166 w 257"/>
                  <a:gd name="T25" fmla="*/ 529 h 683"/>
                  <a:gd name="T26" fmla="*/ 183 w 257"/>
                  <a:gd name="T27" fmla="*/ 591 h 683"/>
                  <a:gd name="T28" fmla="*/ 204 w 257"/>
                  <a:gd name="T29" fmla="*/ 632 h 683"/>
                  <a:gd name="T30" fmla="*/ 224 w 257"/>
                  <a:gd name="T31" fmla="*/ 657 h 683"/>
                  <a:gd name="T32" fmla="*/ 256 w 257"/>
                  <a:gd name="T33" fmla="*/ 682 h 683"/>
                  <a:gd name="T34" fmla="*/ 209 w 257"/>
                  <a:gd name="T35" fmla="*/ 656 h 683"/>
                  <a:gd name="T36" fmla="*/ 174 w 257"/>
                  <a:gd name="T37" fmla="*/ 620 h 683"/>
                  <a:gd name="T38" fmla="*/ 140 w 257"/>
                  <a:gd name="T39" fmla="*/ 560 h 683"/>
                  <a:gd name="T40" fmla="*/ 130 w 257"/>
                  <a:gd name="T41" fmla="*/ 528 h 683"/>
                  <a:gd name="T42" fmla="*/ 118 w 257"/>
                  <a:gd name="T43" fmla="*/ 482 h 683"/>
                  <a:gd name="T44" fmla="*/ 115 w 257"/>
                  <a:gd name="T45" fmla="*/ 453 h 683"/>
                  <a:gd name="T46" fmla="*/ 108 w 257"/>
                  <a:gd name="T47" fmla="*/ 402 h 683"/>
                  <a:gd name="T48" fmla="*/ 107 w 257"/>
                  <a:gd name="T49" fmla="*/ 378 h 683"/>
                  <a:gd name="T50" fmla="*/ 104 w 257"/>
                  <a:gd name="T51" fmla="*/ 337 h 683"/>
                  <a:gd name="T52" fmla="*/ 104 w 257"/>
                  <a:gd name="T53" fmla="*/ 279 h 683"/>
                  <a:gd name="T54" fmla="*/ 107 w 257"/>
                  <a:gd name="T55" fmla="*/ 225 h 683"/>
                  <a:gd name="T56" fmla="*/ 100 w 257"/>
                  <a:gd name="T57" fmla="*/ 174 h 683"/>
                  <a:gd name="T58" fmla="*/ 85 w 257"/>
                  <a:gd name="T59" fmla="*/ 122 h 683"/>
                  <a:gd name="T60" fmla="*/ 71 w 257"/>
                  <a:gd name="T61" fmla="*/ 88 h 683"/>
                  <a:gd name="T62" fmla="*/ 46 w 257"/>
                  <a:gd name="T63" fmla="*/ 47 h 683"/>
                  <a:gd name="T64" fmla="*/ 27 w 257"/>
                  <a:gd name="T65" fmla="*/ 24 h 683"/>
                  <a:gd name="T66" fmla="*/ 0 w 257"/>
                  <a:gd name="T67"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7" h="683">
                    <a:moveTo>
                      <a:pt x="0" y="0"/>
                    </a:moveTo>
                    <a:lnTo>
                      <a:pt x="43" y="24"/>
                    </a:lnTo>
                    <a:lnTo>
                      <a:pt x="72" y="50"/>
                    </a:lnTo>
                    <a:lnTo>
                      <a:pt x="107" y="99"/>
                    </a:lnTo>
                    <a:lnTo>
                      <a:pt x="128" y="150"/>
                    </a:lnTo>
                    <a:lnTo>
                      <a:pt x="140" y="201"/>
                    </a:lnTo>
                    <a:lnTo>
                      <a:pt x="145" y="251"/>
                    </a:lnTo>
                    <a:lnTo>
                      <a:pt x="149" y="326"/>
                    </a:lnTo>
                    <a:lnTo>
                      <a:pt x="151" y="378"/>
                    </a:lnTo>
                    <a:lnTo>
                      <a:pt x="153" y="402"/>
                    </a:lnTo>
                    <a:lnTo>
                      <a:pt x="156" y="453"/>
                    </a:lnTo>
                    <a:lnTo>
                      <a:pt x="160" y="482"/>
                    </a:lnTo>
                    <a:lnTo>
                      <a:pt x="166" y="529"/>
                    </a:lnTo>
                    <a:lnTo>
                      <a:pt x="183" y="591"/>
                    </a:lnTo>
                    <a:lnTo>
                      <a:pt x="204" y="632"/>
                    </a:lnTo>
                    <a:lnTo>
                      <a:pt x="224" y="657"/>
                    </a:lnTo>
                    <a:lnTo>
                      <a:pt x="256" y="682"/>
                    </a:lnTo>
                    <a:lnTo>
                      <a:pt x="209" y="656"/>
                    </a:lnTo>
                    <a:lnTo>
                      <a:pt x="174" y="620"/>
                    </a:lnTo>
                    <a:lnTo>
                      <a:pt x="140" y="560"/>
                    </a:lnTo>
                    <a:lnTo>
                      <a:pt x="130" y="528"/>
                    </a:lnTo>
                    <a:lnTo>
                      <a:pt x="118" y="482"/>
                    </a:lnTo>
                    <a:lnTo>
                      <a:pt x="115" y="453"/>
                    </a:lnTo>
                    <a:lnTo>
                      <a:pt x="108" y="402"/>
                    </a:lnTo>
                    <a:lnTo>
                      <a:pt x="107" y="378"/>
                    </a:lnTo>
                    <a:lnTo>
                      <a:pt x="104" y="337"/>
                    </a:lnTo>
                    <a:lnTo>
                      <a:pt x="104" y="279"/>
                    </a:lnTo>
                    <a:lnTo>
                      <a:pt x="107" y="225"/>
                    </a:lnTo>
                    <a:lnTo>
                      <a:pt x="100" y="174"/>
                    </a:lnTo>
                    <a:lnTo>
                      <a:pt x="85" y="122"/>
                    </a:lnTo>
                    <a:lnTo>
                      <a:pt x="71" y="88"/>
                    </a:lnTo>
                    <a:lnTo>
                      <a:pt x="46" y="47"/>
                    </a:lnTo>
                    <a:lnTo>
                      <a:pt x="27" y="24"/>
                    </a:lnTo>
                    <a:lnTo>
                      <a:pt x="0" y="0"/>
                    </a:lnTo>
                  </a:path>
                </a:pathLst>
              </a:custGeom>
              <a:solidFill>
                <a:schemeClr val="accent2"/>
              </a:solidFill>
              <a:ln w="12700" cap="rnd">
                <a:solidFill>
                  <a:schemeClr val="accent2"/>
                </a:solidFill>
                <a:round/>
                <a:headEnd/>
                <a:tailEnd/>
              </a:ln>
              <a:effectLst>
                <a:outerShdw dist="35921" dir="2700000" algn="ctr" rotWithShape="0">
                  <a:schemeClr val="bg2"/>
                </a:outerShdw>
              </a:effectLst>
            </p:spPr>
            <p:txBody>
              <a:bodyPr/>
              <a:lstStyle/>
              <a:p>
                <a:endParaRPr lang="zh-CN" altLang="en-US"/>
              </a:p>
            </p:txBody>
          </p:sp>
          <p:sp>
            <p:nvSpPr>
              <p:cNvPr id="898057" name="Freeform 9"/>
              <p:cNvSpPr>
                <a:spLocks/>
              </p:cNvSpPr>
              <p:nvPr/>
            </p:nvSpPr>
            <p:spPr bwMode="auto">
              <a:xfrm>
                <a:off x="3780" y="2951"/>
                <a:ext cx="256" cy="682"/>
              </a:xfrm>
              <a:custGeom>
                <a:avLst/>
                <a:gdLst>
                  <a:gd name="T0" fmla="*/ 255 w 256"/>
                  <a:gd name="T1" fmla="*/ 0 h 682"/>
                  <a:gd name="T2" fmla="*/ 212 w 256"/>
                  <a:gd name="T3" fmla="*/ 24 h 682"/>
                  <a:gd name="T4" fmla="*/ 182 w 256"/>
                  <a:gd name="T5" fmla="*/ 49 h 682"/>
                  <a:gd name="T6" fmla="*/ 147 w 256"/>
                  <a:gd name="T7" fmla="*/ 99 h 682"/>
                  <a:gd name="T8" fmla="*/ 127 w 256"/>
                  <a:gd name="T9" fmla="*/ 151 h 682"/>
                  <a:gd name="T10" fmla="*/ 116 w 256"/>
                  <a:gd name="T11" fmla="*/ 202 h 682"/>
                  <a:gd name="T12" fmla="*/ 111 w 256"/>
                  <a:gd name="T13" fmla="*/ 249 h 682"/>
                  <a:gd name="T14" fmla="*/ 106 w 256"/>
                  <a:gd name="T15" fmla="*/ 324 h 682"/>
                  <a:gd name="T16" fmla="*/ 104 w 256"/>
                  <a:gd name="T17" fmla="*/ 378 h 682"/>
                  <a:gd name="T18" fmla="*/ 101 w 256"/>
                  <a:gd name="T19" fmla="*/ 400 h 682"/>
                  <a:gd name="T20" fmla="*/ 99 w 256"/>
                  <a:gd name="T21" fmla="*/ 453 h 682"/>
                  <a:gd name="T22" fmla="*/ 95 w 256"/>
                  <a:gd name="T23" fmla="*/ 482 h 682"/>
                  <a:gd name="T24" fmla="*/ 90 w 256"/>
                  <a:gd name="T25" fmla="*/ 528 h 682"/>
                  <a:gd name="T26" fmla="*/ 72 w 256"/>
                  <a:gd name="T27" fmla="*/ 590 h 682"/>
                  <a:gd name="T28" fmla="*/ 52 w 256"/>
                  <a:gd name="T29" fmla="*/ 630 h 682"/>
                  <a:gd name="T30" fmla="*/ 30 w 256"/>
                  <a:gd name="T31" fmla="*/ 655 h 682"/>
                  <a:gd name="T32" fmla="*/ 0 w 256"/>
                  <a:gd name="T33" fmla="*/ 681 h 682"/>
                  <a:gd name="T34" fmla="*/ 46 w 256"/>
                  <a:gd name="T35" fmla="*/ 655 h 682"/>
                  <a:gd name="T36" fmla="*/ 82 w 256"/>
                  <a:gd name="T37" fmla="*/ 619 h 682"/>
                  <a:gd name="T38" fmla="*/ 116 w 256"/>
                  <a:gd name="T39" fmla="*/ 560 h 682"/>
                  <a:gd name="T40" fmla="*/ 126 w 256"/>
                  <a:gd name="T41" fmla="*/ 528 h 682"/>
                  <a:gd name="T42" fmla="*/ 138 w 256"/>
                  <a:gd name="T43" fmla="*/ 482 h 682"/>
                  <a:gd name="T44" fmla="*/ 141 w 256"/>
                  <a:gd name="T45" fmla="*/ 453 h 682"/>
                  <a:gd name="T46" fmla="*/ 146 w 256"/>
                  <a:gd name="T47" fmla="*/ 400 h 682"/>
                  <a:gd name="T48" fmla="*/ 147 w 256"/>
                  <a:gd name="T49" fmla="*/ 378 h 682"/>
                  <a:gd name="T50" fmla="*/ 151 w 256"/>
                  <a:gd name="T51" fmla="*/ 336 h 682"/>
                  <a:gd name="T52" fmla="*/ 150 w 256"/>
                  <a:gd name="T53" fmla="*/ 278 h 682"/>
                  <a:gd name="T54" fmla="*/ 150 w 256"/>
                  <a:gd name="T55" fmla="*/ 224 h 682"/>
                  <a:gd name="T56" fmla="*/ 154 w 256"/>
                  <a:gd name="T57" fmla="*/ 174 h 682"/>
                  <a:gd name="T58" fmla="*/ 170 w 256"/>
                  <a:gd name="T59" fmla="*/ 122 h 682"/>
                  <a:gd name="T60" fmla="*/ 184 w 256"/>
                  <a:gd name="T61" fmla="*/ 87 h 682"/>
                  <a:gd name="T62" fmla="*/ 210 w 256"/>
                  <a:gd name="T63" fmla="*/ 47 h 682"/>
                  <a:gd name="T64" fmla="*/ 229 w 256"/>
                  <a:gd name="T65" fmla="*/ 24 h 682"/>
                  <a:gd name="T66" fmla="*/ 255 w 256"/>
                  <a:gd name="T67"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6" h="682">
                    <a:moveTo>
                      <a:pt x="255" y="0"/>
                    </a:moveTo>
                    <a:lnTo>
                      <a:pt x="212" y="24"/>
                    </a:lnTo>
                    <a:lnTo>
                      <a:pt x="182" y="49"/>
                    </a:lnTo>
                    <a:lnTo>
                      <a:pt x="147" y="99"/>
                    </a:lnTo>
                    <a:lnTo>
                      <a:pt x="127" y="151"/>
                    </a:lnTo>
                    <a:lnTo>
                      <a:pt x="116" y="202"/>
                    </a:lnTo>
                    <a:lnTo>
                      <a:pt x="111" y="249"/>
                    </a:lnTo>
                    <a:lnTo>
                      <a:pt x="106" y="324"/>
                    </a:lnTo>
                    <a:lnTo>
                      <a:pt x="104" y="378"/>
                    </a:lnTo>
                    <a:lnTo>
                      <a:pt x="101" y="400"/>
                    </a:lnTo>
                    <a:lnTo>
                      <a:pt x="99" y="453"/>
                    </a:lnTo>
                    <a:lnTo>
                      <a:pt x="95" y="482"/>
                    </a:lnTo>
                    <a:lnTo>
                      <a:pt x="90" y="528"/>
                    </a:lnTo>
                    <a:lnTo>
                      <a:pt x="72" y="590"/>
                    </a:lnTo>
                    <a:lnTo>
                      <a:pt x="52" y="630"/>
                    </a:lnTo>
                    <a:lnTo>
                      <a:pt x="30" y="655"/>
                    </a:lnTo>
                    <a:lnTo>
                      <a:pt x="0" y="681"/>
                    </a:lnTo>
                    <a:lnTo>
                      <a:pt x="46" y="655"/>
                    </a:lnTo>
                    <a:lnTo>
                      <a:pt x="82" y="619"/>
                    </a:lnTo>
                    <a:lnTo>
                      <a:pt x="116" y="560"/>
                    </a:lnTo>
                    <a:lnTo>
                      <a:pt x="126" y="528"/>
                    </a:lnTo>
                    <a:lnTo>
                      <a:pt x="138" y="482"/>
                    </a:lnTo>
                    <a:lnTo>
                      <a:pt x="141" y="453"/>
                    </a:lnTo>
                    <a:lnTo>
                      <a:pt x="146" y="400"/>
                    </a:lnTo>
                    <a:lnTo>
                      <a:pt x="147" y="378"/>
                    </a:lnTo>
                    <a:lnTo>
                      <a:pt x="151" y="336"/>
                    </a:lnTo>
                    <a:lnTo>
                      <a:pt x="150" y="278"/>
                    </a:lnTo>
                    <a:lnTo>
                      <a:pt x="150" y="224"/>
                    </a:lnTo>
                    <a:lnTo>
                      <a:pt x="154" y="174"/>
                    </a:lnTo>
                    <a:lnTo>
                      <a:pt x="170" y="122"/>
                    </a:lnTo>
                    <a:lnTo>
                      <a:pt x="184" y="87"/>
                    </a:lnTo>
                    <a:lnTo>
                      <a:pt x="210" y="47"/>
                    </a:lnTo>
                    <a:lnTo>
                      <a:pt x="229" y="24"/>
                    </a:lnTo>
                    <a:lnTo>
                      <a:pt x="255" y="0"/>
                    </a:lnTo>
                  </a:path>
                </a:pathLst>
              </a:custGeom>
              <a:solidFill>
                <a:schemeClr val="accent2"/>
              </a:solidFill>
              <a:ln w="12700" cap="rnd">
                <a:solidFill>
                  <a:schemeClr val="accent2"/>
                </a:solidFill>
                <a:round/>
                <a:headEnd/>
                <a:tailEnd/>
              </a:ln>
              <a:effectLst>
                <a:outerShdw dist="35921" dir="2700000" algn="ctr" rotWithShape="0">
                  <a:schemeClr val="bg2"/>
                </a:outerShdw>
              </a:effectLst>
            </p:spPr>
            <p:txBody>
              <a:bodyPr/>
              <a:lstStyle/>
              <a:p>
                <a:endParaRPr lang="zh-CN" altLang="en-US"/>
              </a:p>
            </p:txBody>
          </p:sp>
        </p:grpSp>
        <p:graphicFrame>
          <p:nvGraphicFramePr>
            <p:cNvPr id="898058" name="Object 10">
              <a:hlinkClick r:id="" action="ppaction://ole?verb=0"/>
            </p:cNvPr>
            <p:cNvGraphicFramePr>
              <a:graphicFrameLocks/>
            </p:cNvGraphicFramePr>
            <p:nvPr>
              <p:extLst>
                <p:ext uri="{D42A27DB-BD31-4B8C-83A1-F6EECF244321}">
                  <p14:modId xmlns:p14="http://schemas.microsoft.com/office/powerpoint/2010/main" val="1710963024"/>
                </p:ext>
              </p:extLst>
            </p:nvPr>
          </p:nvGraphicFramePr>
          <p:xfrm>
            <a:off x="2347" y="2544"/>
            <a:ext cx="778" cy="336"/>
          </p:xfrm>
          <a:graphic>
            <a:graphicData uri="http://schemas.openxmlformats.org/presentationml/2006/ole">
              <mc:AlternateContent xmlns:mc="http://schemas.openxmlformats.org/markup-compatibility/2006">
                <mc:Choice xmlns:v="urn:schemas-microsoft-com:vml" Requires="v">
                  <p:oleObj spid="_x0000_s2134" name="公式" r:id="rId4" imgW="558720" imgH="228600" progId="Equation.3">
                    <p:embed/>
                  </p:oleObj>
                </mc:Choice>
                <mc:Fallback>
                  <p:oleObj name="公式" r:id="rId4" imgW="558720" imgH="228600" progId="Equation.3">
                    <p:embed/>
                    <p:pic>
                      <p:nvPicPr>
                        <p:cNvPr id="0" name=""/>
                        <p:cNvPicPr>
                          <a:picLocks noChangeArrowheads="1"/>
                        </p:cNvPicPr>
                        <p:nvPr/>
                      </p:nvPicPr>
                      <p:blipFill>
                        <a:blip r:embed="rId5"/>
                        <a:srcRect/>
                        <a:stretch>
                          <a:fillRect/>
                        </a:stretch>
                      </p:blipFill>
                      <p:spPr bwMode="auto">
                        <a:xfrm>
                          <a:off x="2347" y="2544"/>
                          <a:ext cx="778" cy="33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898059" name="Freeform 11" descr="60%"/>
            <p:cNvSpPr>
              <a:spLocks/>
            </p:cNvSpPr>
            <p:nvPr/>
          </p:nvSpPr>
          <p:spPr bwMode="auto">
            <a:xfrm>
              <a:off x="1392" y="2112"/>
              <a:ext cx="720" cy="431"/>
            </a:xfrm>
            <a:custGeom>
              <a:avLst/>
              <a:gdLst>
                <a:gd name="T0" fmla="*/ 436 w 436"/>
                <a:gd name="T1" fmla="*/ 202 h 202"/>
                <a:gd name="T2" fmla="*/ 0 w 436"/>
                <a:gd name="T3" fmla="*/ 202 h 202"/>
                <a:gd name="T4" fmla="*/ 109 w 436"/>
                <a:gd name="T5" fmla="*/ 167 h 202"/>
                <a:gd name="T6" fmla="*/ 248 w 436"/>
                <a:gd name="T7" fmla="*/ 117 h 202"/>
                <a:gd name="T8" fmla="*/ 348 w 436"/>
                <a:gd name="T9" fmla="*/ 67 h 202"/>
                <a:gd name="T10" fmla="*/ 436 w 436"/>
                <a:gd name="T11" fmla="*/ 0 h 202"/>
                <a:gd name="T12" fmla="*/ 436 w 436"/>
                <a:gd name="T13" fmla="*/ 202 h 202"/>
              </a:gdLst>
              <a:ahLst/>
              <a:cxnLst>
                <a:cxn ang="0">
                  <a:pos x="T0" y="T1"/>
                </a:cxn>
                <a:cxn ang="0">
                  <a:pos x="T2" y="T3"/>
                </a:cxn>
                <a:cxn ang="0">
                  <a:pos x="T4" y="T5"/>
                </a:cxn>
                <a:cxn ang="0">
                  <a:pos x="T6" y="T7"/>
                </a:cxn>
                <a:cxn ang="0">
                  <a:pos x="T8" y="T9"/>
                </a:cxn>
                <a:cxn ang="0">
                  <a:pos x="T10" y="T11"/>
                </a:cxn>
                <a:cxn ang="0">
                  <a:pos x="T12" y="T13"/>
                </a:cxn>
              </a:cxnLst>
              <a:rect l="0" t="0" r="r" b="b"/>
              <a:pathLst>
                <a:path w="436" h="202">
                  <a:moveTo>
                    <a:pt x="436" y="202"/>
                  </a:moveTo>
                  <a:lnTo>
                    <a:pt x="0" y="202"/>
                  </a:lnTo>
                  <a:lnTo>
                    <a:pt x="109" y="167"/>
                  </a:lnTo>
                  <a:lnTo>
                    <a:pt x="248" y="117"/>
                  </a:lnTo>
                  <a:lnTo>
                    <a:pt x="348" y="67"/>
                  </a:lnTo>
                  <a:lnTo>
                    <a:pt x="436" y="0"/>
                  </a:lnTo>
                  <a:lnTo>
                    <a:pt x="436" y="202"/>
                  </a:lnTo>
                  <a:close/>
                </a:path>
              </a:pathLst>
            </a:custGeom>
            <a:pattFill prst="pct60">
              <a:fgClr>
                <a:schemeClr val="hlink"/>
              </a:fgClr>
              <a:bgClr>
                <a:srgbClr val="FFFFFF"/>
              </a:bgClr>
            </a:pattFill>
            <a:ln w="30163">
              <a:solidFill>
                <a:schemeClr val="hlink"/>
              </a:solidFill>
              <a:round/>
              <a:headEnd/>
              <a:tailEnd/>
            </a:ln>
          </p:spPr>
          <p:txBody>
            <a:bodyPr/>
            <a:lstStyle/>
            <a:p>
              <a:endParaRPr lang="zh-CN" altLang="en-US"/>
            </a:p>
          </p:txBody>
        </p:sp>
        <p:sp>
          <p:nvSpPr>
            <p:cNvPr id="898060" name="Freeform 12" descr="60%"/>
            <p:cNvSpPr>
              <a:spLocks/>
            </p:cNvSpPr>
            <p:nvPr/>
          </p:nvSpPr>
          <p:spPr bwMode="auto">
            <a:xfrm>
              <a:off x="3457" y="2208"/>
              <a:ext cx="767" cy="346"/>
            </a:xfrm>
            <a:custGeom>
              <a:avLst/>
              <a:gdLst>
                <a:gd name="T0" fmla="*/ 0 w 434"/>
                <a:gd name="T1" fmla="*/ 202 h 202"/>
                <a:gd name="T2" fmla="*/ 434 w 434"/>
                <a:gd name="T3" fmla="*/ 202 h 202"/>
                <a:gd name="T4" fmla="*/ 325 w 434"/>
                <a:gd name="T5" fmla="*/ 167 h 202"/>
                <a:gd name="T6" fmla="*/ 188 w 434"/>
                <a:gd name="T7" fmla="*/ 117 h 202"/>
                <a:gd name="T8" fmla="*/ 88 w 434"/>
                <a:gd name="T9" fmla="*/ 67 h 202"/>
                <a:gd name="T10" fmla="*/ 0 w 434"/>
                <a:gd name="T11" fmla="*/ 0 h 202"/>
                <a:gd name="T12" fmla="*/ 0 w 434"/>
                <a:gd name="T13" fmla="*/ 202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0" y="202"/>
                  </a:moveTo>
                  <a:lnTo>
                    <a:pt x="434" y="202"/>
                  </a:lnTo>
                  <a:lnTo>
                    <a:pt x="325" y="167"/>
                  </a:lnTo>
                  <a:lnTo>
                    <a:pt x="188" y="117"/>
                  </a:lnTo>
                  <a:lnTo>
                    <a:pt x="88" y="67"/>
                  </a:lnTo>
                  <a:lnTo>
                    <a:pt x="0" y="0"/>
                  </a:lnTo>
                  <a:lnTo>
                    <a:pt x="0" y="202"/>
                  </a:lnTo>
                  <a:close/>
                </a:path>
              </a:pathLst>
            </a:custGeom>
            <a:pattFill prst="pct60">
              <a:fgClr>
                <a:schemeClr val="hlink"/>
              </a:fgClr>
              <a:bgClr>
                <a:srgbClr val="FFFFFF"/>
              </a:bgClr>
            </a:pattFill>
            <a:ln w="30163">
              <a:solidFill>
                <a:schemeClr val="hlink"/>
              </a:solidFill>
              <a:round/>
              <a:headEnd/>
              <a:tailEnd/>
            </a:ln>
          </p:spPr>
          <p:txBody>
            <a:bodyPr/>
            <a:lstStyle/>
            <a:p>
              <a:endParaRPr lang="zh-CN" altLang="en-US"/>
            </a:p>
          </p:txBody>
        </p:sp>
        <p:sp>
          <p:nvSpPr>
            <p:cNvPr id="898061" name="Line 13"/>
            <p:cNvSpPr>
              <a:spLocks noChangeShapeType="1"/>
            </p:cNvSpPr>
            <p:nvPr/>
          </p:nvSpPr>
          <p:spPr bwMode="auto">
            <a:xfrm>
              <a:off x="2737" y="2402"/>
              <a:ext cx="2" cy="124"/>
            </a:xfrm>
            <a:prstGeom prst="line">
              <a:avLst/>
            </a:prstGeom>
            <a:noFill/>
            <a:ln w="30163">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98062" name="Line 14"/>
            <p:cNvSpPr>
              <a:spLocks noChangeShapeType="1"/>
            </p:cNvSpPr>
            <p:nvPr/>
          </p:nvSpPr>
          <p:spPr bwMode="auto">
            <a:xfrm>
              <a:off x="1256" y="2543"/>
              <a:ext cx="3160" cy="0"/>
            </a:xfrm>
            <a:prstGeom prst="line">
              <a:avLst/>
            </a:prstGeom>
            <a:noFill/>
            <a:ln w="42862">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98063" name="Rectangle 15"/>
            <p:cNvSpPr>
              <a:spLocks noChangeArrowheads="1"/>
            </p:cNvSpPr>
            <p:nvPr/>
          </p:nvSpPr>
          <p:spPr bwMode="auto">
            <a:xfrm>
              <a:off x="2482" y="2067"/>
              <a:ext cx="35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0F0F0"/>
                  </a:solidFill>
                  <a:miter lim="800000"/>
                  <a:headEnd/>
                  <a:tailEnd/>
                </a14:hiddenLine>
              </a:ext>
            </a:extLst>
          </p:spPr>
          <p:txBody>
            <a:bodyPr wrap="none" lIns="0" tIns="0" rIns="0" bIns="0">
              <a:spAutoFit/>
            </a:bodyPr>
            <a:lstStyle/>
            <a:p>
              <a:r>
                <a:rPr lang="en-US" altLang="zh-CN" sz="2300">
                  <a:solidFill>
                    <a:srgbClr val="F0F0F0"/>
                  </a:solidFill>
                  <a:effectLst>
                    <a:outerShdw blurRad="38100" dist="38100" dir="2700000" algn="tl">
                      <a:srgbClr val="000000"/>
                    </a:outerShdw>
                  </a:effectLst>
                </a:rPr>
                <a:t>1 - </a:t>
              </a:r>
              <a:r>
                <a:rPr lang="en-US" altLang="zh-CN" sz="2300">
                  <a:solidFill>
                    <a:srgbClr val="F0F0F0"/>
                  </a:solidFill>
                  <a:effectLst>
                    <a:outerShdw blurRad="38100" dist="38100" dir="2700000" algn="tl">
                      <a:srgbClr val="000000"/>
                    </a:outerShdw>
                  </a:effectLst>
                  <a:latin typeface="Symbol" panose="05050102010706020507" pitchFamily="18" charset="2"/>
                </a:rPr>
                <a:t>a</a:t>
              </a:r>
            </a:p>
          </p:txBody>
        </p:sp>
        <p:sp>
          <p:nvSpPr>
            <p:cNvPr id="898064" name="Rectangle 16"/>
            <p:cNvSpPr>
              <a:spLocks noChangeArrowheads="1"/>
            </p:cNvSpPr>
            <p:nvPr/>
          </p:nvSpPr>
          <p:spPr bwMode="auto">
            <a:xfrm>
              <a:off x="3908" y="1983"/>
              <a:ext cx="4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300">
                  <a:solidFill>
                    <a:srgbClr val="F0F0F0"/>
                  </a:solidFill>
                  <a:effectLst>
                    <a:outerShdw blurRad="38100" dist="38100" dir="2700000" algn="tl">
                      <a:srgbClr val="000000"/>
                    </a:outerShdw>
                  </a:effectLst>
                  <a:latin typeface="Symbol" panose="05050102010706020507" pitchFamily="18" charset="2"/>
                </a:rPr>
                <a:t>a</a:t>
              </a:r>
              <a:r>
                <a:rPr lang="en-US" altLang="zh-CN" sz="2300">
                  <a:solidFill>
                    <a:srgbClr val="F0F0F0"/>
                  </a:solidFill>
                  <a:effectLst>
                    <a:outerShdw blurRad="38100" dist="38100" dir="2700000" algn="tl">
                      <a:srgbClr val="000000"/>
                    </a:outerShdw>
                  </a:effectLst>
                </a:rPr>
                <a:t>/</a:t>
              </a:r>
              <a:r>
                <a:rPr lang="en-US" altLang="zh-CN" sz="2000">
                  <a:solidFill>
                    <a:srgbClr val="F0F0F0"/>
                  </a:solidFill>
                  <a:effectLst>
                    <a:outerShdw blurRad="38100" dist="38100" dir="2700000" algn="tl">
                      <a:srgbClr val="000000"/>
                    </a:outerShdw>
                  </a:effectLst>
                </a:rPr>
                <a:t>2</a:t>
              </a:r>
            </a:p>
          </p:txBody>
        </p:sp>
        <p:sp>
          <p:nvSpPr>
            <p:cNvPr id="898065" name="Rectangle 17"/>
            <p:cNvSpPr>
              <a:spLocks noChangeArrowheads="1"/>
            </p:cNvSpPr>
            <p:nvPr/>
          </p:nvSpPr>
          <p:spPr bwMode="auto">
            <a:xfrm>
              <a:off x="1200" y="1983"/>
              <a:ext cx="45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300">
                  <a:solidFill>
                    <a:srgbClr val="F0F0F0"/>
                  </a:solidFill>
                  <a:effectLst>
                    <a:outerShdw blurRad="38100" dist="38100" dir="2700000" algn="tl">
                      <a:srgbClr val="000000"/>
                    </a:outerShdw>
                  </a:effectLst>
                  <a:latin typeface="Symbol" panose="05050102010706020507" pitchFamily="18" charset="2"/>
                </a:rPr>
                <a:t>a</a:t>
              </a:r>
              <a:r>
                <a:rPr lang="en-US" altLang="zh-CN" sz="2300">
                  <a:solidFill>
                    <a:srgbClr val="F0F0F0"/>
                  </a:solidFill>
                  <a:effectLst>
                    <a:outerShdw blurRad="38100" dist="38100" dir="2700000" algn="tl">
                      <a:srgbClr val="000000"/>
                    </a:outerShdw>
                  </a:effectLst>
                </a:rPr>
                <a:t>/</a:t>
              </a:r>
              <a:r>
                <a:rPr lang="en-US" altLang="zh-CN" sz="2000">
                  <a:solidFill>
                    <a:srgbClr val="F0F0F0"/>
                  </a:solidFill>
                  <a:effectLst>
                    <a:outerShdw blurRad="38100" dist="38100" dir="2700000" algn="tl">
                      <a:srgbClr val="000000"/>
                    </a:outerShdw>
                  </a:effectLst>
                </a:rPr>
                <a:t>2</a:t>
              </a:r>
            </a:p>
          </p:txBody>
        </p:sp>
        <p:graphicFrame>
          <p:nvGraphicFramePr>
            <p:cNvPr id="898066" name="Object 18">
              <a:hlinkClick r:id="" action="ppaction://ole?verb=0"/>
            </p:cNvPr>
            <p:cNvGraphicFramePr>
              <a:graphicFrameLocks/>
            </p:cNvGraphicFramePr>
            <p:nvPr>
              <p:extLst>
                <p:ext uri="{D42A27DB-BD31-4B8C-83A1-F6EECF244321}">
                  <p14:modId xmlns:p14="http://schemas.microsoft.com/office/powerpoint/2010/main" val="1556616633"/>
                </p:ext>
              </p:extLst>
            </p:nvPr>
          </p:nvGraphicFramePr>
          <p:xfrm>
            <a:off x="3312" y="1680"/>
            <a:ext cx="285" cy="357"/>
          </p:xfrm>
          <a:graphic>
            <a:graphicData uri="http://schemas.openxmlformats.org/presentationml/2006/ole">
              <mc:AlternateContent xmlns:mc="http://schemas.openxmlformats.org/markup-compatibility/2006">
                <mc:Choice xmlns:v="urn:schemas-microsoft-com:vml" Requires="v">
                  <p:oleObj spid="_x0000_s2135" name="公式" r:id="rId6" imgW="203040" imgH="228600" progId="Equation.3">
                    <p:embed/>
                  </p:oleObj>
                </mc:Choice>
                <mc:Fallback>
                  <p:oleObj name="公式" r:id="rId6" imgW="203040" imgH="228600" progId="Equation.3">
                    <p:embed/>
                    <p:pic>
                      <p:nvPicPr>
                        <p:cNvPr id="0" name=""/>
                        <p:cNvPicPr>
                          <a:picLocks noChangeArrowheads="1"/>
                        </p:cNvPicPr>
                        <p:nvPr/>
                      </p:nvPicPr>
                      <p:blipFill>
                        <a:blip r:embed="rId7"/>
                        <a:srcRect/>
                        <a:stretch>
                          <a:fillRect/>
                        </a:stretch>
                      </p:blipFill>
                      <p:spPr bwMode="auto">
                        <a:xfrm>
                          <a:off x="3312" y="1680"/>
                          <a:ext cx="285" cy="35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898067" name="Object 19">
              <a:hlinkClick r:id="" action="ppaction://ole?verb=0"/>
            </p:cNvPr>
            <p:cNvGraphicFramePr>
              <a:graphicFrameLocks/>
            </p:cNvGraphicFramePr>
            <p:nvPr/>
          </p:nvGraphicFramePr>
          <p:xfrm>
            <a:off x="4464" y="2352"/>
            <a:ext cx="212" cy="280"/>
          </p:xfrm>
          <a:graphic>
            <a:graphicData uri="http://schemas.openxmlformats.org/presentationml/2006/ole">
              <mc:AlternateContent xmlns:mc="http://schemas.openxmlformats.org/markup-compatibility/2006">
                <mc:Choice xmlns:v="urn:schemas-microsoft-com:vml" Requires="v">
                  <p:oleObj spid="_x0000_s2136" name="Equation" r:id="rId8" imgW="177646" imgH="190335" progId="Equation.3">
                    <p:embed/>
                  </p:oleObj>
                </mc:Choice>
                <mc:Fallback>
                  <p:oleObj name="Equation" r:id="rId8" imgW="177646" imgH="190335"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4" y="2352"/>
                          <a:ext cx="212" cy="28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898068" name="Group 20"/>
            <p:cNvGrpSpPr>
              <a:grpSpLocks/>
            </p:cNvGrpSpPr>
            <p:nvPr/>
          </p:nvGrpSpPr>
          <p:grpSpPr bwMode="auto">
            <a:xfrm>
              <a:off x="1256" y="1536"/>
              <a:ext cx="2977" cy="959"/>
              <a:chOff x="1626" y="1516"/>
              <a:chExt cx="2532" cy="674"/>
            </a:xfrm>
          </p:grpSpPr>
          <p:sp>
            <p:nvSpPr>
              <p:cNvPr id="898069" name="Freeform 21"/>
              <p:cNvSpPr>
                <a:spLocks/>
              </p:cNvSpPr>
              <p:nvPr/>
            </p:nvSpPr>
            <p:spPr bwMode="auto">
              <a:xfrm>
                <a:off x="2892" y="1516"/>
                <a:ext cx="1266" cy="674"/>
              </a:xfrm>
              <a:custGeom>
                <a:avLst/>
                <a:gdLst>
                  <a:gd name="T0" fmla="*/ 1266 w 1266"/>
                  <a:gd name="T1" fmla="*/ 674 h 674"/>
                  <a:gd name="T2" fmla="*/ 1133 w 1266"/>
                  <a:gd name="T3" fmla="*/ 666 h 674"/>
                  <a:gd name="T4" fmla="*/ 1065 w 1266"/>
                  <a:gd name="T5" fmla="*/ 657 h 674"/>
                  <a:gd name="T6" fmla="*/ 998 w 1266"/>
                  <a:gd name="T7" fmla="*/ 647 h 674"/>
                  <a:gd name="T8" fmla="*/ 932 w 1266"/>
                  <a:gd name="T9" fmla="*/ 632 h 674"/>
                  <a:gd name="T10" fmla="*/ 865 w 1266"/>
                  <a:gd name="T11" fmla="*/ 611 h 674"/>
                  <a:gd name="T12" fmla="*/ 800 w 1266"/>
                  <a:gd name="T13" fmla="*/ 584 h 674"/>
                  <a:gd name="T14" fmla="*/ 665 w 1266"/>
                  <a:gd name="T15" fmla="*/ 505 h 674"/>
                  <a:gd name="T16" fmla="*/ 532 w 1266"/>
                  <a:gd name="T17" fmla="*/ 395 h 674"/>
                  <a:gd name="T18" fmla="*/ 399 w 1266"/>
                  <a:gd name="T19" fmla="*/ 264 h 674"/>
                  <a:gd name="T20" fmla="*/ 333 w 1266"/>
                  <a:gd name="T21" fmla="*/ 195 h 674"/>
                  <a:gd name="T22" fmla="*/ 266 w 1266"/>
                  <a:gd name="T23" fmla="*/ 133 h 674"/>
                  <a:gd name="T24" fmla="*/ 198 w 1266"/>
                  <a:gd name="T25" fmla="*/ 79 h 674"/>
                  <a:gd name="T26" fmla="*/ 133 w 1266"/>
                  <a:gd name="T27" fmla="*/ 35 h 674"/>
                  <a:gd name="T28" fmla="*/ 65 w 1266"/>
                  <a:gd name="T29" fmla="*/ 8 h 674"/>
                  <a:gd name="T30" fmla="*/ 0 w 1266"/>
                  <a:gd name="T31"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6" h="674">
                    <a:moveTo>
                      <a:pt x="1266" y="674"/>
                    </a:moveTo>
                    <a:lnTo>
                      <a:pt x="1133" y="666"/>
                    </a:lnTo>
                    <a:lnTo>
                      <a:pt x="1065" y="657"/>
                    </a:lnTo>
                    <a:lnTo>
                      <a:pt x="998" y="647"/>
                    </a:lnTo>
                    <a:lnTo>
                      <a:pt x="932" y="632"/>
                    </a:lnTo>
                    <a:lnTo>
                      <a:pt x="865" y="611"/>
                    </a:lnTo>
                    <a:lnTo>
                      <a:pt x="800" y="584"/>
                    </a:lnTo>
                    <a:lnTo>
                      <a:pt x="665" y="505"/>
                    </a:lnTo>
                    <a:lnTo>
                      <a:pt x="532" y="395"/>
                    </a:lnTo>
                    <a:lnTo>
                      <a:pt x="399" y="264"/>
                    </a:lnTo>
                    <a:lnTo>
                      <a:pt x="333" y="195"/>
                    </a:lnTo>
                    <a:lnTo>
                      <a:pt x="266" y="133"/>
                    </a:lnTo>
                    <a:lnTo>
                      <a:pt x="198" y="79"/>
                    </a:lnTo>
                    <a:lnTo>
                      <a:pt x="133" y="35"/>
                    </a:lnTo>
                    <a:lnTo>
                      <a:pt x="65" y="8"/>
                    </a:lnTo>
                    <a:lnTo>
                      <a:pt x="0" y="0"/>
                    </a:lnTo>
                  </a:path>
                </a:pathLst>
              </a:custGeom>
              <a:noFill/>
              <a:ln w="57150">
                <a:solidFill>
                  <a:srgbClr val="FF0000"/>
                </a:solidFill>
                <a:round/>
                <a:headEnd/>
                <a:tailEnd/>
              </a:ln>
              <a:effectLst>
                <a:outerShdw dist="127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8070" name="Freeform 22"/>
              <p:cNvSpPr>
                <a:spLocks/>
              </p:cNvSpPr>
              <p:nvPr/>
            </p:nvSpPr>
            <p:spPr bwMode="auto">
              <a:xfrm>
                <a:off x="1626" y="1516"/>
                <a:ext cx="1266" cy="674"/>
              </a:xfrm>
              <a:custGeom>
                <a:avLst/>
                <a:gdLst>
                  <a:gd name="T0" fmla="*/ 0 w 1266"/>
                  <a:gd name="T1" fmla="*/ 674 h 674"/>
                  <a:gd name="T2" fmla="*/ 133 w 1266"/>
                  <a:gd name="T3" fmla="*/ 666 h 674"/>
                  <a:gd name="T4" fmla="*/ 199 w 1266"/>
                  <a:gd name="T5" fmla="*/ 657 h 674"/>
                  <a:gd name="T6" fmla="*/ 266 w 1266"/>
                  <a:gd name="T7" fmla="*/ 647 h 674"/>
                  <a:gd name="T8" fmla="*/ 332 w 1266"/>
                  <a:gd name="T9" fmla="*/ 632 h 674"/>
                  <a:gd name="T10" fmla="*/ 399 w 1266"/>
                  <a:gd name="T11" fmla="*/ 611 h 674"/>
                  <a:gd name="T12" fmla="*/ 467 w 1266"/>
                  <a:gd name="T13" fmla="*/ 584 h 674"/>
                  <a:gd name="T14" fmla="*/ 599 w 1266"/>
                  <a:gd name="T15" fmla="*/ 505 h 674"/>
                  <a:gd name="T16" fmla="*/ 732 w 1266"/>
                  <a:gd name="T17" fmla="*/ 395 h 674"/>
                  <a:gd name="T18" fmla="*/ 865 w 1266"/>
                  <a:gd name="T19" fmla="*/ 264 h 674"/>
                  <a:gd name="T20" fmla="*/ 933 w 1266"/>
                  <a:gd name="T21" fmla="*/ 195 h 674"/>
                  <a:gd name="T22" fmla="*/ 998 w 1266"/>
                  <a:gd name="T23" fmla="*/ 133 h 674"/>
                  <a:gd name="T24" fmla="*/ 1066 w 1266"/>
                  <a:gd name="T25" fmla="*/ 79 h 674"/>
                  <a:gd name="T26" fmla="*/ 1131 w 1266"/>
                  <a:gd name="T27" fmla="*/ 35 h 674"/>
                  <a:gd name="T28" fmla="*/ 1199 w 1266"/>
                  <a:gd name="T29" fmla="*/ 8 h 674"/>
                  <a:gd name="T30" fmla="*/ 1266 w 1266"/>
                  <a:gd name="T31"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6" h="674">
                    <a:moveTo>
                      <a:pt x="0" y="674"/>
                    </a:moveTo>
                    <a:lnTo>
                      <a:pt x="133" y="666"/>
                    </a:lnTo>
                    <a:lnTo>
                      <a:pt x="199" y="657"/>
                    </a:lnTo>
                    <a:lnTo>
                      <a:pt x="266" y="647"/>
                    </a:lnTo>
                    <a:lnTo>
                      <a:pt x="332" y="632"/>
                    </a:lnTo>
                    <a:lnTo>
                      <a:pt x="399" y="611"/>
                    </a:lnTo>
                    <a:lnTo>
                      <a:pt x="467" y="584"/>
                    </a:lnTo>
                    <a:lnTo>
                      <a:pt x="599" y="505"/>
                    </a:lnTo>
                    <a:lnTo>
                      <a:pt x="732" y="395"/>
                    </a:lnTo>
                    <a:lnTo>
                      <a:pt x="865" y="264"/>
                    </a:lnTo>
                    <a:lnTo>
                      <a:pt x="933" y="195"/>
                    </a:lnTo>
                    <a:lnTo>
                      <a:pt x="998" y="133"/>
                    </a:lnTo>
                    <a:lnTo>
                      <a:pt x="1066" y="79"/>
                    </a:lnTo>
                    <a:lnTo>
                      <a:pt x="1131" y="35"/>
                    </a:lnTo>
                    <a:lnTo>
                      <a:pt x="1199" y="8"/>
                    </a:lnTo>
                    <a:lnTo>
                      <a:pt x="1266" y="0"/>
                    </a:lnTo>
                  </a:path>
                </a:pathLst>
              </a:custGeom>
              <a:noFill/>
              <a:ln w="57150">
                <a:solidFill>
                  <a:srgbClr val="FF0000"/>
                </a:solidFill>
                <a:round/>
                <a:headEnd/>
                <a:tailEnd/>
              </a:ln>
              <a:effectLst>
                <a:outerShdw dist="127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98071" name="Line 23"/>
            <p:cNvSpPr>
              <a:spLocks noChangeShapeType="1"/>
            </p:cNvSpPr>
            <p:nvPr/>
          </p:nvSpPr>
          <p:spPr bwMode="auto">
            <a:xfrm flipH="1">
              <a:off x="3626" y="2208"/>
              <a:ext cx="310" cy="222"/>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98072" name="Line 24"/>
            <p:cNvSpPr>
              <a:spLocks noChangeShapeType="1"/>
            </p:cNvSpPr>
            <p:nvPr/>
          </p:nvSpPr>
          <p:spPr bwMode="auto">
            <a:xfrm>
              <a:off x="1584" y="2160"/>
              <a:ext cx="240" cy="336"/>
            </a:xfrm>
            <a:prstGeom prst="line">
              <a:avLst/>
            </a:prstGeom>
            <a:noFill/>
            <a:ln w="30163">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588883109"/>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850252" y="353545"/>
            <a:ext cx="8458520" cy="6343891"/>
          </a:xfrm>
          <a:prstGeom prst="rect">
            <a:avLst/>
          </a:prstGeom>
        </p:spPr>
      </p:pic>
    </p:spTree>
    <p:extLst>
      <p:ext uri="{BB962C8B-B14F-4D97-AF65-F5344CB8AC3E}">
        <p14:creationId xmlns:p14="http://schemas.microsoft.com/office/powerpoint/2010/main" val="3284505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144166" y="484174"/>
            <a:ext cx="7801748" cy="5851312"/>
          </a:xfrm>
          <a:prstGeom prst="rect">
            <a:avLst/>
          </a:prstGeom>
        </p:spPr>
      </p:pic>
    </p:spTree>
    <p:extLst>
      <p:ext uri="{BB962C8B-B14F-4D97-AF65-F5344CB8AC3E}">
        <p14:creationId xmlns:p14="http://schemas.microsoft.com/office/powerpoint/2010/main" val="3245264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828479" y="429745"/>
            <a:ext cx="8077519" cy="6058140"/>
          </a:xfrm>
          <a:prstGeom prst="rect">
            <a:avLst/>
          </a:prstGeom>
        </p:spPr>
      </p:pic>
    </p:spTree>
    <p:extLst>
      <p:ext uri="{BB962C8B-B14F-4D97-AF65-F5344CB8AC3E}">
        <p14:creationId xmlns:p14="http://schemas.microsoft.com/office/powerpoint/2010/main" val="3771445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3" name="Rectangle 7"/>
          <p:cNvSpPr>
            <a:spLocks noChangeArrowheads="1"/>
          </p:cNvSpPr>
          <p:nvPr/>
        </p:nvSpPr>
        <p:spPr bwMode="auto">
          <a:xfrm>
            <a:off x="8256589" y="5084763"/>
            <a:ext cx="1584325" cy="647700"/>
          </a:xfrm>
          <a:prstGeom prst="rect">
            <a:avLst/>
          </a:prstGeom>
          <a:gradFill rotWithShape="1">
            <a:gsLst>
              <a:gs pos="0">
                <a:schemeClr val="tx2"/>
              </a:gs>
              <a:gs pos="100000">
                <a:schemeClr val="tx2">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21" name="Rectangle 5"/>
          <p:cNvSpPr>
            <a:spLocks noChangeArrowheads="1"/>
          </p:cNvSpPr>
          <p:nvPr/>
        </p:nvSpPr>
        <p:spPr bwMode="auto">
          <a:xfrm>
            <a:off x="2351089" y="981075"/>
            <a:ext cx="1081087" cy="503238"/>
          </a:xfrm>
          <a:prstGeom prst="rect">
            <a:avLst/>
          </a:prstGeom>
          <a:gradFill rotWithShape="1">
            <a:gsLst>
              <a:gs pos="0">
                <a:schemeClr val="tx2"/>
              </a:gs>
              <a:gs pos="100000">
                <a:schemeClr val="tx2">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22" name="Rectangle 6"/>
          <p:cNvSpPr>
            <a:spLocks noChangeArrowheads="1"/>
          </p:cNvSpPr>
          <p:nvPr/>
        </p:nvSpPr>
        <p:spPr bwMode="auto">
          <a:xfrm>
            <a:off x="5880100" y="4365626"/>
            <a:ext cx="3240088" cy="576263"/>
          </a:xfrm>
          <a:prstGeom prst="rect">
            <a:avLst/>
          </a:prstGeom>
          <a:gradFill rotWithShape="1">
            <a:gsLst>
              <a:gs pos="0">
                <a:schemeClr val="tx2"/>
              </a:gs>
              <a:gs pos="100000">
                <a:schemeClr val="tx2">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67620" name="Object 4"/>
          <p:cNvGraphicFramePr>
            <a:graphicFrameLocks noChangeAspect="1"/>
          </p:cNvGraphicFramePr>
          <p:nvPr/>
        </p:nvGraphicFramePr>
        <p:xfrm>
          <a:off x="2424113" y="917576"/>
          <a:ext cx="7993062" cy="5535613"/>
        </p:xfrm>
        <a:graphic>
          <a:graphicData uri="http://schemas.openxmlformats.org/presentationml/2006/ole">
            <mc:AlternateContent xmlns:mc="http://schemas.openxmlformats.org/markup-compatibility/2006">
              <mc:Choice xmlns:v="urn:schemas-microsoft-com:vml" Requires="v">
                <p:oleObj spid="_x0000_s23574" name="Equation" r:id="rId3" imgW="2933640" imgH="2031840" progId="Equation.DSMT4">
                  <p:embed/>
                </p:oleObj>
              </mc:Choice>
              <mc:Fallback>
                <p:oleObj name="Equation" r:id="rId3" imgW="2933640" imgH="20318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917576"/>
                        <a:ext cx="7993062" cy="553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15705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8" name="Rectangle 18"/>
          <p:cNvSpPr>
            <a:spLocks noGrp="1" noChangeArrowheads="1"/>
          </p:cNvSpPr>
          <p:nvPr>
            <p:ph type="body" idx="1"/>
          </p:nvPr>
        </p:nvSpPr>
        <p:spPr>
          <a:xfrm>
            <a:off x="1996622" y="610733"/>
            <a:ext cx="8899978" cy="5975123"/>
          </a:xfrm>
        </p:spPr>
        <p:txBody>
          <a:bodyPr>
            <a:normAutofit/>
          </a:bodyPr>
          <a:lstStyle/>
          <a:p>
            <a:pPr>
              <a:lnSpc>
                <a:spcPct val="80000"/>
              </a:lnSpc>
            </a:pPr>
            <a:r>
              <a:rPr kumimoji="1" lang="zh-CN" altLang="en-US" b="1" dirty="0">
                <a:latin typeface="楷体_GB2312" pitchFamily="49" charset="-122"/>
                <a:ea typeface="楷体_GB2312" pitchFamily="49" charset="-122"/>
                <a:sym typeface="Symbol" panose="05050102010706020507" pitchFamily="18" charset="2"/>
              </a:rPr>
              <a:t>置信度为 </a:t>
            </a:r>
            <a:r>
              <a:rPr kumimoji="1" lang="en-US" altLang="zh-CN" b="1" dirty="0">
                <a:latin typeface="楷体_GB2312" pitchFamily="49" charset="-122"/>
                <a:ea typeface="楷体_GB2312" pitchFamily="49" charset="-122"/>
                <a:sym typeface="Symbol" panose="05050102010706020507" pitchFamily="18" charset="2"/>
              </a:rPr>
              <a:t>0.95</a:t>
            </a:r>
            <a:r>
              <a:rPr kumimoji="1" lang="en-US" altLang="zh-CN" b="1" i="1" dirty="0">
                <a:latin typeface="楷体_GB2312" pitchFamily="49" charset="-122"/>
                <a:ea typeface="楷体_GB2312" pitchFamily="49" charset="-122"/>
                <a:sym typeface="Symbol" panose="05050102010706020507" pitchFamily="18" charset="2"/>
              </a:rPr>
              <a:t> </a:t>
            </a:r>
            <a:r>
              <a:rPr kumimoji="1" lang="zh-CN" altLang="en-US" b="1" dirty="0">
                <a:latin typeface="楷体_GB2312" pitchFamily="49" charset="-122"/>
                <a:ea typeface="楷体_GB2312" pitchFamily="49" charset="-122"/>
                <a:sym typeface="Symbol" panose="05050102010706020507" pitchFamily="18" charset="2"/>
              </a:rPr>
              <a:t>是指 </a:t>
            </a:r>
            <a:r>
              <a:rPr kumimoji="1" lang="en-US" altLang="zh-CN" b="1" dirty="0">
                <a:latin typeface="楷体_GB2312" pitchFamily="49" charset="-122"/>
                <a:ea typeface="楷体_GB2312" pitchFamily="49" charset="-122"/>
                <a:sym typeface="Symbol" panose="05050102010706020507" pitchFamily="18" charset="2"/>
              </a:rPr>
              <a:t>100 </a:t>
            </a:r>
            <a:r>
              <a:rPr kumimoji="1" lang="zh-CN" altLang="en-US" b="1" dirty="0">
                <a:latin typeface="楷体_GB2312" pitchFamily="49" charset="-122"/>
                <a:ea typeface="楷体_GB2312" pitchFamily="49" charset="-122"/>
                <a:sym typeface="Symbol" panose="05050102010706020507" pitchFamily="18" charset="2"/>
              </a:rPr>
              <a:t>组样本值所得置信区间的实现中</a:t>
            </a:r>
            <a:r>
              <a:rPr kumimoji="1" lang="en-US" altLang="zh-CN" b="1" dirty="0">
                <a:latin typeface="楷体_GB2312" pitchFamily="49" charset="-122"/>
                <a:ea typeface="楷体_GB2312" pitchFamily="49" charset="-122"/>
                <a:sym typeface="Symbol" panose="05050102010706020507" pitchFamily="18" charset="2"/>
              </a:rPr>
              <a:t>,</a:t>
            </a:r>
            <a:r>
              <a:rPr kumimoji="1" lang="zh-CN" altLang="en-US" b="1" dirty="0">
                <a:latin typeface="楷体_GB2312" pitchFamily="49" charset="-122"/>
                <a:ea typeface="楷体_GB2312" pitchFamily="49" charset="-122"/>
                <a:sym typeface="Symbol" panose="05050102010706020507" pitchFamily="18" charset="2"/>
              </a:rPr>
              <a:t>约有</a:t>
            </a:r>
            <a:r>
              <a:rPr kumimoji="1" lang="en-US" altLang="zh-CN" b="1" dirty="0">
                <a:latin typeface="楷体_GB2312" pitchFamily="49" charset="-122"/>
                <a:ea typeface="楷体_GB2312" pitchFamily="49" charset="-122"/>
                <a:sym typeface="Symbol" panose="05050102010706020507" pitchFamily="18" charset="2"/>
              </a:rPr>
              <a:t>95</a:t>
            </a:r>
            <a:r>
              <a:rPr kumimoji="1" lang="zh-CN" altLang="en-US" b="1" dirty="0">
                <a:latin typeface="楷体_GB2312" pitchFamily="49" charset="-122"/>
                <a:ea typeface="楷体_GB2312" pitchFamily="49" charset="-122"/>
                <a:sym typeface="Symbol" panose="05050102010706020507" pitchFamily="18" charset="2"/>
              </a:rPr>
              <a:t>个能覆盖</a:t>
            </a:r>
            <a:r>
              <a:rPr kumimoji="1" lang="zh-CN" altLang="en-US" b="1" i="1" dirty="0">
                <a:latin typeface="楷体_GB2312" pitchFamily="49" charset="-122"/>
                <a:ea typeface="楷体_GB2312" pitchFamily="49" charset="-122"/>
                <a:sym typeface="Symbol" panose="05050102010706020507" pitchFamily="18" charset="2"/>
              </a:rPr>
              <a:t> </a:t>
            </a:r>
            <a:r>
              <a:rPr kumimoji="1" lang="en-US" altLang="zh-CN" b="1" dirty="0">
                <a:latin typeface="楷体_GB2312" pitchFamily="49" charset="-122"/>
                <a:ea typeface="楷体_GB2312" pitchFamily="49" charset="-122"/>
                <a:sym typeface="Symbol" panose="05050102010706020507" pitchFamily="18" charset="2"/>
              </a:rPr>
              <a:t>,</a:t>
            </a:r>
            <a:r>
              <a:rPr kumimoji="1" lang="zh-CN" altLang="en-US" b="1" dirty="0">
                <a:latin typeface="楷体_GB2312" pitchFamily="49" charset="-122"/>
                <a:ea typeface="楷体_GB2312" pitchFamily="49" charset="-122"/>
                <a:sym typeface="Symbol" panose="05050102010706020507" pitchFamily="18" charset="2"/>
              </a:rPr>
              <a:t>而不是说一个实现以 </a:t>
            </a:r>
            <a:r>
              <a:rPr kumimoji="1" lang="en-US" altLang="zh-CN" b="1" dirty="0">
                <a:latin typeface="楷体_GB2312" pitchFamily="49" charset="-122"/>
                <a:ea typeface="楷体_GB2312" pitchFamily="49" charset="-122"/>
                <a:sym typeface="Symbol" panose="05050102010706020507" pitchFamily="18" charset="2"/>
              </a:rPr>
              <a:t>0.95 </a:t>
            </a:r>
            <a:r>
              <a:rPr kumimoji="1" lang="zh-CN" altLang="en-US" b="1" dirty="0">
                <a:latin typeface="楷体_GB2312" pitchFamily="49" charset="-122"/>
                <a:ea typeface="楷体_GB2312" pitchFamily="49" charset="-122"/>
                <a:sym typeface="Symbol" panose="05050102010706020507" pitchFamily="18" charset="2"/>
              </a:rPr>
              <a:t>的概率覆盖了</a:t>
            </a:r>
            <a:r>
              <a:rPr kumimoji="1" lang="zh-CN" altLang="en-US" b="1" i="1" dirty="0">
                <a:latin typeface="楷体_GB2312" pitchFamily="49" charset="-122"/>
                <a:ea typeface="楷体_GB2312" pitchFamily="49" charset="-122"/>
                <a:sym typeface="Symbol" panose="05050102010706020507" pitchFamily="18" charset="2"/>
              </a:rPr>
              <a:t></a:t>
            </a:r>
            <a:r>
              <a:rPr kumimoji="1" lang="zh-CN" altLang="en-US" b="1" dirty="0">
                <a:latin typeface="楷体_GB2312" pitchFamily="49" charset="-122"/>
                <a:ea typeface="楷体_GB2312" pitchFamily="49" charset="-122"/>
                <a:sym typeface="Symbol" panose="05050102010706020507" pitchFamily="18" charset="2"/>
              </a:rPr>
              <a:t> </a:t>
            </a:r>
            <a:r>
              <a:rPr kumimoji="1" lang="en-US" altLang="zh-CN" b="1" dirty="0">
                <a:latin typeface="楷体_GB2312" pitchFamily="49" charset="-122"/>
                <a:ea typeface="楷体_GB2312" pitchFamily="49" charset="-122"/>
                <a:sym typeface="Symbol" panose="05050102010706020507" pitchFamily="18" charset="2"/>
              </a:rPr>
              <a:t>.</a:t>
            </a:r>
          </a:p>
          <a:p>
            <a:pPr>
              <a:lnSpc>
                <a:spcPct val="80000"/>
              </a:lnSpc>
            </a:pPr>
            <a:r>
              <a:rPr kumimoji="1" lang="zh-CN" altLang="en-US" b="1" dirty="0">
                <a:latin typeface="楷体_GB2312" pitchFamily="49" charset="-122"/>
                <a:ea typeface="楷体_GB2312" pitchFamily="49" charset="-122"/>
                <a:sym typeface="Symbol" panose="05050102010706020507" pitchFamily="18" charset="2"/>
              </a:rPr>
              <a:t>要求 以很大的可能被包含在置信区间内</a:t>
            </a:r>
            <a:r>
              <a:rPr kumimoji="1" lang="en-US" altLang="zh-CN" b="1" dirty="0">
                <a:latin typeface="楷体_GB2312" pitchFamily="49" charset="-122"/>
                <a:ea typeface="楷体_GB2312" pitchFamily="49" charset="-122"/>
                <a:sym typeface="Symbol" panose="05050102010706020507" pitchFamily="18" charset="2"/>
              </a:rPr>
              <a:t>,</a:t>
            </a:r>
            <a:r>
              <a:rPr kumimoji="1" lang="zh-CN" altLang="en-US" b="1" dirty="0">
                <a:latin typeface="楷体_GB2312" pitchFamily="49" charset="-122"/>
                <a:ea typeface="楷体_GB2312" pitchFamily="49" charset="-122"/>
              </a:rPr>
              <a:t>就是说 </a:t>
            </a:r>
            <a:r>
              <a:rPr kumimoji="1" lang="en-US" altLang="zh-CN" b="1" dirty="0">
                <a:latin typeface="楷体_GB2312" pitchFamily="49" charset="-122"/>
                <a:ea typeface="楷体_GB2312" pitchFamily="49" charset="-122"/>
              </a:rPr>
              <a:t>,  </a:t>
            </a:r>
            <a:r>
              <a:rPr kumimoji="1" lang="zh-CN" altLang="en-US" b="1" dirty="0">
                <a:latin typeface="楷体_GB2312" pitchFamily="49" charset="-122"/>
                <a:ea typeface="楷体_GB2312" pitchFamily="49" charset="-122"/>
              </a:rPr>
              <a:t>概率                   要尽可能大</a:t>
            </a:r>
            <a:r>
              <a:rPr kumimoji="1" lang="en-US" altLang="zh-CN" b="1" dirty="0">
                <a:latin typeface="楷体_GB2312" pitchFamily="49" charset="-122"/>
                <a:ea typeface="楷体_GB2312" pitchFamily="49" charset="-122"/>
              </a:rPr>
              <a:t>,</a:t>
            </a:r>
            <a:r>
              <a:rPr kumimoji="1" lang="zh-CN" altLang="en-US" b="1" dirty="0">
                <a:latin typeface="楷体_GB2312" pitchFamily="49" charset="-122"/>
                <a:ea typeface="楷体_GB2312" pitchFamily="49" charset="-122"/>
              </a:rPr>
              <a:t>即要求估计尽量可靠</a:t>
            </a:r>
            <a:r>
              <a:rPr kumimoji="1" lang="en-US" altLang="zh-CN" b="1" dirty="0">
                <a:latin typeface="楷体_GB2312" pitchFamily="49" charset="-122"/>
                <a:ea typeface="楷体_GB2312" pitchFamily="49" charset="-122"/>
              </a:rPr>
              <a:t>.</a:t>
            </a:r>
            <a:r>
              <a:rPr kumimoji="1" lang="zh-CN" altLang="en-US" b="1" dirty="0">
                <a:solidFill>
                  <a:srgbClr val="C00000"/>
                </a:solidFill>
                <a:latin typeface="楷体_GB2312" pitchFamily="49" charset="-122"/>
                <a:ea typeface="楷体_GB2312" pitchFamily="49" charset="-122"/>
                <a:sym typeface="Symbol" panose="05050102010706020507" pitchFamily="18" charset="2"/>
              </a:rPr>
              <a:t>置信度即可靠度</a:t>
            </a:r>
            <a:r>
              <a:rPr kumimoji="1" lang="en-US" altLang="zh-CN" b="1" dirty="0">
                <a:latin typeface="楷体_GB2312" pitchFamily="49" charset="-122"/>
                <a:ea typeface="楷体_GB2312" pitchFamily="49" charset="-122"/>
                <a:sym typeface="Symbol" panose="05050102010706020507" pitchFamily="18" charset="2"/>
              </a:rPr>
              <a:t>.</a:t>
            </a:r>
          </a:p>
          <a:p>
            <a:pPr>
              <a:lnSpc>
                <a:spcPct val="80000"/>
              </a:lnSpc>
            </a:pPr>
            <a:r>
              <a:rPr kumimoji="1" lang="zh-CN" altLang="en-US" b="1" dirty="0">
                <a:latin typeface="楷体_GB2312" pitchFamily="49" charset="-122"/>
                <a:ea typeface="楷体_GB2312" pitchFamily="49" charset="-122"/>
              </a:rPr>
              <a:t>区间的宽度反映了估计的精度</a:t>
            </a:r>
            <a:r>
              <a:rPr kumimoji="1" lang="en-US" altLang="zh-CN" b="1" dirty="0">
                <a:latin typeface="楷体_GB2312" pitchFamily="49" charset="-122"/>
                <a:ea typeface="楷体_GB2312" pitchFamily="49" charset="-122"/>
              </a:rPr>
              <a:t>.</a:t>
            </a:r>
            <a:r>
              <a:rPr kumimoji="1" lang="zh-CN" altLang="en-US" b="1" dirty="0">
                <a:latin typeface="楷体_GB2312" pitchFamily="49" charset="-122"/>
                <a:ea typeface="楷体_GB2312" pitchFamily="49" charset="-122"/>
              </a:rPr>
              <a:t>显然</a:t>
            </a:r>
            <a:r>
              <a:rPr kumimoji="1" lang="en-US" altLang="zh-CN" b="1" dirty="0">
                <a:latin typeface="楷体_GB2312" pitchFamily="49" charset="-122"/>
                <a:ea typeface="楷体_GB2312" pitchFamily="49" charset="-122"/>
              </a:rPr>
              <a:t>,</a:t>
            </a:r>
            <a:r>
              <a:rPr kumimoji="1" lang="zh-CN" altLang="en-US" b="1" dirty="0">
                <a:latin typeface="楷体_GB2312" pitchFamily="49" charset="-122"/>
                <a:ea typeface="楷体_GB2312" pitchFamily="49" charset="-122"/>
              </a:rPr>
              <a:t>区间越小</a:t>
            </a:r>
            <a:r>
              <a:rPr kumimoji="1" lang="en-US" altLang="zh-CN" b="1" dirty="0">
                <a:latin typeface="楷体_GB2312" pitchFamily="49" charset="-122"/>
                <a:ea typeface="楷体_GB2312" pitchFamily="49" charset="-122"/>
              </a:rPr>
              <a:t>,</a:t>
            </a:r>
            <a:r>
              <a:rPr kumimoji="1" lang="zh-CN" altLang="en-US" b="1" dirty="0">
                <a:latin typeface="楷体_GB2312" pitchFamily="49" charset="-122"/>
                <a:ea typeface="楷体_GB2312" pitchFamily="49" charset="-122"/>
              </a:rPr>
              <a:t>精度越高</a:t>
            </a:r>
            <a:r>
              <a:rPr kumimoji="1" lang="en-US" altLang="zh-CN" b="1" dirty="0">
                <a:latin typeface="楷体_GB2312" pitchFamily="49" charset="-122"/>
                <a:ea typeface="楷体_GB2312" pitchFamily="49" charset="-122"/>
              </a:rPr>
              <a:t>.</a:t>
            </a:r>
          </a:p>
          <a:p>
            <a:pPr>
              <a:lnSpc>
                <a:spcPct val="80000"/>
              </a:lnSpc>
            </a:pPr>
            <a:r>
              <a:rPr kumimoji="1" lang="zh-CN" altLang="en-US" b="1" dirty="0">
                <a:latin typeface="楷体_GB2312" pitchFamily="49" charset="-122"/>
                <a:ea typeface="楷体_GB2312" pitchFamily="49" charset="-122"/>
              </a:rPr>
              <a:t>区间估计中的精确性与可靠性是相互矛盾的</a:t>
            </a:r>
            <a:r>
              <a:rPr kumimoji="1" lang="en-US" altLang="zh-CN" b="1" dirty="0">
                <a:latin typeface="楷体_GB2312" pitchFamily="49" charset="-122"/>
                <a:ea typeface="楷体_GB2312" pitchFamily="49" charset="-122"/>
              </a:rPr>
              <a:t>.</a:t>
            </a:r>
            <a:r>
              <a:rPr kumimoji="1" lang="zh-CN" altLang="en-US" b="1" dirty="0">
                <a:latin typeface="楷体_GB2312" pitchFamily="49" charset="-122"/>
                <a:ea typeface="楷体_GB2312" pitchFamily="49" charset="-122"/>
              </a:rPr>
              <a:t>　当样本容量一定时</a:t>
            </a:r>
            <a:r>
              <a:rPr kumimoji="1" lang="en-US" altLang="zh-CN" b="1" dirty="0">
                <a:latin typeface="楷体_GB2312" pitchFamily="49" charset="-122"/>
                <a:ea typeface="楷体_GB2312" pitchFamily="49" charset="-122"/>
              </a:rPr>
              <a:t>,</a:t>
            </a:r>
            <a:r>
              <a:rPr kumimoji="1" lang="zh-CN" altLang="en-US" b="1" dirty="0">
                <a:latin typeface="楷体_GB2312" pitchFamily="49" charset="-122"/>
                <a:ea typeface="楷体_GB2312" pitchFamily="49" charset="-122"/>
              </a:rPr>
              <a:t>提高估计的可靠度，将降低估计的精度，相反，提高估计的精度，将降低估计的可靠度</a:t>
            </a:r>
            <a:r>
              <a:rPr kumimoji="1" lang="en-US" altLang="zh-CN" b="1" dirty="0">
                <a:latin typeface="楷体_GB2312" pitchFamily="49" charset="-122"/>
                <a:ea typeface="楷体_GB2312" pitchFamily="49" charset="-122"/>
              </a:rPr>
              <a:t>.</a:t>
            </a:r>
          </a:p>
          <a:p>
            <a:pPr>
              <a:lnSpc>
                <a:spcPct val="80000"/>
              </a:lnSpc>
            </a:pPr>
            <a:r>
              <a:rPr kumimoji="1" lang="zh-CN" altLang="en-US" b="1" dirty="0">
                <a:latin typeface="楷体_GB2312" pitchFamily="49" charset="-122"/>
                <a:ea typeface="楷体_GB2312" pitchFamily="49" charset="-122"/>
              </a:rPr>
              <a:t>在实际使用中</a:t>
            </a:r>
            <a:r>
              <a:rPr kumimoji="1" lang="en-US" altLang="zh-CN" b="1" dirty="0">
                <a:latin typeface="楷体_GB2312" pitchFamily="49" charset="-122"/>
                <a:ea typeface="楷体_GB2312" pitchFamily="49" charset="-122"/>
              </a:rPr>
              <a:t>,</a:t>
            </a:r>
            <a:r>
              <a:rPr kumimoji="1" lang="zh-CN" altLang="en-US" b="1" dirty="0">
                <a:latin typeface="楷体_GB2312" pitchFamily="49" charset="-122"/>
                <a:ea typeface="楷体_GB2312" pitchFamily="49" charset="-122"/>
              </a:rPr>
              <a:t>总是在保证一定的可靠度的情况下尽可能地提高其精度</a:t>
            </a:r>
            <a:r>
              <a:rPr kumimoji="1" lang="en-US" altLang="zh-CN" b="1" dirty="0">
                <a:latin typeface="楷体_GB2312" pitchFamily="49" charset="-122"/>
                <a:ea typeface="楷体_GB2312" pitchFamily="49" charset="-122"/>
              </a:rPr>
              <a:t>.</a:t>
            </a:r>
            <a:r>
              <a:rPr kumimoji="1" lang="zh-CN" altLang="en-US" b="1" dirty="0">
                <a:latin typeface="楷体_GB2312" pitchFamily="49" charset="-122"/>
                <a:ea typeface="楷体_GB2312" pitchFamily="49" charset="-122"/>
              </a:rPr>
              <a:t>　</a:t>
            </a:r>
            <a:endParaRPr kumimoji="1" lang="zh-CN" altLang="en-US" b="1" dirty="0">
              <a:latin typeface="楷体_GB2312" pitchFamily="49" charset="-122"/>
              <a:ea typeface="楷体_GB2312" pitchFamily="49" charset="-122"/>
              <a:sym typeface="Symbol" panose="05050102010706020507" pitchFamily="18" charset="2"/>
            </a:endParaRPr>
          </a:p>
        </p:txBody>
      </p:sp>
      <p:graphicFrame>
        <p:nvGraphicFramePr>
          <p:cNvPr id="368663" name="Object 23"/>
          <p:cNvGraphicFramePr>
            <a:graphicFrameLocks noChangeAspect="1"/>
          </p:cNvGraphicFramePr>
          <p:nvPr>
            <p:extLst>
              <p:ext uri="{D42A27DB-BD31-4B8C-83A1-F6EECF244321}">
                <p14:modId xmlns:p14="http://schemas.microsoft.com/office/powerpoint/2010/main" val="1003214414"/>
              </p:ext>
            </p:extLst>
          </p:nvPr>
        </p:nvGraphicFramePr>
        <p:xfrm>
          <a:off x="3186568" y="2001159"/>
          <a:ext cx="3024187" cy="576263"/>
        </p:xfrm>
        <a:graphic>
          <a:graphicData uri="http://schemas.openxmlformats.org/presentationml/2006/ole">
            <mc:AlternateContent xmlns:mc="http://schemas.openxmlformats.org/markup-compatibility/2006">
              <mc:Choice xmlns:v="urn:schemas-microsoft-com:vml" Requires="v">
                <p:oleObj spid="_x0000_s24598" name="Equation" r:id="rId3" imgW="1333440" imgH="253800" progId="Equation.DSMT4">
                  <p:embed/>
                </p:oleObj>
              </mc:Choice>
              <mc:Fallback>
                <p:oleObj name="Equation" r:id="rId3" imgW="133344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6568" y="2001159"/>
                        <a:ext cx="302418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03178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ChangeArrowheads="1"/>
          </p:cNvSpPr>
          <p:nvPr/>
        </p:nvSpPr>
        <p:spPr bwMode="auto">
          <a:xfrm>
            <a:off x="564017" y="269423"/>
            <a:ext cx="3455987" cy="57626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a:r>
              <a:rPr lang="zh-CN" altLang="en-US" sz="3600">
                <a:solidFill>
                  <a:srgbClr val="0000BA"/>
                </a:solidFill>
                <a:ea typeface="黑体" panose="02010609060101010101" pitchFamily="49" charset="-122"/>
              </a:rPr>
              <a:t>区间估计的步骤</a:t>
            </a:r>
          </a:p>
        </p:txBody>
      </p:sp>
      <p:graphicFrame>
        <p:nvGraphicFramePr>
          <p:cNvPr id="372738" name="Object 2"/>
          <p:cNvGraphicFramePr>
            <a:graphicFrameLocks noChangeAspect="1"/>
          </p:cNvGraphicFramePr>
          <p:nvPr>
            <p:extLst>
              <p:ext uri="{D42A27DB-BD31-4B8C-83A1-F6EECF244321}">
                <p14:modId xmlns:p14="http://schemas.microsoft.com/office/powerpoint/2010/main" val="2823075008"/>
              </p:ext>
            </p:extLst>
          </p:nvPr>
        </p:nvGraphicFramePr>
        <p:xfrm>
          <a:off x="2373313" y="1149350"/>
          <a:ext cx="7271430" cy="5664200"/>
        </p:xfrm>
        <a:graphic>
          <a:graphicData uri="http://schemas.openxmlformats.org/presentationml/2006/ole">
            <mc:AlternateContent xmlns:mc="http://schemas.openxmlformats.org/markup-compatibility/2006">
              <mc:Choice xmlns:v="urn:schemas-microsoft-com:vml" Requires="v">
                <p:oleObj spid="_x0000_s25622" name="Equation" r:id="rId3" imgW="3022560" imgH="2361960" progId="Equation.DSMT4">
                  <p:embed/>
                </p:oleObj>
              </mc:Choice>
              <mc:Fallback>
                <p:oleObj name="Equation" r:id="rId3" imgW="3022560" imgH="2361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3313" y="1149350"/>
                        <a:ext cx="7271430" cy="56642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50757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ctrTitle"/>
          </p:nvPr>
        </p:nvSpPr>
        <p:spPr>
          <a:xfrm>
            <a:off x="1524000" y="476251"/>
            <a:ext cx="5327650" cy="639763"/>
          </a:xfrm>
          <a:noFill/>
          <a:ln/>
        </p:spPr>
        <p:txBody>
          <a:bodyPr vert="horz" lIns="91440" tIns="45720" rIns="91440" bIns="45720" rtlCol="0" anchor="ctr">
            <a:normAutofit/>
          </a:bodyPr>
          <a:lstStyle/>
          <a:p>
            <a:pPr algn="l"/>
            <a:r>
              <a:rPr lang="zh-CN" altLang="en-US" sz="3200">
                <a:latin typeface="Arial" panose="020B0604020202020204" pitchFamily="34" charset="0"/>
                <a:ea typeface="黑体" panose="02010609060101010101" pitchFamily="49" charset="-122"/>
              </a:rPr>
              <a:t>三、评价估计量的标准</a:t>
            </a:r>
          </a:p>
        </p:txBody>
      </p:sp>
      <p:sp>
        <p:nvSpPr>
          <p:cNvPr id="727044" name="Rectangle 4"/>
          <p:cNvSpPr>
            <a:spLocks noChangeArrowheads="1"/>
          </p:cNvSpPr>
          <p:nvPr/>
        </p:nvSpPr>
        <p:spPr bwMode="auto">
          <a:xfrm>
            <a:off x="1919289" y="2276476"/>
            <a:ext cx="881402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0000FF"/>
              </a:buClr>
              <a:buSzPct val="80000"/>
              <a:buFont typeface="Wingdings" panose="05000000000000000000" pitchFamily="2" charset="2"/>
              <a:buChar char="u"/>
            </a:pPr>
            <a:r>
              <a:rPr lang="en-US" altLang="zh-CN" sz="2400" b="1" dirty="0">
                <a:solidFill>
                  <a:srgbClr val="FFFFB1"/>
                </a:solidFill>
              </a:rPr>
              <a:t> </a:t>
            </a:r>
            <a:r>
              <a:rPr lang="zh-CN" altLang="en-US" sz="2400" b="1" dirty="0">
                <a:solidFill>
                  <a:schemeClr val="accent2"/>
                </a:solidFill>
              </a:rPr>
              <a:t>无偏性：</a:t>
            </a:r>
            <a:r>
              <a:rPr lang="zh-CN" altLang="en-US" sz="2400" b="1" dirty="0"/>
              <a:t>估计量抽样分布的数学期望等于被估计的总体参数</a:t>
            </a:r>
          </a:p>
          <a:p>
            <a:pPr>
              <a:buClr>
                <a:srgbClr val="0000FF"/>
              </a:buClr>
              <a:buSzPct val="80000"/>
              <a:buFont typeface="Wingdings" panose="05000000000000000000" pitchFamily="2" charset="2"/>
              <a:buChar char="u"/>
            </a:pPr>
            <a:r>
              <a:rPr lang="zh-CN" altLang="en-US" sz="2400" b="1" dirty="0">
                <a:solidFill>
                  <a:srgbClr val="FFFFB1"/>
                </a:solidFill>
              </a:rPr>
              <a:t> </a:t>
            </a:r>
            <a:r>
              <a:rPr lang="zh-CN" altLang="en-US" sz="2400" b="1" dirty="0">
                <a:solidFill>
                  <a:schemeClr val="accent2"/>
                </a:solidFill>
              </a:rPr>
              <a:t>有效性：</a:t>
            </a:r>
            <a:r>
              <a:rPr lang="zh-CN" altLang="en-US" sz="2400" b="1" dirty="0"/>
              <a:t>对同一总体参数的两个无偏点估计量，有更小标准差的估计量更有效</a:t>
            </a:r>
          </a:p>
          <a:p>
            <a:pPr>
              <a:buClr>
                <a:srgbClr val="0000FF"/>
              </a:buClr>
              <a:buSzPct val="80000"/>
              <a:buFont typeface="Wingdings" panose="05000000000000000000" pitchFamily="2" charset="2"/>
              <a:buChar char="u"/>
            </a:pPr>
            <a:r>
              <a:rPr lang="zh-CN" altLang="en-US" sz="2400" b="1" dirty="0">
                <a:solidFill>
                  <a:srgbClr val="FFFFB1"/>
                </a:solidFill>
              </a:rPr>
              <a:t> </a:t>
            </a:r>
            <a:r>
              <a:rPr lang="zh-CN" altLang="en-US" sz="2400" b="1" dirty="0">
                <a:solidFill>
                  <a:schemeClr val="accent2"/>
                </a:solidFill>
              </a:rPr>
              <a:t>一致性：</a:t>
            </a:r>
            <a:r>
              <a:rPr lang="zh-CN" altLang="en-US" sz="2400" b="1" dirty="0"/>
              <a:t>随着样本容量的增大，估计量的值越来越接近被估计的总体参数</a:t>
            </a:r>
          </a:p>
          <a:p>
            <a:endParaRPr lang="zh-CN" altLang="en-US" sz="2400" b="1" dirty="0"/>
          </a:p>
          <a:p>
            <a:endParaRPr lang="en-US" altLang="zh-CN" sz="2400" b="1" dirty="0"/>
          </a:p>
        </p:txBody>
      </p:sp>
    </p:spTree>
    <p:extLst>
      <p:ext uri="{BB962C8B-B14F-4D97-AF65-F5344CB8AC3E}">
        <p14:creationId xmlns:p14="http://schemas.microsoft.com/office/powerpoint/2010/main" val="3332752494"/>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ChangeArrowheads="1"/>
          </p:cNvSpPr>
          <p:nvPr/>
        </p:nvSpPr>
        <p:spPr bwMode="auto">
          <a:xfrm>
            <a:off x="1919288" y="333375"/>
            <a:ext cx="6553200" cy="719138"/>
          </a:xfrm>
          <a:prstGeom prst="rect">
            <a:avLst/>
          </a:prstGeom>
          <a:noFill/>
          <a:ln/>
        </p:spPr>
        <p:txBody>
          <a:bodyPr vert="horz" lIns="91440" tIns="45720" rIns="91440" bIns="45720" rtlCol="0" anchor="ctr">
            <a:normAutofit/>
          </a:bodyPr>
          <a:lstStyle/>
          <a:p>
            <a:pPr>
              <a:lnSpc>
                <a:spcPct val="90000"/>
              </a:lnSpc>
              <a:spcBef>
                <a:spcPct val="0"/>
              </a:spcBef>
            </a:pPr>
            <a:r>
              <a:rPr lang="zh-CN" altLang="en-US" sz="3200" dirty="0">
                <a:latin typeface="Arial" panose="020B0604020202020204" pitchFamily="34" charset="0"/>
                <a:ea typeface="黑体" panose="02010609060101010101" pitchFamily="49" charset="-122"/>
                <a:cs typeface="+mj-cs"/>
              </a:rPr>
              <a:t>第二节   一个总体参数的区间估计</a:t>
            </a:r>
          </a:p>
        </p:txBody>
      </p:sp>
      <p:grpSp>
        <p:nvGrpSpPr>
          <p:cNvPr id="714763" name="Group 11"/>
          <p:cNvGrpSpPr>
            <a:grpSpLocks/>
          </p:cNvGrpSpPr>
          <p:nvPr/>
        </p:nvGrpSpPr>
        <p:grpSpPr bwMode="auto">
          <a:xfrm>
            <a:off x="2782889" y="2420938"/>
            <a:ext cx="5470525" cy="2303462"/>
            <a:chOff x="567" y="1480"/>
            <a:chExt cx="3446" cy="1451"/>
          </a:xfrm>
        </p:grpSpPr>
        <p:sp>
          <p:nvSpPr>
            <p:cNvPr id="714755" name="Rectangle 3"/>
            <p:cNvSpPr>
              <a:spLocks noChangeArrowheads="1"/>
            </p:cNvSpPr>
            <p:nvPr/>
          </p:nvSpPr>
          <p:spPr bwMode="auto">
            <a:xfrm>
              <a:off x="793" y="1480"/>
              <a:ext cx="3220" cy="1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lgn="ctr">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buFontTx/>
                <a:buAutoNum type="ea1ChsPeriod"/>
              </a:pPr>
              <a:r>
                <a:rPr lang="zh-CN" altLang="en-US" dirty="0">
                  <a:effectLst/>
                </a:rPr>
                <a:t>总体均值的区间估计</a:t>
              </a:r>
            </a:p>
            <a:p>
              <a:pPr algn="l">
                <a:buFontTx/>
                <a:buAutoNum type="ea1ChsPeriod"/>
              </a:pPr>
              <a:r>
                <a:rPr lang="zh-CN" altLang="en-US" dirty="0" smtClean="0">
                  <a:effectLst/>
                </a:rPr>
                <a:t>总体方差</a:t>
              </a:r>
              <a:r>
                <a:rPr lang="zh-CN" altLang="en-US" dirty="0">
                  <a:effectLst/>
                </a:rPr>
                <a:t>的区间估计</a:t>
              </a:r>
            </a:p>
          </p:txBody>
        </p:sp>
        <p:pic>
          <p:nvPicPr>
            <p:cNvPr id="714759" name="Picture 7" descr="BD14792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 y="1570"/>
              <a:ext cx="172" cy="172"/>
            </a:xfrm>
            <a:prstGeom prst="rect">
              <a:avLst/>
            </a:prstGeom>
            <a:noFill/>
            <a:extLst>
              <a:ext uri="{909E8E84-426E-40DD-AFC4-6F175D3DCCD1}">
                <a14:hiddenFill xmlns:a14="http://schemas.microsoft.com/office/drawing/2010/main">
                  <a:solidFill>
                    <a:srgbClr val="FFFFFF"/>
                  </a:solidFill>
                </a14:hiddenFill>
              </a:ext>
            </a:extLst>
          </p:spPr>
        </p:pic>
        <p:pic>
          <p:nvPicPr>
            <p:cNvPr id="714760" name="Picture 8" descr="BD14792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 y="1979"/>
              <a:ext cx="172" cy="1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48094725"/>
      </p:ext>
    </p:extLst>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1524000" y="333375"/>
            <a:ext cx="6300788" cy="566738"/>
          </a:xfrm>
          <a:noFill/>
          <a:ln/>
        </p:spPr>
        <p:txBody>
          <a:bodyPr vert="horz" lIns="91440" tIns="45720" rIns="91440" bIns="45720" rtlCol="0" anchor="ctr">
            <a:normAutofit/>
          </a:bodyPr>
          <a:lstStyle/>
          <a:p>
            <a:r>
              <a:rPr lang="zh-CN" altLang="en-US" sz="3200" dirty="0">
                <a:latin typeface="Arial" panose="020B0604020202020204" pitchFamily="34" charset="0"/>
                <a:ea typeface="黑体" panose="02010609060101010101" pitchFamily="49" charset="-122"/>
              </a:rPr>
              <a:t>一、总体均值的区间估计</a:t>
            </a:r>
          </a:p>
        </p:txBody>
      </p:sp>
      <p:graphicFrame>
        <p:nvGraphicFramePr>
          <p:cNvPr id="733256" name="Group 72"/>
          <p:cNvGraphicFramePr>
            <a:graphicFrameLocks noGrp="1"/>
          </p:cNvGraphicFramePr>
          <p:nvPr>
            <p:extLst>
              <p:ext uri="{D42A27DB-BD31-4B8C-83A1-F6EECF244321}">
                <p14:modId xmlns:p14="http://schemas.microsoft.com/office/powerpoint/2010/main" val="226020829"/>
              </p:ext>
            </p:extLst>
          </p:nvPr>
        </p:nvGraphicFramePr>
        <p:xfrm>
          <a:off x="2208213" y="2060576"/>
          <a:ext cx="7467600" cy="2900363"/>
        </p:xfrm>
        <a:graphic>
          <a:graphicData uri="http://schemas.openxmlformats.org/drawingml/2006/table">
            <a:tbl>
              <a:tblPr/>
              <a:tblGrid>
                <a:gridCol w="2581275"/>
                <a:gridCol w="2489200"/>
                <a:gridCol w="2397125"/>
              </a:tblGrid>
              <a:tr h="636588">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chemeClr val="bg2"/>
                          </a:solidFill>
                          <a:effectLst/>
                          <a:latin typeface="宋体" panose="02010600030101010101" pitchFamily="2" charset="-122"/>
                          <a:ea typeface="宋体" panose="02010600030101010101" pitchFamily="2" charset="-122"/>
                        </a:rPr>
                        <a:t>总体参数</a:t>
                      </a:r>
                    </a:p>
                  </a:txBody>
                  <a:tcPr anchor="ctr" horzOverflow="overflow">
                    <a:lnL w="12700" cap="flat" cmpd="sng" algn="ctr">
                      <a:solidFill>
                        <a:srgbClr val="C06EB2"/>
                      </a:solidFill>
                      <a:prstDash val="solid"/>
                      <a:round/>
                      <a:headEnd type="none" w="med" len="med"/>
                      <a:tailEnd type="none" w="med" len="med"/>
                    </a:lnL>
                    <a:lnR w="12700" cap="flat" cmpd="sng" algn="ctr">
                      <a:solidFill>
                        <a:srgbClr val="87188A"/>
                      </a:solidFill>
                      <a:prstDash val="solid"/>
                      <a:round/>
                      <a:headEnd type="none" w="med" len="med"/>
                      <a:tailEnd type="none" w="med" len="med"/>
                    </a:lnR>
                    <a:lnT w="12700" cap="flat" cmpd="sng" algn="ctr">
                      <a:solidFill>
                        <a:srgbClr val="C06EB2"/>
                      </a:solidFill>
                      <a:prstDash val="solid"/>
                      <a:round/>
                      <a:headEnd type="none" w="med" len="med"/>
                      <a:tailEnd type="none" w="med" len="med"/>
                    </a:lnT>
                    <a:lnB w="12700" cap="flat" cmpd="sng" algn="ctr">
                      <a:solidFill>
                        <a:srgbClr val="87188A"/>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bg2"/>
                          </a:solidFill>
                          <a:effectLst/>
                          <a:latin typeface="Arial" panose="020B0604020202020204" pitchFamily="34" charset="0"/>
                          <a:ea typeface="宋体" panose="02010600030101010101" pitchFamily="2" charset="-122"/>
                        </a:rPr>
                        <a:t>符号表示</a:t>
                      </a:r>
                    </a:p>
                  </a:txBody>
                  <a:tcPr anchor="ctr" horzOverflow="overflow">
                    <a:lnL w="12700" cap="flat" cmpd="sng" algn="ctr">
                      <a:solidFill>
                        <a:srgbClr val="87188A"/>
                      </a:solidFill>
                      <a:prstDash val="solid"/>
                      <a:round/>
                      <a:headEnd type="none" w="med" len="med"/>
                      <a:tailEnd type="none" w="med" len="med"/>
                    </a:lnL>
                    <a:lnR w="12700" cap="flat" cmpd="sng" algn="ctr">
                      <a:solidFill>
                        <a:srgbClr val="87188A"/>
                      </a:solidFill>
                      <a:prstDash val="solid"/>
                      <a:round/>
                      <a:headEnd type="none" w="med" len="med"/>
                      <a:tailEnd type="none" w="med" len="med"/>
                    </a:lnR>
                    <a:lnT w="12700" cap="flat" cmpd="sng" algn="ctr">
                      <a:solidFill>
                        <a:srgbClr val="C06EB2"/>
                      </a:solidFill>
                      <a:prstDash val="solid"/>
                      <a:round/>
                      <a:headEnd type="none" w="med" len="med"/>
                      <a:tailEnd type="none" w="med" len="med"/>
                    </a:lnT>
                    <a:lnB w="12700" cap="flat" cmpd="sng" algn="ctr">
                      <a:solidFill>
                        <a:srgbClr val="87188A"/>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bg2"/>
                          </a:solidFill>
                          <a:effectLst/>
                          <a:latin typeface="Arial" panose="020B0604020202020204" pitchFamily="34" charset="0"/>
                          <a:ea typeface="宋体" panose="02010600030101010101" pitchFamily="2" charset="-122"/>
                        </a:rPr>
                        <a:t>样本统计量</a:t>
                      </a:r>
                    </a:p>
                  </a:txBody>
                  <a:tcPr anchor="ctr" horzOverflow="overflow">
                    <a:lnL w="12700" cap="flat" cmpd="sng" algn="ctr">
                      <a:solidFill>
                        <a:srgbClr val="87188A"/>
                      </a:solidFill>
                      <a:prstDash val="solid"/>
                      <a:round/>
                      <a:headEnd type="none" w="med" len="med"/>
                      <a:tailEnd type="none" w="med" len="med"/>
                    </a:lnL>
                    <a:lnR w="12700" cap="flat" cmpd="sng" algn="ctr">
                      <a:solidFill>
                        <a:srgbClr val="C06EB2"/>
                      </a:solidFill>
                      <a:prstDash val="solid"/>
                      <a:round/>
                      <a:headEnd type="none" w="med" len="med"/>
                      <a:tailEnd type="none" w="med" len="med"/>
                    </a:lnR>
                    <a:lnT w="12700" cap="flat" cmpd="sng" algn="ctr">
                      <a:solidFill>
                        <a:srgbClr val="C06EB2"/>
                      </a:solidFill>
                      <a:prstDash val="solid"/>
                      <a:round/>
                      <a:headEnd type="none" w="med" len="med"/>
                      <a:tailEnd type="none" w="med" len="med"/>
                    </a:lnT>
                    <a:lnB w="12700" cap="flat" cmpd="sng" algn="ctr">
                      <a:solidFill>
                        <a:srgbClr val="87188A"/>
                      </a:solidFill>
                      <a:prstDash val="solid"/>
                      <a:round/>
                      <a:headEnd type="none" w="med" len="med"/>
                      <a:tailEnd type="none" w="med" len="med"/>
                    </a:lnB>
                    <a:lnTlToBr>
                      <a:noFill/>
                    </a:lnTlToBr>
                    <a:lnBlToTr>
                      <a:noFill/>
                    </a:lnBlToTr>
                    <a:solidFill>
                      <a:schemeClr val="accent1"/>
                    </a:solidFill>
                  </a:tcPr>
                </a:tc>
              </a:tr>
              <a:tr h="828675">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均值</a:t>
                      </a: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w="12700" cap="flat" cmpd="sng" algn="ctr">
                      <a:solidFill>
                        <a:srgbClr val="87188A"/>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w="12700" cap="flat" cmpd="sng" algn="ctr">
                      <a:solidFill>
                        <a:srgbClr val="87188A"/>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1"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w="12700" cap="flat" cmpd="sng" algn="ctr">
                      <a:solidFill>
                        <a:srgbClr val="87188A"/>
                      </a:solidFill>
                      <a:prstDash val="solid"/>
                      <a:round/>
                      <a:headEnd type="none" w="med" len="med"/>
                      <a:tailEnd type="none" w="med" len="med"/>
                    </a:lnT>
                    <a:lnB cap="flat">
                      <a:noFill/>
                    </a:lnB>
                    <a:lnTlToBr>
                      <a:noFill/>
                    </a:lnTlToBr>
                    <a:lnBlToTr>
                      <a:noFill/>
                    </a:lnBlToTr>
                    <a:noFill/>
                  </a:tcPr>
                </a:tc>
              </a:tr>
              <a:tr h="739775">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28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1" lang="zh-CN" altLang="zh-CN" sz="2800" b="1" i="0" u="none" strike="noStrike" cap="none" normalizeH="0" baseline="30000" dirty="0" smtClean="0">
                        <a:ln>
                          <a:noFill/>
                        </a:ln>
                        <a:solidFill>
                          <a:schemeClr val="tx2"/>
                        </a:solidFill>
                        <a:effectLst/>
                        <a:latin typeface="Symbol" panose="05050102010706020507" pitchFamily="18" charset="2"/>
                        <a:ea typeface="宋体" panose="02010600030101010101" pitchFamily="2" charset="-122"/>
                      </a:endParaRP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1"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cap="flat">
                      <a:noFill/>
                    </a:lnT>
                    <a:lnB cap="flat">
                      <a:noFill/>
                    </a:lnB>
                    <a:lnTlToBr>
                      <a:noFill/>
                    </a:lnTlToBr>
                    <a:lnBlToTr>
                      <a:noFill/>
                    </a:lnBlToTr>
                    <a:noFill/>
                  </a:tcPr>
                </a:tc>
              </a:tr>
              <a:tr h="695325">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方差</a:t>
                      </a: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cap="flat">
                      <a:noFill/>
                    </a:lnT>
                    <a:lnB w="12700" cap="flat" cmpd="sng" algn="ctr">
                      <a:solidFill>
                        <a:srgbClr val="C06EB2"/>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0" u="none" strike="noStrike" cap="none" normalizeH="0" baseline="30000" smtClean="0">
                        <a:ln>
                          <a:noFill/>
                        </a:ln>
                        <a:solidFill>
                          <a:schemeClr val="tx2"/>
                        </a:solidFill>
                        <a:effectLst/>
                        <a:latin typeface="Symbol" panose="05050102010706020507" pitchFamily="18" charset="2"/>
                        <a:ea typeface="宋体" panose="02010600030101010101" pitchFamily="2" charset="-122"/>
                      </a:endParaRP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cap="flat">
                      <a:noFill/>
                    </a:lnT>
                    <a:lnB w="12700" cap="flat" cmpd="sng" algn="ctr">
                      <a:solidFill>
                        <a:srgbClr val="C06EB2"/>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2800" b="1" i="1"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cap="flat">
                      <a:noFill/>
                    </a:lnT>
                    <a:lnB w="12700" cap="flat" cmpd="sng" algn="ctr">
                      <a:solidFill>
                        <a:srgbClr val="C06EB2"/>
                      </a:solidFill>
                      <a:prstDash val="solid"/>
                      <a:round/>
                      <a:headEnd type="none" w="med" len="med"/>
                      <a:tailEnd type="none" w="med" len="med"/>
                    </a:lnB>
                    <a:lnTlToBr>
                      <a:noFill/>
                    </a:lnTlToBr>
                    <a:lnBlToTr>
                      <a:noFill/>
                    </a:lnBlToTr>
                    <a:noFill/>
                  </a:tcPr>
                </a:tc>
              </a:tr>
            </a:tbl>
          </a:graphicData>
        </a:graphic>
      </p:graphicFrame>
      <p:graphicFrame>
        <p:nvGraphicFramePr>
          <p:cNvPr id="733232" name="Object 48"/>
          <p:cNvGraphicFramePr>
            <a:graphicFrameLocks noChangeAspect="1"/>
          </p:cNvGraphicFramePr>
          <p:nvPr>
            <p:extLst>
              <p:ext uri="{D42A27DB-BD31-4B8C-83A1-F6EECF244321}">
                <p14:modId xmlns:p14="http://schemas.microsoft.com/office/powerpoint/2010/main" val="687525229"/>
              </p:ext>
            </p:extLst>
          </p:nvPr>
        </p:nvGraphicFramePr>
        <p:xfrm>
          <a:off x="5943600" y="4481513"/>
          <a:ext cx="482600" cy="512762"/>
        </p:xfrm>
        <a:graphic>
          <a:graphicData uri="http://schemas.openxmlformats.org/presentationml/2006/ole">
            <mc:AlternateContent xmlns:mc="http://schemas.openxmlformats.org/markup-compatibility/2006">
              <mc:Choice xmlns:v="urn:schemas-microsoft-com:vml" Requires="v">
                <p:oleObj spid="_x0000_s3200" name="公式" r:id="rId4" imgW="203040" imgH="215640" progId="Equation.3">
                  <p:embed/>
                </p:oleObj>
              </mc:Choice>
              <mc:Fallback>
                <p:oleObj name="公式" r:id="rId4" imgW="203040" imgH="215640" progId="Equation.3">
                  <p:embed/>
                  <p:pic>
                    <p:nvPicPr>
                      <p:cNvPr id="0" name=""/>
                      <p:cNvPicPr>
                        <a:picLocks noChangeAspect="1" noChangeArrowheads="1"/>
                      </p:cNvPicPr>
                      <p:nvPr/>
                    </p:nvPicPr>
                    <p:blipFill>
                      <a:blip r:embed="rId5"/>
                      <a:srcRect/>
                      <a:stretch>
                        <a:fillRect/>
                      </a:stretch>
                    </p:blipFill>
                    <p:spPr bwMode="auto">
                      <a:xfrm>
                        <a:off x="5943600" y="4481513"/>
                        <a:ext cx="482600" cy="512762"/>
                      </a:xfrm>
                      <a:prstGeom prst="rect">
                        <a:avLst/>
                      </a:prstGeom>
                      <a:noFill/>
                      <a:effectLst>
                        <a:outerShdw dist="127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3236" name="Object 52"/>
          <p:cNvGraphicFramePr>
            <a:graphicFrameLocks noChangeAspect="1"/>
          </p:cNvGraphicFramePr>
          <p:nvPr>
            <p:extLst>
              <p:ext uri="{D42A27DB-BD31-4B8C-83A1-F6EECF244321}">
                <p14:modId xmlns:p14="http://schemas.microsoft.com/office/powerpoint/2010/main" val="2219288175"/>
              </p:ext>
            </p:extLst>
          </p:nvPr>
        </p:nvGraphicFramePr>
        <p:xfrm>
          <a:off x="8401050" y="3060700"/>
          <a:ext cx="392113" cy="452438"/>
        </p:xfrm>
        <a:graphic>
          <a:graphicData uri="http://schemas.openxmlformats.org/presentationml/2006/ole">
            <mc:AlternateContent xmlns:mc="http://schemas.openxmlformats.org/markup-compatibility/2006">
              <mc:Choice xmlns:v="urn:schemas-microsoft-com:vml" Requires="v">
                <p:oleObj spid="_x0000_s3201" name="公式" r:id="rId6" imgW="164880" imgH="190440" progId="Equation.3">
                  <p:embed/>
                </p:oleObj>
              </mc:Choice>
              <mc:Fallback>
                <p:oleObj name="公式" r:id="rId6" imgW="164880" imgH="190440" progId="Equation.3">
                  <p:embed/>
                  <p:pic>
                    <p:nvPicPr>
                      <p:cNvPr id="0" name=""/>
                      <p:cNvPicPr>
                        <a:picLocks noChangeAspect="1" noChangeArrowheads="1"/>
                      </p:cNvPicPr>
                      <p:nvPr/>
                    </p:nvPicPr>
                    <p:blipFill>
                      <a:blip r:embed="rId7"/>
                      <a:srcRect/>
                      <a:stretch>
                        <a:fillRect/>
                      </a:stretch>
                    </p:blipFill>
                    <p:spPr bwMode="auto">
                      <a:xfrm>
                        <a:off x="8401050" y="3060700"/>
                        <a:ext cx="392113" cy="452438"/>
                      </a:xfrm>
                      <a:prstGeom prst="rect">
                        <a:avLst/>
                      </a:prstGeom>
                      <a:noFill/>
                      <a:effectLst>
                        <a:outerShdw dist="127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3238" name="Object 54"/>
          <p:cNvGraphicFramePr>
            <a:graphicFrameLocks noChangeAspect="1"/>
          </p:cNvGraphicFramePr>
          <p:nvPr>
            <p:extLst>
              <p:ext uri="{D42A27DB-BD31-4B8C-83A1-F6EECF244321}">
                <p14:modId xmlns:p14="http://schemas.microsoft.com/office/powerpoint/2010/main" val="373550272"/>
              </p:ext>
            </p:extLst>
          </p:nvPr>
        </p:nvGraphicFramePr>
        <p:xfrm>
          <a:off x="8370888" y="4470400"/>
          <a:ext cx="452437" cy="482600"/>
        </p:xfrm>
        <a:graphic>
          <a:graphicData uri="http://schemas.openxmlformats.org/presentationml/2006/ole">
            <mc:AlternateContent xmlns:mc="http://schemas.openxmlformats.org/markup-compatibility/2006">
              <mc:Choice xmlns:v="urn:schemas-microsoft-com:vml" Requires="v">
                <p:oleObj spid="_x0000_s3202" name="公式" r:id="rId8" imgW="190440" imgH="203040" progId="Equation.3">
                  <p:embed/>
                </p:oleObj>
              </mc:Choice>
              <mc:Fallback>
                <p:oleObj name="公式" r:id="rId8" imgW="190440" imgH="203040" progId="Equation.3">
                  <p:embed/>
                  <p:pic>
                    <p:nvPicPr>
                      <p:cNvPr id="0" name=""/>
                      <p:cNvPicPr>
                        <a:picLocks noChangeAspect="1" noChangeArrowheads="1"/>
                      </p:cNvPicPr>
                      <p:nvPr/>
                    </p:nvPicPr>
                    <p:blipFill>
                      <a:blip r:embed="rId9"/>
                      <a:srcRect/>
                      <a:stretch>
                        <a:fillRect/>
                      </a:stretch>
                    </p:blipFill>
                    <p:spPr bwMode="auto">
                      <a:xfrm>
                        <a:off x="8370888" y="4470400"/>
                        <a:ext cx="452437" cy="482600"/>
                      </a:xfrm>
                      <a:prstGeom prst="rect">
                        <a:avLst/>
                      </a:prstGeom>
                      <a:noFill/>
                      <a:effectLst>
                        <a:outerShdw dist="127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3243" name="Object 59"/>
          <p:cNvGraphicFramePr>
            <a:graphicFrameLocks noChangeAspect="1"/>
          </p:cNvGraphicFramePr>
          <p:nvPr>
            <p:extLst>
              <p:ext uri="{D42A27DB-BD31-4B8C-83A1-F6EECF244321}">
                <p14:modId xmlns:p14="http://schemas.microsoft.com/office/powerpoint/2010/main" val="3093274812"/>
              </p:ext>
            </p:extLst>
          </p:nvPr>
        </p:nvGraphicFramePr>
        <p:xfrm>
          <a:off x="5943600" y="3060701"/>
          <a:ext cx="361950" cy="392113"/>
        </p:xfrm>
        <a:graphic>
          <a:graphicData uri="http://schemas.openxmlformats.org/presentationml/2006/ole">
            <mc:AlternateContent xmlns:mc="http://schemas.openxmlformats.org/markup-compatibility/2006">
              <mc:Choice xmlns:v="urn:schemas-microsoft-com:vml" Requires="v">
                <p:oleObj spid="_x0000_s3203" name="公式" r:id="rId10" imgW="152280" imgH="164880" progId="Equation.3">
                  <p:embed/>
                </p:oleObj>
              </mc:Choice>
              <mc:Fallback>
                <p:oleObj name="公式" r:id="rId10" imgW="152280" imgH="164880" progId="Equation.3">
                  <p:embed/>
                  <p:pic>
                    <p:nvPicPr>
                      <p:cNvPr id="0" name=""/>
                      <p:cNvPicPr>
                        <a:picLocks noChangeAspect="1" noChangeArrowheads="1"/>
                      </p:cNvPicPr>
                      <p:nvPr/>
                    </p:nvPicPr>
                    <p:blipFill>
                      <a:blip r:embed="rId11"/>
                      <a:srcRect/>
                      <a:stretch>
                        <a:fillRect/>
                      </a:stretch>
                    </p:blipFill>
                    <p:spPr bwMode="auto">
                      <a:xfrm>
                        <a:off x="5943600" y="3060701"/>
                        <a:ext cx="361950" cy="392113"/>
                      </a:xfrm>
                      <a:prstGeom prst="rect">
                        <a:avLst/>
                      </a:prstGeom>
                      <a:noFill/>
                      <a:effectLst>
                        <a:outerShdw dist="12700" dir="162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0213069"/>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ctrTitle"/>
          </p:nvPr>
        </p:nvSpPr>
        <p:spPr>
          <a:xfrm>
            <a:off x="1236436" y="529318"/>
            <a:ext cx="5327650" cy="850900"/>
          </a:xfrm>
          <a:noFill/>
          <a:ln/>
        </p:spPr>
        <p:txBody>
          <a:bodyPr anchor="ctr" anchorCtr="0"/>
          <a:lstStyle/>
          <a:p>
            <a:pPr algn="l"/>
            <a:r>
              <a:rPr lang="zh-CN" altLang="en-US" sz="4000" dirty="0">
                <a:latin typeface="Arial" panose="020B0604020202020204" pitchFamily="34" charset="0"/>
              </a:rPr>
              <a:t>本章主要内容</a:t>
            </a:r>
          </a:p>
        </p:txBody>
      </p:sp>
      <p:sp>
        <p:nvSpPr>
          <p:cNvPr id="177155" name="Rectangle 3"/>
          <p:cNvSpPr>
            <a:spLocks noGrp="1" noChangeArrowheads="1"/>
          </p:cNvSpPr>
          <p:nvPr>
            <p:ph type="subTitle" idx="1"/>
          </p:nvPr>
        </p:nvSpPr>
        <p:spPr>
          <a:xfrm>
            <a:off x="2279650" y="2276475"/>
            <a:ext cx="7924800" cy="4191000"/>
          </a:xfrm>
          <a:noFill/>
          <a:ln/>
        </p:spPr>
        <p:txBody>
          <a:bodyPr/>
          <a:lstStyle/>
          <a:p>
            <a:pPr algn="l"/>
            <a:r>
              <a:rPr lang="en-US" altLang="zh-CN" sz="3200" b="1" dirty="0" smtClean="0"/>
              <a:t>1. </a:t>
            </a:r>
            <a:r>
              <a:rPr lang="zh-CN" altLang="en-US" sz="3200" b="1" dirty="0" smtClean="0"/>
              <a:t>参数估计</a:t>
            </a:r>
            <a:r>
              <a:rPr lang="zh-CN" altLang="en-US" sz="3200" b="1" dirty="0"/>
              <a:t>的一般问题 </a:t>
            </a:r>
            <a:endParaRPr lang="en-US" altLang="zh-CN" sz="3200" b="1" dirty="0" smtClean="0"/>
          </a:p>
          <a:p>
            <a:pPr algn="l"/>
            <a:r>
              <a:rPr lang="en-US" altLang="zh-CN" sz="3200" b="1" dirty="0" smtClean="0">
                <a:cs typeface="Arial" panose="020B0604020202020204" pitchFamily="34" charset="0"/>
              </a:rPr>
              <a:t>2. </a:t>
            </a:r>
            <a:r>
              <a:rPr lang="zh-CN" altLang="en-US" sz="3200" b="1" dirty="0" smtClean="0"/>
              <a:t>一</a:t>
            </a:r>
            <a:r>
              <a:rPr lang="zh-CN" altLang="en-US" sz="3200" b="1" dirty="0"/>
              <a:t>个总体参数的</a:t>
            </a:r>
            <a:r>
              <a:rPr lang="zh-CN" altLang="en-US" sz="3200" b="1" dirty="0" smtClean="0"/>
              <a:t>区间估计</a:t>
            </a:r>
            <a:endParaRPr lang="en-US" altLang="zh-CN" sz="3200" b="1" dirty="0"/>
          </a:p>
          <a:p>
            <a:pPr algn="l"/>
            <a:r>
              <a:rPr lang="en-US" altLang="zh-CN" sz="3200" b="1" dirty="0" smtClean="0"/>
              <a:t>3. </a:t>
            </a:r>
            <a:r>
              <a:rPr lang="zh-CN" altLang="en-US" sz="3200" b="1" dirty="0" smtClean="0"/>
              <a:t>两</a:t>
            </a:r>
            <a:r>
              <a:rPr lang="zh-CN" altLang="en-US" sz="3200" b="1" dirty="0"/>
              <a:t>个总体参数的</a:t>
            </a:r>
            <a:r>
              <a:rPr lang="zh-CN" altLang="en-US" sz="3200" b="1" dirty="0" smtClean="0"/>
              <a:t>区间估计</a:t>
            </a:r>
            <a:endParaRPr lang="en-US" altLang="zh-CN" sz="3200" b="1" dirty="0"/>
          </a:p>
          <a:p>
            <a:pPr algn="l"/>
            <a:r>
              <a:rPr lang="en-US" altLang="zh-CN" sz="3200" b="1" dirty="0" smtClean="0"/>
              <a:t>4. </a:t>
            </a:r>
            <a:r>
              <a:rPr lang="zh-CN" altLang="en-US" sz="3200" b="1" dirty="0" smtClean="0"/>
              <a:t>样本容量</a:t>
            </a:r>
            <a:r>
              <a:rPr lang="zh-CN" altLang="en-US" sz="3200" b="1" dirty="0"/>
              <a:t>的确定</a:t>
            </a:r>
          </a:p>
        </p:txBody>
      </p:sp>
    </p:spTree>
    <p:extLst>
      <p:ext uri="{BB962C8B-B14F-4D97-AF65-F5344CB8AC3E}">
        <p14:creationId xmlns:p14="http://schemas.microsoft.com/office/powerpoint/2010/main" val="3850651252"/>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03" name="Rectangle 27"/>
          <p:cNvSpPr>
            <a:spLocks noChangeArrowheads="1"/>
          </p:cNvSpPr>
          <p:nvPr/>
        </p:nvSpPr>
        <p:spPr bwMode="auto">
          <a:xfrm>
            <a:off x="554581" y="298185"/>
            <a:ext cx="9061450" cy="478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80000"/>
              </a:lnSpc>
            </a:pPr>
            <a:r>
              <a:rPr lang="en-US" altLang="zh-CN" sz="2000" baseline="-25000" dirty="0">
                <a:cs typeface="Times New Roman" panose="02020603050405020304" pitchFamily="18" charset="0"/>
              </a:rPr>
              <a:t>                                                                                                                                                 </a:t>
            </a:r>
            <a:r>
              <a:rPr lang="en-US" altLang="zh-CN" baseline="-25000" dirty="0">
                <a:cs typeface="Times New Roman" panose="02020603050405020304" pitchFamily="18" charset="0"/>
              </a:rPr>
              <a:t>    </a:t>
            </a:r>
            <a:r>
              <a:rPr lang="en-US" altLang="zh-CN" sz="1000" baseline="-25000" dirty="0">
                <a:cs typeface="Times New Roman" panose="02020603050405020304" pitchFamily="18" charset="0"/>
              </a:rPr>
              <a:t> </a:t>
            </a:r>
            <a:r>
              <a:rPr lang="en-US" altLang="zh-CN" sz="2000" baseline="-25000" dirty="0">
                <a:cs typeface="Times New Roman" panose="02020603050405020304" pitchFamily="18" charset="0"/>
              </a:rPr>
              <a:t>─</a:t>
            </a:r>
          </a:p>
          <a:p>
            <a:pPr>
              <a:lnSpc>
                <a:spcPct val="80000"/>
              </a:lnSpc>
            </a:pPr>
            <a:r>
              <a:rPr lang="en-US" altLang="zh-CN" i="1" dirty="0"/>
              <a:t>                                                                                X</a:t>
            </a:r>
            <a:r>
              <a:rPr lang="en-US" altLang="zh-CN" dirty="0"/>
              <a:t> , </a:t>
            </a:r>
            <a:r>
              <a:rPr lang="en-US" altLang="zh-CN" i="1" dirty="0"/>
              <a:t>S</a:t>
            </a:r>
            <a:r>
              <a:rPr lang="en-US" altLang="zh-CN" sz="1200" i="1" baseline="30000" dirty="0"/>
              <a:t> </a:t>
            </a:r>
            <a:r>
              <a:rPr lang="en-US" altLang="zh-CN" baseline="36000" dirty="0"/>
              <a:t>2 </a:t>
            </a:r>
            <a:r>
              <a:rPr lang="zh-CN" altLang="en-US" dirty="0"/>
              <a:t>分别是其样本均值和样本方差</a:t>
            </a:r>
            <a:r>
              <a:rPr lang="en-US" altLang="zh-CN" dirty="0"/>
              <a:t>,              </a:t>
            </a:r>
          </a:p>
        </p:txBody>
      </p:sp>
      <p:sp>
        <p:nvSpPr>
          <p:cNvPr id="126978" name="Rectangle 2"/>
          <p:cNvSpPr>
            <a:spLocks noChangeArrowheads="1"/>
          </p:cNvSpPr>
          <p:nvPr/>
        </p:nvSpPr>
        <p:spPr bwMode="auto">
          <a:xfrm>
            <a:off x="2544987" y="2891425"/>
            <a:ext cx="2198038" cy="51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60000"/>
              </a:lnSpc>
            </a:pPr>
            <a:r>
              <a:rPr lang="en-US" altLang="zh-CN" baseline="-25000">
                <a:solidFill>
                  <a:srgbClr val="000099"/>
                </a:solidFill>
                <a:ea typeface="楷体_GB2312" pitchFamily="49" charset="-122"/>
                <a:cs typeface="Times New Roman" panose="02020603050405020304" pitchFamily="18" charset="0"/>
              </a:rPr>
              <a:t>  </a:t>
            </a:r>
            <a:r>
              <a:rPr lang="en-US" altLang="zh-CN" sz="2000" baseline="-25000">
                <a:solidFill>
                  <a:srgbClr val="000099"/>
                </a:solidFill>
                <a:ea typeface="楷体_GB2312" pitchFamily="49" charset="-122"/>
                <a:cs typeface="Times New Roman" panose="02020603050405020304" pitchFamily="18" charset="0"/>
              </a:rPr>
              <a:t>─</a:t>
            </a:r>
          </a:p>
          <a:p>
            <a:pPr>
              <a:lnSpc>
                <a:spcPct val="60000"/>
              </a:lnSpc>
            </a:pPr>
            <a:r>
              <a:rPr lang="en-US" altLang="zh-CN" sz="1000" i="1">
                <a:solidFill>
                  <a:srgbClr val="000099"/>
                </a:solidFill>
                <a:ea typeface="楷体_GB2312" pitchFamily="49" charset="-122"/>
                <a:cs typeface="Times New Roman" panose="02020603050405020304" pitchFamily="18" charset="0"/>
              </a:rPr>
              <a:t> </a:t>
            </a:r>
            <a:r>
              <a:rPr lang="en-US" altLang="zh-CN" i="1">
                <a:solidFill>
                  <a:srgbClr val="000099"/>
                </a:solidFill>
                <a:ea typeface="楷体_GB2312" pitchFamily="49" charset="-122"/>
                <a:cs typeface="Times New Roman" panose="02020603050405020304" pitchFamily="18" charset="0"/>
              </a:rPr>
              <a:t>X</a:t>
            </a:r>
            <a:r>
              <a:rPr lang="en-US" altLang="zh-CN" sz="2800" i="1">
                <a:solidFill>
                  <a:srgbClr val="000099"/>
                </a:solidFill>
                <a:ea typeface="楷体_GB2312" pitchFamily="49" charset="-122"/>
                <a:cs typeface="Times New Roman" panose="02020603050405020304" pitchFamily="18" charset="0"/>
              </a:rPr>
              <a:t> </a:t>
            </a:r>
            <a:r>
              <a:rPr lang="en-US" altLang="zh-CN" sz="2800">
                <a:solidFill>
                  <a:srgbClr val="000099"/>
                </a:solidFill>
                <a:ea typeface="楷体_GB2312" pitchFamily="49" charset="-122"/>
                <a:cs typeface="Times New Roman" panose="02020603050405020304" pitchFamily="18" charset="0"/>
              </a:rPr>
              <a:t>~</a:t>
            </a:r>
            <a:r>
              <a:rPr lang="en-US" altLang="zh-CN" sz="3200">
                <a:solidFill>
                  <a:srgbClr val="000099"/>
                </a:solidFill>
                <a:ea typeface="楷体_GB2312" pitchFamily="49" charset="-122"/>
                <a:cs typeface="Times New Roman" panose="02020603050405020304" pitchFamily="18" charset="0"/>
              </a:rPr>
              <a:t> </a:t>
            </a:r>
            <a:r>
              <a:rPr lang="en-US" altLang="zh-CN" i="1">
                <a:solidFill>
                  <a:srgbClr val="000099"/>
                </a:solidFill>
                <a:ea typeface="楷体_GB2312" pitchFamily="49" charset="-122"/>
                <a:cs typeface="Times New Roman" panose="02020603050405020304" pitchFamily="18" charset="0"/>
              </a:rPr>
              <a:t>N</a:t>
            </a:r>
            <a:r>
              <a:rPr lang="en-US" altLang="zh-CN">
                <a:solidFill>
                  <a:srgbClr val="000099"/>
                </a:solidFill>
                <a:latin typeface="宋体" panose="02010600030101010101" pitchFamily="2" charset="-122"/>
                <a:ea typeface="楷体_GB2312" pitchFamily="49" charset="-122"/>
                <a:cs typeface="Times New Roman" panose="02020603050405020304" pitchFamily="18" charset="0"/>
              </a:rPr>
              <a:t>(</a:t>
            </a:r>
            <a:r>
              <a:rPr lang="en-US" altLang="zh-CN" i="1">
                <a:solidFill>
                  <a:srgbClr val="000099"/>
                </a:solidFill>
                <a:ea typeface="楷体_GB2312" pitchFamily="49" charset="-122"/>
                <a:cs typeface="Times New Roman" panose="02020603050405020304" pitchFamily="18" charset="0"/>
                <a:sym typeface="Symbol" panose="05050102010706020507" pitchFamily="18" charset="2"/>
              </a:rPr>
              <a:t> </a:t>
            </a:r>
            <a:r>
              <a:rPr lang="en-US" altLang="zh-CN">
                <a:solidFill>
                  <a:srgbClr val="000099"/>
                </a:solidFill>
                <a:ea typeface="楷体_GB2312" pitchFamily="49" charset="-122"/>
                <a:cs typeface="Times New Roman" panose="02020603050405020304" pitchFamily="18" charset="0"/>
              </a:rPr>
              <a:t>,</a:t>
            </a:r>
            <a:r>
              <a:rPr lang="en-US" altLang="zh-CN" i="1">
                <a:solidFill>
                  <a:srgbClr val="000099"/>
                </a:solidFill>
                <a:ea typeface="楷体_GB2312" pitchFamily="49" charset="-122"/>
                <a:cs typeface="Times New Roman" panose="02020603050405020304" pitchFamily="18" charset="0"/>
                <a:sym typeface="Symbol" panose="05050102010706020507" pitchFamily="18" charset="2"/>
              </a:rPr>
              <a:t> </a:t>
            </a:r>
            <a:r>
              <a:rPr lang="en-US" altLang="zh-CN" i="1" baseline="30000">
                <a:solidFill>
                  <a:srgbClr val="000099"/>
                </a:solidFill>
                <a:ea typeface="楷体_GB2312" pitchFamily="49" charset="-122"/>
                <a:cs typeface="Times New Roman" panose="02020603050405020304" pitchFamily="18" charset="0"/>
                <a:sym typeface="Symbol" panose="05050102010706020507" pitchFamily="18" charset="2"/>
              </a:rPr>
              <a:t> </a:t>
            </a:r>
            <a:r>
              <a:rPr lang="en-US" altLang="zh-CN" baseline="30000">
                <a:solidFill>
                  <a:srgbClr val="000099"/>
                </a:solidFill>
                <a:ea typeface="楷体_GB2312" pitchFamily="49" charset="-122"/>
                <a:cs typeface="Times New Roman" panose="02020603050405020304" pitchFamily="18" charset="0"/>
                <a:sym typeface="Symbol" panose="05050102010706020507" pitchFamily="18" charset="2"/>
              </a:rPr>
              <a:t>2</a:t>
            </a:r>
            <a:r>
              <a:rPr lang="en-US" altLang="zh-CN">
                <a:solidFill>
                  <a:srgbClr val="000099"/>
                </a:solidFill>
                <a:latin typeface="宋体" panose="02010600030101010101" pitchFamily="2" charset="-122"/>
                <a:ea typeface="楷体_GB2312" pitchFamily="49" charset="-122"/>
                <a:cs typeface="Times New Roman" panose="02020603050405020304" pitchFamily="18" charset="0"/>
                <a:sym typeface="Symbol" panose="05050102010706020507" pitchFamily="18" charset="2"/>
              </a:rPr>
              <a:t>/</a:t>
            </a:r>
            <a:r>
              <a:rPr lang="en-US" altLang="zh-CN" i="1">
                <a:solidFill>
                  <a:srgbClr val="000099"/>
                </a:solidFill>
                <a:ea typeface="楷体_GB2312" pitchFamily="49" charset="-122"/>
                <a:cs typeface="Times New Roman" panose="02020603050405020304" pitchFamily="18" charset="0"/>
                <a:sym typeface="Symbol" panose="05050102010706020507" pitchFamily="18" charset="2"/>
              </a:rPr>
              <a:t>n</a:t>
            </a:r>
            <a:r>
              <a:rPr lang="en-US" altLang="zh-CN">
                <a:solidFill>
                  <a:srgbClr val="000099"/>
                </a:solidFill>
                <a:latin typeface="宋体" panose="02010600030101010101" pitchFamily="2" charset="-122"/>
                <a:ea typeface="楷体_GB2312" pitchFamily="49" charset="-122"/>
                <a:cs typeface="Times New Roman" panose="02020603050405020304" pitchFamily="18" charset="0"/>
              </a:rPr>
              <a:t>),  </a:t>
            </a:r>
          </a:p>
        </p:txBody>
      </p:sp>
      <p:sp>
        <p:nvSpPr>
          <p:cNvPr id="126985" name="Rectangle 9"/>
          <p:cNvSpPr>
            <a:spLocks noChangeArrowheads="1"/>
          </p:cNvSpPr>
          <p:nvPr/>
        </p:nvSpPr>
        <p:spPr bwMode="auto">
          <a:xfrm>
            <a:off x="671221" y="766711"/>
            <a:ext cx="4839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dirty="0"/>
              <a:t>求参数</a:t>
            </a:r>
            <a:r>
              <a:rPr lang="zh-CN" altLang="en-US" i="1" dirty="0"/>
              <a:t> </a:t>
            </a:r>
            <a:r>
              <a:rPr lang="zh-CN" altLang="en-US" i="1" dirty="0">
                <a:sym typeface="Symbol" panose="05050102010706020507" pitchFamily="18" charset="2"/>
              </a:rPr>
              <a:t></a:t>
            </a:r>
            <a:r>
              <a:rPr lang="zh-CN" altLang="en-US" dirty="0"/>
              <a:t> 、</a:t>
            </a:r>
            <a:r>
              <a:rPr lang="zh-CN" altLang="en-US" i="1" dirty="0">
                <a:sym typeface="Symbol" panose="05050102010706020507" pitchFamily="18" charset="2"/>
              </a:rPr>
              <a:t> </a:t>
            </a:r>
            <a:r>
              <a:rPr lang="en-US" altLang="zh-CN" baseline="30000" dirty="0">
                <a:sym typeface="Symbol" panose="05050102010706020507" pitchFamily="18" charset="2"/>
              </a:rPr>
              <a:t>2 </a:t>
            </a:r>
            <a:r>
              <a:rPr lang="zh-CN" altLang="en-US" dirty="0"/>
              <a:t>的置信水平为</a:t>
            </a:r>
            <a:r>
              <a:rPr lang="en-US" altLang="zh-CN" dirty="0">
                <a:sym typeface="Symbol" panose="05050102010706020507" pitchFamily="18" charset="2"/>
              </a:rPr>
              <a:t>1</a:t>
            </a:r>
            <a:r>
              <a:rPr lang="en-US" altLang="zh-CN" dirty="0">
                <a:latin typeface="宋体" panose="02010600030101010101" pitchFamily="2" charset="-122"/>
                <a:sym typeface="Symbol" panose="05050102010706020507" pitchFamily="18" charset="2"/>
              </a:rPr>
              <a:t>-</a:t>
            </a:r>
            <a:r>
              <a:rPr lang="en-US" altLang="zh-CN" i="1" dirty="0">
                <a:sym typeface="Symbol" panose="05050102010706020507" pitchFamily="18" charset="2"/>
              </a:rPr>
              <a:t></a:t>
            </a:r>
            <a:r>
              <a:rPr lang="en-US" altLang="zh-CN" dirty="0"/>
              <a:t> </a:t>
            </a:r>
            <a:r>
              <a:rPr lang="zh-CN" altLang="en-US" dirty="0"/>
              <a:t>的置信区间</a:t>
            </a:r>
            <a:r>
              <a:rPr lang="en-US" altLang="zh-CN" dirty="0"/>
              <a:t>.   </a:t>
            </a:r>
          </a:p>
        </p:txBody>
      </p:sp>
      <p:sp>
        <p:nvSpPr>
          <p:cNvPr id="126986" name="Rectangle 10"/>
          <p:cNvSpPr>
            <a:spLocks noChangeArrowheads="1"/>
          </p:cNvSpPr>
          <p:nvPr/>
        </p:nvSpPr>
        <p:spPr bwMode="auto">
          <a:xfrm>
            <a:off x="727768" y="292155"/>
            <a:ext cx="5832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dirty="0"/>
              <a:t>设 </a:t>
            </a:r>
            <a:r>
              <a:rPr lang="en-US" altLang="zh-CN" i="1" dirty="0"/>
              <a:t>X</a:t>
            </a:r>
            <a:r>
              <a:rPr lang="en-US" altLang="zh-CN" baseline="-12000" dirty="0"/>
              <a:t>1</a:t>
            </a:r>
            <a:r>
              <a:rPr lang="en-US" altLang="zh-CN" dirty="0"/>
              <a:t>,</a:t>
            </a:r>
            <a:r>
              <a:rPr lang="en-US" altLang="zh-CN" sz="2000" baseline="-25000" dirty="0"/>
              <a:t> </a:t>
            </a:r>
            <a:r>
              <a:rPr lang="en-US" altLang="zh-CN" dirty="0">
                <a:latin typeface="宋体" panose="02010600030101010101" pitchFamily="2" charset="-122"/>
              </a:rPr>
              <a:t>…</a:t>
            </a:r>
            <a:r>
              <a:rPr lang="en-US" altLang="zh-CN" dirty="0"/>
              <a:t>, </a:t>
            </a:r>
            <a:r>
              <a:rPr lang="en-US" altLang="zh-CN" i="1" dirty="0" err="1"/>
              <a:t>X</a:t>
            </a:r>
            <a:r>
              <a:rPr lang="en-US" altLang="zh-CN" i="1" baseline="-12000" dirty="0" err="1"/>
              <a:t>n</a:t>
            </a:r>
            <a:r>
              <a:rPr lang="en-US" altLang="zh-CN" i="1" baseline="-25000" dirty="0"/>
              <a:t> </a:t>
            </a:r>
            <a:r>
              <a:rPr lang="zh-CN" altLang="en-US" dirty="0"/>
              <a:t>是总体</a:t>
            </a:r>
            <a:r>
              <a:rPr lang="zh-CN" altLang="en-US" baseline="-25000" dirty="0"/>
              <a:t> </a:t>
            </a:r>
            <a:r>
              <a:rPr lang="en-US" altLang="zh-CN" i="1" dirty="0"/>
              <a:t>X</a:t>
            </a:r>
            <a:r>
              <a:rPr lang="en-US" altLang="zh-CN" i="1" baseline="-25000" dirty="0"/>
              <a:t> </a:t>
            </a:r>
            <a:r>
              <a:rPr lang="en-US" altLang="zh-CN" sz="2800" dirty="0"/>
              <a:t>~</a:t>
            </a:r>
            <a:r>
              <a:rPr lang="en-US" altLang="zh-CN" baseline="-25000" dirty="0"/>
              <a:t> </a:t>
            </a:r>
            <a:r>
              <a:rPr lang="en-US" altLang="zh-CN" i="1" dirty="0"/>
              <a:t>N</a:t>
            </a:r>
            <a:r>
              <a:rPr lang="en-US" altLang="zh-CN" dirty="0">
                <a:latin typeface="宋体" panose="02010600030101010101" pitchFamily="2" charset="-122"/>
              </a:rPr>
              <a:t>(</a:t>
            </a:r>
            <a:r>
              <a:rPr lang="en-US" altLang="zh-CN" sz="1400" baseline="-25000" dirty="0"/>
              <a:t> </a:t>
            </a:r>
            <a:r>
              <a:rPr lang="en-US" altLang="zh-CN" i="1" dirty="0">
                <a:latin typeface="宋体" panose="02010600030101010101" pitchFamily="2" charset="-122"/>
                <a:sym typeface="Symbol" panose="05050102010706020507" pitchFamily="18" charset="2"/>
              </a:rPr>
              <a:t></a:t>
            </a:r>
            <a:r>
              <a:rPr lang="en-US" altLang="zh-CN" i="1" baseline="-25000" dirty="0">
                <a:sym typeface="Symbol" panose="05050102010706020507" pitchFamily="18" charset="2"/>
              </a:rPr>
              <a:t> </a:t>
            </a:r>
            <a:r>
              <a:rPr lang="en-US" altLang="zh-CN" dirty="0">
                <a:sym typeface="Symbol" panose="05050102010706020507" pitchFamily="18" charset="2"/>
              </a:rPr>
              <a:t>,</a:t>
            </a:r>
            <a:r>
              <a:rPr lang="en-US" altLang="zh-CN" i="1" dirty="0">
                <a:latin typeface="宋体" panose="02010600030101010101" pitchFamily="2" charset="-122"/>
                <a:sym typeface="Symbol" panose="05050102010706020507" pitchFamily="18" charset="2"/>
              </a:rPr>
              <a:t></a:t>
            </a:r>
            <a:r>
              <a:rPr lang="en-US" altLang="zh-CN" sz="1200" i="1" baseline="30000" dirty="0">
                <a:latin typeface="宋体" panose="02010600030101010101" pitchFamily="2" charset="-122"/>
                <a:sym typeface="Symbol" panose="05050102010706020507" pitchFamily="18" charset="2"/>
              </a:rPr>
              <a:t> </a:t>
            </a:r>
            <a:r>
              <a:rPr lang="en-US" altLang="zh-CN" baseline="30000" dirty="0">
                <a:sym typeface="Symbol" panose="05050102010706020507" pitchFamily="18" charset="2"/>
              </a:rPr>
              <a:t>2</a:t>
            </a:r>
            <a:r>
              <a:rPr lang="en-US" altLang="zh-CN" dirty="0">
                <a:latin typeface="宋体" panose="02010600030101010101" pitchFamily="2" charset="-122"/>
              </a:rPr>
              <a:t>)</a:t>
            </a:r>
            <a:r>
              <a:rPr lang="zh-CN" altLang="en-US" dirty="0"/>
              <a:t>的样本</a:t>
            </a:r>
            <a:r>
              <a:rPr lang="en-US" altLang="zh-CN" dirty="0"/>
              <a:t>,              </a:t>
            </a:r>
          </a:p>
        </p:txBody>
      </p:sp>
      <p:graphicFrame>
        <p:nvGraphicFramePr>
          <p:cNvPr id="126991" name="Object 15"/>
          <p:cNvGraphicFramePr>
            <a:graphicFrameLocks noChangeAspect="1"/>
          </p:cNvGraphicFramePr>
          <p:nvPr>
            <p:extLst>
              <p:ext uri="{D42A27DB-BD31-4B8C-83A1-F6EECF244321}">
                <p14:modId xmlns:p14="http://schemas.microsoft.com/office/powerpoint/2010/main" val="1678744676"/>
              </p:ext>
            </p:extLst>
          </p:nvPr>
        </p:nvGraphicFramePr>
        <p:xfrm>
          <a:off x="5026250" y="2500767"/>
          <a:ext cx="1776412" cy="822325"/>
        </p:xfrm>
        <a:graphic>
          <a:graphicData uri="http://schemas.openxmlformats.org/presentationml/2006/ole">
            <mc:AlternateContent xmlns:mc="http://schemas.openxmlformats.org/markup-compatibility/2006">
              <mc:Choice xmlns:v="urn:schemas-microsoft-com:vml" Requires="v">
                <p:oleObj spid="_x0000_s26740" name="公式" r:id="rId3" imgW="927000" imgH="431640" progId="Equation.3">
                  <p:embed/>
                </p:oleObj>
              </mc:Choice>
              <mc:Fallback>
                <p:oleObj name="公式" r:id="rId3" imgW="9270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6250" y="2500767"/>
                        <a:ext cx="1776412"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95" name="AutoShape 19">
            <a:hlinkClick r:id="rId5" action="ppaction://hlinksldjump"/>
          </p:cNvPr>
          <p:cNvSpPr>
            <a:spLocks noChangeArrowheads="1"/>
          </p:cNvSpPr>
          <p:nvPr/>
        </p:nvSpPr>
        <p:spPr bwMode="auto">
          <a:xfrm>
            <a:off x="4707163" y="1260910"/>
            <a:ext cx="2952750" cy="576262"/>
          </a:xfrm>
          <a:prstGeom prst="wedgeRoundRectCallout">
            <a:avLst>
              <a:gd name="adj1" fmla="val -74194"/>
              <a:gd name="adj2" fmla="val 57162"/>
              <a:gd name="adj3" fmla="val 16667"/>
            </a:avLst>
          </a:prstGeom>
          <a:solidFill>
            <a:schemeClr val="accent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nchor="ctr"/>
          <a:lstStyle/>
          <a:p>
            <a:pPr algn="ctr">
              <a:lnSpc>
                <a:spcPct val="90000"/>
              </a:lnSpc>
            </a:pPr>
            <a:r>
              <a:rPr lang="en-US" altLang="zh-CN" sz="2000" dirty="0">
                <a:solidFill>
                  <a:srgbClr val="000066"/>
                </a:solidFill>
              </a:rPr>
              <a:t>① </a:t>
            </a:r>
            <a:r>
              <a:rPr lang="zh-CN" altLang="en-US" sz="2000" dirty="0">
                <a:solidFill>
                  <a:srgbClr val="000066"/>
                </a:solidFill>
              </a:rPr>
              <a:t>确定未知参数的</a:t>
            </a:r>
          </a:p>
          <a:p>
            <a:pPr algn="ctr">
              <a:lnSpc>
                <a:spcPct val="90000"/>
              </a:lnSpc>
            </a:pPr>
            <a:r>
              <a:rPr lang="zh-CN" altLang="en-US" sz="2000" dirty="0">
                <a:solidFill>
                  <a:srgbClr val="000066"/>
                </a:solidFill>
              </a:rPr>
              <a:t>估计量及其函数的分布</a:t>
            </a:r>
          </a:p>
        </p:txBody>
      </p:sp>
      <p:sp>
        <p:nvSpPr>
          <p:cNvPr id="126996" name="Rectangle 20"/>
          <p:cNvSpPr>
            <a:spLocks noChangeArrowheads="1"/>
          </p:cNvSpPr>
          <p:nvPr/>
        </p:nvSpPr>
        <p:spPr bwMode="auto">
          <a:xfrm>
            <a:off x="9143130" y="2786486"/>
            <a:ext cx="3577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t>   </a:t>
            </a:r>
          </a:p>
        </p:txBody>
      </p:sp>
      <p:sp>
        <p:nvSpPr>
          <p:cNvPr id="126997" name="Rectangle 21"/>
          <p:cNvSpPr>
            <a:spLocks noChangeArrowheads="1"/>
          </p:cNvSpPr>
          <p:nvPr/>
        </p:nvSpPr>
        <p:spPr bwMode="auto">
          <a:xfrm>
            <a:off x="3685593" y="2187512"/>
            <a:ext cx="24320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a:solidFill>
                  <a:srgbClr val="000066"/>
                </a:solidFill>
                <a:latin typeface="宋体" panose="02010600030101010101" pitchFamily="2" charset="-122"/>
              </a:rPr>
              <a:t>是</a:t>
            </a:r>
            <a:r>
              <a:rPr lang="zh-CN" altLang="en-US" sz="1000" baseline="-25000">
                <a:solidFill>
                  <a:srgbClr val="000066"/>
                </a:solidFill>
                <a:latin typeface="宋体" panose="02010600030101010101" pitchFamily="2" charset="-122"/>
              </a:rPr>
              <a:t> </a:t>
            </a:r>
            <a:r>
              <a:rPr lang="zh-CN" altLang="en-US" i="1">
                <a:solidFill>
                  <a:srgbClr val="000066"/>
                </a:solidFill>
                <a:latin typeface="宋体" panose="02010600030101010101" pitchFamily="2" charset="-122"/>
                <a:sym typeface="Symbol" panose="05050102010706020507" pitchFamily="18" charset="2"/>
              </a:rPr>
              <a:t></a:t>
            </a:r>
            <a:r>
              <a:rPr lang="zh-CN" altLang="en-US" sz="1200" i="1" baseline="-25000">
                <a:solidFill>
                  <a:srgbClr val="000066"/>
                </a:solidFill>
                <a:latin typeface="宋体" panose="02010600030101010101" pitchFamily="2" charset="-122"/>
                <a:sym typeface="Symbol" panose="05050102010706020507" pitchFamily="18" charset="2"/>
              </a:rPr>
              <a:t> </a:t>
            </a:r>
            <a:r>
              <a:rPr lang="zh-CN" altLang="en-US">
                <a:solidFill>
                  <a:srgbClr val="000066"/>
                </a:solidFill>
                <a:latin typeface="宋体" panose="02010600030101010101" pitchFamily="2" charset="-122"/>
              </a:rPr>
              <a:t>的无偏估计量</a:t>
            </a:r>
            <a:r>
              <a:rPr lang="en-US" altLang="zh-CN">
                <a:solidFill>
                  <a:srgbClr val="000066"/>
                </a:solidFill>
              </a:rPr>
              <a:t>,</a:t>
            </a:r>
            <a:r>
              <a:rPr lang="en-US" altLang="zh-CN">
                <a:solidFill>
                  <a:srgbClr val="000066"/>
                </a:solidFill>
                <a:latin typeface="宋体" panose="02010600030101010101" pitchFamily="2" charset="-122"/>
              </a:rPr>
              <a:t>   </a:t>
            </a:r>
          </a:p>
        </p:txBody>
      </p:sp>
      <p:sp>
        <p:nvSpPr>
          <p:cNvPr id="126998" name="AutoShape 22"/>
          <p:cNvSpPr>
            <a:spLocks noChangeArrowheads="1"/>
          </p:cNvSpPr>
          <p:nvPr/>
        </p:nvSpPr>
        <p:spPr bwMode="auto">
          <a:xfrm>
            <a:off x="7914706" y="4068432"/>
            <a:ext cx="3311525" cy="330598"/>
          </a:xfrm>
          <a:prstGeom prst="wedgeRoundRectCallout">
            <a:avLst>
              <a:gd name="adj1" fmla="val -61120"/>
              <a:gd name="adj2" fmla="val -17366"/>
              <a:gd name="adj3" fmla="val 16667"/>
            </a:avLst>
          </a:prstGeom>
          <a:solidFill>
            <a:schemeClr val="accent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nchor="ctr">
            <a:spAutoFit/>
          </a:bodyPr>
          <a:lstStyle/>
          <a:p>
            <a:pPr>
              <a:lnSpc>
                <a:spcPct val="90000"/>
              </a:lnSpc>
            </a:pPr>
            <a:r>
              <a:rPr lang="en-US" altLang="zh-CN" sz="2000">
                <a:solidFill>
                  <a:srgbClr val="0000BA"/>
                </a:solidFill>
              </a:rPr>
              <a:t>② </a:t>
            </a:r>
            <a:r>
              <a:rPr lang="zh-CN" altLang="en-US" sz="2000">
                <a:solidFill>
                  <a:srgbClr val="0000BA"/>
                </a:solidFill>
              </a:rPr>
              <a:t>由分布求分位数</a:t>
            </a:r>
            <a:r>
              <a:rPr lang="zh-CN" altLang="en-US" sz="1200" baseline="-25000">
                <a:solidFill>
                  <a:srgbClr val="0000BA"/>
                </a:solidFill>
              </a:rPr>
              <a:t> </a:t>
            </a:r>
            <a:r>
              <a:rPr lang="en-US" altLang="zh-CN" i="1">
                <a:solidFill>
                  <a:srgbClr val="0000FF"/>
                </a:solidFill>
              </a:rPr>
              <a:t>Z</a:t>
            </a:r>
            <a:r>
              <a:rPr lang="en-US" altLang="zh-CN" i="1" baseline="-18000">
                <a:solidFill>
                  <a:srgbClr val="0000FF"/>
                </a:solidFill>
                <a:sym typeface="Symbol" panose="05050102010706020507" pitchFamily="18" charset="2"/>
              </a:rPr>
              <a:t></a:t>
            </a:r>
            <a:r>
              <a:rPr lang="en-US" altLang="zh-CN" sz="700" i="1" baseline="-18000">
                <a:solidFill>
                  <a:srgbClr val="0000FF"/>
                </a:solidFill>
                <a:sym typeface="Symbol" panose="05050102010706020507" pitchFamily="18" charset="2"/>
              </a:rPr>
              <a:t> </a:t>
            </a:r>
            <a:r>
              <a:rPr lang="en-US" altLang="zh-CN" baseline="-18000">
                <a:solidFill>
                  <a:srgbClr val="0000FF"/>
                </a:solidFill>
                <a:sym typeface="Symbol" panose="05050102010706020507" pitchFamily="18" charset="2"/>
              </a:rPr>
              <a:t>/</a:t>
            </a:r>
            <a:r>
              <a:rPr lang="en-US" altLang="zh-CN" sz="700" baseline="-18000">
                <a:solidFill>
                  <a:srgbClr val="0000FF"/>
                </a:solidFill>
                <a:sym typeface="Symbol" panose="05050102010706020507" pitchFamily="18" charset="2"/>
              </a:rPr>
              <a:t> </a:t>
            </a:r>
            <a:r>
              <a:rPr lang="en-US" altLang="zh-CN" baseline="-18000">
                <a:solidFill>
                  <a:srgbClr val="0000FF"/>
                </a:solidFill>
                <a:sym typeface="Symbol" panose="05050102010706020507" pitchFamily="18" charset="2"/>
              </a:rPr>
              <a:t>2</a:t>
            </a:r>
          </a:p>
        </p:txBody>
      </p:sp>
      <p:sp>
        <p:nvSpPr>
          <p:cNvPr id="126999" name="Rectangle 23"/>
          <p:cNvSpPr>
            <a:spLocks noChangeArrowheads="1"/>
          </p:cNvSpPr>
          <p:nvPr/>
        </p:nvSpPr>
        <p:spPr bwMode="auto">
          <a:xfrm>
            <a:off x="1976663" y="5195825"/>
            <a:ext cx="2303463" cy="369332"/>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3333FF"/>
                </a:solidFill>
              </a:rPr>
              <a:t>即得置信区间</a:t>
            </a:r>
            <a:endParaRPr lang="zh-CN" altLang="en-US" sz="2000">
              <a:solidFill>
                <a:srgbClr val="3333FF"/>
              </a:solidFill>
            </a:endParaRPr>
          </a:p>
        </p:txBody>
      </p:sp>
      <p:sp>
        <p:nvSpPr>
          <p:cNvPr id="127001" name="Rectangle 25"/>
          <p:cNvSpPr>
            <a:spLocks noGrp="1" noChangeArrowheads="1"/>
          </p:cNvSpPr>
          <p:nvPr>
            <p:ph type="title"/>
          </p:nvPr>
        </p:nvSpPr>
        <p:spPr>
          <a:xfrm>
            <a:off x="318546" y="49758"/>
            <a:ext cx="5545137" cy="404813"/>
          </a:xfrm>
        </p:spPr>
        <p:txBody>
          <a:bodyPr>
            <a:normAutofit fontScale="90000"/>
          </a:bodyPr>
          <a:lstStyle/>
          <a:p>
            <a:r>
              <a:rPr kumimoji="1" lang="en-US" altLang="zh-CN" sz="2000" b="1" dirty="0">
                <a:solidFill>
                  <a:srgbClr val="CC0000"/>
                </a:solidFill>
                <a:latin typeface="宋体" panose="02010600030101010101" pitchFamily="2" charset="-122"/>
              </a:rPr>
              <a:t>(</a:t>
            </a:r>
            <a:r>
              <a:rPr kumimoji="1" lang="zh-CN" altLang="en-US" sz="2000" b="1" dirty="0">
                <a:solidFill>
                  <a:srgbClr val="CC0000"/>
                </a:solidFill>
                <a:latin typeface="宋体" panose="02010600030101010101" pitchFamily="2" charset="-122"/>
              </a:rPr>
              <a:t>一</a:t>
            </a:r>
            <a:r>
              <a:rPr kumimoji="1" lang="en-US" altLang="zh-CN" sz="2000" b="1" dirty="0">
                <a:solidFill>
                  <a:srgbClr val="CC0000"/>
                </a:solidFill>
                <a:latin typeface="宋体" panose="02010600030101010101" pitchFamily="2" charset="-122"/>
              </a:rPr>
              <a:t>)</a:t>
            </a:r>
            <a:r>
              <a:rPr kumimoji="1" lang="en-US" altLang="zh-CN" sz="2400" b="1" dirty="0">
                <a:solidFill>
                  <a:srgbClr val="CC0000"/>
                </a:solidFill>
                <a:latin typeface="宋体" panose="02010600030101010101" pitchFamily="2" charset="-122"/>
              </a:rPr>
              <a:t> </a:t>
            </a:r>
            <a:r>
              <a:rPr kumimoji="1" lang="zh-CN" altLang="en-US" sz="2400" b="1" dirty="0">
                <a:solidFill>
                  <a:srgbClr val="CC0000"/>
                </a:solidFill>
              </a:rPr>
              <a:t>单个正态总体置信区间的求法</a:t>
            </a:r>
          </a:p>
        </p:txBody>
      </p:sp>
      <p:sp>
        <p:nvSpPr>
          <p:cNvPr id="127002" name="Text Box 26">
            <a:hlinkClick r:id="rId6" action="ppaction://hlinksldjump"/>
          </p:cNvPr>
          <p:cNvSpPr txBox="1">
            <a:spLocks noChangeArrowheads="1"/>
          </p:cNvSpPr>
          <p:nvPr/>
        </p:nvSpPr>
        <p:spPr bwMode="auto">
          <a:xfrm>
            <a:off x="1832200" y="1734003"/>
            <a:ext cx="2736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BA0080"/>
                </a:solidFill>
                <a:latin typeface="宋体" panose="02010600030101010101" pitchFamily="2" charset="-122"/>
              </a:rPr>
              <a:t>(</a:t>
            </a:r>
            <a:r>
              <a:rPr lang="en-US" altLang="zh-CN" b="1">
                <a:solidFill>
                  <a:srgbClr val="BA0080"/>
                </a:solidFill>
              </a:rPr>
              <a:t>1</a:t>
            </a:r>
            <a:r>
              <a:rPr lang="en-US" altLang="zh-CN" b="1">
                <a:solidFill>
                  <a:srgbClr val="BA0080"/>
                </a:solidFill>
                <a:latin typeface="宋体" panose="02010600030101010101" pitchFamily="2" charset="-122"/>
              </a:rPr>
              <a:t>)</a:t>
            </a:r>
            <a:r>
              <a:rPr lang="zh-CN" altLang="en-US" b="1">
                <a:solidFill>
                  <a:srgbClr val="BA0080"/>
                </a:solidFill>
              </a:rPr>
              <a:t>已知方差</a:t>
            </a:r>
            <a:r>
              <a:rPr lang="zh-CN" altLang="en-US" b="1" i="1">
                <a:solidFill>
                  <a:srgbClr val="BA0080"/>
                </a:solidFill>
                <a:ea typeface="楷体_GB2312" pitchFamily="49" charset="-122"/>
                <a:sym typeface="Symbol" panose="05050102010706020507" pitchFamily="18" charset="2"/>
              </a:rPr>
              <a:t> </a:t>
            </a:r>
            <a:r>
              <a:rPr lang="en-US" altLang="zh-CN" b="1" baseline="30000">
                <a:solidFill>
                  <a:srgbClr val="BA0080"/>
                </a:solidFill>
                <a:ea typeface="楷体_GB2312" pitchFamily="49" charset="-122"/>
                <a:sym typeface="Symbol" panose="05050102010706020507" pitchFamily="18" charset="2"/>
              </a:rPr>
              <a:t>2</a:t>
            </a:r>
            <a:r>
              <a:rPr lang="en-US" altLang="zh-CN" b="1">
                <a:solidFill>
                  <a:srgbClr val="BA0080"/>
                </a:solidFill>
                <a:ea typeface="楷体_GB2312" pitchFamily="49" charset="-122"/>
              </a:rPr>
              <a:t> </a:t>
            </a:r>
            <a:r>
              <a:rPr lang="zh-CN" altLang="en-US" b="1">
                <a:solidFill>
                  <a:srgbClr val="BA0080"/>
                </a:solidFill>
              </a:rPr>
              <a:t>时</a:t>
            </a:r>
          </a:p>
        </p:txBody>
      </p:sp>
      <p:sp>
        <p:nvSpPr>
          <p:cNvPr id="127013" name="Text Box 37"/>
          <p:cNvSpPr txBox="1">
            <a:spLocks noChangeArrowheads="1"/>
          </p:cNvSpPr>
          <p:nvPr/>
        </p:nvSpPr>
        <p:spPr bwMode="auto">
          <a:xfrm>
            <a:off x="5937476" y="1965779"/>
            <a:ext cx="4643437" cy="54373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2800" baseline="-25000">
                <a:solidFill>
                  <a:srgbClr val="000066"/>
                </a:solidFill>
                <a:cs typeface="Times New Roman" panose="02020603050405020304" pitchFamily="18" charset="0"/>
              </a:rPr>
              <a:t> </a:t>
            </a:r>
            <a:r>
              <a:rPr lang="en-US" altLang="zh-CN" sz="2000" baseline="-25000">
                <a:solidFill>
                  <a:srgbClr val="000066"/>
                </a:solidFill>
                <a:cs typeface="Times New Roman" panose="02020603050405020304" pitchFamily="18" charset="0"/>
              </a:rPr>
              <a:t>                        ─</a:t>
            </a:r>
          </a:p>
          <a:p>
            <a:pPr>
              <a:lnSpc>
                <a:spcPct val="80000"/>
              </a:lnSpc>
            </a:pPr>
            <a:r>
              <a:rPr lang="zh-CN" altLang="en-US">
                <a:solidFill>
                  <a:srgbClr val="000066"/>
                </a:solidFill>
              </a:rPr>
              <a:t>故可用</a:t>
            </a:r>
            <a:r>
              <a:rPr lang="zh-CN" altLang="en-US" i="1">
                <a:solidFill>
                  <a:srgbClr val="000066"/>
                </a:solidFill>
              </a:rPr>
              <a:t> </a:t>
            </a:r>
            <a:r>
              <a:rPr lang="en-US" altLang="zh-CN" i="1">
                <a:solidFill>
                  <a:srgbClr val="000066"/>
                </a:solidFill>
              </a:rPr>
              <a:t>X </a:t>
            </a:r>
            <a:r>
              <a:rPr lang="zh-CN" altLang="en-US">
                <a:solidFill>
                  <a:srgbClr val="000066"/>
                </a:solidFill>
              </a:rPr>
              <a:t>作为 </a:t>
            </a:r>
            <a:r>
              <a:rPr lang="en-US" altLang="zh-CN" i="1">
                <a:solidFill>
                  <a:srgbClr val="000066"/>
                </a:solidFill>
              </a:rPr>
              <a:t>EX </a:t>
            </a:r>
            <a:r>
              <a:rPr lang="zh-CN" altLang="en-US">
                <a:solidFill>
                  <a:srgbClr val="000066"/>
                </a:solidFill>
              </a:rPr>
              <a:t>的一个估计量</a:t>
            </a:r>
            <a:r>
              <a:rPr lang="en-US" altLang="zh-CN">
                <a:solidFill>
                  <a:srgbClr val="000066"/>
                </a:solidFill>
              </a:rPr>
              <a:t>,  </a:t>
            </a:r>
          </a:p>
        </p:txBody>
      </p:sp>
      <p:graphicFrame>
        <p:nvGraphicFramePr>
          <p:cNvPr id="127014" name="Object 38"/>
          <p:cNvGraphicFramePr>
            <a:graphicFrameLocks noChangeAspect="1"/>
          </p:cNvGraphicFramePr>
          <p:nvPr>
            <p:extLst>
              <p:ext uri="{D42A27DB-BD31-4B8C-83A1-F6EECF244321}">
                <p14:modId xmlns:p14="http://schemas.microsoft.com/office/powerpoint/2010/main" val="3496690988"/>
              </p:ext>
            </p:extLst>
          </p:nvPr>
        </p:nvGraphicFramePr>
        <p:xfrm>
          <a:off x="1694087" y="2003879"/>
          <a:ext cx="1722438" cy="777875"/>
        </p:xfrm>
        <a:graphic>
          <a:graphicData uri="http://schemas.openxmlformats.org/presentationml/2006/ole">
            <mc:AlternateContent xmlns:mc="http://schemas.openxmlformats.org/markup-compatibility/2006">
              <mc:Choice xmlns:v="urn:schemas-microsoft-com:vml" Requires="v">
                <p:oleObj spid="_x0000_s26741" name="公式" r:id="rId7" imgW="977760" imgH="406080" progId="Equation.3">
                  <p:embed/>
                </p:oleObj>
              </mc:Choice>
              <mc:Fallback>
                <p:oleObj name="公式" r:id="rId7" imgW="977760" imgH="406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4087" y="2003879"/>
                        <a:ext cx="1722438"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15" name="Rectangle 39"/>
          <p:cNvSpPr>
            <a:spLocks noChangeArrowheads="1"/>
          </p:cNvSpPr>
          <p:nvPr/>
        </p:nvSpPr>
        <p:spPr bwMode="auto">
          <a:xfrm>
            <a:off x="6696300" y="2724604"/>
            <a:ext cx="18589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60000"/>
              </a:lnSpc>
            </a:pPr>
            <a:r>
              <a:rPr lang="en-US" altLang="zh-CN" sz="2800" i="1">
                <a:solidFill>
                  <a:srgbClr val="000099"/>
                </a:solidFill>
              </a:rPr>
              <a:t> </a:t>
            </a:r>
            <a:r>
              <a:rPr lang="en-US" altLang="zh-CN" sz="2800">
                <a:solidFill>
                  <a:srgbClr val="000099"/>
                </a:solidFill>
              </a:rPr>
              <a:t>~</a:t>
            </a:r>
            <a:r>
              <a:rPr lang="en-US" altLang="zh-CN" sz="3200">
                <a:solidFill>
                  <a:srgbClr val="000099"/>
                </a:solidFill>
              </a:rPr>
              <a:t> </a:t>
            </a:r>
            <a:r>
              <a:rPr lang="en-US" altLang="zh-CN" i="1">
                <a:solidFill>
                  <a:srgbClr val="000099"/>
                </a:solidFill>
              </a:rPr>
              <a:t>N</a:t>
            </a:r>
            <a:r>
              <a:rPr lang="en-US" altLang="zh-CN">
                <a:solidFill>
                  <a:srgbClr val="000099"/>
                </a:solidFill>
                <a:latin typeface="宋体" panose="02010600030101010101" pitchFamily="2" charset="-122"/>
              </a:rPr>
              <a:t>(</a:t>
            </a:r>
            <a:r>
              <a:rPr lang="en-US" altLang="zh-CN">
                <a:solidFill>
                  <a:srgbClr val="000099"/>
                </a:solidFill>
                <a:sym typeface="Symbol" panose="05050102010706020507" pitchFamily="18" charset="2"/>
              </a:rPr>
              <a:t>0</a:t>
            </a:r>
            <a:r>
              <a:rPr lang="en-US" altLang="zh-CN">
                <a:solidFill>
                  <a:srgbClr val="000099"/>
                </a:solidFill>
              </a:rPr>
              <a:t>,</a:t>
            </a:r>
            <a:r>
              <a:rPr lang="en-US" altLang="zh-CN" i="1">
                <a:solidFill>
                  <a:srgbClr val="000099"/>
                </a:solidFill>
                <a:sym typeface="Symbol" panose="05050102010706020507" pitchFamily="18" charset="2"/>
              </a:rPr>
              <a:t> </a:t>
            </a:r>
            <a:r>
              <a:rPr lang="en-US" altLang="zh-CN">
                <a:solidFill>
                  <a:srgbClr val="000099"/>
                </a:solidFill>
                <a:sym typeface="Symbol" panose="05050102010706020507" pitchFamily="18" charset="2"/>
              </a:rPr>
              <a:t>1</a:t>
            </a:r>
            <a:r>
              <a:rPr lang="en-US" altLang="zh-CN">
                <a:solidFill>
                  <a:srgbClr val="000099"/>
                </a:solidFill>
                <a:latin typeface="宋体" panose="02010600030101010101" pitchFamily="2" charset="-122"/>
              </a:rPr>
              <a:t>),   </a:t>
            </a:r>
          </a:p>
        </p:txBody>
      </p:sp>
      <p:sp>
        <p:nvSpPr>
          <p:cNvPr id="127019" name="Rectangle 43">
            <a:hlinkClick r:id="rId5" action="ppaction://hlinksldjump"/>
          </p:cNvPr>
          <p:cNvSpPr>
            <a:spLocks noChangeArrowheads="1"/>
          </p:cNvSpPr>
          <p:nvPr/>
        </p:nvSpPr>
        <p:spPr bwMode="auto">
          <a:xfrm>
            <a:off x="1471838" y="3930845"/>
            <a:ext cx="33131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0000CC"/>
                </a:solidFill>
              </a:rPr>
              <a:t>对给定的置信度 </a:t>
            </a:r>
            <a:r>
              <a:rPr lang="en-US" altLang="zh-CN" dirty="0">
                <a:solidFill>
                  <a:srgbClr val="0000CC"/>
                </a:solidFill>
              </a:rPr>
              <a:t>1</a:t>
            </a:r>
            <a:r>
              <a:rPr lang="en-US" altLang="zh-CN" dirty="0">
                <a:solidFill>
                  <a:srgbClr val="0000CC"/>
                </a:solidFill>
                <a:latin typeface="宋体" panose="02010600030101010101" pitchFamily="2" charset="-122"/>
              </a:rPr>
              <a:t>-</a:t>
            </a:r>
            <a:r>
              <a:rPr lang="en-US" altLang="zh-CN" i="1" dirty="0">
                <a:solidFill>
                  <a:srgbClr val="0000CC"/>
                </a:solidFill>
                <a:latin typeface="宋体" panose="02010600030101010101" pitchFamily="2" charset="-122"/>
                <a:sym typeface="Symbol" panose="05050102010706020507" pitchFamily="18" charset="2"/>
              </a:rPr>
              <a:t></a:t>
            </a:r>
            <a:r>
              <a:rPr lang="en-US" altLang="zh-CN" sz="1400" i="1" baseline="-25000" dirty="0">
                <a:solidFill>
                  <a:srgbClr val="0000CC"/>
                </a:solidFill>
                <a:latin typeface="宋体" panose="02010600030101010101" pitchFamily="2" charset="-122"/>
                <a:sym typeface="Symbol" panose="05050102010706020507" pitchFamily="18" charset="2"/>
              </a:rPr>
              <a:t> </a:t>
            </a:r>
            <a:r>
              <a:rPr lang="en-US" altLang="zh-CN" dirty="0">
                <a:solidFill>
                  <a:srgbClr val="0000CC"/>
                </a:solidFill>
                <a:latin typeface="宋体" panose="02010600030101010101" pitchFamily="2" charset="-122"/>
                <a:sym typeface="Symbol" panose="05050102010706020507" pitchFamily="18" charset="2"/>
              </a:rPr>
              <a:t>,</a:t>
            </a:r>
          </a:p>
        </p:txBody>
      </p:sp>
      <p:graphicFrame>
        <p:nvGraphicFramePr>
          <p:cNvPr id="127028" name="Object 52"/>
          <p:cNvGraphicFramePr>
            <a:graphicFrameLocks noChangeAspect="1"/>
          </p:cNvGraphicFramePr>
          <p:nvPr>
            <p:extLst>
              <p:ext uri="{D42A27DB-BD31-4B8C-83A1-F6EECF244321}">
                <p14:modId xmlns:p14="http://schemas.microsoft.com/office/powerpoint/2010/main" val="2461121334"/>
              </p:ext>
            </p:extLst>
          </p:nvPr>
        </p:nvGraphicFramePr>
        <p:xfrm>
          <a:off x="2121126" y="4364492"/>
          <a:ext cx="5970587" cy="801687"/>
        </p:xfrm>
        <a:graphic>
          <a:graphicData uri="http://schemas.openxmlformats.org/presentationml/2006/ole">
            <mc:AlternateContent xmlns:mc="http://schemas.openxmlformats.org/markup-compatibility/2006">
              <mc:Choice xmlns:v="urn:schemas-microsoft-com:vml" Requires="v">
                <p:oleObj spid="_x0000_s26742" name="Equation" r:id="rId9" imgW="3288960" imgH="431640" progId="Equation.DSMT4">
                  <p:embed/>
                </p:oleObj>
              </mc:Choice>
              <mc:Fallback>
                <p:oleObj name="Equation" r:id="rId9" imgW="3288960" imgH="431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1126" y="4364492"/>
                        <a:ext cx="5970587"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033" name="Object 57"/>
          <p:cNvGraphicFramePr>
            <a:graphicFrameLocks noChangeAspect="1"/>
          </p:cNvGraphicFramePr>
          <p:nvPr>
            <p:extLst>
              <p:ext uri="{D42A27DB-BD31-4B8C-83A1-F6EECF244321}">
                <p14:modId xmlns:p14="http://schemas.microsoft.com/office/powerpoint/2010/main" val="1029446418"/>
              </p:ext>
            </p:extLst>
          </p:nvPr>
        </p:nvGraphicFramePr>
        <p:xfrm>
          <a:off x="4929413" y="3980316"/>
          <a:ext cx="2493963" cy="455612"/>
        </p:xfrm>
        <a:graphic>
          <a:graphicData uri="http://schemas.openxmlformats.org/presentationml/2006/ole">
            <mc:AlternateContent xmlns:mc="http://schemas.openxmlformats.org/markup-compatibility/2006">
              <mc:Choice xmlns:v="urn:schemas-microsoft-com:vml" Requires="v">
                <p:oleObj spid="_x0000_s26743" name="Equation" r:id="rId11" imgW="1180800" imgH="228600" progId="Equation.DSMT4">
                  <p:embed/>
                </p:oleObj>
              </mc:Choice>
              <mc:Fallback>
                <p:oleObj name="Equation" r:id="rId11" imgW="11808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9413" y="3980316"/>
                        <a:ext cx="249396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38" name="AutoShape 62"/>
          <p:cNvSpPr>
            <a:spLocks noChangeArrowheads="1"/>
          </p:cNvSpPr>
          <p:nvPr/>
        </p:nvSpPr>
        <p:spPr bwMode="auto">
          <a:xfrm>
            <a:off x="8506050" y="4667693"/>
            <a:ext cx="1631950" cy="687387"/>
          </a:xfrm>
          <a:prstGeom prst="wedgeRoundRectCallout">
            <a:avLst>
              <a:gd name="adj1" fmla="val -68287"/>
              <a:gd name="adj2" fmla="val -28755"/>
              <a:gd name="adj3" fmla="val 16667"/>
            </a:avLst>
          </a:prstGeom>
          <a:solidFill>
            <a:schemeClr val="accent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0" rIns="54000" bIns="10800"/>
          <a:lstStyle/>
          <a:p>
            <a:pPr algn="ctr">
              <a:lnSpc>
                <a:spcPct val="90000"/>
              </a:lnSpc>
            </a:pPr>
            <a:r>
              <a:rPr lang="en-US" altLang="zh-CN" sz="2000" dirty="0">
                <a:solidFill>
                  <a:srgbClr val="0000FF"/>
                </a:solidFill>
              </a:rPr>
              <a:t>③ </a:t>
            </a:r>
            <a:r>
              <a:rPr lang="zh-CN" altLang="en-US" sz="2000" dirty="0">
                <a:solidFill>
                  <a:srgbClr val="0000FF"/>
                </a:solidFill>
              </a:rPr>
              <a:t>由</a:t>
            </a:r>
            <a:r>
              <a:rPr lang="en-US" altLang="zh-CN" i="1" dirty="0">
                <a:solidFill>
                  <a:srgbClr val="0000FF"/>
                </a:solidFill>
              </a:rPr>
              <a:t>Z</a:t>
            </a:r>
            <a:r>
              <a:rPr lang="en-US" altLang="zh-CN" i="1" baseline="-18000" dirty="0">
                <a:solidFill>
                  <a:srgbClr val="0000FF"/>
                </a:solidFill>
                <a:sym typeface="Symbol" panose="05050102010706020507" pitchFamily="18" charset="2"/>
              </a:rPr>
              <a:t></a:t>
            </a:r>
            <a:r>
              <a:rPr lang="en-US" altLang="zh-CN" sz="700" i="1" baseline="-18000" dirty="0">
                <a:solidFill>
                  <a:srgbClr val="0000FF"/>
                </a:solidFill>
                <a:sym typeface="Symbol" panose="05050102010706020507" pitchFamily="18" charset="2"/>
              </a:rPr>
              <a:t> </a:t>
            </a:r>
            <a:r>
              <a:rPr lang="en-US" altLang="zh-CN" baseline="-18000" dirty="0">
                <a:solidFill>
                  <a:srgbClr val="0000FF"/>
                </a:solidFill>
                <a:sym typeface="Symbol" panose="05050102010706020507" pitchFamily="18" charset="2"/>
              </a:rPr>
              <a:t>/</a:t>
            </a:r>
            <a:r>
              <a:rPr lang="en-US" altLang="zh-CN" sz="700" baseline="-18000" dirty="0">
                <a:solidFill>
                  <a:srgbClr val="0000FF"/>
                </a:solidFill>
                <a:sym typeface="Symbol" panose="05050102010706020507" pitchFamily="18" charset="2"/>
              </a:rPr>
              <a:t> </a:t>
            </a:r>
            <a:r>
              <a:rPr lang="en-US" altLang="zh-CN" baseline="-18000" dirty="0">
                <a:solidFill>
                  <a:srgbClr val="0000FF"/>
                </a:solidFill>
                <a:sym typeface="Symbol" panose="05050102010706020507" pitchFamily="18" charset="2"/>
              </a:rPr>
              <a:t>2</a:t>
            </a:r>
            <a:r>
              <a:rPr lang="zh-CN" altLang="en-US" sz="2000" dirty="0">
                <a:solidFill>
                  <a:srgbClr val="0000FF"/>
                </a:solidFill>
              </a:rPr>
              <a:t>确</a:t>
            </a:r>
          </a:p>
          <a:p>
            <a:pPr algn="ctr">
              <a:lnSpc>
                <a:spcPct val="90000"/>
              </a:lnSpc>
            </a:pPr>
            <a:r>
              <a:rPr lang="zh-CN" altLang="en-US" sz="2000" dirty="0">
                <a:solidFill>
                  <a:srgbClr val="0000FF"/>
                </a:solidFill>
              </a:rPr>
              <a:t>定置信区间</a:t>
            </a:r>
          </a:p>
        </p:txBody>
      </p:sp>
      <p:graphicFrame>
        <p:nvGraphicFramePr>
          <p:cNvPr id="127043" name="Object 67"/>
          <p:cNvGraphicFramePr>
            <a:graphicFrameLocks noChangeAspect="1"/>
          </p:cNvGraphicFramePr>
          <p:nvPr>
            <p:extLst>
              <p:ext uri="{D42A27DB-BD31-4B8C-83A1-F6EECF244321}">
                <p14:modId xmlns:p14="http://schemas.microsoft.com/office/powerpoint/2010/main" val="3984076091"/>
              </p:ext>
            </p:extLst>
          </p:nvPr>
        </p:nvGraphicFramePr>
        <p:xfrm>
          <a:off x="3681637" y="5047116"/>
          <a:ext cx="3671888" cy="755650"/>
        </p:xfrm>
        <a:graphic>
          <a:graphicData uri="http://schemas.openxmlformats.org/presentationml/2006/ole">
            <mc:AlternateContent xmlns:mc="http://schemas.openxmlformats.org/markup-compatibility/2006">
              <mc:Choice xmlns:v="urn:schemas-microsoft-com:vml" Requires="v">
                <p:oleObj spid="_x0000_s26744" name="Equation" r:id="rId13" imgW="2019240" imgH="419040" progId="Equation.DSMT4">
                  <p:embed/>
                </p:oleObj>
              </mc:Choice>
              <mc:Fallback>
                <p:oleObj name="Equation" r:id="rId13" imgW="2019240" imgH="4190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81637" y="5047116"/>
                        <a:ext cx="3671888"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44" name="Rectangle 68"/>
          <p:cNvSpPr>
            <a:spLocks noChangeArrowheads="1"/>
          </p:cNvSpPr>
          <p:nvPr/>
        </p:nvSpPr>
        <p:spPr bwMode="auto">
          <a:xfrm>
            <a:off x="5250087" y="3391354"/>
            <a:ext cx="5329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Blip>
                <a:blip r:embed="rId15"/>
              </a:buBlip>
            </a:pPr>
            <a:r>
              <a:rPr lang="en-US" altLang="zh-CN" sz="2000">
                <a:solidFill>
                  <a:srgbClr val="0000FF"/>
                </a:solidFill>
              </a:rPr>
              <a:t> </a:t>
            </a:r>
            <a:r>
              <a:rPr lang="zh-CN" altLang="en-US" sz="2000">
                <a:solidFill>
                  <a:srgbClr val="0000FF"/>
                </a:solidFill>
              </a:rPr>
              <a:t>有了分布就可求出</a:t>
            </a:r>
            <a:r>
              <a:rPr lang="en-US" altLang="zh-CN" sz="2000" i="1">
                <a:solidFill>
                  <a:srgbClr val="0000FF"/>
                </a:solidFill>
              </a:rPr>
              <a:t>U </a:t>
            </a:r>
            <a:r>
              <a:rPr lang="zh-CN" altLang="en-US" sz="2000">
                <a:solidFill>
                  <a:srgbClr val="0000FF"/>
                </a:solidFill>
              </a:rPr>
              <a:t>取值于任意区间的概率</a:t>
            </a:r>
          </a:p>
        </p:txBody>
      </p:sp>
      <p:sp>
        <p:nvSpPr>
          <p:cNvPr id="127047" name="Rectangle 71"/>
          <p:cNvSpPr>
            <a:spLocks noChangeArrowheads="1"/>
          </p:cNvSpPr>
          <p:nvPr/>
        </p:nvSpPr>
        <p:spPr bwMode="auto">
          <a:xfrm>
            <a:off x="3466637" y="5992750"/>
            <a:ext cx="9300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a:solidFill>
                  <a:srgbClr val="0000FF"/>
                </a:solidFill>
              </a:rPr>
              <a:t>简记为 </a:t>
            </a:r>
          </a:p>
        </p:txBody>
      </p:sp>
      <p:graphicFrame>
        <p:nvGraphicFramePr>
          <p:cNvPr id="127048" name="Object 72"/>
          <p:cNvGraphicFramePr>
            <a:graphicFrameLocks noChangeAspect="1"/>
          </p:cNvGraphicFramePr>
          <p:nvPr>
            <p:extLst>
              <p:ext uri="{D42A27DB-BD31-4B8C-83A1-F6EECF244321}">
                <p14:modId xmlns:p14="http://schemas.microsoft.com/office/powerpoint/2010/main" val="1436886651"/>
              </p:ext>
            </p:extLst>
          </p:nvPr>
        </p:nvGraphicFramePr>
        <p:xfrm>
          <a:off x="4424587" y="5799592"/>
          <a:ext cx="1512888" cy="796925"/>
        </p:xfrm>
        <a:graphic>
          <a:graphicData uri="http://schemas.openxmlformats.org/presentationml/2006/ole">
            <mc:AlternateContent xmlns:mc="http://schemas.openxmlformats.org/markup-compatibility/2006">
              <mc:Choice xmlns:v="urn:schemas-microsoft-com:vml" Requires="v">
                <p:oleObj spid="_x0000_s26745" name="Equation" r:id="rId16" imgW="787320" imgH="419040" progId="Equation.DSMT4">
                  <p:embed/>
                </p:oleObj>
              </mc:Choice>
              <mc:Fallback>
                <p:oleObj name="Equation" r:id="rId16" imgW="787320" imgH="41904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24587" y="5799592"/>
                        <a:ext cx="1512888"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49" name="Text Box 73">
            <a:hlinkClick r:id="rId18" action="ppaction://hlinksldjump"/>
          </p:cNvPr>
          <p:cNvSpPr txBox="1">
            <a:spLocks noChangeArrowheads="1"/>
          </p:cNvSpPr>
          <p:nvPr/>
        </p:nvSpPr>
        <p:spPr bwMode="auto">
          <a:xfrm>
            <a:off x="1500412" y="2665866"/>
            <a:ext cx="21371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hlink"/>
                </a:solidFill>
              </a:rPr>
              <a:t>由抽样分布定理知  </a:t>
            </a:r>
          </a:p>
        </p:txBody>
      </p:sp>
      <p:sp>
        <p:nvSpPr>
          <p:cNvPr id="127050" name="Rectangle 74"/>
          <p:cNvSpPr>
            <a:spLocks noChangeArrowheads="1"/>
          </p:cNvSpPr>
          <p:nvPr/>
        </p:nvSpPr>
        <p:spPr bwMode="auto">
          <a:xfrm>
            <a:off x="507704" y="1322407"/>
            <a:ext cx="23727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1. </a:t>
            </a:r>
            <a:r>
              <a:rPr lang="zh-CN" altLang="en-US" b="1" dirty="0"/>
              <a:t>均值 </a:t>
            </a:r>
            <a:r>
              <a:rPr lang="zh-CN" altLang="en-US" b="1" i="1" dirty="0">
                <a:sym typeface="Symbol" panose="05050102010706020507" pitchFamily="18" charset="2"/>
              </a:rPr>
              <a:t> </a:t>
            </a:r>
            <a:r>
              <a:rPr lang="zh-CN" altLang="en-US" b="1" dirty="0"/>
              <a:t>的置信区间  </a:t>
            </a:r>
          </a:p>
        </p:txBody>
      </p:sp>
    </p:spTree>
    <p:extLst>
      <p:ext uri="{BB962C8B-B14F-4D97-AF65-F5344CB8AC3E}">
        <p14:creationId xmlns:p14="http://schemas.microsoft.com/office/powerpoint/2010/main" val="3374123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ctrTitle"/>
          </p:nvPr>
        </p:nvSpPr>
        <p:spPr>
          <a:xfrm>
            <a:off x="1524000" y="188913"/>
            <a:ext cx="7848600" cy="1143000"/>
          </a:xfrm>
          <a:noFill/>
          <a:ln/>
        </p:spPr>
        <p:txBody>
          <a:bodyPr anchor="ctr" anchorCtr="0"/>
          <a:lstStyle/>
          <a:p>
            <a:pPr algn="l"/>
            <a:r>
              <a:rPr lang="en-US" altLang="zh-CN" sz="2800" dirty="0">
                <a:solidFill>
                  <a:schemeClr val="tx2"/>
                </a:solidFill>
                <a:latin typeface="黑体" panose="02010609060101010101" pitchFamily="49" charset="-122"/>
                <a:ea typeface="黑体" panose="02010609060101010101" pitchFamily="49" charset="-122"/>
              </a:rPr>
              <a:t>1</a:t>
            </a:r>
            <a:r>
              <a:rPr lang="zh-CN" altLang="en-US" sz="2800" dirty="0">
                <a:solidFill>
                  <a:schemeClr val="tx2"/>
                </a:solidFill>
                <a:latin typeface="黑体" panose="02010609060101010101" pitchFamily="49" charset="-122"/>
                <a:ea typeface="黑体" panose="02010609060101010101" pitchFamily="49" charset="-122"/>
              </a:rPr>
              <a:t>、总体均值的区间估计</a:t>
            </a:r>
            <a:br>
              <a:rPr lang="zh-CN" altLang="en-US" sz="2800" dirty="0">
                <a:solidFill>
                  <a:schemeClr val="tx2"/>
                </a:solidFill>
                <a:latin typeface="黑体" panose="02010609060101010101" pitchFamily="49" charset="-122"/>
                <a:ea typeface="黑体" panose="02010609060101010101" pitchFamily="49" charset="-122"/>
              </a:rPr>
            </a:br>
            <a:r>
              <a:rPr lang="zh-CN" altLang="en-US" sz="2800" dirty="0">
                <a:solidFill>
                  <a:schemeClr val="tx2"/>
                </a:solidFill>
                <a:latin typeface="黑体" panose="02010609060101010101" pitchFamily="49" charset="-122"/>
                <a:ea typeface="黑体" panose="02010609060101010101" pitchFamily="49" charset="-122"/>
              </a:rPr>
              <a:t> </a:t>
            </a:r>
            <a:r>
              <a:rPr lang="en-US" altLang="zh-CN" sz="2800" dirty="0">
                <a:solidFill>
                  <a:schemeClr val="tx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正态总体、</a:t>
            </a:r>
            <a:r>
              <a:rPr lang="zh-CN" altLang="en-US" sz="2400" dirty="0">
                <a:solidFill>
                  <a:schemeClr val="tx2"/>
                </a:solidFill>
                <a:sym typeface="Symbol" panose="05050102010706020507" pitchFamily="18" charset="2"/>
              </a:rPr>
              <a:t></a:t>
            </a:r>
            <a:r>
              <a:rPr lang="zh-CN" altLang="en-US" sz="2400" baseline="30000" dirty="0">
                <a:solidFill>
                  <a:schemeClr val="tx2"/>
                </a:solidFill>
              </a:rPr>
              <a:t>２</a:t>
            </a:r>
            <a:r>
              <a:rPr lang="zh-CN" altLang="en-US" sz="2400" dirty="0">
                <a:solidFill>
                  <a:schemeClr val="tx2"/>
                </a:solidFill>
                <a:latin typeface="黑体" panose="02010609060101010101" pitchFamily="49" charset="-122"/>
                <a:ea typeface="黑体" panose="02010609060101010101" pitchFamily="49" charset="-122"/>
              </a:rPr>
              <a:t> </a:t>
            </a:r>
            <a:r>
              <a:rPr lang="zh-CN" altLang="en-US" sz="2800" dirty="0">
                <a:solidFill>
                  <a:schemeClr val="tx2"/>
                </a:solidFill>
                <a:latin typeface="黑体" panose="02010609060101010101" pitchFamily="49" charset="-122"/>
                <a:ea typeface="黑体" panose="02010609060101010101" pitchFamily="49" charset="-122"/>
              </a:rPr>
              <a:t>已知，或非正态总体、大样本</a:t>
            </a:r>
            <a:r>
              <a:rPr lang="en-US" altLang="zh-CN" sz="2800" dirty="0">
                <a:solidFill>
                  <a:schemeClr val="tx2"/>
                </a:solidFill>
                <a:latin typeface="黑体" panose="02010609060101010101" pitchFamily="49" charset="-122"/>
                <a:ea typeface="黑体" panose="02010609060101010101" pitchFamily="49" charset="-122"/>
              </a:rPr>
              <a:t>)</a:t>
            </a:r>
          </a:p>
        </p:txBody>
      </p:sp>
      <p:sp>
        <p:nvSpPr>
          <p:cNvPr id="193541" name="Rectangle 5"/>
          <p:cNvSpPr>
            <a:spLocks noChangeArrowheads="1"/>
          </p:cNvSpPr>
          <p:nvPr/>
        </p:nvSpPr>
        <p:spPr bwMode="auto">
          <a:xfrm>
            <a:off x="1847850" y="1773238"/>
            <a:ext cx="8382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609600" indent="-609600" algn="ctr">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1219200" indent="-5334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543050" indent="-45720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809750" indent="-381000" algn="ctr">
              <a:spcBef>
                <a:spcPct val="20000"/>
              </a:spcBef>
              <a:buClr>
                <a:schemeClr val="accent1"/>
              </a:buClr>
              <a:buSzPct val="65000"/>
              <a:buFont typeface="Monotype Sorts"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209800" indent="-381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667000" indent="-381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124200" indent="-381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581400" indent="-381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038600" indent="-381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buClr>
                <a:srgbClr val="FF0000"/>
              </a:buClr>
              <a:buSzPct val="75000"/>
              <a:buFont typeface="Wingdings" panose="05000000000000000000" pitchFamily="2" charset="2"/>
              <a:buChar char="Ø"/>
            </a:pPr>
            <a:r>
              <a:rPr lang="zh-CN" altLang="en-US" sz="2800" dirty="0">
                <a:effectLst/>
              </a:rPr>
              <a:t>假定条件</a:t>
            </a:r>
          </a:p>
          <a:p>
            <a:pPr lvl="1" algn="l">
              <a:buClr>
                <a:srgbClr val="FF0000"/>
              </a:buClr>
              <a:buSzPct val="75000"/>
              <a:buFont typeface="Wingdings" panose="05000000000000000000" pitchFamily="2" charset="2"/>
              <a:buChar char="Ø"/>
            </a:pPr>
            <a:r>
              <a:rPr lang="zh-CN" altLang="en-US" sz="2400" dirty="0">
                <a:effectLst/>
              </a:rPr>
              <a:t>总体</a:t>
            </a:r>
            <a:r>
              <a:rPr lang="zh-CN" altLang="en-US" sz="2400" dirty="0">
                <a:solidFill>
                  <a:srgbClr val="C00000"/>
                </a:solidFill>
                <a:effectLst/>
              </a:rPr>
              <a:t>服从正态分布</a:t>
            </a:r>
            <a:r>
              <a:rPr lang="en-US" altLang="zh-CN" sz="2400" dirty="0">
                <a:effectLst/>
                <a:latin typeface="宋体" panose="02010600030101010101" pitchFamily="2" charset="-122"/>
              </a:rPr>
              <a:t>,</a:t>
            </a:r>
            <a:r>
              <a:rPr lang="zh-CN" altLang="en-US" sz="2400" dirty="0">
                <a:effectLst/>
              </a:rPr>
              <a:t>且方差</a:t>
            </a:r>
            <a:r>
              <a:rPr lang="en-US" altLang="zh-CN" sz="2400" dirty="0">
                <a:effectLst/>
              </a:rPr>
              <a:t>(</a:t>
            </a:r>
            <a:r>
              <a:rPr lang="en-US" altLang="zh-CN" sz="2400" dirty="0">
                <a:effectLst/>
                <a:sym typeface="Symbol" panose="05050102010706020507" pitchFamily="18" charset="2"/>
              </a:rPr>
              <a:t></a:t>
            </a:r>
            <a:r>
              <a:rPr lang="zh-CN" altLang="en-US" sz="2400" baseline="30000" dirty="0">
                <a:effectLst/>
              </a:rPr>
              <a:t>２</a:t>
            </a:r>
            <a:r>
              <a:rPr lang="en-US" altLang="zh-CN" sz="2400" dirty="0">
                <a:effectLst/>
              </a:rPr>
              <a:t>) </a:t>
            </a:r>
            <a:r>
              <a:rPr lang="zh-CN" altLang="en-US" sz="2400" dirty="0">
                <a:effectLst/>
              </a:rPr>
              <a:t>已知</a:t>
            </a:r>
          </a:p>
          <a:p>
            <a:pPr lvl="1" algn="l">
              <a:buClr>
                <a:srgbClr val="FF0000"/>
              </a:buClr>
              <a:buSzPct val="75000"/>
              <a:buFont typeface="Wingdings" panose="05000000000000000000" pitchFamily="2" charset="2"/>
              <a:buChar char="Ø"/>
            </a:pPr>
            <a:r>
              <a:rPr lang="zh-CN" altLang="en-US" sz="2400" dirty="0">
                <a:effectLst/>
              </a:rPr>
              <a:t>非正态总体，</a:t>
            </a:r>
            <a:r>
              <a:rPr lang="zh-CN" altLang="en-US" sz="2400" dirty="0">
                <a:solidFill>
                  <a:srgbClr val="C00000"/>
                </a:solidFill>
                <a:effectLst/>
              </a:rPr>
              <a:t>大样本</a:t>
            </a:r>
            <a:r>
              <a:rPr lang="en-US" altLang="zh-CN" sz="2400" dirty="0">
                <a:solidFill>
                  <a:srgbClr val="C00000"/>
                </a:solidFill>
                <a:effectLst/>
              </a:rPr>
              <a:t>(</a:t>
            </a:r>
            <a:r>
              <a:rPr lang="en-US" altLang="zh-CN" sz="2400" i="1" dirty="0">
                <a:solidFill>
                  <a:srgbClr val="C00000"/>
                </a:solidFill>
                <a:effectLst/>
                <a:latin typeface="Times New Roman" panose="02020603050405020304" pitchFamily="18" charset="0"/>
              </a:rPr>
              <a:t>n</a:t>
            </a:r>
            <a:r>
              <a:rPr lang="en-US" altLang="zh-CN" sz="2400" dirty="0">
                <a:solidFill>
                  <a:srgbClr val="C00000"/>
                </a:solidFill>
                <a:effectLst/>
              </a:rPr>
              <a:t> </a:t>
            </a:r>
            <a:r>
              <a:rPr lang="en-US" altLang="zh-CN" sz="2400" dirty="0">
                <a:solidFill>
                  <a:srgbClr val="C00000"/>
                </a:solidFill>
                <a:effectLst/>
                <a:latin typeface="Symbol" panose="05050102010706020507" pitchFamily="18" charset="2"/>
              </a:rPr>
              <a:t></a:t>
            </a:r>
            <a:r>
              <a:rPr lang="en-US" altLang="zh-CN" sz="2400" dirty="0">
                <a:solidFill>
                  <a:srgbClr val="C00000"/>
                </a:solidFill>
                <a:effectLst/>
              </a:rPr>
              <a:t> 30) </a:t>
            </a:r>
            <a:r>
              <a:rPr lang="zh-CN" altLang="en-US" sz="2400" dirty="0">
                <a:effectLst/>
              </a:rPr>
              <a:t>，可由正态分布来近似</a:t>
            </a:r>
          </a:p>
          <a:p>
            <a:pPr algn="l">
              <a:buClr>
                <a:srgbClr val="FF0000"/>
              </a:buClr>
              <a:buSzPct val="75000"/>
              <a:buFont typeface="Wingdings" panose="05000000000000000000" pitchFamily="2" charset="2"/>
              <a:buChar char="Ø"/>
            </a:pPr>
            <a:r>
              <a:rPr lang="zh-CN" altLang="en-US" sz="2800" dirty="0">
                <a:effectLst/>
              </a:rPr>
              <a:t>使用正态分布统计量</a:t>
            </a:r>
            <a:r>
              <a:rPr lang="zh-CN" altLang="en-US" sz="2800" i="1" dirty="0">
                <a:effectLst/>
              </a:rPr>
              <a:t>Ｚ</a:t>
            </a:r>
          </a:p>
        </p:txBody>
      </p:sp>
      <p:sp>
        <p:nvSpPr>
          <p:cNvPr id="193542" name="Text Box 6"/>
          <p:cNvSpPr txBox="1">
            <a:spLocks noChangeArrowheads="1"/>
          </p:cNvSpPr>
          <p:nvPr/>
        </p:nvSpPr>
        <p:spPr bwMode="auto">
          <a:xfrm>
            <a:off x="1847850" y="4652963"/>
            <a:ext cx="7696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rgbClr val="FF0000"/>
              </a:buClr>
              <a:buSzPct val="75000"/>
              <a:buFont typeface="Wingdings" panose="05000000000000000000" pitchFamily="2" charset="2"/>
              <a:buChar char="Ø"/>
            </a:pPr>
            <a:r>
              <a:rPr lang="zh-CN" altLang="en-US" sz="2800">
                <a:solidFill>
                  <a:srgbClr val="66FFFF"/>
                </a:solidFill>
                <a:effectLst>
                  <a:outerShdw blurRad="38100" dist="38100" dir="2700000" algn="tl">
                    <a:srgbClr val="000000"/>
                  </a:outerShdw>
                </a:effectLst>
                <a:latin typeface="Arial" panose="020B0604020202020204" pitchFamily="34" charset="0"/>
              </a:rPr>
              <a:t>总体均值 </a:t>
            </a:r>
            <a:r>
              <a:rPr lang="zh-CN" altLang="en-US" sz="2800" i="1">
                <a:solidFill>
                  <a:srgbClr val="66FFFF"/>
                </a:solidFill>
                <a:effectLst>
                  <a:outerShdw blurRad="38100" dist="38100" dir="2700000" algn="tl">
                    <a:srgbClr val="000000"/>
                  </a:outerShdw>
                </a:effectLst>
                <a:latin typeface="Arial" panose="020B0604020202020204" pitchFamily="34" charset="0"/>
                <a:sym typeface="Symbol" panose="05050102010706020507" pitchFamily="18" charset="2"/>
              </a:rPr>
              <a:t></a:t>
            </a:r>
            <a:r>
              <a:rPr lang="zh-CN" altLang="en-US" sz="2800" i="1">
                <a:solidFill>
                  <a:srgbClr val="66FFFF"/>
                </a:solidFill>
                <a:effectLst>
                  <a:outerShdw blurRad="38100" dist="38100" dir="2700000" algn="tl">
                    <a:srgbClr val="000000"/>
                  </a:outerShdw>
                </a:effectLst>
                <a:latin typeface="Arial" panose="020B0604020202020204" pitchFamily="34" charset="0"/>
              </a:rPr>
              <a:t> </a:t>
            </a:r>
            <a:r>
              <a:rPr lang="zh-CN" altLang="en-US" sz="2800">
                <a:solidFill>
                  <a:srgbClr val="66FFFF"/>
                </a:solidFill>
                <a:effectLst>
                  <a:outerShdw blurRad="38100" dist="38100" dir="2700000" algn="tl">
                    <a:srgbClr val="000000"/>
                  </a:outerShdw>
                </a:effectLst>
                <a:latin typeface="Arial" panose="020B0604020202020204" pitchFamily="34" charset="0"/>
              </a:rPr>
              <a:t>在</a:t>
            </a:r>
            <a:r>
              <a:rPr lang="en-US" altLang="zh-CN" sz="2800">
                <a:solidFill>
                  <a:srgbClr val="66FFFF"/>
                </a:solidFill>
                <a:effectLst>
                  <a:outerShdw blurRad="38100" dist="38100" dir="2700000" algn="tl">
                    <a:srgbClr val="000000"/>
                  </a:outerShdw>
                </a:effectLst>
                <a:latin typeface="Arial" panose="020B0604020202020204" pitchFamily="34" charset="0"/>
              </a:rPr>
              <a:t>1-</a:t>
            </a:r>
            <a:r>
              <a:rPr lang="en-US" altLang="zh-CN" sz="2800">
                <a:solidFill>
                  <a:srgbClr val="66FFFF"/>
                </a:solidFill>
                <a:effectLst>
                  <a:outerShdw blurRad="38100" dist="38100" dir="2700000" algn="tl">
                    <a:srgbClr val="000000"/>
                  </a:outerShdw>
                </a:effectLst>
                <a:latin typeface="Arial" panose="020B0604020202020204" pitchFamily="34" charset="0"/>
                <a:sym typeface="Symbol" panose="05050102010706020507" pitchFamily="18" charset="2"/>
              </a:rPr>
              <a:t></a:t>
            </a:r>
            <a:r>
              <a:rPr lang="zh-CN" altLang="en-US" sz="2800">
                <a:solidFill>
                  <a:srgbClr val="66FFFF"/>
                </a:solidFill>
                <a:effectLst>
                  <a:outerShdw blurRad="38100" dist="38100" dir="2700000" algn="tl">
                    <a:srgbClr val="000000"/>
                  </a:outerShdw>
                </a:effectLst>
                <a:latin typeface="Arial" panose="020B0604020202020204" pitchFamily="34" charset="0"/>
              </a:rPr>
              <a:t>置信水平下的置信区间为</a:t>
            </a:r>
          </a:p>
        </p:txBody>
      </p:sp>
      <p:graphicFrame>
        <p:nvGraphicFramePr>
          <p:cNvPr id="193543" name="Object 7">
            <a:hlinkClick r:id="" action="ppaction://ole?verb=0"/>
          </p:cNvPr>
          <p:cNvGraphicFramePr>
            <a:graphicFrameLocks/>
          </p:cNvGraphicFramePr>
          <p:nvPr>
            <p:extLst>
              <p:ext uri="{D42A27DB-BD31-4B8C-83A1-F6EECF244321}">
                <p14:modId xmlns:p14="http://schemas.microsoft.com/office/powerpoint/2010/main" val="4152409496"/>
              </p:ext>
            </p:extLst>
          </p:nvPr>
        </p:nvGraphicFramePr>
        <p:xfrm>
          <a:off x="3886200" y="3716338"/>
          <a:ext cx="3365500" cy="939800"/>
        </p:xfrm>
        <a:graphic>
          <a:graphicData uri="http://schemas.openxmlformats.org/presentationml/2006/ole">
            <mc:AlternateContent xmlns:mc="http://schemas.openxmlformats.org/markup-compatibility/2006">
              <mc:Choice xmlns:v="urn:schemas-microsoft-com:vml" Requires="v">
                <p:oleObj spid="_x0000_s4156" name="公式" r:id="rId4" imgW="1434960" imgH="457200" progId="Equation.3">
                  <p:embed/>
                </p:oleObj>
              </mc:Choice>
              <mc:Fallback>
                <p:oleObj name="公式" r:id="rId4" imgW="1434960" imgH="457200" progId="Equation.3">
                  <p:embed/>
                  <p:pic>
                    <p:nvPicPr>
                      <p:cNvPr id="0" name=""/>
                      <p:cNvPicPr>
                        <a:picLocks noChangeArrowheads="1"/>
                      </p:cNvPicPr>
                      <p:nvPr/>
                    </p:nvPicPr>
                    <p:blipFill>
                      <a:blip r:embed="rId5"/>
                      <a:srcRect/>
                      <a:stretch>
                        <a:fillRect/>
                      </a:stretch>
                    </p:blipFill>
                    <p:spPr bwMode="auto">
                      <a:xfrm>
                        <a:off x="3886200" y="3716338"/>
                        <a:ext cx="3365500" cy="939800"/>
                      </a:xfrm>
                      <a:prstGeom prst="rect">
                        <a:avLst/>
                      </a:prstGeom>
                      <a:noFill/>
                      <a:ln w="28575">
                        <a:solidFill>
                          <a:srgbClr val="FF0000"/>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193544" name="Object 8">
            <a:hlinkClick r:id="" action="ppaction://ole?verb=0"/>
          </p:cNvPr>
          <p:cNvGraphicFramePr>
            <a:graphicFrameLocks/>
          </p:cNvGraphicFramePr>
          <p:nvPr>
            <p:extLst>
              <p:ext uri="{D42A27DB-BD31-4B8C-83A1-F6EECF244321}">
                <p14:modId xmlns:p14="http://schemas.microsoft.com/office/powerpoint/2010/main" val="433835633"/>
              </p:ext>
            </p:extLst>
          </p:nvPr>
        </p:nvGraphicFramePr>
        <p:xfrm>
          <a:off x="2838450" y="5270500"/>
          <a:ext cx="6659563" cy="1038225"/>
        </p:xfrm>
        <a:graphic>
          <a:graphicData uri="http://schemas.openxmlformats.org/presentationml/2006/ole">
            <mc:AlternateContent xmlns:mc="http://schemas.openxmlformats.org/markup-compatibility/2006">
              <mc:Choice xmlns:v="urn:schemas-microsoft-com:vml" Requires="v">
                <p:oleObj spid="_x0000_s4157" name="公式" r:id="rId6" imgW="2679480" imgH="444240" progId="Equation.3">
                  <p:embed/>
                </p:oleObj>
              </mc:Choice>
              <mc:Fallback>
                <p:oleObj name="公式" r:id="rId6" imgW="2679480" imgH="444240" progId="Equation.3">
                  <p:embed/>
                  <p:pic>
                    <p:nvPicPr>
                      <p:cNvPr id="0" name=""/>
                      <p:cNvPicPr>
                        <a:picLocks noChangeArrowheads="1"/>
                      </p:cNvPicPr>
                      <p:nvPr/>
                    </p:nvPicPr>
                    <p:blipFill>
                      <a:blip r:embed="rId7"/>
                      <a:srcRect/>
                      <a:stretch>
                        <a:fillRect/>
                      </a:stretch>
                    </p:blipFill>
                    <p:spPr bwMode="auto">
                      <a:xfrm>
                        <a:off x="2838450" y="5270500"/>
                        <a:ext cx="6659563" cy="1038225"/>
                      </a:xfrm>
                      <a:prstGeom prst="rect">
                        <a:avLst/>
                      </a:prstGeom>
                      <a:noFill/>
                      <a:ln w="28575">
                        <a:solidFill>
                          <a:srgbClr val="FF0000"/>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spTree>
    <p:extLst>
      <p:ext uri="{BB962C8B-B14F-4D97-AF65-F5344CB8AC3E}">
        <p14:creationId xmlns:p14="http://schemas.microsoft.com/office/powerpoint/2010/main" val="3996751449"/>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399" y="410482"/>
            <a:ext cx="11234057" cy="4351338"/>
          </a:xfrm>
        </p:spPr>
        <p:txBody>
          <a:bodyPr/>
          <a:lstStyle/>
          <a:p>
            <a:pPr fontAlgn="t"/>
            <a:r>
              <a:rPr lang="zh-CN" altLang="en-US" dirty="0" smtClean="0"/>
              <a:t>例：某市食品加工厂从长期实践中得知，其加工的</a:t>
            </a:r>
            <a:r>
              <a:rPr lang="en-US" altLang="zh-CN" dirty="0" smtClean="0"/>
              <a:t>500</a:t>
            </a:r>
            <a:r>
              <a:rPr lang="zh-CN" altLang="en-US" dirty="0" smtClean="0"/>
              <a:t>克的某袋装食品重量是一个随机变量，服务方差为</a:t>
            </a:r>
            <a:r>
              <a:rPr lang="en-US" altLang="zh-CN" dirty="0" smtClean="0"/>
              <a:t>5</a:t>
            </a:r>
            <a:r>
              <a:rPr lang="zh-CN" altLang="en-US" dirty="0" smtClean="0"/>
              <a:t>的正态分布。为对加工的袋装食品质量进行检测，该厂质检部门经常进行抽检，以分析每袋食品重量是否符合要求。现从某天加工的一批袋装食品中随机抽取</a:t>
            </a:r>
            <a:r>
              <a:rPr lang="en-US" altLang="zh-CN" dirty="0" smtClean="0"/>
              <a:t>28</a:t>
            </a:r>
            <a:r>
              <a:rPr lang="zh-CN" altLang="en-US" dirty="0" smtClean="0"/>
              <a:t>袋，测得其重量如表</a:t>
            </a:r>
            <a:r>
              <a:rPr lang="zh-CN" altLang="en-US" dirty="0"/>
              <a:t>：</a:t>
            </a:r>
            <a:endParaRPr lang="en-US" altLang="zh-CN" dirty="0" smtClean="0"/>
          </a:p>
          <a:p>
            <a:pPr fontAlgn="t"/>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2338702876"/>
              </p:ext>
            </p:extLst>
          </p:nvPr>
        </p:nvGraphicFramePr>
        <p:xfrm>
          <a:off x="1803400" y="2586151"/>
          <a:ext cx="8128001" cy="1483360"/>
        </p:xfrm>
        <a:graphic>
          <a:graphicData uri="http://schemas.openxmlformats.org/drawingml/2006/table">
            <a:tbl>
              <a:tblPr firstRow="1" bandRow="1">
                <a:tableStyleId>{5940675A-B579-460E-94D1-54222C63F5DA}</a:tableStyleId>
              </a:tblPr>
              <a:tblGrid>
                <a:gridCol w="1161143"/>
                <a:gridCol w="1161143"/>
                <a:gridCol w="1161143"/>
                <a:gridCol w="1161143"/>
                <a:gridCol w="1161143"/>
                <a:gridCol w="1161143"/>
                <a:gridCol w="1161143"/>
              </a:tblGrid>
              <a:tr h="370840">
                <a:tc>
                  <a:txBody>
                    <a:bodyPr/>
                    <a:lstStyle/>
                    <a:p>
                      <a:pPr algn="ctr"/>
                      <a:r>
                        <a:rPr lang="en-US" altLang="zh-CN" dirty="0" smtClean="0"/>
                        <a:t>502</a:t>
                      </a:r>
                      <a:endParaRPr lang="zh-CN" altLang="en-US" dirty="0"/>
                    </a:p>
                  </a:txBody>
                  <a:tcPr/>
                </a:tc>
                <a:tc>
                  <a:txBody>
                    <a:bodyPr/>
                    <a:lstStyle/>
                    <a:p>
                      <a:pPr algn="ctr"/>
                      <a:r>
                        <a:rPr lang="en-US" altLang="zh-CN" dirty="0" smtClean="0"/>
                        <a:t>500</a:t>
                      </a:r>
                      <a:endParaRPr lang="zh-CN" altLang="en-US" dirty="0"/>
                    </a:p>
                  </a:txBody>
                  <a:tcPr/>
                </a:tc>
                <a:tc>
                  <a:txBody>
                    <a:bodyPr/>
                    <a:lstStyle/>
                    <a:p>
                      <a:pPr algn="ctr"/>
                      <a:r>
                        <a:rPr lang="en-US" altLang="zh-CN" dirty="0" smtClean="0"/>
                        <a:t>499</a:t>
                      </a:r>
                      <a:endParaRPr lang="zh-CN" altLang="en-US" dirty="0"/>
                    </a:p>
                  </a:txBody>
                  <a:tcPr/>
                </a:tc>
                <a:tc>
                  <a:txBody>
                    <a:bodyPr/>
                    <a:lstStyle/>
                    <a:p>
                      <a:pPr algn="ctr"/>
                      <a:r>
                        <a:rPr lang="en-US" altLang="zh-CN" dirty="0" smtClean="0"/>
                        <a:t>501</a:t>
                      </a:r>
                      <a:endParaRPr lang="zh-CN" altLang="en-US" dirty="0"/>
                    </a:p>
                  </a:txBody>
                  <a:tcPr/>
                </a:tc>
                <a:tc>
                  <a:txBody>
                    <a:bodyPr/>
                    <a:lstStyle/>
                    <a:p>
                      <a:pPr algn="ctr"/>
                      <a:r>
                        <a:rPr lang="en-US" altLang="zh-CN" dirty="0" smtClean="0"/>
                        <a:t>503</a:t>
                      </a:r>
                      <a:endParaRPr lang="zh-CN" altLang="en-US" dirty="0"/>
                    </a:p>
                  </a:txBody>
                  <a:tcPr/>
                </a:tc>
                <a:tc>
                  <a:txBody>
                    <a:bodyPr/>
                    <a:lstStyle/>
                    <a:p>
                      <a:pPr algn="ctr"/>
                      <a:r>
                        <a:rPr lang="en-US" altLang="zh-CN" dirty="0" smtClean="0"/>
                        <a:t>496</a:t>
                      </a:r>
                      <a:endParaRPr lang="zh-CN" altLang="en-US" dirty="0"/>
                    </a:p>
                  </a:txBody>
                  <a:tcPr/>
                </a:tc>
                <a:tc>
                  <a:txBody>
                    <a:bodyPr/>
                    <a:lstStyle/>
                    <a:p>
                      <a:pPr algn="ctr"/>
                      <a:r>
                        <a:rPr lang="en-US" altLang="zh-CN" dirty="0" smtClean="0"/>
                        <a:t>497</a:t>
                      </a:r>
                      <a:endParaRPr lang="zh-CN" altLang="en-US" dirty="0"/>
                    </a:p>
                  </a:txBody>
                  <a:tcPr/>
                </a:tc>
              </a:tr>
              <a:tr h="370840">
                <a:tc>
                  <a:txBody>
                    <a:bodyPr/>
                    <a:lstStyle/>
                    <a:p>
                      <a:pPr algn="ctr"/>
                      <a:r>
                        <a:rPr lang="en-US" altLang="zh-CN" dirty="0" smtClean="0"/>
                        <a:t>495</a:t>
                      </a:r>
                      <a:endParaRPr lang="zh-CN" altLang="en-US" dirty="0"/>
                    </a:p>
                  </a:txBody>
                  <a:tcPr/>
                </a:tc>
                <a:tc>
                  <a:txBody>
                    <a:bodyPr/>
                    <a:lstStyle/>
                    <a:p>
                      <a:pPr algn="ctr"/>
                      <a:r>
                        <a:rPr lang="en-US" altLang="zh-CN" dirty="0" smtClean="0"/>
                        <a:t>501</a:t>
                      </a:r>
                      <a:endParaRPr lang="zh-CN" altLang="en-US" dirty="0"/>
                    </a:p>
                  </a:txBody>
                  <a:tcPr/>
                </a:tc>
                <a:tc>
                  <a:txBody>
                    <a:bodyPr/>
                    <a:lstStyle/>
                    <a:p>
                      <a:pPr algn="ctr"/>
                      <a:r>
                        <a:rPr lang="en-US" altLang="zh-CN" dirty="0" smtClean="0"/>
                        <a:t>502</a:t>
                      </a:r>
                      <a:endParaRPr lang="zh-CN" altLang="en-US" dirty="0"/>
                    </a:p>
                  </a:txBody>
                  <a:tcPr/>
                </a:tc>
                <a:tc>
                  <a:txBody>
                    <a:bodyPr/>
                    <a:lstStyle/>
                    <a:p>
                      <a:pPr algn="ctr"/>
                      <a:r>
                        <a:rPr lang="en-US" altLang="zh-CN" dirty="0" smtClean="0"/>
                        <a:t>505</a:t>
                      </a:r>
                      <a:endParaRPr lang="zh-CN" altLang="en-US" dirty="0"/>
                    </a:p>
                  </a:txBody>
                  <a:tcPr/>
                </a:tc>
                <a:tc>
                  <a:txBody>
                    <a:bodyPr/>
                    <a:lstStyle/>
                    <a:p>
                      <a:pPr algn="ctr"/>
                      <a:r>
                        <a:rPr lang="en-US" altLang="zh-CN" dirty="0" smtClean="0"/>
                        <a:t>502</a:t>
                      </a:r>
                      <a:endParaRPr lang="zh-CN" altLang="en-US" dirty="0"/>
                    </a:p>
                  </a:txBody>
                  <a:tcPr/>
                </a:tc>
                <a:tc>
                  <a:txBody>
                    <a:bodyPr/>
                    <a:lstStyle/>
                    <a:p>
                      <a:pPr algn="ctr"/>
                      <a:r>
                        <a:rPr lang="en-US" altLang="zh-CN" dirty="0" smtClean="0"/>
                        <a:t>499</a:t>
                      </a:r>
                      <a:endParaRPr lang="zh-CN" altLang="en-US" dirty="0"/>
                    </a:p>
                  </a:txBody>
                  <a:tcPr/>
                </a:tc>
                <a:tc>
                  <a:txBody>
                    <a:bodyPr/>
                    <a:lstStyle/>
                    <a:p>
                      <a:pPr algn="ctr"/>
                      <a:r>
                        <a:rPr lang="en-US" altLang="zh-CN" dirty="0" smtClean="0"/>
                        <a:t>502</a:t>
                      </a:r>
                      <a:endParaRPr lang="zh-CN" altLang="en-US" dirty="0"/>
                    </a:p>
                  </a:txBody>
                  <a:tcPr/>
                </a:tc>
              </a:tr>
              <a:tr h="370840">
                <a:tc>
                  <a:txBody>
                    <a:bodyPr/>
                    <a:lstStyle/>
                    <a:p>
                      <a:pPr algn="ctr"/>
                      <a:r>
                        <a:rPr lang="en-US" altLang="zh-CN" dirty="0" smtClean="0"/>
                        <a:t>503</a:t>
                      </a:r>
                      <a:endParaRPr lang="zh-CN" altLang="en-US" dirty="0"/>
                    </a:p>
                  </a:txBody>
                  <a:tcPr/>
                </a:tc>
                <a:tc>
                  <a:txBody>
                    <a:bodyPr/>
                    <a:lstStyle/>
                    <a:p>
                      <a:pPr algn="ctr"/>
                      <a:r>
                        <a:rPr lang="en-US" altLang="zh-CN" dirty="0" smtClean="0"/>
                        <a:t>501</a:t>
                      </a:r>
                      <a:endParaRPr lang="zh-CN" altLang="en-US" dirty="0"/>
                    </a:p>
                  </a:txBody>
                  <a:tcPr/>
                </a:tc>
                <a:tc>
                  <a:txBody>
                    <a:bodyPr/>
                    <a:lstStyle/>
                    <a:p>
                      <a:pPr algn="ctr"/>
                      <a:r>
                        <a:rPr lang="en-US" altLang="zh-CN" dirty="0" smtClean="0"/>
                        <a:t>500</a:t>
                      </a:r>
                      <a:endParaRPr lang="zh-CN" altLang="en-US" dirty="0"/>
                    </a:p>
                  </a:txBody>
                  <a:tcPr/>
                </a:tc>
                <a:tc>
                  <a:txBody>
                    <a:bodyPr/>
                    <a:lstStyle/>
                    <a:p>
                      <a:pPr algn="ctr"/>
                      <a:r>
                        <a:rPr lang="en-US" altLang="zh-CN" dirty="0" smtClean="0"/>
                        <a:t>500</a:t>
                      </a:r>
                      <a:endParaRPr lang="zh-CN" altLang="en-US" dirty="0"/>
                    </a:p>
                  </a:txBody>
                  <a:tcPr/>
                </a:tc>
                <a:tc>
                  <a:txBody>
                    <a:bodyPr/>
                    <a:lstStyle/>
                    <a:p>
                      <a:pPr algn="ctr"/>
                      <a:r>
                        <a:rPr lang="en-US" altLang="zh-CN" dirty="0" smtClean="0"/>
                        <a:t>501</a:t>
                      </a:r>
                      <a:endParaRPr lang="zh-CN" altLang="en-US" dirty="0"/>
                    </a:p>
                  </a:txBody>
                  <a:tcPr/>
                </a:tc>
                <a:tc>
                  <a:txBody>
                    <a:bodyPr/>
                    <a:lstStyle/>
                    <a:p>
                      <a:pPr algn="ctr"/>
                      <a:r>
                        <a:rPr lang="en-US" altLang="zh-CN" dirty="0" smtClean="0"/>
                        <a:t>500</a:t>
                      </a:r>
                      <a:endParaRPr lang="zh-CN" altLang="en-US" dirty="0"/>
                    </a:p>
                  </a:txBody>
                  <a:tcPr/>
                </a:tc>
                <a:tc>
                  <a:txBody>
                    <a:bodyPr/>
                    <a:lstStyle/>
                    <a:p>
                      <a:pPr algn="ctr"/>
                      <a:r>
                        <a:rPr lang="en-US" altLang="zh-CN" dirty="0" smtClean="0"/>
                        <a:t>502</a:t>
                      </a:r>
                      <a:endParaRPr lang="zh-CN" altLang="en-US" dirty="0"/>
                    </a:p>
                  </a:txBody>
                  <a:tcPr/>
                </a:tc>
              </a:tr>
              <a:tr h="370840">
                <a:tc>
                  <a:txBody>
                    <a:bodyPr/>
                    <a:lstStyle/>
                    <a:p>
                      <a:pPr algn="ctr"/>
                      <a:r>
                        <a:rPr lang="en-US" altLang="zh-CN" dirty="0" smtClean="0"/>
                        <a:t>501</a:t>
                      </a:r>
                      <a:endParaRPr lang="zh-CN" altLang="en-US" dirty="0"/>
                    </a:p>
                  </a:txBody>
                  <a:tcPr/>
                </a:tc>
                <a:tc>
                  <a:txBody>
                    <a:bodyPr/>
                    <a:lstStyle/>
                    <a:p>
                      <a:pPr algn="ctr"/>
                      <a:r>
                        <a:rPr lang="en-US" altLang="zh-CN" dirty="0" smtClean="0"/>
                        <a:t>500</a:t>
                      </a:r>
                      <a:endParaRPr lang="zh-CN" altLang="en-US" dirty="0"/>
                    </a:p>
                  </a:txBody>
                  <a:tcPr/>
                </a:tc>
                <a:tc>
                  <a:txBody>
                    <a:bodyPr/>
                    <a:lstStyle/>
                    <a:p>
                      <a:pPr algn="ctr"/>
                      <a:r>
                        <a:rPr lang="en-US" altLang="zh-CN" dirty="0" smtClean="0"/>
                        <a:t>496</a:t>
                      </a:r>
                      <a:endParaRPr lang="zh-CN" altLang="en-US" dirty="0"/>
                    </a:p>
                  </a:txBody>
                  <a:tcPr/>
                </a:tc>
                <a:tc>
                  <a:txBody>
                    <a:bodyPr/>
                    <a:lstStyle/>
                    <a:p>
                      <a:pPr algn="ctr"/>
                      <a:r>
                        <a:rPr lang="en-US" altLang="zh-CN" dirty="0" smtClean="0"/>
                        <a:t>499</a:t>
                      </a:r>
                      <a:endParaRPr lang="zh-CN" altLang="en-US" dirty="0"/>
                    </a:p>
                  </a:txBody>
                  <a:tcPr/>
                </a:tc>
                <a:tc>
                  <a:txBody>
                    <a:bodyPr/>
                    <a:lstStyle/>
                    <a:p>
                      <a:pPr algn="ctr"/>
                      <a:r>
                        <a:rPr lang="en-US" altLang="zh-CN" dirty="0" smtClean="0"/>
                        <a:t>497</a:t>
                      </a:r>
                      <a:endParaRPr lang="zh-CN" altLang="en-US" dirty="0"/>
                    </a:p>
                  </a:txBody>
                  <a:tcPr/>
                </a:tc>
                <a:tc>
                  <a:txBody>
                    <a:bodyPr/>
                    <a:lstStyle/>
                    <a:p>
                      <a:pPr algn="ctr"/>
                      <a:r>
                        <a:rPr lang="en-US" altLang="zh-CN" dirty="0" smtClean="0"/>
                        <a:t>502</a:t>
                      </a:r>
                      <a:endParaRPr lang="zh-CN" altLang="en-US" dirty="0"/>
                    </a:p>
                  </a:txBody>
                  <a:tcPr/>
                </a:tc>
                <a:tc>
                  <a:txBody>
                    <a:bodyPr/>
                    <a:lstStyle/>
                    <a:p>
                      <a:pPr algn="ctr"/>
                      <a:r>
                        <a:rPr lang="en-US" altLang="zh-CN" dirty="0" smtClean="0"/>
                        <a:t>500</a:t>
                      </a:r>
                      <a:endParaRPr lang="zh-CN" altLang="en-US" dirty="0"/>
                    </a:p>
                  </a:txBody>
                  <a:tcPr/>
                </a:tc>
              </a:tr>
            </a:tbl>
          </a:graphicData>
        </a:graphic>
      </p:graphicFrame>
      <p:sp>
        <p:nvSpPr>
          <p:cNvPr id="5" name="文本框 4"/>
          <p:cNvSpPr txBox="1"/>
          <p:nvPr/>
        </p:nvSpPr>
        <p:spPr>
          <a:xfrm>
            <a:off x="838200" y="5043050"/>
            <a:ext cx="8409674" cy="461665"/>
          </a:xfrm>
          <a:prstGeom prst="rect">
            <a:avLst/>
          </a:prstGeom>
          <a:noFill/>
        </p:spPr>
        <p:txBody>
          <a:bodyPr wrap="none" rtlCol="0">
            <a:spAutoFit/>
          </a:bodyPr>
          <a:lstStyle/>
          <a:p>
            <a:r>
              <a:rPr lang="zh-CN" altLang="en-US" sz="2400" dirty="0" smtClean="0"/>
              <a:t>求以</a:t>
            </a:r>
            <a:r>
              <a:rPr lang="en-US" altLang="zh-CN" sz="2400" dirty="0" smtClean="0"/>
              <a:t>95%</a:t>
            </a:r>
            <a:r>
              <a:rPr lang="zh-CN" altLang="en-US" sz="2400" dirty="0" smtClean="0"/>
              <a:t>的置信水平估计该天袋装食品平均重量的置信区间。</a:t>
            </a:r>
            <a:endParaRPr lang="zh-CN" altLang="en-US" sz="2400" dirty="0"/>
          </a:p>
        </p:txBody>
      </p:sp>
    </p:spTree>
    <p:extLst>
      <p:ext uri="{BB962C8B-B14F-4D97-AF65-F5344CB8AC3E}">
        <p14:creationId xmlns:p14="http://schemas.microsoft.com/office/powerpoint/2010/main" val="3855900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76943" y="497567"/>
                <a:ext cx="10515600" cy="4351338"/>
              </a:xfrm>
            </p:spPr>
            <p:txBody>
              <a:bodyPr/>
              <a:lstStyle/>
              <a:p>
                <a:r>
                  <a:rPr lang="zh-CN" altLang="en-US" dirty="0" smtClean="0"/>
                  <a:t>例：已知某炼钢厂的铁水含碳量（</a:t>
                </a:r>
                <a:r>
                  <a:rPr lang="en-US" altLang="zh-CN" dirty="0" smtClean="0"/>
                  <a:t>%</a:t>
                </a:r>
                <a:r>
                  <a:rPr lang="zh-CN" altLang="en-US" dirty="0" smtClean="0"/>
                  <a:t>）在正常情况下服从正态分布，且</a:t>
                </a:r>
                <a14:m>
                  <m:oMath xmlns:m="http://schemas.openxmlformats.org/officeDocument/2006/math">
                    <m:r>
                      <a:rPr lang="zh-CN" altLang="en-US" i="1" smtClean="0">
                        <a:latin typeface="Cambria Math" panose="02040503050406030204" pitchFamily="18" charset="0"/>
                      </a:rPr>
                      <m:t>𝜎</m:t>
                    </m:r>
                  </m:oMath>
                </a14:m>
                <a:r>
                  <a:rPr lang="en-US" altLang="zh-CN" dirty="0" smtClean="0"/>
                  <a:t>=0.108.</a:t>
                </a:r>
                <a:r>
                  <a:rPr lang="zh-CN" altLang="en-US" dirty="0" smtClean="0"/>
                  <a:t>现测量</a:t>
                </a:r>
                <a:r>
                  <a:rPr lang="en-US" altLang="zh-CN" dirty="0" smtClean="0"/>
                  <a:t>5</a:t>
                </a:r>
                <a:r>
                  <a:rPr lang="zh-CN" altLang="en-US" dirty="0" smtClean="0"/>
                  <a:t>炉子铁水，其碳含量分别是</a:t>
                </a:r>
                <a:r>
                  <a:rPr lang="en-US" altLang="zh-CN" dirty="0" smtClean="0"/>
                  <a:t>4.284</a:t>
                </a:r>
                <a:r>
                  <a:rPr lang="zh-CN" altLang="en-US" dirty="0" smtClean="0"/>
                  <a:t>；</a:t>
                </a:r>
                <a:r>
                  <a:rPr lang="en-US" altLang="zh-CN" dirty="0" smtClean="0"/>
                  <a:t>4.0</a:t>
                </a:r>
                <a:r>
                  <a:rPr lang="zh-CN" altLang="en-US" dirty="0" smtClean="0"/>
                  <a:t>；</a:t>
                </a:r>
                <a:r>
                  <a:rPr lang="en-US" altLang="zh-CN" dirty="0" smtClean="0"/>
                  <a:t>4.42</a:t>
                </a:r>
                <a:r>
                  <a:rPr lang="zh-CN" altLang="en-US" dirty="0" smtClean="0"/>
                  <a:t>；</a:t>
                </a:r>
                <a:r>
                  <a:rPr lang="en-US" altLang="zh-CN" dirty="0" smtClean="0"/>
                  <a:t>4.35</a:t>
                </a:r>
                <a:r>
                  <a:rPr lang="zh-CN" altLang="en-US" dirty="0" smtClean="0"/>
                  <a:t>；</a:t>
                </a:r>
                <a:r>
                  <a:rPr lang="en-US" altLang="zh-CN" dirty="0" smtClean="0"/>
                  <a:t>4.37</a:t>
                </a:r>
                <a:r>
                  <a:rPr lang="zh-CN" altLang="en-US" dirty="0" smtClean="0"/>
                  <a:t>；试以置信概率</a:t>
                </a:r>
                <a:r>
                  <a:rPr lang="en-US" altLang="zh-CN" dirty="0" smtClean="0"/>
                  <a:t>95%</a:t>
                </a:r>
                <a:r>
                  <a:rPr lang="zh-CN" altLang="en-US" dirty="0" smtClean="0"/>
                  <a:t>对总体平均数</a:t>
                </a:r>
                <a14:m>
                  <m:oMath xmlns:m="http://schemas.openxmlformats.org/officeDocument/2006/math">
                    <m:r>
                      <a:rPr lang="zh-CN" altLang="en-US" i="1" smtClean="0">
                        <a:latin typeface="Cambria Math" panose="02040503050406030204" pitchFamily="18" charset="0"/>
                      </a:rPr>
                      <m:t>𝜇</m:t>
                    </m:r>
                    <m:r>
                      <a:rPr lang="zh-CN" altLang="en-US" i="1">
                        <a:latin typeface="Cambria Math" panose="02040503050406030204" pitchFamily="18" charset="0"/>
                      </a:rPr>
                      <m:t>进行</m:t>
                    </m:r>
                  </m:oMath>
                </a14:m>
                <a:r>
                  <a:rPr lang="zh-CN" altLang="en-US" dirty="0" smtClean="0"/>
                  <a:t>估计。</a:t>
                </a:r>
                <a:endParaRPr lang="en-US" altLang="zh-CN" dirty="0" smtClean="0"/>
              </a:p>
              <a:p>
                <a:endParaRPr lang="en-US"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76943" y="497567"/>
                <a:ext cx="10515600" cy="4351338"/>
              </a:xfrm>
              <a:blipFill rotWithShape="0">
                <a:blip r:embed="rId2"/>
                <a:stretch>
                  <a:fillRect l="-1043" t="-30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45163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46" name="Rectangle 34"/>
          <p:cNvSpPr>
            <a:spLocks noChangeArrowheads="1"/>
          </p:cNvSpPr>
          <p:nvPr/>
        </p:nvSpPr>
        <p:spPr bwMode="auto">
          <a:xfrm>
            <a:off x="1628095" y="388688"/>
            <a:ext cx="911225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60000"/>
              </a:lnSpc>
            </a:pPr>
            <a:r>
              <a:rPr lang="en-US" altLang="zh-CN" dirty="0"/>
              <a:t>                                                                                </a:t>
            </a:r>
            <a:r>
              <a:rPr lang="zh-CN" altLang="en-US" dirty="0"/>
              <a:t>故不能采用已知方差的均值估计方法 </a:t>
            </a:r>
          </a:p>
        </p:txBody>
      </p:sp>
      <p:sp>
        <p:nvSpPr>
          <p:cNvPr id="90114" name="Rectangle 2"/>
          <p:cNvSpPr>
            <a:spLocks noChangeArrowheads="1"/>
          </p:cNvSpPr>
          <p:nvPr/>
        </p:nvSpPr>
        <p:spPr bwMode="auto">
          <a:xfrm>
            <a:off x="1112045" y="501809"/>
            <a:ext cx="54721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dirty="0"/>
              <a:t>由于                                          </a:t>
            </a:r>
            <a:r>
              <a:rPr lang="zh-CN" altLang="en-US" dirty="0" smtClean="0"/>
              <a:t>                     与</a:t>
            </a:r>
            <a:r>
              <a:rPr lang="zh-CN" altLang="en-US" sz="1400" baseline="-25000" dirty="0" smtClean="0"/>
              <a:t> </a:t>
            </a:r>
            <a:r>
              <a:rPr lang="zh-CN" altLang="en-US" i="1" dirty="0">
                <a:sym typeface="Symbol" panose="05050102010706020507" pitchFamily="18" charset="2"/>
              </a:rPr>
              <a:t> </a:t>
            </a:r>
            <a:r>
              <a:rPr lang="zh-CN" altLang="en-US" dirty="0"/>
              <a:t>有关</a:t>
            </a:r>
            <a:r>
              <a:rPr lang="en-US" altLang="zh-CN" dirty="0"/>
              <a:t>,  </a:t>
            </a:r>
          </a:p>
        </p:txBody>
      </p:sp>
      <p:sp>
        <p:nvSpPr>
          <p:cNvPr id="90120" name="Rectangle 8">
            <a:hlinkClick r:id="rId3" action="ppaction://hlinksldjump"/>
          </p:cNvPr>
          <p:cNvSpPr>
            <a:spLocks noChangeArrowheads="1"/>
          </p:cNvSpPr>
          <p:nvPr/>
        </p:nvSpPr>
        <p:spPr bwMode="auto">
          <a:xfrm>
            <a:off x="1648949" y="2051215"/>
            <a:ext cx="2478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a:solidFill>
                  <a:schemeClr val="hlink"/>
                </a:solidFill>
              </a:rPr>
              <a:t>但其解决的思路一致</a:t>
            </a:r>
            <a:r>
              <a:rPr lang="en-US" altLang="zh-CN">
                <a:solidFill>
                  <a:schemeClr val="hlink"/>
                </a:solidFill>
              </a:rPr>
              <a:t>.   </a:t>
            </a:r>
          </a:p>
        </p:txBody>
      </p:sp>
      <p:graphicFrame>
        <p:nvGraphicFramePr>
          <p:cNvPr id="90121" name="Object 9"/>
          <p:cNvGraphicFramePr>
            <a:graphicFrameLocks noChangeAspect="1"/>
          </p:cNvGraphicFramePr>
          <p:nvPr>
            <p:extLst>
              <p:ext uri="{D42A27DB-BD31-4B8C-83A1-F6EECF244321}">
                <p14:modId xmlns:p14="http://schemas.microsoft.com/office/powerpoint/2010/main" val="1287863615"/>
              </p:ext>
            </p:extLst>
          </p:nvPr>
        </p:nvGraphicFramePr>
        <p:xfrm>
          <a:off x="4378100" y="2756581"/>
          <a:ext cx="865187" cy="836612"/>
        </p:xfrm>
        <a:graphic>
          <a:graphicData uri="http://schemas.openxmlformats.org/presentationml/2006/ole">
            <mc:AlternateContent xmlns:mc="http://schemas.openxmlformats.org/markup-compatibility/2006">
              <mc:Choice xmlns:v="urn:schemas-microsoft-com:vml" Requires="v">
                <p:oleObj spid="_x0000_s27802" name="公式" r:id="rId4" imgW="457200" imgH="444240" progId="Equation.3">
                  <p:embed/>
                </p:oleObj>
              </mc:Choice>
              <mc:Fallback>
                <p:oleObj name="公式" r:id="rId4" imgW="45720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8100" y="2756581"/>
                        <a:ext cx="865187" cy="836612"/>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22" name="Rectangle 10"/>
          <p:cNvSpPr>
            <a:spLocks noChangeArrowheads="1"/>
          </p:cNvSpPr>
          <p:nvPr/>
        </p:nvSpPr>
        <p:spPr bwMode="auto">
          <a:xfrm>
            <a:off x="2016170" y="2435390"/>
            <a:ext cx="30299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dirty="0">
                <a:solidFill>
                  <a:srgbClr val="00007C"/>
                </a:solidFill>
              </a:rPr>
              <a:t>由于</a:t>
            </a:r>
            <a:r>
              <a:rPr lang="zh-CN" altLang="en-US" sz="1600" baseline="-25000" dirty="0">
                <a:solidFill>
                  <a:srgbClr val="00007C"/>
                </a:solidFill>
              </a:rPr>
              <a:t> </a:t>
            </a:r>
            <a:r>
              <a:rPr lang="en-US" altLang="zh-CN" i="1" dirty="0">
                <a:solidFill>
                  <a:srgbClr val="00007C"/>
                </a:solidFill>
                <a:sym typeface="Symbol" panose="05050102010706020507" pitchFamily="18" charset="2"/>
              </a:rPr>
              <a:t>S</a:t>
            </a:r>
            <a:r>
              <a:rPr lang="en-US" altLang="zh-CN" i="1" baseline="30000" dirty="0">
                <a:solidFill>
                  <a:srgbClr val="00007C"/>
                </a:solidFill>
                <a:sym typeface="Symbol" panose="05050102010706020507" pitchFamily="18" charset="2"/>
              </a:rPr>
              <a:t> </a:t>
            </a:r>
            <a:r>
              <a:rPr lang="en-US" altLang="zh-CN" baseline="34000" dirty="0">
                <a:solidFill>
                  <a:srgbClr val="00007C"/>
                </a:solidFill>
                <a:sym typeface="Symbol" panose="05050102010706020507" pitchFamily="18" charset="2"/>
              </a:rPr>
              <a:t>2</a:t>
            </a:r>
            <a:r>
              <a:rPr lang="zh-CN" altLang="en-US" dirty="0">
                <a:solidFill>
                  <a:srgbClr val="00007C"/>
                </a:solidFill>
              </a:rPr>
              <a:t>是</a:t>
            </a:r>
            <a:r>
              <a:rPr lang="zh-CN" altLang="en-US" sz="1400" baseline="-25000" dirty="0">
                <a:solidFill>
                  <a:srgbClr val="00007C"/>
                </a:solidFill>
              </a:rPr>
              <a:t> </a:t>
            </a:r>
            <a:r>
              <a:rPr lang="zh-CN" altLang="en-US" i="1" dirty="0">
                <a:solidFill>
                  <a:srgbClr val="00007C"/>
                </a:solidFill>
                <a:sym typeface="Symbol" panose="05050102010706020507" pitchFamily="18" charset="2"/>
              </a:rPr>
              <a:t></a:t>
            </a:r>
            <a:r>
              <a:rPr lang="zh-CN" altLang="en-US" sz="1200" i="1" baseline="30000" dirty="0">
                <a:solidFill>
                  <a:srgbClr val="00007C"/>
                </a:solidFill>
                <a:sym typeface="Symbol" panose="05050102010706020507" pitchFamily="18" charset="2"/>
              </a:rPr>
              <a:t> </a:t>
            </a:r>
            <a:r>
              <a:rPr lang="en-US" altLang="zh-CN" baseline="30000" dirty="0">
                <a:solidFill>
                  <a:srgbClr val="00007C"/>
                </a:solidFill>
                <a:sym typeface="Symbol" panose="05050102010706020507" pitchFamily="18" charset="2"/>
              </a:rPr>
              <a:t>2 </a:t>
            </a:r>
            <a:r>
              <a:rPr lang="zh-CN" altLang="en-US" dirty="0">
                <a:solidFill>
                  <a:srgbClr val="00007C"/>
                </a:solidFill>
              </a:rPr>
              <a:t>的无偏估计量</a:t>
            </a:r>
            <a:r>
              <a:rPr lang="en-US" altLang="zh-CN" dirty="0">
                <a:solidFill>
                  <a:srgbClr val="00007C"/>
                </a:solidFill>
              </a:rPr>
              <a:t>,   </a:t>
            </a:r>
          </a:p>
        </p:txBody>
      </p:sp>
      <p:sp>
        <p:nvSpPr>
          <p:cNvPr id="90124" name="Rectangle 12">
            <a:hlinkClick r:id="rId6" action="ppaction://hlinksldjump"/>
          </p:cNvPr>
          <p:cNvSpPr>
            <a:spLocks noChangeArrowheads="1"/>
          </p:cNvSpPr>
          <p:nvPr/>
        </p:nvSpPr>
        <p:spPr bwMode="auto">
          <a:xfrm>
            <a:off x="1480911" y="3999077"/>
            <a:ext cx="482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chemeClr val="hlink"/>
                </a:solidFill>
              </a:rPr>
              <a:t>查 </a:t>
            </a:r>
            <a:r>
              <a:rPr lang="en-US" altLang="zh-CN" i="1">
                <a:solidFill>
                  <a:schemeClr val="hlink"/>
                </a:solidFill>
              </a:rPr>
              <a:t>t </a:t>
            </a:r>
            <a:r>
              <a:rPr lang="zh-CN" altLang="en-US">
                <a:solidFill>
                  <a:schemeClr val="hlink"/>
                </a:solidFill>
              </a:rPr>
              <a:t>分布表确定</a:t>
            </a:r>
            <a:r>
              <a:rPr lang="zh-CN" altLang="en-US" i="1">
                <a:solidFill>
                  <a:schemeClr val="hlink"/>
                </a:solidFill>
                <a:sym typeface="Symbol" panose="05050102010706020507" pitchFamily="18" charset="2"/>
              </a:rPr>
              <a:t></a:t>
            </a:r>
            <a:r>
              <a:rPr lang="zh-CN" altLang="en-US" i="1" baseline="-25000">
                <a:solidFill>
                  <a:schemeClr val="hlink"/>
                </a:solidFill>
                <a:sym typeface="Symbol" panose="05050102010706020507" pitchFamily="18" charset="2"/>
              </a:rPr>
              <a:t> </a:t>
            </a:r>
            <a:r>
              <a:rPr lang="en-US" altLang="zh-CN">
                <a:solidFill>
                  <a:schemeClr val="hlink"/>
                </a:solidFill>
                <a:latin typeface="宋体" panose="02010600030101010101" pitchFamily="2" charset="-122"/>
                <a:sym typeface="Symbol" panose="05050102010706020507" pitchFamily="18" charset="2"/>
              </a:rPr>
              <a:t>/</a:t>
            </a:r>
            <a:r>
              <a:rPr lang="en-US" altLang="zh-CN">
                <a:solidFill>
                  <a:schemeClr val="hlink"/>
                </a:solidFill>
                <a:sym typeface="Symbol" panose="05050102010706020507" pitchFamily="18" charset="2"/>
              </a:rPr>
              <a:t>2</a:t>
            </a:r>
            <a:r>
              <a:rPr lang="en-US" altLang="zh-CN" i="1" baseline="-25000">
                <a:solidFill>
                  <a:schemeClr val="hlink"/>
                </a:solidFill>
                <a:sym typeface="Symbol" panose="05050102010706020507" pitchFamily="18" charset="2"/>
              </a:rPr>
              <a:t> </a:t>
            </a:r>
            <a:r>
              <a:rPr lang="zh-CN" altLang="en-US">
                <a:solidFill>
                  <a:schemeClr val="hlink"/>
                </a:solidFill>
              </a:rPr>
              <a:t>分位数</a:t>
            </a:r>
            <a:endParaRPr lang="zh-CN" altLang="en-US">
              <a:solidFill>
                <a:schemeClr val="hlink"/>
              </a:solidFill>
              <a:latin typeface="宋体" panose="02010600030101010101" pitchFamily="2" charset="-122"/>
              <a:sym typeface="Symbol" panose="05050102010706020507" pitchFamily="18" charset="2"/>
            </a:endParaRPr>
          </a:p>
        </p:txBody>
      </p:sp>
      <p:sp>
        <p:nvSpPr>
          <p:cNvPr id="90128" name="Rectangle 16"/>
          <p:cNvSpPr>
            <a:spLocks noChangeArrowheads="1"/>
          </p:cNvSpPr>
          <p:nvPr/>
        </p:nvSpPr>
        <p:spPr bwMode="auto">
          <a:xfrm>
            <a:off x="1686195" y="3562515"/>
            <a:ext cx="5212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a:solidFill>
                  <a:srgbClr val="0000C2"/>
                </a:solidFill>
              </a:rPr>
              <a:t>令  </a:t>
            </a:r>
          </a:p>
        </p:txBody>
      </p:sp>
      <p:graphicFrame>
        <p:nvGraphicFramePr>
          <p:cNvPr id="90131" name="Object 19"/>
          <p:cNvGraphicFramePr>
            <a:graphicFrameLocks noChangeAspect="1"/>
          </p:cNvGraphicFramePr>
          <p:nvPr>
            <p:extLst>
              <p:ext uri="{D42A27DB-BD31-4B8C-83A1-F6EECF244321}">
                <p14:modId xmlns:p14="http://schemas.microsoft.com/office/powerpoint/2010/main" val="4282342364"/>
              </p:ext>
            </p:extLst>
          </p:nvPr>
        </p:nvGraphicFramePr>
        <p:xfrm>
          <a:off x="2057174" y="3540806"/>
          <a:ext cx="3313112" cy="438150"/>
        </p:xfrm>
        <a:graphic>
          <a:graphicData uri="http://schemas.openxmlformats.org/presentationml/2006/ole">
            <mc:AlternateContent xmlns:mc="http://schemas.openxmlformats.org/markup-compatibility/2006">
              <mc:Choice xmlns:v="urn:schemas-microsoft-com:vml" Requires="v">
                <p:oleObj spid="_x0000_s27803" name="公式" r:id="rId7" imgW="1752480" imgH="228600" progId="Equation.3">
                  <p:embed/>
                </p:oleObj>
              </mc:Choice>
              <mc:Fallback>
                <p:oleObj name="公式" r:id="rId7" imgW="17524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174" y="3540806"/>
                        <a:ext cx="3313112" cy="438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32" name="Rectangle 20">
            <a:hlinkClick r:id="rId9" action="ppaction://hlinksldjump"/>
          </p:cNvPr>
          <p:cNvSpPr>
            <a:spLocks noChangeArrowheads="1"/>
          </p:cNvSpPr>
          <p:nvPr/>
        </p:nvSpPr>
        <p:spPr bwMode="auto">
          <a:xfrm>
            <a:off x="3808841" y="2872002"/>
            <a:ext cx="6527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C8"/>
                </a:solidFill>
              </a:rPr>
              <a:t> </a:t>
            </a:r>
            <a:r>
              <a:rPr lang="en-US" altLang="zh-CN" i="1">
                <a:solidFill>
                  <a:srgbClr val="0000C8"/>
                </a:solidFill>
              </a:rPr>
              <a:t>T</a:t>
            </a:r>
            <a:r>
              <a:rPr lang="en-US" altLang="zh-CN" sz="2800">
                <a:solidFill>
                  <a:srgbClr val="0000C8"/>
                </a:solidFill>
              </a:rPr>
              <a:t> </a:t>
            </a:r>
            <a:r>
              <a:rPr lang="en-US" altLang="zh-CN">
                <a:solidFill>
                  <a:srgbClr val="0000C8"/>
                </a:solidFill>
              </a:rPr>
              <a:t>=  </a:t>
            </a:r>
            <a:endParaRPr lang="en-US" altLang="zh-CN">
              <a:solidFill>
                <a:srgbClr val="0000C8"/>
              </a:solidFill>
              <a:latin typeface="宋体" panose="02010600030101010101" pitchFamily="2" charset="-122"/>
            </a:endParaRPr>
          </a:p>
        </p:txBody>
      </p:sp>
      <p:graphicFrame>
        <p:nvGraphicFramePr>
          <p:cNvPr id="90139" name="Object 27"/>
          <p:cNvGraphicFramePr>
            <a:graphicFrameLocks noChangeAspect="1"/>
          </p:cNvGraphicFramePr>
          <p:nvPr>
            <p:extLst>
              <p:ext uri="{D42A27DB-BD31-4B8C-83A1-F6EECF244321}">
                <p14:modId xmlns:p14="http://schemas.microsoft.com/office/powerpoint/2010/main" val="69781006"/>
              </p:ext>
            </p:extLst>
          </p:nvPr>
        </p:nvGraphicFramePr>
        <p:xfrm>
          <a:off x="7602312" y="2777219"/>
          <a:ext cx="2771775" cy="2085975"/>
        </p:xfrm>
        <a:graphic>
          <a:graphicData uri="http://schemas.openxmlformats.org/presentationml/2006/ole">
            <mc:AlternateContent xmlns:mc="http://schemas.openxmlformats.org/markup-compatibility/2006">
              <mc:Choice xmlns:v="urn:schemas-microsoft-com:vml" Requires="v">
                <p:oleObj spid="_x0000_s27804" name="Image" r:id="rId10" imgW="2514286" imgH="2488889" progId="Photoshop.Image.7">
                  <p:embed/>
                </p:oleObj>
              </mc:Choice>
              <mc:Fallback>
                <p:oleObj name="Image" r:id="rId10" imgW="2514286" imgH="2488889" progId="Photoshop.Image.7">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02312" y="2777219"/>
                        <a:ext cx="27717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41" name="Rectangle 29"/>
          <p:cNvSpPr>
            <a:spLocks noGrp="1" noChangeArrowheads="1"/>
          </p:cNvSpPr>
          <p:nvPr>
            <p:ph type="title"/>
          </p:nvPr>
        </p:nvSpPr>
        <p:spPr>
          <a:xfrm>
            <a:off x="2136776" y="73025"/>
            <a:ext cx="3095625" cy="476250"/>
          </a:xfrm>
        </p:spPr>
        <p:txBody>
          <a:bodyPr/>
          <a:lstStyle/>
          <a:p>
            <a:r>
              <a:rPr lang="en-US" altLang="zh-CN" sz="2400" b="1">
                <a:solidFill>
                  <a:srgbClr val="BA0080"/>
                </a:solidFill>
                <a:latin typeface="宋体" panose="02010600030101010101" pitchFamily="2" charset="-122"/>
              </a:rPr>
              <a:t>(</a:t>
            </a:r>
            <a:r>
              <a:rPr lang="en-US" altLang="zh-CN" sz="2400" b="1">
                <a:solidFill>
                  <a:srgbClr val="BA0080"/>
                </a:solidFill>
              </a:rPr>
              <a:t>2</a:t>
            </a:r>
            <a:r>
              <a:rPr lang="en-US" altLang="zh-CN" sz="2400" b="1">
                <a:solidFill>
                  <a:srgbClr val="BA0080"/>
                </a:solidFill>
                <a:latin typeface="宋体" panose="02010600030101010101" pitchFamily="2" charset="-122"/>
              </a:rPr>
              <a:t>)</a:t>
            </a:r>
            <a:r>
              <a:rPr lang="en-US" altLang="zh-CN" sz="2400" b="1">
                <a:solidFill>
                  <a:srgbClr val="BA0080"/>
                </a:solidFill>
              </a:rPr>
              <a:t> </a:t>
            </a:r>
            <a:r>
              <a:rPr lang="zh-CN" altLang="en-US" sz="2400" b="1">
                <a:solidFill>
                  <a:srgbClr val="BA0080"/>
                </a:solidFill>
              </a:rPr>
              <a:t>未知方差</a:t>
            </a:r>
          </a:p>
        </p:txBody>
      </p:sp>
      <p:graphicFrame>
        <p:nvGraphicFramePr>
          <p:cNvPr id="90145" name="Object 33"/>
          <p:cNvGraphicFramePr>
            <a:graphicFrameLocks noChangeAspect="1"/>
          </p:cNvGraphicFramePr>
          <p:nvPr>
            <p:extLst>
              <p:ext uri="{D42A27DB-BD31-4B8C-83A1-F6EECF244321}">
                <p14:modId xmlns:p14="http://schemas.microsoft.com/office/powerpoint/2010/main" val="3873397989"/>
              </p:ext>
            </p:extLst>
          </p:nvPr>
        </p:nvGraphicFramePr>
        <p:xfrm>
          <a:off x="1524000" y="337344"/>
          <a:ext cx="3475038" cy="744538"/>
        </p:xfrm>
        <a:graphic>
          <a:graphicData uri="http://schemas.openxmlformats.org/presentationml/2006/ole">
            <mc:AlternateContent xmlns:mc="http://schemas.openxmlformats.org/markup-compatibility/2006">
              <mc:Choice xmlns:v="urn:schemas-microsoft-com:vml" Requires="v">
                <p:oleObj spid="_x0000_s27805" name="Equation" r:id="rId12" imgW="1993680" imgH="419040" progId="Equation.DSMT4">
                  <p:embed/>
                </p:oleObj>
              </mc:Choice>
              <mc:Fallback>
                <p:oleObj name="Equation" r:id="rId12" imgW="1993680" imgH="4190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0" y="337344"/>
                        <a:ext cx="3475038"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49" name="Object 37"/>
          <p:cNvGraphicFramePr>
            <a:graphicFrameLocks noChangeAspect="1"/>
          </p:cNvGraphicFramePr>
          <p:nvPr>
            <p:extLst>
              <p:ext uri="{D42A27DB-BD31-4B8C-83A1-F6EECF244321}">
                <p14:modId xmlns:p14="http://schemas.microsoft.com/office/powerpoint/2010/main" val="2090640503"/>
              </p:ext>
            </p:extLst>
          </p:nvPr>
        </p:nvGraphicFramePr>
        <p:xfrm>
          <a:off x="4964574" y="981076"/>
          <a:ext cx="1368425" cy="758825"/>
        </p:xfrm>
        <a:graphic>
          <a:graphicData uri="http://schemas.openxmlformats.org/presentationml/2006/ole">
            <mc:AlternateContent xmlns:mc="http://schemas.openxmlformats.org/markup-compatibility/2006">
              <mc:Choice xmlns:v="urn:schemas-microsoft-com:vml" Requires="v">
                <p:oleObj spid="_x0000_s27806" name="公式" r:id="rId14" imgW="774360" imgH="431640" progId="Equation.3">
                  <p:embed/>
                </p:oleObj>
              </mc:Choice>
              <mc:Fallback>
                <p:oleObj name="公式" r:id="rId14" imgW="774360" imgH="431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64574" y="981076"/>
                        <a:ext cx="1368425"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50" name="Rectangle 38"/>
          <p:cNvSpPr>
            <a:spLocks noChangeArrowheads="1"/>
          </p:cNvSpPr>
          <p:nvPr/>
        </p:nvSpPr>
        <p:spPr bwMode="auto">
          <a:xfrm>
            <a:off x="4227524" y="1166814"/>
            <a:ext cx="55306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宋体" panose="02010600030101010101" pitchFamily="2" charset="-122"/>
              </a:rPr>
              <a:t>——</a:t>
            </a:r>
            <a:r>
              <a:rPr lang="en-US" altLang="zh-CN" dirty="0"/>
              <a:t> </a:t>
            </a:r>
            <a:r>
              <a:rPr lang="zh-CN" altLang="en-US" dirty="0" smtClean="0"/>
              <a:t>用                           分布</a:t>
            </a:r>
            <a:r>
              <a:rPr lang="zh-CN" altLang="en-US" dirty="0"/>
              <a:t>的分位数求 </a:t>
            </a:r>
            <a:r>
              <a:rPr lang="zh-CN" altLang="en-US" i="1" dirty="0">
                <a:sym typeface="Symbol" panose="05050102010706020507" pitchFamily="18" charset="2"/>
              </a:rPr>
              <a:t> </a:t>
            </a:r>
            <a:r>
              <a:rPr lang="zh-CN" altLang="en-US" dirty="0"/>
              <a:t>的置信区间</a:t>
            </a:r>
            <a:r>
              <a:rPr lang="en-US" altLang="zh-CN" dirty="0"/>
              <a:t>.  </a:t>
            </a:r>
          </a:p>
        </p:txBody>
      </p:sp>
      <p:sp>
        <p:nvSpPr>
          <p:cNvPr id="90151" name="Rectangle 39"/>
          <p:cNvSpPr>
            <a:spLocks noChangeArrowheads="1"/>
          </p:cNvSpPr>
          <p:nvPr/>
        </p:nvSpPr>
        <p:spPr bwMode="auto">
          <a:xfrm>
            <a:off x="4879294" y="2437516"/>
            <a:ext cx="38211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dirty="0">
                <a:solidFill>
                  <a:srgbClr val="00007C"/>
                </a:solidFill>
              </a:rPr>
              <a:t>故可用</a:t>
            </a:r>
            <a:r>
              <a:rPr lang="zh-CN" altLang="en-US" sz="1600" baseline="-25000" dirty="0">
                <a:solidFill>
                  <a:srgbClr val="00007C"/>
                </a:solidFill>
              </a:rPr>
              <a:t> </a:t>
            </a:r>
            <a:r>
              <a:rPr lang="en-US" altLang="zh-CN" i="1" dirty="0">
                <a:solidFill>
                  <a:srgbClr val="00007C"/>
                </a:solidFill>
                <a:sym typeface="Symbol" panose="05050102010706020507" pitchFamily="18" charset="2"/>
              </a:rPr>
              <a:t>S</a:t>
            </a:r>
            <a:r>
              <a:rPr lang="en-US" altLang="zh-CN" baseline="30000" dirty="0">
                <a:solidFill>
                  <a:srgbClr val="00007C"/>
                </a:solidFill>
                <a:sym typeface="Symbol" panose="05050102010706020507" pitchFamily="18" charset="2"/>
              </a:rPr>
              <a:t> </a:t>
            </a:r>
            <a:r>
              <a:rPr lang="zh-CN" altLang="en-US" dirty="0">
                <a:solidFill>
                  <a:srgbClr val="00007C"/>
                </a:solidFill>
              </a:rPr>
              <a:t>替代</a:t>
            </a:r>
            <a:r>
              <a:rPr lang="zh-CN" altLang="en-US" sz="1400" baseline="-25000" dirty="0">
                <a:solidFill>
                  <a:srgbClr val="00007C"/>
                </a:solidFill>
              </a:rPr>
              <a:t> </a:t>
            </a:r>
            <a:r>
              <a:rPr lang="zh-CN" altLang="en-US" i="1" dirty="0">
                <a:solidFill>
                  <a:srgbClr val="00007C"/>
                </a:solidFill>
                <a:sym typeface="Symbol" panose="05050102010706020507" pitchFamily="18" charset="2"/>
              </a:rPr>
              <a:t> </a:t>
            </a:r>
            <a:r>
              <a:rPr lang="zh-CN" altLang="en-US" dirty="0">
                <a:solidFill>
                  <a:srgbClr val="00007C"/>
                </a:solidFill>
              </a:rPr>
              <a:t>的估计量</a:t>
            </a:r>
            <a:r>
              <a:rPr lang="en-US" altLang="zh-CN" dirty="0">
                <a:solidFill>
                  <a:srgbClr val="00007C"/>
                </a:solidFill>
              </a:rPr>
              <a:t>:  </a:t>
            </a:r>
          </a:p>
        </p:txBody>
      </p:sp>
      <p:sp>
        <p:nvSpPr>
          <p:cNvPr id="90155" name="Rectangle 43"/>
          <p:cNvSpPr>
            <a:spLocks noChangeArrowheads="1"/>
          </p:cNvSpPr>
          <p:nvPr/>
        </p:nvSpPr>
        <p:spPr bwMode="auto">
          <a:xfrm>
            <a:off x="5583240" y="1420814"/>
            <a:ext cx="228600" cy="2215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80000"/>
              </a:lnSpc>
            </a:pPr>
            <a:r>
              <a:rPr lang="en-US" altLang="zh-CN" i="1" dirty="0">
                <a:solidFill>
                  <a:schemeClr val="folHlink"/>
                </a:solidFill>
                <a:sym typeface="Symbol" panose="05050102010706020507" pitchFamily="18" charset="2"/>
              </a:rPr>
              <a:t>S</a:t>
            </a:r>
          </a:p>
        </p:txBody>
      </p:sp>
      <p:sp>
        <p:nvSpPr>
          <p:cNvPr id="90157" name="Rectangle 45"/>
          <p:cNvSpPr>
            <a:spLocks noChangeArrowheads="1"/>
          </p:cNvSpPr>
          <p:nvPr/>
        </p:nvSpPr>
        <p:spPr bwMode="auto">
          <a:xfrm>
            <a:off x="5243286" y="2874056"/>
            <a:ext cx="15279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00C8"/>
                </a:solidFill>
              </a:rPr>
              <a:t>~</a:t>
            </a:r>
            <a:r>
              <a:rPr lang="en-US" altLang="zh-CN">
                <a:solidFill>
                  <a:srgbClr val="0000C8"/>
                </a:solidFill>
              </a:rPr>
              <a:t>   </a:t>
            </a:r>
            <a:r>
              <a:rPr lang="en-US" altLang="zh-CN" i="1">
                <a:solidFill>
                  <a:srgbClr val="0000C8"/>
                </a:solidFill>
              </a:rPr>
              <a:t>t</a:t>
            </a:r>
            <a:r>
              <a:rPr lang="en-US" altLang="zh-CN">
                <a:solidFill>
                  <a:srgbClr val="0000C8"/>
                </a:solidFill>
                <a:latin typeface="宋体" panose="02010600030101010101" pitchFamily="2" charset="-122"/>
              </a:rPr>
              <a:t>(</a:t>
            </a:r>
            <a:r>
              <a:rPr lang="en-US" altLang="zh-CN" i="1">
                <a:solidFill>
                  <a:srgbClr val="0000C8"/>
                </a:solidFill>
                <a:sym typeface="Symbol" panose="05050102010706020507" pitchFamily="18" charset="2"/>
              </a:rPr>
              <a:t>n</a:t>
            </a:r>
            <a:r>
              <a:rPr lang="en-US" altLang="zh-CN">
                <a:solidFill>
                  <a:srgbClr val="0000C8"/>
                </a:solidFill>
                <a:latin typeface="宋体" panose="02010600030101010101" pitchFamily="2" charset="-122"/>
                <a:sym typeface="Symbol" panose="05050102010706020507" pitchFamily="18" charset="2"/>
              </a:rPr>
              <a:t>-</a:t>
            </a:r>
            <a:r>
              <a:rPr lang="en-US" altLang="zh-CN">
                <a:solidFill>
                  <a:srgbClr val="0000C8"/>
                </a:solidFill>
                <a:sym typeface="Symbol" panose="05050102010706020507" pitchFamily="18" charset="2"/>
              </a:rPr>
              <a:t>1</a:t>
            </a:r>
            <a:r>
              <a:rPr lang="en-US" altLang="zh-CN">
                <a:solidFill>
                  <a:srgbClr val="0000C8"/>
                </a:solidFill>
                <a:latin typeface="宋体" panose="02010600030101010101" pitchFamily="2" charset="-122"/>
              </a:rPr>
              <a:t>),  </a:t>
            </a:r>
          </a:p>
        </p:txBody>
      </p:sp>
      <p:graphicFrame>
        <p:nvGraphicFramePr>
          <p:cNvPr id="90160" name="Object 48"/>
          <p:cNvGraphicFramePr>
            <a:graphicFrameLocks noChangeAspect="1"/>
          </p:cNvGraphicFramePr>
          <p:nvPr>
            <p:extLst>
              <p:ext uri="{D42A27DB-BD31-4B8C-83A1-F6EECF244321}">
                <p14:modId xmlns:p14="http://schemas.microsoft.com/office/powerpoint/2010/main" val="3634288964"/>
              </p:ext>
            </p:extLst>
          </p:nvPr>
        </p:nvGraphicFramePr>
        <p:xfrm>
          <a:off x="1409474" y="5331507"/>
          <a:ext cx="4176712" cy="814387"/>
        </p:xfrm>
        <a:graphic>
          <a:graphicData uri="http://schemas.openxmlformats.org/presentationml/2006/ole">
            <mc:AlternateContent xmlns:mc="http://schemas.openxmlformats.org/markup-compatibility/2006">
              <mc:Choice xmlns:v="urn:schemas-microsoft-com:vml" Requires="v">
                <p:oleObj spid="_x0000_s27807" name="公式" r:id="rId16" imgW="2501640" imgH="419040" progId="Equation.3">
                  <p:embed/>
                </p:oleObj>
              </mc:Choice>
              <mc:Fallback>
                <p:oleObj name="公式" r:id="rId16" imgW="2501640" imgH="4190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09474" y="5331507"/>
                        <a:ext cx="4176712" cy="814387"/>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61" name="Rectangle 49"/>
          <p:cNvSpPr>
            <a:spLocks noChangeArrowheads="1"/>
          </p:cNvSpPr>
          <p:nvPr/>
        </p:nvSpPr>
        <p:spPr bwMode="auto">
          <a:xfrm>
            <a:off x="5586186" y="5519902"/>
            <a:ext cx="4787900" cy="369332"/>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spAutoFit/>
          </a:bodyPr>
          <a:lstStyle/>
          <a:p>
            <a:r>
              <a:rPr lang="zh-CN" altLang="en-US">
                <a:solidFill>
                  <a:srgbClr val="3333FF"/>
                </a:solidFill>
              </a:rPr>
              <a:t>即为</a:t>
            </a:r>
            <a:r>
              <a:rPr lang="zh-CN" altLang="en-US" sz="1000" baseline="-25000">
                <a:solidFill>
                  <a:srgbClr val="3333FF"/>
                </a:solidFill>
              </a:rPr>
              <a:t> </a:t>
            </a:r>
            <a:r>
              <a:rPr lang="zh-CN" altLang="en-US" i="1">
                <a:solidFill>
                  <a:srgbClr val="3333FF"/>
                </a:solidFill>
                <a:sym typeface="Symbol" panose="05050102010706020507" pitchFamily="18" charset="2"/>
              </a:rPr>
              <a:t></a:t>
            </a:r>
            <a:r>
              <a:rPr lang="zh-CN" altLang="en-US" i="1" baseline="-25000">
                <a:solidFill>
                  <a:srgbClr val="3333FF"/>
                </a:solidFill>
                <a:sym typeface="Symbol" panose="05050102010706020507" pitchFamily="18" charset="2"/>
              </a:rPr>
              <a:t> </a:t>
            </a:r>
            <a:r>
              <a:rPr lang="zh-CN" altLang="en-US">
                <a:solidFill>
                  <a:srgbClr val="3333FF"/>
                </a:solidFill>
              </a:rPr>
              <a:t>的置信度为</a:t>
            </a:r>
            <a:r>
              <a:rPr lang="zh-CN" altLang="en-US" sz="1600" baseline="-25000">
                <a:solidFill>
                  <a:srgbClr val="3333FF"/>
                </a:solidFill>
              </a:rPr>
              <a:t> </a:t>
            </a:r>
            <a:r>
              <a:rPr lang="en-US" altLang="zh-CN">
                <a:solidFill>
                  <a:srgbClr val="3333FF"/>
                </a:solidFill>
              </a:rPr>
              <a:t>1</a:t>
            </a:r>
            <a:r>
              <a:rPr lang="en-US" altLang="zh-CN">
                <a:solidFill>
                  <a:srgbClr val="3333FF"/>
                </a:solidFill>
                <a:latin typeface="宋体" panose="02010600030101010101" pitchFamily="2" charset="-122"/>
              </a:rPr>
              <a:t>-</a:t>
            </a:r>
            <a:r>
              <a:rPr lang="en-US" altLang="zh-CN" i="1">
                <a:solidFill>
                  <a:srgbClr val="3333FF"/>
                </a:solidFill>
                <a:sym typeface="Symbol" panose="05050102010706020507" pitchFamily="18" charset="2"/>
              </a:rPr>
              <a:t></a:t>
            </a:r>
            <a:r>
              <a:rPr lang="en-US" altLang="zh-CN">
                <a:solidFill>
                  <a:srgbClr val="3333FF"/>
                </a:solidFill>
              </a:rPr>
              <a:t> </a:t>
            </a:r>
            <a:r>
              <a:rPr lang="zh-CN" altLang="en-US">
                <a:solidFill>
                  <a:srgbClr val="3333FF"/>
                </a:solidFill>
              </a:rPr>
              <a:t>的区间估计</a:t>
            </a:r>
            <a:r>
              <a:rPr lang="en-US" altLang="zh-CN">
                <a:solidFill>
                  <a:srgbClr val="3333FF"/>
                </a:solidFill>
              </a:rPr>
              <a:t>. </a:t>
            </a:r>
          </a:p>
        </p:txBody>
      </p:sp>
      <p:graphicFrame>
        <p:nvGraphicFramePr>
          <p:cNvPr id="90165" name="Object 53"/>
          <p:cNvGraphicFramePr>
            <a:graphicFrameLocks noChangeAspect="1"/>
          </p:cNvGraphicFramePr>
          <p:nvPr>
            <p:extLst>
              <p:ext uri="{D42A27DB-BD31-4B8C-83A1-F6EECF244321}">
                <p14:modId xmlns:p14="http://schemas.microsoft.com/office/powerpoint/2010/main" val="2498345974"/>
              </p:ext>
            </p:extLst>
          </p:nvPr>
        </p:nvGraphicFramePr>
        <p:xfrm>
          <a:off x="3503386" y="4721906"/>
          <a:ext cx="5251450" cy="779462"/>
        </p:xfrm>
        <a:graphic>
          <a:graphicData uri="http://schemas.openxmlformats.org/presentationml/2006/ole">
            <mc:AlternateContent xmlns:mc="http://schemas.openxmlformats.org/markup-compatibility/2006">
              <mc:Choice xmlns:v="urn:schemas-microsoft-com:vml" Requires="v">
                <p:oleObj spid="_x0000_s27808" name="公式" r:id="rId18" imgW="2997000" imgH="419040" progId="Equation.3">
                  <p:embed/>
                </p:oleObj>
              </mc:Choice>
              <mc:Fallback>
                <p:oleObj name="公式" r:id="rId18" imgW="2997000" imgH="4190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03386" y="4721906"/>
                        <a:ext cx="5251450" cy="779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68" name="Rectangle 56">
            <a:hlinkClick r:id="rId20" action="ppaction://hlinksldjump"/>
          </p:cNvPr>
          <p:cNvSpPr>
            <a:spLocks noChangeArrowheads="1"/>
          </p:cNvSpPr>
          <p:nvPr/>
        </p:nvSpPr>
        <p:spPr bwMode="auto">
          <a:xfrm>
            <a:off x="3863976" y="77788"/>
            <a:ext cx="8274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rgbClr val="BA0080"/>
                </a:solidFill>
                <a:sym typeface="Symbol" panose="05050102010706020507" pitchFamily="18" charset="2"/>
              </a:rPr>
              <a:t> </a:t>
            </a:r>
            <a:r>
              <a:rPr lang="en-US" altLang="zh-CN" baseline="30000">
                <a:solidFill>
                  <a:srgbClr val="BA0080"/>
                </a:solidFill>
                <a:sym typeface="Symbol" panose="05050102010706020507" pitchFamily="18" charset="2"/>
              </a:rPr>
              <a:t>2 </a:t>
            </a:r>
            <a:r>
              <a:rPr lang="zh-CN" altLang="en-US">
                <a:solidFill>
                  <a:srgbClr val="BA0080"/>
                </a:solidFill>
              </a:rPr>
              <a:t>时  </a:t>
            </a:r>
          </a:p>
        </p:txBody>
      </p:sp>
      <p:sp>
        <p:nvSpPr>
          <p:cNvPr id="90169" name="Text Box 57">
            <a:hlinkClick r:id="rId21" action="ppaction://hlinksldjump"/>
          </p:cNvPr>
          <p:cNvSpPr txBox="1">
            <a:spLocks noChangeArrowheads="1"/>
          </p:cNvSpPr>
          <p:nvPr/>
        </p:nvSpPr>
        <p:spPr bwMode="auto">
          <a:xfrm>
            <a:off x="1230086" y="2908981"/>
            <a:ext cx="21371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hlink"/>
                </a:solidFill>
              </a:rPr>
              <a:t>由抽样分布定理知  </a:t>
            </a:r>
          </a:p>
        </p:txBody>
      </p:sp>
      <p:sp>
        <p:nvSpPr>
          <p:cNvPr id="90170" name="Text Box 58"/>
          <p:cNvSpPr txBox="1">
            <a:spLocks noChangeArrowheads="1"/>
          </p:cNvSpPr>
          <p:nvPr/>
        </p:nvSpPr>
        <p:spPr bwMode="auto">
          <a:xfrm>
            <a:off x="4683125" y="112713"/>
            <a:ext cx="23487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CC"/>
                </a:solidFill>
                <a:ea typeface="楷体_GB2312" pitchFamily="49" charset="-122"/>
              </a:rPr>
              <a:t>—— </a:t>
            </a:r>
            <a:r>
              <a:rPr lang="zh-CN" altLang="en-US">
                <a:solidFill>
                  <a:srgbClr val="0000CC"/>
                </a:solidFill>
                <a:ea typeface="楷体_GB2312" pitchFamily="49" charset="-122"/>
              </a:rPr>
              <a:t>实用价值更大 </a:t>
            </a:r>
            <a:r>
              <a:rPr lang="en-US" altLang="zh-CN">
                <a:solidFill>
                  <a:srgbClr val="0000CC"/>
                </a:solidFill>
                <a:ea typeface="楷体_GB2312" pitchFamily="49" charset="-122"/>
              </a:rPr>
              <a:t>!!  </a:t>
            </a:r>
          </a:p>
        </p:txBody>
      </p:sp>
      <p:graphicFrame>
        <p:nvGraphicFramePr>
          <p:cNvPr id="90173" name="Object 61"/>
          <p:cNvGraphicFramePr>
            <a:graphicFrameLocks noChangeAspect="1"/>
          </p:cNvGraphicFramePr>
          <p:nvPr>
            <p:extLst>
              <p:ext uri="{D42A27DB-BD31-4B8C-83A1-F6EECF244321}">
                <p14:modId xmlns:p14="http://schemas.microsoft.com/office/powerpoint/2010/main" val="3031554964"/>
              </p:ext>
            </p:extLst>
          </p:nvPr>
        </p:nvGraphicFramePr>
        <p:xfrm>
          <a:off x="1598387" y="4317094"/>
          <a:ext cx="2474913" cy="836613"/>
        </p:xfrm>
        <a:graphic>
          <a:graphicData uri="http://schemas.openxmlformats.org/presentationml/2006/ole">
            <mc:AlternateContent xmlns:mc="http://schemas.openxmlformats.org/markup-compatibility/2006">
              <mc:Choice xmlns:v="urn:schemas-microsoft-com:vml" Requires="v">
                <p:oleObj spid="_x0000_s27809" name="公式" r:id="rId22" imgW="1307880" imgH="444240" progId="Equation.3">
                  <p:embed/>
                </p:oleObj>
              </mc:Choice>
              <mc:Fallback>
                <p:oleObj name="公式" r:id="rId22" imgW="1307880" imgH="4442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98387" y="4317094"/>
                        <a:ext cx="2474913" cy="836613"/>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75" name="Rectangle 63"/>
          <p:cNvSpPr>
            <a:spLocks noChangeArrowheads="1"/>
          </p:cNvSpPr>
          <p:nvPr/>
        </p:nvSpPr>
        <p:spPr bwMode="auto">
          <a:xfrm>
            <a:off x="5441724" y="3929743"/>
            <a:ext cx="13805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rgbClr val="0000CC"/>
                </a:solidFill>
                <a:sym typeface="Symbol" panose="05050102010706020507" pitchFamily="18" charset="2"/>
              </a:rPr>
              <a:t>t</a:t>
            </a:r>
            <a:r>
              <a:rPr lang="en-US" altLang="zh-CN" i="1" baseline="-18000">
                <a:solidFill>
                  <a:srgbClr val="0000CC"/>
                </a:solidFill>
                <a:sym typeface="Symbol" panose="05050102010706020507" pitchFamily="18" charset="2"/>
              </a:rPr>
              <a:t></a:t>
            </a:r>
            <a:r>
              <a:rPr lang="en-US" altLang="zh-CN" sz="1000" i="1" baseline="-18000">
                <a:solidFill>
                  <a:srgbClr val="0000CC"/>
                </a:solidFill>
                <a:sym typeface="Symbol" panose="05050102010706020507" pitchFamily="18" charset="2"/>
              </a:rPr>
              <a:t> </a:t>
            </a:r>
            <a:r>
              <a:rPr lang="en-US" altLang="zh-CN" baseline="-18000">
                <a:solidFill>
                  <a:srgbClr val="0000CC"/>
                </a:solidFill>
                <a:sym typeface="Symbol" panose="05050102010706020507" pitchFamily="18" charset="2"/>
              </a:rPr>
              <a:t>/</a:t>
            </a:r>
            <a:r>
              <a:rPr lang="en-US" altLang="zh-CN" sz="700" baseline="-18000">
                <a:solidFill>
                  <a:srgbClr val="0000CC"/>
                </a:solidFill>
                <a:sym typeface="Symbol" panose="05050102010706020507" pitchFamily="18" charset="2"/>
              </a:rPr>
              <a:t> </a:t>
            </a:r>
            <a:r>
              <a:rPr lang="en-US" altLang="zh-CN" sz="2000" baseline="-18000">
                <a:solidFill>
                  <a:srgbClr val="0000CC"/>
                </a:solidFill>
                <a:sym typeface="Symbol" panose="05050102010706020507" pitchFamily="18" charset="2"/>
              </a:rPr>
              <a:t>2</a:t>
            </a:r>
            <a:r>
              <a:rPr lang="en-US" altLang="zh-CN">
                <a:solidFill>
                  <a:srgbClr val="0000CC"/>
                </a:solidFill>
                <a:latin typeface="宋体" panose="02010600030101010101" pitchFamily="2" charset="-122"/>
                <a:sym typeface="Symbol" panose="05050102010706020507" pitchFamily="18" charset="2"/>
              </a:rPr>
              <a:t>(</a:t>
            </a:r>
            <a:r>
              <a:rPr lang="en-US" altLang="zh-CN" i="1">
                <a:solidFill>
                  <a:srgbClr val="0000CC"/>
                </a:solidFill>
                <a:sym typeface="Symbol" panose="05050102010706020507" pitchFamily="18" charset="2"/>
              </a:rPr>
              <a:t>n</a:t>
            </a:r>
            <a:r>
              <a:rPr lang="en-US" altLang="zh-CN" sz="1600" i="1" baseline="-25000">
                <a:solidFill>
                  <a:srgbClr val="0000CC"/>
                </a:solidFill>
                <a:sym typeface="Symbol" panose="05050102010706020507" pitchFamily="18" charset="2"/>
              </a:rPr>
              <a:t> </a:t>
            </a:r>
            <a:r>
              <a:rPr lang="en-US" altLang="zh-CN">
                <a:solidFill>
                  <a:srgbClr val="0000CC"/>
                </a:solidFill>
                <a:latin typeface="宋体" panose="02010600030101010101" pitchFamily="2" charset="-122"/>
                <a:sym typeface="Symbol" panose="05050102010706020507" pitchFamily="18" charset="2"/>
              </a:rPr>
              <a:t>-</a:t>
            </a:r>
            <a:r>
              <a:rPr lang="en-US" altLang="zh-CN">
                <a:solidFill>
                  <a:srgbClr val="0000CC"/>
                </a:solidFill>
                <a:sym typeface="Symbol" panose="05050102010706020507" pitchFamily="18" charset="2"/>
              </a:rPr>
              <a:t>1</a:t>
            </a:r>
            <a:r>
              <a:rPr lang="en-US" altLang="zh-CN">
                <a:solidFill>
                  <a:srgbClr val="0000CC"/>
                </a:solidFill>
                <a:latin typeface="宋体" panose="02010600030101010101" pitchFamily="2" charset="-122"/>
                <a:sym typeface="Symbol" panose="05050102010706020507" pitchFamily="18" charset="2"/>
              </a:rPr>
              <a:t>), </a:t>
            </a:r>
          </a:p>
        </p:txBody>
      </p:sp>
    </p:spTree>
    <p:extLst>
      <p:ext uri="{BB962C8B-B14F-4D97-AF65-F5344CB8AC3E}">
        <p14:creationId xmlns:p14="http://schemas.microsoft.com/office/powerpoint/2010/main" val="5830904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a:xfrm>
            <a:off x="1524000" y="0"/>
            <a:ext cx="6400800" cy="1066800"/>
          </a:xfrm>
          <a:noFill/>
          <a:ln/>
        </p:spPr>
        <p:txBody>
          <a:bodyPr/>
          <a:lstStyle/>
          <a:p>
            <a:pPr algn="l"/>
            <a:r>
              <a:rPr lang="en-US" altLang="zh-CN" sz="3200">
                <a:latin typeface="黑体" panose="02010609060101010101" pitchFamily="49" charset="-122"/>
                <a:ea typeface="黑体" panose="02010609060101010101" pitchFamily="49" charset="-122"/>
              </a:rPr>
              <a:t>2</a:t>
            </a:r>
            <a:r>
              <a:rPr lang="zh-CN" altLang="en-US" sz="3200">
                <a:latin typeface="黑体" panose="02010609060101010101" pitchFamily="49" charset="-122"/>
                <a:ea typeface="黑体" panose="02010609060101010101" pitchFamily="49" charset="-122"/>
              </a:rPr>
              <a:t>、总体均值的区间估计</a:t>
            </a:r>
            <a:br>
              <a:rPr lang="zh-CN" altLang="en-US" sz="3200">
                <a:latin typeface="黑体" panose="02010609060101010101" pitchFamily="49" charset="-122"/>
                <a:ea typeface="黑体" panose="02010609060101010101" pitchFamily="49" charset="-122"/>
              </a:rPr>
            </a:br>
            <a:r>
              <a:rPr lang="zh-CN" altLang="en-US" sz="3200">
                <a:latin typeface="黑体" panose="02010609060101010101" pitchFamily="49" charset="-122"/>
                <a:ea typeface="黑体" panose="02010609060101010101" pitchFamily="49" charset="-122"/>
              </a:rPr>
              <a:t> </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正态总体 </a:t>
            </a:r>
            <a:r>
              <a:rPr lang="zh-CN" altLang="en-US" sz="2800">
                <a:sym typeface="Symbol" panose="05050102010706020507" pitchFamily="18" charset="2"/>
              </a:rPr>
              <a:t></a:t>
            </a:r>
            <a:r>
              <a:rPr lang="zh-CN" altLang="en-US" sz="2800" baseline="30000"/>
              <a:t>２</a:t>
            </a:r>
            <a:r>
              <a:rPr lang="zh-CN" altLang="en-US" sz="3200">
                <a:latin typeface="黑体" panose="02010609060101010101" pitchFamily="49" charset="-122"/>
                <a:ea typeface="黑体" panose="02010609060101010101" pitchFamily="49" charset="-122"/>
              </a:rPr>
              <a:t>未知、小样本</a:t>
            </a:r>
            <a:r>
              <a:rPr lang="en-US" altLang="zh-CN" sz="3200">
                <a:latin typeface="黑体" panose="02010609060101010101" pitchFamily="49" charset="-122"/>
                <a:ea typeface="黑体" panose="02010609060101010101" pitchFamily="49" charset="-122"/>
              </a:rPr>
              <a:t>)</a:t>
            </a:r>
          </a:p>
        </p:txBody>
      </p:sp>
      <p:sp>
        <p:nvSpPr>
          <p:cNvPr id="745475" name="Rectangle 3"/>
          <p:cNvSpPr>
            <a:spLocks noGrp="1" noChangeArrowheads="1"/>
          </p:cNvSpPr>
          <p:nvPr>
            <p:ph type="body" idx="1"/>
          </p:nvPr>
        </p:nvSpPr>
        <p:spPr>
          <a:xfrm>
            <a:off x="2286000" y="1773238"/>
            <a:ext cx="8382000" cy="2133600"/>
          </a:xfrm>
          <a:noFill/>
          <a:ln/>
        </p:spPr>
        <p:txBody>
          <a:bodyPr/>
          <a:lstStyle/>
          <a:p>
            <a:pPr marL="609600" indent="-609600">
              <a:buClr>
                <a:schemeClr val="accent1"/>
              </a:buClr>
              <a:buSzPct val="80000"/>
              <a:buFont typeface="Wingdings" panose="05000000000000000000" pitchFamily="2" charset="2"/>
              <a:buChar char="n"/>
            </a:pPr>
            <a:r>
              <a:rPr lang="zh-CN" altLang="en-US" b="1"/>
              <a:t>假定条件</a:t>
            </a:r>
          </a:p>
          <a:p>
            <a:pPr marL="1219200" lvl="1" indent="-533400"/>
            <a:r>
              <a:rPr lang="zh-CN" altLang="en-US" b="1"/>
              <a:t>总体服从正态分布</a:t>
            </a:r>
            <a:r>
              <a:rPr lang="en-US" altLang="zh-CN" b="1">
                <a:latin typeface="宋体" panose="02010600030101010101" pitchFamily="2" charset="-122"/>
              </a:rPr>
              <a:t>,</a:t>
            </a:r>
            <a:r>
              <a:rPr lang="zh-CN" altLang="en-US" b="1"/>
              <a:t>且方差</a:t>
            </a:r>
            <a:r>
              <a:rPr lang="en-US" altLang="zh-CN" b="1"/>
              <a:t>(</a:t>
            </a:r>
            <a:r>
              <a:rPr lang="en-US" altLang="zh-CN" b="1">
                <a:sym typeface="Symbol" panose="05050102010706020507" pitchFamily="18" charset="2"/>
              </a:rPr>
              <a:t></a:t>
            </a:r>
            <a:r>
              <a:rPr lang="zh-CN" altLang="en-US" b="1" baseline="30000"/>
              <a:t>２</a:t>
            </a:r>
            <a:r>
              <a:rPr lang="en-US" altLang="zh-CN" b="1"/>
              <a:t>) </a:t>
            </a:r>
            <a:r>
              <a:rPr lang="zh-CN" altLang="en-US" b="1"/>
              <a:t>未知</a:t>
            </a:r>
          </a:p>
          <a:p>
            <a:pPr marL="1219200" lvl="1" indent="-533400"/>
            <a:r>
              <a:rPr lang="zh-CN" altLang="en-US" b="1"/>
              <a:t>小样本 </a:t>
            </a:r>
            <a:r>
              <a:rPr lang="en-US" altLang="zh-CN" b="1"/>
              <a:t>(</a:t>
            </a:r>
            <a:r>
              <a:rPr lang="en-US" altLang="zh-CN" b="1" i="1">
                <a:latin typeface="Times New Roman" panose="02020603050405020304" pitchFamily="18" charset="0"/>
              </a:rPr>
              <a:t>n</a:t>
            </a:r>
            <a:r>
              <a:rPr lang="en-US" altLang="zh-CN" b="1"/>
              <a:t> &lt; 30)</a:t>
            </a:r>
          </a:p>
          <a:p>
            <a:pPr marL="609600" indent="-609600">
              <a:spcBef>
                <a:spcPct val="40000"/>
              </a:spcBef>
              <a:buClr>
                <a:schemeClr val="accent1"/>
              </a:buClr>
              <a:buSzPct val="80000"/>
              <a:buFont typeface="Wingdings" panose="05000000000000000000" pitchFamily="2" charset="2"/>
              <a:buChar char="n"/>
            </a:pPr>
            <a:r>
              <a:rPr lang="zh-CN" altLang="en-US" b="1"/>
              <a:t>使用 </a:t>
            </a:r>
            <a:r>
              <a:rPr lang="en-US" altLang="zh-CN" b="1" i="1"/>
              <a:t>t</a:t>
            </a:r>
            <a:r>
              <a:rPr lang="en-US" altLang="zh-CN" b="1"/>
              <a:t> </a:t>
            </a:r>
            <a:r>
              <a:rPr lang="zh-CN" altLang="en-US" b="1"/>
              <a:t>分布统计量</a:t>
            </a:r>
            <a:endParaRPr lang="zh-CN" altLang="en-US" b="1" i="1"/>
          </a:p>
        </p:txBody>
      </p:sp>
      <p:sp>
        <p:nvSpPr>
          <p:cNvPr id="745476" name="Text Box 4"/>
          <p:cNvSpPr txBox="1">
            <a:spLocks noChangeArrowheads="1"/>
          </p:cNvSpPr>
          <p:nvPr/>
        </p:nvSpPr>
        <p:spPr bwMode="auto">
          <a:xfrm>
            <a:off x="2362200" y="4581526"/>
            <a:ext cx="7550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chemeClr val="accent1"/>
              </a:buClr>
              <a:buSzPct val="80000"/>
              <a:buFont typeface="Wingdings" panose="05000000000000000000" pitchFamily="2" charset="2"/>
              <a:buChar char="n"/>
            </a:pPr>
            <a:r>
              <a:rPr lang="zh-CN" altLang="en-US" sz="2800">
                <a:effectLst>
                  <a:outerShdw blurRad="38100" dist="38100" dir="2700000" algn="tl">
                    <a:srgbClr val="000000"/>
                  </a:outerShdw>
                </a:effectLst>
                <a:latin typeface="Arial" panose="020B0604020202020204" pitchFamily="34" charset="0"/>
              </a:rPr>
              <a:t>总体均值 </a:t>
            </a:r>
            <a:r>
              <a:rPr lang="zh-CN" altLang="en-US" sz="2800" i="1">
                <a:effectLst>
                  <a:outerShdw blurRad="38100" dist="38100" dir="2700000" algn="tl">
                    <a:srgbClr val="000000"/>
                  </a:outerShdw>
                </a:effectLst>
                <a:latin typeface="Arial" panose="020B0604020202020204" pitchFamily="34" charset="0"/>
                <a:sym typeface="Symbol" panose="05050102010706020507" pitchFamily="18" charset="2"/>
              </a:rPr>
              <a:t></a:t>
            </a:r>
            <a:r>
              <a:rPr lang="zh-CN" altLang="en-US" sz="2800" i="1">
                <a:effectLst>
                  <a:outerShdw blurRad="38100" dist="38100" dir="2700000" algn="tl">
                    <a:srgbClr val="000000"/>
                  </a:outerShdw>
                </a:effectLst>
                <a:latin typeface="Arial" panose="020B0604020202020204" pitchFamily="34" charset="0"/>
              </a:rPr>
              <a:t> </a:t>
            </a:r>
            <a:r>
              <a:rPr lang="zh-CN" altLang="en-US" sz="2800">
                <a:effectLst>
                  <a:outerShdw blurRad="38100" dist="38100" dir="2700000" algn="tl">
                    <a:srgbClr val="000000"/>
                  </a:outerShdw>
                </a:effectLst>
                <a:latin typeface="Arial" panose="020B0604020202020204" pitchFamily="34" charset="0"/>
              </a:rPr>
              <a:t>在</a:t>
            </a:r>
            <a:r>
              <a:rPr lang="en-US" altLang="zh-CN" sz="2800">
                <a:effectLst>
                  <a:outerShdw blurRad="38100" dist="38100" dir="2700000" algn="tl">
                    <a:srgbClr val="000000"/>
                  </a:outerShdw>
                </a:effectLst>
                <a:latin typeface="Arial" panose="020B0604020202020204" pitchFamily="34" charset="0"/>
              </a:rPr>
              <a:t>1-</a:t>
            </a:r>
            <a:r>
              <a:rPr lang="en-US" altLang="zh-CN" sz="2800">
                <a:effectLst>
                  <a:outerShdw blurRad="38100" dist="38100" dir="2700000" algn="tl">
                    <a:srgbClr val="000000"/>
                  </a:outerShdw>
                </a:effectLst>
                <a:latin typeface="Arial" panose="020B0604020202020204" pitchFamily="34" charset="0"/>
                <a:sym typeface="Symbol" panose="05050102010706020507" pitchFamily="18" charset="2"/>
              </a:rPr>
              <a:t></a:t>
            </a:r>
            <a:r>
              <a:rPr lang="zh-CN" altLang="en-US" sz="2800">
                <a:effectLst>
                  <a:outerShdw blurRad="38100" dist="38100" dir="2700000" algn="tl">
                    <a:srgbClr val="000000"/>
                  </a:outerShdw>
                </a:effectLst>
                <a:latin typeface="Arial" panose="020B0604020202020204" pitchFamily="34" charset="0"/>
              </a:rPr>
              <a:t>置信水平下的置信区间为</a:t>
            </a:r>
          </a:p>
        </p:txBody>
      </p:sp>
      <p:graphicFrame>
        <p:nvGraphicFramePr>
          <p:cNvPr id="745477" name="Object 5">
            <a:hlinkClick r:id="" action="ppaction://ole?verb=0"/>
          </p:cNvPr>
          <p:cNvGraphicFramePr>
            <a:graphicFrameLocks/>
          </p:cNvGraphicFramePr>
          <p:nvPr>
            <p:extLst>
              <p:ext uri="{D42A27DB-BD31-4B8C-83A1-F6EECF244321}">
                <p14:modId xmlns:p14="http://schemas.microsoft.com/office/powerpoint/2010/main" val="3250490360"/>
              </p:ext>
            </p:extLst>
          </p:nvPr>
        </p:nvGraphicFramePr>
        <p:xfrm>
          <a:off x="6074569" y="3028158"/>
          <a:ext cx="3700462" cy="1003300"/>
        </p:xfrm>
        <a:graphic>
          <a:graphicData uri="http://schemas.openxmlformats.org/presentationml/2006/ole">
            <mc:AlternateContent xmlns:mc="http://schemas.openxmlformats.org/markup-compatibility/2006">
              <mc:Choice xmlns:v="urn:schemas-microsoft-com:vml" Requires="v">
                <p:oleObj spid="_x0000_s5180" name="公式" r:id="rId4" imgW="1511280" imgH="457200" progId="Equation.3">
                  <p:embed/>
                </p:oleObj>
              </mc:Choice>
              <mc:Fallback>
                <p:oleObj name="公式" r:id="rId4" imgW="1511280" imgH="457200" progId="Equation.3">
                  <p:embed/>
                  <p:pic>
                    <p:nvPicPr>
                      <p:cNvPr id="0" name=""/>
                      <p:cNvPicPr>
                        <a:picLocks noChangeArrowheads="1"/>
                      </p:cNvPicPr>
                      <p:nvPr/>
                    </p:nvPicPr>
                    <p:blipFill>
                      <a:blip r:embed="rId5"/>
                      <a:srcRect/>
                      <a:stretch>
                        <a:fillRect/>
                      </a:stretch>
                    </p:blipFill>
                    <p:spPr bwMode="auto">
                      <a:xfrm>
                        <a:off x="6074569" y="3028158"/>
                        <a:ext cx="3700462" cy="1003300"/>
                      </a:xfrm>
                      <a:prstGeom prst="rect">
                        <a:avLst/>
                      </a:prstGeom>
                      <a:noFill/>
                      <a:ln w="28575">
                        <a:solidFill>
                          <a:srgbClr val="FF0000"/>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745478" name="Object 6">
            <a:hlinkClick r:id="" action="ppaction://ole?verb=0"/>
          </p:cNvPr>
          <p:cNvGraphicFramePr>
            <a:graphicFrameLocks/>
          </p:cNvGraphicFramePr>
          <p:nvPr>
            <p:extLst>
              <p:ext uri="{D42A27DB-BD31-4B8C-83A1-F6EECF244321}">
                <p14:modId xmlns:p14="http://schemas.microsoft.com/office/powerpoint/2010/main" val="2052881568"/>
              </p:ext>
            </p:extLst>
          </p:nvPr>
        </p:nvGraphicFramePr>
        <p:xfrm>
          <a:off x="4332288" y="5197475"/>
          <a:ext cx="3051175" cy="1130300"/>
        </p:xfrm>
        <a:graphic>
          <a:graphicData uri="http://schemas.openxmlformats.org/presentationml/2006/ole">
            <mc:AlternateContent xmlns:mc="http://schemas.openxmlformats.org/markup-compatibility/2006">
              <mc:Choice xmlns:v="urn:schemas-microsoft-com:vml" Requires="v">
                <p:oleObj spid="_x0000_s5181" name="公式" r:id="rId6" imgW="1269720" imgH="444240" progId="Equation.3">
                  <p:embed/>
                </p:oleObj>
              </mc:Choice>
              <mc:Fallback>
                <p:oleObj name="公式" r:id="rId6" imgW="1269720" imgH="444240" progId="Equation.3">
                  <p:embed/>
                  <p:pic>
                    <p:nvPicPr>
                      <p:cNvPr id="0" name=""/>
                      <p:cNvPicPr>
                        <a:picLocks noChangeArrowheads="1"/>
                      </p:cNvPicPr>
                      <p:nvPr/>
                    </p:nvPicPr>
                    <p:blipFill>
                      <a:blip r:embed="rId7"/>
                      <a:srcRect/>
                      <a:stretch>
                        <a:fillRect/>
                      </a:stretch>
                    </p:blipFill>
                    <p:spPr bwMode="auto">
                      <a:xfrm>
                        <a:off x="4332288" y="5197475"/>
                        <a:ext cx="3051175" cy="1130300"/>
                      </a:xfrm>
                      <a:prstGeom prst="rect">
                        <a:avLst/>
                      </a:prstGeom>
                      <a:noFill/>
                      <a:ln w="28575">
                        <a:solidFill>
                          <a:srgbClr val="FF0000"/>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spTree>
    <p:extLst>
      <p:ext uri="{BB962C8B-B14F-4D97-AF65-F5344CB8AC3E}">
        <p14:creationId xmlns:p14="http://schemas.microsoft.com/office/powerpoint/2010/main" val="2616421602"/>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399" y="410482"/>
            <a:ext cx="11234057" cy="4351338"/>
          </a:xfrm>
        </p:spPr>
        <p:txBody>
          <a:bodyPr/>
          <a:lstStyle/>
          <a:p>
            <a:pPr fontAlgn="t"/>
            <a:r>
              <a:rPr lang="zh-CN" altLang="en-US" dirty="0" smtClean="0"/>
              <a:t>例：某市食品加工厂从长期实践中得知，其加工的</a:t>
            </a:r>
            <a:r>
              <a:rPr lang="en-US" altLang="zh-CN" dirty="0" smtClean="0"/>
              <a:t>500</a:t>
            </a:r>
            <a:r>
              <a:rPr lang="zh-CN" altLang="en-US" dirty="0" smtClean="0"/>
              <a:t>克的某袋装食品重量是一个随机变量。为对加工的袋装食品质量进行检测，该厂质检部门经常进行抽检，以分析每袋食品重量是否符合要求。现从某天加工的一批袋装食品中随机抽取</a:t>
            </a:r>
            <a:r>
              <a:rPr lang="en-US" altLang="zh-CN" dirty="0" smtClean="0"/>
              <a:t>28</a:t>
            </a:r>
            <a:r>
              <a:rPr lang="zh-CN" altLang="en-US" dirty="0" smtClean="0"/>
              <a:t>袋，测得其重量如表</a:t>
            </a:r>
            <a:r>
              <a:rPr lang="zh-CN" altLang="en-US" dirty="0"/>
              <a:t>：</a:t>
            </a:r>
            <a:endParaRPr lang="en-US" altLang="zh-CN" dirty="0" smtClean="0"/>
          </a:p>
          <a:p>
            <a:pPr fontAlgn="t"/>
            <a:endParaRPr lang="zh-CN" altLang="zh-CN" dirty="0"/>
          </a:p>
        </p:txBody>
      </p:sp>
      <p:graphicFrame>
        <p:nvGraphicFramePr>
          <p:cNvPr id="4" name="表格 3"/>
          <p:cNvGraphicFramePr>
            <a:graphicFrameLocks noGrp="1"/>
          </p:cNvGraphicFramePr>
          <p:nvPr/>
        </p:nvGraphicFramePr>
        <p:xfrm>
          <a:off x="1803400" y="2586151"/>
          <a:ext cx="8128001" cy="1483360"/>
        </p:xfrm>
        <a:graphic>
          <a:graphicData uri="http://schemas.openxmlformats.org/drawingml/2006/table">
            <a:tbl>
              <a:tblPr firstRow="1" bandRow="1">
                <a:tableStyleId>{5940675A-B579-460E-94D1-54222C63F5DA}</a:tableStyleId>
              </a:tblPr>
              <a:tblGrid>
                <a:gridCol w="1161143"/>
                <a:gridCol w="1161143"/>
                <a:gridCol w="1161143"/>
                <a:gridCol w="1161143"/>
                <a:gridCol w="1161143"/>
                <a:gridCol w="1161143"/>
                <a:gridCol w="1161143"/>
              </a:tblGrid>
              <a:tr h="370840">
                <a:tc>
                  <a:txBody>
                    <a:bodyPr/>
                    <a:lstStyle/>
                    <a:p>
                      <a:pPr algn="ctr"/>
                      <a:r>
                        <a:rPr lang="en-US" altLang="zh-CN" dirty="0" smtClean="0"/>
                        <a:t>502</a:t>
                      </a:r>
                      <a:endParaRPr lang="zh-CN" altLang="en-US" dirty="0"/>
                    </a:p>
                  </a:txBody>
                  <a:tcPr/>
                </a:tc>
                <a:tc>
                  <a:txBody>
                    <a:bodyPr/>
                    <a:lstStyle/>
                    <a:p>
                      <a:pPr algn="ctr"/>
                      <a:r>
                        <a:rPr lang="en-US" altLang="zh-CN" dirty="0" smtClean="0"/>
                        <a:t>500</a:t>
                      </a:r>
                      <a:endParaRPr lang="zh-CN" altLang="en-US" dirty="0"/>
                    </a:p>
                  </a:txBody>
                  <a:tcPr/>
                </a:tc>
                <a:tc>
                  <a:txBody>
                    <a:bodyPr/>
                    <a:lstStyle/>
                    <a:p>
                      <a:pPr algn="ctr"/>
                      <a:r>
                        <a:rPr lang="en-US" altLang="zh-CN" dirty="0" smtClean="0"/>
                        <a:t>499</a:t>
                      </a:r>
                      <a:endParaRPr lang="zh-CN" altLang="en-US" dirty="0"/>
                    </a:p>
                  </a:txBody>
                  <a:tcPr/>
                </a:tc>
                <a:tc>
                  <a:txBody>
                    <a:bodyPr/>
                    <a:lstStyle/>
                    <a:p>
                      <a:pPr algn="ctr"/>
                      <a:r>
                        <a:rPr lang="en-US" altLang="zh-CN" dirty="0" smtClean="0"/>
                        <a:t>501</a:t>
                      </a:r>
                      <a:endParaRPr lang="zh-CN" altLang="en-US" dirty="0"/>
                    </a:p>
                  </a:txBody>
                  <a:tcPr/>
                </a:tc>
                <a:tc>
                  <a:txBody>
                    <a:bodyPr/>
                    <a:lstStyle/>
                    <a:p>
                      <a:pPr algn="ctr"/>
                      <a:r>
                        <a:rPr lang="en-US" altLang="zh-CN" dirty="0" smtClean="0"/>
                        <a:t>503</a:t>
                      </a:r>
                      <a:endParaRPr lang="zh-CN" altLang="en-US" dirty="0"/>
                    </a:p>
                  </a:txBody>
                  <a:tcPr/>
                </a:tc>
                <a:tc>
                  <a:txBody>
                    <a:bodyPr/>
                    <a:lstStyle/>
                    <a:p>
                      <a:pPr algn="ctr"/>
                      <a:r>
                        <a:rPr lang="en-US" altLang="zh-CN" dirty="0" smtClean="0"/>
                        <a:t>496</a:t>
                      </a:r>
                      <a:endParaRPr lang="zh-CN" altLang="en-US" dirty="0"/>
                    </a:p>
                  </a:txBody>
                  <a:tcPr/>
                </a:tc>
                <a:tc>
                  <a:txBody>
                    <a:bodyPr/>
                    <a:lstStyle/>
                    <a:p>
                      <a:pPr algn="ctr"/>
                      <a:r>
                        <a:rPr lang="en-US" altLang="zh-CN" dirty="0" smtClean="0"/>
                        <a:t>497</a:t>
                      </a:r>
                      <a:endParaRPr lang="zh-CN" altLang="en-US" dirty="0"/>
                    </a:p>
                  </a:txBody>
                  <a:tcPr/>
                </a:tc>
              </a:tr>
              <a:tr h="370840">
                <a:tc>
                  <a:txBody>
                    <a:bodyPr/>
                    <a:lstStyle/>
                    <a:p>
                      <a:pPr algn="ctr"/>
                      <a:r>
                        <a:rPr lang="en-US" altLang="zh-CN" dirty="0" smtClean="0"/>
                        <a:t>495</a:t>
                      </a:r>
                      <a:endParaRPr lang="zh-CN" altLang="en-US" dirty="0"/>
                    </a:p>
                  </a:txBody>
                  <a:tcPr/>
                </a:tc>
                <a:tc>
                  <a:txBody>
                    <a:bodyPr/>
                    <a:lstStyle/>
                    <a:p>
                      <a:pPr algn="ctr"/>
                      <a:r>
                        <a:rPr lang="en-US" altLang="zh-CN" dirty="0" smtClean="0"/>
                        <a:t>501</a:t>
                      </a:r>
                      <a:endParaRPr lang="zh-CN" altLang="en-US" dirty="0"/>
                    </a:p>
                  </a:txBody>
                  <a:tcPr/>
                </a:tc>
                <a:tc>
                  <a:txBody>
                    <a:bodyPr/>
                    <a:lstStyle/>
                    <a:p>
                      <a:pPr algn="ctr"/>
                      <a:r>
                        <a:rPr lang="en-US" altLang="zh-CN" dirty="0" smtClean="0"/>
                        <a:t>502</a:t>
                      </a:r>
                      <a:endParaRPr lang="zh-CN" altLang="en-US" dirty="0"/>
                    </a:p>
                  </a:txBody>
                  <a:tcPr/>
                </a:tc>
                <a:tc>
                  <a:txBody>
                    <a:bodyPr/>
                    <a:lstStyle/>
                    <a:p>
                      <a:pPr algn="ctr"/>
                      <a:r>
                        <a:rPr lang="en-US" altLang="zh-CN" dirty="0" smtClean="0"/>
                        <a:t>505</a:t>
                      </a:r>
                      <a:endParaRPr lang="zh-CN" altLang="en-US" dirty="0"/>
                    </a:p>
                  </a:txBody>
                  <a:tcPr/>
                </a:tc>
                <a:tc>
                  <a:txBody>
                    <a:bodyPr/>
                    <a:lstStyle/>
                    <a:p>
                      <a:pPr algn="ctr"/>
                      <a:r>
                        <a:rPr lang="en-US" altLang="zh-CN" dirty="0" smtClean="0"/>
                        <a:t>502</a:t>
                      </a:r>
                      <a:endParaRPr lang="zh-CN" altLang="en-US" dirty="0"/>
                    </a:p>
                  </a:txBody>
                  <a:tcPr/>
                </a:tc>
                <a:tc>
                  <a:txBody>
                    <a:bodyPr/>
                    <a:lstStyle/>
                    <a:p>
                      <a:pPr algn="ctr"/>
                      <a:r>
                        <a:rPr lang="en-US" altLang="zh-CN" dirty="0" smtClean="0"/>
                        <a:t>499</a:t>
                      </a:r>
                      <a:endParaRPr lang="zh-CN" altLang="en-US" dirty="0"/>
                    </a:p>
                  </a:txBody>
                  <a:tcPr/>
                </a:tc>
                <a:tc>
                  <a:txBody>
                    <a:bodyPr/>
                    <a:lstStyle/>
                    <a:p>
                      <a:pPr algn="ctr"/>
                      <a:r>
                        <a:rPr lang="en-US" altLang="zh-CN" dirty="0" smtClean="0"/>
                        <a:t>502</a:t>
                      </a:r>
                      <a:endParaRPr lang="zh-CN" altLang="en-US" dirty="0"/>
                    </a:p>
                  </a:txBody>
                  <a:tcPr/>
                </a:tc>
              </a:tr>
              <a:tr h="370840">
                <a:tc>
                  <a:txBody>
                    <a:bodyPr/>
                    <a:lstStyle/>
                    <a:p>
                      <a:pPr algn="ctr"/>
                      <a:r>
                        <a:rPr lang="en-US" altLang="zh-CN" dirty="0" smtClean="0"/>
                        <a:t>503</a:t>
                      </a:r>
                      <a:endParaRPr lang="zh-CN" altLang="en-US" dirty="0"/>
                    </a:p>
                  </a:txBody>
                  <a:tcPr/>
                </a:tc>
                <a:tc>
                  <a:txBody>
                    <a:bodyPr/>
                    <a:lstStyle/>
                    <a:p>
                      <a:pPr algn="ctr"/>
                      <a:r>
                        <a:rPr lang="en-US" altLang="zh-CN" dirty="0" smtClean="0"/>
                        <a:t>501</a:t>
                      </a:r>
                      <a:endParaRPr lang="zh-CN" altLang="en-US" dirty="0"/>
                    </a:p>
                  </a:txBody>
                  <a:tcPr/>
                </a:tc>
                <a:tc>
                  <a:txBody>
                    <a:bodyPr/>
                    <a:lstStyle/>
                    <a:p>
                      <a:pPr algn="ctr"/>
                      <a:r>
                        <a:rPr lang="en-US" altLang="zh-CN" dirty="0" smtClean="0"/>
                        <a:t>500</a:t>
                      </a:r>
                      <a:endParaRPr lang="zh-CN" altLang="en-US" dirty="0"/>
                    </a:p>
                  </a:txBody>
                  <a:tcPr/>
                </a:tc>
                <a:tc>
                  <a:txBody>
                    <a:bodyPr/>
                    <a:lstStyle/>
                    <a:p>
                      <a:pPr algn="ctr"/>
                      <a:r>
                        <a:rPr lang="en-US" altLang="zh-CN" dirty="0" smtClean="0"/>
                        <a:t>500</a:t>
                      </a:r>
                      <a:endParaRPr lang="zh-CN" altLang="en-US" dirty="0"/>
                    </a:p>
                  </a:txBody>
                  <a:tcPr/>
                </a:tc>
                <a:tc>
                  <a:txBody>
                    <a:bodyPr/>
                    <a:lstStyle/>
                    <a:p>
                      <a:pPr algn="ctr"/>
                      <a:r>
                        <a:rPr lang="en-US" altLang="zh-CN" dirty="0" smtClean="0"/>
                        <a:t>501</a:t>
                      </a:r>
                      <a:endParaRPr lang="zh-CN" altLang="en-US" dirty="0"/>
                    </a:p>
                  </a:txBody>
                  <a:tcPr/>
                </a:tc>
                <a:tc>
                  <a:txBody>
                    <a:bodyPr/>
                    <a:lstStyle/>
                    <a:p>
                      <a:pPr algn="ctr"/>
                      <a:r>
                        <a:rPr lang="en-US" altLang="zh-CN" dirty="0" smtClean="0"/>
                        <a:t>500</a:t>
                      </a:r>
                      <a:endParaRPr lang="zh-CN" altLang="en-US" dirty="0"/>
                    </a:p>
                  </a:txBody>
                  <a:tcPr/>
                </a:tc>
                <a:tc>
                  <a:txBody>
                    <a:bodyPr/>
                    <a:lstStyle/>
                    <a:p>
                      <a:pPr algn="ctr"/>
                      <a:r>
                        <a:rPr lang="en-US" altLang="zh-CN" dirty="0" smtClean="0"/>
                        <a:t>502</a:t>
                      </a:r>
                      <a:endParaRPr lang="zh-CN" altLang="en-US" dirty="0"/>
                    </a:p>
                  </a:txBody>
                  <a:tcPr/>
                </a:tc>
              </a:tr>
              <a:tr h="370840">
                <a:tc>
                  <a:txBody>
                    <a:bodyPr/>
                    <a:lstStyle/>
                    <a:p>
                      <a:pPr algn="ctr"/>
                      <a:r>
                        <a:rPr lang="en-US" altLang="zh-CN" dirty="0" smtClean="0"/>
                        <a:t>501</a:t>
                      </a:r>
                      <a:endParaRPr lang="zh-CN" altLang="en-US" dirty="0"/>
                    </a:p>
                  </a:txBody>
                  <a:tcPr/>
                </a:tc>
                <a:tc>
                  <a:txBody>
                    <a:bodyPr/>
                    <a:lstStyle/>
                    <a:p>
                      <a:pPr algn="ctr"/>
                      <a:r>
                        <a:rPr lang="en-US" altLang="zh-CN" dirty="0" smtClean="0"/>
                        <a:t>500</a:t>
                      </a:r>
                      <a:endParaRPr lang="zh-CN" altLang="en-US" dirty="0"/>
                    </a:p>
                  </a:txBody>
                  <a:tcPr/>
                </a:tc>
                <a:tc>
                  <a:txBody>
                    <a:bodyPr/>
                    <a:lstStyle/>
                    <a:p>
                      <a:pPr algn="ctr"/>
                      <a:r>
                        <a:rPr lang="en-US" altLang="zh-CN" dirty="0" smtClean="0"/>
                        <a:t>496</a:t>
                      </a:r>
                      <a:endParaRPr lang="zh-CN" altLang="en-US" dirty="0"/>
                    </a:p>
                  </a:txBody>
                  <a:tcPr/>
                </a:tc>
                <a:tc>
                  <a:txBody>
                    <a:bodyPr/>
                    <a:lstStyle/>
                    <a:p>
                      <a:pPr algn="ctr"/>
                      <a:r>
                        <a:rPr lang="en-US" altLang="zh-CN" dirty="0" smtClean="0"/>
                        <a:t>499</a:t>
                      </a:r>
                      <a:endParaRPr lang="zh-CN" altLang="en-US" dirty="0"/>
                    </a:p>
                  </a:txBody>
                  <a:tcPr/>
                </a:tc>
                <a:tc>
                  <a:txBody>
                    <a:bodyPr/>
                    <a:lstStyle/>
                    <a:p>
                      <a:pPr algn="ctr"/>
                      <a:r>
                        <a:rPr lang="en-US" altLang="zh-CN" dirty="0" smtClean="0"/>
                        <a:t>497</a:t>
                      </a:r>
                      <a:endParaRPr lang="zh-CN" altLang="en-US" dirty="0"/>
                    </a:p>
                  </a:txBody>
                  <a:tcPr/>
                </a:tc>
                <a:tc>
                  <a:txBody>
                    <a:bodyPr/>
                    <a:lstStyle/>
                    <a:p>
                      <a:pPr algn="ctr"/>
                      <a:r>
                        <a:rPr lang="en-US" altLang="zh-CN" dirty="0" smtClean="0"/>
                        <a:t>502</a:t>
                      </a:r>
                      <a:endParaRPr lang="zh-CN" altLang="en-US" dirty="0"/>
                    </a:p>
                  </a:txBody>
                  <a:tcPr/>
                </a:tc>
                <a:tc>
                  <a:txBody>
                    <a:bodyPr/>
                    <a:lstStyle/>
                    <a:p>
                      <a:pPr algn="ctr"/>
                      <a:r>
                        <a:rPr lang="en-US" altLang="zh-CN" dirty="0" smtClean="0"/>
                        <a:t>500</a:t>
                      </a:r>
                      <a:endParaRPr lang="zh-CN" altLang="en-US" dirty="0"/>
                    </a:p>
                  </a:txBody>
                  <a:tcPr/>
                </a:tc>
              </a:tr>
            </a:tbl>
          </a:graphicData>
        </a:graphic>
      </p:graphicFrame>
      <p:sp>
        <p:nvSpPr>
          <p:cNvPr id="5" name="文本框 4"/>
          <p:cNvSpPr txBox="1"/>
          <p:nvPr/>
        </p:nvSpPr>
        <p:spPr>
          <a:xfrm>
            <a:off x="838200" y="5043050"/>
            <a:ext cx="8409674" cy="461665"/>
          </a:xfrm>
          <a:prstGeom prst="rect">
            <a:avLst/>
          </a:prstGeom>
          <a:noFill/>
        </p:spPr>
        <p:txBody>
          <a:bodyPr wrap="none" rtlCol="0">
            <a:spAutoFit/>
          </a:bodyPr>
          <a:lstStyle/>
          <a:p>
            <a:r>
              <a:rPr lang="zh-CN" altLang="en-US" sz="2400" dirty="0" smtClean="0"/>
              <a:t>求以</a:t>
            </a:r>
            <a:r>
              <a:rPr lang="en-US" altLang="zh-CN" sz="2400" dirty="0" smtClean="0"/>
              <a:t>95%</a:t>
            </a:r>
            <a:r>
              <a:rPr lang="zh-CN" altLang="en-US" sz="2400" dirty="0" smtClean="0"/>
              <a:t>的置信水平估计该天袋装食品平均重量的置信区间。</a:t>
            </a:r>
            <a:endParaRPr lang="zh-CN" altLang="en-US" sz="2400" dirty="0"/>
          </a:p>
        </p:txBody>
      </p:sp>
    </p:spTree>
    <p:extLst>
      <p:ext uri="{BB962C8B-B14F-4D97-AF65-F5344CB8AC3E}">
        <p14:creationId xmlns:p14="http://schemas.microsoft.com/office/powerpoint/2010/main" val="26467902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a:xfrm>
            <a:off x="2135189" y="333375"/>
            <a:ext cx="2281237" cy="782638"/>
          </a:xfrm>
          <a:solidFill>
            <a:srgbClr val="00FF00"/>
          </a:solidFill>
          <a:ln/>
        </p:spPr>
        <p:txBody>
          <a:bodyPr/>
          <a:lstStyle/>
          <a:p>
            <a:pPr algn="l"/>
            <a:r>
              <a:rPr lang="zh-CN" altLang="en-US" sz="3600">
                <a:solidFill>
                  <a:srgbClr val="0000FF"/>
                </a:solidFill>
                <a:latin typeface="Times New Roman" panose="02020603050405020304" pitchFamily="18" charset="0"/>
              </a:rPr>
              <a:t>关于</a:t>
            </a:r>
            <a:r>
              <a:rPr lang="en-US" altLang="zh-CN" sz="3600" i="1">
                <a:solidFill>
                  <a:srgbClr val="0000FF"/>
                </a:solidFill>
                <a:latin typeface="Times New Roman" panose="02020603050405020304" pitchFamily="18" charset="0"/>
              </a:rPr>
              <a:t>t </a:t>
            </a:r>
            <a:r>
              <a:rPr lang="zh-CN" altLang="en-US" sz="3600">
                <a:solidFill>
                  <a:srgbClr val="0000FF"/>
                </a:solidFill>
              </a:rPr>
              <a:t>分布</a:t>
            </a:r>
          </a:p>
        </p:txBody>
      </p:sp>
      <p:sp>
        <p:nvSpPr>
          <p:cNvPr id="880643" name="Text Box 3"/>
          <p:cNvSpPr txBox="1">
            <a:spLocks noChangeArrowheads="1"/>
          </p:cNvSpPr>
          <p:nvPr/>
        </p:nvSpPr>
        <p:spPr bwMode="auto">
          <a:xfrm>
            <a:off x="1774825" y="2276476"/>
            <a:ext cx="7920038"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en-US" altLang="zh-CN" sz="3200" dirty="0">
                <a:solidFill>
                  <a:srgbClr val="F0F0F0"/>
                </a:solidFill>
                <a:effectLst>
                  <a:outerShdw blurRad="38100" dist="38100" dir="2700000" algn="tl">
                    <a:srgbClr val="000000"/>
                  </a:outerShdw>
                </a:effectLst>
                <a:latin typeface="黑体" panose="02010609060101010101" pitchFamily="49" charset="-122"/>
                <a:ea typeface="黑体" panose="02010609060101010101" pitchFamily="49" charset="-122"/>
              </a:rPr>
              <a:t> </a:t>
            </a:r>
            <a:r>
              <a:rPr lang="en-US" altLang="zh-CN" sz="3200" dirty="0">
                <a:solidFill>
                  <a:schemeClr val="accent2"/>
                </a:solidFill>
                <a:effectLst>
                  <a:outerShdw blurRad="38100" dist="38100" dir="2700000" algn="tl">
                    <a:srgbClr val="000000"/>
                  </a:outerShdw>
                </a:effectLst>
                <a:latin typeface="黑体" panose="02010609060101010101" pitchFamily="49" charset="-122"/>
                <a:ea typeface="黑体" panose="02010609060101010101" pitchFamily="49" charset="-122"/>
                <a:sym typeface="Wingdings 3" panose="05040102010807070707" pitchFamily="18" charset="2"/>
              </a:rPr>
              <a:t></a:t>
            </a:r>
            <a:r>
              <a:rPr lang="en-US" altLang="zh-CN" sz="3200" dirty="0">
                <a:solidFill>
                  <a:schemeClr val="accent2"/>
                </a:solidFill>
                <a:effectLst>
                  <a:outerShdw blurRad="38100" dist="38100" dir="2700000" algn="tl">
                    <a:srgbClr val="000000"/>
                  </a:outerShdw>
                </a:effectLst>
                <a:latin typeface="黑体" panose="02010609060101010101" pitchFamily="49" charset="-122"/>
                <a:ea typeface="黑体" panose="02010609060101010101" pitchFamily="49" charset="-122"/>
              </a:rPr>
              <a:t> </a:t>
            </a:r>
            <a:r>
              <a:rPr lang="zh-CN" altLang="en-US" sz="3200" dirty="0">
                <a:effectLst>
                  <a:outerShdw blurRad="38100" dist="38100" dir="2700000" algn="tl">
                    <a:srgbClr val="000000"/>
                  </a:outerShdw>
                </a:effectLst>
                <a:latin typeface="黑体" panose="02010609060101010101" pitchFamily="49" charset="-122"/>
                <a:ea typeface="黑体" panose="02010609060101010101" pitchFamily="49" charset="-122"/>
              </a:rPr>
              <a:t>类似正态分布的一种对称分布，它通常要比正态分布平坦和分散。</a:t>
            </a:r>
          </a:p>
          <a:p>
            <a:pPr algn="just">
              <a:spcBef>
                <a:spcPct val="50000"/>
              </a:spcBef>
            </a:pPr>
            <a:r>
              <a:rPr lang="zh-CN" altLang="en-US" sz="3200" dirty="0">
                <a:latin typeface="黑体" panose="02010609060101010101" pitchFamily="49" charset="-122"/>
                <a:ea typeface="黑体" panose="02010609060101010101" pitchFamily="49" charset="-122"/>
              </a:rPr>
              <a:t> </a:t>
            </a:r>
            <a:r>
              <a:rPr lang="zh-CN" altLang="en-US" sz="3200" dirty="0">
                <a:solidFill>
                  <a:schemeClr val="accent2"/>
                </a:solidFill>
                <a:effectLst>
                  <a:outerShdw blurRad="38100" dist="38100" dir="2700000" algn="tl">
                    <a:srgbClr val="000000"/>
                  </a:outerShdw>
                </a:effectLst>
                <a:latin typeface="黑体" panose="02010609060101010101" pitchFamily="49" charset="-122"/>
                <a:ea typeface="黑体" panose="02010609060101010101" pitchFamily="49" charset="-122"/>
                <a:sym typeface="Wingdings 3" panose="05040102010807070707" pitchFamily="18" charset="2"/>
              </a:rPr>
              <a:t></a:t>
            </a:r>
            <a:r>
              <a:rPr lang="zh-CN" altLang="en-US" sz="3200" dirty="0">
                <a:effectLst>
                  <a:outerShdw blurRad="38100" dist="38100" dir="2700000" algn="tl">
                    <a:srgbClr val="000000"/>
                  </a:outerShdw>
                </a:effectLst>
                <a:latin typeface="黑体" panose="02010609060101010101" pitchFamily="49" charset="-122"/>
                <a:ea typeface="黑体" panose="02010609060101010101" pitchFamily="49" charset="-122"/>
              </a:rPr>
              <a:t> 分布依赖于称之为自由度的参数。随着自由度的增大，分布也逐渐趋于正态分布 </a:t>
            </a:r>
          </a:p>
        </p:txBody>
      </p:sp>
    </p:spTree>
    <p:extLst>
      <p:ext uri="{BB962C8B-B14F-4D97-AF65-F5344CB8AC3E}">
        <p14:creationId xmlns:p14="http://schemas.microsoft.com/office/powerpoint/2010/main" val="4105080771"/>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813303" y="365125"/>
            <a:ext cx="8172773" cy="6129580"/>
          </a:xfrm>
          <a:prstGeom prst="rect">
            <a:avLst/>
          </a:prstGeom>
        </p:spPr>
      </p:pic>
    </p:spTree>
    <p:extLst>
      <p:ext uri="{BB962C8B-B14F-4D97-AF65-F5344CB8AC3E}">
        <p14:creationId xmlns:p14="http://schemas.microsoft.com/office/powerpoint/2010/main" val="1265074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1703389" y="476251"/>
            <a:ext cx="5545137" cy="639763"/>
          </a:xfrm>
          <a:noFill/>
          <a:ln/>
        </p:spPr>
        <p:txBody>
          <a:bodyPr vert="horz" lIns="91440" tIns="45720" rIns="91440" bIns="45720" rtlCol="0" anchor="ctr">
            <a:normAutofit/>
          </a:bodyPr>
          <a:lstStyle/>
          <a:p>
            <a:r>
              <a:rPr lang="zh-CN" altLang="en-US" sz="3200" dirty="0">
                <a:latin typeface="Arial" panose="020B0604020202020204" pitchFamily="34" charset="0"/>
                <a:ea typeface="黑体" panose="02010609060101010101" pitchFamily="49" charset="-122"/>
              </a:rPr>
              <a:t>二</a:t>
            </a:r>
            <a:r>
              <a:rPr lang="zh-CN" altLang="en-US" sz="3200" dirty="0" smtClean="0">
                <a:latin typeface="Arial" panose="020B0604020202020204" pitchFamily="34" charset="0"/>
                <a:ea typeface="黑体" panose="02010609060101010101" pitchFamily="49" charset="-122"/>
              </a:rPr>
              <a:t>、</a:t>
            </a:r>
            <a:r>
              <a:rPr lang="zh-CN" altLang="en-US" sz="3200" dirty="0">
                <a:latin typeface="Arial" panose="020B0604020202020204" pitchFamily="34" charset="0"/>
                <a:ea typeface="黑体" panose="02010609060101010101" pitchFamily="49" charset="-122"/>
              </a:rPr>
              <a:t>总体方差的区间估计</a:t>
            </a:r>
          </a:p>
        </p:txBody>
      </p:sp>
      <p:sp>
        <p:nvSpPr>
          <p:cNvPr id="762883" name="Rectangle 3"/>
          <p:cNvSpPr>
            <a:spLocks noGrp="1" noChangeArrowheads="1"/>
          </p:cNvSpPr>
          <p:nvPr>
            <p:ph type="body" idx="1"/>
          </p:nvPr>
        </p:nvSpPr>
        <p:spPr>
          <a:xfrm>
            <a:off x="2133600" y="1752600"/>
            <a:ext cx="7848600" cy="1828800"/>
          </a:xfrm>
          <a:noFill/>
          <a:ln/>
        </p:spPr>
        <p:txBody>
          <a:bodyPr/>
          <a:lstStyle/>
          <a:p>
            <a:pPr marL="609600" indent="-609600"/>
            <a:r>
              <a:rPr lang="en-US" altLang="zh-CN" sz="3000" b="1"/>
              <a:t>1.	</a:t>
            </a:r>
            <a:r>
              <a:rPr lang="zh-CN" altLang="en-US" sz="3000" b="1"/>
              <a:t>估计一个总体的方差或标准差</a:t>
            </a:r>
          </a:p>
          <a:p>
            <a:pPr marL="609600" indent="-609600"/>
            <a:r>
              <a:rPr lang="en-US" altLang="zh-CN" sz="3000" b="1"/>
              <a:t>2.	</a:t>
            </a:r>
            <a:r>
              <a:rPr lang="zh-CN" altLang="en-US" sz="3000" b="1"/>
              <a:t>假设总体服从正态分布</a:t>
            </a:r>
          </a:p>
          <a:p>
            <a:pPr marL="609600" indent="-609600">
              <a:buFontTx/>
              <a:buAutoNum type="arabicPeriod" startAt="3"/>
            </a:pPr>
            <a:r>
              <a:rPr lang="zh-CN" altLang="en-US" sz="3000" b="1"/>
              <a:t>总体方差 </a:t>
            </a:r>
            <a:r>
              <a:rPr lang="zh-CN" altLang="en-US" sz="3000" b="1">
                <a:latin typeface="Symbol" panose="05050102010706020507" pitchFamily="18" charset="2"/>
              </a:rPr>
              <a:t></a:t>
            </a:r>
            <a:r>
              <a:rPr lang="en-US" altLang="zh-CN" sz="2600" b="1" baseline="30000"/>
              <a:t>2</a:t>
            </a:r>
            <a:r>
              <a:rPr lang="en-US" altLang="zh-CN" sz="3000" b="1"/>
              <a:t> </a:t>
            </a:r>
            <a:r>
              <a:rPr lang="zh-CN" altLang="en-US" sz="3000" b="1"/>
              <a:t>的点估计量为</a:t>
            </a:r>
            <a:r>
              <a:rPr lang="en-US" altLang="zh-CN" sz="3000" b="1" i="1">
                <a:latin typeface="Times New Roman" panose="02020603050405020304" pitchFamily="18" charset="0"/>
              </a:rPr>
              <a:t>S</a:t>
            </a:r>
            <a:r>
              <a:rPr lang="en-US" altLang="zh-CN" sz="2600" b="1" baseline="30000"/>
              <a:t>2</a:t>
            </a:r>
            <a:r>
              <a:rPr lang="en-US" altLang="zh-CN" sz="3000" b="1"/>
              <a:t>,</a:t>
            </a:r>
            <a:r>
              <a:rPr lang="zh-CN" altLang="en-US" sz="3000" b="1"/>
              <a:t>且</a:t>
            </a:r>
          </a:p>
        </p:txBody>
      </p:sp>
      <p:sp>
        <p:nvSpPr>
          <p:cNvPr id="762884" name="Text Box 4"/>
          <p:cNvSpPr txBox="1">
            <a:spLocks noChangeArrowheads="1"/>
          </p:cNvSpPr>
          <p:nvPr/>
        </p:nvSpPr>
        <p:spPr bwMode="auto">
          <a:xfrm>
            <a:off x="2133600" y="4403726"/>
            <a:ext cx="7772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000"/>
              <a:t>4.  </a:t>
            </a:r>
            <a:r>
              <a:rPr lang="zh-CN" altLang="en-US" sz="3000"/>
              <a:t>总体方差在</a:t>
            </a:r>
            <a:r>
              <a:rPr lang="en-US" altLang="zh-CN" sz="3000"/>
              <a:t>1-</a:t>
            </a:r>
            <a:r>
              <a:rPr lang="en-US" altLang="zh-CN" sz="3000">
                <a:sym typeface="Symbol" panose="05050102010706020507" pitchFamily="18" charset="2"/>
              </a:rPr>
              <a:t></a:t>
            </a:r>
            <a:r>
              <a:rPr lang="zh-CN" altLang="en-US" sz="3000"/>
              <a:t>置信水平下的置信区间为</a:t>
            </a:r>
            <a:endParaRPr lang="zh-CN" altLang="en-US" sz="2400" i="1"/>
          </a:p>
        </p:txBody>
      </p:sp>
      <p:graphicFrame>
        <p:nvGraphicFramePr>
          <p:cNvPr id="762885" name="Object 5">
            <a:hlinkClick r:id="" action="ppaction://ole?verb=0"/>
          </p:cNvPr>
          <p:cNvGraphicFramePr>
            <a:graphicFrameLocks/>
          </p:cNvGraphicFramePr>
          <p:nvPr>
            <p:extLst>
              <p:ext uri="{D42A27DB-BD31-4B8C-83A1-F6EECF244321}">
                <p14:modId xmlns:p14="http://schemas.microsoft.com/office/powerpoint/2010/main" val="3017592107"/>
              </p:ext>
            </p:extLst>
          </p:nvPr>
        </p:nvGraphicFramePr>
        <p:xfrm>
          <a:off x="3652838" y="3432175"/>
          <a:ext cx="3835400" cy="1001713"/>
        </p:xfrm>
        <a:graphic>
          <a:graphicData uri="http://schemas.openxmlformats.org/presentationml/2006/ole">
            <mc:AlternateContent xmlns:mc="http://schemas.openxmlformats.org/markup-compatibility/2006">
              <mc:Choice xmlns:v="urn:schemas-microsoft-com:vml" Requires="v">
                <p:oleObj spid="_x0000_s7228" name="公式" r:id="rId4" imgW="1460160" imgH="431640" progId="Equation.3">
                  <p:embed/>
                </p:oleObj>
              </mc:Choice>
              <mc:Fallback>
                <p:oleObj name="公式" r:id="rId4" imgW="1460160" imgH="431640" progId="Equation.3">
                  <p:embed/>
                  <p:pic>
                    <p:nvPicPr>
                      <p:cNvPr id="0" name=""/>
                      <p:cNvPicPr>
                        <a:picLocks noChangeArrowheads="1"/>
                      </p:cNvPicPr>
                      <p:nvPr/>
                    </p:nvPicPr>
                    <p:blipFill>
                      <a:blip r:embed="rId5"/>
                      <a:srcRect/>
                      <a:stretch>
                        <a:fillRect/>
                      </a:stretch>
                    </p:blipFill>
                    <p:spPr bwMode="auto">
                      <a:xfrm>
                        <a:off x="3652838" y="3432175"/>
                        <a:ext cx="3835400" cy="10017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762886" name="Object 6">
            <a:hlinkClick r:id="" action="ppaction://ole?verb=0"/>
          </p:cNvPr>
          <p:cNvGraphicFramePr>
            <a:graphicFrameLocks/>
          </p:cNvGraphicFramePr>
          <p:nvPr>
            <p:extLst>
              <p:ext uri="{D42A27DB-BD31-4B8C-83A1-F6EECF244321}">
                <p14:modId xmlns:p14="http://schemas.microsoft.com/office/powerpoint/2010/main" val="1964049168"/>
              </p:ext>
            </p:extLst>
          </p:nvPr>
        </p:nvGraphicFramePr>
        <p:xfrm>
          <a:off x="3078163" y="4997450"/>
          <a:ext cx="5737225" cy="1158875"/>
        </p:xfrm>
        <a:graphic>
          <a:graphicData uri="http://schemas.openxmlformats.org/presentationml/2006/ole">
            <mc:AlternateContent xmlns:mc="http://schemas.openxmlformats.org/markup-compatibility/2006">
              <mc:Choice xmlns:v="urn:schemas-microsoft-com:vml" Requires="v">
                <p:oleObj spid="_x0000_s7229" name="公式" r:id="rId6" imgW="2184120" imgH="469800" progId="Equation.3">
                  <p:embed/>
                </p:oleObj>
              </mc:Choice>
              <mc:Fallback>
                <p:oleObj name="公式" r:id="rId6" imgW="2184120" imgH="469800" progId="Equation.3">
                  <p:embed/>
                  <p:pic>
                    <p:nvPicPr>
                      <p:cNvPr id="0" name=""/>
                      <p:cNvPicPr>
                        <a:picLocks noChangeArrowheads="1"/>
                      </p:cNvPicPr>
                      <p:nvPr/>
                    </p:nvPicPr>
                    <p:blipFill>
                      <a:blip r:embed="rId7"/>
                      <a:srcRect/>
                      <a:stretch>
                        <a:fillRect/>
                      </a:stretch>
                    </p:blipFill>
                    <p:spPr bwMode="auto">
                      <a:xfrm>
                        <a:off x="3078163" y="4997450"/>
                        <a:ext cx="5737225" cy="11588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37807051"/>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1992314" y="476251"/>
            <a:ext cx="5616575" cy="836613"/>
          </a:xfrm>
          <a:noFill/>
          <a:ln/>
        </p:spPr>
        <p:txBody>
          <a:bodyPr/>
          <a:lstStyle/>
          <a:p>
            <a:pPr algn="l"/>
            <a:r>
              <a:rPr lang="zh-CN" altLang="en-US" sz="3200">
                <a:solidFill>
                  <a:schemeClr val="tx2"/>
                </a:solidFill>
                <a:ea typeface="黑体" panose="02010609060101010101" pitchFamily="49" charset="-122"/>
              </a:rPr>
              <a:t>参数估计在统计方法中的地位</a:t>
            </a:r>
          </a:p>
        </p:txBody>
      </p:sp>
      <p:grpSp>
        <p:nvGrpSpPr>
          <p:cNvPr id="705554" name="Group 18"/>
          <p:cNvGrpSpPr>
            <a:grpSpLocks/>
          </p:cNvGrpSpPr>
          <p:nvPr/>
        </p:nvGrpSpPr>
        <p:grpSpPr bwMode="auto">
          <a:xfrm>
            <a:off x="5057775" y="4478338"/>
            <a:ext cx="1982788" cy="1066800"/>
            <a:chOff x="2226" y="2821"/>
            <a:chExt cx="1249" cy="672"/>
          </a:xfrm>
        </p:grpSpPr>
        <p:sp>
          <p:nvSpPr>
            <p:cNvPr id="705542" name="Text Box 6"/>
            <p:cNvSpPr txBox="1">
              <a:spLocks noChangeArrowheads="1"/>
            </p:cNvSpPr>
            <p:nvPr/>
          </p:nvSpPr>
          <p:spPr bwMode="auto">
            <a:xfrm>
              <a:off x="2226" y="3157"/>
              <a:ext cx="1104" cy="336"/>
            </a:xfrm>
            <a:prstGeom prst="rect">
              <a:avLst/>
            </a:prstGeom>
            <a:solidFill>
              <a:srgbClr val="FFFF93"/>
            </a:solidFill>
            <a:ln w="9525">
              <a:miter lim="800000"/>
              <a:headEnd/>
              <a:tailEnd/>
            </a:ln>
            <a:scene3d>
              <a:camera prst="legacyObliqueTopRight"/>
              <a:lightRig rig="legacyFlat2" dir="t"/>
            </a:scene3d>
            <a:sp3d extrusionH="430200" prstMaterial="legacyMatte">
              <a:bevelT w="13500" h="13500" prst="angle"/>
              <a:bevelB w="13500" h="13500" prst="angle"/>
              <a:extrusionClr>
                <a:srgbClr val="FFFF93"/>
              </a:extrusionClr>
              <a:contourClr>
                <a:srgbClr val="FFFF93"/>
              </a:contourClr>
            </a:sp3d>
          </p:spPr>
          <p:txBody>
            <a:bodyPr>
              <a:flatTx/>
            </a:bodyPr>
            <a:lstStyle/>
            <a:p>
              <a:pPr algn="ctr" eaLnBrk="1" hangingPunct="1"/>
              <a:r>
                <a:rPr lang="zh-CN" altLang="en-US" sz="2600">
                  <a:solidFill>
                    <a:schemeClr val="bg2"/>
                  </a:solidFill>
                  <a:latin typeface="Times New Roman" panose="02020603050405020304" pitchFamily="18" charset="0"/>
                  <a:ea typeface="隶书" panose="02010509060101010101" pitchFamily="49" charset="-122"/>
                </a:rPr>
                <a:t>参数估计</a:t>
              </a: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705546" name="Line 10"/>
            <p:cNvSpPr>
              <a:spLocks noChangeShapeType="1"/>
            </p:cNvSpPr>
            <p:nvPr/>
          </p:nvSpPr>
          <p:spPr bwMode="auto">
            <a:xfrm>
              <a:off x="2754" y="2821"/>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5549" name="Line 13"/>
            <p:cNvSpPr>
              <a:spLocks noChangeShapeType="1"/>
            </p:cNvSpPr>
            <p:nvPr/>
          </p:nvSpPr>
          <p:spPr bwMode="auto">
            <a:xfrm flipV="1">
              <a:off x="2770" y="2825"/>
              <a:ext cx="70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5569" name="Group 33"/>
          <p:cNvGrpSpPr>
            <a:grpSpLocks/>
          </p:cNvGrpSpPr>
          <p:nvPr/>
        </p:nvGrpSpPr>
        <p:grpSpPr bwMode="auto">
          <a:xfrm>
            <a:off x="2855913" y="2276475"/>
            <a:ext cx="6019800" cy="3352800"/>
            <a:chOff x="930" y="1381"/>
            <a:chExt cx="3792" cy="2112"/>
          </a:xfrm>
        </p:grpSpPr>
        <p:sp>
          <p:nvSpPr>
            <p:cNvPr id="705551" name="Text Box 15"/>
            <p:cNvSpPr txBox="1">
              <a:spLocks noChangeArrowheads="1"/>
            </p:cNvSpPr>
            <p:nvPr/>
          </p:nvSpPr>
          <p:spPr bwMode="auto">
            <a:xfrm>
              <a:off x="3618" y="3157"/>
              <a:ext cx="1104" cy="336"/>
            </a:xfrm>
            <a:prstGeom prst="rect">
              <a:avLst/>
            </a:prstGeom>
            <a:solidFill>
              <a:srgbClr val="49FFEE"/>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49FFEE"/>
              </a:extrusionClr>
              <a:contourClr>
                <a:srgbClr val="49FFEE"/>
              </a:contourClr>
            </a:sp3d>
            <a:extLst>
              <a:ext uri="{AF507438-7753-43E0-B8FC-AC1667EBCBE1}">
                <a14:hiddenEffects xmlns:a14="http://schemas.microsoft.com/office/drawing/2010/main">
                  <a:effectLst>
                    <a:outerShdw sy="-50000" kx="2453608" rotWithShape="0">
                      <a:srgbClr val="808080">
                        <a:alpha val="50000"/>
                      </a:srgbClr>
                    </a:outerShdw>
                  </a:effectLst>
                </a14:hiddenEffects>
              </a:ext>
            </a:extLst>
          </p:spPr>
          <p:txBody>
            <a:bodyPr>
              <a:flatTx/>
            </a:bodyPr>
            <a:lstStyle/>
            <a:p>
              <a:pPr algn="ctr" eaLnBrk="1" hangingPunct="1"/>
              <a:r>
                <a:rPr lang="zh-CN" altLang="en-US" sz="2600">
                  <a:solidFill>
                    <a:schemeClr val="bg2"/>
                  </a:solidFill>
                  <a:latin typeface="Times New Roman" panose="02020603050405020304" pitchFamily="18" charset="0"/>
                  <a:ea typeface="隶书" panose="02010509060101010101" pitchFamily="49" charset="-122"/>
                </a:rPr>
                <a:t>假设检验</a:t>
              </a:r>
              <a:endParaRPr lang="zh-CN" altLang="en-US" sz="2400">
                <a:solidFill>
                  <a:srgbClr val="FFFFFF"/>
                </a:solidFill>
                <a:latin typeface="Times New Roman" panose="02020603050405020304" pitchFamily="18" charset="0"/>
                <a:ea typeface="隶书" panose="02010509060101010101" pitchFamily="49" charset="-122"/>
              </a:endParaRPr>
            </a:p>
          </p:txBody>
        </p:sp>
        <p:grpSp>
          <p:nvGrpSpPr>
            <p:cNvPr id="705568" name="Group 32"/>
            <p:cNvGrpSpPr>
              <a:grpSpLocks/>
            </p:cNvGrpSpPr>
            <p:nvPr/>
          </p:nvGrpSpPr>
          <p:grpSpPr bwMode="auto">
            <a:xfrm>
              <a:off x="930" y="1381"/>
              <a:ext cx="3216" cy="1680"/>
              <a:chOff x="930" y="1381"/>
              <a:chExt cx="3216" cy="1680"/>
            </a:xfrm>
          </p:grpSpPr>
          <p:sp>
            <p:nvSpPr>
              <p:cNvPr id="705539" name="AutoShape 3"/>
              <p:cNvSpPr>
                <a:spLocks noChangeArrowheads="1"/>
              </p:cNvSpPr>
              <p:nvPr/>
            </p:nvSpPr>
            <p:spPr bwMode="auto">
              <a:xfrm>
                <a:off x="1698" y="1381"/>
                <a:ext cx="1680" cy="432"/>
              </a:xfrm>
              <a:prstGeom prst="roundRect">
                <a:avLst>
                  <a:gd name="adj" fmla="val 16667"/>
                </a:avLst>
              </a:prstGeom>
              <a:solidFill>
                <a:srgbClr val="2FFFEB"/>
              </a:solidFill>
              <a:ln>
                <a:noFill/>
              </a:ln>
              <a:effectLst/>
              <a:scene3d>
                <a:camera prst="legacyObliqueTopRight"/>
                <a:lightRig rig="legacyFlat3" dir="b"/>
              </a:scene3d>
              <a:sp3d extrusionH="430200" prstMaterial="legacyMatte">
                <a:bevelT w="13500" h="13500" prst="angle"/>
                <a:bevelB w="13500" h="13500" prst="angle"/>
                <a:extrusionClr>
                  <a:srgbClr val="2FFFEB"/>
                </a:extrusionClr>
                <a:contourClr>
                  <a:srgbClr val="2FFFEB"/>
                </a:contourClr>
              </a:sp3d>
              <a:extLst>
                <a:ext uri="{91240B29-F687-4F45-9708-019B960494DF}">
                  <a14:hiddenLine xmlns:a14="http://schemas.microsoft.com/office/drawing/2010/main"/>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lIns="90488" tIns="44450" rIns="90488" bIns="44450">
                <a:flatTx/>
              </a:bodyPr>
              <a:lstStyle/>
              <a:p>
                <a:pPr marL="571500" indent="-571500" algn="ctr">
                  <a:spcBef>
                    <a:spcPct val="20000"/>
                  </a:spcBef>
                </a:pPr>
                <a:r>
                  <a:rPr lang="zh-CN" altLang="en-US" sz="3500">
                    <a:solidFill>
                      <a:schemeClr val="bg2"/>
                    </a:solidFill>
                    <a:ea typeface="隶书" panose="02010509060101010101" pitchFamily="49" charset="-122"/>
                  </a:rPr>
                  <a:t>统计方法</a:t>
                </a:r>
                <a:endParaRPr lang="zh-CN" altLang="en-US" sz="3500">
                  <a:solidFill>
                    <a:srgbClr val="FFFFFF"/>
                  </a:solidFill>
                  <a:ea typeface="隶书" panose="02010509060101010101" pitchFamily="49" charset="-122"/>
                </a:endParaRPr>
              </a:p>
            </p:txBody>
          </p:sp>
          <p:sp>
            <p:nvSpPr>
              <p:cNvPr id="705540" name="Text Box 4"/>
              <p:cNvSpPr txBox="1">
                <a:spLocks noChangeArrowheads="1"/>
              </p:cNvSpPr>
              <p:nvPr/>
            </p:nvSpPr>
            <p:spPr bwMode="auto">
              <a:xfrm>
                <a:off x="930" y="2293"/>
                <a:ext cx="1104" cy="336"/>
              </a:xfrm>
              <a:prstGeom prst="rect">
                <a:avLst/>
              </a:prstGeom>
              <a:solidFill>
                <a:srgbClr val="51FFF7"/>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51FFF7"/>
                </a:extrusionClr>
                <a:contourClr>
                  <a:srgbClr val="51FFF7"/>
                </a:contourClr>
              </a:sp3d>
              <a:extLst>
                <a:ext uri="{AF507438-7753-43E0-B8FC-AC1667EBCBE1}">
                  <a14:hiddenEffects xmlns:a14="http://schemas.microsoft.com/office/drawing/2010/main">
                    <a:effectLst>
                      <a:outerShdw sy="-50000" kx="2453608" rotWithShape="0">
                        <a:srgbClr val="808080">
                          <a:alpha val="50000"/>
                        </a:srgbClr>
                      </a:outerShdw>
                    </a:effectLst>
                  </a14:hiddenEffects>
                </a:ext>
              </a:extLst>
            </p:spPr>
            <p:txBody>
              <a:bodyPr>
                <a:flatTx/>
              </a:bodyPr>
              <a:lstStyle/>
              <a:p>
                <a:pPr algn="ctr" eaLnBrk="1" hangingPunct="1"/>
                <a:r>
                  <a:rPr lang="zh-CN" altLang="en-US" sz="2600">
                    <a:solidFill>
                      <a:schemeClr val="bg2"/>
                    </a:solidFill>
                    <a:latin typeface="Times New Roman" panose="02020603050405020304" pitchFamily="18" charset="0"/>
                    <a:ea typeface="隶书" panose="02010509060101010101" pitchFamily="49" charset="-122"/>
                  </a:rPr>
                  <a:t>描述统计</a:t>
                </a:r>
                <a:endParaRPr lang="zh-CN" altLang="en-US" sz="2400">
                  <a:solidFill>
                    <a:schemeClr val="accent2"/>
                  </a:solidFill>
                  <a:latin typeface="Times New Roman" panose="02020603050405020304" pitchFamily="18" charset="0"/>
                  <a:ea typeface="隶书" panose="02010509060101010101" pitchFamily="49" charset="-122"/>
                </a:endParaRPr>
              </a:p>
            </p:txBody>
          </p:sp>
          <p:sp>
            <p:nvSpPr>
              <p:cNvPr id="705541" name="Text Box 5"/>
              <p:cNvSpPr txBox="1">
                <a:spLocks noChangeArrowheads="1"/>
              </p:cNvSpPr>
              <p:nvPr/>
            </p:nvSpPr>
            <p:spPr bwMode="auto">
              <a:xfrm>
                <a:off x="2898" y="2293"/>
                <a:ext cx="1104" cy="336"/>
              </a:xfrm>
              <a:prstGeom prst="rect">
                <a:avLst/>
              </a:prstGeom>
              <a:solidFill>
                <a:srgbClr val="2FFFEB"/>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2FFFEB"/>
                </a:extrusionClr>
                <a:contourClr>
                  <a:srgbClr val="2FFFEB"/>
                </a:contourClr>
              </a:sp3d>
              <a:extLst>
                <a:ext uri="{AF507438-7753-43E0-B8FC-AC1667EBCBE1}">
                  <a14:hiddenEffects xmlns:a14="http://schemas.microsoft.com/office/drawing/2010/main">
                    <a:effectLst>
                      <a:outerShdw sy="-50000" kx="2453608" rotWithShape="0">
                        <a:srgbClr val="808080">
                          <a:alpha val="50000"/>
                        </a:srgbClr>
                      </a:outerShdw>
                    </a:effectLst>
                  </a14:hiddenEffects>
                </a:ext>
              </a:extLst>
            </p:spPr>
            <p:txBody>
              <a:bodyPr>
                <a:flatTx/>
              </a:bodyPr>
              <a:lstStyle/>
              <a:p>
                <a:pPr algn="ctr" eaLnBrk="1" hangingPunct="1"/>
                <a:r>
                  <a:rPr lang="zh-CN" altLang="en-US" sz="2600">
                    <a:solidFill>
                      <a:schemeClr val="bg2"/>
                    </a:solidFill>
                    <a:latin typeface="Times New Roman" panose="02020603050405020304" pitchFamily="18" charset="0"/>
                    <a:ea typeface="隶书" panose="02010509060101010101" pitchFamily="49" charset="-122"/>
                  </a:rPr>
                  <a:t>推断统计</a:t>
                </a:r>
                <a:endParaRPr lang="zh-CN" altLang="en-US" sz="2400">
                  <a:solidFill>
                    <a:srgbClr val="FFFFFF"/>
                  </a:solidFill>
                  <a:latin typeface="Times New Roman" panose="02020603050405020304" pitchFamily="18" charset="0"/>
                  <a:ea typeface="隶书" panose="02010509060101010101" pitchFamily="49" charset="-122"/>
                </a:endParaRPr>
              </a:p>
            </p:txBody>
          </p:sp>
          <p:sp>
            <p:nvSpPr>
              <p:cNvPr id="705543" name="Line 7"/>
              <p:cNvSpPr>
                <a:spLocks noChangeShapeType="1"/>
              </p:cNvSpPr>
              <p:nvPr/>
            </p:nvSpPr>
            <p:spPr bwMode="auto">
              <a:xfrm>
                <a:off x="2514" y="1813"/>
                <a:ext cx="0" cy="144"/>
              </a:xfrm>
              <a:prstGeom prst="line">
                <a:avLst/>
              </a:prstGeom>
              <a:noFill/>
              <a:ln w="28575">
                <a:solidFill>
                  <a:schemeClr val="tx1"/>
                </a:solidFill>
                <a:round/>
                <a:headEnd/>
                <a:tailEnd/>
              </a:ln>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a:flatTx/>
              </a:bodyPr>
              <a:lstStyle/>
              <a:p>
                <a:endParaRPr lang="zh-CN" altLang="en-US"/>
              </a:p>
            </p:txBody>
          </p:sp>
          <p:sp>
            <p:nvSpPr>
              <p:cNvPr id="705544" name="Line 8"/>
              <p:cNvSpPr>
                <a:spLocks noChangeShapeType="1"/>
              </p:cNvSpPr>
              <p:nvPr/>
            </p:nvSpPr>
            <p:spPr bwMode="auto">
              <a:xfrm>
                <a:off x="1506" y="1957"/>
                <a:ext cx="1968" cy="0"/>
              </a:xfrm>
              <a:prstGeom prst="line">
                <a:avLst/>
              </a:prstGeom>
              <a:noFill/>
              <a:ln w="28575">
                <a:solidFill>
                  <a:schemeClr val="tx1"/>
                </a:solidFill>
                <a:round/>
                <a:headEnd/>
                <a:tailEnd/>
              </a:ln>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a:flatTx/>
              </a:bodyPr>
              <a:lstStyle/>
              <a:p>
                <a:endParaRPr lang="zh-CN" altLang="en-US"/>
              </a:p>
            </p:txBody>
          </p:sp>
          <p:sp>
            <p:nvSpPr>
              <p:cNvPr id="705545" name="Line 9"/>
              <p:cNvSpPr>
                <a:spLocks noChangeShapeType="1"/>
              </p:cNvSpPr>
              <p:nvPr/>
            </p:nvSpPr>
            <p:spPr bwMode="auto">
              <a:xfrm>
                <a:off x="1506" y="1957"/>
                <a:ext cx="0" cy="288"/>
              </a:xfrm>
              <a:prstGeom prst="line">
                <a:avLst/>
              </a:prstGeom>
              <a:noFill/>
              <a:ln w="28575">
                <a:solidFill>
                  <a:schemeClr val="tx1"/>
                </a:solidFill>
                <a:round/>
                <a:headEnd/>
                <a:tailEnd type="triangle" w="med" len="med"/>
              </a:ln>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a:flatTx/>
              </a:bodyPr>
              <a:lstStyle/>
              <a:p>
                <a:endParaRPr lang="zh-CN" altLang="en-US"/>
              </a:p>
            </p:txBody>
          </p:sp>
          <p:sp>
            <p:nvSpPr>
              <p:cNvPr id="705547" name="Line 11"/>
              <p:cNvSpPr>
                <a:spLocks noChangeShapeType="1"/>
              </p:cNvSpPr>
              <p:nvPr/>
            </p:nvSpPr>
            <p:spPr bwMode="auto">
              <a:xfrm>
                <a:off x="3474" y="1957"/>
                <a:ext cx="0" cy="288"/>
              </a:xfrm>
              <a:prstGeom prst="line">
                <a:avLst/>
              </a:prstGeom>
              <a:noFill/>
              <a:ln w="28575">
                <a:solidFill>
                  <a:schemeClr val="tx1"/>
                </a:solidFill>
                <a:round/>
                <a:headEnd/>
                <a:tailEnd type="triangle" w="med" len="med"/>
              </a:ln>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a:flatTx/>
              </a:bodyPr>
              <a:lstStyle/>
              <a:p>
                <a:endParaRPr lang="zh-CN" altLang="en-US"/>
              </a:p>
            </p:txBody>
          </p:sp>
          <p:sp>
            <p:nvSpPr>
              <p:cNvPr id="705548" name="Line 12"/>
              <p:cNvSpPr>
                <a:spLocks noChangeShapeType="1"/>
              </p:cNvSpPr>
              <p:nvPr/>
            </p:nvSpPr>
            <p:spPr bwMode="auto">
              <a:xfrm>
                <a:off x="3474" y="2629"/>
                <a:ext cx="0" cy="192"/>
              </a:xfrm>
              <a:prstGeom prst="line">
                <a:avLst/>
              </a:prstGeom>
              <a:noFill/>
              <a:ln w="28575">
                <a:solidFill>
                  <a:schemeClr val="tx1"/>
                </a:solidFill>
                <a:round/>
                <a:headEnd/>
                <a:tailEnd/>
              </a:ln>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a:flatTx/>
              </a:bodyPr>
              <a:lstStyle/>
              <a:p>
                <a:endParaRPr lang="zh-CN" altLang="en-US"/>
              </a:p>
            </p:txBody>
          </p:sp>
          <p:sp>
            <p:nvSpPr>
              <p:cNvPr id="705552" name="Line 16"/>
              <p:cNvSpPr>
                <a:spLocks noChangeShapeType="1"/>
              </p:cNvSpPr>
              <p:nvPr/>
            </p:nvSpPr>
            <p:spPr bwMode="auto">
              <a:xfrm>
                <a:off x="4146" y="2821"/>
                <a:ext cx="0" cy="240"/>
              </a:xfrm>
              <a:prstGeom prst="line">
                <a:avLst/>
              </a:prstGeom>
              <a:noFill/>
              <a:ln w="28575">
                <a:solidFill>
                  <a:schemeClr val="tx1"/>
                </a:solidFill>
                <a:round/>
                <a:headEnd/>
                <a:tailEnd type="triangle" w="med" len="med"/>
              </a:ln>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a:flatTx/>
              </a:bodyPr>
              <a:lstStyle/>
              <a:p>
                <a:endParaRPr lang="zh-CN" altLang="en-US"/>
              </a:p>
            </p:txBody>
          </p:sp>
          <p:sp>
            <p:nvSpPr>
              <p:cNvPr id="705553" name="Line 17"/>
              <p:cNvSpPr>
                <a:spLocks noChangeShapeType="1"/>
              </p:cNvSpPr>
              <p:nvPr/>
            </p:nvSpPr>
            <p:spPr bwMode="auto">
              <a:xfrm flipV="1">
                <a:off x="3479" y="2818"/>
                <a:ext cx="666" cy="1"/>
              </a:xfrm>
              <a:prstGeom prst="line">
                <a:avLst/>
              </a:prstGeom>
              <a:noFill/>
              <a:ln w="28575">
                <a:solidFill>
                  <a:schemeClr val="tx1"/>
                </a:solidFill>
                <a:round/>
                <a:headEnd/>
                <a:tailEnd/>
              </a:ln>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a:flatTx/>
              </a:bodyPr>
              <a:lstStyle/>
              <a:p>
                <a:endParaRPr lang="zh-CN" altLang="en-US"/>
              </a:p>
            </p:txBody>
          </p:sp>
        </p:grpSp>
      </p:grpSp>
    </p:spTree>
    <p:extLst>
      <p:ext uri="{BB962C8B-B14F-4D97-AF65-F5344CB8AC3E}">
        <p14:creationId xmlns:p14="http://schemas.microsoft.com/office/powerpoint/2010/main" val="606493341"/>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00743" y="258083"/>
                <a:ext cx="10515600" cy="4351338"/>
              </a:xfrm>
            </p:spPr>
            <p:txBody>
              <a:bodyPr/>
              <a:lstStyle/>
              <a:p>
                <a:r>
                  <a:rPr lang="zh-CN" altLang="en-US" dirty="0" smtClean="0"/>
                  <a:t>例：某灯管厂从一批灯管中抽出</a:t>
                </a:r>
                <a:r>
                  <a:rPr lang="en-US" altLang="zh-CN" dirty="0" smtClean="0"/>
                  <a:t>50</a:t>
                </a:r>
                <a:r>
                  <a:rPr lang="zh-CN" altLang="en-US" dirty="0" smtClean="0"/>
                  <a:t>支进行耐用时间测试，计算出样本方差为</a:t>
                </a:r>
                <a:r>
                  <a:rPr lang="en-US" altLang="zh-CN" dirty="0" smtClean="0"/>
                  <a:t>2500</a:t>
                </a:r>
                <a:r>
                  <a:rPr lang="zh-CN" altLang="en-US" dirty="0" smtClean="0"/>
                  <a:t>，试构造（</a:t>
                </a:r>
                <a:r>
                  <a:rPr lang="en-US" altLang="zh-CN" dirty="0" smtClean="0"/>
                  <a:t>1</a:t>
                </a:r>
                <a:r>
                  <a:rPr lang="zh-CN" altLang="en-US" dirty="0" smtClean="0"/>
                  <a:t>）</a:t>
                </a:r>
                <a14:m>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𝜎</m:t>
                        </m:r>
                      </m:e>
                      <m:sup>
                        <m:r>
                          <a:rPr lang="en-US" altLang="zh-CN" b="0" i="1" smtClean="0">
                            <a:latin typeface="Cambria Math" panose="02040503050406030204" pitchFamily="18" charset="0"/>
                          </a:rPr>
                          <m:t>2</m:t>
                        </m:r>
                      </m:sup>
                    </m:sSup>
                  </m:oMath>
                </a14:m>
                <a:r>
                  <a:rPr lang="zh-CN" altLang="en-US" dirty="0" smtClean="0"/>
                  <a:t>的</a:t>
                </a:r>
                <a:r>
                  <a:rPr lang="en-US" altLang="zh-CN" dirty="0" smtClean="0"/>
                  <a:t>95%</a:t>
                </a:r>
                <a:r>
                  <a:rPr lang="zh-CN" altLang="en-US" dirty="0" smtClean="0"/>
                  <a:t>置信区间；（</a:t>
                </a:r>
                <a:r>
                  <a:rPr lang="en-US" altLang="zh-CN" dirty="0" smtClean="0"/>
                  <a:t>2</a:t>
                </a:r>
                <a:r>
                  <a:rPr lang="zh-CN" altLang="en-US" dirty="0" smtClean="0"/>
                  <a:t>）</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𝜎</m:t>
                        </m:r>
                      </m:e>
                      <m:sup/>
                    </m:sSup>
                    <m:r>
                      <a:rPr lang="zh-CN" altLang="en-US" i="1" smtClean="0">
                        <a:latin typeface="Cambria Math" panose="02040503050406030204" pitchFamily="18" charset="0"/>
                      </a:rPr>
                      <m:t>的</m:t>
                    </m:r>
                  </m:oMath>
                </a14:m>
                <a:r>
                  <a:rPr lang="en-US" altLang="zh-CN" dirty="0" smtClean="0"/>
                  <a:t>95%</a:t>
                </a:r>
                <a:r>
                  <a:rPr lang="zh-CN" altLang="en-US" dirty="0" smtClean="0"/>
                  <a:t>置信区间；（</a:t>
                </a:r>
                <a:r>
                  <a:rPr lang="en-US" altLang="zh-CN" dirty="0" smtClean="0"/>
                  <a:t>3</a:t>
                </a:r>
                <a:r>
                  <a:rPr lang="zh-CN" altLang="en-US" dirty="0" smtClean="0"/>
                  <a:t>）该批灯管的耐用时间是否稳定？（</a:t>
                </a:r>
                <a:r>
                  <a:rPr lang="en-US" altLang="zh-CN" dirty="0" smtClean="0"/>
                  <a:t>4</a:t>
                </a:r>
                <a:r>
                  <a:rPr lang="zh-CN" altLang="en-US" dirty="0" smtClean="0"/>
                  <a:t>）构造置信区间时候作了何种假设？</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00743" y="258083"/>
                <a:ext cx="10515600" cy="4351338"/>
              </a:xfrm>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17828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ChangeArrowheads="1"/>
          </p:cNvSpPr>
          <p:nvPr/>
        </p:nvSpPr>
        <p:spPr bwMode="auto">
          <a:xfrm>
            <a:off x="1524000" y="404814"/>
            <a:ext cx="8243888" cy="750887"/>
          </a:xfrm>
          <a:prstGeom prst="rect">
            <a:avLst/>
          </a:prstGeom>
          <a:noFill/>
          <a:ln/>
        </p:spPr>
        <p:txBody>
          <a:bodyPr vert="horz" lIns="91440" tIns="45720" rIns="91440" bIns="45720" rtlCol="0" anchor="ctr">
            <a:normAutofit/>
          </a:bodyPr>
          <a:lstStyle/>
          <a:p>
            <a:pPr>
              <a:lnSpc>
                <a:spcPct val="90000"/>
              </a:lnSpc>
              <a:spcBef>
                <a:spcPct val="0"/>
              </a:spcBef>
            </a:pPr>
            <a:r>
              <a:rPr lang="zh-CN" altLang="en-US" sz="3200" dirty="0">
                <a:latin typeface="Arial" panose="020B0604020202020204" pitchFamily="34" charset="0"/>
                <a:ea typeface="黑体" panose="02010609060101010101" pitchFamily="49" charset="-122"/>
                <a:cs typeface="+mj-cs"/>
              </a:rPr>
              <a:t>第三节 两个总体参数的区间估计</a:t>
            </a:r>
          </a:p>
        </p:txBody>
      </p:sp>
      <p:sp>
        <p:nvSpPr>
          <p:cNvPr id="770051" name="Rectangle 3"/>
          <p:cNvSpPr>
            <a:spLocks noChangeArrowheads="1"/>
          </p:cNvSpPr>
          <p:nvPr/>
        </p:nvSpPr>
        <p:spPr bwMode="auto">
          <a:xfrm>
            <a:off x="1992313" y="2060575"/>
            <a:ext cx="655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lgn="ctr">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buFontTx/>
              <a:buAutoNum type="ea1ChsPeriod"/>
            </a:pPr>
            <a:r>
              <a:rPr lang="zh-CN" altLang="en-US"/>
              <a:t>两个总体均值之差的区间估计</a:t>
            </a:r>
          </a:p>
          <a:p>
            <a:pPr algn="l">
              <a:buFontTx/>
              <a:buAutoNum type="ea1ChsPeriod"/>
            </a:pPr>
            <a:r>
              <a:rPr lang="zh-CN" altLang="en-US"/>
              <a:t>两个总体比例的之差区间估计</a:t>
            </a:r>
          </a:p>
          <a:p>
            <a:pPr algn="l">
              <a:buFontTx/>
              <a:buAutoNum type="ea1ChsPeriod"/>
            </a:pPr>
            <a:r>
              <a:rPr lang="zh-CN" altLang="en-US"/>
              <a:t>两个总体方差比的区间估计</a:t>
            </a:r>
          </a:p>
        </p:txBody>
      </p:sp>
    </p:spTree>
    <p:extLst>
      <p:ext uri="{BB962C8B-B14F-4D97-AF65-F5344CB8AC3E}">
        <p14:creationId xmlns:p14="http://schemas.microsoft.com/office/powerpoint/2010/main" val="1951858932"/>
      </p:ext>
    </p:extLst>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a:xfrm>
            <a:off x="1524001" y="260350"/>
            <a:ext cx="6264275" cy="782638"/>
          </a:xfrm>
          <a:noFill/>
          <a:ln/>
        </p:spPr>
        <p:txBody>
          <a:bodyPr vert="horz" lIns="91440" tIns="45720" rIns="91440" bIns="45720" rtlCol="0" anchor="ctr">
            <a:normAutofit/>
          </a:bodyPr>
          <a:lstStyle/>
          <a:p>
            <a:r>
              <a:rPr lang="zh-CN" altLang="en-US" sz="3200" dirty="0">
                <a:latin typeface="Arial" panose="020B0604020202020204" pitchFamily="34" charset="0"/>
                <a:ea typeface="黑体" panose="02010609060101010101" pitchFamily="49" charset="-122"/>
              </a:rPr>
              <a:t>两个总体参数的区间估计</a:t>
            </a:r>
          </a:p>
        </p:txBody>
      </p:sp>
      <p:graphicFrame>
        <p:nvGraphicFramePr>
          <p:cNvPr id="772134" name="Group 38"/>
          <p:cNvGraphicFramePr>
            <a:graphicFrameLocks noGrp="1"/>
          </p:cNvGraphicFramePr>
          <p:nvPr>
            <p:extLst>
              <p:ext uri="{D42A27DB-BD31-4B8C-83A1-F6EECF244321}">
                <p14:modId xmlns:p14="http://schemas.microsoft.com/office/powerpoint/2010/main" val="2388642292"/>
              </p:ext>
            </p:extLst>
          </p:nvPr>
        </p:nvGraphicFramePr>
        <p:xfrm>
          <a:off x="1992313" y="2060575"/>
          <a:ext cx="7924800" cy="3315654"/>
        </p:xfrm>
        <a:graphic>
          <a:graphicData uri="http://schemas.openxmlformats.org/drawingml/2006/table">
            <a:tbl>
              <a:tblPr/>
              <a:tblGrid>
                <a:gridCol w="2438400"/>
                <a:gridCol w="2601912"/>
                <a:gridCol w="2884488"/>
              </a:tblGrid>
              <a:tr h="427038">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3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总体参数</a:t>
                      </a:r>
                    </a:p>
                  </a:txBody>
                  <a:tcPr anchor="ctr" horzOverflow="overflow">
                    <a:lnL w="12700" cap="flat" cmpd="sng" algn="ctr">
                      <a:solidFill>
                        <a:srgbClr val="C06EB2"/>
                      </a:solidFill>
                      <a:prstDash val="solid"/>
                      <a:round/>
                      <a:headEnd type="none" w="med" len="med"/>
                      <a:tailEnd type="none" w="med" len="med"/>
                    </a:lnL>
                    <a:lnR w="12700" cap="flat" cmpd="sng" algn="ctr">
                      <a:solidFill>
                        <a:srgbClr val="87188A"/>
                      </a:solidFill>
                      <a:prstDash val="solid"/>
                      <a:round/>
                      <a:headEnd type="none" w="med" len="med"/>
                      <a:tailEnd type="none" w="med" len="med"/>
                    </a:lnR>
                    <a:lnT w="12700" cap="flat" cmpd="sng" algn="ctr">
                      <a:solidFill>
                        <a:srgbClr val="C06EB2"/>
                      </a:solidFill>
                      <a:prstDash val="solid"/>
                      <a:round/>
                      <a:headEnd type="none" w="med" len="med"/>
                      <a:tailEnd type="none" w="med" len="med"/>
                    </a:lnT>
                    <a:lnB w="12700" cap="flat" cmpd="sng" algn="ctr">
                      <a:solidFill>
                        <a:srgbClr val="87188A"/>
                      </a:solidFill>
                      <a:prstDash val="solid"/>
                      <a:round/>
                      <a:headEnd type="none" w="med" len="med"/>
                      <a:tailEnd type="none" w="med" len="med"/>
                    </a:lnB>
                    <a:lnTlToBr>
                      <a:noFill/>
                    </a:lnTlToBr>
                    <a:lnBlToTr>
                      <a:noFill/>
                    </a:lnBlToTr>
                    <a:solidFill>
                      <a:srgbClr val="FFFF93"/>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3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符号表示</a:t>
                      </a:r>
                    </a:p>
                  </a:txBody>
                  <a:tcPr anchor="ctr" horzOverflow="overflow">
                    <a:lnL w="12700" cap="flat" cmpd="sng" algn="ctr">
                      <a:solidFill>
                        <a:srgbClr val="87188A"/>
                      </a:solidFill>
                      <a:prstDash val="solid"/>
                      <a:round/>
                      <a:headEnd type="none" w="med" len="med"/>
                      <a:tailEnd type="none" w="med" len="med"/>
                    </a:lnL>
                    <a:lnR w="12700" cap="flat" cmpd="sng" algn="ctr">
                      <a:solidFill>
                        <a:srgbClr val="87188A"/>
                      </a:solidFill>
                      <a:prstDash val="solid"/>
                      <a:round/>
                      <a:headEnd type="none" w="med" len="med"/>
                      <a:tailEnd type="none" w="med" len="med"/>
                    </a:lnR>
                    <a:lnT w="12700" cap="flat" cmpd="sng" algn="ctr">
                      <a:solidFill>
                        <a:srgbClr val="C06EB2"/>
                      </a:solidFill>
                      <a:prstDash val="solid"/>
                      <a:round/>
                      <a:headEnd type="none" w="med" len="med"/>
                      <a:tailEnd type="none" w="med" len="med"/>
                    </a:lnT>
                    <a:lnB w="12700" cap="flat" cmpd="sng" algn="ctr">
                      <a:solidFill>
                        <a:srgbClr val="87188A"/>
                      </a:solidFill>
                      <a:prstDash val="solid"/>
                      <a:round/>
                      <a:headEnd type="none" w="med" len="med"/>
                      <a:tailEnd type="none" w="med" len="med"/>
                    </a:lnB>
                    <a:lnTlToBr>
                      <a:noFill/>
                    </a:lnTlToBr>
                    <a:lnBlToTr>
                      <a:noFill/>
                    </a:lnBlToTr>
                    <a:solidFill>
                      <a:srgbClr val="FFFF93"/>
                    </a:solid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3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样本统计量</a:t>
                      </a:r>
                    </a:p>
                  </a:txBody>
                  <a:tcPr anchor="ctr" horzOverflow="overflow">
                    <a:lnL w="12700" cap="flat" cmpd="sng" algn="ctr">
                      <a:solidFill>
                        <a:srgbClr val="87188A"/>
                      </a:solidFill>
                      <a:prstDash val="solid"/>
                      <a:round/>
                      <a:headEnd type="none" w="med" len="med"/>
                      <a:tailEnd type="none" w="med" len="med"/>
                    </a:lnL>
                    <a:lnR w="12700" cap="flat" cmpd="sng" algn="ctr">
                      <a:solidFill>
                        <a:srgbClr val="C06EB2"/>
                      </a:solidFill>
                      <a:prstDash val="solid"/>
                      <a:round/>
                      <a:headEnd type="none" w="med" len="med"/>
                      <a:tailEnd type="none" w="med" len="med"/>
                    </a:lnR>
                    <a:lnT w="12700" cap="flat" cmpd="sng" algn="ctr">
                      <a:solidFill>
                        <a:srgbClr val="C06EB2"/>
                      </a:solidFill>
                      <a:prstDash val="solid"/>
                      <a:round/>
                      <a:headEnd type="none" w="med" len="med"/>
                      <a:tailEnd type="none" w="med" len="med"/>
                    </a:lnT>
                    <a:lnB w="12700" cap="flat" cmpd="sng" algn="ctr">
                      <a:solidFill>
                        <a:srgbClr val="87188A"/>
                      </a:solidFill>
                      <a:prstDash val="solid"/>
                      <a:round/>
                      <a:headEnd type="none" w="med" len="med"/>
                      <a:tailEnd type="none" w="med" len="med"/>
                    </a:lnB>
                    <a:lnTlToBr>
                      <a:noFill/>
                    </a:lnTlToBr>
                    <a:lnBlToTr>
                      <a:noFill/>
                    </a:lnBlToTr>
                    <a:solidFill>
                      <a:srgbClr val="FFFF93"/>
                    </a:solidFill>
                  </a:tcPr>
                </a:tc>
              </a:tr>
              <a:tr h="1008063">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3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均值之差</a:t>
                      </a: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w="12700" cap="flat" cmpd="sng" algn="ctr">
                      <a:solidFill>
                        <a:srgbClr val="87188A"/>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3000" b="1" i="0" u="none" strike="noStrike" cap="none" normalizeH="0" baseline="30000" smtClean="0">
                        <a:ln>
                          <a:noFill/>
                        </a:ln>
                        <a:solidFill>
                          <a:schemeClr val="tx1"/>
                        </a:solidFill>
                        <a:effectLst/>
                        <a:latin typeface="Symbol" panose="05050102010706020507" pitchFamily="18" charset="2"/>
                        <a:ea typeface="宋体" panose="02010600030101010101" pitchFamily="2" charset="-122"/>
                      </a:endParaRP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w="12700" cap="flat" cmpd="sng" algn="ctr">
                      <a:solidFill>
                        <a:srgbClr val="87188A"/>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3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w="12700" cap="flat" cmpd="sng" algn="ctr">
                      <a:solidFill>
                        <a:srgbClr val="87188A"/>
                      </a:solidFill>
                      <a:prstDash val="solid"/>
                      <a:round/>
                      <a:headEnd type="none" w="med" len="med"/>
                      <a:tailEnd type="none" w="med" len="med"/>
                    </a:lnT>
                    <a:lnB cap="flat">
                      <a:noFill/>
                    </a:lnB>
                    <a:lnTlToBr>
                      <a:noFill/>
                    </a:lnTlToBr>
                    <a:lnBlToTr>
                      <a:noFill/>
                    </a:lnBlToTr>
                    <a:noFill/>
                  </a:tcPr>
                </a:tc>
              </a:tr>
              <a:tr h="642938">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en-US" sz="3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3000" b="1" i="0" u="none" strike="noStrike" cap="none" normalizeH="0" baseline="30000" dirty="0" smtClean="0">
                        <a:ln>
                          <a:noFill/>
                        </a:ln>
                        <a:solidFill>
                          <a:schemeClr val="tx1"/>
                        </a:solidFill>
                        <a:effectLst/>
                        <a:latin typeface="Symbol" panose="05050102010706020507" pitchFamily="18" charset="2"/>
                        <a:ea typeface="宋体" panose="02010600030101010101" pitchFamily="2" charset="-122"/>
                      </a:endParaRP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3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cap="flat">
                      <a:noFill/>
                    </a:lnT>
                    <a:lnB cap="flat">
                      <a:noFill/>
                    </a:lnB>
                    <a:lnTlToBr>
                      <a:noFill/>
                    </a:lnTlToBr>
                    <a:lnBlToTr>
                      <a:noFill/>
                    </a:lnBlToTr>
                    <a:noFill/>
                  </a:tcPr>
                </a:tc>
              </a:tr>
              <a:tr h="1116013">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3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方差比</a:t>
                      </a: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cap="flat">
                      <a:noFill/>
                    </a:lnT>
                    <a:lnB w="12700" cap="flat" cmpd="sng" algn="ctr">
                      <a:solidFill>
                        <a:srgbClr val="C06EB2"/>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3000" b="1" i="0" u="none" strike="noStrike" cap="none" normalizeH="0" baseline="30000" dirty="0" smtClean="0">
                        <a:ln>
                          <a:noFill/>
                        </a:ln>
                        <a:solidFill>
                          <a:schemeClr val="tx1"/>
                        </a:solidFill>
                        <a:effectLst/>
                        <a:latin typeface="Symbol" panose="05050102010706020507" pitchFamily="18" charset="2"/>
                        <a:ea typeface="宋体" panose="02010600030101010101" pitchFamily="2" charset="-122"/>
                      </a:endParaRP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cap="flat">
                      <a:noFill/>
                    </a:lnT>
                    <a:lnB w="12700" cap="flat" cmpd="sng" algn="ctr">
                      <a:solidFill>
                        <a:srgbClr val="C06EB2"/>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CN" altLang="zh-CN" sz="3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C06EB2"/>
                      </a:solidFill>
                      <a:prstDash val="solid"/>
                      <a:round/>
                      <a:headEnd type="none" w="med" len="med"/>
                      <a:tailEnd type="none" w="med" len="med"/>
                    </a:lnL>
                    <a:lnR w="12700" cap="flat" cmpd="sng" algn="ctr">
                      <a:solidFill>
                        <a:srgbClr val="C06EB2"/>
                      </a:solidFill>
                      <a:prstDash val="solid"/>
                      <a:round/>
                      <a:headEnd type="none" w="med" len="med"/>
                      <a:tailEnd type="none" w="med" len="med"/>
                    </a:lnR>
                    <a:lnT cap="flat">
                      <a:noFill/>
                    </a:lnT>
                    <a:lnB w="12700" cap="flat" cmpd="sng" algn="ctr">
                      <a:solidFill>
                        <a:srgbClr val="C06EB2"/>
                      </a:solidFill>
                      <a:prstDash val="solid"/>
                      <a:round/>
                      <a:headEnd type="none" w="med" len="med"/>
                      <a:tailEnd type="none" w="med" len="med"/>
                    </a:lnB>
                    <a:lnTlToBr>
                      <a:noFill/>
                    </a:lnTlToBr>
                    <a:lnBlToTr>
                      <a:noFill/>
                    </a:lnBlToTr>
                    <a:noFill/>
                  </a:tcPr>
                </a:tc>
              </a:tr>
            </a:tbl>
          </a:graphicData>
        </a:graphic>
      </p:graphicFrame>
      <p:graphicFrame>
        <p:nvGraphicFramePr>
          <p:cNvPr id="772124" name="Object 28"/>
          <p:cNvGraphicFramePr>
            <a:graphicFrameLocks noChangeAspect="1"/>
          </p:cNvGraphicFramePr>
          <p:nvPr>
            <p:extLst>
              <p:ext uri="{D42A27DB-BD31-4B8C-83A1-F6EECF244321}">
                <p14:modId xmlns:p14="http://schemas.microsoft.com/office/powerpoint/2010/main" val="3626944084"/>
              </p:ext>
            </p:extLst>
          </p:nvPr>
        </p:nvGraphicFramePr>
        <p:xfrm>
          <a:off x="5145088" y="2763838"/>
          <a:ext cx="1471612" cy="630237"/>
        </p:xfrm>
        <a:graphic>
          <a:graphicData uri="http://schemas.openxmlformats.org/presentationml/2006/ole">
            <mc:AlternateContent xmlns:mc="http://schemas.openxmlformats.org/markup-compatibility/2006">
              <mc:Choice xmlns:v="urn:schemas-microsoft-com:vml" Requires="v">
                <p:oleObj spid="_x0000_s8344" name="公式" r:id="rId4" imgW="533160" imgH="228600" progId="Equation.3">
                  <p:embed/>
                </p:oleObj>
              </mc:Choice>
              <mc:Fallback>
                <p:oleObj name="公式" r:id="rId4" imgW="533160" imgH="228600" progId="Equation.3">
                  <p:embed/>
                  <p:pic>
                    <p:nvPicPr>
                      <p:cNvPr id="0" name=""/>
                      <p:cNvPicPr>
                        <a:picLocks noChangeAspect="1" noChangeArrowheads="1"/>
                      </p:cNvPicPr>
                      <p:nvPr/>
                    </p:nvPicPr>
                    <p:blipFill>
                      <a:blip r:embed="rId5"/>
                      <a:srcRect/>
                      <a:stretch>
                        <a:fillRect/>
                      </a:stretch>
                    </p:blipFill>
                    <p:spPr bwMode="auto">
                      <a:xfrm>
                        <a:off x="5145088" y="2763838"/>
                        <a:ext cx="1471612" cy="630237"/>
                      </a:xfrm>
                      <a:prstGeom prst="rect">
                        <a:avLst/>
                      </a:prstGeom>
                      <a:noFill/>
                      <a:effectLst>
                        <a:outerShdw dist="127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2126" name="Object 30"/>
          <p:cNvGraphicFramePr>
            <a:graphicFrameLocks noChangeAspect="1"/>
          </p:cNvGraphicFramePr>
          <p:nvPr>
            <p:extLst>
              <p:ext uri="{D42A27DB-BD31-4B8C-83A1-F6EECF244321}">
                <p14:modId xmlns:p14="http://schemas.microsoft.com/office/powerpoint/2010/main" val="961545547"/>
              </p:ext>
            </p:extLst>
          </p:nvPr>
        </p:nvGraphicFramePr>
        <p:xfrm>
          <a:off x="5248275" y="4421188"/>
          <a:ext cx="1160463" cy="612775"/>
        </p:xfrm>
        <a:graphic>
          <a:graphicData uri="http://schemas.openxmlformats.org/presentationml/2006/ole">
            <mc:AlternateContent xmlns:mc="http://schemas.openxmlformats.org/markup-compatibility/2006">
              <mc:Choice xmlns:v="urn:schemas-microsoft-com:vml" Requires="v">
                <p:oleObj spid="_x0000_s8345" name="公式" r:id="rId6" imgW="457200" imgH="241200" progId="Equation.3">
                  <p:embed/>
                </p:oleObj>
              </mc:Choice>
              <mc:Fallback>
                <p:oleObj name="公式" r:id="rId6" imgW="457200" imgH="241200" progId="Equation.3">
                  <p:embed/>
                  <p:pic>
                    <p:nvPicPr>
                      <p:cNvPr id="0" name=""/>
                      <p:cNvPicPr>
                        <a:picLocks noChangeAspect="1" noChangeArrowheads="1"/>
                      </p:cNvPicPr>
                      <p:nvPr/>
                    </p:nvPicPr>
                    <p:blipFill>
                      <a:blip r:embed="rId7"/>
                      <a:srcRect/>
                      <a:stretch>
                        <a:fillRect/>
                      </a:stretch>
                    </p:blipFill>
                    <p:spPr bwMode="auto">
                      <a:xfrm>
                        <a:off x="5248275" y="4421188"/>
                        <a:ext cx="1160463" cy="612775"/>
                      </a:xfrm>
                      <a:prstGeom prst="rect">
                        <a:avLst/>
                      </a:prstGeom>
                      <a:noFill/>
                      <a:effectLst>
                        <a:outerShdw dist="127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2127" name="Object 31"/>
          <p:cNvGraphicFramePr>
            <a:graphicFrameLocks noChangeAspect="1"/>
          </p:cNvGraphicFramePr>
          <p:nvPr>
            <p:extLst>
              <p:ext uri="{D42A27DB-BD31-4B8C-83A1-F6EECF244321}">
                <p14:modId xmlns:p14="http://schemas.microsoft.com/office/powerpoint/2010/main" val="2709872756"/>
              </p:ext>
            </p:extLst>
          </p:nvPr>
        </p:nvGraphicFramePr>
        <p:xfrm>
          <a:off x="7910513" y="2781300"/>
          <a:ext cx="1266825" cy="542925"/>
        </p:xfrm>
        <a:graphic>
          <a:graphicData uri="http://schemas.openxmlformats.org/presentationml/2006/ole">
            <mc:AlternateContent xmlns:mc="http://schemas.openxmlformats.org/markup-compatibility/2006">
              <mc:Choice xmlns:v="urn:schemas-microsoft-com:vml" Requires="v">
                <p:oleObj spid="_x0000_s8346" name="公式" r:id="rId8" imgW="533160" imgH="228600" progId="Equation.3">
                  <p:embed/>
                </p:oleObj>
              </mc:Choice>
              <mc:Fallback>
                <p:oleObj name="公式" r:id="rId8" imgW="533160" imgH="228600" progId="Equation.3">
                  <p:embed/>
                  <p:pic>
                    <p:nvPicPr>
                      <p:cNvPr id="0" name=""/>
                      <p:cNvPicPr>
                        <a:picLocks noChangeAspect="1" noChangeArrowheads="1"/>
                      </p:cNvPicPr>
                      <p:nvPr/>
                    </p:nvPicPr>
                    <p:blipFill>
                      <a:blip r:embed="rId9"/>
                      <a:srcRect/>
                      <a:stretch>
                        <a:fillRect/>
                      </a:stretch>
                    </p:blipFill>
                    <p:spPr bwMode="auto">
                      <a:xfrm>
                        <a:off x="7910513" y="2781300"/>
                        <a:ext cx="1266825" cy="542925"/>
                      </a:xfrm>
                      <a:prstGeom prst="rect">
                        <a:avLst/>
                      </a:prstGeom>
                      <a:noFill/>
                      <a:effectLst>
                        <a:outerShdw dist="127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2129" name="Object 33"/>
          <p:cNvGraphicFramePr>
            <a:graphicFrameLocks noChangeAspect="1"/>
          </p:cNvGraphicFramePr>
          <p:nvPr>
            <p:extLst>
              <p:ext uri="{D42A27DB-BD31-4B8C-83A1-F6EECF244321}">
                <p14:modId xmlns:p14="http://schemas.microsoft.com/office/powerpoint/2010/main" val="1542126361"/>
              </p:ext>
            </p:extLst>
          </p:nvPr>
        </p:nvGraphicFramePr>
        <p:xfrm>
          <a:off x="8142288" y="4567238"/>
          <a:ext cx="1055687" cy="573087"/>
        </p:xfrm>
        <a:graphic>
          <a:graphicData uri="http://schemas.openxmlformats.org/presentationml/2006/ole">
            <mc:AlternateContent xmlns:mc="http://schemas.openxmlformats.org/markup-compatibility/2006">
              <mc:Choice xmlns:v="urn:schemas-microsoft-com:vml" Requires="v">
                <p:oleObj spid="_x0000_s8347" name="公式" r:id="rId10" imgW="444240" imgH="241200" progId="Equation.3">
                  <p:embed/>
                </p:oleObj>
              </mc:Choice>
              <mc:Fallback>
                <p:oleObj name="公式" r:id="rId10" imgW="444240" imgH="241200" progId="Equation.3">
                  <p:embed/>
                  <p:pic>
                    <p:nvPicPr>
                      <p:cNvPr id="0" name=""/>
                      <p:cNvPicPr>
                        <a:picLocks noChangeAspect="1" noChangeArrowheads="1"/>
                      </p:cNvPicPr>
                      <p:nvPr/>
                    </p:nvPicPr>
                    <p:blipFill>
                      <a:blip r:embed="rId11"/>
                      <a:srcRect/>
                      <a:stretch>
                        <a:fillRect/>
                      </a:stretch>
                    </p:blipFill>
                    <p:spPr bwMode="auto">
                      <a:xfrm>
                        <a:off x="8142288" y="4567238"/>
                        <a:ext cx="1055687" cy="573087"/>
                      </a:xfrm>
                      <a:prstGeom prst="rect">
                        <a:avLst/>
                      </a:prstGeom>
                      <a:noFill/>
                      <a:effectLst>
                        <a:outerShdw dist="127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5102146"/>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a:xfrm>
            <a:off x="1703388" y="333375"/>
            <a:ext cx="6337300" cy="661988"/>
          </a:xfrm>
          <a:noFill/>
          <a:ln/>
        </p:spPr>
        <p:txBody>
          <a:bodyPr vert="horz" lIns="91440" tIns="45720" rIns="91440" bIns="45720" rtlCol="0" anchor="ctr">
            <a:normAutofit/>
          </a:bodyPr>
          <a:lstStyle/>
          <a:p>
            <a:r>
              <a:rPr lang="zh-CN" altLang="en-US" sz="3200">
                <a:latin typeface="Arial" panose="020B0604020202020204" pitchFamily="34" charset="0"/>
                <a:ea typeface="黑体" panose="02010609060101010101" pitchFamily="49" charset="-122"/>
              </a:rPr>
              <a:t>一、两个总体均值之差的估计</a:t>
            </a:r>
          </a:p>
        </p:txBody>
      </p:sp>
      <p:sp>
        <p:nvSpPr>
          <p:cNvPr id="778243" name="Rectangle 3"/>
          <p:cNvSpPr>
            <a:spLocks noGrp="1" noChangeArrowheads="1"/>
          </p:cNvSpPr>
          <p:nvPr>
            <p:ph type="body" idx="1"/>
          </p:nvPr>
        </p:nvSpPr>
        <p:spPr>
          <a:xfrm>
            <a:off x="2135188" y="2060575"/>
            <a:ext cx="8153400" cy="4343400"/>
          </a:xfrm>
          <a:noFill/>
          <a:ln/>
        </p:spPr>
        <p:txBody>
          <a:bodyPr/>
          <a:lstStyle/>
          <a:p>
            <a:pPr marL="609600" indent="-609600" algn="just"/>
            <a:r>
              <a:rPr lang="en-US" altLang="zh-CN" sz="2400" b="1"/>
              <a:t>1.	</a:t>
            </a:r>
            <a:r>
              <a:rPr lang="zh-CN" altLang="en-US" sz="2400" b="1"/>
              <a:t>假定条件</a:t>
            </a:r>
          </a:p>
          <a:p>
            <a:pPr marL="1219200" lvl="1" indent="-533400" algn="just">
              <a:buFont typeface="Wingdings" panose="05000000000000000000" pitchFamily="2" charset="2"/>
              <a:buChar char="§"/>
            </a:pPr>
            <a:r>
              <a:rPr lang="zh-CN" altLang="en-US" b="1"/>
              <a:t>两个总体都服从正态分布，</a:t>
            </a:r>
            <a:r>
              <a:rPr lang="zh-CN" altLang="en-US" b="1">
                <a:sym typeface="Symbol" panose="05050102010706020507" pitchFamily="18" charset="2"/>
              </a:rPr>
              <a:t></a:t>
            </a:r>
            <a:r>
              <a:rPr lang="en-US" altLang="zh-CN" b="1" baseline="-25000"/>
              <a:t>1</a:t>
            </a:r>
            <a:r>
              <a:rPr lang="zh-CN" altLang="en-US" b="1" baseline="30000"/>
              <a:t>２</a:t>
            </a:r>
            <a:r>
              <a:rPr lang="zh-CN" altLang="en-US" b="1"/>
              <a:t>、 </a:t>
            </a:r>
            <a:r>
              <a:rPr lang="zh-CN" altLang="en-US" b="1">
                <a:sym typeface="Symbol" panose="05050102010706020507" pitchFamily="18" charset="2"/>
              </a:rPr>
              <a:t></a:t>
            </a:r>
            <a:r>
              <a:rPr lang="en-US" altLang="zh-CN" b="1" baseline="-25000"/>
              <a:t>2</a:t>
            </a:r>
            <a:r>
              <a:rPr lang="zh-CN" altLang="en-US" b="1" baseline="30000"/>
              <a:t>２</a:t>
            </a:r>
            <a:r>
              <a:rPr lang="zh-CN" altLang="en-US" b="1"/>
              <a:t>已知</a:t>
            </a:r>
          </a:p>
          <a:p>
            <a:pPr marL="1219200" lvl="1" indent="-533400" algn="just">
              <a:buFont typeface="Wingdings" panose="05000000000000000000" pitchFamily="2" charset="2"/>
              <a:buChar char="§"/>
            </a:pPr>
            <a:r>
              <a:rPr lang="zh-CN" altLang="en-US" b="1"/>
              <a:t>若不是正态分布</a:t>
            </a:r>
            <a:r>
              <a:rPr lang="en-US" altLang="zh-CN" b="1"/>
              <a:t>, </a:t>
            </a:r>
            <a:r>
              <a:rPr lang="zh-CN" altLang="en-US" b="1"/>
              <a:t>可以用正态分布来近似</a:t>
            </a:r>
            <a:r>
              <a:rPr lang="en-US" altLang="zh-CN" b="1"/>
              <a:t>(</a:t>
            </a:r>
            <a:r>
              <a:rPr lang="en-US" altLang="zh-CN" b="1" i="1"/>
              <a:t>n</a:t>
            </a:r>
            <a:r>
              <a:rPr lang="en-US" altLang="zh-CN" b="1" baseline="-25000"/>
              <a:t>1</a:t>
            </a:r>
            <a:r>
              <a:rPr lang="en-US" altLang="zh-CN" b="1">
                <a:sym typeface="Symbol" panose="05050102010706020507" pitchFamily="18" charset="2"/>
              </a:rPr>
              <a:t></a:t>
            </a:r>
            <a:r>
              <a:rPr lang="en-US" altLang="zh-CN" b="1"/>
              <a:t>30</a:t>
            </a:r>
            <a:r>
              <a:rPr lang="zh-CN" altLang="en-US" b="1"/>
              <a:t>和</a:t>
            </a:r>
            <a:r>
              <a:rPr lang="en-US" altLang="zh-CN" b="1" i="1"/>
              <a:t>n</a:t>
            </a:r>
            <a:r>
              <a:rPr lang="en-US" altLang="zh-CN" b="1" baseline="-25000"/>
              <a:t>2</a:t>
            </a:r>
            <a:r>
              <a:rPr lang="en-US" altLang="zh-CN" b="1">
                <a:sym typeface="Symbol" panose="05050102010706020507" pitchFamily="18" charset="2"/>
              </a:rPr>
              <a:t></a:t>
            </a:r>
            <a:r>
              <a:rPr lang="en-US" altLang="zh-CN" b="1"/>
              <a:t>30)</a:t>
            </a:r>
          </a:p>
          <a:p>
            <a:pPr marL="1219200" lvl="1" indent="-533400" algn="just">
              <a:buFont typeface="Wingdings" panose="05000000000000000000" pitchFamily="2" charset="2"/>
              <a:buChar char="§"/>
            </a:pPr>
            <a:r>
              <a:rPr lang="zh-CN" altLang="en-US" b="1"/>
              <a:t>两个样本是独立的随机样本</a:t>
            </a:r>
          </a:p>
          <a:p>
            <a:pPr marL="609600" indent="-609600" algn="just">
              <a:buFontTx/>
              <a:buAutoNum type="arabicPeriod" startAt="2"/>
            </a:pPr>
            <a:r>
              <a:rPr lang="zh-CN" altLang="en-US" sz="2400" b="1"/>
              <a:t>使用正态分布统计量</a:t>
            </a:r>
            <a:r>
              <a:rPr lang="en-US" altLang="zh-CN" sz="2400" b="1" i="1"/>
              <a:t>Z</a:t>
            </a:r>
            <a:endParaRPr lang="en-US" altLang="zh-CN" sz="2400" b="1"/>
          </a:p>
          <a:p>
            <a:pPr marL="609600" indent="-609600"/>
            <a:endParaRPr lang="en-US" altLang="zh-CN" sz="2400" b="1" i="1"/>
          </a:p>
        </p:txBody>
      </p:sp>
      <p:graphicFrame>
        <p:nvGraphicFramePr>
          <p:cNvPr id="778247" name="Object 7">
            <a:hlinkClick r:id="" action="ppaction://ole?verb=0"/>
          </p:cNvPr>
          <p:cNvGraphicFramePr>
            <a:graphicFrameLocks/>
          </p:cNvGraphicFramePr>
          <p:nvPr>
            <p:extLst>
              <p:ext uri="{D42A27DB-BD31-4B8C-83A1-F6EECF244321}">
                <p14:modId xmlns:p14="http://schemas.microsoft.com/office/powerpoint/2010/main" val="405267720"/>
              </p:ext>
            </p:extLst>
          </p:nvPr>
        </p:nvGraphicFramePr>
        <p:xfrm>
          <a:off x="3667125" y="4738688"/>
          <a:ext cx="5346700" cy="1571625"/>
        </p:xfrm>
        <a:graphic>
          <a:graphicData uri="http://schemas.openxmlformats.org/presentationml/2006/ole">
            <mc:AlternateContent xmlns:mc="http://schemas.openxmlformats.org/markup-compatibility/2006">
              <mc:Choice xmlns:v="urn:schemas-microsoft-com:vml" Requires="v">
                <p:oleObj spid="_x0000_s9246" name="公式" r:id="rId4" imgW="2412720" imgH="711000" progId="Equation.3">
                  <p:embed/>
                </p:oleObj>
              </mc:Choice>
              <mc:Fallback>
                <p:oleObj name="公式" r:id="rId4" imgW="2412720" imgH="711000" progId="Equation.3">
                  <p:embed/>
                  <p:pic>
                    <p:nvPicPr>
                      <p:cNvPr id="0" name=""/>
                      <p:cNvPicPr>
                        <a:picLocks noChangeArrowheads="1"/>
                      </p:cNvPicPr>
                      <p:nvPr/>
                    </p:nvPicPr>
                    <p:blipFill>
                      <a:blip r:embed="rId5"/>
                      <a:srcRect/>
                      <a:stretch>
                        <a:fillRect/>
                      </a:stretch>
                    </p:blipFill>
                    <p:spPr bwMode="auto">
                      <a:xfrm>
                        <a:off x="3667125" y="4738688"/>
                        <a:ext cx="5346700" cy="1571625"/>
                      </a:xfrm>
                      <a:prstGeom prst="rect">
                        <a:avLst/>
                      </a:prstGeom>
                      <a:noFill/>
                      <a:ln w="38100">
                        <a:solidFill>
                          <a:srgbClr val="00FF00"/>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778251" name="Rectangle 11"/>
          <p:cNvSpPr>
            <a:spLocks noChangeArrowheads="1"/>
          </p:cNvSpPr>
          <p:nvPr/>
        </p:nvSpPr>
        <p:spPr bwMode="auto">
          <a:xfrm>
            <a:off x="1524000" y="1412875"/>
            <a:ext cx="8026400" cy="66198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algn="l"/>
            <a:r>
              <a:rPr lang="zh-CN" altLang="en-US" sz="2800">
                <a:ea typeface="黑体" panose="02010609060101010101" pitchFamily="49" charset="-122"/>
              </a:rPr>
              <a:t>（一）大样本条件下，两个总体均值之差的估计</a:t>
            </a:r>
            <a:endParaRPr lang="zh-CN" altLang="en-US" sz="2800">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2941671538"/>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3299" name="Rectangle 3"/>
          <p:cNvSpPr>
            <a:spLocks noGrp="1" noChangeArrowheads="1"/>
          </p:cNvSpPr>
          <p:nvPr>
            <p:ph type="body" idx="1"/>
          </p:nvPr>
        </p:nvSpPr>
        <p:spPr>
          <a:xfrm>
            <a:off x="2063750" y="1557339"/>
            <a:ext cx="8064500" cy="4632325"/>
          </a:xfrm>
          <a:noFill/>
          <a:ln/>
        </p:spPr>
        <p:txBody>
          <a:bodyPr/>
          <a:lstStyle/>
          <a:p>
            <a:pPr marL="609600" indent="-609600" algn="just"/>
            <a:r>
              <a:rPr lang="en-US" altLang="zh-CN" b="1">
                <a:latin typeface="黑体" panose="02010609060101010101" pitchFamily="49" charset="-122"/>
                <a:ea typeface="黑体" panose="02010609060101010101" pitchFamily="49" charset="-122"/>
              </a:rPr>
              <a:t>3. </a:t>
            </a:r>
            <a:r>
              <a:rPr lang="en-US" altLang="zh-CN" b="1">
                <a:latin typeface="黑体" panose="02010609060101010101" pitchFamily="49" charset="-122"/>
                <a:ea typeface="黑体" panose="02010609060101010101" pitchFamily="49" charset="-122"/>
                <a:sym typeface="Symbol" panose="05050102010706020507" pitchFamily="18" charset="2"/>
              </a:rPr>
              <a:t></a:t>
            </a:r>
            <a:r>
              <a:rPr lang="en-US" altLang="zh-CN" b="1" baseline="-25000">
                <a:latin typeface="黑体" panose="02010609060101010101" pitchFamily="49" charset="-122"/>
                <a:ea typeface="黑体" panose="02010609060101010101" pitchFamily="49" charset="-122"/>
              </a:rPr>
              <a:t>1</a:t>
            </a:r>
            <a:r>
              <a:rPr lang="zh-CN" altLang="en-US" b="1" baseline="30000">
                <a:latin typeface="黑体" panose="02010609060101010101" pitchFamily="49" charset="-122"/>
                <a:ea typeface="黑体" panose="02010609060101010101" pitchFamily="49" charset="-122"/>
              </a:rPr>
              <a:t>２</a:t>
            </a:r>
            <a:r>
              <a:rPr lang="zh-CN" altLang="en-US" b="1">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sym typeface="Symbol" panose="05050102010706020507" pitchFamily="18" charset="2"/>
              </a:rPr>
              <a:t></a:t>
            </a:r>
            <a:r>
              <a:rPr lang="en-US" altLang="zh-CN" b="1" baseline="-25000">
                <a:latin typeface="黑体" panose="02010609060101010101" pitchFamily="49" charset="-122"/>
                <a:ea typeface="黑体" panose="02010609060101010101" pitchFamily="49" charset="-122"/>
              </a:rPr>
              <a:t>2</a:t>
            </a:r>
            <a:r>
              <a:rPr lang="zh-CN" altLang="en-US" b="1" baseline="30000">
                <a:latin typeface="黑体" panose="02010609060101010101" pitchFamily="49" charset="-122"/>
                <a:ea typeface="黑体" panose="02010609060101010101" pitchFamily="49" charset="-122"/>
              </a:rPr>
              <a:t>２</a:t>
            </a:r>
            <a:r>
              <a:rPr lang="zh-CN" altLang="en-US" b="1">
                <a:latin typeface="黑体" panose="02010609060101010101" pitchFamily="49" charset="-122"/>
                <a:ea typeface="黑体" panose="02010609060101010101" pitchFamily="49" charset="-122"/>
              </a:rPr>
              <a:t>已知时，两个总体均值之差</a:t>
            </a:r>
            <a:r>
              <a:rPr lang="zh-CN" altLang="en-US" b="1" i="1">
                <a:latin typeface="黑体" panose="02010609060101010101" pitchFamily="49" charset="-122"/>
                <a:ea typeface="黑体" panose="02010609060101010101" pitchFamily="49" charset="-122"/>
                <a:sym typeface="Symbol" panose="05050102010706020507" pitchFamily="18" charset="2"/>
              </a:rPr>
              <a:t></a:t>
            </a:r>
            <a:r>
              <a:rPr lang="en-US" altLang="zh-CN" b="1" baseline="-25000">
                <a:latin typeface="黑体" panose="02010609060101010101" pitchFamily="49" charset="-122"/>
                <a:ea typeface="黑体" panose="02010609060101010101" pitchFamily="49" charset="-122"/>
              </a:rPr>
              <a:t>1</a:t>
            </a:r>
            <a:r>
              <a:rPr lang="en-US" altLang="zh-CN" b="1">
                <a:latin typeface="黑体" panose="02010609060101010101" pitchFamily="49" charset="-122"/>
                <a:ea typeface="黑体" panose="02010609060101010101" pitchFamily="49" charset="-122"/>
              </a:rPr>
              <a:t>-</a:t>
            </a:r>
            <a:r>
              <a:rPr lang="en-US" altLang="zh-CN" b="1" i="1">
                <a:latin typeface="黑体" panose="02010609060101010101" pitchFamily="49" charset="-122"/>
                <a:ea typeface="黑体" panose="02010609060101010101" pitchFamily="49" charset="-122"/>
                <a:sym typeface="Symbol" panose="05050102010706020507" pitchFamily="18" charset="2"/>
              </a:rPr>
              <a:t></a:t>
            </a:r>
            <a:r>
              <a:rPr lang="en-US" altLang="zh-CN" b="1" baseline="-25000">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在</a:t>
            </a:r>
            <a:r>
              <a:rPr lang="en-US" altLang="zh-CN" b="1">
                <a:latin typeface="黑体" panose="02010609060101010101" pitchFamily="49" charset="-122"/>
                <a:ea typeface="黑体" panose="02010609060101010101" pitchFamily="49" charset="-122"/>
              </a:rPr>
              <a:t>1-</a:t>
            </a:r>
            <a:r>
              <a:rPr lang="en-US" altLang="zh-CN" b="1" i="1">
                <a:latin typeface="黑体" panose="02010609060101010101" pitchFamily="49" charset="-122"/>
                <a:ea typeface="黑体" panose="02010609060101010101" pitchFamily="49" charset="-122"/>
                <a:sym typeface="Symbol" panose="05050102010706020507" pitchFamily="18" charset="2"/>
              </a:rPr>
              <a:t></a:t>
            </a:r>
            <a:r>
              <a:rPr lang="en-US" altLang="zh-CN" b="1" i="1">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置信水平下的置信区间为</a:t>
            </a:r>
          </a:p>
          <a:p>
            <a:pPr marL="609600" indent="-609600" algn="just">
              <a:buFontTx/>
              <a:buChar char="•"/>
            </a:pPr>
            <a:endParaRPr lang="zh-CN" altLang="en-US" b="1">
              <a:latin typeface="黑体" panose="02010609060101010101" pitchFamily="49" charset="-122"/>
              <a:ea typeface="黑体" panose="02010609060101010101" pitchFamily="49" charset="-122"/>
            </a:endParaRPr>
          </a:p>
          <a:p>
            <a:pPr marL="609600" indent="-609600" algn="just"/>
            <a:endParaRPr lang="zh-CN" altLang="en-US" b="1">
              <a:latin typeface="黑体" panose="02010609060101010101" pitchFamily="49" charset="-122"/>
              <a:ea typeface="黑体" panose="02010609060101010101" pitchFamily="49" charset="-122"/>
            </a:endParaRPr>
          </a:p>
          <a:p>
            <a:pPr marL="609600" indent="-609600" algn="just"/>
            <a:endParaRPr lang="zh-CN" altLang="en-US" b="1" i="1">
              <a:latin typeface="黑体" panose="02010609060101010101" pitchFamily="49" charset="-122"/>
              <a:ea typeface="黑体" panose="02010609060101010101" pitchFamily="49" charset="-122"/>
            </a:endParaRPr>
          </a:p>
          <a:p>
            <a:pPr marL="609600" indent="-609600">
              <a:buFontTx/>
              <a:buAutoNum type="arabicPeriod" startAt="2"/>
            </a:pPr>
            <a:endParaRPr lang="zh-CN" altLang="en-US" b="1">
              <a:latin typeface="黑体" panose="02010609060101010101" pitchFamily="49" charset="-122"/>
              <a:ea typeface="黑体" panose="02010609060101010101" pitchFamily="49" charset="-122"/>
            </a:endParaRPr>
          </a:p>
          <a:p>
            <a:pPr marL="609600" indent="-609600">
              <a:buFontTx/>
              <a:buAutoNum type="arabicPeriod" startAt="2"/>
            </a:pPr>
            <a:endParaRPr lang="en-US" altLang="zh-CN" b="1" i="1">
              <a:latin typeface="黑体" panose="02010609060101010101" pitchFamily="49" charset="-122"/>
              <a:ea typeface="黑体" panose="02010609060101010101" pitchFamily="49" charset="-122"/>
            </a:endParaRPr>
          </a:p>
        </p:txBody>
      </p:sp>
      <p:graphicFrame>
        <p:nvGraphicFramePr>
          <p:cNvPr id="823301" name="Object 5">
            <a:hlinkClick r:id="" action="ppaction://ole?verb=0"/>
          </p:cNvPr>
          <p:cNvGraphicFramePr>
            <a:graphicFrameLocks/>
          </p:cNvGraphicFramePr>
          <p:nvPr>
            <p:extLst>
              <p:ext uri="{D42A27DB-BD31-4B8C-83A1-F6EECF244321}">
                <p14:modId xmlns:p14="http://schemas.microsoft.com/office/powerpoint/2010/main" val="2196141178"/>
              </p:ext>
            </p:extLst>
          </p:nvPr>
        </p:nvGraphicFramePr>
        <p:xfrm>
          <a:off x="3652838" y="2492375"/>
          <a:ext cx="3733800" cy="1066800"/>
        </p:xfrm>
        <a:graphic>
          <a:graphicData uri="http://schemas.openxmlformats.org/presentationml/2006/ole">
            <mc:AlternateContent xmlns:mc="http://schemas.openxmlformats.org/markup-compatibility/2006">
              <mc:Choice xmlns:v="urn:schemas-microsoft-com:vml" Requires="v">
                <p:oleObj spid="_x0000_s10298" name="公式" r:id="rId4" imgW="1790640" imgH="507960" progId="Equation.3">
                  <p:embed/>
                </p:oleObj>
              </mc:Choice>
              <mc:Fallback>
                <p:oleObj name="公式" r:id="rId4" imgW="1790640" imgH="507960" progId="Equation.3">
                  <p:embed/>
                  <p:pic>
                    <p:nvPicPr>
                      <p:cNvPr id="0" name=""/>
                      <p:cNvPicPr>
                        <a:picLocks noChangeArrowheads="1"/>
                      </p:cNvPicPr>
                      <p:nvPr/>
                    </p:nvPicPr>
                    <p:blipFill>
                      <a:blip r:embed="rId5"/>
                      <a:srcRect/>
                      <a:stretch>
                        <a:fillRect/>
                      </a:stretch>
                    </p:blipFill>
                    <p:spPr bwMode="auto">
                      <a:xfrm>
                        <a:off x="3652838" y="2492375"/>
                        <a:ext cx="3733800" cy="1066800"/>
                      </a:xfrm>
                      <a:prstGeom prst="rect">
                        <a:avLst/>
                      </a:prstGeom>
                      <a:noFill/>
                      <a:ln w="28575">
                        <a:solidFill>
                          <a:srgbClr val="FF0000"/>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823303" name="Object 7">
            <a:hlinkClick r:id="" action="ppaction://ole?verb=0"/>
          </p:cNvPr>
          <p:cNvGraphicFramePr>
            <a:graphicFrameLocks/>
          </p:cNvGraphicFramePr>
          <p:nvPr>
            <p:extLst>
              <p:ext uri="{D42A27DB-BD31-4B8C-83A1-F6EECF244321}">
                <p14:modId xmlns:p14="http://schemas.microsoft.com/office/powerpoint/2010/main" val="2443891259"/>
              </p:ext>
            </p:extLst>
          </p:nvPr>
        </p:nvGraphicFramePr>
        <p:xfrm>
          <a:off x="3575050" y="4724400"/>
          <a:ext cx="4025900" cy="1066800"/>
        </p:xfrm>
        <a:graphic>
          <a:graphicData uri="http://schemas.openxmlformats.org/presentationml/2006/ole">
            <mc:AlternateContent xmlns:mc="http://schemas.openxmlformats.org/markup-compatibility/2006">
              <mc:Choice xmlns:v="urn:schemas-microsoft-com:vml" Requires="v">
                <p:oleObj spid="_x0000_s10299" name="公式" r:id="rId6" imgW="1930320" imgH="507960" progId="Equation.3">
                  <p:embed/>
                </p:oleObj>
              </mc:Choice>
              <mc:Fallback>
                <p:oleObj name="公式" r:id="rId6" imgW="1930320" imgH="507960" progId="Equation.3">
                  <p:embed/>
                  <p:pic>
                    <p:nvPicPr>
                      <p:cNvPr id="0" name=""/>
                      <p:cNvPicPr>
                        <a:picLocks noChangeArrowheads="1"/>
                      </p:cNvPicPr>
                      <p:nvPr/>
                    </p:nvPicPr>
                    <p:blipFill>
                      <a:blip r:embed="rId7"/>
                      <a:srcRect/>
                      <a:stretch>
                        <a:fillRect/>
                      </a:stretch>
                    </p:blipFill>
                    <p:spPr bwMode="auto">
                      <a:xfrm>
                        <a:off x="3575050" y="4724400"/>
                        <a:ext cx="4025900" cy="1066800"/>
                      </a:xfrm>
                      <a:prstGeom prst="rect">
                        <a:avLst/>
                      </a:prstGeom>
                      <a:noFill/>
                      <a:ln w="28575">
                        <a:solidFill>
                          <a:srgbClr val="FF0000"/>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823304" name="Rectangle 8"/>
          <p:cNvSpPr>
            <a:spLocks noChangeArrowheads="1"/>
          </p:cNvSpPr>
          <p:nvPr/>
        </p:nvSpPr>
        <p:spPr bwMode="auto">
          <a:xfrm>
            <a:off x="2135188" y="3573463"/>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a:effectLst>
                  <a:outerShdw blurRad="38100" dist="38100" dir="2700000" algn="tl">
                    <a:srgbClr val="000000"/>
                  </a:outerShdw>
                </a:effectLst>
                <a:latin typeface="Arial" panose="020B0604020202020204" pitchFamily="34" charset="0"/>
              </a:rPr>
              <a:t>4.  </a:t>
            </a:r>
            <a:r>
              <a:rPr lang="en-US" altLang="zh-CN" sz="2800">
                <a:effectLst>
                  <a:outerShdw blurRad="38100" dist="38100" dir="2700000" algn="tl">
                    <a:srgbClr val="000000"/>
                  </a:outerShdw>
                </a:effectLst>
                <a:latin typeface="Arial" panose="020B0604020202020204" pitchFamily="34" charset="0"/>
                <a:sym typeface="Symbol" panose="05050102010706020507" pitchFamily="18" charset="2"/>
              </a:rPr>
              <a:t></a:t>
            </a:r>
            <a:r>
              <a:rPr lang="en-US" altLang="zh-CN" sz="2800" baseline="-25000">
                <a:effectLst>
                  <a:outerShdw blurRad="38100" dist="38100" dir="2700000" algn="tl">
                    <a:srgbClr val="000000"/>
                  </a:outerShdw>
                </a:effectLst>
                <a:latin typeface="Arial" panose="020B0604020202020204" pitchFamily="34" charset="0"/>
              </a:rPr>
              <a:t>1</a:t>
            </a:r>
            <a:r>
              <a:rPr lang="zh-CN" altLang="en-US" sz="2800" baseline="30000">
                <a:effectLst>
                  <a:outerShdw blurRad="38100" dist="38100" dir="2700000" algn="tl">
                    <a:srgbClr val="000000"/>
                  </a:outerShdw>
                </a:effectLst>
                <a:latin typeface="Arial" panose="020B0604020202020204" pitchFamily="34" charset="0"/>
              </a:rPr>
              <a:t>２</a:t>
            </a:r>
            <a:r>
              <a:rPr lang="zh-CN" altLang="en-US" sz="2800">
                <a:effectLst>
                  <a:outerShdw blurRad="38100" dist="38100" dir="2700000" algn="tl">
                    <a:srgbClr val="000000"/>
                  </a:outerShdw>
                </a:effectLst>
                <a:latin typeface="Arial" panose="020B0604020202020204" pitchFamily="34" charset="0"/>
              </a:rPr>
              <a:t>、 </a:t>
            </a:r>
            <a:r>
              <a:rPr lang="zh-CN" altLang="en-US" sz="2800">
                <a:effectLst>
                  <a:outerShdw blurRad="38100" dist="38100" dir="2700000" algn="tl">
                    <a:srgbClr val="000000"/>
                  </a:outerShdw>
                </a:effectLst>
                <a:latin typeface="Arial" panose="020B0604020202020204" pitchFamily="34" charset="0"/>
                <a:sym typeface="Symbol" panose="05050102010706020507" pitchFamily="18" charset="2"/>
              </a:rPr>
              <a:t></a:t>
            </a:r>
            <a:r>
              <a:rPr lang="en-US" altLang="zh-CN" sz="2800" baseline="-25000">
                <a:effectLst>
                  <a:outerShdw blurRad="38100" dist="38100" dir="2700000" algn="tl">
                    <a:srgbClr val="000000"/>
                  </a:outerShdw>
                </a:effectLst>
                <a:latin typeface="Arial" panose="020B0604020202020204" pitchFamily="34" charset="0"/>
              </a:rPr>
              <a:t>2</a:t>
            </a:r>
            <a:r>
              <a:rPr lang="zh-CN" altLang="en-US" sz="2800" baseline="30000">
                <a:effectLst>
                  <a:outerShdw blurRad="38100" dist="38100" dir="2700000" algn="tl">
                    <a:srgbClr val="000000"/>
                  </a:outerShdw>
                </a:effectLst>
                <a:latin typeface="Arial" panose="020B0604020202020204" pitchFamily="34" charset="0"/>
              </a:rPr>
              <a:t>２</a:t>
            </a:r>
            <a:r>
              <a:rPr lang="zh-CN" altLang="en-US" sz="2800">
                <a:effectLst>
                  <a:outerShdw blurRad="38100" dist="38100" dir="2700000" algn="tl">
                    <a:srgbClr val="000000"/>
                  </a:outerShdw>
                </a:effectLst>
                <a:latin typeface="Arial" panose="020B0604020202020204" pitchFamily="34" charset="0"/>
              </a:rPr>
              <a:t>未知时，两个总体均值之差</a:t>
            </a:r>
            <a:r>
              <a:rPr lang="zh-CN" altLang="en-US" sz="2800" i="1">
                <a:effectLst>
                  <a:outerShdw blurRad="38100" dist="38100" dir="2700000" algn="tl">
                    <a:srgbClr val="000000"/>
                  </a:outerShdw>
                </a:effectLst>
                <a:latin typeface="Arial" panose="020B0604020202020204" pitchFamily="34" charset="0"/>
                <a:sym typeface="Symbol" panose="05050102010706020507" pitchFamily="18" charset="2"/>
              </a:rPr>
              <a:t></a:t>
            </a:r>
            <a:r>
              <a:rPr lang="en-US" altLang="zh-CN" sz="2800" baseline="-25000">
                <a:effectLst>
                  <a:outerShdw blurRad="38100" dist="38100" dir="2700000" algn="tl">
                    <a:srgbClr val="000000"/>
                  </a:outerShdw>
                </a:effectLst>
                <a:latin typeface="Arial" panose="020B0604020202020204" pitchFamily="34" charset="0"/>
              </a:rPr>
              <a:t>1</a:t>
            </a:r>
            <a:r>
              <a:rPr lang="en-US" altLang="zh-CN" sz="2800">
                <a:effectLst>
                  <a:outerShdw blurRad="38100" dist="38100" dir="2700000" algn="tl">
                    <a:srgbClr val="000000"/>
                  </a:outerShdw>
                </a:effectLst>
                <a:latin typeface="Arial" panose="020B0604020202020204" pitchFamily="34" charset="0"/>
              </a:rPr>
              <a:t>-</a:t>
            </a:r>
            <a:r>
              <a:rPr lang="en-US" altLang="zh-CN" sz="2800" i="1">
                <a:effectLst>
                  <a:outerShdw blurRad="38100" dist="38100" dir="2700000" algn="tl">
                    <a:srgbClr val="000000"/>
                  </a:outerShdw>
                </a:effectLst>
                <a:latin typeface="Arial" panose="020B0604020202020204" pitchFamily="34" charset="0"/>
                <a:sym typeface="Symbol" panose="05050102010706020507" pitchFamily="18" charset="2"/>
              </a:rPr>
              <a:t></a:t>
            </a:r>
            <a:r>
              <a:rPr lang="en-US" altLang="zh-CN" sz="2800" baseline="-25000">
                <a:effectLst>
                  <a:outerShdw blurRad="38100" dist="38100" dir="2700000" algn="tl">
                    <a:srgbClr val="000000"/>
                  </a:outerShdw>
                </a:effectLst>
                <a:latin typeface="Arial" panose="020B0604020202020204" pitchFamily="34" charset="0"/>
              </a:rPr>
              <a:t>2</a:t>
            </a:r>
            <a:r>
              <a:rPr lang="zh-CN" altLang="en-US" sz="2800">
                <a:effectLst>
                  <a:outerShdw blurRad="38100" dist="38100" dir="2700000" algn="tl">
                    <a:srgbClr val="000000"/>
                  </a:outerShdw>
                </a:effectLst>
                <a:latin typeface="Arial" panose="020B0604020202020204" pitchFamily="34" charset="0"/>
              </a:rPr>
              <a:t>在</a:t>
            </a:r>
            <a:r>
              <a:rPr lang="en-US" altLang="zh-CN" sz="2800">
                <a:effectLst>
                  <a:outerShdw blurRad="38100" dist="38100" dir="2700000" algn="tl">
                    <a:srgbClr val="000000"/>
                  </a:outerShdw>
                </a:effectLst>
                <a:latin typeface="Arial" panose="020B0604020202020204" pitchFamily="34" charset="0"/>
              </a:rPr>
              <a:t>1-</a:t>
            </a:r>
            <a:r>
              <a:rPr lang="en-US" altLang="zh-CN" sz="2800" i="1">
                <a:effectLst>
                  <a:outerShdw blurRad="38100" dist="38100" dir="2700000" algn="tl">
                    <a:srgbClr val="000000"/>
                  </a:outerShdw>
                </a:effectLst>
                <a:latin typeface="Arial" panose="020B0604020202020204" pitchFamily="34" charset="0"/>
                <a:sym typeface="Symbol" panose="05050102010706020507" pitchFamily="18" charset="2"/>
              </a:rPr>
              <a:t></a:t>
            </a:r>
            <a:r>
              <a:rPr lang="en-US" altLang="zh-CN" sz="2800" i="1">
                <a:effectLst>
                  <a:outerShdw blurRad="38100" dist="38100" dir="2700000" algn="tl">
                    <a:srgbClr val="000000"/>
                  </a:outerShdw>
                </a:effectLst>
                <a:latin typeface="Arial" panose="020B0604020202020204" pitchFamily="34" charset="0"/>
              </a:rPr>
              <a:t> </a:t>
            </a:r>
            <a:r>
              <a:rPr lang="zh-CN" altLang="en-US" sz="2800">
                <a:effectLst>
                  <a:outerShdw blurRad="38100" dist="38100" dir="2700000" algn="tl">
                    <a:srgbClr val="000000"/>
                  </a:outerShdw>
                </a:effectLst>
                <a:latin typeface="Arial" panose="020B0604020202020204" pitchFamily="34" charset="0"/>
              </a:rPr>
              <a:t>置信水平下的置信区间为</a:t>
            </a:r>
          </a:p>
        </p:txBody>
      </p:sp>
    </p:spTree>
    <p:extLst>
      <p:ext uri="{BB962C8B-B14F-4D97-AF65-F5344CB8AC3E}">
        <p14:creationId xmlns:p14="http://schemas.microsoft.com/office/powerpoint/2010/main" val="1943311390"/>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ChangeArrowheads="1"/>
          </p:cNvSpPr>
          <p:nvPr/>
        </p:nvSpPr>
        <p:spPr bwMode="auto">
          <a:xfrm>
            <a:off x="1905000" y="533400"/>
            <a:ext cx="5410200" cy="5048250"/>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3600" b="1">
                <a:effectLst>
                  <a:outerShdw blurRad="38100" dist="38100" dir="2700000" algn="tl">
                    <a:srgbClr val="000000"/>
                  </a:outerShdw>
                </a:effectLst>
                <a:latin typeface="Arial" panose="020B0604020202020204" pitchFamily="34" charset="0"/>
              </a:rPr>
              <a:t>【</a:t>
            </a:r>
            <a:r>
              <a:rPr lang="zh-CN" altLang="en-US" sz="3600" b="1">
                <a:effectLst>
                  <a:outerShdw blurRad="38100" dist="38100" dir="2700000" algn="tl">
                    <a:srgbClr val="000000"/>
                  </a:outerShdw>
                </a:effectLst>
                <a:latin typeface="Arial" panose="020B0604020202020204" pitchFamily="34" charset="0"/>
              </a:rPr>
              <a:t>例</a:t>
            </a:r>
            <a:r>
              <a:rPr lang="en-US" altLang="zh-CN" sz="3600" b="1">
                <a:effectLst>
                  <a:outerShdw blurRad="38100" dist="38100" dir="2700000" algn="tl">
                    <a:srgbClr val="000000"/>
                  </a:outerShdw>
                </a:effectLst>
                <a:latin typeface="Arial" panose="020B0604020202020204" pitchFamily="34" charset="0"/>
              </a:rPr>
              <a:t>】</a:t>
            </a:r>
            <a:r>
              <a:rPr lang="zh-CN" altLang="en-US" sz="3600" b="1">
                <a:effectLst>
                  <a:outerShdw blurRad="38100" dist="38100" dir="2700000" algn="tl">
                    <a:srgbClr val="000000"/>
                  </a:outerShdw>
                </a:effectLst>
                <a:latin typeface="Arial" panose="020B0604020202020204" pitchFamily="34" charset="0"/>
                <a:sym typeface="Symbol" panose="05050102010706020507" pitchFamily="18" charset="2"/>
              </a:rPr>
              <a:t>在某个电视节目的收视率调查中，农村随机调查了</a:t>
            </a:r>
            <a:r>
              <a:rPr lang="en-US" altLang="zh-CN" sz="3600" b="1">
                <a:effectLst>
                  <a:outerShdw blurRad="38100" dist="38100" dir="2700000" algn="tl">
                    <a:srgbClr val="000000"/>
                  </a:outerShdw>
                </a:effectLst>
                <a:latin typeface="Arial" panose="020B0604020202020204" pitchFamily="34" charset="0"/>
                <a:cs typeface="Times New Roman" panose="02020603050405020304" pitchFamily="18" charset="0"/>
                <a:sym typeface="Symbol" panose="05050102010706020507" pitchFamily="18" charset="2"/>
              </a:rPr>
              <a:t>400</a:t>
            </a:r>
            <a:r>
              <a:rPr lang="zh-CN" altLang="en-US" sz="3600" b="1">
                <a:effectLst>
                  <a:outerShdw blurRad="38100" dist="38100" dir="2700000" algn="tl">
                    <a:srgbClr val="000000"/>
                  </a:outerShdw>
                </a:effectLst>
                <a:latin typeface="Arial" panose="020B0604020202020204" pitchFamily="34" charset="0"/>
                <a:sym typeface="Symbol" panose="05050102010706020507" pitchFamily="18" charset="2"/>
              </a:rPr>
              <a:t>人，有</a:t>
            </a:r>
            <a:r>
              <a:rPr lang="en-US" altLang="zh-CN" sz="3600" b="1">
                <a:effectLst>
                  <a:outerShdw blurRad="38100" dist="38100" dir="2700000" algn="tl">
                    <a:srgbClr val="000000"/>
                  </a:outerShdw>
                </a:effectLst>
                <a:latin typeface="Arial" panose="020B0604020202020204" pitchFamily="34" charset="0"/>
                <a:cs typeface="Times New Roman" panose="02020603050405020304" pitchFamily="18" charset="0"/>
                <a:sym typeface="Symbol" panose="05050102010706020507" pitchFamily="18" charset="2"/>
              </a:rPr>
              <a:t>32%</a:t>
            </a:r>
            <a:r>
              <a:rPr lang="zh-CN" altLang="en-US" sz="3600" b="1">
                <a:effectLst>
                  <a:outerShdw blurRad="38100" dist="38100" dir="2700000" algn="tl">
                    <a:srgbClr val="000000"/>
                  </a:outerShdw>
                </a:effectLst>
                <a:latin typeface="Arial" panose="020B0604020202020204" pitchFamily="34" charset="0"/>
                <a:sym typeface="Symbol" panose="05050102010706020507" pitchFamily="18" charset="2"/>
              </a:rPr>
              <a:t>的人收看了该节目；城市随机调查了</a:t>
            </a:r>
            <a:r>
              <a:rPr lang="en-US" altLang="zh-CN" sz="3600" b="1">
                <a:effectLst>
                  <a:outerShdw blurRad="38100" dist="38100" dir="2700000" algn="tl">
                    <a:srgbClr val="000000"/>
                  </a:outerShdw>
                </a:effectLst>
                <a:latin typeface="Arial" panose="020B0604020202020204" pitchFamily="34" charset="0"/>
                <a:cs typeface="Times New Roman" panose="02020603050405020304" pitchFamily="18" charset="0"/>
                <a:sym typeface="Symbol" panose="05050102010706020507" pitchFamily="18" charset="2"/>
              </a:rPr>
              <a:t>500</a:t>
            </a:r>
            <a:r>
              <a:rPr lang="zh-CN" altLang="en-US" sz="3600" b="1">
                <a:effectLst>
                  <a:outerShdw blurRad="38100" dist="38100" dir="2700000" algn="tl">
                    <a:srgbClr val="000000"/>
                  </a:outerShdw>
                </a:effectLst>
                <a:latin typeface="Arial" panose="020B0604020202020204" pitchFamily="34" charset="0"/>
                <a:sym typeface="Symbol" panose="05050102010706020507" pitchFamily="18" charset="2"/>
              </a:rPr>
              <a:t>人，有</a:t>
            </a:r>
            <a:r>
              <a:rPr lang="en-US" altLang="zh-CN" sz="3600" b="1">
                <a:effectLst>
                  <a:outerShdw blurRad="38100" dist="38100" dir="2700000" algn="tl">
                    <a:srgbClr val="000000"/>
                  </a:outerShdw>
                </a:effectLst>
                <a:latin typeface="Arial" panose="020B0604020202020204" pitchFamily="34" charset="0"/>
                <a:cs typeface="Times New Roman" panose="02020603050405020304" pitchFamily="18" charset="0"/>
                <a:sym typeface="Symbol" panose="05050102010706020507" pitchFamily="18" charset="2"/>
              </a:rPr>
              <a:t>45%</a:t>
            </a:r>
            <a:r>
              <a:rPr lang="zh-CN" altLang="en-US" sz="3600" b="1">
                <a:effectLst>
                  <a:outerShdw blurRad="38100" dist="38100" dir="2700000" algn="tl">
                    <a:srgbClr val="000000"/>
                  </a:outerShdw>
                </a:effectLst>
                <a:latin typeface="Arial" panose="020B0604020202020204" pitchFamily="34" charset="0"/>
                <a:sym typeface="Symbol" panose="05050102010706020507" pitchFamily="18" charset="2"/>
              </a:rPr>
              <a:t>的人收看了该节目。试以</a:t>
            </a:r>
            <a:r>
              <a:rPr lang="en-US" altLang="zh-CN" sz="3600" b="1">
                <a:effectLst>
                  <a:outerShdw blurRad="38100" dist="38100" dir="2700000" algn="tl">
                    <a:srgbClr val="000000"/>
                  </a:outerShdw>
                </a:effectLst>
                <a:latin typeface="Arial" panose="020B0604020202020204" pitchFamily="34" charset="0"/>
                <a:cs typeface="Times New Roman" panose="02020603050405020304" pitchFamily="18" charset="0"/>
                <a:sym typeface="Symbol" panose="05050102010706020507" pitchFamily="18" charset="2"/>
              </a:rPr>
              <a:t>90%</a:t>
            </a:r>
            <a:r>
              <a:rPr lang="zh-CN" altLang="en-US" sz="3600" b="1">
                <a:effectLst>
                  <a:outerShdw blurRad="38100" dist="38100" dir="2700000" algn="tl">
                    <a:srgbClr val="000000"/>
                  </a:outerShdw>
                </a:effectLst>
                <a:latin typeface="Arial" panose="020B0604020202020204" pitchFamily="34" charset="0"/>
                <a:sym typeface="Symbol" panose="05050102010706020507" pitchFamily="18" charset="2"/>
              </a:rPr>
              <a:t>的置信水平估计城市与农村收视率差别的置信区间。</a:t>
            </a:r>
            <a:r>
              <a:rPr lang="zh-CN" altLang="en-US" sz="3000" b="1">
                <a:effectLst>
                  <a:outerShdw blurRad="38100" dist="38100" dir="2700000" algn="tl">
                    <a:srgbClr val="000000"/>
                  </a:outerShdw>
                </a:effectLst>
                <a:latin typeface="Arial" panose="020B0604020202020204" pitchFamily="34" charset="0"/>
                <a:sym typeface="Symbol" panose="05050102010706020507" pitchFamily="18" charset="2"/>
              </a:rPr>
              <a:t> </a:t>
            </a:r>
          </a:p>
        </p:txBody>
      </p:sp>
      <p:grpSp>
        <p:nvGrpSpPr>
          <p:cNvPr id="199683" name="Group 3"/>
          <p:cNvGrpSpPr>
            <a:grpSpLocks/>
          </p:cNvGrpSpPr>
          <p:nvPr/>
        </p:nvGrpSpPr>
        <p:grpSpPr bwMode="auto">
          <a:xfrm>
            <a:off x="8305800" y="1295400"/>
            <a:ext cx="1524000" cy="1519238"/>
            <a:chOff x="4626" y="1476"/>
            <a:chExt cx="886" cy="729"/>
          </a:xfrm>
        </p:grpSpPr>
        <p:grpSp>
          <p:nvGrpSpPr>
            <p:cNvPr id="199684" name="Group 4"/>
            <p:cNvGrpSpPr>
              <a:grpSpLocks/>
            </p:cNvGrpSpPr>
            <p:nvPr/>
          </p:nvGrpSpPr>
          <p:grpSpPr bwMode="auto">
            <a:xfrm>
              <a:off x="4626" y="1887"/>
              <a:ext cx="886" cy="318"/>
              <a:chOff x="4626" y="1887"/>
              <a:chExt cx="886" cy="318"/>
            </a:xfrm>
          </p:grpSpPr>
          <p:sp>
            <p:nvSpPr>
              <p:cNvPr id="199685" name="Freeform 5"/>
              <p:cNvSpPr>
                <a:spLocks/>
              </p:cNvSpPr>
              <p:nvPr/>
            </p:nvSpPr>
            <p:spPr bwMode="auto">
              <a:xfrm>
                <a:off x="4626" y="1887"/>
                <a:ext cx="508" cy="318"/>
              </a:xfrm>
              <a:custGeom>
                <a:avLst/>
                <a:gdLst>
                  <a:gd name="T0" fmla="*/ 1524 w 1524"/>
                  <a:gd name="T1" fmla="*/ 293 h 954"/>
                  <a:gd name="T2" fmla="*/ 1524 w 1524"/>
                  <a:gd name="T3" fmla="*/ 954 h 954"/>
                  <a:gd name="T4" fmla="*/ 0 w 1524"/>
                  <a:gd name="T5" fmla="*/ 467 h 954"/>
                  <a:gd name="T6" fmla="*/ 0 w 1524"/>
                  <a:gd name="T7" fmla="*/ 0 h 954"/>
                  <a:gd name="T8" fmla="*/ 1524 w 1524"/>
                  <a:gd name="T9" fmla="*/ 293 h 954"/>
                </a:gdLst>
                <a:ahLst/>
                <a:cxnLst>
                  <a:cxn ang="0">
                    <a:pos x="T0" y="T1"/>
                  </a:cxn>
                  <a:cxn ang="0">
                    <a:pos x="T2" y="T3"/>
                  </a:cxn>
                  <a:cxn ang="0">
                    <a:pos x="T4" y="T5"/>
                  </a:cxn>
                  <a:cxn ang="0">
                    <a:pos x="T6" y="T7"/>
                  </a:cxn>
                  <a:cxn ang="0">
                    <a:pos x="T8" y="T9"/>
                  </a:cxn>
                </a:cxnLst>
                <a:rect l="0" t="0" r="r" b="b"/>
                <a:pathLst>
                  <a:path w="1524" h="954">
                    <a:moveTo>
                      <a:pt x="1524" y="293"/>
                    </a:moveTo>
                    <a:lnTo>
                      <a:pt x="1524" y="954"/>
                    </a:lnTo>
                    <a:lnTo>
                      <a:pt x="0" y="467"/>
                    </a:lnTo>
                    <a:lnTo>
                      <a:pt x="0" y="0"/>
                    </a:lnTo>
                    <a:lnTo>
                      <a:pt x="1524" y="293"/>
                    </a:lnTo>
                    <a:close/>
                  </a:path>
                </a:pathLst>
              </a:custGeom>
              <a:solidFill>
                <a:srgbClr val="A0A0A0"/>
              </a:solidFill>
              <a:ln w="6350">
                <a:solidFill>
                  <a:srgbClr val="000000"/>
                </a:solidFill>
                <a:prstDash val="solid"/>
                <a:round/>
                <a:headEnd/>
                <a:tailEnd/>
              </a:ln>
            </p:spPr>
            <p:txBody>
              <a:bodyPr/>
              <a:lstStyle/>
              <a:p>
                <a:endParaRPr lang="zh-CN" altLang="en-US"/>
              </a:p>
            </p:txBody>
          </p:sp>
          <p:sp>
            <p:nvSpPr>
              <p:cNvPr id="199686" name="Freeform 6"/>
              <p:cNvSpPr>
                <a:spLocks/>
              </p:cNvSpPr>
              <p:nvPr/>
            </p:nvSpPr>
            <p:spPr bwMode="auto">
              <a:xfrm>
                <a:off x="5134" y="1963"/>
                <a:ext cx="378" cy="242"/>
              </a:xfrm>
              <a:custGeom>
                <a:avLst/>
                <a:gdLst>
                  <a:gd name="T0" fmla="*/ 0 w 1136"/>
                  <a:gd name="T1" fmla="*/ 65 h 726"/>
                  <a:gd name="T2" fmla="*/ 0 w 1136"/>
                  <a:gd name="T3" fmla="*/ 726 h 726"/>
                  <a:gd name="T4" fmla="*/ 1136 w 1136"/>
                  <a:gd name="T5" fmla="*/ 563 h 726"/>
                  <a:gd name="T6" fmla="*/ 1136 w 1136"/>
                  <a:gd name="T7" fmla="*/ 0 h 726"/>
                  <a:gd name="T8" fmla="*/ 0 w 1136"/>
                  <a:gd name="T9" fmla="*/ 65 h 726"/>
                </a:gdLst>
                <a:ahLst/>
                <a:cxnLst>
                  <a:cxn ang="0">
                    <a:pos x="T0" y="T1"/>
                  </a:cxn>
                  <a:cxn ang="0">
                    <a:pos x="T2" y="T3"/>
                  </a:cxn>
                  <a:cxn ang="0">
                    <a:pos x="T4" y="T5"/>
                  </a:cxn>
                  <a:cxn ang="0">
                    <a:pos x="T6" y="T7"/>
                  </a:cxn>
                  <a:cxn ang="0">
                    <a:pos x="T8" y="T9"/>
                  </a:cxn>
                </a:cxnLst>
                <a:rect l="0" t="0" r="r" b="b"/>
                <a:pathLst>
                  <a:path w="1136" h="726">
                    <a:moveTo>
                      <a:pt x="0" y="65"/>
                    </a:moveTo>
                    <a:lnTo>
                      <a:pt x="0" y="726"/>
                    </a:lnTo>
                    <a:lnTo>
                      <a:pt x="1136" y="563"/>
                    </a:lnTo>
                    <a:lnTo>
                      <a:pt x="1136" y="0"/>
                    </a:lnTo>
                    <a:lnTo>
                      <a:pt x="0" y="65"/>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199687" name="Freeform 7"/>
              <p:cNvSpPr>
                <a:spLocks/>
              </p:cNvSpPr>
              <p:nvPr/>
            </p:nvSpPr>
            <p:spPr bwMode="auto">
              <a:xfrm>
                <a:off x="4626" y="1887"/>
                <a:ext cx="886" cy="98"/>
              </a:xfrm>
              <a:custGeom>
                <a:avLst/>
                <a:gdLst>
                  <a:gd name="T0" fmla="*/ 2660 w 2660"/>
                  <a:gd name="T1" fmla="*/ 228 h 293"/>
                  <a:gd name="T2" fmla="*/ 1514 w 2660"/>
                  <a:gd name="T3" fmla="*/ 293 h 293"/>
                  <a:gd name="T4" fmla="*/ 0 w 2660"/>
                  <a:gd name="T5" fmla="*/ 0 h 293"/>
                  <a:gd name="T6" fmla="*/ 1114 w 2660"/>
                  <a:gd name="T7" fmla="*/ 0 h 293"/>
                  <a:gd name="T8" fmla="*/ 2660 w 2660"/>
                  <a:gd name="T9" fmla="*/ 228 h 293"/>
                </a:gdLst>
                <a:ahLst/>
                <a:cxnLst>
                  <a:cxn ang="0">
                    <a:pos x="T0" y="T1"/>
                  </a:cxn>
                  <a:cxn ang="0">
                    <a:pos x="T2" y="T3"/>
                  </a:cxn>
                  <a:cxn ang="0">
                    <a:pos x="T4" y="T5"/>
                  </a:cxn>
                  <a:cxn ang="0">
                    <a:pos x="T6" y="T7"/>
                  </a:cxn>
                  <a:cxn ang="0">
                    <a:pos x="T8" y="T9"/>
                  </a:cxn>
                </a:cxnLst>
                <a:rect l="0" t="0" r="r" b="b"/>
                <a:pathLst>
                  <a:path w="2660" h="293">
                    <a:moveTo>
                      <a:pt x="2660" y="228"/>
                    </a:moveTo>
                    <a:lnTo>
                      <a:pt x="1514" y="293"/>
                    </a:lnTo>
                    <a:lnTo>
                      <a:pt x="0" y="0"/>
                    </a:lnTo>
                    <a:lnTo>
                      <a:pt x="1114" y="0"/>
                    </a:lnTo>
                    <a:lnTo>
                      <a:pt x="2660" y="228"/>
                    </a:lnTo>
                    <a:close/>
                  </a:path>
                </a:pathLst>
              </a:custGeom>
              <a:solidFill>
                <a:srgbClr val="C0C0C0"/>
              </a:solidFill>
              <a:ln w="6350">
                <a:solidFill>
                  <a:srgbClr val="000000"/>
                </a:solidFill>
                <a:prstDash val="solid"/>
                <a:round/>
                <a:headEnd/>
                <a:tailEnd/>
              </a:ln>
            </p:spPr>
            <p:txBody>
              <a:bodyPr/>
              <a:lstStyle/>
              <a:p>
                <a:endParaRPr lang="zh-CN" altLang="en-US"/>
              </a:p>
            </p:txBody>
          </p:sp>
        </p:grpSp>
        <p:sp>
          <p:nvSpPr>
            <p:cNvPr id="199688" name="Freeform 8"/>
            <p:cNvSpPr>
              <a:spLocks/>
            </p:cNvSpPr>
            <p:nvPr/>
          </p:nvSpPr>
          <p:spPr bwMode="auto">
            <a:xfrm>
              <a:off x="4902" y="1861"/>
              <a:ext cx="322" cy="91"/>
            </a:xfrm>
            <a:custGeom>
              <a:avLst/>
              <a:gdLst>
                <a:gd name="T0" fmla="*/ 965 w 965"/>
                <a:gd name="T1" fmla="*/ 155 h 273"/>
                <a:gd name="T2" fmla="*/ 965 w 965"/>
                <a:gd name="T3" fmla="*/ 244 h 273"/>
                <a:gd name="T4" fmla="*/ 516 w 965"/>
                <a:gd name="T5" fmla="*/ 273 h 273"/>
                <a:gd name="T6" fmla="*/ 0 w 965"/>
                <a:gd name="T7" fmla="*/ 175 h 273"/>
                <a:gd name="T8" fmla="*/ 0 w 965"/>
                <a:gd name="T9" fmla="*/ 0 h 273"/>
                <a:gd name="T10" fmla="*/ 965 w 965"/>
                <a:gd name="T11" fmla="*/ 155 h 273"/>
              </a:gdLst>
              <a:ahLst/>
              <a:cxnLst>
                <a:cxn ang="0">
                  <a:pos x="T0" y="T1"/>
                </a:cxn>
                <a:cxn ang="0">
                  <a:pos x="T2" y="T3"/>
                </a:cxn>
                <a:cxn ang="0">
                  <a:pos x="T4" y="T5"/>
                </a:cxn>
                <a:cxn ang="0">
                  <a:pos x="T6" y="T7"/>
                </a:cxn>
                <a:cxn ang="0">
                  <a:pos x="T8" y="T9"/>
                </a:cxn>
                <a:cxn ang="0">
                  <a:pos x="T10" y="T11"/>
                </a:cxn>
              </a:cxnLst>
              <a:rect l="0" t="0" r="r" b="b"/>
              <a:pathLst>
                <a:path w="965" h="273">
                  <a:moveTo>
                    <a:pt x="965" y="155"/>
                  </a:moveTo>
                  <a:lnTo>
                    <a:pt x="965" y="244"/>
                  </a:lnTo>
                  <a:lnTo>
                    <a:pt x="516" y="273"/>
                  </a:lnTo>
                  <a:lnTo>
                    <a:pt x="0" y="175"/>
                  </a:lnTo>
                  <a:lnTo>
                    <a:pt x="0" y="0"/>
                  </a:lnTo>
                  <a:lnTo>
                    <a:pt x="965" y="155"/>
                  </a:lnTo>
                  <a:close/>
                </a:path>
              </a:pathLst>
            </a:custGeom>
            <a:solidFill>
              <a:srgbClr val="606060"/>
            </a:solidFill>
            <a:ln w="6350">
              <a:solidFill>
                <a:srgbClr val="000000"/>
              </a:solidFill>
              <a:prstDash val="solid"/>
              <a:round/>
              <a:headEnd/>
              <a:tailEnd/>
            </a:ln>
          </p:spPr>
          <p:txBody>
            <a:bodyPr/>
            <a:lstStyle/>
            <a:p>
              <a:endParaRPr lang="zh-CN" altLang="en-US"/>
            </a:p>
          </p:txBody>
        </p:sp>
        <p:sp>
          <p:nvSpPr>
            <p:cNvPr id="199689" name="Freeform 9"/>
            <p:cNvSpPr>
              <a:spLocks/>
            </p:cNvSpPr>
            <p:nvPr/>
          </p:nvSpPr>
          <p:spPr bwMode="auto">
            <a:xfrm>
              <a:off x="4727" y="1476"/>
              <a:ext cx="410" cy="444"/>
            </a:xfrm>
            <a:custGeom>
              <a:avLst/>
              <a:gdLst>
                <a:gd name="T0" fmla="*/ 1059 w 1231"/>
                <a:gd name="T1" fmla="*/ 1333 h 1333"/>
                <a:gd name="T2" fmla="*/ 1231 w 1231"/>
                <a:gd name="T3" fmla="*/ 44 h 1333"/>
                <a:gd name="T4" fmla="*/ 173 w 1231"/>
                <a:gd name="T5" fmla="*/ 0 h 1333"/>
                <a:gd name="T6" fmla="*/ 0 w 1231"/>
                <a:gd name="T7" fmla="*/ 1148 h 1333"/>
                <a:gd name="T8" fmla="*/ 1059 w 1231"/>
                <a:gd name="T9" fmla="*/ 1333 h 1333"/>
              </a:gdLst>
              <a:ahLst/>
              <a:cxnLst>
                <a:cxn ang="0">
                  <a:pos x="T0" y="T1"/>
                </a:cxn>
                <a:cxn ang="0">
                  <a:pos x="T2" y="T3"/>
                </a:cxn>
                <a:cxn ang="0">
                  <a:pos x="T4" y="T5"/>
                </a:cxn>
                <a:cxn ang="0">
                  <a:pos x="T6" y="T7"/>
                </a:cxn>
                <a:cxn ang="0">
                  <a:pos x="T8" y="T9"/>
                </a:cxn>
              </a:cxnLst>
              <a:rect l="0" t="0" r="r" b="b"/>
              <a:pathLst>
                <a:path w="1231" h="1333">
                  <a:moveTo>
                    <a:pt x="1059" y="1333"/>
                  </a:moveTo>
                  <a:lnTo>
                    <a:pt x="1231" y="44"/>
                  </a:lnTo>
                  <a:lnTo>
                    <a:pt x="173" y="0"/>
                  </a:lnTo>
                  <a:lnTo>
                    <a:pt x="0" y="1148"/>
                  </a:lnTo>
                  <a:lnTo>
                    <a:pt x="1059" y="1333"/>
                  </a:lnTo>
                  <a:close/>
                </a:path>
              </a:pathLst>
            </a:custGeom>
            <a:solidFill>
              <a:srgbClr val="A0A0A0"/>
            </a:solidFill>
            <a:ln w="6350">
              <a:solidFill>
                <a:srgbClr val="000000"/>
              </a:solidFill>
              <a:prstDash val="solid"/>
              <a:round/>
              <a:headEnd/>
              <a:tailEnd/>
            </a:ln>
          </p:spPr>
          <p:txBody>
            <a:bodyPr/>
            <a:lstStyle/>
            <a:p>
              <a:endParaRPr lang="zh-CN" altLang="en-US"/>
            </a:p>
          </p:txBody>
        </p:sp>
        <p:sp>
          <p:nvSpPr>
            <p:cNvPr id="199690" name="Freeform 10"/>
            <p:cNvSpPr>
              <a:spLocks/>
            </p:cNvSpPr>
            <p:nvPr/>
          </p:nvSpPr>
          <p:spPr bwMode="auto">
            <a:xfrm>
              <a:off x="5080" y="1490"/>
              <a:ext cx="364" cy="441"/>
            </a:xfrm>
            <a:custGeom>
              <a:avLst/>
              <a:gdLst>
                <a:gd name="T0" fmla="*/ 172 w 1091"/>
                <a:gd name="T1" fmla="*/ 0 h 1323"/>
                <a:gd name="T2" fmla="*/ 1091 w 1091"/>
                <a:gd name="T3" fmla="*/ 295 h 1323"/>
                <a:gd name="T4" fmla="*/ 961 w 1091"/>
                <a:gd name="T5" fmla="*/ 1323 h 1323"/>
                <a:gd name="T6" fmla="*/ 0 w 1091"/>
                <a:gd name="T7" fmla="*/ 1291 h 1323"/>
                <a:gd name="T8" fmla="*/ 172 w 1091"/>
                <a:gd name="T9" fmla="*/ 0 h 1323"/>
              </a:gdLst>
              <a:ahLst/>
              <a:cxnLst>
                <a:cxn ang="0">
                  <a:pos x="T0" y="T1"/>
                </a:cxn>
                <a:cxn ang="0">
                  <a:pos x="T2" y="T3"/>
                </a:cxn>
                <a:cxn ang="0">
                  <a:pos x="T4" y="T5"/>
                </a:cxn>
                <a:cxn ang="0">
                  <a:pos x="T6" y="T7"/>
                </a:cxn>
                <a:cxn ang="0">
                  <a:pos x="T8" y="T9"/>
                </a:cxn>
              </a:cxnLst>
              <a:rect l="0" t="0" r="r" b="b"/>
              <a:pathLst>
                <a:path w="1091" h="1323">
                  <a:moveTo>
                    <a:pt x="172" y="0"/>
                  </a:moveTo>
                  <a:lnTo>
                    <a:pt x="1091" y="295"/>
                  </a:lnTo>
                  <a:lnTo>
                    <a:pt x="961" y="1323"/>
                  </a:lnTo>
                  <a:lnTo>
                    <a:pt x="0" y="1291"/>
                  </a:lnTo>
                  <a:lnTo>
                    <a:pt x="172" y="0"/>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199691" name="Freeform 11"/>
            <p:cNvSpPr>
              <a:spLocks/>
            </p:cNvSpPr>
            <p:nvPr/>
          </p:nvSpPr>
          <p:spPr bwMode="auto">
            <a:xfrm>
              <a:off x="4774" y="1520"/>
              <a:ext cx="295" cy="334"/>
            </a:xfrm>
            <a:custGeom>
              <a:avLst/>
              <a:gdLst>
                <a:gd name="T0" fmla="*/ 883 w 883"/>
                <a:gd name="T1" fmla="*/ 45 h 1003"/>
                <a:gd name="T2" fmla="*/ 758 w 883"/>
                <a:gd name="T3" fmla="*/ 1003 h 1003"/>
                <a:gd name="T4" fmla="*/ 0 w 883"/>
                <a:gd name="T5" fmla="*/ 890 h 1003"/>
                <a:gd name="T6" fmla="*/ 128 w 883"/>
                <a:gd name="T7" fmla="*/ 0 h 1003"/>
                <a:gd name="T8" fmla="*/ 883 w 883"/>
                <a:gd name="T9" fmla="*/ 45 h 1003"/>
              </a:gdLst>
              <a:ahLst/>
              <a:cxnLst>
                <a:cxn ang="0">
                  <a:pos x="T0" y="T1"/>
                </a:cxn>
                <a:cxn ang="0">
                  <a:pos x="T2" y="T3"/>
                </a:cxn>
                <a:cxn ang="0">
                  <a:pos x="T4" y="T5"/>
                </a:cxn>
                <a:cxn ang="0">
                  <a:pos x="T6" y="T7"/>
                </a:cxn>
                <a:cxn ang="0">
                  <a:pos x="T8" y="T9"/>
                </a:cxn>
              </a:cxnLst>
              <a:rect l="0" t="0" r="r" b="b"/>
              <a:pathLst>
                <a:path w="883" h="1003">
                  <a:moveTo>
                    <a:pt x="883" y="45"/>
                  </a:moveTo>
                  <a:lnTo>
                    <a:pt x="758" y="1003"/>
                  </a:lnTo>
                  <a:lnTo>
                    <a:pt x="0" y="890"/>
                  </a:lnTo>
                  <a:lnTo>
                    <a:pt x="128" y="0"/>
                  </a:lnTo>
                  <a:lnTo>
                    <a:pt x="883" y="45"/>
                  </a:lnTo>
                  <a:close/>
                </a:path>
              </a:pathLst>
            </a:custGeom>
            <a:solidFill>
              <a:srgbClr val="CCFFCC"/>
            </a:solidFill>
            <a:ln w="6350">
              <a:solidFill>
                <a:srgbClr val="000000"/>
              </a:solidFill>
              <a:prstDash val="solid"/>
              <a:round/>
              <a:headEnd/>
              <a:tailEnd/>
            </a:ln>
          </p:spPr>
          <p:txBody>
            <a:bodyPr/>
            <a:lstStyle/>
            <a:p>
              <a:endParaRPr lang="zh-CN" altLang="en-US"/>
            </a:p>
          </p:txBody>
        </p:sp>
        <p:grpSp>
          <p:nvGrpSpPr>
            <p:cNvPr id="199692" name="Group 12"/>
            <p:cNvGrpSpPr>
              <a:grpSpLocks/>
            </p:cNvGrpSpPr>
            <p:nvPr/>
          </p:nvGrpSpPr>
          <p:grpSpPr bwMode="auto">
            <a:xfrm>
              <a:off x="5136" y="1584"/>
              <a:ext cx="240" cy="240"/>
              <a:chOff x="5136" y="1584"/>
              <a:chExt cx="240" cy="240"/>
            </a:xfrm>
          </p:grpSpPr>
          <p:sp>
            <p:nvSpPr>
              <p:cNvPr id="199693" name="Oval 13"/>
              <p:cNvSpPr>
                <a:spLocks noChangeArrowheads="1"/>
              </p:cNvSpPr>
              <p:nvPr/>
            </p:nvSpPr>
            <p:spPr bwMode="auto">
              <a:xfrm>
                <a:off x="5136" y="1584"/>
                <a:ext cx="240" cy="240"/>
              </a:xfrm>
              <a:prstGeom prst="ellipse">
                <a:avLst/>
              </a:prstGeom>
              <a:solidFill>
                <a:srgbClr val="C747B2"/>
              </a:solidFill>
              <a:ln w="12700">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p>
                <a:endParaRPr lang="zh-CN" altLang="en-US"/>
              </a:p>
            </p:txBody>
          </p:sp>
          <p:sp>
            <p:nvSpPr>
              <p:cNvPr id="199694" name="Text Box 14"/>
              <p:cNvSpPr txBox="1">
                <a:spLocks noChangeArrowheads="1"/>
              </p:cNvSpPr>
              <p:nvPr/>
            </p:nvSpPr>
            <p:spPr bwMode="auto">
              <a:xfrm>
                <a:off x="5136" y="1584"/>
                <a:ext cx="24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a:effectLst>
                      <a:outerShdw blurRad="38100" dist="38100" dir="2700000" algn="tl">
                        <a:srgbClr val="000000"/>
                      </a:outerShdw>
                    </a:effectLst>
                    <a:latin typeface="Arial" panose="020B0604020202020204" pitchFamily="34" charset="0"/>
                  </a:rPr>
                  <a:t>1</a:t>
                </a:r>
              </a:p>
            </p:txBody>
          </p:sp>
        </p:grpSp>
      </p:grpSp>
      <p:grpSp>
        <p:nvGrpSpPr>
          <p:cNvPr id="199695" name="Group 15"/>
          <p:cNvGrpSpPr>
            <a:grpSpLocks/>
          </p:cNvGrpSpPr>
          <p:nvPr/>
        </p:nvGrpSpPr>
        <p:grpSpPr bwMode="auto">
          <a:xfrm>
            <a:off x="8001000" y="3657600"/>
            <a:ext cx="1563688" cy="1443038"/>
            <a:chOff x="4574" y="2868"/>
            <a:chExt cx="985" cy="729"/>
          </a:xfrm>
        </p:grpSpPr>
        <p:grpSp>
          <p:nvGrpSpPr>
            <p:cNvPr id="199696" name="Group 16"/>
            <p:cNvGrpSpPr>
              <a:grpSpLocks/>
            </p:cNvGrpSpPr>
            <p:nvPr/>
          </p:nvGrpSpPr>
          <p:grpSpPr bwMode="auto">
            <a:xfrm>
              <a:off x="4574" y="3279"/>
              <a:ext cx="985" cy="318"/>
              <a:chOff x="4574" y="3279"/>
              <a:chExt cx="985" cy="318"/>
            </a:xfrm>
          </p:grpSpPr>
          <p:sp>
            <p:nvSpPr>
              <p:cNvPr id="199697" name="Freeform 17"/>
              <p:cNvSpPr>
                <a:spLocks/>
              </p:cNvSpPr>
              <p:nvPr/>
            </p:nvSpPr>
            <p:spPr bwMode="auto">
              <a:xfrm>
                <a:off x="4574" y="3279"/>
                <a:ext cx="565" cy="318"/>
              </a:xfrm>
              <a:custGeom>
                <a:avLst/>
                <a:gdLst>
                  <a:gd name="T0" fmla="*/ 1129 w 1129"/>
                  <a:gd name="T1" fmla="*/ 293 h 954"/>
                  <a:gd name="T2" fmla="*/ 1129 w 1129"/>
                  <a:gd name="T3" fmla="*/ 954 h 954"/>
                  <a:gd name="T4" fmla="*/ 0 w 1129"/>
                  <a:gd name="T5" fmla="*/ 467 h 954"/>
                  <a:gd name="T6" fmla="*/ 0 w 1129"/>
                  <a:gd name="T7" fmla="*/ 0 h 954"/>
                  <a:gd name="T8" fmla="*/ 1129 w 1129"/>
                  <a:gd name="T9" fmla="*/ 293 h 954"/>
                </a:gdLst>
                <a:ahLst/>
                <a:cxnLst>
                  <a:cxn ang="0">
                    <a:pos x="T0" y="T1"/>
                  </a:cxn>
                  <a:cxn ang="0">
                    <a:pos x="T2" y="T3"/>
                  </a:cxn>
                  <a:cxn ang="0">
                    <a:pos x="T4" y="T5"/>
                  </a:cxn>
                  <a:cxn ang="0">
                    <a:pos x="T6" y="T7"/>
                  </a:cxn>
                  <a:cxn ang="0">
                    <a:pos x="T8" y="T9"/>
                  </a:cxn>
                </a:cxnLst>
                <a:rect l="0" t="0" r="r" b="b"/>
                <a:pathLst>
                  <a:path w="1129" h="954">
                    <a:moveTo>
                      <a:pt x="1129" y="293"/>
                    </a:moveTo>
                    <a:lnTo>
                      <a:pt x="1129" y="954"/>
                    </a:lnTo>
                    <a:lnTo>
                      <a:pt x="0" y="467"/>
                    </a:lnTo>
                    <a:lnTo>
                      <a:pt x="0" y="0"/>
                    </a:lnTo>
                    <a:lnTo>
                      <a:pt x="1129" y="293"/>
                    </a:lnTo>
                    <a:close/>
                  </a:path>
                </a:pathLst>
              </a:custGeom>
              <a:solidFill>
                <a:srgbClr val="F0F0F0"/>
              </a:solidFill>
              <a:ln w="6350">
                <a:solidFill>
                  <a:srgbClr val="000000"/>
                </a:solidFill>
                <a:prstDash val="solid"/>
                <a:round/>
                <a:headEnd/>
                <a:tailEnd/>
              </a:ln>
            </p:spPr>
            <p:txBody>
              <a:bodyPr/>
              <a:lstStyle/>
              <a:p>
                <a:endParaRPr lang="zh-CN" altLang="en-US"/>
              </a:p>
            </p:txBody>
          </p:sp>
          <p:sp>
            <p:nvSpPr>
              <p:cNvPr id="199698" name="Freeform 18"/>
              <p:cNvSpPr>
                <a:spLocks/>
              </p:cNvSpPr>
              <p:nvPr/>
            </p:nvSpPr>
            <p:spPr bwMode="auto">
              <a:xfrm>
                <a:off x="5139" y="3355"/>
                <a:ext cx="420" cy="242"/>
              </a:xfrm>
              <a:custGeom>
                <a:avLst/>
                <a:gdLst>
                  <a:gd name="T0" fmla="*/ 0 w 841"/>
                  <a:gd name="T1" fmla="*/ 65 h 726"/>
                  <a:gd name="T2" fmla="*/ 0 w 841"/>
                  <a:gd name="T3" fmla="*/ 726 h 726"/>
                  <a:gd name="T4" fmla="*/ 841 w 841"/>
                  <a:gd name="T5" fmla="*/ 563 h 726"/>
                  <a:gd name="T6" fmla="*/ 841 w 841"/>
                  <a:gd name="T7" fmla="*/ 0 h 726"/>
                  <a:gd name="T8" fmla="*/ 0 w 841"/>
                  <a:gd name="T9" fmla="*/ 65 h 726"/>
                </a:gdLst>
                <a:ahLst/>
                <a:cxnLst>
                  <a:cxn ang="0">
                    <a:pos x="T0" y="T1"/>
                  </a:cxn>
                  <a:cxn ang="0">
                    <a:pos x="T2" y="T3"/>
                  </a:cxn>
                  <a:cxn ang="0">
                    <a:pos x="T4" y="T5"/>
                  </a:cxn>
                  <a:cxn ang="0">
                    <a:pos x="T6" y="T7"/>
                  </a:cxn>
                  <a:cxn ang="0">
                    <a:pos x="T8" y="T9"/>
                  </a:cxn>
                </a:cxnLst>
                <a:rect l="0" t="0" r="r" b="b"/>
                <a:pathLst>
                  <a:path w="841" h="726">
                    <a:moveTo>
                      <a:pt x="0" y="65"/>
                    </a:moveTo>
                    <a:lnTo>
                      <a:pt x="0" y="726"/>
                    </a:lnTo>
                    <a:lnTo>
                      <a:pt x="841" y="563"/>
                    </a:lnTo>
                    <a:lnTo>
                      <a:pt x="841" y="0"/>
                    </a:lnTo>
                    <a:lnTo>
                      <a:pt x="0" y="65"/>
                    </a:lnTo>
                    <a:close/>
                  </a:path>
                </a:pathLst>
              </a:custGeom>
              <a:solidFill>
                <a:srgbClr val="F0F0F0"/>
              </a:solidFill>
              <a:ln w="6350">
                <a:solidFill>
                  <a:srgbClr val="000000"/>
                </a:solidFill>
                <a:prstDash val="solid"/>
                <a:round/>
                <a:headEnd/>
                <a:tailEnd/>
              </a:ln>
            </p:spPr>
            <p:txBody>
              <a:bodyPr/>
              <a:lstStyle/>
              <a:p>
                <a:endParaRPr lang="zh-CN" altLang="en-US"/>
              </a:p>
            </p:txBody>
          </p:sp>
          <p:sp>
            <p:nvSpPr>
              <p:cNvPr id="199699" name="Freeform 19"/>
              <p:cNvSpPr>
                <a:spLocks/>
              </p:cNvSpPr>
              <p:nvPr/>
            </p:nvSpPr>
            <p:spPr bwMode="auto">
              <a:xfrm>
                <a:off x="4574" y="3279"/>
                <a:ext cx="985" cy="98"/>
              </a:xfrm>
              <a:custGeom>
                <a:avLst/>
                <a:gdLst>
                  <a:gd name="T0" fmla="*/ 1970 w 1970"/>
                  <a:gd name="T1" fmla="*/ 228 h 293"/>
                  <a:gd name="T2" fmla="*/ 1121 w 1970"/>
                  <a:gd name="T3" fmla="*/ 293 h 293"/>
                  <a:gd name="T4" fmla="*/ 0 w 1970"/>
                  <a:gd name="T5" fmla="*/ 0 h 293"/>
                  <a:gd name="T6" fmla="*/ 825 w 1970"/>
                  <a:gd name="T7" fmla="*/ 0 h 293"/>
                  <a:gd name="T8" fmla="*/ 1970 w 1970"/>
                  <a:gd name="T9" fmla="*/ 228 h 293"/>
                </a:gdLst>
                <a:ahLst/>
                <a:cxnLst>
                  <a:cxn ang="0">
                    <a:pos x="T0" y="T1"/>
                  </a:cxn>
                  <a:cxn ang="0">
                    <a:pos x="T2" y="T3"/>
                  </a:cxn>
                  <a:cxn ang="0">
                    <a:pos x="T4" y="T5"/>
                  </a:cxn>
                  <a:cxn ang="0">
                    <a:pos x="T6" y="T7"/>
                  </a:cxn>
                  <a:cxn ang="0">
                    <a:pos x="T8" y="T9"/>
                  </a:cxn>
                </a:cxnLst>
                <a:rect l="0" t="0" r="r" b="b"/>
                <a:pathLst>
                  <a:path w="1970" h="293">
                    <a:moveTo>
                      <a:pt x="1970" y="228"/>
                    </a:moveTo>
                    <a:lnTo>
                      <a:pt x="1121" y="293"/>
                    </a:lnTo>
                    <a:lnTo>
                      <a:pt x="0" y="0"/>
                    </a:lnTo>
                    <a:lnTo>
                      <a:pt x="825" y="0"/>
                    </a:lnTo>
                    <a:lnTo>
                      <a:pt x="1970" y="228"/>
                    </a:lnTo>
                    <a:close/>
                  </a:path>
                </a:pathLst>
              </a:custGeom>
              <a:solidFill>
                <a:srgbClr val="F0F0F0"/>
              </a:solidFill>
              <a:ln w="6350">
                <a:solidFill>
                  <a:srgbClr val="000000"/>
                </a:solidFill>
                <a:prstDash val="solid"/>
                <a:round/>
                <a:headEnd/>
                <a:tailEnd/>
              </a:ln>
            </p:spPr>
            <p:txBody>
              <a:bodyPr/>
              <a:lstStyle/>
              <a:p>
                <a:endParaRPr lang="zh-CN" altLang="en-US"/>
              </a:p>
            </p:txBody>
          </p:sp>
        </p:grpSp>
        <p:sp>
          <p:nvSpPr>
            <p:cNvPr id="199700" name="Freeform 20"/>
            <p:cNvSpPr>
              <a:spLocks/>
            </p:cNvSpPr>
            <p:nvPr/>
          </p:nvSpPr>
          <p:spPr bwMode="auto">
            <a:xfrm>
              <a:off x="4882" y="3253"/>
              <a:ext cx="357" cy="91"/>
            </a:xfrm>
            <a:custGeom>
              <a:avLst/>
              <a:gdLst>
                <a:gd name="T0" fmla="*/ 715 w 715"/>
                <a:gd name="T1" fmla="*/ 155 h 273"/>
                <a:gd name="T2" fmla="*/ 715 w 715"/>
                <a:gd name="T3" fmla="*/ 244 h 273"/>
                <a:gd name="T4" fmla="*/ 382 w 715"/>
                <a:gd name="T5" fmla="*/ 273 h 273"/>
                <a:gd name="T6" fmla="*/ 0 w 715"/>
                <a:gd name="T7" fmla="*/ 175 h 273"/>
                <a:gd name="T8" fmla="*/ 0 w 715"/>
                <a:gd name="T9" fmla="*/ 0 h 273"/>
                <a:gd name="T10" fmla="*/ 715 w 715"/>
                <a:gd name="T11" fmla="*/ 155 h 273"/>
              </a:gdLst>
              <a:ahLst/>
              <a:cxnLst>
                <a:cxn ang="0">
                  <a:pos x="T0" y="T1"/>
                </a:cxn>
                <a:cxn ang="0">
                  <a:pos x="T2" y="T3"/>
                </a:cxn>
                <a:cxn ang="0">
                  <a:pos x="T4" y="T5"/>
                </a:cxn>
                <a:cxn ang="0">
                  <a:pos x="T6" y="T7"/>
                </a:cxn>
                <a:cxn ang="0">
                  <a:pos x="T8" y="T9"/>
                </a:cxn>
                <a:cxn ang="0">
                  <a:pos x="T10" y="T11"/>
                </a:cxn>
              </a:cxnLst>
              <a:rect l="0" t="0" r="r" b="b"/>
              <a:pathLst>
                <a:path w="715" h="273">
                  <a:moveTo>
                    <a:pt x="715" y="155"/>
                  </a:moveTo>
                  <a:lnTo>
                    <a:pt x="715" y="244"/>
                  </a:lnTo>
                  <a:lnTo>
                    <a:pt x="382" y="273"/>
                  </a:lnTo>
                  <a:lnTo>
                    <a:pt x="0" y="175"/>
                  </a:lnTo>
                  <a:lnTo>
                    <a:pt x="0" y="0"/>
                  </a:lnTo>
                  <a:lnTo>
                    <a:pt x="715" y="155"/>
                  </a:lnTo>
                  <a:close/>
                </a:path>
              </a:pathLst>
            </a:custGeom>
            <a:solidFill>
              <a:srgbClr val="606060"/>
            </a:solidFill>
            <a:ln w="6350">
              <a:solidFill>
                <a:srgbClr val="000000"/>
              </a:solidFill>
              <a:prstDash val="solid"/>
              <a:round/>
              <a:headEnd/>
              <a:tailEnd/>
            </a:ln>
          </p:spPr>
          <p:txBody>
            <a:bodyPr/>
            <a:lstStyle/>
            <a:p>
              <a:endParaRPr lang="zh-CN" altLang="en-US"/>
            </a:p>
          </p:txBody>
        </p:sp>
        <p:sp>
          <p:nvSpPr>
            <p:cNvPr id="199701" name="Freeform 21"/>
            <p:cNvSpPr>
              <a:spLocks/>
            </p:cNvSpPr>
            <p:nvPr/>
          </p:nvSpPr>
          <p:spPr bwMode="auto">
            <a:xfrm>
              <a:off x="4687" y="2868"/>
              <a:ext cx="456" cy="444"/>
            </a:xfrm>
            <a:custGeom>
              <a:avLst/>
              <a:gdLst>
                <a:gd name="T0" fmla="*/ 785 w 913"/>
                <a:gd name="T1" fmla="*/ 1333 h 1333"/>
                <a:gd name="T2" fmla="*/ 913 w 913"/>
                <a:gd name="T3" fmla="*/ 44 h 1333"/>
                <a:gd name="T4" fmla="*/ 129 w 913"/>
                <a:gd name="T5" fmla="*/ 0 h 1333"/>
                <a:gd name="T6" fmla="*/ 0 w 913"/>
                <a:gd name="T7" fmla="*/ 1148 h 1333"/>
                <a:gd name="T8" fmla="*/ 785 w 913"/>
                <a:gd name="T9" fmla="*/ 1333 h 1333"/>
              </a:gdLst>
              <a:ahLst/>
              <a:cxnLst>
                <a:cxn ang="0">
                  <a:pos x="T0" y="T1"/>
                </a:cxn>
                <a:cxn ang="0">
                  <a:pos x="T2" y="T3"/>
                </a:cxn>
                <a:cxn ang="0">
                  <a:pos x="T4" y="T5"/>
                </a:cxn>
                <a:cxn ang="0">
                  <a:pos x="T6" y="T7"/>
                </a:cxn>
                <a:cxn ang="0">
                  <a:pos x="T8" y="T9"/>
                </a:cxn>
              </a:cxnLst>
              <a:rect l="0" t="0" r="r" b="b"/>
              <a:pathLst>
                <a:path w="913" h="1333">
                  <a:moveTo>
                    <a:pt x="785" y="1333"/>
                  </a:moveTo>
                  <a:lnTo>
                    <a:pt x="913" y="44"/>
                  </a:lnTo>
                  <a:lnTo>
                    <a:pt x="129" y="0"/>
                  </a:lnTo>
                  <a:lnTo>
                    <a:pt x="0" y="1148"/>
                  </a:lnTo>
                  <a:lnTo>
                    <a:pt x="785" y="1333"/>
                  </a:lnTo>
                  <a:close/>
                </a:path>
              </a:pathLst>
            </a:custGeom>
            <a:solidFill>
              <a:srgbClr val="A0A0A0"/>
            </a:solidFill>
            <a:ln w="6350">
              <a:solidFill>
                <a:srgbClr val="000000"/>
              </a:solidFill>
              <a:prstDash val="solid"/>
              <a:round/>
              <a:headEnd/>
              <a:tailEnd/>
            </a:ln>
          </p:spPr>
          <p:txBody>
            <a:bodyPr/>
            <a:lstStyle/>
            <a:p>
              <a:endParaRPr lang="zh-CN" altLang="en-US"/>
            </a:p>
          </p:txBody>
        </p:sp>
        <p:sp>
          <p:nvSpPr>
            <p:cNvPr id="199702" name="Freeform 22"/>
            <p:cNvSpPr>
              <a:spLocks/>
            </p:cNvSpPr>
            <p:nvPr/>
          </p:nvSpPr>
          <p:spPr bwMode="auto">
            <a:xfrm>
              <a:off x="5079" y="2882"/>
              <a:ext cx="404" cy="441"/>
            </a:xfrm>
            <a:custGeom>
              <a:avLst/>
              <a:gdLst>
                <a:gd name="T0" fmla="*/ 128 w 809"/>
                <a:gd name="T1" fmla="*/ 0 h 1323"/>
                <a:gd name="T2" fmla="*/ 809 w 809"/>
                <a:gd name="T3" fmla="*/ 295 h 1323"/>
                <a:gd name="T4" fmla="*/ 712 w 809"/>
                <a:gd name="T5" fmla="*/ 1323 h 1323"/>
                <a:gd name="T6" fmla="*/ 0 w 809"/>
                <a:gd name="T7" fmla="*/ 1291 h 1323"/>
                <a:gd name="T8" fmla="*/ 128 w 809"/>
                <a:gd name="T9" fmla="*/ 0 h 1323"/>
              </a:gdLst>
              <a:ahLst/>
              <a:cxnLst>
                <a:cxn ang="0">
                  <a:pos x="T0" y="T1"/>
                </a:cxn>
                <a:cxn ang="0">
                  <a:pos x="T2" y="T3"/>
                </a:cxn>
                <a:cxn ang="0">
                  <a:pos x="T4" y="T5"/>
                </a:cxn>
                <a:cxn ang="0">
                  <a:pos x="T6" y="T7"/>
                </a:cxn>
                <a:cxn ang="0">
                  <a:pos x="T8" y="T9"/>
                </a:cxn>
              </a:cxnLst>
              <a:rect l="0" t="0" r="r" b="b"/>
              <a:pathLst>
                <a:path w="809" h="1323">
                  <a:moveTo>
                    <a:pt x="128" y="0"/>
                  </a:moveTo>
                  <a:lnTo>
                    <a:pt x="809" y="295"/>
                  </a:lnTo>
                  <a:lnTo>
                    <a:pt x="712" y="1323"/>
                  </a:lnTo>
                  <a:lnTo>
                    <a:pt x="0" y="1291"/>
                  </a:lnTo>
                  <a:lnTo>
                    <a:pt x="128" y="0"/>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199703" name="Freeform 23"/>
            <p:cNvSpPr>
              <a:spLocks/>
            </p:cNvSpPr>
            <p:nvPr/>
          </p:nvSpPr>
          <p:spPr bwMode="auto">
            <a:xfrm>
              <a:off x="4739" y="2912"/>
              <a:ext cx="328" cy="334"/>
            </a:xfrm>
            <a:custGeom>
              <a:avLst/>
              <a:gdLst>
                <a:gd name="T0" fmla="*/ 654 w 654"/>
                <a:gd name="T1" fmla="*/ 45 h 1003"/>
                <a:gd name="T2" fmla="*/ 561 w 654"/>
                <a:gd name="T3" fmla="*/ 1003 h 1003"/>
                <a:gd name="T4" fmla="*/ 0 w 654"/>
                <a:gd name="T5" fmla="*/ 890 h 1003"/>
                <a:gd name="T6" fmla="*/ 95 w 654"/>
                <a:gd name="T7" fmla="*/ 0 h 1003"/>
                <a:gd name="T8" fmla="*/ 654 w 654"/>
                <a:gd name="T9" fmla="*/ 45 h 1003"/>
              </a:gdLst>
              <a:ahLst/>
              <a:cxnLst>
                <a:cxn ang="0">
                  <a:pos x="T0" y="T1"/>
                </a:cxn>
                <a:cxn ang="0">
                  <a:pos x="T2" y="T3"/>
                </a:cxn>
                <a:cxn ang="0">
                  <a:pos x="T4" y="T5"/>
                </a:cxn>
                <a:cxn ang="0">
                  <a:pos x="T6" y="T7"/>
                </a:cxn>
                <a:cxn ang="0">
                  <a:pos x="T8" y="T9"/>
                </a:cxn>
              </a:cxnLst>
              <a:rect l="0" t="0" r="r" b="b"/>
              <a:pathLst>
                <a:path w="654" h="1003">
                  <a:moveTo>
                    <a:pt x="654" y="45"/>
                  </a:moveTo>
                  <a:lnTo>
                    <a:pt x="561" y="1003"/>
                  </a:lnTo>
                  <a:lnTo>
                    <a:pt x="0" y="890"/>
                  </a:lnTo>
                  <a:lnTo>
                    <a:pt x="95" y="0"/>
                  </a:lnTo>
                  <a:lnTo>
                    <a:pt x="654" y="45"/>
                  </a:lnTo>
                  <a:close/>
                </a:path>
              </a:pathLst>
            </a:custGeom>
            <a:solidFill>
              <a:srgbClr val="33CCFF"/>
            </a:solidFill>
            <a:ln w="6350">
              <a:solidFill>
                <a:srgbClr val="000000"/>
              </a:solidFill>
              <a:prstDash val="solid"/>
              <a:round/>
              <a:headEnd/>
              <a:tailEnd/>
            </a:ln>
          </p:spPr>
          <p:txBody>
            <a:bodyPr/>
            <a:lstStyle/>
            <a:p>
              <a:endParaRPr lang="zh-CN" altLang="en-US"/>
            </a:p>
          </p:txBody>
        </p:sp>
        <p:sp>
          <p:nvSpPr>
            <p:cNvPr id="199704" name="Oval 24"/>
            <p:cNvSpPr>
              <a:spLocks noChangeArrowheads="1"/>
            </p:cNvSpPr>
            <p:nvPr/>
          </p:nvSpPr>
          <p:spPr bwMode="auto">
            <a:xfrm>
              <a:off x="5184" y="2976"/>
              <a:ext cx="240" cy="240"/>
            </a:xfrm>
            <a:prstGeom prst="ellipse">
              <a:avLst/>
            </a:prstGeom>
            <a:solidFill>
              <a:srgbClr val="C747B2"/>
            </a:solidFill>
            <a:ln w="12700">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p>
              <a:endParaRPr lang="zh-CN" altLang="en-US"/>
            </a:p>
          </p:txBody>
        </p:sp>
        <p:sp>
          <p:nvSpPr>
            <p:cNvPr id="199705" name="Text Box 25"/>
            <p:cNvSpPr txBox="1">
              <a:spLocks noChangeArrowheads="1"/>
            </p:cNvSpPr>
            <p:nvPr/>
          </p:nvSpPr>
          <p:spPr bwMode="auto">
            <a:xfrm>
              <a:off x="5184" y="297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a:effectLst>
                    <a:outerShdw blurRad="38100" dist="38100" dir="2700000" algn="tl">
                      <a:srgbClr val="000000"/>
                    </a:outerShdw>
                  </a:effectLst>
                  <a:latin typeface="Arial" panose="020B0604020202020204" pitchFamily="34" charset="0"/>
                </a:rPr>
                <a:t>2</a:t>
              </a:r>
            </a:p>
          </p:txBody>
        </p:sp>
      </p:grpSp>
    </p:spTree>
    <p:extLst>
      <p:ext uri="{BB962C8B-B14F-4D97-AF65-F5344CB8AC3E}">
        <p14:creationId xmlns:p14="http://schemas.microsoft.com/office/powerpoint/2010/main" val="1016831184"/>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1676400" y="304800"/>
            <a:ext cx="8610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609600" indent="-609600">
              <a:defRPr kumimoji="1" sz="2400">
                <a:solidFill>
                  <a:schemeClr val="tx1"/>
                </a:solidFill>
                <a:latin typeface="Times New Roman" panose="02020603050405020304" pitchFamily="18" charset="0"/>
                <a:ea typeface="宋体" panose="02010600030101010101" pitchFamily="2" charset="-122"/>
              </a:defRPr>
            </a:lvl1pPr>
            <a:lvl2pPr marL="1219200" indent="-533400">
              <a:defRPr kumimoji="1" sz="2400">
                <a:solidFill>
                  <a:schemeClr val="tx1"/>
                </a:solidFill>
                <a:latin typeface="Times New Roman" panose="02020603050405020304" pitchFamily="18" charset="0"/>
                <a:ea typeface="宋体" panose="02010600030101010101" pitchFamily="2" charset="-122"/>
              </a:defRPr>
            </a:lvl2pPr>
            <a:lvl3pPr marL="1543050" indent="-457200">
              <a:defRPr kumimoji="1" sz="2400">
                <a:solidFill>
                  <a:schemeClr val="tx1"/>
                </a:solidFill>
                <a:latin typeface="Times New Roman" panose="02020603050405020304" pitchFamily="18" charset="0"/>
                <a:ea typeface="宋体" panose="02010600030101010101" pitchFamily="2" charset="-122"/>
              </a:defRPr>
            </a:lvl3pPr>
            <a:lvl4pPr marL="1809750" indent="-381000">
              <a:defRPr kumimoji="1" sz="2400">
                <a:solidFill>
                  <a:schemeClr val="tx1"/>
                </a:solidFill>
                <a:latin typeface="Times New Roman" panose="02020603050405020304" pitchFamily="18" charset="0"/>
                <a:ea typeface="宋体" panose="02010600030101010101" pitchFamily="2" charset="-122"/>
              </a:defRPr>
            </a:lvl4pPr>
            <a:lvl5pPr marL="2209800" indent="-381000">
              <a:defRPr kumimoji="1" sz="2400">
                <a:solidFill>
                  <a:schemeClr val="tx1"/>
                </a:solidFill>
                <a:latin typeface="Times New Roman" panose="02020603050405020304" pitchFamily="18" charset="0"/>
                <a:ea typeface="宋体" panose="02010600030101010101" pitchFamily="2" charset="-122"/>
              </a:defRPr>
            </a:lvl5pPr>
            <a:lvl6pPr marL="26670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242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814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386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lang="zh-CN" altLang="en-US" sz="3600" b="1">
                <a:solidFill>
                  <a:srgbClr val="FFFFB1"/>
                </a:solidFill>
                <a:effectLst>
                  <a:outerShdw blurRad="38100" dist="38100" dir="2700000" algn="tl">
                    <a:srgbClr val="000000"/>
                  </a:outerShdw>
                </a:effectLst>
                <a:latin typeface="Arial" panose="020B0604020202020204" pitchFamily="34" charset="0"/>
              </a:rPr>
              <a:t>解</a:t>
            </a:r>
            <a:r>
              <a:rPr lang="en-US" altLang="zh-CN" sz="3600" b="1">
                <a:solidFill>
                  <a:srgbClr val="FFFFB1"/>
                </a:solidFill>
                <a:effectLst>
                  <a:outerShdw blurRad="38100" dist="38100" dir="2700000" algn="tl">
                    <a:srgbClr val="000000"/>
                  </a:outerShdw>
                </a:effectLst>
                <a:latin typeface="Arial" panose="020B0604020202020204" pitchFamily="34" charset="0"/>
              </a:rPr>
              <a:t>: </a:t>
            </a:r>
            <a:r>
              <a:rPr lang="zh-CN" altLang="en-US" sz="3600" b="1">
                <a:effectLst>
                  <a:outerShdw blurRad="38100" dist="38100" dir="2700000" algn="tl">
                    <a:srgbClr val="000000"/>
                  </a:outerShdw>
                </a:effectLst>
                <a:latin typeface="Arial" panose="020B0604020202020204" pitchFamily="34" charset="0"/>
              </a:rPr>
              <a:t>已知</a:t>
            </a:r>
            <a:r>
              <a:rPr lang="zh-CN" altLang="en-US" sz="3600" b="1" i="1">
                <a:effectLst>
                  <a:outerShdw blurRad="38100" dist="38100" dir="2700000" algn="tl">
                    <a:srgbClr val="000000"/>
                  </a:outerShdw>
                </a:effectLst>
                <a:sym typeface="Symbol" panose="05050102010706020507" pitchFamily="18" charset="2"/>
              </a:rPr>
              <a:t> </a:t>
            </a:r>
            <a:r>
              <a:rPr lang="en-US" altLang="zh-CN" sz="3600" b="1" i="1">
                <a:effectLst>
                  <a:outerShdw blurRad="38100" dist="38100" dir="2700000" algn="tl">
                    <a:srgbClr val="000000"/>
                  </a:outerShdw>
                </a:effectLst>
                <a:sym typeface="Symbol" panose="05050102010706020507" pitchFamily="18" charset="2"/>
              </a:rPr>
              <a:t>n</a:t>
            </a:r>
            <a:r>
              <a:rPr lang="en-US" altLang="zh-CN" sz="3600" b="1" baseline="-25000">
                <a:effectLst>
                  <a:outerShdw blurRad="38100" dist="38100" dir="2700000" algn="tl">
                    <a:srgbClr val="000000"/>
                  </a:outerShdw>
                </a:effectLst>
                <a:sym typeface="Symbol" panose="05050102010706020507" pitchFamily="18" charset="2"/>
              </a:rPr>
              <a:t>1</a:t>
            </a:r>
            <a:r>
              <a:rPr lang="en-US" altLang="zh-CN" sz="3600" b="1">
                <a:effectLst>
                  <a:outerShdw blurRad="38100" dist="38100" dir="2700000" algn="tl">
                    <a:srgbClr val="000000"/>
                  </a:outerShdw>
                </a:effectLst>
                <a:sym typeface="Symbol" panose="05050102010706020507" pitchFamily="18" charset="2"/>
              </a:rPr>
              <a:t>=500 </a:t>
            </a:r>
            <a:r>
              <a:rPr lang="zh-CN" altLang="en-US" sz="3600" b="1">
                <a:effectLst>
                  <a:outerShdw blurRad="38100" dist="38100" dir="2700000" algn="tl">
                    <a:srgbClr val="000000"/>
                  </a:outerShdw>
                </a:effectLst>
                <a:sym typeface="Symbol" panose="05050102010706020507" pitchFamily="18" charset="2"/>
              </a:rPr>
              <a:t>，</a:t>
            </a:r>
            <a:r>
              <a:rPr lang="en-US" altLang="zh-CN" sz="3600" b="1" i="1">
                <a:effectLst>
                  <a:outerShdw blurRad="38100" dist="38100" dir="2700000" algn="tl">
                    <a:srgbClr val="000000"/>
                  </a:outerShdw>
                </a:effectLst>
                <a:sym typeface="Symbol" panose="05050102010706020507" pitchFamily="18" charset="2"/>
              </a:rPr>
              <a:t>n</a:t>
            </a:r>
            <a:r>
              <a:rPr lang="en-US" altLang="zh-CN" sz="3600" b="1" baseline="-25000">
                <a:effectLst>
                  <a:outerShdw blurRad="38100" dist="38100" dir="2700000" algn="tl">
                    <a:srgbClr val="000000"/>
                  </a:outerShdw>
                </a:effectLst>
                <a:sym typeface="Symbol" panose="05050102010706020507" pitchFamily="18" charset="2"/>
              </a:rPr>
              <a:t>2</a:t>
            </a:r>
            <a:r>
              <a:rPr lang="en-US" altLang="zh-CN" sz="3600" b="1">
                <a:effectLst>
                  <a:outerShdw blurRad="38100" dist="38100" dir="2700000" algn="tl">
                    <a:srgbClr val="000000"/>
                  </a:outerShdw>
                </a:effectLst>
                <a:sym typeface="Symbol" panose="05050102010706020507" pitchFamily="18" charset="2"/>
              </a:rPr>
              <a:t>=400</a:t>
            </a:r>
            <a:r>
              <a:rPr lang="zh-CN" altLang="en-US" sz="3600" b="1">
                <a:effectLst>
                  <a:outerShdw blurRad="38100" dist="38100" dir="2700000" algn="tl">
                    <a:srgbClr val="000000"/>
                  </a:outerShdw>
                </a:effectLst>
                <a:sym typeface="Symbol" panose="05050102010706020507" pitchFamily="18" charset="2"/>
              </a:rPr>
              <a:t>， </a:t>
            </a:r>
            <a:r>
              <a:rPr lang="en-US" altLang="zh-CN" sz="3600" b="1" i="1">
                <a:effectLst>
                  <a:outerShdw blurRad="38100" dist="38100" dir="2700000" algn="tl">
                    <a:srgbClr val="000000"/>
                  </a:outerShdw>
                </a:effectLst>
                <a:sym typeface="Symbol" panose="05050102010706020507" pitchFamily="18" charset="2"/>
              </a:rPr>
              <a:t>m</a:t>
            </a:r>
            <a:r>
              <a:rPr lang="en-US" altLang="zh-CN" sz="3600" b="1" baseline="-25000">
                <a:effectLst>
                  <a:outerShdw blurRad="38100" dist="38100" dir="2700000" algn="tl">
                    <a:srgbClr val="000000"/>
                  </a:outerShdw>
                </a:effectLst>
                <a:sym typeface="Symbol" panose="05050102010706020507" pitchFamily="18" charset="2"/>
              </a:rPr>
              <a:t>1</a:t>
            </a:r>
            <a:r>
              <a:rPr lang="en-US" altLang="zh-CN" sz="3600" b="1">
                <a:effectLst>
                  <a:outerShdw blurRad="38100" dist="38100" dir="2700000" algn="tl">
                    <a:srgbClr val="000000"/>
                  </a:outerShdw>
                </a:effectLst>
                <a:sym typeface="Symbol" panose="05050102010706020507" pitchFamily="18" charset="2"/>
              </a:rPr>
              <a:t>/ </a:t>
            </a:r>
            <a:r>
              <a:rPr lang="en-US" altLang="zh-CN" sz="3600" b="1" i="1">
                <a:effectLst>
                  <a:outerShdw blurRad="38100" dist="38100" dir="2700000" algn="tl">
                    <a:srgbClr val="000000"/>
                  </a:outerShdw>
                </a:effectLst>
                <a:sym typeface="Symbol" panose="05050102010706020507" pitchFamily="18" charset="2"/>
              </a:rPr>
              <a:t>n</a:t>
            </a:r>
            <a:r>
              <a:rPr lang="en-US" altLang="zh-CN" sz="3600" b="1" baseline="-25000">
                <a:effectLst>
                  <a:outerShdw blurRad="38100" dist="38100" dir="2700000" algn="tl">
                    <a:srgbClr val="000000"/>
                  </a:outerShdw>
                </a:effectLst>
                <a:sym typeface="Symbol" panose="05050102010706020507" pitchFamily="18" charset="2"/>
              </a:rPr>
              <a:t>1</a:t>
            </a:r>
            <a:r>
              <a:rPr lang="en-US" altLang="zh-CN" sz="3600" b="1">
                <a:effectLst>
                  <a:outerShdw blurRad="38100" dist="38100" dir="2700000" algn="tl">
                    <a:srgbClr val="000000"/>
                  </a:outerShdw>
                </a:effectLst>
                <a:sym typeface="Symbol" panose="05050102010706020507" pitchFamily="18" charset="2"/>
              </a:rPr>
              <a:t>=45%</a:t>
            </a:r>
            <a:r>
              <a:rPr lang="zh-CN" altLang="en-US" sz="3600" b="1">
                <a:effectLst>
                  <a:outerShdw blurRad="38100" dist="38100" dir="2700000" algn="tl">
                    <a:srgbClr val="000000"/>
                  </a:outerShdw>
                </a:effectLst>
                <a:sym typeface="Symbol" panose="05050102010706020507" pitchFamily="18" charset="2"/>
              </a:rPr>
              <a:t>，</a:t>
            </a:r>
          </a:p>
          <a:p>
            <a:pPr algn="just">
              <a:spcBef>
                <a:spcPct val="20000"/>
              </a:spcBef>
            </a:pPr>
            <a:r>
              <a:rPr lang="zh-CN" altLang="en-US" sz="3600" b="1">
                <a:effectLst>
                  <a:outerShdw blurRad="38100" dist="38100" dir="2700000" algn="tl">
                    <a:srgbClr val="000000"/>
                  </a:outerShdw>
                </a:effectLst>
                <a:sym typeface="Symbol" panose="05050102010706020507" pitchFamily="18" charset="2"/>
              </a:rPr>
              <a:t> </a:t>
            </a:r>
            <a:r>
              <a:rPr lang="en-US" altLang="zh-CN" sz="3600" b="1" i="1">
                <a:effectLst>
                  <a:outerShdw blurRad="38100" dist="38100" dir="2700000" algn="tl">
                    <a:srgbClr val="000000"/>
                  </a:outerShdw>
                </a:effectLst>
                <a:sym typeface="Symbol" panose="05050102010706020507" pitchFamily="18" charset="2"/>
              </a:rPr>
              <a:t>m</a:t>
            </a:r>
            <a:r>
              <a:rPr lang="en-US" altLang="zh-CN" sz="3600" b="1" baseline="-25000">
                <a:effectLst>
                  <a:outerShdw blurRad="38100" dist="38100" dir="2700000" algn="tl">
                    <a:srgbClr val="000000"/>
                  </a:outerShdw>
                </a:effectLst>
                <a:sym typeface="Symbol" panose="05050102010706020507" pitchFamily="18" charset="2"/>
              </a:rPr>
              <a:t>2</a:t>
            </a:r>
            <a:r>
              <a:rPr lang="en-US" altLang="zh-CN" sz="3600" b="1">
                <a:effectLst>
                  <a:outerShdw blurRad="38100" dist="38100" dir="2700000" algn="tl">
                    <a:srgbClr val="000000"/>
                  </a:outerShdw>
                </a:effectLst>
                <a:sym typeface="Symbol" panose="05050102010706020507" pitchFamily="18" charset="2"/>
              </a:rPr>
              <a:t>/ </a:t>
            </a:r>
            <a:r>
              <a:rPr lang="en-US" altLang="zh-CN" sz="3600" b="1" i="1">
                <a:effectLst>
                  <a:outerShdw blurRad="38100" dist="38100" dir="2700000" algn="tl">
                    <a:srgbClr val="000000"/>
                  </a:outerShdw>
                </a:effectLst>
                <a:sym typeface="Symbol" panose="05050102010706020507" pitchFamily="18" charset="2"/>
              </a:rPr>
              <a:t>n</a:t>
            </a:r>
            <a:r>
              <a:rPr lang="en-US" altLang="zh-CN" sz="3600" b="1" baseline="-25000">
                <a:effectLst>
                  <a:outerShdw blurRad="38100" dist="38100" dir="2700000" algn="tl">
                    <a:srgbClr val="000000"/>
                  </a:outerShdw>
                </a:effectLst>
                <a:sym typeface="Symbol" panose="05050102010706020507" pitchFamily="18" charset="2"/>
              </a:rPr>
              <a:t>2</a:t>
            </a:r>
            <a:r>
              <a:rPr lang="en-US" altLang="zh-CN" sz="3600" b="1">
                <a:effectLst>
                  <a:outerShdw blurRad="38100" dist="38100" dir="2700000" algn="tl">
                    <a:srgbClr val="000000"/>
                  </a:outerShdw>
                </a:effectLst>
                <a:sym typeface="Symbol" panose="05050102010706020507" pitchFamily="18" charset="2"/>
              </a:rPr>
              <a:t> =32%</a:t>
            </a:r>
            <a:r>
              <a:rPr lang="zh-CN" altLang="en-US" sz="3600" b="1">
                <a:effectLst>
                  <a:outerShdw blurRad="38100" dist="38100" dir="2700000" algn="tl">
                    <a:srgbClr val="000000"/>
                  </a:outerShdw>
                </a:effectLst>
                <a:sym typeface="Symbol" panose="05050102010706020507" pitchFamily="18" charset="2"/>
              </a:rPr>
              <a:t>，</a:t>
            </a:r>
            <a:r>
              <a:rPr lang="en-US" altLang="zh-CN" sz="3600" b="1">
                <a:effectLst>
                  <a:outerShdw blurRad="38100" dist="38100" dir="2700000" algn="tl">
                    <a:srgbClr val="000000"/>
                  </a:outerShdw>
                </a:effectLst>
                <a:sym typeface="Symbol" panose="05050102010706020507" pitchFamily="18" charset="2"/>
              </a:rPr>
              <a:t>1-=95%</a:t>
            </a:r>
            <a:r>
              <a:rPr lang="zh-CN" altLang="en-US" sz="3600" b="1">
                <a:effectLst>
                  <a:outerShdw blurRad="38100" dist="38100" dir="2700000" algn="tl">
                    <a:srgbClr val="000000"/>
                  </a:outerShdw>
                </a:effectLst>
                <a:sym typeface="Symbol" panose="05050102010706020507" pitchFamily="18" charset="2"/>
              </a:rPr>
              <a:t>， </a:t>
            </a:r>
            <a:r>
              <a:rPr lang="en-US" altLang="zh-CN" sz="3600" b="1" i="1">
                <a:effectLst>
                  <a:outerShdw blurRad="38100" dist="38100" dir="2700000" algn="tl">
                    <a:srgbClr val="000000"/>
                  </a:outerShdw>
                </a:effectLst>
                <a:latin typeface="Arial" panose="020B0604020202020204" pitchFamily="34" charset="0"/>
                <a:sym typeface="Symbol" panose="05050102010706020507" pitchFamily="18" charset="2"/>
              </a:rPr>
              <a:t>u</a:t>
            </a:r>
            <a:r>
              <a:rPr lang="en-US" altLang="zh-CN" sz="3600" b="1" i="1" baseline="-25000">
                <a:effectLst>
                  <a:outerShdw blurRad="38100" dist="38100" dir="2700000" algn="tl">
                    <a:srgbClr val="000000"/>
                  </a:outerShdw>
                </a:effectLst>
                <a:latin typeface="Arial" panose="020B0604020202020204" pitchFamily="34" charset="0"/>
                <a:sym typeface="Symbol" panose="05050102010706020507" pitchFamily="18" charset="2"/>
              </a:rPr>
              <a:t>/2</a:t>
            </a:r>
            <a:r>
              <a:rPr lang="en-US" altLang="zh-CN" sz="3600" b="1">
                <a:effectLst>
                  <a:outerShdw blurRad="38100" dist="38100" dir="2700000" algn="tl">
                    <a:srgbClr val="000000"/>
                  </a:outerShdw>
                </a:effectLst>
                <a:latin typeface="Arial" panose="020B0604020202020204" pitchFamily="34" charset="0"/>
                <a:sym typeface="Symbol" panose="05050102010706020507" pitchFamily="18" charset="2"/>
              </a:rPr>
              <a:t>=1.96</a:t>
            </a:r>
          </a:p>
          <a:p>
            <a:pPr algn="just">
              <a:spcBef>
                <a:spcPct val="20000"/>
              </a:spcBef>
            </a:pPr>
            <a:r>
              <a:rPr lang="en-US" altLang="zh-CN" sz="3600" b="1">
                <a:effectLst>
                  <a:outerShdw blurRad="38100" dist="38100" dir="2700000" algn="tl">
                    <a:srgbClr val="000000"/>
                  </a:outerShdw>
                </a:effectLst>
                <a:sym typeface="Symbol" panose="05050102010706020507" pitchFamily="18" charset="2"/>
              </a:rPr>
              <a:t> </a:t>
            </a:r>
            <a:r>
              <a:rPr kumimoji="0" lang="en-US" altLang="zh-CN" sz="3600" b="1" i="1">
                <a:effectLst>
                  <a:outerShdw blurRad="38100" dist="38100" dir="2700000" algn="tl">
                    <a:srgbClr val="000000"/>
                  </a:outerShdw>
                </a:effectLst>
              </a:rPr>
              <a:t>p</a:t>
            </a:r>
            <a:r>
              <a:rPr lang="en-US" altLang="zh-CN" sz="3600" b="1" baseline="-25000">
                <a:effectLst>
                  <a:outerShdw blurRad="38100" dist="38100" dir="2700000" algn="tl">
                    <a:srgbClr val="000000"/>
                  </a:outerShdw>
                </a:effectLst>
                <a:latin typeface="宋体" panose="02010600030101010101" pitchFamily="2" charset="-122"/>
                <a:sym typeface="Symbol" panose="05050102010706020507" pitchFamily="18" charset="2"/>
              </a:rPr>
              <a:t>1</a:t>
            </a:r>
            <a:r>
              <a:rPr lang="en-US" altLang="zh-CN" sz="3600" b="1">
                <a:effectLst>
                  <a:outerShdw blurRad="38100" dist="38100" dir="2700000" algn="tl">
                    <a:srgbClr val="000000"/>
                  </a:outerShdw>
                </a:effectLst>
                <a:latin typeface="宋体" panose="02010600030101010101" pitchFamily="2" charset="-122"/>
                <a:sym typeface="Symbol" panose="05050102010706020507" pitchFamily="18" charset="2"/>
              </a:rPr>
              <a:t>- </a:t>
            </a:r>
            <a:r>
              <a:rPr kumimoji="0" lang="en-US" altLang="zh-CN" sz="3600" b="1" i="1">
                <a:effectLst>
                  <a:outerShdw blurRad="38100" dist="38100" dir="2700000" algn="tl">
                    <a:srgbClr val="000000"/>
                  </a:outerShdw>
                </a:effectLst>
              </a:rPr>
              <a:t>p</a:t>
            </a:r>
            <a:r>
              <a:rPr lang="en-US" altLang="zh-CN" sz="3600" b="1" baseline="-25000">
                <a:effectLst>
                  <a:outerShdw blurRad="38100" dist="38100" dir="2700000" algn="tl">
                    <a:srgbClr val="000000"/>
                  </a:outerShdw>
                </a:effectLst>
                <a:sym typeface="Symbol" panose="05050102010706020507" pitchFamily="18" charset="2"/>
              </a:rPr>
              <a:t>2</a:t>
            </a:r>
            <a:r>
              <a:rPr lang="zh-CN" altLang="en-US" sz="3600" b="1">
                <a:effectLst>
                  <a:outerShdw blurRad="38100" dist="38100" dir="2700000" algn="tl">
                    <a:srgbClr val="000000"/>
                  </a:outerShdw>
                </a:effectLst>
                <a:sym typeface="Symbol" panose="05050102010706020507" pitchFamily="18" charset="2"/>
              </a:rPr>
              <a:t>置信度为</a:t>
            </a:r>
            <a:r>
              <a:rPr lang="en-US" altLang="zh-CN" sz="3600" b="1">
                <a:effectLst>
                  <a:outerShdw blurRad="38100" dist="38100" dir="2700000" algn="tl">
                    <a:srgbClr val="000000"/>
                  </a:outerShdw>
                </a:effectLst>
                <a:sym typeface="Symbol" panose="05050102010706020507" pitchFamily="18" charset="2"/>
              </a:rPr>
              <a:t>95%</a:t>
            </a:r>
            <a:r>
              <a:rPr lang="zh-CN" altLang="en-US" sz="3600" b="1">
                <a:effectLst>
                  <a:outerShdw blurRad="38100" dist="38100" dir="2700000" algn="tl">
                    <a:srgbClr val="000000"/>
                  </a:outerShdw>
                </a:effectLst>
                <a:sym typeface="Symbol" panose="05050102010706020507" pitchFamily="18" charset="2"/>
              </a:rPr>
              <a:t>的置信区间为</a:t>
            </a:r>
          </a:p>
        </p:txBody>
      </p:sp>
      <p:sp>
        <p:nvSpPr>
          <p:cNvPr id="200707" name="Text Box 3"/>
          <p:cNvSpPr txBox="1">
            <a:spLocks noChangeArrowheads="1"/>
          </p:cNvSpPr>
          <p:nvPr/>
        </p:nvSpPr>
        <p:spPr bwMode="auto">
          <a:xfrm>
            <a:off x="1981200" y="4767944"/>
            <a:ext cx="8001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3600" b="1" dirty="0">
                <a:effectLst>
                  <a:outerShdw blurRad="38100" dist="38100" dir="2700000" algn="tl">
                    <a:srgbClr val="000000"/>
                  </a:outerShdw>
                </a:effectLst>
                <a:latin typeface="Arial" panose="020B0604020202020204" pitchFamily="34" charset="0"/>
              </a:rPr>
              <a:t>城市与农村收视率差值的置信区间为</a:t>
            </a:r>
            <a:r>
              <a:rPr lang="en-US" altLang="zh-CN" sz="3600" b="1" dirty="0">
                <a:effectLst>
                  <a:outerShdw blurRad="38100" dist="38100" dir="2700000" algn="tl">
                    <a:srgbClr val="000000"/>
                  </a:outerShdw>
                </a:effectLst>
                <a:latin typeface="Arial" panose="020B0604020202020204" pitchFamily="34" charset="0"/>
              </a:rPr>
              <a:t>6.68%~19.32%</a:t>
            </a:r>
          </a:p>
        </p:txBody>
      </p:sp>
      <p:graphicFrame>
        <p:nvGraphicFramePr>
          <p:cNvPr id="200708" name="Object 4">
            <a:hlinkClick r:id="" action="ppaction://ole?verb=0"/>
          </p:cNvPr>
          <p:cNvGraphicFramePr>
            <a:graphicFrameLocks/>
          </p:cNvGraphicFramePr>
          <p:nvPr>
            <p:extLst>
              <p:ext uri="{D42A27DB-BD31-4B8C-83A1-F6EECF244321}">
                <p14:modId xmlns:p14="http://schemas.microsoft.com/office/powerpoint/2010/main" val="402006255"/>
              </p:ext>
            </p:extLst>
          </p:nvPr>
        </p:nvGraphicFramePr>
        <p:xfrm>
          <a:off x="1789113" y="2481263"/>
          <a:ext cx="8842375" cy="1819275"/>
        </p:xfrm>
        <a:graphic>
          <a:graphicData uri="http://schemas.openxmlformats.org/presentationml/2006/ole">
            <mc:AlternateContent xmlns:mc="http://schemas.openxmlformats.org/markup-compatibility/2006">
              <mc:Choice xmlns:v="urn:schemas-microsoft-com:vml" Requires="v">
                <p:oleObj spid="_x0000_s28685" name="公式" r:id="rId4" imgW="3797280" imgH="685800" progId="Equation.3">
                  <p:embed/>
                </p:oleObj>
              </mc:Choice>
              <mc:Fallback>
                <p:oleObj name="公式" r:id="rId4" imgW="3797280" imgH="685800" progId="Equation.3">
                  <p:embed/>
                  <p:pic>
                    <p:nvPicPr>
                      <p:cNvPr id="0" name=""/>
                      <p:cNvPicPr>
                        <a:picLocks noChangeArrowheads="1"/>
                      </p:cNvPicPr>
                      <p:nvPr/>
                    </p:nvPicPr>
                    <p:blipFill>
                      <a:blip r:embed="rId5"/>
                      <a:srcRect/>
                      <a:stretch>
                        <a:fillRect/>
                      </a:stretch>
                    </p:blipFill>
                    <p:spPr bwMode="auto">
                      <a:xfrm>
                        <a:off x="1789113" y="2481263"/>
                        <a:ext cx="8842375" cy="18192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17763884"/>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a:xfrm>
            <a:off x="1200151" y="1484313"/>
            <a:ext cx="8137525" cy="563562"/>
          </a:xfrm>
          <a:noFill/>
          <a:ln/>
        </p:spPr>
        <p:txBody>
          <a:bodyPr/>
          <a:lstStyle/>
          <a:p>
            <a:pPr algn="l"/>
            <a:r>
              <a:rPr lang="zh-CN" altLang="en-US" sz="2400">
                <a:latin typeface="黑体" panose="02010609060101010101" pitchFamily="49" charset="-122"/>
                <a:ea typeface="黑体" panose="02010609060101010101" pitchFamily="49" charset="-122"/>
              </a:rPr>
              <a:t>（二）两个总体均值之差的估计</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小样本</a:t>
            </a:r>
            <a:r>
              <a:rPr lang="en-US" altLang="zh-CN" sz="2400">
                <a:latin typeface="黑体" panose="02010609060101010101" pitchFamily="49" charset="-122"/>
                <a:ea typeface="黑体" panose="02010609060101010101" pitchFamily="49" charset="-122"/>
              </a:rPr>
              <a:t>: </a:t>
            </a:r>
            <a:r>
              <a:rPr lang="en-US" altLang="zh-CN" sz="2400">
                <a:sym typeface="Symbol" panose="05050102010706020507" pitchFamily="18" charset="2"/>
              </a:rPr>
              <a:t></a:t>
            </a:r>
            <a:r>
              <a:rPr lang="en-US" altLang="zh-CN" sz="2400" baseline="-25000"/>
              <a:t>1</a:t>
            </a:r>
            <a:r>
              <a:rPr lang="zh-CN" altLang="en-US" sz="2400" baseline="30000"/>
              <a:t>２</a:t>
            </a:r>
            <a:r>
              <a:rPr lang="en-US" altLang="zh-CN" sz="2400"/>
              <a:t>=</a:t>
            </a:r>
            <a:r>
              <a:rPr lang="en-US" altLang="zh-CN" sz="2400">
                <a:sym typeface="Symbol" panose="05050102010706020507" pitchFamily="18" charset="2"/>
              </a:rPr>
              <a:t></a:t>
            </a:r>
            <a:r>
              <a:rPr lang="en-US" altLang="zh-CN" sz="2400" baseline="-25000"/>
              <a:t>2</a:t>
            </a:r>
            <a:r>
              <a:rPr lang="zh-CN" altLang="en-US" sz="2400" baseline="30000"/>
              <a:t>２</a:t>
            </a:r>
            <a:r>
              <a:rPr lang="en-US" altLang="zh-CN" sz="2400">
                <a:latin typeface="黑体" panose="02010609060101010101" pitchFamily="49" charset="-122"/>
                <a:ea typeface="黑体" panose="02010609060101010101" pitchFamily="49" charset="-122"/>
              </a:rPr>
              <a:t>)</a:t>
            </a:r>
          </a:p>
        </p:txBody>
      </p:sp>
      <p:sp>
        <p:nvSpPr>
          <p:cNvPr id="841731" name="Rectangle 3"/>
          <p:cNvSpPr>
            <a:spLocks noGrp="1" noChangeArrowheads="1"/>
          </p:cNvSpPr>
          <p:nvPr>
            <p:ph type="body" idx="1"/>
          </p:nvPr>
        </p:nvSpPr>
        <p:spPr>
          <a:xfrm>
            <a:off x="2208213" y="2133600"/>
            <a:ext cx="8153400" cy="4343400"/>
          </a:xfrm>
          <a:noFill/>
          <a:ln/>
        </p:spPr>
        <p:txBody>
          <a:bodyPr/>
          <a:lstStyle/>
          <a:p>
            <a:pPr marL="609600" indent="-609600" algn="just">
              <a:buClr>
                <a:srgbClr val="FF0000"/>
              </a:buClr>
              <a:buSzPct val="85000"/>
              <a:buFont typeface="Wingdings" panose="05000000000000000000" pitchFamily="2" charset="2"/>
              <a:buChar char="p"/>
            </a:pPr>
            <a:r>
              <a:rPr lang="zh-CN" altLang="en-US" sz="2400" b="1"/>
              <a:t>假定条件</a:t>
            </a:r>
          </a:p>
          <a:p>
            <a:pPr marL="1219200" lvl="1" indent="-533400" algn="just">
              <a:buFont typeface="Wingdings" panose="05000000000000000000" pitchFamily="2" charset="2"/>
              <a:buChar char="§"/>
            </a:pPr>
            <a:r>
              <a:rPr lang="zh-CN" altLang="en-US" b="1"/>
              <a:t>两个总体都服从正态分布</a:t>
            </a:r>
          </a:p>
          <a:p>
            <a:pPr marL="1219200" lvl="1" indent="-533400" algn="just">
              <a:buFont typeface="Wingdings" panose="05000000000000000000" pitchFamily="2" charset="2"/>
              <a:buChar char="§"/>
            </a:pPr>
            <a:r>
              <a:rPr lang="zh-CN" altLang="en-US" b="1"/>
              <a:t>两个总体方差未知但相等：</a:t>
            </a:r>
            <a:r>
              <a:rPr lang="zh-CN" altLang="en-US" b="1">
                <a:sym typeface="Symbol" panose="05050102010706020507" pitchFamily="18" charset="2"/>
              </a:rPr>
              <a:t></a:t>
            </a:r>
            <a:r>
              <a:rPr lang="en-US" altLang="zh-CN" b="1" baseline="-25000"/>
              <a:t>1</a:t>
            </a:r>
            <a:r>
              <a:rPr lang="zh-CN" altLang="en-US" b="1" baseline="30000"/>
              <a:t>２</a:t>
            </a:r>
            <a:r>
              <a:rPr lang="en-US" altLang="zh-CN" b="1"/>
              <a:t>=</a:t>
            </a:r>
            <a:r>
              <a:rPr lang="en-US" altLang="zh-CN" b="1">
                <a:sym typeface="Symbol" panose="05050102010706020507" pitchFamily="18" charset="2"/>
              </a:rPr>
              <a:t></a:t>
            </a:r>
            <a:r>
              <a:rPr lang="en-US" altLang="zh-CN" b="1" baseline="-25000"/>
              <a:t>2</a:t>
            </a:r>
            <a:r>
              <a:rPr lang="zh-CN" altLang="en-US" b="1" baseline="30000"/>
              <a:t>２</a:t>
            </a:r>
            <a:endParaRPr lang="zh-CN" altLang="en-US" b="1"/>
          </a:p>
          <a:p>
            <a:pPr marL="1219200" lvl="1" indent="-533400" algn="just">
              <a:buFont typeface="Wingdings" panose="05000000000000000000" pitchFamily="2" charset="2"/>
              <a:buChar char="§"/>
            </a:pPr>
            <a:r>
              <a:rPr lang="zh-CN" altLang="en-US" b="1"/>
              <a:t>两个独立的小样本</a:t>
            </a:r>
            <a:r>
              <a:rPr lang="en-US" altLang="zh-CN" b="1"/>
              <a:t>(</a:t>
            </a:r>
            <a:r>
              <a:rPr lang="en-US" altLang="zh-CN" b="1" i="1"/>
              <a:t>n</a:t>
            </a:r>
            <a:r>
              <a:rPr lang="en-US" altLang="zh-CN" b="1" baseline="-25000"/>
              <a:t>1</a:t>
            </a:r>
            <a:r>
              <a:rPr lang="en-US" altLang="zh-CN" b="1"/>
              <a:t>&lt;30</a:t>
            </a:r>
            <a:r>
              <a:rPr lang="zh-CN" altLang="en-US" b="1"/>
              <a:t>和</a:t>
            </a:r>
            <a:r>
              <a:rPr lang="en-US" altLang="zh-CN" b="1" i="1"/>
              <a:t>n</a:t>
            </a:r>
            <a:r>
              <a:rPr lang="en-US" altLang="zh-CN" b="1" baseline="-25000"/>
              <a:t>2</a:t>
            </a:r>
            <a:r>
              <a:rPr lang="en-US" altLang="zh-CN" b="1"/>
              <a:t>&lt;30)</a:t>
            </a:r>
          </a:p>
          <a:p>
            <a:pPr marL="609600" indent="-609600" algn="just">
              <a:buClr>
                <a:srgbClr val="FF0000"/>
              </a:buClr>
              <a:buSzPct val="90000"/>
              <a:buFont typeface="Wingdings" panose="05000000000000000000" pitchFamily="2" charset="2"/>
              <a:buChar char="p"/>
            </a:pPr>
            <a:r>
              <a:rPr lang="zh-CN" altLang="en-US" sz="2400" b="1"/>
              <a:t>总体方差的合并估计量</a:t>
            </a:r>
          </a:p>
          <a:p>
            <a:pPr marL="609600" indent="-609600">
              <a:buFontTx/>
              <a:buAutoNum type="arabicPeriod" startAt="2"/>
            </a:pPr>
            <a:endParaRPr lang="en-US" altLang="zh-CN" sz="2400" b="1" i="1"/>
          </a:p>
        </p:txBody>
      </p:sp>
      <p:graphicFrame>
        <p:nvGraphicFramePr>
          <p:cNvPr id="841732" name="Object 4"/>
          <p:cNvGraphicFramePr>
            <a:graphicFrameLocks noChangeAspect="1"/>
          </p:cNvGraphicFramePr>
          <p:nvPr>
            <p:extLst>
              <p:ext uri="{D42A27DB-BD31-4B8C-83A1-F6EECF244321}">
                <p14:modId xmlns:p14="http://schemas.microsoft.com/office/powerpoint/2010/main" val="1461217569"/>
              </p:ext>
            </p:extLst>
          </p:nvPr>
        </p:nvGraphicFramePr>
        <p:xfrm>
          <a:off x="4054475" y="4365625"/>
          <a:ext cx="3725863" cy="792163"/>
        </p:xfrm>
        <a:graphic>
          <a:graphicData uri="http://schemas.openxmlformats.org/presentationml/2006/ole">
            <mc:AlternateContent xmlns:mc="http://schemas.openxmlformats.org/markup-compatibility/2006">
              <mc:Choice xmlns:v="urn:schemas-microsoft-com:vml" Requires="v">
                <p:oleObj spid="_x0000_s11322" name="公式" r:id="rId4" imgW="1942920" imgH="457200" progId="Equation.3">
                  <p:embed/>
                </p:oleObj>
              </mc:Choice>
              <mc:Fallback>
                <p:oleObj name="公式" r:id="rId4" imgW="1942920" imgH="457200" progId="Equation.3">
                  <p:embed/>
                  <p:pic>
                    <p:nvPicPr>
                      <p:cNvPr id="0" name=""/>
                      <p:cNvPicPr>
                        <a:picLocks noChangeAspect="1" noChangeArrowheads="1"/>
                      </p:cNvPicPr>
                      <p:nvPr/>
                    </p:nvPicPr>
                    <p:blipFill>
                      <a:blip r:embed="rId5"/>
                      <a:srcRect/>
                      <a:stretch>
                        <a:fillRect/>
                      </a:stretch>
                    </p:blipFill>
                    <p:spPr bwMode="auto">
                      <a:xfrm>
                        <a:off x="4054475" y="4365625"/>
                        <a:ext cx="3725863" cy="792163"/>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1733" name="Rectangle 5"/>
          <p:cNvSpPr>
            <a:spLocks noChangeArrowheads="1"/>
          </p:cNvSpPr>
          <p:nvPr/>
        </p:nvSpPr>
        <p:spPr bwMode="auto">
          <a:xfrm>
            <a:off x="2208213" y="5229225"/>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609600" indent="-609600">
              <a:defRPr kumimoji="1" sz="2400">
                <a:solidFill>
                  <a:schemeClr val="tx1"/>
                </a:solidFill>
                <a:latin typeface="Times New Roman" panose="02020603050405020304" pitchFamily="18" charset="0"/>
                <a:ea typeface="宋体" panose="02010600030101010101" pitchFamily="2" charset="-122"/>
              </a:defRPr>
            </a:lvl1pPr>
            <a:lvl2pPr marL="1219200" indent="-533400">
              <a:defRPr kumimoji="1" sz="2400">
                <a:solidFill>
                  <a:schemeClr val="tx1"/>
                </a:solidFill>
                <a:latin typeface="Times New Roman" panose="02020603050405020304" pitchFamily="18" charset="0"/>
                <a:ea typeface="宋体" panose="02010600030101010101" pitchFamily="2" charset="-122"/>
              </a:defRPr>
            </a:lvl2pPr>
            <a:lvl3pPr marL="1543050" indent="-457200">
              <a:defRPr kumimoji="1" sz="2400">
                <a:solidFill>
                  <a:schemeClr val="tx1"/>
                </a:solidFill>
                <a:latin typeface="Times New Roman" panose="02020603050405020304" pitchFamily="18" charset="0"/>
                <a:ea typeface="宋体" panose="02010600030101010101" pitchFamily="2" charset="-122"/>
              </a:defRPr>
            </a:lvl3pPr>
            <a:lvl4pPr marL="188595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rgbClr val="FF0000"/>
              </a:buClr>
              <a:buFont typeface="Wingdings" panose="05000000000000000000" pitchFamily="2" charset="2"/>
              <a:buChar char="p"/>
            </a:pPr>
            <a:r>
              <a:rPr lang="zh-CN" altLang="en-US" sz="2600">
                <a:effectLst>
                  <a:outerShdw blurRad="38100" dist="38100" dir="2700000" algn="tl">
                    <a:srgbClr val="000000"/>
                  </a:outerShdw>
                </a:effectLst>
                <a:latin typeface="Arial" panose="020B0604020202020204" pitchFamily="34" charset="0"/>
              </a:rPr>
              <a:t>估计</a:t>
            </a:r>
            <a:r>
              <a:rPr lang="zh-CN" altLang="en-US" sz="2600">
                <a:effectLst>
                  <a:outerShdw blurRad="38100" dist="38100" dir="2700000" algn="tl">
                    <a:srgbClr val="000000"/>
                  </a:outerShdw>
                </a:effectLst>
                <a:latin typeface="宋体" panose="02010600030101010101" pitchFamily="2" charset="-122"/>
              </a:rPr>
              <a:t>量</a:t>
            </a:r>
            <a:r>
              <a:rPr lang="zh-CN" altLang="en-US" sz="2600">
                <a:effectLst>
                  <a:outerShdw blurRad="38100" dist="38100" dir="2700000" algn="tl">
                    <a:srgbClr val="000000"/>
                  </a:outerShdw>
                </a:effectLst>
                <a:latin typeface="宋体" panose="02010600030101010101" pitchFamily="2" charset="-122"/>
                <a:sym typeface="Symbol" panose="05050102010706020507" pitchFamily="18" charset="2"/>
              </a:rPr>
              <a:t></a:t>
            </a:r>
            <a:r>
              <a:rPr lang="en-US" altLang="zh-CN" sz="2600" i="1">
                <a:effectLst>
                  <a:outerShdw blurRad="38100" dist="38100" dir="2700000" algn="tl">
                    <a:srgbClr val="000000"/>
                  </a:outerShdw>
                </a:effectLst>
              </a:rPr>
              <a:t>X</a:t>
            </a:r>
            <a:r>
              <a:rPr lang="en-US" altLang="zh-CN" sz="2600" baseline="-25000">
                <a:effectLst>
                  <a:outerShdw blurRad="38100" dist="38100" dir="2700000" algn="tl">
                    <a:srgbClr val="000000"/>
                  </a:outerShdw>
                </a:effectLst>
                <a:latin typeface="宋体" panose="02010600030101010101" pitchFamily="2" charset="-122"/>
              </a:rPr>
              <a:t>1</a:t>
            </a:r>
            <a:r>
              <a:rPr lang="en-US" altLang="zh-CN" sz="2600">
                <a:effectLst>
                  <a:outerShdw blurRad="38100" dist="38100" dir="2700000" algn="tl">
                    <a:srgbClr val="000000"/>
                  </a:outerShdw>
                </a:effectLst>
                <a:latin typeface="宋体" panose="02010600030101010101" pitchFamily="2" charset="-122"/>
              </a:rPr>
              <a:t>-</a:t>
            </a:r>
            <a:r>
              <a:rPr lang="en-US" altLang="zh-CN" sz="2600">
                <a:effectLst>
                  <a:outerShdw blurRad="38100" dist="38100" dir="2700000" algn="tl">
                    <a:srgbClr val="000000"/>
                  </a:outerShdw>
                </a:effectLst>
                <a:latin typeface="宋体" panose="02010600030101010101" pitchFamily="2" charset="-122"/>
                <a:sym typeface="Symbol" panose="05050102010706020507" pitchFamily="18" charset="2"/>
              </a:rPr>
              <a:t></a:t>
            </a:r>
            <a:r>
              <a:rPr lang="en-US" altLang="zh-CN" sz="2600" i="1">
                <a:effectLst>
                  <a:outerShdw blurRad="38100" dist="38100" dir="2700000" algn="tl">
                    <a:srgbClr val="000000"/>
                  </a:outerShdw>
                </a:effectLst>
              </a:rPr>
              <a:t>X</a:t>
            </a:r>
            <a:r>
              <a:rPr lang="en-US" altLang="zh-CN" sz="2600" baseline="-25000">
                <a:effectLst>
                  <a:outerShdw blurRad="38100" dist="38100" dir="2700000" algn="tl">
                    <a:srgbClr val="000000"/>
                  </a:outerShdw>
                </a:effectLst>
                <a:latin typeface="宋体" panose="02010600030101010101" pitchFamily="2" charset="-122"/>
              </a:rPr>
              <a:t>2</a:t>
            </a:r>
            <a:r>
              <a:rPr lang="zh-CN" altLang="en-US" sz="2600">
                <a:effectLst>
                  <a:outerShdw blurRad="38100" dist="38100" dir="2700000" algn="tl">
                    <a:srgbClr val="000000"/>
                  </a:outerShdw>
                </a:effectLst>
                <a:latin typeface="宋体" panose="02010600030101010101" pitchFamily="2" charset="-122"/>
              </a:rPr>
              <a:t>的抽样标准差</a:t>
            </a:r>
            <a:endParaRPr lang="zh-CN" altLang="en-US" sz="2600" i="1" baseline="-25000">
              <a:effectLst>
                <a:outerShdw blurRad="38100" dist="38100" dir="2700000" algn="tl">
                  <a:srgbClr val="000000"/>
                </a:outerShdw>
              </a:effectLst>
              <a:latin typeface="宋体" panose="02010600030101010101" pitchFamily="2" charset="-122"/>
            </a:endParaRPr>
          </a:p>
        </p:txBody>
      </p:sp>
      <p:graphicFrame>
        <p:nvGraphicFramePr>
          <p:cNvPr id="841734" name="Object 6">
            <a:hlinkClick r:id="" action="ppaction://ole?verb=0"/>
          </p:cNvPr>
          <p:cNvGraphicFramePr>
            <a:graphicFrameLocks/>
          </p:cNvGraphicFramePr>
          <p:nvPr>
            <p:extLst>
              <p:ext uri="{D42A27DB-BD31-4B8C-83A1-F6EECF244321}">
                <p14:modId xmlns:p14="http://schemas.microsoft.com/office/powerpoint/2010/main" val="2204453035"/>
              </p:ext>
            </p:extLst>
          </p:nvPr>
        </p:nvGraphicFramePr>
        <p:xfrm>
          <a:off x="4544219" y="5757862"/>
          <a:ext cx="3481388" cy="950912"/>
        </p:xfrm>
        <a:graphic>
          <a:graphicData uri="http://schemas.openxmlformats.org/presentationml/2006/ole">
            <mc:AlternateContent xmlns:mc="http://schemas.openxmlformats.org/markup-compatibility/2006">
              <mc:Choice xmlns:v="urn:schemas-microsoft-com:vml" Requires="v">
                <p:oleObj spid="_x0000_s11323" name="公式" r:id="rId6" imgW="1752480" imgH="520560" progId="Equation.3">
                  <p:embed/>
                </p:oleObj>
              </mc:Choice>
              <mc:Fallback>
                <p:oleObj name="公式" r:id="rId6" imgW="1752480" imgH="520560" progId="Equation.3">
                  <p:embed/>
                  <p:pic>
                    <p:nvPicPr>
                      <p:cNvPr id="0" name=""/>
                      <p:cNvPicPr>
                        <a:picLocks noChangeArrowheads="1"/>
                      </p:cNvPicPr>
                      <p:nvPr/>
                    </p:nvPicPr>
                    <p:blipFill>
                      <a:blip r:embed="rId7"/>
                      <a:srcRect/>
                      <a:stretch>
                        <a:fillRect/>
                      </a:stretch>
                    </p:blipFill>
                    <p:spPr bwMode="auto">
                      <a:xfrm>
                        <a:off x="4544219" y="5757862"/>
                        <a:ext cx="3481388" cy="9509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841735" name="Rectangle 7"/>
          <p:cNvSpPr>
            <a:spLocks noChangeArrowheads="1"/>
          </p:cNvSpPr>
          <p:nvPr/>
        </p:nvSpPr>
        <p:spPr bwMode="auto">
          <a:xfrm>
            <a:off x="1703388" y="333375"/>
            <a:ext cx="6337300" cy="661988"/>
          </a:xfrm>
          <a:prstGeom prst="rect">
            <a:avLst/>
          </a:prstGeom>
          <a:noFill/>
          <a:ln/>
        </p:spPr>
        <p:txBody>
          <a:bodyPr vert="horz" lIns="91440" tIns="45720" rIns="91440" bIns="45720" rtlCol="0" anchor="ctr">
            <a:normAutofit/>
          </a:bodyPr>
          <a:lstStyle/>
          <a:p>
            <a:pPr>
              <a:lnSpc>
                <a:spcPct val="90000"/>
              </a:lnSpc>
              <a:spcBef>
                <a:spcPct val="0"/>
              </a:spcBef>
            </a:pPr>
            <a:r>
              <a:rPr lang="zh-CN" altLang="en-US" sz="3200">
                <a:latin typeface="Arial" panose="020B0604020202020204" pitchFamily="34" charset="0"/>
                <a:ea typeface="黑体" panose="02010609060101010101" pitchFamily="49" charset="-122"/>
                <a:cs typeface="+mj-cs"/>
              </a:rPr>
              <a:t>一、两个总体均值之差的估计</a:t>
            </a:r>
          </a:p>
        </p:txBody>
      </p:sp>
    </p:spTree>
    <p:extLst>
      <p:ext uri="{BB962C8B-B14F-4D97-AF65-F5344CB8AC3E}">
        <p14:creationId xmlns:p14="http://schemas.microsoft.com/office/powerpoint/2010/main" val="2710359414"/>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2515" name="Rectangle 3"/>
          <p:cNvSpPr>
            <a:spLocks noGrp="1" noChangeArrowheads="1"/>
          </p:cNvSpPr>
          <p:nvPr>
            <p:ph type="body" idx="1"/>
          </p:nvPr>
        </p:nvSpPr>
        <p:spPr>
          <a:xfrm>
            <a:off x="1992313" y="2060575"/>
            <a:ext cx="8153400" cy="4343400"/>
          </a:xfrm>
          <a:noFill/>
          <a:ln/>
        </p:spPr>
        <p:txBody>
          <a:bodyPr/>
          <a:lstStyle/>
          <a:p>
            <a:pPr marL="609600" indent="-609600" algn="just"/>
            <a:r>
              <a:rPr lang="en-US" altLang="zh-CN" b="1"/>
              <a:t>★  </a:t>
            </a:r>
            <a:r>
              <a:rPr lang="zh-CN" altLang="en-US" b="1"/>
              <a:t>两个样本均值之差的标准化</a:t>
            </a:r>
          </a:p>
          <a:p>
            <a:pPr marL="609600" indent="-609600">
              <a:buFontTx/>
              <a:buAutoNum type="arabicPeriod" startAt="2"/>
            </a:pPr>
            <a:endParaRPr lang="en-US" altLang="zh-CN" b="1" i="1"/>
          </a:p>
        </p:txBody>
      </p:sp>
      <p:graphicFrame>
        <p:nvGraphicFramePr>
          <p:cNvPr id="832516" name="Object 4">
            <a:hlinkClick r:id="" action="ppaction://ole?verb=0"/>
          </p:cNvPr>
          <p:cNvGraphicFramePr>
            <a:graphicFrameLocks/>
          </p:cNvGraphicFramePr>
          <p:nvPr>
            <p:extLst>
              <p:ext uri="{D42A27DB-BD31-4B8C-83A1-F6EECF244321}">
                <p14:modId xmlns:p14="http://schemas.microsoft.com/office/powerpoint/2010/main" val="1308045957"/>
              </p:ext>
            </p:extLst>
          </p:nvPr>
        </p:nvGraphicFramePr>
        <p:xfrm>
          <a:off x="2849563" y="2636838"/>
          <a:ext cx="5556250" cy="1192212"/>
        </p:xfrm>
        <a:graphic>
          <a:graphicData uri="http://schemas.openxmlformats.org/presentationml/2006/ole">
            <mc:AlternateContent xmlns:mc="http://schemas.openxmlformats.org/markup-compatibility/2006">
              <mc:Choice xmlns:v="urn:schemas-microsoft-com:vml" Requires="v">
                <p:oleObj spid="_x0000_s12346" name="公式" r:id="rId4" imgW="2882880" imgH="698400" progId="Equation.3">
                  <p:embed/>
                </p:oleObj>
              </mc:Choice>
              <mc:Fallback>
                <p:oleObj name="公式" r:id="rId4" imgW="2882880" imgH="698400" progId="Equation.3">
                  <p:embed/>
                  <p:pic>
                    <p:nvPicPr>
                      <p:cNvPr id="0" name=""/>
                      <p:cNvPicPr>
                        <a:picLocks noChangeArrowheads="1"/>
                      </p:cNvPicPr>
                      <p:nvPr/>
                    </p:nvPicPr>
                    <p:blipFill>
                      <a:blip r:embed="rId5"/>
                      <a:srcRect/>
                      <a:stretch>
                        <a:fillRect/>
                      </a:stretch>
                    </p:blipFill>
                    <p:spPr bwMode="auto">
                      <a:xfrm>
                        <a:off x="2849563" y="2636838"/>
                        <a:ext cx="5556250" cy="11922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832522" name="Rectangle 10"/>
          <p:cNvSpPr>
            <a:spLocks noChangeArrowheads="1"/>
          </p:cNvSpPr>
          <p:nvPr/>
        </p:nvSpPr>
        <p:spPr bwMode="auto">
          <a:xfrm>
            <a:off x="1981200" y="3810000"/>
            <a:ext cx="7924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a:effectLst>
                  <a:outerShdw blurRad="38100" dist="38100" dir="2700000" algn="tl">
                    <a:srgbClr val="000000"/>
                  </a:outerShdw>
                </a:effectLst>
                <a:latin typeface="Arial" panose="020B0604020202020204" pitchFamily="34" charset="0"/>
              </a:rPr>
              <a:t>★ </a:t>
            </a:r>
            <a:r>
              <a:rPr lang="zh-CN" altLang="en-US" sz="2800">
                <a:effectLst>
                  <a:outerShdw blurRad="38100" dist="38100" dir="2700000" algn="tl">
                    <a:srgbClr val="000000"/>
                  </a:outerShdw>
                </a:effectLst>
                <a:latin typeface="Arial" panose="020B0604020202020204" pitchFamily="34" charset="0"/>
              </a:rPr>
              <a:t>两个总体均值之差</a:t>
            </a:r>
            <a:r>
              <a:rPr lang="zh-CN" altLang="en-US" sz="2800" i="1">
                <a:effectLst>
                  <a:outerShdw blurRad="38100" dist="38100" dir="2700000" algn="tl">
                    <a:srgbClr val="000000"/>
                  </a:outerShdw>
                </a:effectLst>
                <a:latin typeface="Arial" panose="020B0604020202020204" pitchFamily="34" charset="0"/>
                <a:sym typeface="Symbol" panose="05050102010706020507" pitchFamily="18" charset="2"/>
              </a:rPr>
              <a:t></a:t>
            </a:r>
            <a:r>
              <a:rPr lang="en-US" altLang="zh-CN" sz="2800" baseline="-25000">
                <a:effectLst>
                  <a:outerShdw blurRad="38100" dist="38100" dir="2700000" algn="tl">
                    <a:srgbClr val="000000"/>
                  </a:outerShdw>
                </a:effectLst>
                <a:latin typeface="Arial" panose="020B0604020202020204" pitchFamily="34" charset="0"/>
              </a:rPr>
              <a:t>1</a:t>
            </a:r>
            <a:r>
              <a:rPr lang="en-US" altLang="zh-CN" sz="2800">
                <a:effectLst>
                  <a:outerShdw blurRad="38100" dist="38100" dir="2700000" algn="tl">
                    <a:srgbClr val="000000"/>
                  </a:outerShdw>
                </a:effectLst>
                <a:latin typeface="Arial" panose="020B0604020202020204" pitchFamily="34" charset="0"/>
              </a:rPr>
              <a:t>-</a:t>
            </a:r>
            <a:r>
              <a:rPr lang="en-US" altLang="zh-CN" sz="2800" i="1">
                <a:effectLst>
                  <a:outerShdw blurRad="38100" dist="38100" dir="2700000" algn="tl">
                    <a:srgbClr val="000000"/>
                  </a:outerShdw>
                </a:effectLst>
                <a:latin typeface="Arial" panose="020B0604020202020204" pitchFamily="34" charset="0"/>
                <a:sym typeface="Symbol" panose="05050102010706020507" pitchFamily="18" charset="2"/>
              </a:rPr>
              <a:t></a:t>
            </a:r>
            <a:r>
              <a:rPr lang="en-US" altLang="zh-CN" sz="2800" baseline="-25000">
                <a:effectLst>
                  <a:outerShdw blurRad="38100" dist="38100" dir="2700000" algn="tl">
                    <a:srgbClr val="000000"/>
                  </a:outerShdw>
                </a:effectLst>
                <a:latin typeface="Arial" panose="020B0604020202020204" pitchFamily="34" charset="0"/>
              </a:rPr>
              <a:t>2</a:t>
            </a:r>
            <a:r>
              <a:rPr lang="zh-CN" altLang="en-US" sz="2800">
                <a:effectLst>
                  <a:outerShdw blurRad="38100" dist="38100" dir="2700000" algn="tl">
                    <a:srgbClr val="000000"/>
                  </a:outerShdw>
                </a:effectLst>
                <a:latin typeface="Arial" panose="020B0604020202020204" pitchFamily="34" charset="0"/>
              </a:rPr>
              <a:t>在</a:t>
            </a:r>
            <a:r>
              <a:rPr lang="en-US" altLang="zh-CN" sz="2800">
                <a:effectLst>
                  <a:outerShdw blurRad="38100" dist="38100" dir="2700000" algn="tl">
                    <a:srgbClr val="000000"/>
                  </a:outerShdw>
                </a:effectLst>
                <a:latin typeface="Arial" panose="020B0604020202020204" pitchFamily="34" charset="0"/>
              </a:rPr>
              <a:t>1-</a:t>
            </a:r>
            <a:r>
              <a:rPr lang="en-US" altLang="zh-CN" sz="2800" i="1">
                <a:effectLst>
                  <a:outerShdw blurRad="38100" dist="38100" dir="2700000" algn="tl">
                    <a:srgbClr val="000000"/>
                  </a:outerShdw>
                </a:effectLst>
                <a:latin typeface="Arial" panose="020B0604020202020204" pitchFamily="34" charset="0"/>
                <a:sym typeface="Symbol" panose="05050102010706020507" pitchFamily="18" charset="2"/>
              </a:rPr>
              <a:t></a:t>
            </a:r>
            <a:r>
              <a:rPr lang="en-US" altLang="zh-CN" sz="2800" i="1">
                <a:effectLst>
                  <a:outerShdw blurRad="38100" dist="38100" dir="2700000" algn="tl">
                    <a:srgbClr val="000000"/>
                  </a:outerShdw>
                </a:effectLst>
                <a:latin typeface="Arial" panose="020B0604020202020204" pitchFamily="34" charset="0"/>
              </a:rPr>
              <a:t> </a:t>
            </a:r>
            <a:r>
              <a:rPr lang="zh-CN" altLang="en-US" sz="2800">
                <a:effectLst>
                  <a:outerShdw blurRad="38100" dist="38100" dir="2700000" algn="tl">
                    <a:srgbClr val="000000"/>
                  </a:outerShdw>
                </a:effectLst>
                <a:latin typeface="Arial" panose="020B0604020202020204" pitchFamily="34" charset="0"/>
              </a:rPr>
              <a:t>置信水平下的置信区间为</a:t>
            </a:r>
          </a:p>
        </p:txBody>
      </p:sp>
      <p:graphicFrame>
        <p:nvGraphicFramePr>
          <p:cNvPr id="832523" name="Object 11">
            <a:hlinkClick r:id="" action="ppaction://ole?verb=0"/>
          </p:cNvPr>
          <p:cNvGraphicFramePr>
            <a:graphicFrameLocks/>
          </p:cNvGraphicFramePr>
          <p:nvPr>
            <p:extLst>
              <p:ext uri="{D42A27DB-BD31-4B8C-83A1-F6EECF244321}">
                <p14:modId xmlns:p14="http://schemas.microsoft.com/office/powerpoint/2010/main" val="3756777930"/>
              </p:ext>
            </p:extLst>
          </p:nvPr>
        </p:nvGraphicFramePr>
        <p:xfrm>
          <a:off x="2457450" y="4797425"/>
          <a:ext cx="6199188" cy="1054100"/>
        </p:xfrm>
        <a:graphic>
          <a:graphicData uri="http://schemas.openxmlformats.org/presentationml/2006/ole">
            <mc:AlternateContent xmlns:mc="http://schemas.openxmlformats.org/markup-compatibility/2006">
              <mc:Choice xmlns:v="urn:schemas-microsoft-com:vml" Requires="v">
                <p:oleObj spid="_x0000_s12347" name="公式" r:id="rId6" imgW="2793960" imgH="520560" progId="Equation.3">
                  <p:embed/>
                </p:oleObj>
              </mc:Choice>
              <mc:Fallback>
                <p:oleObj name="公式" r:id="rId6" imgW="2793960" imgH="520560" progId="Equation.3">
                  <p:embed/>
                  <p:pic>
                    <p:nvPicPr>
                      <p:cNvPr id="0" name=""/>
                      <p:cNvPicPr>
                        <a:picLocks noChangeArrowheads="1"/>
                      </p:cNvPicPr>
                      <p:nvPr/>
                    </p:nvPicPr>
                    <p:blipFill>
                      <a:blip r:embed="rId7"/>
                      <a:srcRect/>
                      <a:stretch>
                        <a:fillRect/>
                      </a:stretch>
                    </p:blipFill>
                    <p:spPr bwMode="auto">
                      <a:xfrm>
                        <a:off x="2457450" y="4797425"/>
                        <a:ext cx="6199188" cy="10541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832525" name="Rectangle 13"/>
          <p:cNvSpPr>
            <a:spLocks noGrp="1" noChangeArrowheads="1"/>
          </p:cNvSpPr>
          <p:nvPr>
            <p:ph type="title"/>
          </p:nvPr>
        </p:nvSpPr>
        <p:spPr>
          <a:xfrm>
            <a:off x="1524001" y="1484314"/>
            <a:ext cx="7235825" cy="492125"/>
          </a:xfrm>
          <a:noFill/>
          <a:ln/>
        </p:spPr>
        <p:txBody>
          <a:bodyPr/>
          <a:lstStyle/>
          <a:p>
            <a:pPr algn="l"/>
            <a:r>
              <a:rPr lang="zh-CN" altLang="en-US" sz="2400">
                <a:latin typeface="黑体" panose="02010609060101010101" pitchFamily="49" charset="-122"/>
                <a:ea typeface="黑体" panose="02010609060101010101" pitchFamily="49" charset="-122"/>
              </a:rPr>
              <a:t>（二）两个总体均值之差的估计</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小样本</a:t>
            </a:r>
            <a:r>
              <a:rPr lang="en-US" altLang="zh-CN"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sym typeface="Symbol" panose="05050102010706020507" pitchFamily="18" charset="2"/>
              </a:rPr>
              <a:t></a:t>
            </a:r>
            <a:r>
              <a:rPr lang="en-US" altLang="zh-CN" sz="2400" baseline="-25000">
                <a:latin typeface="黑体" panose="02010609060101010101" pitchFamily="49" charset="-122"/>
                <a:ea typeface="黑体" panose="02010609060101010101" pitchFamily="49" charset="-122"/>
              </a:rPr>
              <a:t>1</a:t>
            </a:r>
            <a:r>
              <a:rPr lang="zh-CN" altLang="en-US" sz="2400" baseline="30000">
                <a:latin typeface="黑体" panose="02010609060101010101" pitchFamily="49" charset="-122"/>
                <a:ea typeface="黑体" panose="02010609060101010101" pitchFamily="49" charset="-122"/>
              </a:rPr>
              <a:t>２</a:t>
            </a:r>
            <a:r>
              <a:rPr lang="en-US" altLang="zh-CN"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sym typeface="Symbol" panose="05050102010706020507" pitchFamily="18" charset="2"/>
              </a:rPr>
              <a:t></a:t>
            </a:r>
            <a:r>
              <a:rPr lang="en-US" altLang="zh-CN" sz="2400" baseline="-25000">
                <a:latin typeface="黑体" panose="02010609060101010101" pitchFamily="49" charset="-122"/>
                <a:ea typeface="黑体" panose="02010609060101010101" pitchFamily="49" charset="-122"/>
              </a:rPr>
              <a:t>2</a:t>
            </a:r>
            <a:r>
              <a:rPr lang="zh-CN" altLang="en-US" sz="2400" baseline="30000">
                <a:latin typeface="黑体" panose="02010609060101010101" pitchFamily="49" charset="-122"/>
                <a:ea typeface="黑体" panose="02010609060101010101" pitchFamily="49" charset="-122"/>
              </a:rPr>
              <a:t>２</a:t>
            </a:r>
            <a:r>
              <a:rPr lang="en-US" altLang="zh-CN" sz="2400">
                <a:latin typeface="黑体" panose="02010609060101010101" pitchFamily="49" charset="-122"/>
                <a:ea typeface="黑体" panose="02010609060101010101" pitchFamily="49" charset="-122"/>
              </a:rPr>
              <a:t>)</a:t>
            </a:r>
          </a:p>
        </p:txBody>
      </p:sp>
      <p:sp>
        <p:nvSpPr>
          <p:cNvPr id="832526" name="Rectangle 14"/>
          <p:cNvSpPr>
            <a:spLocks noChangeArrowheads="1"/>
          </p:cNvSpPr>
          <p:nvPr/>
        </p:nvSpPr>
        <p:spPr bwMode="auto">
          <a:xfrm>
            <a:off x="1703388" y="476250"/>
            <a:ext cx="6337300" cy="661988"/>
          </a:xfrm>
          <a:prstGeom prst="rect">
            <a:avLst/>
          </a:prstGeom>
          <a:noFill/>
          <a:ln/>
        </p:spPr>
        <p:txBody>
          <a:bodyPr vert="horz" lIns="91440" tIns="45720" rIns="91440" bIns="45720" rtlCol="0" anchor="ctr">
            <a:normAutofit/>
          </a:bodyPr>
          <a:lstStyle/>
          <a:p>
            <a:pPr>
              <a:lnSpc>
                <a:spcPct val="90000"/>
              </a:lnSpc>
              <a:spcBef>
                <a:spcPct val="0"/>
              </a:spcBef>
            </a:pPr>
            <a:r>
              <a:rPr lang="zh-CN" altLang="en-US" sz="3200" dirty="0">
                <a:latin typeface="Arial" panose="020B0604020202020204" pitchFamily="34" charset="0"/>
                <a:ea typeface="黑体" panose="02010609060101010101" pitchFamily="49" charset="-122"/>
                <a:cs typeface="+mj-cs"/>
              </a:rPr>
              <a:t>一、两个总体均值之差的估计</a:t>
            </a:r>
          </a:p>
        </p:txBody>
      </p:sp>
    </p:spTree>
    <p:extLst>
      <p:ext uri="{BB962C8B-B14F-4D97-AF65-F5344CB8AC3E}">
        <p14:creationId xmlns:p14="http://schemas.microsoft.com/office/powerpoint/2010/main" val="3800927516"/>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1524001" y="1700214"/>
            <a:ext cx="8353425" cy="490537"/>
          </a:xfrm>
          <a:noFill/>
          <a:ln/>
        </p:spPr>
        <p:txBody>
          <a:bodyPr/>
          <a:lstStyle/>
          <a:p>
            <a:pPr algn="l"/>
            <a:r>
              <a:rPr lang="zh-CN" altLang="en-US" sz="2600">
                <a:latin typeface="黑体" panose="02010609060101010101" pitchFamily="49" charset="-122"/>
                <a:ea typeface="黑体" panose="02010609060101010101" pitchFamily="49" charset="-122"/>
              </a:rPr>
              <a:t>（三）两个总体均值之差的估计 </a:t>
            </a:r>
            <a:r>
              <a:rPr lang="en-US" altLang="zh-CN" sz="2600">
                <a:latin typeface="黑体" panose="02010609060101010101" pitchFamily="49" charset="-122"/>
                <a:ea typeface="黑体" panose="02010609060101010101" pitchFamily="49" charset="-122"/>
              </a:rPr>
              <a:t>(</a:t>
            </a:r>
            <a:r>
              <a:rPr lang="zh-CN" altLang="en-US" sz="2600">
                <a:latin typeface="黑体" panose="02010609060101010101" pitchFamily="49" charset="-122"/>
                <a:ea typeface="黑体" panose="02010609060101010101" pitchFamily="49" charset="-122"/>
              </a:rPr>
              <a:t>小样本</a:t>
            </a:r>
            <a:r>
              <a:rPr lang="en-US" altLang="zh-CN" sz="2600">
                <a:latin typeface="黑体" panose="02010609060101010101" pitchFamily="49" charset="-122"/>
                <a:ea typeface="黑体" panose="02010609060101010101" pitchFamily="49" charset="-122"/>
              </a:rPr>
              <a:t>: </a:t>
            </a:r>
            <a:r>
              <a:rPr lang="en-US" altLang="zh-CN" sz="2600">
                <a:latin typeface="黑体" panose="02010609060101010101" pitchFamily="49" charset="-122"/>
                <a:ea typeface="黑体" panose="02010609060101010101" pitchFamily="49" charset="-122"/>
                <a:sym typeface="Symbol" panose="05050102010706020507" pitchFamily="18" charset="2"/>
              </a:rPr>
              <a:t></a:t>
            </a:r>
            <a:r>
              <a:rPr lang="en-US" altLang="zh-CN" sz="2600" baseline="-25000">
                <a:latin typeface="黑体" panose="02010609060101010101" pitchFamily="49" charset="-122"/>
                <a:ea typeface="黑体" panose="02010609060101010101" pitchFamily="49" charset="-122"/>
              </a:rPr>
              <a:t>1</a:t>
            </a:r>
            <a:r>
              <a:rPr lang="zh-CN" altLang="en-US" sz="2600" baseline="30000">
                <a:latin typeface="黑体" panose="02010609060101010101" pitchFamily="49" charset="-122"/>
                <a:ea typeface="黑体" panose="02010609060101010101" pitchFamily="49" charset="-122"/>
              </a:rPr>
              <a:t>２</a:t>
            </a:r>
            <a:r>
              <a:rPr lang="en-US" altLang="zh-CN" sz="2600">
                <a:latin typeface="黑体" panose="02010609060101010101" pitchFamily="49" charset="-122"/>
                <a:ea typeface="黑体" panose="02010609060101010101" pitchFamily="49" charset="-122"/>
              </a:rPr>
              <a:t>=</a:t>
            </a:r>
            <a:r>
              <a:rPr lang="en-US" altLang="zh-CN" sz="2600">
                <a:latin typeface="黑体" panose="02010609060101010101" pitchFamily="49" charset="-122"/>
                <a:ea typeface="黑体" panose="02010609060101010101" pitchFamily="49" charset="-122"/>
                <a:sym typeface="Symbol" panose="05050102010706020507" pitchFamily="18" charset="2"/>
              </a:rPr>
              <a:t></a:t>
            </a:r>
            <a:r>
              <a:rPr lang="en-US" altLang="zh-CN" sz="2600" baseline="-25000">
                <a:latin typeface="黑体" panose="02010609060101010101" pitchFamily="49" charset="-122"/>
                <a:ea typeface="黑体" panose="02010609060101010101" pitchFamily="49" charset="-122"/>
              </a:rPr>
              <a:t>2</a:t>
            </a:r>
            <a:r>
              <a:rPr lang="zh-CN" altLang="en-US" sz="2600" baseline="30000">
                <a:latin typeface="黑体" panose="02010609060101010101" pitchFamily="49" charset="-122"/>
                <a:ea typeface="黑体" panose="02010609060101010101" pitchFamily="49" charset="-122"/>
              </a:rPr>
              <a:t>２</a:t>
            </a:r>
            <a:r>
              <a:rPr lang="en-US" altLang="zh-CN" sz="2600">
                <a:latin typeface="黑体" panose="02010609060101010101" pitchFamily="49" charset="-122"/>
                <a:ea typeface="黑体" panose="02010609060101010101" pitchFamily="49" charset="-122"/>
              </a:rPr>
              <a:t>)</a:t>
            </a:r>
          </a:p>
        </p:txBody>
      </p:sp>
      <p:sp>
        <p:nvSpPr>
          <p:cNvPr id="834563" name="Rectangle 3"/>
          <p:cNvSpPr>
            <a:spLocks noGrp="1" noChangeArrowheads="1"/>
          </p:cNvSpPr>
          <p:nvPr>
            <p:ph type="body" idx="1"/>
          </p:nvPr>
        </p:nvSpPr>
        <p:spPr>
          <a:xfrm>
            <a:off x="1992313" y="2349500"/>
            <a:ext cx="8153400" cy="4267200"/>
          </a:xfrm>
          <a:noFill/>
          <a:ln/>
        </p:spPr>
        <p:txBody>
          <a:bodyPr/>
          <a:lstStyle/>
          <a:p>
            <a:pPr marL="609600" indent="-609600" algn="just"/>
            <a:r>
              <a:rPr lang="en-US" altLang="zh-CN" b="1"/>
              <a:t>1.	</a:t>
            </a:r>
            <a:r>
              <a:rPr lang="zh-CN" altLang="en-US" b="1"/>
              <a:t>假定条件</a:t>
            </a:r>
          </a:p>
          <a:p>
            <a:pPr marL="1219200" lvl="1" indent="-533400" algn="just">
              <a:buFont typeface="Wingdings" panose="05000000000000000000" pitchFamily="2" charset="2"/>
              <a:buChar char="§"/>
            </a:pPr>
            <a:r>
              <a:rPr lang="zh-CN" altLang="en-US" b="1"/>
              <a:t>两个总体都服从正态分布</a:t>
            </a:r>
          </a:p>
          <a:p>
            <a:pPr marL="1219200" lvl="1" indent="-533400" algn="just">
              <a:buFont typeface="Wingdings" panose="05000000000000000000" pitchFamily="2" charset="2"/>
              <a:buChar char="§"/>
            </a:pPr>
            <a:r>
              <a:rPr lang="zh-CN" altLang="en-US" b="1"/>
              <a:t>两个总体方差未知且不相等：</a:t>
            </a:r>
            <a:r>
              <a:rPr lang="zh-CN" altLang="en-US" b="1">
                <a:sym typeface="Symbol" panose="05050102010706020507" pitchFamily="18" charset="2"/>
              </a:rPr>
              <a:t></a:t>
            </a:r>
            <a:r>
              <a:rPr lang="en-US" altLang="zh-CN" b="1" baseline="-25000"/>
              <a:t>1</a:t>
            </a:r>
            <a:r>
              <a:rPr lang="zh-CN" altLang="en-US" b="1" baseline="30000"/>
              <a:t>２</a:t>
            </a:r>
            <a:r>
              <a:rPr lang="zh-CN" altLang="en-US" b="1">
                <a:sym typeface="Symbol" panose="05050102010706020507" pitchFamily="18" charset="2"/>
              </a:rPr>
              <a:t></a:t>
            </a:r>
            <a:r>
              <a:rPr lang="en-US" altLang="zh-CN" b="1" baseline="-25000"/>
              <a:t>2</a:t>
            </a:r>
            <a:r>
              <a:rPr lang="zh-CN" altLang="en-US" b="1" baseline="30000"/>
              <a:t>２</a:t>
            </a:r>
            <a:endParaRPr lang="zh-CN" altLang="en-US" b="1"/>
          </a:p>
          <a:p>
            <a:pPr marL="1219200" lvl="1" indent="-533400" algn="just">
              <a:buFont typeface="Wingdings" panose="05000000000000000000" pitchFamily="2" charset="2"/>
              <a:buChar char="§"/>
            </a:pPr>
            <a:r>
              <a:rPr lang="zh-CN" altLang="en-US" b="1"/>
              <a:t>两个独立的小样本</a:t>
            </a:r>
            <a:r>
              <a:rPr lang="en-US" altLang="zh-CN" b="1"/>
              <a:t>(</a:t>
            </a:r>
            <a:r>
              <a:rPr lang="en-US" altLang="zh-CN" b="1" i="1"/>
              <a:t>n</a:t>
            </a:r>
            <a:r>
              <a:rPr lang="en-US" altLang="zh-CN" b="1" baseline="-25000"/>
              <a:t>1</a:t>
            </a:r>
            <a:r>
              <a:rPr lang="en-US" altLang="zh-CN" b="1"/>
              <a:t>&lt;30</a:t>
            </a:r>
            <a:r>
              <a:rPr lang="zh-CN" altLang="en-US" b="1"/>
              <a:t>和</a:t>
            </a:r>
            <a:r>
              <a:rPr lang="en-US" altLang="zh-CN" b="1" i="1"/>
              <a:t>n</a:t>
            </a:r>
            <a:r>
              <a:rPr lang="en-US" altLang="zh-CN" b="1" baseline="-25000"/>
              <a:t>2</a:t>
            </a:r>
            <a:r>
              <a:rPr lang="en-US" altLang="zh-CN" b="1"/>
              <a:t>&lt;30)</a:t>
            </a:r>
          </a:p>
          <a:p>
            <a:pPr marL="609600" indent="-609600" algn="just">
              <a:buFontTx/>
              <a:buAutoNum type="arabicPeriod" startAt="2"/>
            </a:pPr>
            <a:r>
              <a:rPr lang="zh-CN" altLang="en-US" b="1"/>
              <a:t>使用统计量</a:t>
            </a:r>
          </a:p>
          <a:p>
            <a:pPr marL="609600" indent="-609600">
              <a:buFontTx/>
              <a:buAutoNum type="arabicPeriod" startAt="2"/>
            </a:pPr>
            <a:endParaRPr lang="en-US" altLang="zh-CN" b="1" i="1"/>
          </a:p>
        </p:txBody>
      </p:sp>
      <p:graphicFrame>
        <p:nvGraphicFramePr>
          <p:cNvPr id="834568" name="Object 8">
            <a:hlinkClick r:id="" action="ppaction://ole?verb=0"/>
          </p:cNvPr>
          <p:cNvGraphicFramePr>
            <a:graphicFrameLocks/>
          </p:cNvGraphicFramePr>
          <p:nvPr>
            <p:extLst>
              <p:ext uri="{D42A27DB-BD31-4B8C-83A1-F6EECF244321}">
                <p14:modId xmlns:p14="http://schemas.microsoft.com/office/powerpoint/2010/main" val="702781579"/>
              </p:ext>
            </p:extLst>
          </p:nvPr>
        </p:nvGraphicFramePr>
        <p:xfrm>
          <a:off x="4451350" y="5024438"/>
          <a:ext cx="4203700" cy="1335087"/>
        </p:xfrm>
        <a:graphic>
          <a:graphicData uri="http://schemas.openxmlformats.org/presentationml/2006/ole">
            <mc:AlternateContent xmlns:mc="http://schemas.openxmlformats.org/markup-compatibility/2006">
              <mc:Choice xmlns:v="urn:schemas-microsoft-com:vml" Requires="v">
                <p:oleObj spid="_x0000_s13342" name="公式" r:id="rId4" imgW="2222280" imgH="711000" progId="Equation.3">
                  <p:embed/>
                </p:oleObj>
              </mc:Choice>
              <mc:Fallback>
                <p:oleObj name="公式" r:id="rId4" imgW="2222280" imgH="711000" progId="Equation.3">
                  <p:embed/>
                  <p:pic>
                    <p:nvPicPr>
                      <p:cNvPr id="0" name=""/>
                      <p:cNvPicPr>
                        <a:picLocks noChangeArrowheads="1"/>
                      </p:cNvPicPr>
                      <p:nvPr/>
                    </p:nvPicPr>
                    <p:blipFill>
                      <a:blip r:embed="rId5"/>
                      <a:srcRect/>
                      <a:stretch>
                        <a:fillRect/>
                      </a:stretch>
                    </p:blipFill>
                    <p:spPr bwMode="auto">
                      <a:xfrm>
                        <a:off x="4451350" y="5024438"/>
                        <a:ext cx="4203700" cy="13350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834574" name="Rectangle 14"/>
          <p:cNvSpPr>
            <a:spLocks noChangeArrowheads="1"/>
          </p:cNvSpPr>
          <p:nvPr/>
        </p:nvSpPr>
        <p:spPr bwMode="auto">
          <a:xfrm>
            <a:off x="1774825" y="404814"/>
            <a:ext cx="6337300" cy="661987"/>
          </a:xfrm>
          <a:prstGeom prst="rect">
            <a:avLst/>
          </a:prstGeom>
          <a:noFill/>
          <a:ln/>
        </p:spPr>
        <p:txBody>
          <a:bodyPr vert="horz" lIns="91440" tIns="45720" rIns="91440" bIns="45720" rtlCol="0" anchor="ctr">
            <a:normAutofit/>
          </a:bodyPr>
          <a:lstStyle/>
          <a:p>
            <a:pPr>
              <a:lnSpc>
                <a:spcPct val="90000"/>
              </a:lnSpc>
              <a:spcBef>
                <a:spcPct val="0"/>
              </a:spcBef>
            </a:pPr>
            <a:r>
              <a:rPr lang="zh-CN" altLang="en-US" sz="3200" dirty="0">
                <a:latin typeface="Arial" panose="020B0604020202020204" pitchFamily="34" charset="0"/>
                <a:ea typeface="黑体" panose="02010609060101010101" pitchFamily="49" charset="-122"/>
                <a:cs typeface="+mj-cs"/>
              </a:rPr>
              <a:t>一、两个总体均值之差的估计</a:t>
            </a:r>
          </a:p>
        </p:txBody>
      </p:sp>
    </p:spTree>
    <p:extLst>
      <p:ext uri="{BB962C8B-B14F-4D97-AF65-F5344CB8AC3E}">
        <p14:creationId xmlns:p14="http://schemas.microsoft.com/office/powerpoint/2010/main" val="3879988178"/>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762454" y="557213"/>
            <a:ext cx="6624638" cy="635000"/>
          </a:xfrm>
          <a:prstGeom prst="rect">
            <a:avLst/>
          </a:prstGeom>
          <a:noFill/>
          <a:ln/>
        </p:spPr>
        <p:txBody>
          <a:bodyPr vert="horz" lIns="91440" tIns="45720" rIns="91440" bIns="45720" rtlCol="0" anchor="ctr">
            <a:normAutofit/>
          </a:bodyPr>
          <a:lstStyle/>
          <a:p>
            <a:pPr>
              <a:lnSpc>
                <a:spcPct val="90000"/>
              </a:lnSpc>
              <a:spcBef>
                <a:spcPct val="0"/>
              </a:spcBef>
            </a:pPr>
            <a:r>
              <a:rPr lang="zh-CN" altLang="en-US" sz="3200" dirty="0">
                <a:latin typeface="Arial" panose="020B0604020202020204" pitchFamily="34" charset="0"/>
                <a:ea typeface="黑体" panose="02010609060101010101" pitchFamily="49" charset="-122"/>
                <a:cs typeface="+mj-cs"/>
              </a:rPr>
              <a:t>第一节 参数估计的一般问题</a:t>
            </a:r>
          </a:p>
        </p:txBody>
      </p:sp>
      <p:sp>
        <p:nvSpPr>
          <p:cNvPr id="181251" name="Rectangle 3"/>
          <p:cNvSpPr>
            <a:spLocks noChangeArrowheads="1"/>
          </p:cNvSpPr>
          <p:nvPr/>
        </p:nvSpPr>
        <p:spPr bwMode="auto">
          <a:xfrm>
            <a:off x="2855913" y="21336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lgn="ctr">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buFontTx/>
              <a:buAutoNum type="ea1ChsPeriod"/>
            </a:pPr>
            <a:r>
              <a:rPr lang="zh-CN" altLang="en-US"/>
              <a:t>估计量与估计值</a:t>
            </a:r>
          </a:p>
          <a:p>
            <a:pPr algn="l">
              <a:buFontTx/>
              <a:buAutoNum type="ea1ChsPeriod"/>
            </a:pPr>
            <a:r>
              <a:rPr lang="zh-CN" altLang="en-US"/>
              <a:t>点估计与区间估计</a:t>
            </a:r>
          </a:p>
          <a:p>
            <a:pPr algn="l">
              <a:buFontTx/>
              <a:buAutoNum type="ea1ChsPeriod"/>
            </a:pPr>
            <a:r>
              <a:rPr lang="zh-CN" altLang="en-US"/>
              <a:t>评价估计量的标准</a:t>
            </a:r>
          </a:p>
        </p:txBody>
      </p:sp>
    </p:spTree>
    <p:extLst>
      <p:ext uri="{BB962C8B-B14F-4D97-AF65-F5344CB8AC3E}">
        <p14:creationId xmlns:p14="http://schemas.microsoft.com/office/powerpoint/2010/main" val="4062521304"/>
      </p:ext>
    </p:extLst>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3779" name="Rectangle 3"/>
          <p:cNvSpPr>
            <a:spLocks noGrp="1" noChangeArrowheads="1"/>
          </p:cNvSpPr>
          <p:nvPr>
            <p:ph type="body" idx="1"/>
          </p:nvPr>
        </p:nvSpPr>
        <p:spPr>
          <a:xfrm>
            <a:off x="1774825" y="1700213"/>
            <a:ext cx="8153400" cy="4343400"/>
          </a:xfrm>
          <a:noFill/>
          <a:ln/>
        </p:spPr>
        <p:txBody>
          <a:bodyPr/>
          <a:lstStyle/>
          <a:p>
            <a:pPr marL="609600" indent="-609600">
              <a:spcBef>
                <a:spcPct val="0"/>
              </a:spcBef>
            </a:pPr>
            <a:r>
              <a:rPr lang="en-US" altLang="zh-CN" sz="3000">
                <a:solidFill>
                  <a:schemeClr val="accent2"/>
                </a:solidFill>
                <a:latin typeface="Times New Roman" panose="02020603050405020304" pitchFamily="18" charset="0"/>
                <a:sym typeface="Wingdings 3" panose="05040102010807070707" pitchFamily="18" charset="2"/>
              </a:rPr>
              <a:t></a:t>
            </a:r>
            <a:r>
              <a:rPr lang="en-US" altLang="zh-CN" sz="3000">
                <a:solidFill>
                  <a:schemeClr val="accent2"/>
                </a:solidFill>
                <a:latin typeface="Times New Roman" panose="02020603050405020304" pitchFamily="18" charset="0"/>
              </a:rPr>
              <a:t>  </a:t>
            </a:r>
            <a:r>
              <a:rPr lang="zh-CN" altLang="en-US" b="1">
                <a:latin typeface="黑体" panose="02010609060101010101" pitchFamily="49" charset="-122"/>
                <a:ea typeface="黑体" panose="02010609060101010101" pitchFamily="49" charset="-122"/>
              </a:rPr>
              <a:t>两个总体均值之差</a:t>
            </a:r>
            <a:r>
              <a:rPr lang="zh-CN" altLang="en-US" b="1" i="1">
                <a:latin typeface="黑体" panose="02010609060101010101" pitchFamily="49" charset="-122"/>
                <a:ea typeface="黑体" panose="02010609060101010101" pitchFamily="49" charset="-122"/>
                <a:sym typeface="Symbol" panose="05050102010706020507" pitchFamily="18" charset="2"/>
              </a:rPr>
              <a:t></a:t>
            </a:r>
            <a:r>
              <a:rPr lang="en-US" altLang="zh-CN" b="1" baseline="-25000">
                <a:latin typeface="黑体" panose="02010609060101010101" pitchFamily="49" charset="-122"/>
                <a:ea typeface="黑体" panose="02010609060101010101" pitchFamily="49" charset="-122"/>
              </a:rPr>
              <a:t>1</a:t>
            </a:r>
            <a:r>
              <a:rPr lang="en-US" altLang="zh-CN" b="1">
                <a:latin typeface="黑体" panose="02010609060101010101" pitchFamily="49" charset="-122"/>
                <a:ea typeface="黑体" panose="02010609060101010101" pitchFamily="49" charset="-122"/>
              </a:rPr>
              <a:t>-</a:t>
            </a:r>
            <a:r>
              <a:rPr lang="en-US" altLang="zh-CN" b="1" i="1">
                <a:latin typeface="黑体" panose="02010609060101010101" pitchFamily="49" charset="-122"/>
                <a:ea typeface="黑体" panose="02010609060101010101" pitchFamily="49" charset="-122"/>
                <a:sym typeface="Symbol" panose="05050102010706020507" pitchFamily="18" charset="2"/>
              </a:rPr>
              <a:t></a:t>
            </a:r>
            <a:r>
              <a:rPr lang="en-US" altLang="zh-CN" b="1" baseline="-25000">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在</a:t>
            </a:r>
            <a:r>
              <a:rPr lang="en-US" altLang="zh-CN" b="1">
                <a:latin typeface="黑体" panose="02010609060101010101" pitchFamily="49" charset="-122"/>
                <a:ea typeface="黑体" panose="02010609060101010101" pitchFamily="49" charset="-122"/>
              </a:rPr>
              <a:t>1-</a:t>
            </a:r>
            <a:r>
              <a:rPr lang="en-US" altLang="zh-CN" b="1" i="1">
                <a:latin typeface="黑体" panose="02010609060101010101" pitchFamily="49" charset="-122"/>
                <a:ea typeface="黑体" panose="02010609060101010101" pitchFamily="49" charset="-122"/>
                <a:sym typeface="Symbol" panose="05050102010706020507" pitchFamily="18" charset="2"/>
              </a:rPr>
              <a:t></a:t>
            </a:r>
            <a:r>
              <a:rPr lang="en-US" altLang="zh-CN" b="1" i="1">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置信水平下的置信区间为</a:t>
            </a:r>
          </a:p>
        </p:txBody>
      </p:sp>
      <p:graphicFrame>
        <p:nvGraphicFramePr>
          <p:cNvPr id="843784" name="Object 8">
            <a:hlinkClick r:id="" action="ppaction://ole?verb=0"/>
          </p:cNvPr>
          <p:cNvGraphicFramePr>
            <a:graphicFrameLocks/>
          </p:cNvGraphicFramePr>
          <p:nvPr>
            <p:extLst>
              <p:ext uri="{D42A27DB-BD31-4B8C-83A1-F6EECF244321}">
                <p14:modId xmlns:p14="http://schemas.microsoft.com/office/powerpoint/2010/main" val="662049261"/>
              </p:ext>
            </p:extLst>
          </p:nvPr>
        </p:nvGraphicFramePr>
        <p:xfrm>
          <a:off x="3273425" y="2781300"/>
          <a:ext cx="5068888" cy="1160463"/>
        </p:xfrm>
        <a:graphic>
          <a:graphicData uri="http://schemas.openxmlformats.org/presentationml/2006/ole">
            <mc:AlternateContent xmlns:mc="http://schemas.openxmlformats.org/markup-compatibility/2006">
              <mc:Choice xmlns:v="urn:schemas-microsoft-com:vml" Requires="v">
                <p:oleObj spid="_x0000_s14394" name="公式" r:id="rId4" imgW="1892160" imgH="507960" progId="Equation.3">
                  <p:embed/>
                </p:oleObj>
              </mc:Choice>
              <mc:Fallback>
                <p:oleObj name="公式" r:id="rId4" imgW="1892160" imgH="507960" progId="Equation.3">
                  <p:embed/>
                  <p:pic>
                    <p:nvPicPr>
                      <p:cNvPr id="0" name=""/>
                      <p:cNvPicPr>
                        <a:picLocks noChangeArrowheads="1"/>
                      </p:cNvPicPr>
                      <p:nvPr/>
                    </p:nvPicPr>
                    <p:blipFill>
                      <a:blip r:embed="rId5"/>
                      <a:srcRect/>
                      <a:stretch>
                        <a:fillRect/>
                      </a:stretch>
                    </p:blipFill>
                    <p:spPr bwMode="auto">
                      <a:xfrm>
                        <a:off x="3273425" y="2781300"/>
                        <a:ext cx="5068888" cy="1160463"/>
                      </a:xfrm>
                      <a:prstGeom prst="rect">
                        <a:avLst/>
                      </a:prstGeom>
                      <a:noFill/>
                      <a:ln w="28575">
                        <a:solidFill>
                          <a:schemeClr val="accent1"/>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843786" name="Object 10"/>
          <p:cNvGraphicFramePr>
            <a:graphicFrameLocks noChangeAspect="1"/>
          </p:cNvGraphicFramePr>
          <p:nvPr>
            <p:extLst>
              <p:ext uri="{D42A27DB-BD31-4B8C-83A1-F6EECF244321}">
                <p14:modId xmlns:p14="http://schemas.microsoft.com/office/powerpoint/2010/main" val="4276884520"/>
              </p:ext>
            </p:extLst>
          </p:nvPr>
        </p:nvGraphicFramePr>
        <p:xfrm>
          <a:off x="2604635" y="4375604"/>
          <a:ext cx="5884862" cy="2058988"/>
        </p:xfrm>
        <a:graphic>
          <a:graphicData uri="http://schemas.openxmlformats.org/presentationml/2006/ole">
            <mc:AlternateContent xmlns:mc="http://schemas.openxmlformats.org/markup-compatibility/2006">
              <mc:Choice xmlns:v="urn:schemas-microsoft-com:vml" Requires="v">
                <p:oleObj spid="_x0000_s14395" name="公式" r:id="rId6" imgW="2412720" imgH="1104840" progId="Equation.3">
                  <p:embed/>
                </p:oleObj>
              </mc:Choice>
              <mc:Fallback>
                <p:oleObj name="公式" r:id="rId6" imgW="2412720" imgH="1104840" progId="Equation.3">
                  <p:embed/>
                  <p:pic>
                    <p:nvPicPr>
                      <p:cNvPr id="0" name=""/>
                      <p:cNvPicPr>
                        <a:picLocks noChangeAspect="1" noChangeArrowheads="1"/>
                      </p:cNvPicPr>
                      <p:nvPr/>
                    </p:nvPicPr>
                    <p:blipFill>
                      <a:blip r:embed="rId7"/>
                      <a:srcRect/>
                      <a:stretch>
                        <a:fillRect/>
                      </a:stretch>
                    </p:blipFill>
                    <p:spPr bwMode="auto">
                      <a:xfrm>
                        <a:off x="2604635" y="4375604"/>
                        <a:ext cx="5884862" cy="205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52663716"/>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1524001" y="1412875"/>
            <a:ext cx="7775575" cy="647700"/>
          </a:xfrm>
          <a:noFill/>
          <a:ln/>
        </p:spPr>
        <p:txBody>
          <a:bodyPr/>
          <a:lstStyle/>
          <a:p>
            <a:pPr algn="l"/>
            <a:r>
              <a:rPr lang="zh-CN" altLang="en-US" sz="2800">
                <a:latin typeface="黑体" panose="02010609060101010101" pitchFamily="49" charset="-122"/>
                <a:ea typeface="黑体" panose="02010609060101010101" pitchFamily="49" charset="-122"/>
              </a:rPr>
              <a:t>（四）两个总体均值之差的估计 </a:t>
            </a:r>
            <a:r>
              <a:rPr lang="en-US" altLang="zh-CN" sz="2800">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匹配大样本</a:t>
            </a:r>
            <a:r>
              <a:rPr lang="en-US" altLang="zh-CN" sz="2800">
                <a:latin typeface="黑体" panose="02010609060101010101" pitchFamily="49" charset="-122"/>
                <a:ea typeface="黑体" panose="02010609060101010101" pitchFamily="49" charset="-122"/>
              </a:rPr>
              <a:t>)</a:t>
            </a:r>
          </a:p>
        </p:txBody>
      </p:sp>
      <p:sp>
        <p:nvSpPr>
          <p:cNvPr id="850947" name="Rectangle 3"/>
          <p:cNvSpPr>
            <a:spLocks noGrp="1" noChangeArrowheads="1"/>
          </p:cNvSpPr>
          <p:nvPr>
            <p:ph type="body" idx="1"/>
          </p:nvPr>
        </p:nvSpPr>
        <p:spPr>
          <a:xfrm>
            <a:off x="1992313" y="1989138"/>
            <a:ext cx="8153400" cy="4267200"/>
          </a:xfrm>
          <a:noFill/>
          <a:ln/>
        </p:spPr>
        <p:txBody>
          <a:bodyPr/>
          <a:lstStyle/>
          <a:p>
            <a:pPr marL="609600" indent="-609600" algn="just">
              <a:buFontTx/>
              <a:buAutoNum type="arabicPeriod"/>
            </a:pPr>
            <a:r>
              <a:rPr lang="zh-CN" altLang="en-US" b="1"/>
              <a:t>假定条件</a:t>
            </a:r>
          </a:p>
          <a:p>
            <a:pPr marL="1219200" lvl="1" indent="-533400" algn="just">
              <a:buFont typeface="Wingdings" panose="05000000000000000000" pitchFamily="2" charset="2"/>
              <a:buChar char="§"/>
            </a:pPr>
            <a:r>
              <a:rPr lang="zh-CN" altLang="en-US" b="1"/>
              <a:t>两个匹配的大样本</a:t>
            </a:r>
            <a:r>
              <a:rPr lang="en-US" altLang="zh-CN" b="1"/>
              <a:t>(</a:t>
            </a:r>
            <a:r>
              <a:rPr lang="en-US" altLang="zh-CN" b="1" i="1"/>
              <a:t>n</a:t>
            </a:r>
            <a:r>
              <a:rPr lang="en-US" altLang="zh-CN" b="1" baseline="-25000"/>
              <a:t>1</a:t>
            </a:r>
            <a:r>
              <a:rPr lang="en-US" altLang="zh-CN" b="1">
                <a:sym typeface="Symbol" panose="05050102010706020507" pitchFamily="18" charset="2"/>
              </a:rPr>
              <a:t></a:t>
            </a:r>
            <a:r>
              <a:rPr lang="en-US" altLang="zh-CN" b="1"/>
              <a:t> 30</a:t>
            </a:r>
            <a:r>
              <a:rPr lang="zh-CN" altLang="en-US" b="1"/>
              <a:t>和</a:t>
            </a:r>
            <a:r>
              <a:rPr lang="en-US" altLang="zh-CN" b="1" i="1"/>
              <a:t>n</a:t>
            </a:r>
            <a:r>
              <a:rPr lang="en-US" altLang="zh-CN" b="1" baseline="-25000"/>
              <a:t>2 </a:t>
            </a:r>
            <a:r>
              <a:rPr lang="en-US" altLang="zh-CN" b="1">
                <a:sym typeface="Symbol" panose="05050102010706020507" pitchFamily="18" charset="2"/>
              </a:rPr>
              <a:t></a:t>
            </a:r>
            <a:r>
              <a:rPr lang="en-US" altLang="zh-CN" b="1"/>
              <a:t> 30)</a:t>
            </a:r>
          </a:p>
          <a:p>
            <a:pPr marL="609600" indent="-609600">
              <a:spcBef>
                <a:spcPct val="0"/>
              </a:spcBef>
              <a:buFontTx/>
              <a:buAutoNum type="arabicPeriod"/>
            </a:pPr>
            <a:r>
              <a:rPr lang="zh-CN" altLang="en-US" b="1"/>
              <a:t>两个总体均值之差</a:t>
            </a:r>
            <a:r>
              <a:rPr lang="zh-CN" altLang="en-US" b="1" i="1">
                <a:sym typeface="Symbol" panose="05050102010706020507" pitchFamily="18" charset="2"/>
              </a:rPr>
              <a:t></a:t>
            </a:r>
            <a:r>
              <a:rPr lang="en-US" altLang="zh-CN" b="1" baseline="-25000"/>
              <a:t>d</a:t>
            </a:r>
            <a:r>
              <a:rPr lang="en-US" altLang="zh-CN" b="1"/>
              <a:t>=</a:t>
            </a:r>
            <a:r>
              <a:rPr lang="en-US" altLang="zh-CN" b="1" i="1">
                <a:sym typeface="Symbol" panose="05050102010706020507" pitchFamily="18" charset="2"/>
              </a:rPr>
              <a:t></a:t>
            </a:r>
            <a:r>
              <a:rPr lang="en-US" altLang="zh-CN" b="1" baseline="-25000"/>
              <a:t>1</a:t>
            </a:r>
            <a:r>
              <a:rPr lang="en-US" altLang="zh-CN" b="1"/>
              <a:t>-</a:t>
            </a:r>
            <a:r>
              <a:rPr lang="en-US" altLang="zh-CN" b="1" i="1">
                <a:sym typeface="Symbol" panose="05050102010706020507" pitchFamily="18" charset="2"/>
              </a:rPr>
              <a:t></a:t>
            </a:r>
            <a:r>
              <a:rPr lang="en-US" altLang="zh-CN" b="1" baseline="-25000"/>
              <a:t>2</a:t>
            </a:r>
            <a:r>
              <a:rPr lang="zh-CN" altLang="en-US" b="1"/>
              <a:t>在</a:t>
            </a:r>
            <a:r>
              <a:rPr lang="en-US" altLang="zh-CN" b="1"/>
              <a:t>1-</a:t>
            </a:r>
            <a:r>
              <a:rPr lang="en-US" altLang="zh-CN" b="1" i="1">
                <a:sym typeface="Symbol" panose="05050102010706020507" pitchFamily="18" charset="2"/>
              </a:rPr>
              <a:t></a:t>
            </a:r>
            <a:r>
              <a:rPr lang="en-US" altLang="zh-CN" b="1" i="1"/>
              <a:t> </a:t>
            </a:r>
            <a:r>
              <a:rPr lang="zh-CN" altLang="en-US" b="1"/>
              <a:t>置信水平下的置信区间为</a:t>
            </a:r>
          </a:p>
        </p:txBody>
      </p:sp>
      <p:graphicFrame>
        <p:nvGraphicFramePr>
          <p:cNvPr id="850949" name="Object 5"/>
          <p:cNvGraphicFramePr>
            <a:graphicFrameLocks noChangeAspect="1"/>
          </p:cNvGraphicFramePr>
          <p:nvPr>
            <p:extLst>
              <p:ext uri="{D42A27DB-BD31-4B8C-83A1-F6EECF244321}">
                <p14:modId xmlns:p14="http://schemas.microsoft.com/office/powerpoint/2010/main" val="2297070198"/>
              </p:ext>
            </p:extLst>
          </p:nvPr>
        </p:nvGraphicFramePr>
        <p:xfrm>
          <a:off x="3927475" y="3986213"/>
          <a:ext cx="2590800" cy="1323975"/>
        </p:xfrm>
        <a:graphic>
          <a:graphicData uri="http://schemas.openxmlformats.org/presentationml/2006/ole">
            <mc:AlternateContent xmlns:mc="http://schemas.openxmlformats.org/markup-compatibility/2006">
              <mc:Choice xmlns:v="urn:schemas-microsoft-com:vml" Requires="v">
                <p:oleObj spid="_x0000_s15390" name="公式" r:id="rId4" imgW="863280" imgH="444240" progId="Equation.3">
                  <p:embed/>
                </p:oleObj>
              </mc:Choice>
              <mc:Fallback>
                <p:oleObj name="公式" r:id="rId4" imgW="863280" imgH="444240" progId="Equation.3">
                  <p:embed/>
                  <p:pic>
                    <p:nvPicPr>
                      <p:cNvPr id="0" name=""/>
                      <p:cNvPicPr>
                        <a:picLocks noChangeAspect="1" noChangeArrowheads="1"/>
                      </p:cNvPicPr>
                      <p:nvPr/>
                    </p:nvPicPr>
                    <p:blipFill>
                      <a:blip r:embed="rId5"/>
                      <a:srcRect/>
                      <a:stretch>
                        <a:fillRect/>
                      </a:stretch>
                    </p:blipFill>
                    <p:spPr bwMode="auto">
                      <a:xfrm>
                        <a:off x="3927475" y="3986213"/>
                        <a:ext cx="2590800" cy="1323975"/>
                      </a:xfrm>
                      <a:prstGeom prst="rect">
                        <a:avLst/>
                      </a:prstGeom>
                      <a:noFill/>
                      <a:ln w="28575">
                        <a:solidFill>
                          <a:schemeClr val="accent1"/>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951" name="Rectangle 7"/>
          <p:cNvSpPr>
            <a:spLocks noChangeArrowheads="1"/>
          </p:cNvSpPr>
          <p:nvPr/>
        </p:nvSpPr>
        <p:spPr bwMode="auto">
          <a:xfrm>
            <a:off x="2698750" y="5550948"/>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t>对应差值的均值</a:t>
            </a:r>
          </a:p>
        </p:txBody>
      </p:sp>
      <p:sp>
        <p:nvSpPr>
          <p:cNvPr id="850953" name="Line 9"/>
          <p:cNvSpPr>
            <a:spLocks noChangeShapeType="1"/>
          </p:cNvSpPr>
          <p:nvPr/>
        </p:nvSpPr>
        <p:spPr bwMode="auto">
          <a:xfrm flipH="1">
            <a:off x="3352007" y="4631354"/>
            <a:ext cx="682625" cy="985838"/>
          </a:xfrm>
          <a:prstGeom prst="line">
            <a:avLst/>
          </a:prstGeom>
          <a:noFill/>
          <a:ln w="28575">
            <a:solidFill>
              <a:srgbClr val="66FFFF"/>
            </a:solidFill>
            <a:prstDash val="dash"/>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850958" name="Group 14"/>
          <p:cNvGrpSpPr>
            <a:grpSpLocks/>
          </p:cNvGrpSpPr>
          <p:nvPr/>
        </p:nvGrpSpPr>
        <p:grpSpPr bwMode="auto">
          <a:xfrm>
            <a:off x="6240464" y="4652963"/>
            <a:ext cx="3378638" cy="1415964"/>
            <a:chOff x="2880" y="2640"/>
            <a:chExt cx="2223" cy="1211"/>
          </a:xfrm>
        </p:grpSpPr>
        <p:sp>
          <p:nvSpPr>
            <p:cNvPr id="850952" name="Rectangle 8"/>
            <p:cNvSpPr>
              <a:spLocks noChangeArrowheads="1"/>
            </p:cNvSpPr>
            <p:nvPr/>
          </p:nvSpPr>
          <p:spPr bwMode="auto">
            <a:xfrm>
              <a:off x="3361" y="3456"/>
              <a:ext cx="1742"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t>对应差值的标准差</a:t>
              </a:r>
            </a:p>
          </p:txBody>
        </p:sp>
        <p:sp>
          <p:nvSpPr>
            <p:cNvPr id="850954" name="Line 10"/>
            <p:cNvSpPr>
              <a:spLocks noChangeShapeType="1"/>
            </p:cNvSpPr>
            <p:nvPr/>
          </p:nvSpPr>
          <p:spPr bwMode="auto">
            <a:xfrm>
              <a:off x="2880" y="2640"/>
              <a:ext cx="1248" cy="768"/>
            </a:xfrm>
            <a:prstGeom prst="line">
              <a:avLst/>
            </a:prstGeom>
            <a:noFill/>
            <a:ln w="28575">
              <a:solidFill>
                <a:srgbClr val="66FFFF"/>
              </a:solidFill>
              <a:prstDash val="dash"/>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850959" name="Rectangle 15"/>
          <p:cNvSpPr>
            <a:spLocks noChangeArrowheads="1"/>
          </p:cNvSpPr>
          <p:nvPr/>
        </p:nvSpPr>
        <p:spPr bwMode="auto">
          <a:xfrm>
            <a:off x="1847850" y="260350"/>
            <a:ext cx="6337300" cy="661988"/>
          </a:xfrm>
          <a:prstGeom prst="rect">
            <a:avLst/>
          </a:prstGeom>
          <a:noFill/>
          <a:ln/>
        </p:spPr>
        <p:txBody>
          <a:bodyPr vert="horz" lIns="91440" tIns="45720" rIns="91440" bIns="45720" rtlCol="0" anchor="ctr">
            <a:normAutofit/>
          </a:bodyPr>
          <a:lstStyle/>
          <a:p>
            <a:pPr>
              <a:lnSpc>
                <a:spcPct val="90000"/>
              </a:lnSpc>
              <a:spcBef>
                <a:spcPct val="0"/>
              </a:spcBef>
            </a:pPr>
            <a:r>
              <a:rPr lang="zh-CN" altLang="en-US" sz="3200" dirty="0">
                <a:latin typeface="Arial" panose="020B0604020202020204" pitchFamily="34" charset="0"/>
                <a:ea typeface="黑体" panose="02010609060101010101" pitchFamily="49" charset="-122"/>
                <a:cs typeface="+mj-cs"/>
              </a:rPr>
              <a:t>一、两个总体均值之差的估计</a:t>
            </a:r>
          </a:p>
        </p:txBody>
      </p:sp>
    </p:spTree>
    <p:extLst>
      <p:ext uri="{BB962C8B-B14F-4D97-AF65-F5344CB8AC3E}">
        <p14:creationId xmlns:p14="http://schemas.microsoft.com/office/powerpoint/2010/main" val="2016827279"/>
      </p:ext>
    </p:extLst>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a:xfrm>
            <a:off x="1524000" y="0"/>
            <a:ext cx="5867400" cy="1143000"/>
          </a:xfrm>
          <a:noFill/>
          <a:ln/>
        </p:spPr>
        <p:txBody>
          <a:bodyPr/>
          <a:lstStyle/>
          <a:p>
            <a:pPr algn="l"/>
            <a:r>
              <a:rPr lang="zh-CN" altLang="en-US" sz="3200">
                <a:latin typeface="黑体" panose="02010609060101010101" pitchFamily="49" charset="-122"/>
                <a:ea typeface="黑体" panose="02010609060101010101" pitchFamily="49" charset="-122"/>
              </a:rPr>
              <a:t>四、两个总体均值之差的估计</a:t>
            </a:r>
            <a:br>
              <a:rPr lang="zh-CN" altLang="en-US" sz="3200">
                <a:latin typeface="黑体" panose="02010609060101010101" pitchFamily="49" charset="-122"/>
                <a:ea typeface="黑体" panose="02010609060101010101" pitchFamily="49" charset="-122"/>
              </a:rPr>
            </a:br>
            <a:r>
              <a:rPr lang="zh-CN" altLang="en-US" sz="3200">
                <a:latin typeface="黑体" panose="02010609060101010101" pitchFamily="49" charset="-122"/>
                <a:ea typeface="黑体" panose="02010609060101010101" pitchFamily="49" charset="-122"/>
              </a:rPr>
              <a:t>   </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匹配小样本</a:t>
            </a:r>
            <a:r>
              <a:rPr lang="en-US" altLang="zh-CN" sz="3200">
                <a:latin typeface="黑体" panose="02010609060101010101" pitchFamily="49" charset="-122"/>
                <a:ea typeface="黑体" panose="02010609060101010101" pitchFamily="49" charset="-122"/>
              </a:rPr>
              <a:t>)</a:t>
            </a:r>
          </a:p>
        </p:txBody>
      </p:sp>
      <p:sp>
        <p:nvSpPr>
          <p:cNvPr id="852995" name="Rectangle 3"/>
          <p:cNvSpPr>
            <a:spLocks noGrp="1" noChangeArrowheads="1"/>
          </p:cNvSpPr>
          <p:nvPr>
            <p:ph type="body" idx="1"/>
          </p:nvPr>
        </p:nvSpPr>
        <p:spPr>
          <a:xfrm>
            <a:off x="1919288" y="1773238"/>
            <a:ext cx="8153400" cy="4267200"/>
          </a:xfrm>
          <a:noFill/>
          <a:ln/>
        </p:spPr>
        <p:txBody>
          <a:bodyPr/>
          <a:lstStyle/>
          <a:p>
            <a:pPr marL="609600" indent="-609600" algn="just">
              <a:buFontTx/>
              <a:buAutoNum type="arabicPeriod"/>
            </a:pPr>
            <a:r>
              <a:rPr lang="zh-CN" altLang="en-US" b="1"/>
              <a:t>假定条件</a:t>
            </a:r>
          </a:p>
          <a:p>
            <a:pPr marL="1219200" lvl="1" indent="-533400" algn="just">
              <a:buFont typeface="Wingdings" panose="05000000000000000000" pitchFamily="2" charset="2"/>
              <a:buChar char="§"/>
            </a:pPr>
            <a:r>
              <a:rPr lang="zh-CN" altLang="en-US" b="1"/>
              <a:t>两个匹配的小样本</a:t>
            </a:r>
            <a:r>
              <a:rPr lang="en-US" altLang="zh-CN" b="1"/>
              <a:t>(</a:t>
            </a:r>
            <a:r>
              <a:rPr lang="en-US" altLang="zh-CN" b="1" i="1"/>
              <a:t>n</a:t>
            </a:r>
            <a:r>
              <a:rPr lang="en-US" altLang="zh-CN" b="1" baseline="-25000"/>
              <a:t>1</a:t>
            </a:r>
            <a:r>
              <a:rPr lang="en-US" altLang="zh-CN" b="1"/>
              <a:t>&lt; 30</a:t>
            </a:r>
            <a:r>
              <a:rPr lang="zh-CN" altLang="en-US" b="1"/>
              <a:t>和</a:t>
            </a:r>
            <a:r>
              <a:rPr lang="en-US" altLang="zh-CN" b="1" i="1"/>
              <a:t>n</a:t>
            </a:r>
            <a:r>
              <a:rPr lang="en-US" altLang="zh-CN" b="1" baseline="-25000"/>
              <a:t>2 </a:t>
            </a:r>
            <a:r>
              <a:rPr lang="en-US" altLang="zh-CN" b="1"/>
              <a:t>&lt; 30)</a:t>
            </a:r>
          </a:p>
          <a:p>
            <a:pPr marL="1219200" lvl="1" indent="-533400" algn="just">
              <a:buFont typeface="Wingdings" panose="05000000000000000000" pitchFamily="2" charset="2"/>
              <a:buChar char="§"/>
            </a:pPr>
            <a:r>
              <a:rPr lang="zh-CN" altLang="en-US" b="1">
                <a:latin typeface="Times New Roman" panose="02020603050405020304" pitchFamily="18" charset="0"/>
              </a:rPr>
              <a:t>两个总体各观察值的配对差服从正态分布</a:t>
            </a:r>
            <a:r>
              <a:rPr lang="zh-CN" altLang="en-US" b="1"/>
              <a:t> </a:t>
            </a:r>
          </a:p>
          <a:p>
            <a:pPr marL="609600" indent="-609600">
              <a:spcBef>
                <a:spcPct val="0"/>
              </a:spcBef>
              <a:buFontTx/>
              <a:buAutoNum type="arabicPeriod"/>
            </a:pPr>
            <a:r>
              <a:rPr lang="zh-CN" altLang="en-US" b="1"/>
              <a:t>两个总体均值之差</a:t>
            </a:r>
            <a:r>
              <a:rPr lang="zh-CN" altLang="en-US" b="1" i="1">
                <a:sym typeface="Symbol" panose="05050102010706020507" pitchFamily="18" charset="2"/>
              </a:rPr>
              <a:t></a:t>
            </a:r>
            <a:r>
              <a:rPr lang="en-US" altLang="zh-CN" b="1" baseline="-25000"/>
              <a:t>d</a:t>
            </a:r>
            <a:r>
              <a:rPr lang="en-US" altLang="zh-CN" b="1"/>
              <a:t>=</a:t>
            </a:r>
            <a:r>
              <a:rPr lang="en-US" altLang="zh-CN" b="1" i="1">
                <a:sym typeface="Symbol" panose="05050102010706020507" pitchFamily="18" charset="2"/>
              </a:rPr>
              <a:t></a:t>
            </a:r>
            <a:r>
              <a:rPr lang="en-US" altLang="zh-CN" b="1" baseline="-25000"/>
              <a:t>1</a:t>
            </a:r>
            <a:r>
              <a:rPr lang="en-US" altLang="zh-CN" b="1"/>
              <a:t>-</a:t>
            </a:r>
            <a:r>
              <a:rPr lang="en-US" altLang="zh-CN" b="1" i="1">
                <a:sym typeface="Symbol" panose="05050102010706020507" pitchFamily="18" charset="2"/>
              </a:rPr>
              <a:t></a:t>
            </a:r>
            <a:r>
              <a:rPr lang="en-US" altLang="zh-CN" b="1" baseline="-25000"/>
              <a:t>2</a:t>
            </a:r>
            <a:r>
              <a:rPr lang="zh-CN" altLang="en-US" b="1"/>
              <a:t>在</a:t>
            </a:r>
            <a:r>
              <a:rPr lang="en-US" altLang="zh-CN" b="1"/>
              <a:t>1-</a:t>
            </a:r>
            <a:r>
              <a:rPr lang="en-US" altLang="zh-CN" b="1" i="1">
                <a:sym typeface="Symbol" panose="05050102010706020507" pitchFamily="18" charset="2"/>
              </a:rPr>
              <a:t></a:t>
            </a:r>
            <a:r>
              <a:rPr lang="en-US" altLang="zh-CN" b="1" i="1"/>
              <a:t> </a:t>
            </a:r>
            <a:r>
              <a:rPr lang="zh-CN" altLang="en-US" b="1"/>
              <a:t>置信水平下的置信区间为</a:t>
            </a:r>
          </a:p>
        </p:txBody>
      </p:sp>
      <p:graphicFrame>
        <p:nvGraphicFramePr>
          <p:cNvPr id="852996" name="Object 4"/>
          <p:cNvGraphicFramePr>
            <a:graphicFrameLocks noChangeAspect="1"/>
          </p:cNvGraphicFramePr>
          <p:nvPr>
            <p:extLst>
              <p:ext uri="{D42A27DB-BD31-4B8C-83A1-F6EECF244321}">
                <p14:modId xmlns:p14="http://schemas.microsoft.com/office/powerpoint/2010/main" val="479048295"/>
              </p:ext>
            </p:extLst>
          </p:nvPr>
        </p:nvGraphicFramePr>
        <p:xfrm>
          <a:off x="3635375" y="4346575"/>
          <a:ext cx="3810000" cy="1323975"/>
        </p:xfrm>
        <a:graphic>
          <a:graphicData uri="http://schemas.openxmlformats.org/presentationml/2006/ole">
            <mc:AlternateContent xmlns:mc="http://schemas.openxmlformats.org/markup-compatibility/2006">
              <mc:Choice xmlns:v="urn:schemas-microsoft-com:vml" Requires="v">
                <p:oleObj spid="_x0000_s16414" name="公式" r:id="rId4" imgW="1269720" imgH="444240" progId="Equation.3">
                  <p:embed/>
                </p:oleObj>
              </mc:Choice>
              <mc:Fallback>
                <p:oleObj name="公式" r:id="rId4" imgW="1269720" imgH="444240" progId="Equation.3">
                  <p:embed/>
                  <p:pic>
                    <p:nvPicPr>
                      <p:cNvPr id="0" name=""/>
                      <p:cNvPicPr>
                        <a:picLocks noChangeAspect="1" noChangeArrowheads="1"/>
                      </p:cNvPicPr>
                      <p:nvPr/>
                    </p:nvPicPr>
                    <p:blipFill>
                      <a:blip r:embed="rId5"/>
                      <a:srcRect/>
                      <a:stretch>
                        <a:fillRect/>
                      </a:stretch>
                    </p:blipFill>
                    <p:spPr bwMode="auto">
                      <a:xfrm>
                        <a:off x="3635375" y="4346575"/>
                        <a:ext cx="3810000" cy="1323975"/>
                      </a:xfrm>
                      <a:prstGeom prst="rect">
                        <a:avLst/>
                      </a:prstGeom>
                      <a:noFill/>
                      <a:ln w="28575">
                        <a:solidFill>
                          <a:schemeClr val="accent1"/>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28869802"/>
      </p:ext>
    </p:extLst>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a:xfrm>
            <a:off x="1524000" y="333376"/>
            <a:ext cx="7010400" cy="855663"/>
          </a:xfrm>
          <a:noFill/>
          <a:ln/>
        </p:spPr>
        <p:txBody>
          <a:bodyPr/>
          <a:lstStyle/>
          <a:p>
            <a:r>
              <a:rPr lang="zh-CN" altLang="en-US" sz="3600" dirty="0">
                <a:ea typeface="黑体" panose="02010609060101010101" pitchFamily="49" charset="-122"/>
              </a:rPr>
              <a:t>六、两个总体方差比的区间估计</a:t>
            </a:r>
          </a:p>
        </p:txBody>
      </p:sp>
      <p:sp>
        <p:nvSpPr>
          <p:cNvPr id="815107" name="Rectangle 3"/>
          <p:cNvSpPr>
            <a:spLocks noGrp="1" noChangeArrowheads="1"/>
          </p:cNvSpPr>
          <p:nvPr>
            <p:ph type="body" idx="1"/>
          </p:nvPr>
        </p:nvSpPr>
        <p:spPr>
          <a:xfrm>
            <a:off x="1981200" y="1752600"/>
            <a:ext cx="8305800" cy="2743200"/>
          </a:xfrm>
          <a:noFill/>
          <a:ln/>
        </p:spPr>
        <p:txBody>
          <a:bodyPr/>
          <a:lstStyle/>
          <a:p>
            <a:pPr marL="609600" indent="-609600"/>
            <a:r>
              <a:rPr lang="en-US" altLang="zh-CN" b="1"/>
              <a:t>1.	</a:t>
            </a:r>
            <a:r>
              <a:rPr lang="zh-CN" altLang="en-US" b="1"/>
              <a:t>比较两个总体的方差比</a:t>
            </a:r>
          </a:p>
          <a:p>
            <a:pPr marL="609600" indent="-609600">
              <a:buFontTx/>
              <a:buAutoNum type="arabicPeriod" startAt="2"/>
            </a:pPr>
            <a:r>
              <a:rPr lang="zh-CN" altLang="en-US" b="1"/>
              <a:t>用两个样本的方差比来判断</a:t>
            </a:r>
          </a:p>
          <a:p>
            <a:pPr marL="1219200" lvl="1" indent="-533400">
              <a:buFont typeface="Wingdings" panose="05000000000000000000" pitchFamily="2" charset="2"/>
              <a:buChar char="§"/>
            </a:pPr>
            <a:r>
              <a:rPr lang="zh-CN" altLang="en-US" b="1"/>
              <a:t>如果</a:t>
            </a:r>
            <a:r>
              <a:rPr lang="en-US" altLang="zh-CN" b="1" i="1"/>
              <a:t>S</a:t>
            </a:r>
            <a:r>
              <a:rPr lang="en-US" altLang="zh-CN" b="1" baseline="-25000">
                <a:latin typeface="Times New Roman" panose="02020603050405020304" pitchFamily="18" charset="0"/>
              </a:rPr>
              <a:t>1</a:t>
            </a:r>
            <a:r>
              <a:rPr lang="en-US" altLang="zh-CN" b="1" baseline="30000">
                <a:latin typeface="Times New Roman" panose="02020603050405020304" pitchFamily="18" charset="0"/>
              </a:rPr>
              <a:t>2</a:t>
            </a:r>
            <a:r>
              <a:rPr lang="en-US" altLang="zh-CN" b="1"/>
              <a:t>/ </a:t>
            </a:r>
            <a:r>
              <a:rPr lang="en-US" altLang="zh-CN" b="1" i="1"/>
              <a:t>S</a:t>
            </a:r>
            <a:r>
              <a:rPr lang="en-US" altLang="zh-CN" b="1" baseline="-25000"/>
              <a:t>2</a:t>
            </a:r>
            <a:r>
              <a:rPr lang="en-US" altLang="zh-CN" b="1" baseline="30000"/>
              <a:t>2</a:t>
            </a:r>
            <a:r>
              <a:rPr lang="zh-CN" altLang="en-US" b="1"/>
              <a:t>接近于</a:t>
            </a:r>
            <a:r>
              <a:rPr lang="en-US" altLang="zh-CN" b="1"/>
              <a:t>1,</a:t>
            </a:r>
            <a:r>
              <a:rPr lang="zh-CN" altLang="en-US" b="1"/>
              <a:t>说明两个总体方差很接近</a:t>
            </a:r>
          </a:p>
          <a:p>
            <a:pPr marL="1219200" lvl="1" indent="-533400">
              <a:buFont typeface="Wingdings" panose="05000000000000000000" pitchFamily="2" charset="2"/>
              <a:buChar char="§"/>
            </a:pPr>
            <a:r>
              <a:rPr lang="zh-CN" altLang="en-US" b="1"/>
              <a:t>如果</a:t>
            </a:r>
            <a:r>
              <a:rPr lang="en-US" altLang="zh-CN" b="1" i="1"/>
              <a:t>S</a:t>
            </a:r>
            <a:r>
              <a:rPr lang="en-US" altLang="zh-CN" b="1" baseline="-25000"/>
              <a:t>1</a:t>
            </a:r>
            <a:r>
              <a:rPr lang="en-US" altLang="zh-CN" b="1" baseline="30000"/>
              <a:t>2</a:t>
            </a:r>
            <a:r>
              <a:rPr lang="en-US" altLang="zh-CN" b="1"/>
              <a:t>/ </a:t>
            </a:r>
            <a:r>
              <a:rPr lang="en-US" altLang="zh-CN" b="1" i="1"/>
              <a:t>S</a:t>
            </a:r>
            <a:r>
              <a:rPr lang="en-US" altLang="zh-CN" b="1" baseline="-25000"/>
              <a:t>2</a:t>
            </a:r>
            <a:r>
              <a:rPr lang="en-US" altLang="zh-CN" b="1" baseline="30000"/>
              <a:t>2</a:t>
            </a:r>
            <a:r>
              <a:rPr lang="zh-CN" altLang="en-US" b="1"/>
              <a:t>远离</a:t>
            </a:r>
            <a:r>
              <a:rPr lang="en-US" altLang="zh-CN" b="1"/>
              <a:t>1,</a:t>
            </a:r>
            <a:r>
              <a:rPr lang="zh-CN" altLang="en-US" b="1"/>
              <a:t>说明两个总体方差之间存在差异</a:t>
            </a:r>
          </a:p>
          <a:p>
            <a:pPr marL="609600" indent="-609600">
              <a:buFontTx/>
              <a:buAutoNum type="arabicPeriod" startAt="2"/>
            </a:pPr>
            <a:r>
              <a:rPr lang="zh-CN" altLang="en-US" b="1"/>
              <a:t>总体方差比在</a:t>
            </a:r>
            <a:r>
              <a:rPr lang="en-US" altLang="zh-CN" b="1"/>
              <a:t>1-</a:t>
            </a:r>
            <a:r>
              <a:rPr lang="en-US" altLang="zh-CN" b="1" i="1">
                <a:sym typeface="Symbol" panose="05050102010706020507" pitchFamily="18" charset="2"/>
              </a:rPr>
              <a:t></a:t>
            </a:r>
            <a:r>
              <a:rPr lang="zh-CN" altLang="en-US" b="1"/>
              <a:t>置信水平下的置信区间为</a:t>
            </a:r>
          </a:p>
        </p:txBody>
      </p:sp>
      <p:graphicFrame>
        <p:nvGraphicFramePr>
          <p:cNvPr id="815108" name="Object 4">
            <a:hlinkClick r:id="" action="ppaction://ole?verb=0"/>
          </p:cNvPr>
          <p:cNvGraphicFramePr>
            <a:graphicFrameLocks/>
          </p:cNvGraphicFramePr>
          <p:nvPr>
            <p:extLst>
              <p:ext uri="{D42A27DB-BD31-4B8C-83A1-F6EECF244321}">
                <p14:modId xmlns:p14="http://schemas.microsoft.com/office/powerpoint/2010/main" val="1325229748"/>
              </p:ext>
            </p:extLst>
          </p:nvPr>
        </p:nvGraphicFramePr>
        <p:xfrm>
          <a:off x="3032125" y="4365625"/>
          <a:ext cx="3883025" cy="1066800"/>
        </p:xfrm>
        <a:graphic>
          <a:graphicData uri="http://schemas.openxmlformats.org/presentationml/2006/ole">
            <mc:AlternateContent xmlns:mc="http://schemas.openxmlformats.org/markup-compatibility/2006">
              <mc:Choice xmlns:v="urn:schemas-microsoft-com:vml" Requires="v">
                <p:oleObj spid="_x0000_s18490" name="公式" r:id="rId4" imgW="1536480" imgH="469800" progId="Equation.3">
                  <p:embed/>
                </p:oleObj>
              </mc:Choice>
              <mc:Fallback>
                <p:oleObj name="公式" r:id="rId4" imgW="1536480" imgH="469800" progId="Equation.3">
                  <p:embed/>
                  <p:pic>
                    <p:nvPicPr>
                      <p:cNvPr id="0" name=""/>
                      <p:cNvPicPr>
                        <a:picLocks noChangeArrowheads="1"/>
                      </p:cNvPicPr>
                      <p:nvPr/>
                    </p:nvPicPr>
                    <p:blipFill>
                      <a:blip r:embed="rId5"/>
                      <a:srcRect/>
                      <a:stretch>
                        <a:fillRect/>
                      </a:stretch>
                    </p:blipFill>
                    <p:spPr bwMode="auto">
                      <a:xfrm>
                        <a:off x="3032125" y="4365625"/>
                        <a:ext cx="3883025" cy="1066800"/>
                      </a:xfrm>
                      <a:prstGeom prst="rect">
                        <a:avLst/>
                      </a:prstGeom>
                      <a:noFill/>
                      <a:ln w="28575">
                        <a:solidFill>
                          <a:schemeClr val="accent1"/>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815109" name="Object 5">
            <a:hlinkClick r:id="" action="ppaction://ole?verb=0"/>
          </p:cNvPr>
          <p:cNvGraphicFramePr>
            <a:graphicFrameLocks/>
          </p:cNvGraphicFramePr>
          <p:nvPr>
            <p:extLst>
              <p:ext uri="{D42A27DB-BD31-4B8C-83A1-F6EECF244321}">
                <p14:modId xmlns:p14="http://schemas.microsoft.com/office/powerpoint/2010/main" val="1427038378"/>
              </p:ext>
            </p:extLst>
          </p:nvPr>
        </p:nvGraphicFramePr>
        <p:xfrm>
          <a:off x="3030538" y="5576888"/>
          <a:ext cx="4329112" cy="1017587"/>
        </p:xfrm>
        <a:graphic>
          <a:graphicData uri="http://schemas.openxmlformats.org/presentationml/2006/ole">
            <mc:AlternateContent xmlns:mc="http://schemas.openxmlformats.org/markup-compatibility/2006">
              <mc:Choice xmlns:v="urn:schemas-microsoft-com:vml" Requires="v">
                <p:oleObj spid="_x0000_s18491" name="公式" r:id="rId6" imgW="2197080" imgH="457200" progId="Equation.3">
                  <p:embed/>
                </p:oleObj>
              </mc:Choice>
              <mc:Fallback>
                <p:oleObj name="公式" r:id="rId6" imgW="2197080" imgH="457200" progId="Equation.3">
                  <p:embed/>
                  <p:pic>
                    <p:nvPicPr>
                      <p:cNvPr id="0" name=""/>
                      <p:cNvPicPr>
                        <a:picLocks noChangeArrowheads="1"/>
                      </p:cNvPicPr>
                      <p:nvPr/>
                    </p:nvPicPr>
                    <p:blipFill>
                      <a:blip r:embed="rId7"/>
                      <a:srcRect/>
                      <a:stretch>
                        <a:fillRect/>
                      </a:stretch>
                    </p:blipFill>
                    <p:spPr bwMode="auto">
                      <a:xfrm>
                        <a:off x="3030538" y="5576888"/>
                        <a:ext cx="4329112" cy="10175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20829450"/>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ChangeArrowheads="1"/>
          </p:cNvSpPr>
          <p:nvPr/>
        </p:nvSpPr>
        <p:spPr bwMode="auto">
          <a:xfrm>
            <a:off x="695998" y="528801"/>
            <a:ext cx="6121400" cy="720725"/>
          </a:xfrm>
          <a:prstGeom prst="rect">
            <a:avLst/>
          </a:prstGeom>
          <a:noFill/>
          <a:ln/>
        </p:spPr>
        <p:txBody>
          <a:bodyPr vert="horz" lIns="91440" tIns="45720" rIns="91440" bIns="45720" rtlCol="0" anchor="ctr">
            <a:normAutofit/>
          </a:bodyPr>
          <a:lstStyle/>
          <a:p>
            <a:pPr>
              <a:lnSpc>
                <a:spcPct val="90000"/>
              </a:lnSpc>
              <a:spcBef>
                <a:spcPct val="0"/>
              </a:spcBef>
            </a:pPr>
            <a:r>
              <a:rPr lang="zh-CN" altLang="en-US" sz="3600" dirty="0" smtClean="0">
                <a:latin typeface="+mj-lt"/>
                <a:ea typeface="黑体" panose="02010609060101010101" pitchFamily="49" charset="-122"/>
                <a:cs typeface="+mj-cs"/>
              </a:rPr>
              <a:t>第三节  样本量的确定</a:t>
            </a:r>
            <a:endParaRPr lang="zh-CN" altLang="en-US" sz="3600" dirty="0">
              <a:latin typeface="+mj-lt"/>
              <a:ea typeface="黑体" panose="02010609060101010101" pitchFamily="49" charset="-122"/>
              <a:cs typeface="+mj-cs"/>
            </a:endParaRPr>
          </a:p>
        </p:txBody>
      </p:sp>
      <p:sp>
        <p:nvSpPr>
          <p:cNvPr id="718851" name="Rectangle 3"/>
          <p:cNvSpPr>
            <a:spLocks noChangeArrowheads="1"/>
          </p:cNvSpPr>
          <p:nvPr/>
        </p:nvSpPr>
        <p:spPr bwMode="auto">
          <a:xfrm>
            <a:off x="2757273" y="2743200"/>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lgn="ctr">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buFontTx/>
              <a:buAutoNum type="ea1ChsPeriod"/>
            </a:pPr>
            <a:r>
              <a:rPr lang="zh-CN" altLang="en-US" dirty="0" smtClean="0"/>
              <a:t>平均类型</a:t>
            </a:r>
            <a:endParaRPr lang="zh-CN" altLang="en-US" dirty="0"/>
          </a:p>
          <a:p>
            <a:pPr algn="l">
              <a:buFontTx/>
              <a:buAutoNum type="ea1ChsPeriod"/>
            </a:pPr>
            <a:r>
              <a:rPr lang="zh-CN" altLang="en-US" dirty="0" smtClean="0"/>
              <a:t>比例类型</a:t>
            </a:r>
            <a:endParaRPr lang="en-US" altLang="zh-CN" dirty="0" smtClean="0"/>
          </a:p>
        </p:txBody>
      </p:sp>
    </p:spTree>
    <p:extLst>
      <p:ext uri="{BB962C8B-B14F-4D97-AF65-F5344CB8AC3E}">
        <p14:creationId xmlns:p14="http://schemas.microsoft.com/office/powerpoint/2010/main" val="3379703033"/>
      </p:ext>
    </p:extLst>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2142" y="486681"/>
            <a:ext cx="11919857" cy="6240689"/>
          </a:xfrm>
        </p:spPr>
        <p:txBody>
          <a:bodyPr>
            <a:noAutofit/>
          </a:bodyPr>
          <a:lstStyle/>
          <a:p>
            <a:r>
              <a:rPr lang="zh-CN" altLang="zh-CN" sz="2400" dirty="0">
                <a:latin typeface="黑体" panose="02010609060101010101" pitchFamily="49" charset="-122"/>
                <a:ea typeface="黑体" panose="02010609060101010101" pitchFamily="49" charset="-122"/>
              </a:rPr>
              <a:t>从定量的方面考虑</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有具体的统计学公式</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不同的抽样方法有不同的公式。归纳起来，样本量的大小主要取决于</a:t>
            </a:r>
            <a:r>
              <a:rPr lang="zh-CN" altLang="zh-CN"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endParaRPr lang="zh-CN"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(1)</a:t>
            </a:r>
            <a:r>
              <a:rPr lang="zh-CN" altLang="zh-CN" sz="2400" dirty="0">
                <a:latin typeface="黑体" panose="02010609060101010101" pitchFamily="49" charset="-122"/>
                <a:ea typeface="黑体" panose="02010609060101010101" pitchFamily="49" charset="-122"/>
              </a:rPr>
              <a:t>研究对象的变化程度，即变异程度；</a:t>
            </a:r>
          </a:p>
          <a:p>
            <a:pPr>
              <a:lnSpc>
                <a:spcPct val="150000"/>
              </a:lnSpc>
            </a:pPr>
            <a:r>
              <a:rPr lang="en-US" altLang="zh-CN" sz="2400" dirty="0">
                <a:latin typeface="黑体" panose="02010609060101010101" pitchFamily="49" charset="-122"/>
                <a:ea typeface="黑体" panose="02010609060101010101" pitchFamily="49" charset="-122"/>
              </a:rPr>
              <a:t>(2)</a:t>
            </a:r>
            <a:r>
              <a:rPr lang="zh-CN" altLang="zh-CN" sz="2400" dirty="0">
                <a:latin typeface="黑体" panose="02010609060101010101" pitchFamily="49" charset="-122"/>
                <a:ea typeface="黑体" panose="02010609060101010101" pitchFamily="49" charset="-122"/>
              </a:rPr>
              <a:t>要求和允许的误差大小，即精度要求；</a:t>
            </a:r>
          </a:p>
          <a:p>
            <a:pPr>
              <a:lnSpc>
                <a:spcPct val="150000"/>
              </a:lnSpc>
            </a:pPr>
            <a:r>
              <a:rPr lang="en-US" altLang="zh-CN" sz="2400" dirty="0">
                <a:latin typeface="黑体" panose="02010609060101010101" pitchFamily="49" charset="-122"/>
                <a:ea typeface="黑体" panose="02010609060101010101" pitchFamily="49" charset="-122"/>
              </a:rPr>
              <a:t>(3)</a:t>
            </a:r>
            <a:r>
              <a:rPr lang="zh-CN" altLang="zh-CN" sz="2400" dirty="0">
                <a:latin typeface="黑体" panose="02010609060101010101" pitchFamily="49" charset="-122"/>
                <a:ea typeface="黑体" panose="02010609060101010101" pitchFamily="49" charset="-122"/>
              </a:rPr>
              <a:t>要求推断的置信度，一般情况下，置信度取为</a:t>
            </a:r>
            <a:r>
              <a:rPr lang="en-US" altLang="zh-CN" sz="2400" dirty="0">
                <a:latin typeface="黑体" panose="02010609060101010101" pitchFamily="49" charset="-122"/>
                <a:ea typeface="黑体" panose="02010609060101010101" pitchFamily="49" charset="-122"/>
              </a:rPr>
              <a:t>95%</a:t>
            </a:r>
            <a:r>
              <a:rPr lang="zh-CN" altLang="zh-CN" sz="2400" dirty="0">
                <a:latin typeface="黑体" panose="02010609060101010101" pitchFamily="49" charset="-122"/>
                <a:ea typeface="黑体" panose="02010609060101010101" pitchFamily="49" charset="-122"/>
              </a:rPr>
              <a:t>；</a:t>
            </a:r>
          </a:p>
          <a:p>
            <a:pPr>
              <a:lnSpc>
                <a:spcPct val="150000"/>
              </a:lnSpc>
            </a:pPr>
            <a:r>
              <a:rPr lang="en-US" altLang="zh-CN" sz="2400" dirty="0">
                <a:latin typeface="黑体" panose="02010609060101010101" pitchFamily="49" charset="-122"/>
                <a:ea typeface="黑体" panose="02010609060101010101" pitchFamily="49" charset="-122"/>
              </a:rPr>
              <a:t>(4)</a:t>
            </a:r>
            <a:r>
              <a:rPr lang="zh-CN" altLang="zh-CN" sz="2400" dirty="0">
                <a:latin typeface="黑体" panose="02010609060101010101" pitchFamily="49" charset="-122"/>
                <a:ea typeface="黑体" panose="02010609060101010101" pitchFamily="49" charset="-122"/>
              </a:rPr>
              <a:t>总体的大小；</a:t>
            </a:r>
          </a:p>
          <a:p>
            <a:pPr>
              <a:lnSpc>
                <a:spcPct val="150000"/>
              </a:lnSpc>
            </a:pPr>
            <a:r>
              <a:rPr lang="en-US" altLang="zh-CN" sz="2400" dirty="0">
                <a:latin typeface="黑体" panose="02010609060101010101" pitchFamily="49" charset="-122"/>
                <a:ea typeface="黑体" panose="02010609060101010101" pitchFamily="49" charset="-122"/>
              </a:rPr>
              <a:t>(5)</a:t>
            </a:r>
            <a:r>
              <a:rPr lang="zh-CN" altLang="zh-CN" sz="2400" dirty="0">
                <a:latin typeface="黑体" panose="02010609060101010101" pitchFamily="49" charset="-122"/>
                <a:ea typeface="黑体" panose="02010609060101010101" pitchFamily="49" charset="-122"/>
              </a:rPr>
              <a:t>抽样的方法。</a:t>
            </a:r>
          </a:p>
          <a:p>
            <a:pPr marL="0" indent="0">
              <a:buNone/>
            </a:pPr>
            <a:endParaRPr lang="en-US" altLang="zh-CN" sz="24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880977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2142" y="486681"/>
            <a:ext cx="11919857" cy="6240689"/>
          </a:xfrm>
        </p:spPr>
        <p:txBody>
          <a:bodyPr>
            <a:noAutofit/>
          </a:bodyPr>
          <a:lstStyle/>
          <a:p>
            <a:pPr marL="0" indent="0">
              <a:buNone/>
            </a:pPr>
            <a:r>
              <a:rPr lang="zh-CN" altLang="zh-CN" sz="2400" dirty="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pPr>
              <a:lnSpc>
                <a:spcPct val="150000"/>
              </a:lnSpc>
            </a:pPr>
            <a:r>
              <a:rPr lang="zh-CN" altLang="zh-CN" sz="2400" dirty="0" smtClean="0">
                <a:latin typeface="黑体" panose="02010609060101010101" pitchFamily="49" charset="-122"/>
                <a:ea typeface="黑体" panose="02010609060101010101" pitchFamily="49" charset="-122"/>
              </a:rPr>
              <a:t>也就是说</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研究的问题越复杂</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差异越大时</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样本量要求越大；要求的精度越高</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可推断性要求越高时</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样本量也越大；同时</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总体越大</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样本量也相对要大</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但是</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增大呈现出一定对数特征</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而不是线形关系；而抽样方法问题</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决定设计效应的值</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如果我们设定简单随机抽样设计效应的值是</a:t>
            </a:r>
            <a:r>
              <a:rPr lang="en-US" altLang="zh-CN" sz="2400" dirty="0">
                <a:latin typeface="黑体" panose="02010609060101010101" pitchFamily="49" charset="-122"/>
                <a:ea typeface="黑体" panose="02010609060101010101" pitchFamily="49" charset="-122"/>
              </a:rPr>
              <a:t>1</a:t>
            </a:r>
            <a:r>
              <a:rPr lang="zh-CN" altLang="zh-CN" sz="2400" dirty="0">
                <a:latin typeface="黑体" panose="02010609060101010101" pitchFamily="49" charset="-122"/>
                <a:ea typeface="黑体" panose="02010609060101010101" pitchFamily="49" charset="-122"/>
              </a:rPr>
              <a:t>；分层抽样由于抽样效率高于简单随机抽样，其设计效应的值小于</a:t>
            </a:r>
            <a:r>
              <a:rPr lang="en-US" altLang="zh-CN" sz="2400" dirty="0">
                <a:latin typeface="黑体" panose="02010609060101010101" pitchFamily="49" charset="-122"/>
                <a:ea typeface="黑体" panose="02010609060101010101" pitchFamily="49" charset="-122"/>
              </a:rPr>
              <a:t>1,</a:t>
            </a:r>
            <a:r>
              <a:rPr lang="zh-CN" altLang="zh-CN" sz="2400" dirty="0">
                <a:latin typeface="黑体" panose="02010609060101010101" pitchFamily="49" charset="-122"/>
                <a:ea typeface="黑体" panose="02010609060101010101" pitchFamily="49" charset="-122"/>
              </a:rPr>
              <a:t>合适恰当的分层，将使层内样本差异变小，层内差异越小，设计效应小于</a:t>
            </a:r>
            <a:r>
              <a:rPr lang="en-US" altLang="zh-CN" sz="2400" dirty="0">
                <a:latin typeface="黑体" panose="02010609060101010101" pitchFamily="49" charset="-122"/>
                <a:ea typeface="黑体" panose="02010609060101010101" pitchFamily="49" charset="-122"/>
              </a:rPr>
              <a:t>1</a:t>
            </a:r>
            <a:r>
              <a:rPr lang="zh-CN" altLang="zh-CN" sz="2400" dirty="0">
                <a:latin typeface="黑体" panose="02010609060101010101" pitchFamily="49" charset="-122"/>
                <a:ea typeface="黑体" panose="02010609060101010101" pitchFamily="49" charset="-122"/>
              </a:rPr>
              <a:t>的幅度越大；多阶抽样由于效率低于简单随机抽样，设计效应的值大于</a:t>
            </a:r>
            <a:r>
              <a:rPr lang="en-US" altLang="zh-CN" sz="2400" dirty="0">
                <a:latin typeface="黑体" panose="02010609060101010101" pitchFamily="49" charset="-122"/>
                <a:ea typeface="黑体" panose="02010609060101010101" pitchFamily="49" charset="-122"/>
              </a:rPr>
              <a:t>1,</a:t>
            </a:r>
            <a:r>
              <a:rPr lang="zh-CN" altLang="zh-CN" sz="2400" dirty="0">
                <a:latin typeface="黑体" panose="02010609060101010101" pitchFamily="49" charset="-122"/>
                <a:ea typeface="黑体" panose="02010609060101010101" pitchFamily="49" charset="-122"/>
              </a:rPr>
              <a:t>所以抽样调查方法的复杂程度决定其样本量大小。对于不同城市</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如果总体不知道或很大</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需要进行推断时</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大城市多抽</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小城市少抽</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这种说法原则上是不对的。实际上</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在大城市抽样太大是浪费</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在小城市抽样太少没有推断价值。</a:t>
            </a:r>
          </a:p>
          <a:p>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725622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9" name="Rectangle 3"/>
          <p:cNvSpPr>
            <a:spLocks noGrp="1" noChangeArrowheads="1"/>
          </p:cNvSpPr>
          <p:nvPr>
            <p:ph type="title"/>
          </p:nvPr>
        </p:nvSpPr>
        <p:spPr>
          <a:xfrm>
            <a:off x="1524001" y="333375"/>
            <a:ext cx="8659813" cy="719138"/>
          </a:xfrm>
          <a:solidFill>
            <a:srgbClr val="0000FF"/>
          </a:solidFill>
          <a:ln/>
        </p:spPr>
        <p:txBody>
          <a:bodyPr/>
          <a:lstStyle/>
          <a:p>
            <a:pPr algn="l"/>
            <a:r>
              <a:rPr lang="zh-CN" altLang="en-US" sz="3200" dirty="0">
                <a:solidFill>
                  <a:schemeClr val="bg1"/>
                </a:solidFill>
                <a:latin typeface="黑体" panose="02010609060101010101" pitchFamily="49" charset="-122"/>
                <a:ea typeface="黑体" panose="02010609060101010101" pitchFamily="49" charset="-122"/>
              </a:rPr>
              <a:t>三、</a:t>
            </a:r>
            <a:r>
              <a:rPr lang="zh-CN" altLang="en-US" sz="3200" dirty="0" smtClean="0">
                <a:solidFill>
                  <a:schemeClr val="bg1"/>
                </a:solidFill>
                <a:latin typeface="黑体" panose="02010609060101010101" pitchFamily="49" charset="-122"/>
                <a:ea typeface="黑体" panose="02010609060101010101" pitchFamily="49" charset="-122"/>
              </a:rPr>
              <a:t>估计总体均值类型样本容量</a:t>
            </a:r>
            <a:r>
              <a:rPr lang="zh-CN" altLang="en-US" sz="3200" dirty="0">
                <a:solidFill>
                  <a:schemeClr val="bg1"/>
                </a:solidFill>
                <a:latin typeface="黑体" panose="02010609060101010101" pitchFamily="49" charset="-122"/>
                <a:ea typeface="黑体" panose="02010609060101010101" pitchFamily="49" charset="-122"/>
              </a:rPr>
              <a:t>的确定 </a:t>
            </a:r>
          </a:p>
        </p:txBody>
      </p:sp>
      <p:graphicFrame>
        <p:nvGraphicFramePr>
          <p:cNvPr id="889865" name="Object 9"/>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33805" name="Equation" r:id="rId4" imgW="114151" imgH="215619" progId="Equation.3">
                  <p:embed/>
                </p:oleObj>
              </mc:Choice>
              <mc:Fallback>
                <p:oleObj name="Equation" r:id="rId4" imgW="114151" imgH="21561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3237093" y="1486819"/>
            <a:ext cx="4868520" cy="646331"/>
          </a:xfrm>
          <a:prstGeom prst="rect">
            <a:avLst/>
          </a:prstGeom>
        </p:spPr>
        <p:txBody>
          <a:bodyPr wrap="square">
            <a:spAutoFit/>
          </a:bodyPr>
          <a:lstStyle/>
          <a:p>
            <a:r>
              <a:rPr lang="en-US" altLang="zh-CN" sz="3600" dirty="0">
                <a:solidFill>
                  <a:srgbClr val="2A2A2A"/>
                </a:solidFill>
                <a:latin typeface="宋体" panose="02010600030101010101" pitchFamily="2" charset="-122"/>
                <a:cs typeface="宋体" panose="02010600030101010101" pitchFamily="2" charset="-122"/>
              </a:rPr>
              <a:t>n=</a:t>
            </a:r>
            <a:r>
              <a:rPr lang="zh-CN" altLang="zh-CN" sz="3600" dirty="0">
                <a:solidFill>
                  <a:srgbClr val="2A2A2A"/>
                </a:solidFill>
                <a:cs typeface="宋体" panose="02010600030101010101" pitchFamily="2" charset="-122"/>
              </a:rPr>
              <a:t>σ</a:t>
            </a:r>
            <a:r>
              <a:rPr lang="en-US" altLang="zh-CN" sz="3600" baseline="30000" dirty="0">
                <a:solidFill>
                  <a:srgbClr val="2A2A2A"/>
                </a:solidFill>
                <a:cs typeface="宋体" panose="02010600030101010101" pitchFamily="2" charset="-122"/>
              </a:rPr>
              <a:t>2</a:t>
            </a:r>
            <a:r>
              <a:rPr lang="en-US" altLang="zh-CN" sz="3600" dirty="0">
                <a:solidFill>
                  <a:srgbClr val="2A2A2A"/>
                </a:solidFill>
                <a:cs typeface="宋体" panose="02010600030101010101" pitchFamily="2" charset="-122"/>
              </a:rPr>
              <a:t>/(e</a:t>
            </a:r>
            <a:r>
              <a:rPr lang="en-US" altLang="zh-CN" sz="3600" baseline="30000" dirty="0">
                <a:solidFill>
                  <a:srgbClr val="2A2A2A"/>
                </a:solidFill>
                <a:cs typeface="宋体" panose="02010600030101010101" pitchFamily="2" charset="-122"/>
              </a:rPr>
              <a:t>2</a:t>
            </a:r>
            <a:r>
              <a:rPr lang="en-US" altLang="zh-CN" sz="3600" dirty="0">
                <a:solidFill>
                  <a:srgbClr val="2A2A2A"/>
                </a:solidFill>
                <a:cs typeface="宋体" panose="02010600030101010101" pitchFamily="2" charset="-122"/>
              </a:rPr>
              <a:t>/Z</a:t>
            </a:r>
            <a:r>
              <a:rPr lang="en-US" altLang="zh-CN" sz="3600" baseline="30000" dirty="0">
                <a:solidFill>
                  <a:srgbClr val="2A2A2A"/>
                </a:solidFill>
                <a:cs typeface="宋体" panose="02010600030101010101" pitchFamily="2" charset="-122"/>
              </a:rPr>
              <a:t>2</a:t>
            </a:r>
            <a:r>
              <a:rPr lang="en-US" altLang="zh-CN" sz="3600" dirty="0">
                <a:solidFill>
                  <a:srgbClr val="2A2A2A"/>
                </a:solidFill>
                <a:cs typeface="宋体" panose="02010600030101010101" pitchFamily="2" charset="-122"/>
              </a:rPr>
              <a:t>+</a:t>
            </a:r>
            <a:r>
              <a:rPr lang="zh-CN" altLang="zh-CN" sz="3600" dirty="0">
                <a:solidFill>
                  <a:srgbClr val="2A2A2A"/>
                </a:solidFill>
                <a:cs typeface="宋体" panose="02010600030101010101" pitchFamily="2" charset="-122"/>
              </a:rPr>
              <a:t>σ</a:t>
            </a:r>
            <a:r>
              <a:rPr lang="en-US" altLang="zh-CN" sz="3600" baseline="30000" dirty="0">
                <a:solidFill>
                  <a:srgbClr val="2A2A2A"/>
                </a:solidFill>
                <a:cs typeface="宋体" panose="02010600030101010101" pitchFamily="2" charset="-122"/>
              </a:rPr>
              <a:t>2</a:t>
            </a:r>
            <a:r>
              <a:rPr lang="en-US" altLang="zh-CN" sz="3600" dirty="0">
                <a:solidFill>
                  <a:srgbClr val="2A2A2A"/>
                </a:solidFill>
                <a:cs typeface="宋体" panose="02010600030101010101" pitchFamily="2" charset="-122"/>
              </a:rPr>
              <a:t>/N)</a:t>
            </a:r>
            <a:endParaRPr lang="zh-CN" altLang="en-US" sz="3600" dirty="0"/>
          </a:p>
        </p:txBody>
      </p:sp>
      <p:sp>
        <p:nvSpPr>
          <p:cNvPr id="3" name="矩形 2"/>
          <p:cNvSpPr/>
          <p:nvPr/>
        </p:nvSpPr>
        <p:spPr>
          <a:xfrm>
            <a:off x="785247" y="3737056"/>
            <a:ext cx="10977966" cy="2580194"/>
          </a:xfrm>
          <a:prstGeom prst="rect">
            <a:avLst/>
          </a:prstGeom>
        </p:spPr>
        <p:txBody>
          <a:bodyPr wrap="square">
            <a:spAutoFit/>
          </a:bodyPr>
          <a:lstStyle/>
          <a:p>
            <a:pPr>
              <a:lnSpc>
                <a:spcPts val="1800"/>
              </a:lnSpc>
              <a:spcAft>
                <a:spcPts val="375"/>
              </a:spcAft>
            </a:pPr>
            <a:r>
              <a:rPr lang="zh-CN" altLang="zh-CN" sz="2800" kern="0" dirty="0">
                <a:solidFill>
                  <a:srgbClr val="2A2A2A"/>
                </a:solidFill>
                <a:latin typeface="Times New Roman" panose="02020603050405020304" pitchFamily="18" charset="0"/>
                <a:cs typeface="宋体" panose="02010600030101010101" pitchFamily="2" charset="-122"/>
              </a:rPr>
              <a:t>例如希望平均收入的误差在正负人民币</a:t>
            </a:r>
            <a:r>
              <a:rPr lang="en-US" altLang="zh-CN" sz="2800" kern="0" dirty="0">
                <a:solidFill>
                  <a:srgbClr val="2A2A2A"/>
                </a:solidFill>
                <a:latin typeface="Times New Roman" panose="02020603050405020304" pitchFamily="18" charset="0"/>
                <a:cs typeface="宋体" panose="02010600030101010101" pitchFamily="2" charset="-122"/>
              </a:rPr>
              <a:t>30</a:t>
            </a:r>
            <a:r>
              <a:rPr lang="zh-CN" altLang="zh-CN" sz="2800" kern="0" dirty="0">
                <a:solidFill>
                  <a:srgbClr val="2A2A2A"/>
                </a:solidFill>
                <a:latin typeface="Times New Roman" panose="02020603050405020304" pitchFamily="18" charset="0"/>
                <a:cs typeface="宋体" panose="02010600030101010101" pitchFamily="2" charset="-122"/>
              </a:rPr>
              <a:t>元之间</a:t>
            </a:r>
            <a:r>
              <a:rPr lang="en-US" altLang="zh-CN" sz="2800" kern="0" dirty="0">
                <a:solidFill>
                  <a:srgbClr val="2A2A2A"/>
                </a:solidFill>
                <a:latin typeface="Times New Roman" panose="02020603050405020304" pitchFamily="18" charset="0"/>
                <a:cs typeface="宋体" panose="02010600030101010101" pitchFamily="2" charset="-122"/>
              </a:rPr>
              <a:t>,</a:t>
            </a:r>
            <a:r>
              <a:rPr lang="zh-CN" altLang="zh-CN" sz="2800" kern="0" dirty="0">
                <a:solidFill>
                  <a:srgbClr val="2A2A2A"/>
                </a:solidFill>
                <a:latin typeface="Times New Roman" panose="02020603050405020304" pitchFamily="18" charset="0"/>
                <a:cs typeface="宋体" panose="02010600030101010101" pitchFamily="2" charset="-122"/>
              </a:rPr>
              <a:t>调查结果在</a:t>
            </a:r>
            <a:r>
              <a:rPr lang="en-US" altLang="zh-CN" sz="2800" kern="0" dirty="0">
                <a:solidFill>
                  <a:srgbClr val="2A2A2A"/>
                </a:solidFill>
                <a:latin typeface="Times New Roman" panose="02020603050405020304" pitchFamily="18" charset="0"/>
                <a:cs typeface="宋体" panose="02010600030101010101" pitchFamily="2" charset="-122"/>
              </a:rPr>
              <a:t>95%</a:t>
            </a:r>
            <a:r>
              <a:rPr lang="zh-CN" altLang="zh-CN" sz="2800" kern="0" dirty="0">
                <a:solidFill>
                  <a:srgbClr val="2A2A2A"/>
                </a:solidFill>
                <a:latin typeface="Times New Roman" panose="02020603050405020304" pitchFamily="18" charset="0"/>
                <a:cs typeface="宋体" panose="02010600030101010101" pitchFamily="2" charset="-122"/>
              </a:rPr>
              <a:t>的</a:t>
            </a:r>
            <a:r>
              <a:rPr lang="zh-CN" altLang="zh-CN" sz="2800" kern="0" dirty="0" smtClean="0">
                <a:solidFill>
                  <a:srgbClr val="2A2A2A"/>
                </a:solidFill>
                <a:latin typeface="Times New Roman" panose="02020603050405020304" pitchFamily="18" charset="0"/>
                <a:cs typeface="宋体" panose="02010600030101010101" pitchFamily="2" charset="-122"/>
              </a:rPr>
              <a:t>置</a:t>
            </a:r>
            <a:endParaRPr lang="en-US" altLang="zh-CN" sz="2800" kern="0" dirty="0" smtClean="0">
              <a:solidFill>
                <a:srgbClr val="2A2A2A"/>
              </a:solidFill>
              <a:latin typeface="Times New Roman" panose="02020603050405020304" pitchFamily="18" charset="0"/>
              <a:cs typeface="宋体" panose="02010600030101010101" pitchFamily="2" charset="-122"/>
            </a:endParaRPr>
          </a:p>
          <a:p>
            <a:pPr>
              <a:lnSpc>
                <a:spcPts val="1800"/>
              </a:lnSpc>
              <a:spcAft>
                <a:spcPts val="375"/>
              </a:spcAft>
            </a:pPr>
            <a:endParaRPr lang="en-US" altLang="zh-CN" sz="2800" kern="0" dirty="0">
              <a:solidFill>
                <a:srgbClr val="2A2A2A"/>
              </a:solidFill>
              <a:latin typeface="Times New Roman" panose="02020603050405020304" pitchFamily="18" charset="0"/>
              <a:cs typeface="宋体" panose="02010600030101010101" pitchFamily="2" charset="-122"/>
            </a:endParaRPr>
          </a:p>
          <a:p>
            <a:pPr>
              <a:lnSpc>
                <a:spcPts val="1800"/>
              </a:lnSpc>
              <a:spcAft>
                <a:spcPts val="375"/>
              </a:spcAft>
            </a:pPr>
            <a:r>
              <a:rPr lang="zh-CN" altLang="zh-CN" sz="2800" kern="0" dirty="0" smtClean="0">
                <a:solidFill>
                  <a:srgbClr val="2A2A2A"/>
                </a:solidFill>
                <a:latin typeface="Times New Roman" panose="02020603050405020304" pitchFamily="18" charset="0"/>
                <a:cs typeface="宋体" panose="02010600030101010101" pitchFamily="2" charset="-122"/>
              </a:rPr>
              <a:t>信</a:t>
            </a:r>
            <a:r>
              <a:rPr lang="zh-CN" altLang="zh-CN" sz="2800" kern="0" dirty="0">
                <a:solidFill>
                  <a:srgbClr val="2A2A2A"/>
                </a:solidFill>
                <a:latin typeface="Times New Roman" panose="02020603050405020304" pitchFamily="18" charset="0"/>
                <a:cs typeface="宋体" panose="02010600030101010101" pitchFamily="2" charset="-122"/>
              </a:rPr>
              <a:t>范围以内</a:t>
            </a:r>
            <a:r>
              <a:rPr lang="en-US" altLang="zh-CN" sz="2800" kern="0" dirty="0">
                <a:solidFill>
                  <a:srgbClr val="2A2A2A"/>
                </a:solidFill>
                <a:latin typeface="Times New Roman" panose="02020603050405020304" pitchFamily="18" charset="0"/>
                <a:cs typeface="宋体" panose="02010600030101010101" pitchFamily="2" charset="-122"/>
              </a:rPr>
              <a:t>,</a:t>
            </a:r>
            <a:r>
              <a:rPr lang="zh-CN" altLang="zh-CN" sz="2800" kern="0" dirty="0">
                <a:solidFill>
                  <a:srgbClr val="2A2A2A"/>
                </a:solidFill>
                <a:latin typeface="Times New Roman" panose="02020603050405020304" pitchFamily="18" charset="0"/>
                <a:cs typeface="宋体" panose="02010600030101010101" pitchFamily="2" charset="-122"/>
              </a:rPr>
              <a:t>其</a:t>
            </a:r>
            <a:r>
              <a:rPr lang="en-US" altLang="zh-CN" sz="2800" kern="0" dirty="0">
                <a:solidFill>
                  <a:srgbClr val="2A2A2A"/>
                </a:solidFill>
                <a:latin typeface="Times New Roman" panose="02020603050405020304" pitchFamily="18" charset="0"/>
                <a:cs typeface="宋体" panose="02010600030101010101" pitchFamily="2" charset="-122"/>
              </a:rPr>
              <a:t>95%</a:t>
            </a:r>
            <a:r>
              <a:rPr lang="zh-CN" altLang="zh-CN" sz="2800" kern="0" dirty="0">
                <a:solidFill>
                  <a:srgbClr val="2A2A2A"/>
                </a:solidFill>
                <a:latin typeface="Times New Roman" panose="02020603050405020304" pitchFamily="18" charset="0"/>
                <a:cs typeface="宋体" panose="02010600030101010101" pitchFamily="2" charset="-122"/>
              </a:rPr>
              <a:t>的置信度要求</a:t>
            </a:r>
            <a:r>
              <a:rPr lang="en-US" altLang="zh-CN" sz="2800" kern="0" dirty="0">
                <a:solidFill>
                  <a:srgbClr val="2A2A2A"/>
                </a:solidFill>
                <a:latin typeface="Times New Roman" panose="02020603050405020304" pitchFamily="18" charset="0"/>
                <a:cs typeface="宋体" panose="02010600030101010101" pitchFamily="2" charset="-122"/>
              </a:rPr>
              <a:t>Z</a:t>
            </a:r>
            <a:r>
              <a:rPr lang="zh-CN" altLang="zh-CN" sz="2800" kern="0" dirty="0">
                <a:solidFill>
                  <a:srgbClr val="2A2A2A"/>
                </a:solidFill>
                <a:latin typeface="Times New Roman" panose="02020603050405020304" pitchFamily="18" charset="0"/>
                <a:cs typeface="宋体" panose="02010600030101010101" pitchFamily="2" charset="-122"/>
              </a:rPr>
              <a:t>的统计量为</a:t>
            </a:r>
            <a:r>
              <a:rPr lang="en-US" altLang="zh-CN" sz="2800" kern="0" dirty="0">
                <a:solidFill>
                  <a:srgbClr val="2A2A2A"/>
                </a:solidFill>
                <a:latin typeface="Times New Roman" panose="02020603050405020304" pitchFamily="18" charset="0"/>
                <a:cs typeface="宋体" panose="02010600030101010101" pitchFamily="2" charset="-122"/>
              </a:rPr>
              <a:t>1.96</a:t>
            </a:r>
            <a:r>
              <a:rPr lang="zh-CN" altLang="zh-CN" sz="2800" kern="0" dirty="0">
                <a:solidFill>
                  <a:srgbClr val="2A2A2A"/>
                </a:solidFill>
                <a:latin typeface="Times New Roman" panose="02020603050405020304" pitchFamily="18" charset="0"/>
                <a:cs typeface="宋体" panose="02010600030101010101" pitchFamily="2" charset="-122"/>
              </a:rPr>
              <a:t>。根据估计总体</a:t>
            </a:r>
            <a:r>
              <a:rPr lang="zh-CN" altLang="zh-CN" sz="2800" kern="0" dirty="0" smtClean="0">
                <a:solidFill>
                  <a:srgbClr val="2A2A2A"/>
                </a:solidFill>
                <a:latin typeface="Times New Roman" panose="02020603050405020304" pitchFamily="18" charset="0"/>
                <a:cs typeface="宋体" panose="02010600030101010101" pitchFamily="2" charset="-122"/>
              </a:rPr>
              <a:t>的</a:t>
            </a:r>
            <a:endParaRPr lang="en-US" altLang="zh-CN" sz="2800" kern="0" dirty="0" smtClean="0">
              <a:solidFill>
                <a:srgbClr val="2A2A2A"/>
              </a:solidFill>
              <a:latin typeface="Times New Roman" panose="02020603050405020304" pitchFamily="18" charset="0"/>
              <a:cs typeface="宋体" panose="02010600030101010101" pitchFamily="2" charset="-122"/>
            </a:endParaRPr>
          </a:p>
          <a:p>
            <a:pPr>
              <a:lnSpc>
                <a:spcPts val="1800"/>
              </a:lnSpc>
              <a:spcAft>
                <a:spcPts val="375"/>
              </a:spcAft>
            </a:pPr>
            <a:endParaRPr lang="en-US" altLang="zh-CN" sz="2800" kern="0" dirty="0" smtClean="0">
              <a:solidFill>
                <a:srgbClr val="2A2A2A"/>
              </a:solidFill>
              <a:latin typeface="Times New Roman" panose="02020603050405020304" pitchFamily="18" charset="0"/>
              <a:cs typeface="宋体" panose="02010600030101010101" pitchFamily="2" charset="-122"/>
            </a:endParaRPr>
          </a:p>
          <a:p>
            <a:pPr>
              <a:lnSpc>
                <a:spcPts val="1800"/>
              </a:lnSpc>
              <a:spcAft>
                <a:spcPts val="375"/>
              </a:spcAft>
            </a:pPr>
            <a:r>
              <a:rPr lang="zh-CN" altLang="zh-CN" sz="2800" kern="0" dirty="0" smtClean="0">
                <a:solidFill>
                  <a:srgbClr val="2A2A2A"/>
                </a:solidFill>
                <a:latin typeface="Times New Roman" panose="02020603050405020304" pitchFamily="18" charset="0"/>
                <a:cs typeface="宋体" panose="02010600030101010101" pitchFamily="2" charset="-122"/>
              </a:rPr>
              <a:t>标准差</a:t>
            </a:r>
            <a:r>
              <a:rPr lang="zh-CN" altLang="zh-CN" sz="2800" kern="0" dirty="0">
                <a:solidFill>
                  <a:srgbClr val="2A2A2A"/>
                </a:solidFill>
                <a:latin typeface="Times New Roman" panose="02020603050405020304" pitchFamily="18" charset="0"/>
                <a:cs typeface="宋体" panose="02010600030101010101" pitchFamily="2" charset="-122"/>
              </a:rPr>
              <a:t>为</a:t>
            </a:r>
            <a:r>
              <a:rPr lang="en-US" altLang="zh-CN" sz="2800" kern="0" dirty="0">
                <a:solidFill>
                  <a:srgbClr val="2A2A2A"/>
                </a:solidFill>
                <a:latin typeface="Times New Roman" panose="02020603050405020304" pitchFamily="18" charset="0"/>
                <a:cs typeface="宋体" panose="02010600030101010101" pitchFamily="2" charset="-122"/>
              </a:rPr>
              <a:t>150</a:t>
            </a:r>
            <a:r>
              <a:rPr lang="zh-CN" altLang="zh-CN" sz="2800" kern="0" dirty="0">
                <a:solidFill>
                  <a:srgbClr val="2A2A2A"/>
                </a:solidFill>
                <a:latin typeface="Times New Roman" panose="02020603050405020304" pitchFamily="18" charset="0"/>
                <a:cs typeface="宋体" panose="02010600030101010101" pitchFamily="2" charset="-122"/>
              </a:rPr>
              <a:t>元</a:t>
            </a:r>
            <a:r>
              <a:rPr lang="en-US" altLang="zh-CN" sz="2800" kern="0" dirty="0">
                <a:solidFill>
                  <a:srgbClr val="2A2A2A"/>
                </a:solidFill>
                <a:latin typeface="Times New Roman" panose="02020603050405020304" pitchFamily="18" charset="0"/>
                <a:cs typeface="宋体" panose="02010600030101010101" pitchFamily="2" charset="-122"/>
              </a:rPr>
              <a:t>,</a:t>
            </a:r>
            <a:r>
              <a:rPr lang="zh-CN" altLang="zh-CN" sz="2800" kern="0" dirty="0">
                <a:solidFill>
                  <a:srgbClr val="2A2A2A"/>
                </a:solidFill>
                <a:latin typeface="Times New Roman" panose="02020603050405020304" pitchFamily="18" charset="0"/>
                <a:cs typeface="宋体" panose="02010600030101010101" pitchFamily="2" charset="-122"/>
              </a:rPr>
              <a:t>总体单位数为</a:t>
            </a:r>
            <a:r>
              <a:rPr lang="en-US" altLang="zh-CN" sz="2800" kern="0" dirty="0">
                <a:solidFill>
                  <a:srgbClr val="2A2A2A"/>
                </a:solidFill>
                <a:latin typeface="Times New Roman" panose="02020603050405020304" pitchFamily="18" charset="0"/>
                <a:cs typeface="宋体" panose="02010600030101010101" pitchFamily="2" charset="-122"/>
              </a:rPr>
              <a:t>1000</a:t>
            </a:r>
            <a:r>
              <a:rPr lang="zh-CN" altLang="zh-CN" sz="2800" kern="0" dirty="0">
                <a:solidFill>
                  <a:srgbClr val="2A2A2A"/>
                </a:solidFill>
                <a:latin typeface="Times New Roman" panose="02020603050405020304" pitchFamily="18" charset="0"/>
                <a:cs typeface="宋体" panose="02010600030101010101" pitchFamily="2" charset="-122"/>
              </a:rPr>
              <a:t>。</a:t>
            </a:r>
            <a:endParaRPr lang="zh-CN" altLang="zh-CN" sz="2800" kern="100" dirty="0">
              <a:latin typeface="Times New Roman" panose="02020603050405020304" pitchFamily="18" charset="0"/>
            </a:endParaRPr>
          </a:p>
          <a:p>
            <a:pPr>
              <a:lnSpc>
                <a:spcPts val="1800"/>
              </a:lnSpc>
              <a:spcAft>
                <a:spcPts val="375"/>
              </a:spcAft>
            </a:pPr>
            <a:endParaRPr lang="en-US" altLang="zh-CN" sz="2800" kern="0" dirty="0" smtClean="0">
              <a:solidFill>
                <a:srgbClr val="2A2A2A"/>
              </a:solidFill>
              <a:latin typeface="Times New Roman" panose="02020603050405020304" pitchFamily="18" charset="0"/>
              <a:cs typeface="宋体" panose="02010600030101010101" pitchFamily="2" charset="-122"/>
            </a:endParaRPr>
          </a:p>
          <a:p>
            <a:pPr>
              <a:lnSpc>
                <a:spcPts val="1800"/>
              </a:lnSpc>
              <a:spcAft>
                <a:spcPts val="375"/>
              </a:spcAft>
            </a:pPr>
            <a:endParaRPr lang="en-US" altLang="zh-CN" sz="2800" kern="0" dirty="0">
              <a:solidFill>
                <a:srgbClr val="2A2A2A"/>
              </a:solidFill>
              <a:latin typeface="Times New Roman" panose="02020603050405020304" pitchFamily="18" charset="0"/>
              <a:cs typeface="宋体" panose="02010600030101010101" pitchFamily="2" charset="-122"/>
            </a:endParaRPr>
          </a:p>
          <a:p>
            <a:pPr>
              <a:lnSpc>
                <a:spcPts val="1800"/>
              </a:lnSpc>
              <a:spcAft>
                <a:spcPts val="375"/>
              </a:spcAft>
            </a:pPr>
            <a:endParaRPr lang="en-US" altLang="zh-CN" sz="2800" kern="0" dirty="0" smtClean="0">
              <a:solidFill>
                <a:srgbClr val="2A2A2A"/>
              </a:solidFill>
              <a:latin typeface="Times New Roman" panose="02020603050405020304" pitchFamily="18" charset="0"/>
              <a:cs typeface="宋体" panose="02010600030101010101" pitchFamily="2" charset="-122"/>
            </a:endParaRPr>
          </a:p>
          <a:p>
            <a:pPr>
              <a:lnSpc>
                <a:spcPts val="1800"/>
              </a:lnSpc>
              <a:spcAft>
                <a:spcPts val="375"/>
              </a:spcAft>
            </a:pPr>
            <a:r>
              <a:rPr lang="zh-CN" altLang="zh-CN" sz="2800" kern="0" dirty="0" smtClean="0">
                <a:solidFill>
                  <a:srgbClr val="2A2A2A"/>
                </a:solidFill>
                <a:latin typeface="Times New Roman" panose="02020603050405020304" pitchFamily="18" charset="0"/>
                <a:cs typeface="宋体" panose="02010600030101010101" pitchFamily="2" charset="-122"/>
              </a:rPr>
              <a:t>样本量</a:t>
            </a:r>
            <a:r>
              <a:rPr lang="en-US" altLang="zh-CN" sz="2800" kern="0" dirty="0">
                <a:solidFill>
                  <a:srgbClr val="2A2A2A"/>
                </a:solidFill>
                <a:latin typeface="Times New Roman" panose="02020603050405020304" pitchFamily="18" charset="0"/>
                <a:cs typeface="宋体" panose="02010600030101010101" pitchFamily="2" charset="-122"/>
              </a:rPr>
              <a:t>:n=150*150/(30*30/(1.96*1.96))+150*150/1000)=88</a:t>
            </a:r>
            <a:endParaRPr lang="zh-CN" altLang="zh-CN" sz="2800" kern="100" dirty="0">
              <a:latin typeface="Times New Roman" panose="02020603050405020304" pitchFamily="18" charset="0"/>
            </a:endParaRPr>
          </a:p>
        </p:txBody>
      </p:sp>
      <p:sp>
        <p:nvSpPr>
          <p:cNvPr id="4" name="矩形 3"/>
          <p:cNvSpPr/>
          <p:nvPr/>
        </p:nvSpPr>
        <p:spPr>
          <a:xfrm>
            <a:off x="1236092" y="2574515"/>
            <a:ext cx="9605515" cy="356636"/>
          </a:xfrm>
          <a:prstGeom prst="rect">
            <a:avLst/>
          </a:prstGeom>
        </p:spPr>
        <p:txBody>
          <a:bodyPr wrap="none">
            <a:spAutoFit/>
          </a:bodyPr>
          <a:lstStyle/>
          <a:p>
            <a:pPr>
              <a:lnSpc>
                <a:spcPts val="1800"/>
              </a:lnSpc>
              <a:spcAft>
                <a:spcPts val="375"/>
              </a:spcAft>
            </a:pPr>
            <a:r>
              <a:rPr lang="zh-CN" altLang="zh-CN" sz="3200" kern="0" dirty="0">
                <a:solidFill>
                  <a:srgbClr val="2A2A2A"/>
                </a:solidFill>
                <a:latin typeface="Times New Roman" panose="02020603050405020304" pitchFamily="18" charset="0"/>
                <a:cs typeface="宋体" panose="02010600030101010101" pitchFamily="2" charset="-122"/>
              </a:rPr>
              <a:t>特殊情况下</a:t>
            </a:r>
            <a:r>
              <a:rPr lang="en-US" altLang="zh-CN" sz="3200" kern="0" dirty="0">
                <a:solidFill>
                  <a:srgbClr val="2A2A2A"/>
                </a:solidFill>
                <a:latin typeface="Times New Roman" panose="02020603050405020304" pitchFamily="18" charset="0"/>
                <a:cs typeface="宋体" panose="02010600030101010101" pitchFamily="2" charset="-122"/>
              </a:rPr>
              <a:t>,</a:t>
            </a:r>
            <a:r>
              <a:rPr lang="zh-CN" altLang="zh-CN" sz="3200" kern="0" dirty="0">
                <a:solidFill>
                  <a:srgbClr val="2A2A2A"/>
                </a:solidFill>
                <a:latin typeface="Times New Roman" panose="02020603050405020304" pitchFamily="18" charset="0"/>
                <a:cs typeface="宋体" panose="02010600030101010101" pitchFamily="2" charset="-122"/>
              </a:rPr>
              <a:t>如果是很大总体</a:t>
            </a:r>
            <a:r>
              <a:rPr lang="en-US" altLang="zh-CN" sz="3200" kern="0" dirty="0">
                <a:solidFill>
                  <a:srgbClr val="2A2A2A"/>
                </a:solidFill>
                <a:latin typeface="Times New Roman" panose="02020603050405020304" pitchFamily="18" charset="0"/>
                <a:cs typeface="宋体" panose="02010600030101010101" pitchFamily="2" charset="-122"/>
              </a:rPr>
              <a:t>,</a:t>
            </a:r>
            <a:r>
              <a:rPr lang="zh-CN" altLang="zh-CN" sz="3200" kern="0" dirty="0">
                <a:solidFill>
                  <a:srgbClr val="2A2A2A"/>
                </a:solidFill>
                <a:latin typeface="Times New Roman" panose="02020603050405020304" pitchFamily="18" charset="0"/>
                <a:cs typeface="宋体" panose="02010600030101010101" pitchFamily="2" charset="-122"/>
              </a:rPr>
              <a:t>计算公式变为</a:t>
            </a:r>
            <a:r>
              <a:rPr lang="en-US" altLang="zh-CN" sz="3200" kern="0" dirty="0">
                <a:solidFill>
                  <a:srgbClr val="2A2A2A"/>
                </a:solidFill>
                <a:latin typeface="Times New Roman" panose="02020603050405020304" pitchFamily="18" charset="0"/>
                <a:cs typeface="宋体" panose="02010600030101010101" pitchFamily="2" charset="-122"/>
              </a:rPr>
              <a:t>:n= Z</a:t>
            </a:r>
            <a:r>
              <a:rPr lang="en-US" altLang="zh-CN" sz="3200" kern="0" baseline="30000" dirty="0">
                <a:solidFill>
                  <a:srgbClr val="2A2A2A"/>
                </a:solidFill>
                <a:latin typeface="Times New Roman" panose="02020603050405020304" pitchFamily="18" charset="0"/>
                <a:cs typeface="宋体" panose="02010600030101010101" pitchFamily="2" charset="-122"/>
              </a:rPr>
              <a:t>2</a:t>
            </a:r>
            <a:r>
              <a:rPr lang="zh-CN" altLang="zh-CN" sz="3200" kern="0" dirty="0">
                <a:solidFill>
                  <a:srgbClr val="2A2A2A"/>
                </a:solidFill>
                <a:latin typeface="Times New Roman" panose="02020603050405020304" pitchFamily="18" charset="0"/>
                <a:cs typeface="宋体" panose="02010600030101010101" pitchFamily="2" charset="-122"/>
              </a:rPr>
              <a:t>σ</a:t>
            </a:r>
            <a:r>
              <a:rPr lang="en-US" altLang="zh-CN" sz="3200" kern="0" baseline="30000" dirty="0">
                <a:solidFill>
                  <a:srgbClr val="2A2A2A"/>
                </a:solidFill>
                <a:latin typeface="Times New Roman" panose="02020603050405020304" pitchFamily="18" charset="0"/>
                <a:cs typeface="宋体" panose="02010600030101010101" pitchFamily="2" charset="-122"/>
              </a:rPr>
              <a:t>2</a:t>
            </a:r>
            <a:r>
              <a:rPr lang="en-US" altLang="zh-CN" sz="3200" kern="0" dirty="0">
                <a:solidFill>
                  <a:srgbClr val="2A2A2A"/>
                </a:solidFill>
                <a:latin typeface="Times New Roman" panose="02020603050405020304" pitchFamily="18" charset="0"/>
                <a:cs typeface="宋体" panose="02010600030101010101" pitchFamily="2" charset="-122"/>
              </a:rPr>
              <a:t>/e</a:t>
            </a:r>
            <a:r>
              <a:rPr lang="en-US" altLang="zh-CN" sz="3200" kern="0" baseline="30000" dirty="0">
                <a:solidFill>
                  <a:srgbClr val="2A2A2A"/>
                </a:solidFill>
                <a:latin typeface="Times New Roman" panose="02020603050405020304" pitchFamily="18" charset="0"/>
                <a:cs typeface="宋体" panose="02010600030101010101" pitchFamily="2" charset="-122"/>
              </a:rPr>
              <a:t>2</a:t>
            </a:r>
            <a:endParaRPr lang="zh-CN" altLang="zh-CN" sz="3200" kern="100" dirty="0">
              <a:latin typeface="Times New Roman" panose="02020603050405020304" pitchFamily="18" charset="0"/>
            </a:endParaRPr>
          </a:p>
        </p:txBody>
      </p:sp>
    </p:spTree>
    <p:extLst>
      <p:ext uri="{BB962C8B-B14F-4D97-AF65-F5344CB8AC3E}">
        <p14:creationId xmlns:p14="http://schemas.microsoft.com/office/powerpoint/2010/main" val="1694068359"/>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5" name="Rectangle 3"/>
          <p:cNvSpPr>
            <a:spLocks noGrp="1" noChangeArrowheads="1"/>
          </p:cNvSpPr>
          <p:nvPr>
            <p:ph type="title"/>
          </p:nvPr>
        </p:nvSpPr>
        <p:spPr>
          <a:xfrm>
            <a:off x="1524000" y="333375"/>
            <a:ext cx="8388350" cy="647700"/>
          </a:xfrm>
          <a:solidFill>
            <a:srgbClr val="0000FF"/>
          </a:solidFill>
          <a:ln/>
        </p:spPr>
        <p:txBody>
          <a:bodyPr/>
          <a:lstStyle/>
          <a:p>
            <a:pPr algn="l"/>
            <a:r>
              <a:rPr lang="zh-CN" altLang="en-US" sz="3200" dirty="0">
                <a:solidFill>
                  <a:schemeClr val="bg1"/>
                </a:solidFill>
                <a:latin typeface="黑体" panose="02010609060101010101" pitchFamily="49" charset="-122"/>
                <a:ea typeface="黑体" panose="02010609060101010101" pitchFamily="49" charset="-122"/>
              </a:rPr>
              <a:t>四、</a:t>
            </a:r>
            <a:r>
              <a:rPr lang="zh-CN" altLang="en-US" sz="3200" dirty="0" smtClean="0">
                <a:solidFill>
                  <a:schemeClr val="bg1"/>
                </a:solidFill>
                <a:latin typeface="黑体" panose="02010609060101010101" pitchFamily="49" charset="-122"/>
                <a:ea typeface="黑体" panose="02010609060101010101" pitchFamily="49" charset="-122"/>
              </a:rPr>
              <a:t>估计总体比例类型样本容量</a:t>
            </a:r>
            <a:r>
              <a:rPr lang="zh-CN" altLang="en-US" sz="3200" dirty="0">
                <a:solidFill>
                  <a:schemeClr val="bg1"/>
                </a:solidFill>
                <a:latin typeface="黑体" panose="02010609060101010101" pitchFamily="49" charset="-122"/>
                <a:ea typeface="黑体" panose="02010609060101010101" pitchFamily="49" charset="-122"/>
              </a:rPr>
              <a:t>的确定 </a:t>
            </a:r>
          </a:p>
        </p:txBody>
      </p:sp>
      <p:sp>
        <p:nvSpPr>
          <p:cNvPr id="3" name="矩形 2"/>
          <p:cNvSpPr/>
          <p:nvPr/>
        </p:nvSpPr>
        <p:spPr>
          <a:xfrm>
            <a:off x="511444" y="1917485"/>
            <a:ext cx="11391254" cy="1169551"/>
          </a:xfrm>
          <a:prstGeom prst="rect">
            <a:avLst/>
          </a:prstGeom>
        </p:spPr>
        <p:txBody>
          <a:bodyPr wrap="square">
            <a:spAutoFit/>
          </a:bodyPr>
          <a:lstStyle/>
          <a:p>
            <a:pPr>
              <a:lnSpc>
                <a:spcPts val="1800"/>
              </a:lnSpc>
              <a:spcAft>
                <a:spcPts val="375"/>
              </a:spcAft>
            </a:pPr>
            <a:r>
              <a:rPr lang="en-US" altLang="zh-CN" sz="3200" kern="0" dirty="0">
                <a:solidFill>
                  <a:srgbClr val="2A2A2A"/>
                </a:solidFill>
                <a:latin typeface="宋体" panose="02010600030101010101" pitchFamily="2" charset="-122"/>
                <a:cs typeface="宋体" panose="02010600030101010101" pitchFamily="2" charset="-122"/>
              </a:rPr>
              <a:t>n=P(1-P)/(e</a:t>
            </a:r>
            <a:r>
              <a:rPr lang="en-US" altLang="zh-CN" sz="3200" kern="0" baseline="30000" dirty="0">
                <a:solidFill>
                  <a:srgbClr val="2A2A2A"/>
                </a:solidFill>
                <a:latin typeface="宋体" panose="02010600030101010101" pitchFamily="2" charset="-122"/>
                <a:cs typeface="宋体" panose="02010600030101010101" pitchFamily="2" charset="-122"/>
              </a:rPr>
              <a:t>2</a:t>
            </a:r>
            <a:r>
              <a:rPr lang="en-US" altLang="zh-CN" sz="3200" kern="0" dirty="0">
                <a:solidFill>
                  <a:srgbClr val="2A2A2A"/>
                </a:solidFill>
                <a:latin typeface="宋体" panose="02010600030101010101" pitchFamily="2" charset="-122"/>
                <a:cs typeface="宋体" panose="02010600030101010101" pitchFamily="2" charset="-122"/>
              </a:rPr>
              <a:t>/Z</a:t>
            </a:r>
            <a:r>
              <a:rPr lang="en-US" altLang="zh-CN" sz="3200" kern="0" baseline="30000" dirty="0">
                <a:solidFill>
                  <a:srgbClr val="2A2A2A"/>
                </a:solidFill>
                <a:latin typeface="宋体" panose="02010600030101010101" pitchFamily="2" charset="-122"/>
                <a:cs typeface="宋体" panose="02010600030101010101" pitchFamily="2" charset="-122"/>
              </a:rPr>
              <a:t>2</a:t>
            </a:r>
            <a:r>
              <a:rPr lang="en-US" altLang="zh-CN" sz="3200" kern="0" dirty="0">
                <a:solidFill>
                  <a:srgbClr val="2A2A2A"/>
                </a:solidFill>
                <a:latin typeface="宋体" panose="02010600030101010101" pitchFamily="2" charset="-122"/>
                <a:cs typeface="宋体" panose="02010600030101010101" pitchFamily="2" charset="-122"/>
              </a:rPr>
              <a:t>+ P(1-P)/N)</a:t>
            </a:r>
            <a:endParaRPr lang="zh-CN" altLang="zh-CN" sz="3200" kern="100" dirty="0">
              <a:latin typeface="Times New Roman" panose="02020603050405020304" pitchFamily="18" charset="0"/>
            </a:endParaRPr>
          </a:p>
          <a:p>
            <a:pPr>
              <a:lnSpc>
                <a:spcPts val="1800"/>
              </a:lnSpc>
              <a:spcAft>
                <a:spcPts val="375"/>
              </a:spcAft>
            </a:pPr>
            <a:endParaRPr lang="en-US" altLang="zh-CN" sz="3200" kern="0" dirty="0" smtClean="0">
              <a:solidFill>
                <a:srgbClr val="2A2A2A"/>
              </a:solidFill>
              <a:latin typeface="Times New Roman" panose="02020603050405020304" pitchFamily="18" charset="0"/>
              <a:cs typeface="宋体" panose="02010600030101010101" pitchFamily="2" charset="-122"/>
            </a:endParaRPr>
          </a:p>
          <a:p>
            <a:pPr>
              <a:lnSpc>
                <a:spcPts val="1800"/>
              </a:lnSpc>
              <a:spcAft>
                <a:spcPts val="375"/>
              </a:spcAft>
            </a:pPr>
            <a:endParaRPr lang="en-US" altLang="zh-CN" sz="3200" kern="0" dirty="0">
              <a:solidFill>
                <a:srgbClr val="2A2A2A"/>
              </a:solidFill>
              <a:latin typeface="Times New Roman" panose="02020603050405020304" pitchFamily="18" charset="0"/>
              <a:cs typeface="宋体" panose="02010600030101010101" pitchFamily="2" charset="-122"/>
            </a:endParaRPr>
          </a:p>
          <a:p>
            <a:pPr>
              <a:lnSpc>
                <a:spcPts val="1800"/>
              </a:lnSpc>
              <a:spcAft>
                <a:spcPts val="375"/>
              </a:spcAft>
            </a:pPr>
            <a:r>
              <a:rPr lang="zh-CN" altLang="zh-CN" sz="3200" kern="0" dirty="0" smtClean="0">
                <a:solidFill>
                  <a:srgbClr val="2A2A2A"/>
                </a:solidFill>
                <a:latin typeface="Times New Roman" panose="02020603050405020304" pitchFamily="18" charset="0"/>
                <a:cs typeface="宋体" panose="02010600030101010101" pitchFamily="2" charset="-122"/>
              </a:rPr>
              <a:t>同样</a:t>
            </a:r>
            <a:r>
              <a:rPr lang="en-US" altLang="zh-CN" sz="3200" kern="0" dirty="0">
                <a:solidFill>
                  <a:srgbClr val="2A2A2A"/>
                </a:solidFill>
                <a:latin typeface="Times New Roman" panose="02020603050405020304" pitchFamily="18" charset="0"/>
                <a:cs typeface="宋体" panose="02010600030101010101" pitchFamily="2" charset="-122"/>
              </a:rPr>
              <a:t>,</a:t>
            </a:r>
            <a:r>
              <a:rPr lang="zh-CN" altLang="zh-CN" sz="3200" kern="0" dirty="0">
                <a:solidFill>
                  <a:srgbClr val="2A2A2A"/>
                </a:solidFill>
                <a:latin typeface="Times New Roman" panose="02020603050405020304" pitchFamily="18" charset="0"/>
                <a:cs typeface="宋体" panose="02010600030101010101" pitchFamily="2" charset="-122"/>
              </a:rPr>
              <a:t>特殊情况下如果不考虑总体</a:t>
            </a:r>
            <a:r>
              <a:rPr lang="en-US" altLang="zh-CN" sz="3200" kern="0" dirty="0" smtClean="0">
                <a:solidFill>
                  <a:srgbClr val="2A2A2A"/>
                </a:solidFill>
                <a:latin typeface="Times New Roman" panose="02020603050405020304" pitchFamily="18" charset="0"/>
                <a:cs typeface="宋体" panose="02010600030101010101" pitchFamily="2" charset="-122"/>
              </a:rPr>
              <a:t>,</a:t>
            </a:r>
            <a:r>
              <a:rPr lang="zh-CN" altLang="zh-CN" sz="3200" kern="0" dirty="0" smtClean="0">
                <a:solidFill>
                  <a:srgbClr val="2A2A2A"/>
                </a:solidFill>
                <a:latin typeface="Times New Roman" panose="02020603050405020304" pitchFamily="18" charset="0"/>
                <a:cs typeface="宋体" panose="02010600030101010101" pitchFamily="2" charset="-122"/>
              </a:rPr>
              <a:t>公式</a:t>
            </a:r>
            <a:r>
              <a:rPr lang="zh-CN" altLang="zh-CN" sz="3200" kern="0" dirty="0">
                <a:solidFill>
                  <a:srgbClr val="2A2A2A"/>
                </a:solidFill>
                <a:latin typeface="Times New Roman" panose="02020603050405020304" pitchFamily="18" charset="0"/>
                <a:cs typeface="宋体" panose="02010600030101010101" pitchFamily="2" charset="-122"/>
              </a:rPr>
              <a:t>为</a:t>
            </a:r>
            <a:r>
              <a:rPr lang="en-US" altLang="zh-CN" sz="3200" kern="0" dirty="0">
                <a:solidFill>
                  <a:srgbClr val="2A2A2A"/>
                </a:solidFill>
                <a:latin typeface="Times New Roman" panose="02020603050405020304" pitchFamily="18" charset="0"/>
                <a:cs typeface="宋体" panose="02010600030101010101" pitchFamily="2" charset="-122"/>
              </a:rPr>
              <a:t>:n= Z</a:t>
            </a:r>
            <a:r>
              <a:rPr lang="en-US" altLang="zh-CN" sz="3200" kern="0" baseline="30000" dirty="0">
                <a:solidFill>
                  <a:srgbClr val="2A2A2A"/>
                </a:solidFill>
                <a:latin typeface="Times New Roman" panose="02020603050405020304" pitchFamily="18" charset="0"/>
                <a:cs typeface="宋体" panose="02010600030101010101" pitchFamily="2" charset="-122"/>
              </a:rPr>
              <a:t>2</a:t>
            </a:r>
            <a:r>
              <a:rPr lang="en-US" altLang="zh-CN" sz="3200" kern="0" dirty="0">
                <a:solidFill>
                  <a:srgbClr val="2A2A2A"/>
                </a:solidFill>
                <a:latin typeface="Times New Roman" panose="02020603050405020304" pitchFamily="18" charset="0"/>
                <a:cs typeface="宋体" panose="02010600030101010101" pitchFamily="2" charset="-122"/>
              </a:rPr>
              <a:t>P(1-P)/e</a:t>
            </a:r>
            <a:r>
              <a:rPr lang="en-US" altLang="zh-CN" sz="3200" kern="0" baseline="30000" dirty="0">
                <a:solidFill>
                  <a:srgbClr val="2A2A2A"/>
                </a:solidFill>
                <a:latin typeface="Times New Roman" panose="02020603050405020304" pitchFamily="18" charset="0"/>
                <a:cs typeface="宋体" panose="02010600030101010101" pitchFamily="2" charset="-122"/>
              </a:rPr>
              <a:t>2</a:t>
            </a:r>
            <a:r>
              <a:rPr lang="en-US" altLang="zh-CN" sz="3200" kern="0" dirty="0">
                <a:solidFill>
                  <a:srgbClr val="2A2A2A"/>
                </a:solidFill>
                <a:latin typeface="Times New Roman" panose="02020603050405020304" pitchFamily="18" charset="0"/>
                <a:cs typeface="宋体" panose="02010600030101010101" pitchFamily="2" charset="-122"/>
              </a:rPr>
              <a:t>  </a:t>
            </a:r>
            <a:endParaRPr lang="zh-CN" altLang="zh-CN" sz="3200" kern="100" dirty="0">
              <a:latin typeface="Times New Roman" panose="02020603050405020304" pitchFamily="18" charset="0"/>
            </a:endParaRPr>
          </a:p>
        </p:txBody>
      </p:sp>
      <p:sp>
        <p:nvSpPr>
          <p:cNvPr id="4" name="矩形 3"/>
          <p:cNvSpPr/>
          <p:nvPr/>
        </p:nvSpPr>
        <p:spPr>
          <a:xfrm>
            <a:off x="511444" y="3678223"/>
            <a:ext cx="11065790" cy="345223"/>
          </a:xfrm>
          <a:prstGeom prst="rect">
            <a:avLst/>
          </a:prstGeom>
        </p:spPr>
        <p:txBody>
          <a:bodyPr wrap="square">
            <a:spAutoFit/>
          </a:bodyPr>
          <a:lstStyle/>
          <a:p>
            <a:pPr>
              <a:lnSpc>
                <a:spcPts val="1800"/>
              </a:lnSpc>
              <a:spcAft>
                <a:spcPts val="375"/>
              </a:spcAft>
            </a:pPr>
            <a:r>
              <a:rPr lang="zh-CN" altLang="zh-CN" sz="2800" kern="0" dirty="0">
                <a:solidFill>
                  <a:srgbClr val="2A2A2A"/>
                </a:solidFill>
                <a:latin typeface="Times New Roman" panose="02020603050405020304" pitchFamily="18" charset="0"/>
                <a:cs typeface="宋体" panose="02010600030101010101" pitchFamily="2" charset="-122"/>
              </a:rPr>
              <a:t>一般情况下</a:t>
            </a:r>
            <a:r>
              <a:rPr lang="en-US" altLang="zh-CN" sz="2800" kern="0" dirty="0">
                <a:solidFill>
                  <a:srgbClr val="2A2A2A"/>
                </a:solidFill>
                <a:latin typeface="Times New Roman" panose="02020603050405020304" pitchFamily="18" charset="0"/>
                <a:cs typeface="宋体" panose="02010600030101010101" pitchFamily="2" charset="-122"/>
              </a:rPr>
              <a:t>,</a:t>
            </a:r>
            <a:r>
              <a:rPr lang="zh-CN" altLang="zh-CN" sz="2800" kern="0" dirty="0">
                <a:solidFill>
                  <a:srgbClr val="2A2A2A"/>
                </a:solidFill>
                <a:latin typeface="Times New Roman" panose="02020603050405020304" pitchFamily="18" charset="0"/>
                <a:cs typeface="宋体" panose="02010600030101010101" pitchFamily="2" charset="-122"/>
              </a:rPr>
              <a:t>我们不知道</a:t>
            </a:r>
            <a:r>
              <a:rPr lang="en-US" altLang="zh-CN" sz="2800" kern="0" dirty="0">
                <a:solidFill>
                  <a:srgbClr val="2A2A2A"/>
                </a:solidFill>
                <a:latin typeface="Times New Roman" panose="02020603050405020304" pitchFamily="18" charset="0"/>
                <a:cs typeface="宋体" panose="02010600030101010101" pitchFamily="2" charset="-122"/>
              </a:rPr>
              <a:t>P</a:t>
            </a:r>
            <a:r>
              <a:rPr lang="zh-CN" altLang="zh-CN" sz="2800" kern="0" dirty="0">
                <a:solidFill>
                  <a:srgbClr val="2A2A2A"/>
                </a:solidFill>
                <a:latin typeface="Times New Roman" panose="02020603050405020304" pitchFamily="18" charset="0"/>
                <a:cs typeface="宋体" panose="02010600030101010101" pitchFamily="2" charset="-122"/>
              </a:rPr>
              <a:t>的取值</a:t>
            </a:r>
            <a:r>
              <a:rPr lang="en-US" altLang="zh-CN" sz="2800" kern="0" dirty="0">
                <a:solidFill>
                  <a:srgbClr val="2A2A2A"/>
                </a:solidFill>
                <a:latin typeface="Times New Roman" panose="02020603050405020304" pitchFamily="18" charset="0"/>
                <a:cs typeface="宋体" panose="02010600030101010101" pitchFamily="2" charset="-122"/>
              </a:rPr>
              <a:t>,</a:t>
            </a:r>
            <a:r>
              <a:rPr lang="zh-CN" altLang="zh-CN" sz="2800" kern="0" dirty="0">
                <a:solidFill>
                  <a:srgbClr val="2A2A2A"/>
                </a:solidFill>
                <a:latin typeface="Times New Roman" panose="02020603050405020304" pitchFamily="18" charset="0"/>
                <a:cs typeface="宋体" panose="02010600030101010101" pitchFamily="2" charset="-122"/>
              </a:rPr>
              <a:t>取其样本变异程度最大时的值为</a:t>
            </a:r>
            <a:r>
              <a:rPr lang="en-US" altLang="zh-CN" sz="2800" kern="0" dirty="0">
                <a:solidFill>
                  <a:srgbClr val="2A2A2A"/>
                </a:solidFill>
                <a:latin typeface="Times New Roman" panose="02020603050405020304" pitchFamily="18" charset="0"/>
                <a:cs typeface="宋体" panose="02010600030101010101" pitchFamily="2" charset="-122"/>
              </a:rPr>
              <a:t>0.5</a:t>
            </a:r>
            <a:r>
              <a:rPr lang="zh-CN" altLang="zh-CN" sz="2800" kern="0" dirty="0">
                <a:solidFill>
                  <a:srgbClr val="2A2A2A"/>
                </a:solidFill>
                <a:latin typeface="Times New Roman" panose="02020603050405020304" pitchFamily="18" charset="0"/>
                <a:cs typeface="宋体" panose="02010600030101010101" pitchFamily="2" charset="-122"/>
              </a:rPr>
              <a:t>。</a:t>
            </a:r>
            <a:endParaRPr lang="zh-CN" altLang="zh-CN" sz="2800" kern="100" dirty="0">
              <a:latin typeface="Times New Roman" panose="02020603050405020304" pitchFamily="18" charset="0"/>
            </a:endParaRPr>
          </a:p>
        </p:txBody>
      </p:sp>
      <p:sp>
        <p:nvSpPr>
          <p:cNvPr id="5" name="矩形 4"/>
          <p:cNvSpPr/>
          <p:nvPr/>
        </p:nvSpPr>
        <p:spPr>
          <a:xfrm>
            <a:off x="475281" y="4870217"/>
            <a:ext cx="11101953" cy="1400383"/>
          </a:xfrm>
          <a:prstGeom prst="rect">
            <a:avLst/>
          </a:prstGeom>
        </p:spPr>
        <p:txBody>
          <a:bodyPr wrap="square">
            <a:spAutoFit/>
          </a:bodyPr>
          <a:lstStyle/>
          <a:p>
            <a:pPr>
              <a:lnSpc>
                <a:spcPts val="1800"/>
              </a:lnSpc>
              <a:spcAft>
                <a:spcPts val="375"/>
              </a:spcAft>
            </a:pPr>
            <a:r>
              <a:rPr lang="zh-CN" altLang="zh-CN" sz="2800" kern="0" dirty="0">
                <a:solidFill>
                  <a:srgbClr val="2A2A2A"/>
                </a:solidFill>
                <a:latin typeface="Times New Roman" panose="02020603050405020304" pitchFamily="18" charset="0"/>
                <a:cs typeface="宋体" panose="02010600030101010101" pitchFamily="2" charset="-122"/>
              </a:rPr>
              <a:t>例如</a:t>
            </a:r>
            <a:r>
              <a:rPr lang="en-US" altLang="zh-CN" sz="2800" kern="0" dirty="0">
                <a:solidFill>
                  <a:srgbClr val="2A2A2A"/>
                </a:solidFill>
                <a:latin typeface="Times New Roman" panose="02020603050405020304" pitchFamily="18" charset="0"/>
                <a:cs typeface="宋体" panose="02010600030101010101" pitchFamily="2" charset="-122"/>
              </a:rPr>
              <a:t>:</a:t>
            </a:r>
            <a:r>
              <a:rPr lang="zh-CN" altLang="zh-CN" sz="2800" kern="0" dirty="0">
                <a:solidFill>
                  <a:srgbClr val="2A2A2A"/>
                </a:solidFill>
                <a:latin typeface="Times New Roman" panose="02020603050405020304" pitchFamily="18" charset="0"/>
                <a:cs typeface="宋体" panose="02010600030101010101" pitchFamily="2" charset="-122"/>
              </a:rPr>
              <a:t>希望平均收入的误差在正负</a:t>
            </a:r>
            <a:r>
              <a:rPr lang="en-US" altLang="zh-CN" sz="2800" kern="0" dirty="0">
                <a:solidFill>
                  <a:srgbClr val="2A2A2A"/>
                </a:solidFill>
                <a:latin typeface="Times New Roman" panose="02020603050405020304" pitchFamily="18" charset="0"/>
                <a:cs typeface="宋体" panose="02010600030101010101" pitchFamily="2" charset="-122"/>
              </a:rPr>
              <a:t>0.05</a:t>
            </a:r>
            <a:r>
              <a:rPr lang="zh-CN" altLang="zh-CN" sz="2800" kern="0" dirty="0">
                <a:solidFill>
                  <a:srgbClr val="2A2A2A"/>
                </a:solidFill>
                <a:latin typeface="Times New Roman" panose="02020603050405020304" pitchFamily="18" charset="0"/>
                <a:cs typeface="宋体" panose="02010600030101010101" pitchFamily="2" charset="-122"/>
              </a:rPr>
              <a:t>之间</a:t>
            </a:r>
            <a:r>
              <a:rPr lang="en-US" altLang="zh-CN" sz="2800" kern="0" dirty="0">
                <a:solidFill>
                  <a:srgbClr val="2A2A2A"/>
                </a:solidFill>
                <a:latin typeface="Times New Roman" panose="02020603050405020304" pitchFamily="18" charset="0"/>
                <a:cs typeface="宋体" panose="02010600030101010101" pitchFamily="2" charset="-122"/>
              </a:rPr>
              <a:t>,</a:t>
            </a:r>
            <a:r>
              <a:rPr lang="zh-CN" altLang="zh-CN" sz="2800" kern="0" dirty="0">
                <a:solidFill>
                  <a:srgbClr val="2A2A2A"/>
                </a:solidFill>
                <a:latin typeface="Times New Roman" panose="02020603050405020304" pitchFamily="18" charset="0"/>
                <a:cs typeface="宋体" panose="02010600030101010101" pitchFamily="2" charset="-122"/>
              </a:rPr>
              <a:t>调查结果在</a:t>
            </a:r>
            <a:r>
              <a:rPr lang="en-US" altLang="zh-CN" sz="2800" kern="0" dirty="0">
                <a:solidFill>
                  <a:srgbClr val="2A2A2A"/>
                </a:solidFill>
                <a:latin typeface="Times New Roman" panose="02020603050405020304" pitchFamily="18" charset="0"/>
                <a:cs typeface="宋体" panose="02010600030101010101" pitchFamily="2" charset="-122"/>
              </a:rPr>
              <a:t>95%</a:t>
            </a:r>
            <a:r>
              <a:rPr lang="zh-CN" altLang="zh-CN" sz="2800" kern="0" dirty="0">
                <a:solidFill>
                  <a:srgbClr val="2A2A2A"/>
                </a:solidFill>
                <a:latin typeface="Times New Roman" panose="02020603050405020304" pitchFamily="18" charset="0"/>
                <a:cs typeface="宋体" panose="02010600030101010101" pitchFamily="2" charset="-122"/>
              </a:rPr>
              <a:t>的置信</a:t>
            </a:r>
            <a:r>
              <a:rPr lang="zh-CN" altLang="zh-CN" sz="2800" kern="0" dirty="0" smtClean="0">
                <a:solidFill>
                  <a:srgbClr val="2A2A2A"/>
                </a:solidFill>
                <a:latin typeface="Times New Roman" panose="02020603050405020304" pitchFamily="18" charset="0"/>
                <a:cs typeface="宋体" panose="02010600030101010101" pitchFamily="2" charset="-122"/>
              </a:rPr>
              <a:t>范围</a:t>
            </a:r>
            <a:endParaRPr lang="en-US" altLang="zh-CN" sz="2800" kern="0" dirty="0" smtClean="0">
              <a:solidFill>
                <a:srgbClr val="2A2A2A"/>
              </a:solidFill>
              <a:latin typeface="Times New Roman" panose="02020603050405020304" pitchFamily="18" charset="0"/>
              <a:cs typeface="宋体" panose="02010600030101010101" pitchFamily="2" charset="-122"/>
            </a:endParaRPr>
          </a:p>
          <a:p>
            <a:pPr>
              <a:lnSpc>
                <a:spcPts val="1800"/>
              </a:lnSpc>
              <a:spcAft>
                <a:spcPts val="375"/>
              </a:spcAft>
            </a:pPr>
            <a:r>
              <a:rPr lang="zh-CN" altLang="zh-CN" sz="2800" kern="0" dirty="0" smtClean="0">
                <a:solidFill>
                  <a:srgbClr val="2A2A2A"/>
                </a:solidFill>
                <a:latin typeface="Times New Roman" panose="02020603050405020304" pitchFamily="18" charset="0"/>
                <a:cs typeface="宋体" panose="02010600030101010101" pitchFamily="2" charset="-122"/>
              </a:rPr>
              <a:t>以内</a:t>
            </a:r>
            <a:r>
              <a:rPr lang="en-US" altLang="zh-CN" sz="2800" kern="0" dirty="0">
                <a:solidFill>
                  <a:srgbClr val="2A2A2A"/>
                </a:solidFill>
                <a:latin typeface="Times New Roman" panose="02020603050405020304" pitchFamily="18" charset="0"/>
                <a:cs typeface="宋体" panose="02010600030101010101" pitchFamily="2" charset="-122"/>
              </a:rPr>
              <a:t>,</a:t>
            </a:r>
            <a:r>
              <a:rPr lang="zh-CN" altLang="zh-CN" sz="2800" kern="0" dirty="0">
                <a:solidFill>
                  <a:srgbClr val="2A2A2A"/>
                </a:solidFill>
                <a:latin typeface="Times New Roman" panose="02020603050405020304" pitchFamily="18" charset="0"/>
                <a:cs typeface="宋体" panose="02010600030101010101" pitchFamily="2" charset="-122"/>
              </a:rPr>
              <a:t>其</a:t>
            </a:r>
            <a:r>
              <a:rPr lang="en-US" altLang="zh-CN" sz="2800" kern="0" dirty="0">
                <a:solidFill>
                  <a:srgbClr val="2A2A2A"/>
                </a:solidFill>
                <a:latin typeface="Times New Roman" panose="02020603050405020304" pitchFamily="18" charset="0"/>
                <a:cs typeface="宋体" panose="02010600030101010101" pitchFamily="2" charset="-122"/>
              </a:rPr>
              <a:t>95%</a:t>
            </a:r>
            <a:r>
              <a:rPr lang="zh-CN" altLang="zh-CN" sz="2800" kern="0" dirty="0">
                <a:solidFill>
                  <a:srgbClr val="2A2A2A"/>
                </a:solidFill>
                <a:latin typeface="Times New Roman" panose="02020603050405020304" pitchFamily="18" charset="0"/>
                <a:cs typeface="宋体" panose="02010600030101010101" pitchFamily="2" charset="-122"/>
              </a:rPr>
              <a:t>的置信度要求</a:t>
            </a:r>
            <a:r>
              <a:rPr lang="en-US" altLang="zh-CN" sz="2800" kern="0" dirty="0">
                <a:solidFill>
                  <a:srgbClr val="2A2A2A"/>
                </a:solidFill>
                <a:latin typeface="Times New Roman" panose="02020603050405020304" pitchFamily="18" charset="0"/>
                <a:cs typeface="宋体" panose="02010600030101010101" pitchFamily="2" charset="-122"/>
              </a:rPr>
              <a:t>Z</a:t>
            </a:r>
            <a:r>
              <a:rPr lang="zh-CN" altLang="zh-CN" sz="2800" kern="0" dirty="0" smtClean="0">
                <a:solidFill>
                  <a:srgbClr val="2A2A2A"/>
                </a:solidFill>
                <a:latin typeface="Times New Roman" panose="02020603050405020304" pitchFamily="18" charset="0"/>
                <a:cs typeface="宋体" panose="02010600030101010101" pitchFamily="2" charset="-122"/>
              </a:rPr>
              <a:t>的统计量</a:t>
            </a:r>
            <a:r>
              <a:rPr lang="zh-CN" altLang="zh-CN" sz="2800" kern="0" dirty="0">
                <a:solidFill>
                  <a:srgbClr val="2A2A2A"/>
                </a:solidFill>
                <a:latin typeface="Times New Roman" panose="02020603050405020304" pitchFamily="18" charset="0"/>
                <a:cs typeface="宋体" panose="02010600030101010101" pitchFamily="2" charset="-122"/>
              </a:rPr>
              <a:t>为</a:t>
            </a:r>
            <a:r>
              <a:rPr lang="en-US" altLang="zh-CN" sz="2800" kern="0" dirty="0">
                <a:solidFill>
                  <a:srgbClr val="2A2A2A"/>
                </a:solidFill>
                <a:latin typeface="Times New Roman" panose="02020603050405020304" pitchFamily="18" charset="0"/>
                <a:cs typeface="宋体" panose="02010600030101010101" pitchFamily="2" charset="-122"/>
              </a:rPr>
              <a:t>1.96</a:t>
            </a:r>
            <a:r>
              <a:rPr lang="zh-CN" altLang="zh-CN" sz="2800" kern="0" dirty="0">
                <a:solidFill>
                  <a:srgbClr val="2A2A2A"/>
                </a:solidFill>
                <a:latin typeface="Times New Roman" panose="02020603050405020304" pitchFamily="18" charset="0"/>
                <a:cs typeface="宋体" panose="02010600030101010101" pitchFamily="2" charset="-122"/>
              </a:rPr>
              <a:t>，估计</a:t>
            </a:r>
            <a:r>
              <a:rPr lang="en-US" altLang="zh-CN" sz="2800" kern="0" dirty="0">
                <a:solidFill>
                  <a:srgbClr val="2A2A2A"/>
                </a:solidFill>
                <a:latin typeface="Times New Roman" panose="02020603050405020304" pitchFamily="18" charset="0"/>
                <a:cs typeface="宋体" panose="02010600030101010101" pitchFamily="2" charset="-122"/>
              </a:rPr>
              <a:t>P</a:t>
            </a:r>
            <a:r>
              <a:rPr lang="zh-CN" altLang="zh-CN" sz="2800" kern="0" dirty="0">
                <a:solidFill>
                  <a:srgbClr val="2A2A2A"/>
                </a:solidFill>
                <a:latin typeface="Times New Roman" panose="02020603050405020304" pitchFamily="18" charset="0"/>
                <a:cs typeface="宋体" panose="02010600030101010101" pitchFamily="2" charset="-122"/>
              </a:rPr>
              <a:t>为</a:t>
            </a:r>
            <a:r>
              <a:rPr lang="en-US" altLang="zh-CN" sz="2800" kern="0" dirty="0">
                <a:solidFill>
                  <a:srgbClr val="2A2A2A"/>
                </a:solidFill>
                <a:latin typeface="Times New Roman" panose="02020603050405020304" pitchFamily="18" charset="0"/>
                <a:cs typeface="宋体" panose="02010600030101010101" pitchFamily="2" charset="-122"/>
              </a:rPr>
              <a:t>0.5,</a:t>
            </a:r>
            <a:r>
              <a:rPr lang="zh-CN" altLang="zh-CN" sz="2800" kern="0" dirty="0">
                <a:solidFill>
                  <a:srgbClr val="2A2A2A"/>
                </a:solidFill>
                <a:latin typeface="Times New Roman" panose="02020603050405020304" pitchFamily="18" charset="0"/>
                <a:cs typeface="宋体" panose="02010600030101010101" pitchFamily="2" charset="-122"/>
              </a:rPr>
              <a:t>总体单位数为</a:t>
            </a:r>
            <a:r>
              <a:rPr lang="en-US" altLang="zh-CN" sz="2800" kern="0" dirty="0">
                <a:solidFill>
                  <a:srgbClr val="2A2A2A"/>
                </a:solidFill>
                <a:latin typeface="Times New Roman" panose="02020603050405020304" pitchFamily="18" charset="0"/>
                <a:cs typeface="宋体" panose="02010600030101010101" pitchFamily="2" charset="-122"/>
              </a:rPr>
              <a:t>1000</a:t>
            </a:r>
            <a:r>
              <a:rPr lang="zh-CN" altLang="zh-CN" sz="2800" kern="0" dirty="0" smtClean="0">
                <a:solidFill>
                  <a:srgbClr val="2A2A2A"/>
                </a:solidFill>
                <a:latin typeface="Times New Roman" panose="02020603050405020304" pitchFamily="18" charset="0"/>
                <a:cs typeface="宋体" panose="02010600030101010101" pitchFamily="2" charset="-122"/>
              </a:rPr>
              <a:t>。</a:t>
            </a:r>
            <a:endParaRPr lang="en-US" altLang="zh-CN" sz="2800" kern="0" dirty="0" smtClean="0">
              <a:solidFill>
                <a:srgbClr val="2A2A2A"/>
              </a:solidFill>
              <a:latin typeface="Times New Roman" panose="02020603050405020304" pitchFamily="18" charset="0"/>
              <a:cs typeface="宋体" panose="02010600030101010101" pitchFamily="2" charset="-122"/>
            </a:endParaRPr>
          </a:p>
          <a:p>
            <a:pPr>
              <a:lnSpc>
                <a:spcPts val="1800"/>
              </a:lnSpc>
              <a:spcAft>
                <a:spcPts val="375"/>
              </a:spcAft>
            </a:pPr>
            <a:endParaRPr lang="en-US" altLang="zh-CN" sz="2800" kern="0" dirty="0">
              <a:solidFill>
                <a:srgbClr val="2A2A2A"/>
              </a:solidFill>
              <a:latin typeface="Times New Roman" panose="02020603050405020304" pitchFamily="18" charset="0"/>
              <a:cs typeface="宋体" panose="02010600030101010101" pitchFamily="2" charset="-122"/>
            </a:endParaRPr>
          </a:p>
          <a:p>
            <a:pPr>
              <a:lnSpc>
                <a:spcPts val="1800"/>
              </a:lnSpc>
              <a:spcAft>
                <a:spcPts val="375"/>
              </a:spcAft>
            </a:pPr>
            <a:r>
              <a:rPr lang="zh-CN" altLang="zh-CN" sz="2800" kern="0" dirty="0" smtClean="0">
                <a:solidFill>
                  <a:srgbClr val="2A2A2A"/>
                </a:solidFill>
                <a:latin typeface="Times New Roman" panose="02020603050405020304" pitchFamily="18" charset="0"/>
                <a:cs typeface="宋体" panose="02010600030101010101" pitchFamily="2" charset="-122"/>
              </a:rPr>
              <a:t>样本量为</a:t>
            </a:r>
            <a:r>
              <a:rPr lang="en-US" altLang="zh-CN" sz="2800" kern="0" dirty="0">
                <a:solidFill>
                  <a:srgbClr val="2A2A2A"/>
                </a:solidFill>
                <a:latin typeface="Times New Roman" panose="02020603050405020304" pitchFamily="18" charset="0"/>
                <a:cs typeface="宋体" panose="02010600030101010101" pitchFamily="2" charset="-122"/>
              </a:rPr>
              <a:t>:n=0.5*0.5/(0.05*0.05/(1.96*1.96)+0.5*0.5/1000)=278</a:t>
            </a:r>
            <a:endParaRPr lang="zh-CN" altLang="zh-CN" sz="2800" kern="100" dirty="0">
              <a:latin typeface="Times New Roman" panose="02020603050405020304" pitchFamily="18" charset="0"/>
            </a:endParaRPr>
          </a:p>
        </p:txBody>
      </p:sp>
    </p:spTree>
    <p:extLst>
      <p:ext uri="{BB962C8B-B14F-4D97-AF65-F5344CB8AC3E}">
        <p14:creationId xmlns:p14="http://schemas.microsoft.com/office/powerpoint/2010/main" val="3937981497"/>
      </p:ext>
    </p:extLst>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ChangeArrowheads="1"/>
          </p:cNvSpPr>
          <p:nvPr/>
        </p:nvSpPr>
        <p:spPr bwMode="auto">
          <a:xfrm>
            <a:off x="1703388" y="404814"/>
            <a:ext cx="6121400" cy="720725"/>
          </a:xfrm>
          <a:prstGeom prst="rect">
            <a:avLst/>
          </a:prstGeom>
          <a:noFill/>
          <a:ln/>
        </p:spPr>
        <p:txBody>
          <a:bodyPr vert="horz" lIns="91440" tIns="45720" rIns="91440" bIns="45720" rtlCol="0" anchor="ctr">
            <a:normAutofit/>
          </a:bodyPr>
          <a:lstStyle/>
          <a:p>
            <a:pPr>
              <a:lnSpc>
                <a:spcPct val="90000"/>
              </a:lnSpc>
              <a:spcBef>
                <a:spcPct val="0"/>
              </a:spcBef>
            </a:pPr>
            <a:r>
              <a:rPr lang="zh-CN" altLang="en-US" sz="3600" dirty="0">
                <a:latin typeface="+mj-lt"/>
                <a:ea typeface="黑体" panose="02010609060101010101" pitchFamily="49" charset="-122"/>
                <a:cs typeface="+mj-cs"/>
              </a:rPr>
              <a:t>第四节  </a:t>
            </a:r>
            <a:r>
              <a:rPr lang="zh-CN" altLang="en-US" sz="3600" dirty="0" smtClean="0">
                <a:latin typeface="+mj-lt"/>
                <a:ea typeface="黑体" panose="02010609060101010101" pitchFamily="49" charset="-122"/>
                <a:cs typeface="+mj-cs"/>
              </a:rPr>
              <a:t>样本量的分配</a:t>
            </a:r>
            <a:endParaRPr lang="zh-CN" altLang="en-US" sz="3600" dirty="0">
              <a:latin typeface="+mj-lt"/>
              <a:ea typeface="黑体" panose="02010609060101010101" pitchFamily="49" charset="-122"/>
              <a:cs typeface="+mj-cs"/>
            </a:endParaRPr>
          </a:p>
        </p:txBody>
      </p:sp>
      <p:sp>
        <p:nvSpPr>
          <p:cNvPr id="718851" name="Rectangle 3"/>
          <p:cNvSpPr>
            <a:spLocks noChangeArrowheads="1"/>
          </p:cNvSpPr>
          <p:nvPr/>
        </p:nvSpPr>
        <p:spPr bwMode="auto">
          <a:xfrm>
            <a:off x="1703388" y="1916113"/>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lgn="ctr">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buFontTx/>
              <a:buAutoNum type="ea1ChsPeriod"/>
            </a:pPr>
            <a:r>
              <a:rPr lang="zh-CN" altLang="en-US" dirty="0" smtClean="0"/>
              <a:t>平均法</a:t>
            </a:r>
            <a:endParaRPr lang="zh-CN" altLang="en-US" dirty="0"/>
          </a:p>
          <a:p>
            <a:pPr algn="l">
              <a:buFontTx/>
              <a:buAutoNum type="ea1ChsPeriod"/>
            </a:pPr>
            <a:r>
              <a:rPr lang="zh-CN" altLang="en-US" dirty="0" smtClean="0"/>
              <a:t>比例法</a:t>
            </a:r>
            <a:endParaRPr lang="en-US" altLang="zh-CN" dirty="0" smtClean="0"/>
          </a:p>
          <a:p>
            <a:pPr algn="l">
              <a:buFontTx/>
              <a:buAutoNum type="ea1ChsPeriod"/>
            </a:pPr>
            <a:r>
              <a:rPr lang="zh-CN" altLang="en-US" dirty="0" smtClean="0"/>
              <a:t>适度法</a:t>
            </a:r>
            <a:endParaRPr lang="en-US" altLang="zh-CN" dirty="0" smtClean="0"/>
          </a:p>
          <a:p>
            <a:pPr algn="l">
              <a:buFontTx/>
              <a:buAutoNum type="ea1ChsPeriod"/>
            </a:pPr>
            <a:r>
              <a:rPr lang="zh-CN" altLang="en-US" dirty="0"/>
              <a:t>最</a:t>
            </a:r>
            <a:r>
              <a:rPr lang="zh-CN" altLang="en-US" dirty="0" smtClean="0"/>
              <a:t>优法</a:t>
            </a:r>
            <a:endParaRPr lang="zh-CN" altLang="en-US" dirty="0"/>
          </a:p>
        </p:txBody>
      </p:sp>
    </p:spTree>
    <p:extLst>
      <p:ext uri="{BB962C8B-B14F-4D97-AF65-F5344CB8AC3E}">
        <p14:creationId xmlns:p14="http://schemas.microsoft.com/office/powerpoint/2010/main" val="3229756469"/>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body" idx="1"/>
          </p:nvPr>
        </p:nvSpPr>
        <p:spPr>
          <a:xfrm>
            <a:off x="1524000" y="1844676"/>
            <a:ext cx="8382000" cy="3121025"/>
          </a:xfrm>
          <a:solidFill>
            <a:schemeClr val="bg1"/>
          </a:solidFill>
          <a:ln/>
        </p:spPr>
        <p:txBody>
          <a:bodyPr/>
          <a:lstStyle/>
          <a:p>
            <a:pPr marL="609600" indent="-609600" algn="just">
              <a:buFontTx/>
              <a:buAutoNum type="arabicPeriod"/>
            </a:pPr>
            <a:r>
              <a:rPr lang="zh-CN" altLang="en-US" b="1" dirty="0"/>
              <a:t>估计量：用于估计总体参数</a:t>
            </a:r>
            <a:r>
              <a:rPr lang="zh-CN" altLang="en-US" b="1" dirty="0" smtClean="0"/>
              <a:t>的统计量的名称</a:t>
            </a:r>
            <a:endParaRPr lang="zh-CN" altLang="en-US" b="1" dirty="0"/>
          </a:p>
          <a:p>
            <a:pPr marL="1219200" lvl="1" indent="-533400" algn="just"/>
            <a:r>
              <a:rPr lang="zh-CN" altLang="en-US" b="1" dirty="0"/>
              <a:t>如样本均值，样本比例、样本方差等</a:t>
            </a:r>
          </a:p>
          <a:p>
            <a:pPr marL="1219200" lvl="1" indent="-533400" algn="just"/>
            <a:r>
              <a:rPr lang="zh-CN" altLang="en-US" b="1" dirty="0"/>
              <a:t>例如</a:t>
            </a:r>
            <a:r>
              <a:rPr lang="en-US" altLang="zh-CN" b="1" dirty="0"/>
              <a:t>: </a:t>
            </a:r>
            <a:r>
              <a:rPr lang="zh-CN" altLang="en-US" b="1" dirty="0"/>
              <a:t>样本均值就是总体均值</a:t>
            </a:r>
            <a:r>
              <a:rPr lang="zh-CN" altLang="en-US" b="1" i="1" dirty="0">
                <a:latin typeface="Symbol" panose="05050102010706020507" pitchFamily="18" charset="2"/>
              </a:rPr>
              <a:t> </a:t>
            </a:r>
            <a:r>
              <a:rPr lang="zh-CN" altLang="en-US" b="1" dirty="0"/>
              <a:t>的一个估计量</a:t>
            </a:r>
          </a:p>
          <a:p>
            <a:pPr marL="609600" indent="-609600" algn="just">
              <a:buFontTx/>
              <a:buAutoNum type="arabicPeriod"/>
            </a:pPr>
            <a:r>
              <a:rPr lang="zh-CN" altLang="en-US" b="1" dirty="0"/>
              <a:t>参数用</a:t>
            </a:r>
            <a:r>
              <a:rPr lang="zh-CN" altLang="en-US" b="1" i="1" dirty="0">
                <a:sym typeface="Symbol" panose="05050102010706020507" pitchFamily="18" charset="2"/>
              </a:rPr>
              <a:t></a:t>
            </a:r>
            <a:r>
              <a:rPr lang="zh-CN" altLang="en-US" b="1" i="1" dirty="0"/>
              <a:t> </a:t>
            </a:r>
            <a:r>
              <a:rPr lang="zh-CN" altLang="en-US" b="1" dirty="0"/>
              <a:t>表示，估计量用    表示</a:t>
            </a:r>
          </a:p>
          <a:p>
            <a:pPr marL="609600" indent="-609600" algn="just">
              <a:buFontTx/>
              <a:buAutoNum type="arabicPeriod"/>
            </a:pPr>
            <a:r>
              <a:rPr lang="zh-CN" altLang="en-US" b="1" dirty="0"/>
              <a:t>估计值：估计参数时计算出来的统计量的具体值</a:t>
            </a:r>
          </a:p>
          <a:p>
            <a:pPr marL="1219200" lvl="1" indent="-533400" algn="just"/>
            <a:r>
              <a:rPr lang="zh-CN" altLang="en-US" b="1" dirty="0"/>
              <a:t>如果样本均值 </a:t>
            </a:r>
            <a:r>
              <a:rPr lang="zh-CN" altLang="en-US" b="1" dirty="0">
                <a:sym typeface="Symbol" panose="05050102010706020507" pitchFamily="18" charset="2"/>
              </a:rPr>
              <a:t></a:t>
            </a:r>
            <a:r>
              <a:rPr lang="en-US" altLang="zh-CN" b="1" i="1" dirty="0">
                <a:latin typeface="Times New Roman" panose="02020603050405020304" pitchFamily="18" charset="0"/>
              </a:rPr>
              <a:t>x</a:t>
            </a:r>
            <a:r>
              <a:rPr lang="en-US" altLang="zh-CN" b="1" dirty="0">
                <a:latin typeface="Times New Roman" panose="02020603050405020304" pitchFamily="18" charset="0"/>
              </a:rPr>
              <a:t> </a:t>
            </a:r>
            <a:r>
              <a:rPr lang="en-US" altLang="zh-CN" b="1" dirty="0"/>
              <a:t>=80</a:t>
            </a:r>
            <a:r>
              <a:rPr lang="zh-CN" altLang="en-US" b="1" dirty="0"/>
              <a:t>，则</a:t>
            </a:r>
            <a:r>
              <a:rPr lang="en-US" altLang="zh-CN" b="1" dirty="0"/>
              <a:t>80</a:t>
            </a:r>
            <a:r>
              <a:rPr lang="zh-CN" altLang="en-US" b="1" dirty="0"/>
              <a:t>就是</a:t>
            </a:r>
            <a:r>
              <a:rPr lang="zh-CN" altLang="en-US" b="1" dirty="0">
                <a:latin typeface="Symbol" panose="05050102010706020507" pitchFamily="18" charset="2"/>
              </a:rPr>
              <a:t></a:t>
            </a:r>
            <a:r>
              <a:rPr lang="zh-CN" altLang="en-US" b="1" dirty="0"/>
              <a:t>的估计值</a:t>
            </a:r>
          </a:p>
        </p:txBody>
      </p:sp>
      <p:sp>
        <p:nvSpPr>
          <p:cNvPr id="729091" name="Rectangle 3"/>
          <p:cNvSpPr>
            <a:spLocks noGrp="1" noChangeArrowheads="1"/>
          </p:cNvSpPr>
          <p:nvPr>
            <p:ph type="title"/>
          </p:nvPr>
        </p:nvSpPr>
        <p:spPr>
          <a:xfrm>
            <a:off x="770165" y="473076"/>
            <a:ext cx="4248150" cy="593725"/>
          </a:xfrm>
          <a:noFill/>
          <a:ln/>
        </p:spPr>
        <p:txBody>
          <a:bodyPr/>
          <a:lstStyle/>
          <a:p>
            <a:pPr algn="l"/>
            <a:r>
              <a:rPr lang="zh-CN" altLang="en-US" sz="3200" dirty="0">
                <a:latin typeface="Arial" panose="020B0604020202020204" pitchFamily="34" charset="0"/>
                <a:ea typeface="黑体" panose="02010609060101010101" pitchFamily="49" charset="-122"/>
              </a:rPr>
              <a:t>一、估计量与估计值</a:t>
            </a:r>
          </a:p>
        </p:txBody>
      </p:sp>
      <p:graphicFrame>
        <p:nvGraphicFramePr>
          <p:cNvPr id="729096" name="Object 8"/>
          <p:cNvGraphicFramePr>
            <a:graphicFrameLocks noChangeAspect="1"/>
          </p:cNvGraphicFramePr>
          <p:nvPr>
            <p:extLst>
              <p:ext uri="{D42A27DB-BD31-4B8C-83A1-F6EECF244321}">
                <p14:modId xmlns:p14="http://schemas.microsoft.com/office/powerpoint/2010/main" val="3306028936"/>
              </p:ext>
            </p:extLst>
          </p:nvPr>
        </p:nvGraphicFramePr>
        <p:xfrm>
          <a:off x="6042748" y="3122613"/>
          <a:ext cx="331787" cy="565150"/>
        </p:xfrm>
        <a:graphic>
          <a:graphicData uri="http://schemas.openxmlformats.org/presentationml/2006/ole">
            <mc:AlternateContent xmlns:mc="http://schemas.openxmlformats.org/markup-compatibility/2006">
              <mc:Choice xmlns:v="urn:schemas-microsoft-com:vml" Requires="v">
                <p:oleObj spid="_x0000_s1055" name="公式" r:id="rId4" imgW="126720" imgH="215640" progId="Equation.3">
                  <p:embed/>
                </p:oleObj>
              </mc:Choice>
              <mc:Fallback>
                <p:oleObj name="公式" r:id="rId4" imgW="126720" imgH="215640" progId="Equation.3">
                  <p:embed/>
                  <p:pic>
                    <p:nvPicPr>
                      <p:cNvPr id="0" name=""/>
                      <p:cNvPicPr>
                        <a:picLocks noChangeAspect="1" noChangeArrowheads="1"/>
                      </p:cNvPicPr>
                      <p:nvPr/>
                    </p:nvPicPr>
                    <p:blipFill>
                      <a:blip r:embed="rId5"/>
                      <a:srcRect/>
                      <a:stretch>
                        <a:fillRect/>
                      </a:stretch>
                    </p:blipFill>
                    <p:spPr bwMode="auto">
                      <a:xfrm>
                        <a:off x="6042748" y="3122613"/>
                        <a:ext cx="331787" cy="565150"/>
                      </a:xfrm>
                      <a:prstGeom prst="rect">
                        <a:avLst/>
                      </a:prstGeom>
                      <a:noFill/>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7636047"/>
      </p:ext>
    </p:extLst>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044186432"/>
              </p:ext>
            </p:extLst>
          </p:nvPr>
        </p:nvGraphicFramePr>
        <p:xfrm>
          <a:off x="2014975" y="1773550"/>
          <a:ext cx="7464471" cy="4876800"/>
        </p:xfrm>
        <a:graphic>
          <a:graphicData uri="http://schemas.openxmlformats.org/drawingml/2006/table">
            <a:tbl>
              <a:tblPr firstRow="1" bandRow="1">
                <a:tableStyleId>{616DA210-FB5B-4158-B5E0-FEB733F419BA}</a:tableStyleId>
              </a:tblPr>
              <a:tblGrid>
                <a:gridCol w="1161143"/>
                <a:gridCol w="1906905"/>
                <a:gridCol w="1498918"/>
                <a:gridCol w="2897505"/>
              </a:tblGrid>
              <a:tr h="370840">
                <a:tc>
                  <a:txBody>
                    <a:bodyPr/>
                    <a:lstStyle/>
                    <a:p>
                      <a:pPr algn="ctr"/>
                      <a:endParaRPr lang="zh-CN" altLang="en-US" sz="3200" dirty="0"/>
                    </a:p>
                  </a:txBody>
                  <a:tcPr/>
                </a:tc>
                <a:tc>
                  <a:txBody>
                    <a:bodyPr/>
                    <a:lstStyle/>
                    <a:p>
                      <a:pPr algn="ctr"/>
                      <a:r>
                        <a:rPr lang="zh-CN" altLang="en-US" sz="3200" dirty="0" smtClean="0"/>
                        <a:t>全部面积</a:t>
                      </a:r>
                      <a:endParaRPr lang="en-US" altLang="zh-CN" sz="3200" dirty="0" smtClean="0"/>
                    </a:p>
                    <a:p>
                      <a:pPr algn="ctr"/>
                      <a:r>
                        <a:rPr lang="zh-CN" altLang="en-US" sz="3200" dirty="0" smtClean="0"/>
                        <a:t>（公顷）</a:t>
                      </a:r>
                      <a:endParaRPr lang="zh-CN" altLang="en-US" sz="3200" dirty="0"/>
                    </a:p>
                  </a:txBody>
                  <a:tcPr/>
                </a:tc>
                <a:tc>
                  <a:txBody>
                    <a:bodyPr/>
                    <a:lstStyle/>
                    <a:p>
                      <a:pPr algn="ctr"/>
                      <a:r>
                        <a:rPr lang="zh-CN" altLang="en-US" sz="3200" dirty="0" smtClean="0"/>
                        <a:t>标准差</a:t>
                      </a:r>
                      <a:endParaRPr lang="zh-CN" altLang="en-US" sz="3200" dirty="0"/>
                    </a:p>
                  </a:txBody>
                  <a:tcPr/>
                </a:tc>
                <a:tc>
                  <a:txBody>
                    <a:bodyPr/>
                    <a:lstStyle/>
                    <a:p>
                      <a:pPr algn="ctr"/>
                      <a:r>
                        <a:rPr lang="zh-CN" altLang="en-US" sz="3200" dirty="0" smtClean="0"/>
                        <a:t>调查费用</a:t>
                      </a:r>
                      <a:endParaRPr lang="en-US" altLang="zh-CN" sz="3200" dirty="0" smtClean="0"/>
                    </a:p>
                    <a:p>
                      <a:pPr algn="ctr"/>
                      <a:r>
                        <a:rPr lang="zh-CN" altLang="en-US" sz="3200" dirty="0" smtClean="0"/>
                        <a:t>（元</a:t>
                      </a:r>
                      <a:r>
                        <a:rPr lang="en-US" altLang="zh-CN" sz="3200" dirty="0" smtClean="0"/>
                        <a:t>/</a:t>
                      </a:r>
                      <a:r>
                        <a:rPr lang="zh-CN" altLang="en-US" sz="3200" dirty="0" smtClean="0"/>
                        <a:t>平方米）</a:t>
                      </a:r>
                      <a:endParaRPr lang="zh-CN" altLang="en-US" sz="3200" dirty="0"/>
                    </a:p>
                  </a:txBody>
                  <a:tcPr/>
                </a:tc>
              </a:tr>
              <a:tr h="370840">
                <a:tc>
                  <a:txBody>
                    <a:bodyPr/>
                    <a:lstStyle/>
                    <a:p>
                      <a:pPr algn="ctr"/>
                      <a:r>
                        <a:rPr lang="zh-CN" altLang="en-US" sz="2800" dirty="0" smtClean="0"/>
                        <a:t>符号</a:t>
                      </a:r>
                      <a:endParaRPr lang="zh-CN" altLang="en-US" sz="2800" dirty="0"/>
                    </a:p>
                  </a:txBody>
                  <a:tcPr/>
                </a:tc>
                <a:tc>
                  <a:txBody>
                    <a:bodyPr/>
                    <a:lstStyle/>
                    <a:p>
                      <a:pPr algn="ctr"/>
                      <a:r>
                        <a:rPr lang="en-US" altLang="zh-CN" sz="2800" dirty="0" smtClean="0"/>
                        <a:t>Ni</a:t>
                      </a:r>
                      <a:endParaRPr lang="zh-CN" altLang="en-US" sz="2800" dirty="0"/>
                    </a:p>
                  </a:txBody>
                  <a:tcPr/>
                </a:tc>
                <a:tc>
                  <a:txBody>
                    <a:bodyPr/>
                    <a:lstStyle/>
                    <a:p>
                      <a:pPr algn="ctr"/>
                      <a:r>
                        <a:rPr lang="en-US" altLang="zh-CN" sz="2800" dirty="0" smtClean="0"/>
                        <a:t>Si</a:t>
                      </a:r>
                      <a:endParaRPr lang="zh-CN" altLang="en-US" sz="2800" dirty="0"/>
                    </a:p>
                  </a:txBody>
                  <a:tcPr/>
                </a:tc>
                <a:tc>
                  <a:txBody>
                    <a:bodyPr/>
                    <a:lstStyle/>
                    <a:p>
                      <a:pPr algn="ctr"/>
                      <a:r>
                        <a:rPr lang="en-US" altLang="zh-CN" sz="2800" dirty="0" smtClean="0"/>
                        <a:t>Ci</a:t>
                      </a:r>
                    </a:p>
                  </a:txBody>
                  <a:tcPr/>
                </a:tc>
              </a:tr>
              <a:tr h="370840">
                <a:tc>
                  <a:txBody>
                    <a:bodyPr/>
                    <a:lstStyle/>
                    <a:p>
                      <a:pPr algn="ctr"/>
                      <a:r>
                        <a:rPr lang="zh-CN" altLang="en-US" sz="2800" dirty="0" smtClean="0"/>
                        <a:t>平原</a:t>
                      </a:r>
                      <a:endParaRPr lang="zh-CN" altLang="en-US" sz="2800" dirty="0"/>
                    </a:p>
                  </a:txBody>
                  <a:tcPr/>
                </a:tc>
                <a:tc>
                  <a:txBody>
                    <a:bodyPr/>
                    <a:lstStyle/>
                    <a:p>
                      <a:pPr algn="ctr"/>
                      <a:r>
                        <a:rPr lang="en-US" altLang="zh-CN" sz="2800" dirty="0" smtClean="0"/>
                        <a:t>4000</a:t>
                      </a:r>
                      <a:endParaRPr lang="zh-CN" altLang="en-US" sz="2800" dirty="0"/>
                    </a:p>
                  </a:txBody>
                  <a:tcPr/>
                </a:tc>
                <a:tc>
                  <a:txBody>
                    <a:bodyPr/>
                    <a:lstStyle/>
                    <a:p>
                      <a:pPr algn="ctr"/>
                      <a:r>
                        <a:rPr lang="en-US" altLang="zh-CN" sz="2800" dirty="0" smtClean="0"/>
                        <a:t>0.15</a:t>
                      </a:r>
                      <a:endParaRPr lang="zh-CN" altLang="en-US" sz="2800" dirty="0"/>
                    </a:p>
                  </a:txBody>
                  <a:tcPr/>
                </a:tc>
                <a:tc>
                  <a:txBody>
                    <a:bodyPr/>
                    <a:lstStyle/>
                    <a:p>
                      <a:pPr algn="ctr"/>
                      <a:r>
                        <a:rPr lang="en-US" altLang="zh-CN" sz="2800" dirty="0" smtClean="0"/>
                        <a:t>10</a:t>
                      </a:r>
                      <a:endParaRPr lang="zh-CN" altLang="en-US" sz="2800" dirty="0"/>
                    </a:p>
                  </a:txBody>
                  <a:tcPr/>
                </a:tc>
              </a:tr>
              <a:tr h="370840">
                <a:tc>
                  <a:txBody>
                    <a:bodyPr/>
                    <a:lstStyle/>
                    <a:p>
                      <a:pPr algn="ctr"/>
                      <a:r>
                        <a:rPr lang="zh-CN" altLang="en-US" sz="2800" dirty="0" smtClean="0"/>
                        <a:t>丘陵</a:t>
                      </a:r>
                      <a:endParaRPr lang="en-US" altLang="zh-CN" sz="2800" dirty="0" smtClean="0"/>
                    </a:p>
                  </a:txBody>
                  <a:tcPr/>
                </a:tc>
                <a:tc>
                  <a:txBody>
                    <a:bodyPr/>
                    <a:lstStyle/>
                    <a:p>
                      <a:pPr algn="ctr"/>
                      <a:r>
                        <a:rPr lang="en-US" altLang="zh-CN" sz="2800" dirty="0" smtClean="0"/>
                        <a:t>1500</a:t>
                      </a:r>
                      <a:endParaRPr lang="zh-CN" altLang="en-US" sz="2800" dirty="0"/>
                    </a:p>
                  </a:txBody>
                  <a:tcPr/>
                </a:tc>
                <a:tc>
                  <a:txBody>
                    <a:bodyPr/>
                    <a:lstStyle/>
                    <a:p>
                      <a:pPr algn="ctr"/>
                      <a:r>
                        <a:rPr lang="en-US" altLang="zh-CN" sz="2800" dirty="0" smtClean="0"/>
                        <a:t>0.25</a:t>
                      </a:r>
                      <a:endParaRPr lang="zh-CN" altLang="en-US" sz="2800" dirty="0"/>
                    </a:p>
                  </a:txBody>
                  <a:tcPr/>
                </a:tc>
                <a:tc>
                  <a:txBody>
                    <a:bodyPr/>
                    <a:lstStyle/>
                    <a:p>
                      <a:pPr algn="ctr"/>
                      <a:r>
                        <a:rPr lang="en-US" altLang="zh-CN" sz="2800" dirty="0" smtClean="0"/>
                        <a:t>20</a:t>
                      </a:r>
                      <a:endParaRPr lang="zh-CN" altLang="en-US" sz="2800" dirty="0"/>
                    </a:p>
                  </a:txBody>
                  <a:tcPr/>
                </a:tc>
              </a:tr>
              <a:tr h="370840">
                <a:tc>
                  <a:txBody>
                    <a:bodyPr/>
                    <a:lstStyle/>
                    <a:p>
                      <a:pPr algn="ctr"/>
                      <a:r>
                        <a:rPr lang="zh-CN" altLang="en-US" sz="2800" dirty="0" smtClean="0"/>
                        <a:t>山区</a:t>
                      </a:r>
                      <a:endParaRPr lang="zh-CN" altLang="en-US" sz="2800" dirty="0"/>
                    </a:p>
                  </a:txBody>
                  <a:tcPr/>
                </a:tc>
                <a:tc>
                  <a:txBody>
                    <a:bodyPr/>
                    <a:lstStyle/>
                    <a:p>
                      <a:pPr algn="ctr"/>
                      <a:r>
                        <a:rPr lang="en-US" altLang="zh-CN" sz="2800" dirty="0" smtClean="0"/>
                        <a:t>1000</a:t>
                      </a:r>
                      <a:endParaRPr lang="zh-CN" altLang="en-US" sz="2800" dirty="0"/>
                    </a:p>
                  </a:txBody>
                  <a:tcPr/>
                </a:tc>
                <a:tc>
                  <a:txBody>
                    <a:bodyPr/>
                    <a:lstStyle/>
                    <a:p>
                      <a:pPr algn="ctr"/>
                      <a:r>
                        <a:rPr lang="en-US" altLang="zh-CN" sz="2800" dirty="0" smtClean="0"/>
                        <a:t>0.23</a:t>
                      </a:r>
                      <a:endParaRPr lang="zh-CN" altLang="en-US" sz="2800" dirty="0"/>
                    </a:p>
                  </a:txBody>
                  <a:tcPr/>
                </a:tc>
                <a:tc>
                  <a:txBody>
                    <a:bodyPr/>
                    <a:lstStyle/>
                    <a:p>
                      <a:pPr algn="ctr"/>
                      <a:r>
                        <a:rPr lang="en-US" altLang="zh-CN" sz="2800" smtClean="0"/>
                        <a:t>30</a:t>
                      </a:r>
                      <a:endParaRPr lang="zh-CN" altLang="en-US" sz="2800"/>
                    </a:p>
                  </a:txBody>
                  <a:tcPr/>
                </a:tc>
              </a:tr>
              <a:tr h="370840">
                <a:tc>
                  <a:txBody>
                    <a:bodyPr/>
                    <a:lstStyle/>
                    <a:p>
                      <a:pPr algn="ctr"/>
                      <a:r>
                        <a:rPr lang="zh-CN" altLang="en-US" sz="3200" dirty="0" smtClean="0"/>
                        <a:t>合计</a:t>
                      </a:r>
                      <a:endParaRPr lang="zh-CN" altLang="en-US" sz="3200" dirty="0"/>
                    </a:p>
                  </a:txBody>
                  <a:tcPr/>
                </a:tc>
                <a:tc>
                  <a:txBody>
                    <a:bodyPr/>
                    <a:lstStyle/>
                    <a:p>
                      <a:pPr algn="ctr"/>
                      <a:r>
                        <a:rPr lang="en-US" altLang="zh-CN" sz="3200" dirty="0" smtClean="0"/>
                        <a:t>6500</a:t>
                      </a:r>
                      <a:endParaRPr lang="zh-CN" altLang="en-US" sz="3200" dirty="0"/>
                    </a:p>
                  </a:txBody>
                  <a:tcPr/>
                </a:tc>
                <a:tc>
                  <a:txBody>
                    <a:bodyPr/>
                    <a:lstStyle/>
                    <a:p>
                      <a:pPr algn="ctr"/>
                      <a:endParaRPr lang="zh-CN" altLang="en-US" sz="3200" dirty="0"/>
                    </a:p>
                  </a:txBody>
                  <a:tcPr/>
                </a:tc>
                <a:tc>
                  <a:txBody>
                    <a:bodyPr/>
                    <a:lstStyle/>
                    <a:p>
                      <a:pPr algn="ctr"/>
                      <a:endParaRPr lang="zh-CN" altLang="en-US" sz="3200" dirty="0"/>
                    </a:p>
                  </a:txBody>
                  <a:tcPr/>
                </a:tc>
              </a:tr>
              <a:tr h="370840">
                <a:tc>
                  <a:txBody>
                    <a:bodyPr/>
                    <a:lstStyle/>
                    <a:p>
                      <a:pPr algn="ctr"/>
                      <a:endParaRPr lang="zh-CN" altLang="en-US" sz="3200"/>
                    </a:p>
                  </a:txBody>
                  <a:tcPr/>
                </a:tc>
                <a:tc>
                  <a:txBody>
                    <a:bodyPr/>
                    <a:lstStyle/>
                    <a:p>
                      <a:pPr algn="ctr"/>
                      <a:endParaRPr lang="zh-CN" altLang="en-US" sz="3200"/>
                    </a:p>
                  </a:txBody>
                  <a:tcPr/>
                </a:tc>
                <a:tc>
                  <a:txBody>
                    <a:bodyPr/>
                    <a:lstStyle/>
                    <a:p>
                      <a:pPr algn="ctr"/>
                      <a:endParaRPr lang="zh-CN" altLang="en-US" sz="3200" dirty="0"/>
                    </a:p>
                  </a:txBody>
                  <a:tcPr/>
                </a:tc>
                <a:tc>
                  <a:txBody>
                    <a:bodyPr/>
                    <a:lstStyle/>
                    <a:p>
                      <a:pPr algn="ctr"/>
                      <a:endParaRPr lang="zh-CN" altLang="en-US" sz="3200" dirty="0"/>
                    </a:p>
                  </a:txBody>
                  <a:tcPr/>
                </a:tc>
              </a:tr>
              <a:tr h="370840">
                <a:tc>
                  <a:txBody>
                    <a:bodyPr/>
                    <a:lstStyle/>
                    <a:p>
                      <a:pPr algn="ctr"/>
                      <a:endParaRPr lang="zh-CN" altLang="en-US" sz="3200"/>
                    </a:p>
                  </a:txBody>
                  <a:tcPr/>
                </a:tc>
                <a:tc>
                  <a:txBody>
                    <a:bodyPr/>
                    <a:lstStyle/>
                    <a:p>
                      <a:pPr algn="ctr"/>
                      <a:endParaRPr lang="zh-CN" altLang="en-US" sz="3200"/>
                    </a:p>
                  </a:txBody>
                  <a:tcPr/>
                </a:tc>
                <a:tc>
                  <a:txBody>
                    <a:bodyPr/>
                    <a:lstStyle/>
                    <a:p>
                      <a:pPr algn="ctr"/>
                      <a:endParaRPr lang="zh-CN" altLang="en-US" sz="3200"/>
                    </a:p>
                  </a:txBody>
                  <a:tcPr/>
                </a:tc>
                <a:tc>
                  <a:txBody>
                    <a:bodyPr/>
                    <a:lstStyle/>
                    <a:p>
                      <a:pPr algn="ctr"/>
                      <a:endParaRPr lang="zh-CN" altLang="en-US" sz="3200" dirty="0"/>
                    </a:p>
                  </a:txBody>
                  <a:tcPr/>
                </a:tc>
              </a:tr>
            </a:tbl>
          </a:graphicData>
        </a:graphic>
      </p:graphicFrame>
      <p:sp>
        <p:nvSpPr>
          <p:cNvPr id="5" name="文本框 4"/>
          <p:cNvSpPr txBox="1"/>
          <p:nvPr/>
        </p:nvSpPr>
        <p:spPr>
          <a:xfrm>
            <a:off x="108488" y="387458"/>
            <a:ext cx="11277446" cy="1569660"/>
          </a:xfrm>
          <a:prstGeom prst="rect">
            <a:avLst/>
          </a:prstGeom>
          <a:noFill/>
        </p:spPr>
        <p:txBody>
          <a:bodyPr wrap="none" rtlCol="0">
            <a:spAutoFit/>
          </a:bodyPr>
          <a:lstStyle/>
          <a:p>
            <a:r>
              <a:rPr lang="zh-CN" altLang="en-US" sz="3200" dirty="0" smtClean="0"/>
              <a:t>已知该县耕地</a:t>
            </a:r>
            <a:r>
              <a:rPr lang="en-US" altLang="zh-CN" sz="3200" dirty="0" smtClean="0"/>
              <a:t>6500</a:t>
            </a:r>
            <a:r>
              <a:rPr lang="zh-CN" altLang="en-US" sz="3200" dirty="0" smtClean="0"/>
              <a:t>公顷，现确定按平原，丘陵，山区面积共抽</a:t>
            </a:r>
            <a:endParaRPr lang="en-US" altLang="zh-CN" sz="3200" dirty="0" smtClean="0"/>
          </a:p>
          <a:p>
            <a:r>
              <a:rPr lang="en-US" altLang="zh-CN" sz="3200" dirty="0" smtClean="0"/>
              <a:t>819</a:t>
            </a:r>
            <a:r>
              <a:rPr lang="zh-CN" altLang="en-US" sz="3200" dirty="0" smtClean="0"/>
              <a:t>平方米进行实测，利用四种方法进行分配。</a:t>
            </a:r>
            <a:endParaRPr lang="en-US" altLang="zh-CN" sz="3200" dirty="0" smtClean="0"/>
          </a:p>
          <a:p>
            <a:endParaRPr lang="zh-CN" altLang="en-US" sz="3200" dirty="0"/>
          </a:p>
        </p:txBody>
      </p:sp>
    </p:spTree>
    <p:extLst>
      <p:ext uri="{BB962C8B-B14F-4D97-AF65-F5344CB8AC3E}">
        <p14:creationId xmlns:p14="http://schemas.microsoft.com/office/powerpoint/2010/main" val="41340470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p:cNvSpPr>
            <a:spLocks noChangeArrowheads="1"/>
          </p:cNvSpPr>
          <p:nvPr>
            <p:ph type="body" idx="1"/>
          </p:nvPr>
        </p:nvSpPr>
        <p:spPr bwMode="auto">
          <a:xfrm>
            <a:off x="359229" y="228600"/>
            <a:ext cx="11146971" cy="1295400"/>
          </a:xfrm>
          <a:solidFill>
            <a:schemeClr val="bg1"/>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a:lnSpc>
                <a:spcPct val="90000"/>
              </a:lnSpc>
              <a:buFontTx/>
              <a:buNone/>
            </a:pPr>
            <a:r>
              <a:rPr lang="zh-CN" altLang="en-US" sz="3600" b="1" dirty="0" smtClean="0">
                <a:solidFill>
                  <a:srgbClr val="C00000"/>
                </a:solidFill>
                <a:latin typeface="宋体" panose="02010600030101010101" pitchFamily="2" charset="-122"/>
              </a:rPr>
              <a:t>单</a:t>
            </a:r>
            <a:r>
              <a:rPr lang="zh-CN" altLang="en-US" sz="3600" b="1" dirty="0">
                <a:solidFill>
                  <a:srgbClr val="C00000"/>
                </a:solidFill>
                <a:latin typeface="宋体" panose="02010600030101010101" pitchFamily="2" charset="-122"/>
              </a:rPr>
              <a:t>侧置信区间</a:t>
            </a:r>
            <a:r>
              <a:rPr lang="zh-CN" altLang="en-US" sz="3600" b="1" dirty="0">
                <a:latin typeface="宋体" panose="02010600030101010101" pitchFamily="2" charset="-122"/>
              </a:rPr>
              <a:t>（仅有上限或仅有</a:t>
            </a:r>
            <a:r>
              <a:rPr lang="zh-CN" altLang="en-US" sz="3600" b="1" dirty="0" smtClean="0">
                <a:latin typeface="宋体" panose="02010600030101010101" pitchFamily="2" charset="-122"/>
              </a:rPr>
              <a:t>下限</a:t>
            </a:r>
            <a:r>
              <a:rPr lang="zh-CN" altLang="en-US" sz="3600" b="1" dirty="0">
                <a:latin typeface="宋体" panose="02010600030101010101" pitchFamily="2" charset="-122"/>
              </a:rPr>
              <a:t>）的</a:t>
            </a:r>
            <a:r>
              <a:rPr lang="zh-CN" altLang="en-US" sz="3600" b="1" dirty="0" smtClean="0">
                <a:latin typeface="宋体" panose="02010600030101010101" pitchFamily="2" charset="-122"/>
              </a:rPr>
              <a:t>置信区间的构造</a:t>
            </a:r>
            <a:r>
              <a:rPr lang="zh-CN" altLang="en-US" sz="3600" b="1" dirty="0">
                <a:latin typeface="宋体" panose="02010600030101010101" pitchFamily="2" charset="-122"/>
              </a:rPr>
              <a:t>方法</a:t>
            </a:r>
          </a:p>
        </p:txBody>
      </p:sp>
      <p:sp>
        <p:nvSpPr>
          <p:cNvPr id="232451" name="Rectangle 3"/>
          <p:cNvSpPr>
            <a:spLocks noChangeArrowheads="1"/>
          </p:cNvSpPr>
          <p:nvPr/>
        </p:nvSpPr>
        <p:spPr bwMode="auto">
          <a:xfrm>
            <a:off x="1524001" y="3144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2452" name="Rectangle 4"/>
          <p:cNvSpPr>
            <a:spLocks noChangeArrowheads="1"/>
          </p:cNvSpPr>
          <p:nvPr/>
        </p:nvSpPr>
        <p:spPr bwMode="auto">
          <a:xfrm>
            <a:off x="5872163" y="29860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2453" name="Rectangle 5"/>
          <p:cNvSpPr>
            <a:spLocks noChangeArrowheads="1"/>
          </p:cNvSpPr>
          <p:nvPr/>
        </p:nvSpPr>
        <p:spPr bwMode="auto">
          <a:xfrm>
            <a:off x="7331075" y="2147888"/>
            <a:ext cx="1841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zh-CN" altLang="zh-CN" sz="2300" b="1">
              <a:solidFill>
                <a:srgbClr val="F0F0F0"/>
              </a:solidFill>
              <a:effectLst>
                <a:outerShdw blurRad="38100" dist="38100" dir="2700000" algn="tl">
                  <a:srgbClr val="000000"/>
                </a:outerShdw>
              </a:effectLst>
              <a:latin typeface="Symbol" panose="05050102010706020507" pitchFamily="18" charset="2"/>
            </a:endParaRPr>
          </a:p>
        </p:txBody>
      </p:sp>
      <p:sp>
        <p:nvSpPr>
          <p:cNvPr id="232454" name="Rectangle 6"/>
          <p:cNvSpPr>
            <a:spLocks noChangeArrowheads="1"/>
          </p:cNvSpPr>
          <p:nvPr/>
        </p:nvSpPr>
        <p:spPr bwMode="auto">
          <a:xfrm>
            <a:off x="8778875" y="2133600"/>
            <a:ext cx="59848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zh-CN" altLang="zh-CN" sz="3200" b="1" baseline="-25000">
              <a:effectLst>
                <a:outerShdw blurRad="38100" dist="38100" dir="2700000" algn="tl">
                  <a:srgbClr val="000000"/>
                </a:outerShdw>
              </a:effectLst>
            </a:endParaRPr>
          </a:p>
        </p:txBody>
      </p:sp>
      <p:grpSp>
        <p:nvGrpSpPr>
          <p:cNvPr id="232455" name="Group 7"/>
          <p:cNvGrpSpPr>
            <a:grpSpLocks/>
          </p:cNvGrpSpPr>
          <p:nvPr/>
        </p:nvGrpSpPr>
        <p:grpSpPr bwMode="auto">
          <a:xfrm>
            <a:off x="6934201" y="1371600"/>
            <a:ext cx="3394075" cy="1104900"/>
            <a:chOff x="3622" y="1488"/>
            <a:chExt cx="2138" cy="696"/>
          </a:xfrm>
        </p:grpSpPr>
        <p:sp>
          <p:nvSpPr>
            <p:cNvPr id="232456" name="Freeform 8" descr="60%"/>
            <p:cNvSpPr>
              <a:spLocks/>
            </p:cNvSpPr>
            <p:nvPr/>
          </p:nvSpPr>
          <p:spPr bwMode="auto">
            <a:xfrm>
              <a:off x="4822" y="1632"/>
              <a:ext cx="711" cy="528"/>
            </a:xfrm>
            <a:custGeom>
              <a:avLst/>
              <a:gdLst>
                <a:gd name="T0" fmla="*/ 0 w 434"/>
                <a:gd name="T1" fmla="*/ 202 h 202"/>
                <a:gd name="T2" fmla="*/ 434 w 434"/>
                <a:gd name="T3" fmla="*/ 202 h 202"/>
                <a:gd name="T4" fmla="*/ 325 w 434"/>
                <a:gd name="T5" fmla="*/ 167 h 202"/>
                <a:gd name="T6" fmla="*/ 188 w 434"/>
                <a:gd name="T7" fmla="*/ 117 h 202"/>
                <a:gd name="T8" fmla="*/ 88 w 434"/>
                <a:gd name="T9" fmla="*/ 67 h 202"/>
                <a:gd name="T10" fmla="*/ 0 w 434"/>
                <a:gd name="T11" fmla="*/ 0 h 202"/>
                <a:gd name="T12" fmla="*/ 0 w 434"/>
                <a:gd name="T13" fmla="*/ 202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0" y="202"/>
                  </a:moveTo>
                  <a:lnTo>
                    <a:pt x="434" y="202"/>
                  </a:lnTo>
                  <a:lnTo>
                    <a:pt x="325" y="167"/>
                  </a:lnTo>
                  <a:lnTo>
                    <a:pt x="188" y="117"/>
                  </a:lnTo>
                  <a:lnTo>
                    <a:pt x="88" y="67"/>
                  </a:lnTo>
                  <a:lnTo>
                    <a:pt x="0" y="0"/>
                  </a:lnTo>
                  <a:lnTo>
                    <a:pt x="0" y="202"/>
                  </a:lnTo>
                  <a:close/>
                </a:path>
              </a:pathLst>
            </a:custGeom>
            <a:pattFill prst="pct60">
              <a:fgClr>
                <a:schemeClr val="hlink"/>
              </a:fgClr>
              <a:bgClr>
                <a:srgbClr val="FFFFFF"/>
              </a:bgClr>
            </a:pattFill>
            <a:ln w="30163">
              <a:solidFill>
                <a:schemeClr val="hlink"/>
              </a:solidFill>
              <a:prstDash val="solid"/>
              <a:round/>
              <a:headEnd/>
              <a:tailEnd/>
            </a:ln>
          </p:spPr>
          <p:txBody>
            <a:bodyPr/>
            <a:lstStyle/>
            <a:p>
              <a:endParaRPr lang="zh-CN" altLang="en-US"/>
            </a:p>
          </p:txBody>
        </p:sp>
        <p:sp>
          <p:nvSpPr>
            <p:cNvPr id="232457" name="Line 9"/>
            <p:cNvSpPr>
              <a:spLocks noChangeShapeType="1"/>
            </p:cNvSpPr>
            <p:nvPr/>
          </p:nvSpPr>
          <p:spPr bwMode="auto">
            <a:xfrm>
              <a:off x="3622" y="2184"/>
              <a:ext cx="2138" cy="0"/>
            </a:xfrm>
            <a:prstGeom prst="line">
              <a:avLst/>
            </a:prstGeom>
            <a:noFill/>
            <a:ln w="42863">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32458" name="Rectangle 10"/>
            <p:cNvSpPr>
              <a:spLocks noChangeArrowheads="1"/>
            </p:cNvSpPr>
            <p:nvPr/>
          </p:nvSpPr>
          <p:spPr bwMode="auto">
            <a:xfrm>
              <a:off x="4342" y="1872"/>
              <a:ext cx="38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0F0F0"/>
                  </a:solidFill>
                  <a:miter lim="800000"/>
                  <a:headEnd/>
                  <a:tailEnd/>
                </a14:hiddenLine>
              </a:ext>
            </a:extLst>
          </p:spPr>
          <p:txBody>
            <a:bodyPr wrap="none" lIns="0" tIns="0" rIns="0" bIns="0">
              <a:spAutoFit/>
            </a:bodyPr>
            <a:lstStyle/>
            <a:p>
              <a:r>
                <a:rPr lang="en-US" altLang="zh-CN" sz="2300" b="1">
                  <a:solidFill>
                    <a:srgbClr val="F0F0F0"/>
                  </a:solidFill>
                  <a:effectLst>
                    <a:outerShdw blurRad="38100" dist="38100" dir="2700000" algn="tl">
                      <a:srgbClr val="000000"/>
                    </a:outerShdw>
                  </a:effectLst>
                  <a:latin typeface="Arial" panose="020B0604020202020204" pitchFamily="34" charset="0"/>
                </a:rPr>
                <a:t>1 - </a:t>
              </a:r>
              <a:r>
                <a:rPr lang="en-US" altLang="zh-CN" sz="2300" b="1">
                  <a:solidFill>
                    <a:srgbClr val="F0F0F0"/>
                  </a:solidFill>
                  <a:effectLst>
                    <a:outerShdw blurRad="38100" dist="38100" dir="2700000" algn="tl">
                      <a:srgbClr val="000000"/>
                    </a:outerShdw>
                  </a:effectLst>
                  <a:latin typeface="Symbol" panose="05050102010706020507" pitchFamily="18" charset="2"/>
                </a:rPr>
                <a:t>a</a:t>
              </a:r>
            </a:p>
          </p:txBody>
        </p:sp>
        <p:grpSp>
          <p:nvGrpSpPr>
            <p:cNvPr id="232459" name="Group 11"/>
            <p:cNvGrpSpPr>
              <a:grpSpLocks/>
            </p:cNvGrpSpPr>
            <p:nvPr/>
          </p:nvGrpSpPr>
          <p:grpSpPr bwMode="auto">
            <a:xfrm>
              <a:off x="3622" y="1488"/>
              <a:ext cx="2014" cy="663"/>
              <a:chOff x="1626" y="1516"/>
              <a:chExt cx="2532" cy="674"/>
            </a:xfrm>
          </p:grpSpPr>
          <p:sp>
            <p:nvSpPr>
              <p:cNvPr id="232460" name="Freeform 12"/>
              <p:cNvSpPr>
                <a:spLocks/>
              </p:cNvSpPr>
              <p:nvPr/>
            </p:nvSpPr>
            <p:spPr bwMode="auto">
              <a:xfrm>
                <a:off x="2892" y="1516"/>
                <a:ext cx="1266" cy="674"/>
              </a:xfrm>
              <a:custGeom>
                <a:avLst/>
                <a:gdLst>
                  <a:gd name="T0" fmla="*/ 1266 w 1266"/>
                  <a:gd name="T1" fmla="*/ 674 h 674"/>
                  <a:gd name="T2" fmla="*/ 1133 w 1266"/>
                  <a:gd name="T3" fmla="*/ 666 h 674"/>
                  <a:gd name="T4" fmla="*/ 1065 w 1266"/>
                  <a:gd name="T5" fmla="*/ 657 h 674"/>
                  <a:gd name="T6" fmla="*/ 998 w 1266"/>
                  <a:gd name="T7" fmla="*/ 647 h 674"/>
                  <a:gd name="T8" fmla="*/ 932 w 1266"/>
                  <a:gd name="T9" fmla="*/ 632 h 674"/>
                  <a:gd name="T10" fmla="*/ 865 w 1266"/>
                  <a:gd name="T11" fmla="*/ 611 h 674"/>
                  <a:gd name="T12" fmla="*/ 800 w 1266"/>
                  <a:gd name="T13" fmla="*/ 584 h 674"/>
                  <a:gd name="T14" fmla="*/ 665 w 1266"/>
                  <a:gd name="T15" fmla="*/ 505 h 674"/>
                  <a:gd name="T16" fmla="*/ 532 w 1266"/>
                  <a:gd name="T17" fmla="*/ 395 h 674"/>
                  <a:gd name="T18" fmla="*/ 399 w 1266"/>
                  <a:gd name="T19" fmla="*/ 264 h 674"/>
                  <a:gd name="T20" fmla="*/ 333 w 1266"/>
                  <a:gd name="T21" fmla="*/ 195 h 674"/>
                  <a:gd name="T22" fmla="*/ 266 w 1266"/>
                  <a:gd name="T23" fmla="*/ 133 h 674"/>
                  <a:gd name="T24" fmla="*/ 198 w 1266"/>
                  <a:gd name="T25" fmla="*/ 79 h 674"/>
                  <a:gd name="T26" fmla="*/ 133 w 1266"/>
                  <a:gd name="T27" fmla="*/ 35 h 674"/>
                  <a:gd name="T28" fmla="*/ 65 w 1266"/>
                  <a:gd name="T29" fmla="*/ 8 h 674"/>
                  <a:gd name="T30" fmla="*/ 0 w 1266"/>
                  <a:gd name="T31"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6" h="674">
                    <a:moveTo>
                      <a:pt x="1266" y="674"/>
                    </a:moveTo>
                    <a:lnTo>
                      <a:pt x="1133" y="666"/>
                    </a:lnTo>
                    <a:lnTo>
                      <a:pt x="1065" y="657"/>
                    </a:lnTo>
                    <a:lnTo>
                      <a:pt x="998" y="647"/>
                    </a:lnTo>
                    <a:lnTo>
                      <a:pt x="932" y="632"/>
                    </a:lnTo>
                    <a:lnTo>
                      <a:pt x="865" y="611"/>
                    </a:lnTo>
                    <a:lnTo>
                      <a:pt x="800" y="584"/>
                    </a:lnTo>
                    <a:lnTo>
                      <a:pt x="665" y="505"/>
                    </a:lnTo>
                    <a:lnTo>
                      <a:pt x="532" y="395"/>
                    </a:lnTo>
                    <a:lnTo>
                      <a:pt x="399" y="264"/>
                    </a:lnTo>
                    <a:lnTo>
                      <a:pt x="333" y="195"/>
                    </a:lnTo>
                    <a:lnTo>
                      <a:pt x="266" y="133"/>
                    </a:lnTo>
                    <a:lnTo>
                      <a:pt x="198" y="79"/>
                    </a:lnTo>
                    <a:lnTo>
                      <a:pt x="133" y="35"/>
                    </a:lnTo>
                    <a:lnTo>
                      <a:pt x="65" y="8"/>
                    </a:lnTo>
                    <a:lnTo>
                      <a:pt x="0" y="0"/>
                    </a:lnTo>
                  </a:path>
                </a:pathLst>
              </a:custGeom>
              <a:noFill/>
              <a:ln w="57150" cmpd="sng">
                <a:solidFill>
                  <a:srgbClr val="FF0000"/>
                </a:solidFill>
                <a:prstDash val="solid"/>
                <a:round/>
                <a:headEnd/>
                <a:tailEnd/>
              </a:ln>
              <a:effectLst>
                <a:outerShdw dist="127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2461" name="Freeform 13"/>
              <p:cNvSpPr>
                <a:spLocks/>
              </p:cNvSpPr>
              <p:nvPr/>
            </p:nvSpPr>
            <p:spPr bwMode="auto">
              <a:xfrm>
                <a:off x="1626" y="1516"/>
                <a:ext cx="1266" cy="674"/>
              </a:xfrm>
              <a:custGeom>
                <a:avLst/>
                <a:gdLst>
                  <a:gd name="T0" fmla="*/ 0 w 1266"/>
                  <a:gd name="T1" fmla="*/ 674 h 674"/>
                  <a:gd name="T2" fmla="*/ 133 w 1266"/>
                  <a:gd name="T3" fmla="*/ 666 h 674"/>
                  <a:gd name="T4" fmla="*/ 199 w 1266"/>
                  <a:gd name="T5" fmla="*/ 657 h 674"/>
                  <a:gd name="T6" fmla="*/ 266 w 1266"/>
                  <a:gd name="T7" fmla="*/ 647 h 674"/>
                  <a:gd name="T8" fmla="*/ 332 w 1266"/>
                  <a:gd name="T9" fmla="*/ 632 h 674"/>
                  <a:gd name="T10" fmla="*/ 399 w 1266"/>
                  <a:gd name="T11" fmla="*/ 611 h 674"/>
                  <a:gd name="T12" fmla="*/ 467 w 1266"/>
                  <a:gd name="T13" fmla="*/ 584 h 674"/>
                  <a:gd name="T14" fmla="*/ 599 w 1266"/>
                  <a:gd name="T15" fmla="*/ 505 h 674"/>
                  <a:gd name="T16" fmla="*/ 732 w 1266"/>
                  <a:gd name="T17" fmla="*/ 395 h 674"/>
                  <a:gd name="T18" fmla="*/ 865 w 1266"/>
                  <a:gd name="T19" fmla="*/ 264 h 674"/>
                  <a:gd name="T20" fmla="*/ 933 w 1266"/>
                  <a:gd name="T21" fmla="*/ 195 h 674"/>
                  <a:gd name="T22" fmla="*/ 998 w 1266"/>
                  <a:gd name="T23" fmla="*/ 133 h 674"/>
                  <a:gd name="T24" fmla="*/ 1066 w 1266"/>
                  <a:gd name="T25" fmla="*/ 79 h 674"/>
                  <a:gd name="T26" fmla="*/ 1131 w 1266"/>
                  <a:gd name="T27" fmla="*/ 35 h 674"/>
                  <a:gd name="T28" fmla="*/ 1199 w 1266"/>
                  <a:gd name="T29" fmla="*/ 8 h 674"/>
                  <a:gd name="T30" fmla="*/ 1266 w 1266"/>
                  <a:gd name="T31"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6" h="674">
                    <a:moveTo>
                      <a:pt x="0" y="674"/>
                    </a:moveTo>
                    <a:lnTo>
                      <a:pt x="133" y="666"/>
                    </a:lnTo>
                    <a:lnTo>
                      <a:pt x="199" y="657"/>
                    </a:lnTo>
                    <a:lnTo>
                      <a:pt x="266" y="647"/>
                    </a:lnTo>
                    <a:lnTo>
                      <a:pt x="332" y="632"/>
                    </a:lnTo>
                    <a:lnTo>
                      <a:pt x="399" y="611"/>
                    </a:lnTo>
                    <a:lnTo>
                      <a:pt x="467" y="584"/>
                    </a:lnTo>
                    <a:lnTo>
                      <a:pt x="599" y="505"/>
                    </a:lnTo>
                    <a:lnTo>
                      <a:pt x="732" y="395"/>
                    </a:lnTo>
                    <a:lnTo>
                      <a:pt x="865" y="264"/>
                    </a:lnTo>
                    <a:lnTo>
                      <a:pt x="933" y="195"/>
                    </a:lnTo>
                    <a:lnTo>
                      <a:pt x="998" y="133"/>
                    </a:lnTo>
                    <a:lnTo>
                      <a:pt x="1066" y="79"/>
                    </a:lnTo>
                    <a:lnTo>
                      <a:pt x="1131" y="35"/>
                    </a:lnTo>
                    <a:lnTo>
                      <a:pt x="1199" y="8"/>
                    </a:lnTo>
                    <a:lnTo>
                      <a:pt x="1266" y="0"/>
                    </a:lnTo>
                  </a:path>
                </a:pathLst>
              </a:custGeom>
              <a:noFill/>
              <a:ln w="57150" cmpd="sng">
                <a:solidFill>
                  <a:srgbClr val="FF0000"/>
                </a:solidFill>
                <a:prstDash val="solid"/>
                <a:round/>
                <a:headEnd/>
                <a:tailEnd/>
              </a:ln>
              <a:effectLst>
                <a:outerShdw dist="127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2462" name="Rectangle 14"/>
            <p:cNvSpPr>
              <a:spLocks noChangeArrowheads="1"/>
            </p:cNvSpPr>
            <p:nvPr/>
          </p:nvSpPr>
          <p:spPr bwMode="auto">
            <a:xfrm>
              <a:off x="5280" y="1536"/>
              <a:ext cx="33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300" b="1">
                  <a:solidFill>
                    <a:srgbClr val="F0F0F0"/>
                  </a:solidFill>
                  <a:effectLst>
                    <a:outerShdw blurRad="38100" dist="38100" dir="2700000" algn="tl">
                      <a:srgbClr val="000000"/>
                    </a:outerShdw>
                  </a:effectLst>
                  <a:latin typeface="Symbol" panose="05050102010706020507" pitchFamily="18" charset="2"/>
                </a:rPr>
                <a:t>a</a:t>
              </a:r>
              <a:endParaRPr lang="en-US" altLang="zh-CN" sz="2000" b="1">
                <a:solidFill>
                  <a:srgbClr val="F0F0F0"/>
                </a:solidFill>
                <a:effectLst>
                  <a:outerShdw blurRad="38100" dist="38100" dir="2700000" algn="tl">
                    <a:srgbClr val="000000"/>
                  </a:outerShdw>
                </a:effectLst>
                <a:latin typeface="Arial" panose="020B0604020202020204" pitchFamily="34" charset="0"/>
              </a:endParaRPr>
            </a:p>
          </p:txBody>
        </p:sp>
        <p:sp>
          <p:nvSpPr>
            <p:cNvPr id="232463" name="Line 15"/>
            <p:cNvSpPr>
              <a:spLocks noChangeShapeType="1"/>
            </p:cNvSpPr>
            <p:nvPr/>
          </p:nvSpPr>
          <p:spPr bwMode="auto">
            <a:xfrm flipH="1">
              <a:off x="5040" y="1728"/>
              <a:ext cx="209" cy="154"/>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32464" name="Object 16">
            <a:hlinkClick r:id="" action="ppaction://ole?verb=0"/>
          </p:cNvPr>
          <p:cNvGraphicFramePr>
            <a:graphicFrameLocks/>
          </p:cNvGraphicFramePr>
          <p:nvPr>
            <p:extLst>
              <p:ext uri="{D42A27DB-BD31-4B8C-83A1-F6EECF244321}">
                <p14:modId xmlns:p14="http://schemas.microsoft.com/office/powerpoint/2010/main" val="2242322790"/>
              </p:ext>
            </p:extLst>
          </p:nvPr>
        </p:nvGraphicFramePr>
        <p:xfrm>
          <a:off x="4575175" y="2608263"/>
          <a:ext cx="2798763" cy="2046287"/>
        </p:xfrm>
        <a:graphic>
          <a:graphicData uri="http://schemas.openxmlformats.org/presentationml/2006/ole">
            <mc:AlternateContent xmlns:mc="http://schemas.openxmlformats.org/markup-compatibility/2006">
              <mc:Choice xmlns:v="urn:schemas-microsoft-com:vml" Requires="v">
                <p:oleObj spid="_x0000_s29748" name="公式" r:id="rId3" imgW="863280" imgH="660240" progId="Equation.3">
                  <p:embed/>
                </p:oleObj>
              </mc:Choice>
              <mc:Fallback>
                <p:oleObj name="公式" r:id="rId3" imgW="863280" imgH="660240" progId="Equation.3">
                  <p:embed/>
                  <p:pic>
                    <p:nvPicPr>
                      <p:cNvPr id="0" name=""/>
                      <p:cNvPicPr>
                        <a:picLocks noChangeArrowheads="1"/>
                      </p:cNvPicPr>
                      <p:nvPr/>
                    </p:nvPicPr>
                    <p:blipFill>
                      <a:blip r:embed="rId4"/>
                      <a:srcRect/>
                      <a:stretch>
                        <a:fillRect/>
                      </a:stretch>
                    </p:blipFill>
                    <p:spPr bwMode="auto">
                      <a:xfrm>
                        <a:off x="4575175" y="2608263"/>
                        <a:ext cx="2798763" cy="20462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232465" name="Rectangle 17"/>
          <p:cNvSpPr>
            <a:spLocks noChangeArrowheads="1"/>
          </p:cNvSpPr>
          <p:nvPr/>
        </p:nvSpPr>
        <p:spPr bwMode="auto">
          <a:xfrm>
            <a:off x="1981200" y="4876800"/>
            <a:ext cx="69342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hlink"/>
              </a:buClr>
              <a:buSzPct val="80000"/>
              <a:buFont typeface="Wingdings" panose="05000000000000000000" pitchFamily="2" charset="2"/>
              <a:buNone/>
            </a:pPr>
            <a:r>
              <a:rPr kumimoji="0" lang="zh-CN" altLang="en-US" sz="3600" b="1">
                <a:effectLst>
                  <a:outerShdw blurRad="38100" dist="38100" dir="2700000" algn="tl">
                    <a:srgbClr val="000000"/>
                  </a:outerShdw>
                </a:effectLst>
                <a:latin typeface="宋体" panose="02010600030101010101" pitchFamily="2" charset="-122"/>
              </a:rPr>
              <a:t>此时有</a:t>
            </a:r>
            <a:r>
              <a:rPr kumimoji="0" lang="zh-CN" altLang="en-US" sz="3200" b="1">
                <a:effectLst>
                  <a:outerShdw blurRad="38100" dist="38100" dir="2700000" algn="tl">
                    <a:srgbClr val="000000"/>
                  </a:outerShdw>
                </a:effectLst>
                <a:latin typeface="Tahoma" panose="020B0604030504040204" pitchFamily="34" charset="0"/>
              </a:rPr>
              <a:t>即</a:t>
            </a:r>
            <a:r>
              <a:rPr kumimoji="0" lang="en-US" altLang="zh-CN" sz="3600" b="1" i="1">
                <a:effectLst>
                  <a:outerShdw blurRad="38100" dist="38100" dir="2700000" algn="tl">
                    <a:srgbClr val="000000"/>
                  </a:outerShdw>
                </a:effectLst>
                <a:latin typeface="宋体" panose="02010600030101010101" pitchFamily="2" charset="-122"/>
              </a:rPr>
              <a:t>μ</a:t>
            </a:r>
            <a:r>
              <a:rPr kumimoji="0" lang="zh-CN" altLang="en-US" sz="3600" b="1">
                <a:effectLst>
                  <a:outerShdw blurRad="38100" dist="38100" dir="2700000" algn="tl">
                    <a:srgbClr val="000000"/>
                  </a:outerShdw>
                </a:effectLst>
                <a:latin typeface="宋体" panose="02010600030101010101" pitchFamily="2" charset="-122"/>
              </a:rPr>
              <a:t>的下限置信区间为</a:t>
            </a:r>
          </a:p>
        </p:txBody>
      </p:sp>
      <p:graphicFrame>
        <p:nvGraphicFramePr>
          <p:cNvPr id="232466" name="Object 18">
            <a:hlinkClick r:id="" action="ppaction://ole?verb=0"/>
          </p:cNvPr>
          <p:cNvGraphicFramePr>
            <a:graphicFrameLocks/>
          </p:cNvGraphicFramePr>
          <p:nvPr>
            <p:extLst>
              <p:ext uri="{D42A27DB-BD31-4B8C-83A1-F6EECF244321}">
                <p14:modId xmlns:p14="http://schemas.microsoft.com/office/powerpoint/2010/main" val="1689599198"/>
              </p:ext>
            </p:extLst>
          </p:nvPr>
        </p:nvGraphicFramePr>
        <p:xfrm>
          <a:off x="6604000" y="5519738"/>
          <a:ext cx="3581400" cy="1377950"/>
        </p:xfrm>
        <a:graphic>
          <a:graphicData uri="http://schemas.openxmlformats.org/presentationml/2006/ole">
            <mc:AlternateContent xmlns:mc="http://schemas.openxmlformats.org/markup-compatibility/2006">
              <mc:Choice xmlns:v="urn:schemas-microsoft-com:vml" Requires="v">
                <p:oleObj spid="_x0000_s29749" name="公式" r:id="rId5" imgW="1104840" imgH="444240" progId="Equation.3">
                  <p:embed/>
                </p:oleObj>
              </mc:Choice>
              <mc:Fallback>
                <p:oleObj name="公式" r:id="rId5" imgW="1104840" imgH="444240" progId="Equation.3">
                  <p:embed/>
                  <p:pic>
                    <p:nvPicPr>
                      <p:cNvPr id="0" name=""/>
                      <p:cNvPicPr>
                        <a:picLocks noChangeArrowheads="1"/>
                      </p:cNvPicPr>
                      <p:nvPr/>
                    </p:nvPicPr>
                    <p:blipFill>
                      <a:blip r:embed="rId6"/>
                      <a:srcRect/>
                      <a:stretch>
                        <a:fillRect/>
                      </a:stretch>
                    </p:blipFill>
                    <p:spPr bwMode="auto">
                      <a:xfrm>
                        <a:off x="6604000" y="5519738"/>
                        <a:ext cx="3581400" cy="13779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232467" name="Object 19">
            <a:hlinkClick r:id="" action="ppaction://ole?verb=0"/>
          </p:cNvPr>
          <p:cNvGraphicFramePr>
            <a:graphicFrameLocks/>
          </p:cNvGraphicFramePr>
          <p:nvPr>
            <p:extLst>
              <p:ext uri="{D42A27DB-BD31-4B8C-83A1-F6EECF244321}">
                <p14:modId xmlns:p14="http://schemas.microsoft.com/office/powerpoint/2010/main" val="1816893103"/>
              </p:ext>
            </p:extLst>
          </p:nvPr>
        </p:nvGraphicFramePr>
        <p:xfrm>
          <a:off x="2041525" y="1581150"/>
          <a:ext cx="3849688" cy="709613"/>
        </p:xfrm>
        <a:graphic>
          <a:graphicData uri="http://schemas.openxmlformats.org/presentationml/2006/ole">
            <mc:AlternateContent xmlns:mc="http://schemas.openxmlformats.org/markup-compatibility/2006">
              <mc:Choice xmlns:v="urn:schemas-microsoft-com:vml" Requires="v">
                <p:oleObj spid="_x0000_s29750" name="公式" r:id="rId7" imgW="1295280" imgH="228600" progId="Equation.3">
                  <p:embed/>
                </p:oleObj>
              </mc:Choice>
              <mc:Fallback>
                <p:oleObj name="公式" r:id="rId7" imgW="1295280" imgH="228600" progId="Equation.3">
                  <p:embed/>
                  <p:pic>
                    <p:nvPicPr>
                      <p:cNvPr id="0" name=""/>
                      <p:cNvPicPr>
                        <a:picLocks noChangeArrowheads="1"/>
                      </p:cNvPicPr>
                      <p:nvPr/>
                    </p:nvPicPr>
                    <p:blipFill>
                      <a:blip r:embed="rId8"/>
                      <a:srcRect/>
                      <a:stretch>
                        <a:fillRect/>
                      </a:stretch>
                    </p:blipFill>
                    <p:spPr bwMode="auto">
                      <a:xfrm>
                        <a:off x="2041525" y="1581150"/>
                        <a:ext cx="3849688" cy="7096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232468" name="Group 20"/>
          <p:cNvGrpSpPr>
            <a:grpSpLocks/>
          </p:cNvGrpSpPr>
          <p:nvPr/>
        </p:nvGrpSpPr>
        <p:grpSpPr bwMode="auto">
          <a:xfrm>
            <a:off x="2209801" y="2724150"/>
            <a:ext cx="2278063" cy="723900"/>
            <a:chOff x="576" y="1620"/>
            <a:chExt cx="1435" cy="456"/>
          </a:xfrm>
        </p:grpSpPr>
        <p:graphicFrame>
          <p:nvGraphicFramePr>
            <p:cNvPr id="232469" name="Object 21">
              <a:hlinkClick r:id="" action="ppaction://ole?verb=0"/>
            </p:cNvPr>
            <p:cNvGraphicFramePr>
              <a:graphicFrameLocks/>
            </p:cNvGraphicFramePr>
            <p:nvPr>
              <p:extLst>
                <p:ext uri="{D42A27DB-BD31-4B8C-83A1-F6EECF244321}">
                  <p14:modId xmlns:p14="http://schemas.microsoft.com/office/powerpoint/2010/main" val="3307804771"/>
                </p:ext>
              </p:extLst>
            </p:nvPr>
          </p:nvGraphicFramePr>
          <p:xfrm>
            <a:off x="1036" y="1620"/>
            <a:ext cx="975" cy="456"/>
          </p:xfrm>
          <a:graphic>
            <a:graphicData uri="http://schemas.openxmlformats.org/presentationml/2006/ole">
              <mc:AlternateContent xmlns:mc="http://schemas.openxmlformats.org/markup-compatibility/2006">
                <mc:Choice xmlns:v="urn:schemas-microsoft-com:vml" Requires="v">
                  <p:oleObj spid="_x0000_s29751" name="公式" r:id="rId9" imgW="545760" imgH="241200" progId="Equation.3">
                    <p:embed/>
                  </p:oleObj>
                </mc:Choice>
                <mc:Fallback>
                  <p:oleObj name="公式" r:id="rId9" imgW="545760" imgH="241200" progId="Equation.3">
                    <p:embed/>
                    <p:pic>
                      <p:nvPicPr>
                        <p:cNvPr id="0" name=""/>
                        <p:cNvPicPr>
                          <a:picLocks noChangeArrowheads="1"/>
                        </p:cNvPicPr>
                        <p:nvPr/>
                      </p:nvPicPr>
                      <p:blipFill>
                        <a:blip r:embed="rId10"/>
                        <a:srcRect/>
                        <a:stretch>
                          <a:fillRect/>
                        </a:stretch>
                      </p:blipFill>
                      <p:spPr bwMode="auto">
                        <a:xfrm>
                          <a:off x="1036" y="1620"/>
                          <a:ext cx="975" cy="45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232470" name="Rectangle 22"/>
            <p:cNvSpPr>
              <a:spLocks noChangeArrowheads="1"/>
            </p:cNvSpPr>
            <p:nvPr/>
          </p:nvSpPr>
          <p:spPr bwMode="auto">
            <a:xfrm>
              <a:off x="576" y="1632"/>
              <a:ext cx="9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hlink"/>
                </a:buClr>
                <a:buSzPct val="80000"/>
                <a:buFont typeface="Wingdings" panose="05000000000000000000" pitchFamily="2" charset="2"/>
                <a:buNone/>
              </a:pPr>
              <a:r>
                <a:rPr kumimoji="0" lang="zh-CN" altLang="en-US" sz="3600" b="1">
                  <a:effectLst>
                    <a:outerShdw blurRad="38100" dist="38100" dir="2700000" algn="tl">
                      <a:srgbClr val="000000"/>
                    </a:outerShdw>
                  </a:effectLst>
                  <a:latin typeface="Tahoma" panose="020B0604030504040204" pitchFamily="34" charset="0"/>
                </a:rPr>
                <a:t>故</a:t>
              </a:r>
              <a:endParaRPr kumimoji="0" lang="zh-CN" altLang="en-US" sz="3200" b="1">
                <a:effectLst>
                  <a:outerShdw blurRad="38100" dist="38100" dir="2700000" algn="tl">
                    <a:srgbClr val="000000"/>
                  </a:outerShdw>
                </a:effectLst>
                <a:latin typeface="Tahoma" panose="020B0604030504040204" pitchFamily="34" charset="0"/>
              </a:endParaRPr>
            </a:p>
          </p:txBody>
        </p:sp>
      </p:grpSp>
      <p:graphicFrame>
        <p:nvGraphicFramePr>
          <p:cNvPr id="232471" name="Object 23">
            <a:hlinkClick r:id="" action="ppaction://ole?verb=0"/>
          </p:cNvPr>
          <p:cNvGraphicFramePr>
            <a:graphicFrameLocks/>
          </p:cNvGraphicFramePr>
          <p:nvPr>
            <p:extLst>
              <p:ext uri="{D42A27DB-BD31-4B8C-83A1-F6EECF244321}">
                <p14:modId xmlns:p14="http://schemas.microsoft.com/office/powerpoint/2010/main" val="1132308862"/>
              </p:ext>
            </p:extLst>
          </p:nvPr>
        </p:nvGraphicFramePr>
        <p:xfrm>
          <a:off x="8628063" y="2495550"/>
          <a:ext cx="504825" cy="723900"/>
        </p:xfrm>
        <a:graphic>
          <a:graphicData uri="http://schemas.openxmlformats.org/presentationml/2006/ole">
            <mc:AlternateContent xmlns:mc="http://schemas.openxmlformats.org/markup-compatibility/2006">
              <mc:Choice xmlns:v="urn:schemas-microsoft-com:vml" Requires="v">
                <p:oleObj spid="_x0000_s29752" name="公式" r:id="rId11" imgW="177480" imgH="241200" progId="Equation.3">
                  <p:embed/>
                </p:oleObj>
              </mc:Choice>
              <mc:Fallback>
                <p:oleObj name="公式" r:id="rId11" imgW="177480" imgH="241200" progId="Equation.3">
                  <p:embed/>
                  <p:pic>
                    <p:nvPicPr>
                      <p:cNvPr id="0" name=""/>
                      <p:cNvPicPr>
                        <a:picLocks noChangeArrowheads="1"/>
                      </p:cNvPicPr>
                      <p:nvPr/>
                    </p:nvPicPr>
                    <p:blipFill>
                      <a:blip r:embed="rId12"/>
                      <a:srcRect/>
                      <a:stretch>
                        <a:fillRect/>
                      </a:stretch>
                    </p:blipFill>
                    <p:spPr bwMode="auto">
                      <a:xfrm>
                        <a:off x="8628063" y="2495550"/>
                        <a:ext cx="504825" cy="7239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25324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4" name="Rectangle 2"/>
          <p:cNvSpPr>
            <a:spLocks noChangeArrowheads="1"/>
          </p:cNvSpPr>
          <p:nvPr>
            <p:ph type="body" idx="1"/>
          </p:nvPr>
        </p:nvSpPr>
        <p:spPr bwMode="auto">
          <a:xfrm>
            <a:off x="1752600" y="228600"/>
            <a:ext cx="8686800" cy="609600"/>
          </a:xfrm>
          <a:solidFill>
            <a:schemeClr val="bg1"/>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a:buFontTx/>
              <a:buNone/>
            </a:pPr>
            <a:r>
              <a:rPr lang="zh-CN" altLang="en-US" b="1">
                <a:latin typeface="宋体" panose="02010600030101010101" pitchFamily="2" charset="-122"/>
              </a:rPr>
              <a:t>同理可构造仅有上限的置信区间。综合如下：</a:t>
            </a:r>
            <a:endParaRPr lang="zh-CN" altLang="en-US" sz="3600" b="1">
              <a:latin typeface="宋体" panose="02010600030101010101" pitchFamily="2" charset="-122"/>
            </a:endParaRPr>
          </a:p>
        </p:txBody>
      </p:sp>
      <p:sp>
        <p:nvSpPr>
          <p:cNvPr id="233475" name="Rectangle 3"/>
          <p:cNvSpPr>
            <a:spLocks noChangeArrowheads="1"/>
          </p:cNvSpPr>
          <p:nvPr/>
        </p:nvSpPr>
        <p:spPr bwMode="auto">
          <a:xfrm>
            <a:off x="1524001" y="3144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3476" name="Rectangle 4"/>
          <p:cNvSpPr>
            <a:spLocks noChangeArrowheads="1"/>
          </p:cNvSpPr>
          <p:nvPr/>
        </p:nvSpPr>
        <p:spPr bwMode="auto">
          <a:xfrm>
            <a:off x="5872163" y="29860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3477" name="Rectangle 5"/>
          <p:cNvSpPr>
            <a:spLocks noChangeArrowheads="1"/>
          </p:cNvSpPr>
          <p:nvPr/>
        </p:nvSpPr>
        <p:spPr bwMode="auto">
          <a:xfrm>
            <a:off x="7331075" y="2147888"/>
            <a:ext cx="1841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zh-CN" altLang="zh-CN" sz="2300" b="1">
              <a:solidFill>
                <a:srgbClr val="F0F0F0"/>
              </a:solidFill>
              <a:effectLst>
                <a:outerShdw blurRad="38100" dist="38100" dir="2700000" algn="tl">
                  <a:srgbClr val="000000"/>
                </a:outerShdw>
              </a:effectLst>
              <a:latin typeface="Symbol" panose="05050102010706020507" pitchFamily="18" charset="2"/>
            </a:endParaRPr>
          </a:p>
        </p:txBody>
      </p:sp>
      <p:sp>
        <p:nvSpPr>
          <p:cNvPr id="233478" name="Rectangle 6"/>
          <p:cNvSpPr>
            <a:spLocks noChangeArrowheads="1"/>
          </p:cNvSpPr>
          <p:nvPr/>
        </p:nvSpPr>
        <p:spPr bwMode="auto">
          <a:xfrm>
            <a:off x="8778875" y="2133600"/>
            <a:ext cx="59848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zh-CN" altLang="zh-CN" sz="3200" b="1" baseline="-25000">
              <a:effectLst>
                <a:outerShdw blurRad="38100" dist="38100" dir="2700000" algn="tl">
                  <a:srgbClr val="000000"/>
                </a:outerShdw>
              </a:effectLst>
            </a:endParaRPr>
          </a:p>
        </p:txBody>
      </p:sp>
      <p:grpSp>
        <p:nvGrpSpPr>
          <p:cNvPr id="233479" name="Group 7"/>
          <p:cNvGrpSpPr>
            <a:grpSpLocks/>
          </p:cNvGrpSpPr>
          <p:nvPr/>
        </p:nvGrpSpPr>
        <p:grpSpPr bwMode="auto">
          <a:xfrm>
            <a:off x="1752600" y="2590800"/>
            <a:ext cx="3124200" cy="1618258"/>
            <a:chOff x="144" y="2064"/>
            <a:chExt cx="2138" cy="1165"/>
          </a:xfrm>
        </p:grpSpPr>
        <p:grpSp>
          <p:nvGrpSpPr>
            <p:cNvPr id="233480" name="Group 8"/>
            <p:cNvGrpSpPr>
              <a:grpSpLocks/>
            </p:cNvGrpSpPr>
            <p:nvPr/>
          </p:nvGrpSpPr>
          <p:grpSpPr bwMode="auto">
            <a:xfrm>
              <a:off x="144" y="2064"/>
              <a:ext cx="2138" cy="696"/>
              <a:chOff x="3622" y="1488"/>
              <a:chExt cx="2138" cy="696"/>
            </a:xfrm>
          </p:grpSpPr>
          <p:sp>
            <p:nvSpPr>
              <p:cNvPr id="233481" name="Freeform 9" descr="60%"/>
              <p:cNvSpPr>
                <a:spLocks/>
              </p:cNvSpPr>
              <p:nvPr/>
            </p:nvSpPr>
            <p:spPr bwMode="auto">
              <a:xfrm>
                <a:off x="4822" y="1632"/>
                <a:ext cx="711" cy="528"/>
              </a:xfrm>
              <a:custGeom>
                <a:avLst/>
                <a:gdLst>
                  <a:gd name="T0" fmla="*/ 0 w 434"/>
                  <a:gd name="T1" fmla="*/ 202 h 202"/>
                  <a:gd name="T2" fmla="*/ 434 w 434"/>
                  <a:gd name="T3" fmla="*/ 202 h 202"/>
                  <a:gd name="T4" fmla="*/ 325 w 434"/>
                  <a:gd name="T5" fmla="*/ 167 h 202"/>
                  <a:gd name="T6" fmla="*/ 188 w 434"/>
                  <a:gd name="T7" fmla="*/ 117 h 202"/>
                  <a:gd name="T8" fmla="*/ 88 w 434"/>
                  <a:gd name="T9" fmla="*/ 67 h 202"/>
                  <a:gd name="T10" fmla="*/ 0 w 434"/>
                  <a:gd name="T11" fmla="*/ 0 h 202"/>
                  <a:gd name="T12" fmla="*/ 0 w 434"/>
                  <a:gd name="T13" fmla="*/ 202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0" y="202"/>
                    </a:moveTo>
                    <a:lnTo>
                      <a:pt x="434" y="202"/>
                    </a:lnTo>
                    <a:lnTo>
                      <a:pt x="325" y="167"/>
                    </a:lnTo>
                    <a:lnTo>
                      <a:pt x="188" y="117"/>
                    </a:lnTo>
                    <a:lnTo>
                      <a:pt x="88" y="67"/>
                    </a:lnTo>
                    <a:lnTo>
                      <a:pt x="0" y="0"/>
                    </a:lnTo>
                    <a:lnTo>
                      <a:pt x="0" y="202"/>
                    </a:lnTo>
                    <a:close/>
                  </a:path>
                </a:pathLst>
              </a:custGeom>
              <a:pattFill prst="pct60">
                <a:fgClr>
                  <a:schemeClr val="hlink"/>
                </a:fgClr>
                <a:bgClr>
                  <a:srgbClr val="FFFFFF"/>
                </a:bgClr>
              </a:pattFill>
              <a:ln w="30163">
                <a:solidFill>
                  <a:schemeClr val="hlink"/>
                </a:solidFill>
                <a:prstDash val="solid"/>
                <a:round/>
                <a:headEnd/>
                <a:tailEnd/>
              </a:ln>
            </p:spPr>
            <p:txBody>
              <a:bodyPr/>
              <a:lstStyle/>
              <a:p>
                <a:endParaRPr lang="zh-CN" altLang="en-US"/>
              </a:p>
            </p:txBody>
          </p:sp>
          <p:sp>
            <p:nvSpPr>
              <p:cNvPr id="233482" name="Line 10"/>
              <p:cNvSpPr>
                <a:spLocks noChangeShapeType="1"/>
              </p:cNvSpPr>
              <p:nvPr/>
            </p:nvSpPr>
            <p:spPr bwMode="auto">
              <a:xfrm>
                <a:off x="3622" y="2184"/>
                <a:ext cx="2138" cy="0"/>
              </a:xfrm>
              <a:prstGeom prst="line">
                <a:avLst/>
              </a:prstGeom>
              <a:noFill/>
              <a:ln w="42863">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33483" name="Rectangle 11"/>
              <p:cNvSpPr>
                <a:spLocks noChangeArrowheads="1"/>
              </p:cNvSpPr>
              <p:nvPr/>
            </p:nvSpPr>
            <p:spPr bwMode="auto">
              <a:xfrm>
                <a:off x="4342" y="1872"/>
                <a:ext cx="41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0F0F0"/>
                    </a:solidFill>
                    <a:miter lim="800000"/>
                    <a:headEnd/>
                    <a:tailEnd/>
                  </a14:hiddenLine>
                </a:ext>
              </a:extLst>
            </p:spPr>
            <p:txBody>
              <a:bodyPr wrap="none" lIns="0" tIns="0" rIns="0" bIns="0">
                <a:spAutoFit/>
              </a:bodyPr>
              <a:lstStyle/>
              <a:p>
                <a:r>
                  <a:rPr lang="en-US" altLang="zh-CN" sz="2300" b="1">
                    <a:solidFill>
                      <a:srgbClr val="F0F0F0"/>
                    </a:solidFill>
                    <a:effectLst>
                      <a:outerShdw blurRad="38100" dist="38100" dir="2700000" algn="tl">
                        <a:srgbClr val="000000"/>
                      </a:outerShdw>
                    </a:effectLst>
                    <a:latin typeface="Arial" panose="020B0604020202020204" pitchFamily="34" charset="0"/>
                  </a:rPr>
                  <a:t>1 - </a:t>
                </a:r>
                <a:r>
                  <a:rPr lang="en-US" altLang="zh-CN" sz="2300" b="1">
                    <a:solidFill>
                      <a:srgbClr val="F0F0F0"/>
                    </a:solidFill>
                    <a:effectLst>
                      <a:outerShdw blurRad="38100" dist="38100" dir="2700000" algn="tl">
                        <a:srgbClr val="000000"/>
                      </a:outerShdw>
                    </a:effectLst>
                    <a:latin typeface="Symbol" panose="05050102010706020507" pitchFamily="18" charset="2"/>
                  </a:rPr>
                  <a:t>a</a:t>
                </a:r>
              </a:p>
            </p:txBody>
          </p:sp>
          <p:grpSp>
            <p:nvGrpSpPr>
              <p:cNvPr id="233484" name="Group 12"/>
              <p:cNvGrpSpPr>
                <a:grpSpLocks/>
              </p:cNvGrpSpPr>
              <p:nvPr/>
            </p:nvGrpSpPr>
            <p:grpSpPr bwMode="auto">
              <a:xfrm>
                <a:off x="3622" y="1488"/>
                <a:ext cx="2014" cy="663"/>
                <a:chOff x="1626" y="1516"/>
                <a:chExt cx="2532" cy="674"/>
              </a:xfrm>
            </p:grpSpPr>
            <p:sp>
              <p:nvSpPr>
                <p:cNvPr id="233485" name="Freeform 13"/>
                <p:cNvSpPr>
                  <a:spLocks/>
                </p:cNvSpPr>
                <p:nvPr/>
              </p:nvSpPr>
              <p:spPr bwMode="auto">
                <a:xfrm>
                  <a:off x="2892" y="1516"/>
                  <a:ext cx="1266" cy="674"/>
                </a:xfrm>
                <a:custGeom>
                  <a:avLst/>
                  <a:gdLst>
                    <a:gd name="T0" fmla="*/ 1266 w 1266"/>
                    <a:gd name="T1" fmla="*/ 674 h 674"/>
                    <a:gd name="T2" fmla="*/ 1133 w 1266"/>
                    <a:gd name="T3" fmla="*/ 666 h 674"/>
                    <a:gd name="T4" fmla="*/ 1065 w 1266"/>
                    <a:gd name="T5" fmla="*/ 657 h 674"/>
                    <a:gd name="T6" fmla="*/ 998 w 1266"/>
                    <a:gd name="T7" fmla="*/ 647 h 674"/>
                    <a:gd name="T8" fmla="*/ 932 w 1266"/>
                    <a:gd name="T9" fmla="*/ 632 h 674"/>
                    <a:gd name="T10" fmla="*/ 865 w 1266"/>
                    <a:gd name="T11" fmla="*/ 611 h 674"/>
                    <a:gd name="T12" fmla="*/ 800 w 1266"/>
                    <a:gd name="T13" fmla="*/ 584 h 674"/>
                    <a:gd name="T14" fmla="*/ 665 w 1266"/>
                    <a:gd name="T15" fmla="*/ 505 h 674"/>
                    <a:gd name="T16" fmla="*/ 532 w 1266"/>
                    <a:gd name="T17" fmla="*/ 395 h 674"/>
                    <a:gd name="T18" fmla="*/ 399 w 1266"/>
                    <a:gd name="T19" fmla="*/ 264 h 674"/>
                    <a:gd name="T20" fmla="*/ 333 w 1266"/>
                    <a:gd name="T21" fmla="*/ 195 h 674"/>
                    <a:gd name="T22" fmla="*/ 266 w 1266"/>
                    <a:gd name="T23" fmla="*/ 133 h 674"/>
                    <a:gd name="T24" fmla="*/ 198 w 1266"/>
                    <a:gd name="T25" fmla="*/ 79 h 674"/>
                    <a:gd name="T26" fmla="*/ 133 w 1266"/>
                    <a:gd name="T27" fmla="*/ 35 h 674"/>
                    <a:gd name="T28" fmla="*/ 65 w 1266"/>
                    <a:gd name="T29" fmla="*/ 8 h 674"/>
                    <a:gd name="T30" fmla="*/ 0 w 1266"/>
                    <a:gd name="T31"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6" h="674">
                      <a:moveTo>
                        <a:pt x="1266" y="674"/>
                      </a:moveTo>
                      <a:lnTo>
                        <a:pt x="1133" y="666"/>
                      </a:lnTo>
                      <a:lnTo>
                        <a:pt x="1065" y="657"/>
                      </a:lnTo>
                      <a:lnTo>
                        <a:pt x="998" y="647"/>
                      </a:lnTo>
                      <a:lnTo>
                        <a:pt x="932" y="632"/>
                      </a:lnTo>
                      <a:lnTo>
                        <a:pt x="865" y="611"/>
                      </a:lnTo>
                      <a:lnTo>
                        <a:pt x="800" y="584"/>
                      </a:lnTo>
                      <a:lnTo>
                        <a:pt x="665" y="505"/>
                      </a:lnTo>
                      <a:lnTo>
                        <a:pt x="532" y="395"/>
                      </a:lnTo>
                      <a:lnTo>
                        <a:pt x="399" y="264"/>
                      </a:lnTo>
                      <a:lnTo>
                        <a:pt x="333" y="195"/>
                      </a:lnTo>
                      <a:lnTo>
                        <a:pt x="266" y="133"/>
                      </a:lnTo>
                      <a:lnTo>
                        <a:pt x="198" y="79"/>
                      </a:lnTo>
                      <a:lnTo>
                        <a:pt x="133" y="35"/>
                      </a:lnTo>
                      <a:lnTo>
                        <a:pt x="65" y="8"/>
                      </a:lnTo>
                      <a:lnTo>
                        <a:pt x="0" y="0"/>
                      </a:lnTo>
                    </a:path>
                  </a:pathLst>
                </a:custGeom>
                <a:noFill/>
                <a:ln w="57150" cmpd="sng">
                  <a:solidFill>
                    <a:srgbClr val="FF0000"/>
                  </a:solidFill>
                  <a:prstDash val="solid"/>
                  <a:round/>
                  <a:headEnd/>
                  <a:tailEnd/>
                </a:ln>
                <a:effectLst>
                  <a:outerShdw dist="127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3486" name="Freeform 14"/>
                <p:cNvSpPr>
                  <a:spLocks/>
                </p:cNvSpPr>
                <p:nvPr/>
              </p:nvSpPr>
              <p:spPr bwMode="auto">
                <a:xfrm>
                  <a:off x="1626" y="1516"/>
                  <a:ext cx="1266" cy="674"/>
                </a:xfrm>
                <a:custGeom>
                  <a:avLst/>
                  <a:gdLst>
                    <a:gd name="T0" fmla="*/ 0 w 1266"/>
                    <a:gd name="T1" fmla="*/ 674 h 674"/>
                    <a:gd name="T2" fmla="*/ 133 w 1266"/>
                    <a:gd name="T3" fmla="*/ 666 h 674"/>
                    <a:gd name="T4" fmla="*/ 199 w 1266"/>
                    <a:gd name="T5" fmla="*/ 657 h 674"/>
                    <a:gd name="T6" fmla="*/ 266 w 1266"/>
                    <a:gd name="T7" fmla="*/ 647 h 674"/>
                    <a:gd name="T8" fmla="*/ 332 w 1266"/>
                    <a:gd name="T9" fmla="*/ 632 h 674"/>
                    <a:gd name="T10" fmla="*/ 399 w 1266"/>
                    <a:gd name="T11" fmla="*/ 611 h 674"/>
                    <a:gd name="T12" fmla="*/ 467 w 1266"/>
                    <a:gd name="T13" fmla="*/ 584 h 674"/>
                    <a:gd name="T14" fmla="*/ 599 w 1266"/>
                    <a:gd name="T15" fmla="*/ 505 h 674"/>
                    <a:gd name="T16" fmla="*/ 732 w 1266"/>
                    <a:gd name="T17" fmla="*/ 395 h 674"/>
                    <a:gd name="T18" fmla="*/ 865 w 1266"/>
                    <a:gd name="T19" fmla="*/ 264 h 674"/>
                    <a:gd name="T20" fmla="*/ 933 w 1266"/>
                    <a:gd name="T21" fmla="*/ 195 h 674"/>
                    <a:gd name="T22" fmla="*/ 998 w 1266"/>
                    <a:gd name="T23" fmla="*/ 133 h 674"/>
                    <a:gd name="T24" fmla="*/ 1066 w 1266"/>
                    <a:gd name="T25" fmla="*/ 79 h 674"/>
                    <a:gd name="T26" fmla="*/ 1131 w 1266"/>
                    <a:gd name="T27" fmla="*/ 35 h 674"/>
                    <a:gd name="T28" fmla="*/ 1199 w 1266"/>
                    <a:gd name="T29" fmla="*/ 8 h 674"/>
                    <a:gd name="T30" fmla="*/ 1266 w 1266"/>
                    <a:gd name="T31"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6" h="674">
                      <a:moveTo>
                        <a:pt x="0" y="674"/>
                      </a:moveTo>
                      <a:lnTo>
                        <a:pt x="133" y="666"/>
                      </a:lnTo>
                      <a:lnTo>
                        <a:pt x="199" y="657"/>
                      </a:lnTo>
                      <a:lnTo>
                        <a:pt x="266" y="647"/>
                      </a:lnTo>
                      <a:lnTo>
                        <a:pt x="332" y="632"/>
                      </a:lnTo>
                      <a:lnTo>
                        <a:pt x="399" y="611"/>
                      </a:lnTo>
                      <a:lnTo>
                        <a:pt x="467" y="584"/>
                      </a:lnTo>
                      <a:lnTo>
                        <a:pt x="599" y="505"/>
                      </a:lnTo>
                      <a:lnTo>
                        <a:pt x="732" y="395"/>
                      </a:lnTo>
                      <a:lnTo>
                        <a:pt x="865" y="264"/>
                      </a:lnTo>
                      <a:lnTo>
                        <a:pt x="933" y="195"/>
                      </a:lnTo>
                      <a:lnTo>
                        <a:pt x="998" y="133"/>
                      </a:lnTo>
                      <a:lnTo>
                        <a:pt x="1066" y="79"/>
                      </a:lnTo>
                      <a:lnTo>
                        <a:pt x="1131" y="35"/>
                      </a:lnTo>
                      <a:lnTo>
                        <a:pt x="1199" y="8"/>
                      </a:lnTo>
                      <a:lnTo>
                        <a:pt x="1266" y="0"/>
                      </a:lnTo>
                    </a:path>
                  </a:pathLst>
                </a:custGeom>
                <a:noFill/>
                <a:ln w="57150" cmpd="sng">
                  <a:solidFill>
                    <a:srgbClr val="FF0000"/>
                  </a:solidFill>
                  <a:prstDash val="solid"/>
                  <a:round/>
                  <a:headEnd/>
                  <a:tailEnd/>
                </a:ln>
                <a:effectLst>
                  <a:outerShdw dist="127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3487" name="Rectangle 15"/>
              <p:cNvSpPr>
                <a:spLocks noChangeArrowheads="1"/>
              </p:cNvSpPr>
              <p:nvPr/>
            </p:nvSpPr>
            <p:spPr bwMode="auto">
              <a:xfrm>
                <a:off x="5280" y="1536"/>
                <a:ext cx="33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300" b="1">
                    <a:solidFill>
                      <a:srgbClr val="F0F0F0"/>
                    </a:solidFill>
                    <a:effectLst>
                      <a:outerShdw blurRad="38100" dist="38100" dir="2700000" algn="tl">
                        <a:srgbClr val="000000"/>
                      </a:outerShdw>
                    </a:effectLst>
                    <a:latin typeface="Symbol" panose="05050102010706020507" pitchFamily="18" charset="2"/>
                  </a:rPr>
                  <a:t>a</a:t>
                </a:r>
                <a:endParaRPr lang="en-US" altLang="zh-CN" sz="2000" b="1">
                  <a:solidFill>
                    <a:srgbClr val="F0F0F0"/>
                  </a:solidFill>
                  <a:effectLst>
                    <a:outerShdw blurRad="38100" dist="38100" dir="2700000" algn="tl">
                      <a:srgbClr val="000000"/>
                    </a:outerShdw>
                  </a:effectLst>
                  <a:latin typeface="Arial" panose="020B0604020202020204" pitchFamily="34" charset="0"/>
                </a:endParaRPr>
              </a:p>
            </p:txBody>
          </p:sp>
          <p:sp>
            <p:nvSpPr>
              <p:cNvPr id="233488" name="Line 16"/>
              <p:cNvSpPr>
                <a:spLocks noChangeShapeType="1"/>
              </p:cNvSpPr>
              <p:nvPr/>
            </p:nvSpPr>
            <p:spPr bwMode="auto">
              <a:xfrm flipH="1">
                <a:off x="5040" y="1728"/>
                <a:ext cx="209" cy="154"/>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33489" name="Object 17">
              <a:hlinkClick r:id="" action="ppaction://ole?verb=0"/>
            </p:cNvPr>
            <p:cNvGraphicFramePr>
              <a:graphicFrameLocks/>
            </p:cNvGraphicFramePr>
            <p:nvPr>
              <p:extLst>
                <p:ext uri="{D42A27DB-BD31-4B8C-83A1-F6EECF244321}">
                  <p14:modId xmlns:p14="http://schemas.microsoft.com/office/powerpoint/2010/main" val="957053556"/>
                </p:ext>
              </p:extLst>
            </p:nvPr>
          </p:nvGraphicFramePr>
          <p:xfrm>
            <a:off x="1211" y="2773"/>
            <a:ext cx="317" cy="456"/>
          </p:xfrm>
          <a:graphic>
            <a:graphicData uri="http://schemas.openxmlformats.org/presentationml/2006/ole">
              <mc:AlternateContent xmlns:mc="http://schemas.openxmlformats.org/markup-compatibility/2006">
                <mc:Choice xmlns:v="urn:schemas-microsoft-com:vml" Requires="v">
                  <p:oleObj spid="_x0000_s30792" name="公式" r:id="rId3" imgW="177480" imgH="241200" progId="Equation.3">
                    <p:embed/>
                  </p:oleObj>
                </mc:Choice>
                <mc:Fallback>
                  <p:oleObj name="公式" r:id="rId3" imgW="177480" imgH="241200" progId="Equation.3">
                    <p:embed/>
                    <p:pic>
                      <p:nvPicPr>
                        <p:cNvPr id="0" name=""/>
                        <p:cNvPicPr>
                          <a:picLocks noChangeArrowheads="1"/>
                        </p:cNvPicPr>
                        <p:nvPr/>
                      </p:nvPicPr>
                      <p:blipFill>
                        <a:blip r:embed="rId4"/>
                        <a:srcRect/>
                        <a:stretch>
                          <a:fillRect/>
                        </a:stretch>
                      </p:blipFill>
                      <p:spPr bwMode="auto">
                        <a:xfrm>
                          <a:off x="1211" y="2773"/>
                          <a:ext cx="317" cy="45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grpSp>
        <p:nvGrpSpPr>
          <p:cNvPr id="233490" name="Group 18"/>
          <p:cNvGrpSpPr>
            <a:grpSpLocks/>
          </p:cNvGrpSpPr>
          <p:nvPr/>
        </p:nvGrpSpPr>
        <p:grpSpPr bwMode="auto">
          <a:xfrm>
            <a:off x="1752600" y="914400"/>
            <a:ext cx="3352800" cy="1710612"/>
            <a:chOff x="3486" y="480"/>
            <a:chExt cx="2274" cy="1200"/>
          </a:xfrm>
        </p:grpSpPr>
        <p:grpSp>
          <p:nvGrpSpPr>
            <p:cNvPr id="233491" name="Group 19"/>
            <p:cNvGrpSpPr>
              <a:grpSpLocks/>
            </p:cNvGrpSpPr>
            <p:nvPr/>
          </p:nvGrpSpPr>
          <p:grpSpPr bwMode="auto">
            <a:xfrm>
              <a:off x="3504" y="480"/>
              <a:ext cx="2138" cy="1088"/>
              <a:chOff x="1142" y="1296"/>
              <a:chExt cx="2138" cy="1088"/>
            </a:xfrm>
          </p:grpSpPr>
          <p:sp>
            <p:nvSpPr>
              <p:cNvPr id="233492" name="Freeform 20" descr="60%"/>
              <p:cNvSpPr>
                <a:spLocks/>
              </p:cNvSpPr>
              <p:nvPr/>
            </p:nvSpPr>
            <p:spPr bwMode="auto">
              <a:xfrm>
                <a:off x="1234" y="1694"/>
                <a:ext cx="487" cy="298"/>
              </a:xfrm>
              <a:custGeom>
                <a:avLst/>
                <a:gdLst>
                  <a:gd name="T0" fmla="*/ 436 w 436"/>
                  <a:gd name="T1" fmla="*/ 202 h 202"/>
                  <a:gd name="T2" fmla="*/ 0 w 436"/>
                  <a:gd name="T3" fmla="*/ 202 h 202"/>
                  <a:gd name="T4" fmla="*/ 109 w 436"/>
                  <a:gd name="T5" fmla="*/ 167 h 202"/>
                  <a:gd name="T6" fmla="*/ 248 w 436"/>
                  <a:gd name="T7" fmla="*/ 117 h 202"/>
                  <a:gd name="T8" fmla="*/ 348 w 436"/>
                  <a:gd name="T9" fmla="*/ 67 h 202"/>
                  <a:gd name="T10" fmla="*/ 436 w 436"/>
                  <a:gd name="T11" fmla="*/ 0 h 202"/>
                  <a:gd name="T12" fmla="*/ 436 w 436"/>
                  <a:gd name="T13" fmla="*/ 202 h 202"/>
                </a:gdLst>
                <a:ahLst/>
                <a:cxnLst>
                  <a:cxn ang="0">
                    <a:pos x="T0" y="T1"/>
                  </a:cxn>
                  <a:cxn ang="0">
                    <a:pos x="T2" y="T3"/>
                  </a:cxn>
                  <a:cxn ang="0">
                    <a:pos x="T4" y="T5"/>
                  </a:cxn>
                  <a:cxn ang="0">
                    <a:pos x="T6" y="T7"/>
                  </a:cxn>
                  <a:cxn ang="0">
                    <a:pos x="T8" y="T9"/>
                  </a:cxn>
                  <a:cxn ang="0">
                    <a:pos x="T10" y="T11"/>
                  </a:cxn>
                  <a:cxn ang="0">
                    <a:pos x="T12" y="T13"/>
                  </a:cxn>
                </a:cxnLst>
                <a:rect l="0" t="0" r="r" b="b"/>
                <a:pathLst>
                  <a:path w="436" h="202">
                    <a:moveTo>
                      <a:pt x="436" y="202"/>
                    </a:moveTo>
                    <a:lnTo>
                      <a:pt x="0" y="202"/>
                    </a:lnTo>
                    <a:lnTo>
                      <a:pt x="109" y="167"/>
                    </a:lnTo>
                    <a:lnTo>
                      <a:pt x="248" y="117"/>
                    </a:lnTo>
                    <a:lnTo>
                      <a:pt x="348" y="67"/>
                    </a:lnTo>
                    <a:lnTo>
                      <a:pt x="436" y="0"/>
                    </a:lnTo>
                    <a:lnTo>
                      <a:pt x="436" y="202"/>
                    </a:lnTo>
                    <a:close/>
                  </a:path>
                </a:pathLst>
              </a:custGeom>
              <a:pattFill prst="pct60">
                <a:fgClr>
                  <a:schemeClr val="hlink"/>
                </a:fgClr>
                <a:bgClr>
                  <a:srgbClr val="FFFFFF"/>
                </a:bgClr>
              </a:pattFill>
              <a:ln w="30163">
                <a:solidFill>
                  <a:schemeClr val="hlink"/>
                </a:solidFill>
                <a:prstDash val="solid"/>
                <a:round/>
                <a:headEnd/>
                <a:tailEnd/>
              </a:ln>
            </p:spPr>
            <p:txBody>
              <a:bodyPr/>
              <a:lstStyle/>
              <a:p>
                <a:endParaRPr lang="zh-CN" altLang="en-US"/>
              </a:p>
            </p:txBody>
          </p:sp>
          <p:sp>
            <p:nvSpPr>
              <p:cNvPr id="233493" name="Freeform 21" descr="60%"/>
              <p:cNvSpPr>
                <a:spLocks/>
              </p:cNvSpPr>
              <p:nvPr/>
            </p:nvSpPr>
            <p:spPr bwMode="auto">
              <a:xfrm>
                <a:off x="2631" y="1760"/>
                <a:ext cx="519" cy="240"/>
              </a:xfrm>
              <a:custGeom>
                <a:avLst/>
                <a:gdLst>
                  <a:gd name="T0" fmla="*/ 0 w 434"/>
                  <a:gd name="T1" fmla="*/ 202 h 202"/>
                  <a:gd name="T2" fmla="*/ 434 w 434"/>
                  <a:gd name="T3" fmla="*/ 202 h 202"/>
                  <a:gd name="T4" fmla="*/ 325 w 434"/>
                  <a:gd name="T5" fmla="*/ 167 h 202"/>
                  <a:gd name="T6" fmla="*/ 188 w 434"/>
                  <a:gd name="T7" fmla="*/ 117 h 202"/>
                  <a:gd name="T8" fmla="*/ 88 w 434"/>
                  <a:gd name="T9" fmla="*/ 67 h 202"/>
                  <a:gd name="T10" fmla="*/ 0 w 434"/>
                  <a:gd name="T11" fmla="*/ 0 h 202"/>
                  <a:gd name="T12" fmla="*/ 0 w 434"/>
                  <a:gd name="T13" fmla="*/ 202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0" y="202"/>
                    </a:moveTo>
                    <a:lnTo>
                      <a:pt x="434" y="202"/>
                    </a:lnTo>
                    <a:lnTo>
                      <a:pt x="325" y="167"/>
                    </a:lnTo>
                    <a:lnTo>
                      <a:pt x="188" y="117"/>
                    </a:lnTo>
                    <a:lnTo>
                      <a:pt x="88" y="67"/>
                    </a:lnTo>
                    <a:lnTo>
                      <a:pt x="0" y="0"/>
                    </a:lnTo>
                    <a:lnTo>
                      <a:pt x="0" y="202"/>
                    </a:lnTo>
                    <a:close/>
                  </a:path>
                </a:pathLst>
              </a:custGeom>
              <a:pattFill prst="pct60">
                <a:fgClr>
                  <a:schemeClr val="hlink"/>
                </a:fgClr>
                <a:bgClr>
                  <a:srgbClr val="FFFFFF"/>
                </a:bgClr>
              </a:pattFill>
              <a:ln w="30163">
                <a:solidFill>
                  <a:schemeClr val="hlink"/>
                </a:solidFill>
                <a:prstDash val="solid"/>
                <a:round/>
                <a:headEnd/>
                <a:tailEnd/>
              </a:ln>
            </p:spPr>
            <p:txBody>
              <a:bodyPr/>
              <a:lstStyle/>
              <a:p>
                <a:endParaRPr lang="zh-CN" altLang="en-US"/>
              </a:p>
            </p:txBody>
          </p:sp>
          <p:sp>
            <p:nvSpPr>
              <p:cNvPr id="233494" name="Line 22"/>
              <p:cNvSpPr>
                <a:spLocks noChangeShapeType="1"/>
              </p:cNvSpPr>
              <p:nvPr/>
            </p:nvSpPr>
            <p:spPr bwMode="auto">
              <a:xfrm>
                <a:off x="1142" y="1992"/>
                <a:ext cx="2138" cy="0"/>
              </a:xfrm>
              <a:prstGeom prst="line">
                <a:avLst/>
              </a:prstGeom>
              <a:noFill/>
              <a:ln w="42863">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33495" name="Rectangle 23"/>
              <p:cNvSpPr>
                <a:spLocks noChangeArrowheads="1"/>
              </p:cNvSpPr>
              <p:nvPr/>
            </p:nvSpPr>
            <p:spPr bwMode="auto">
              <a:xfrm>
                <a:off x="1971" y="1664"/>
                <a:ext cx="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0F0F0"/>
                    </a:solidFill>
                    <a:miter lim="800000"/>
                    <a:headEnd/>
                    <a:tailEnd/>
                  </a14:hiddenLine>
                </a:ext>
              </a:extLst>
            </p:spPr>
            <p:txBody>
              <a:bodyPr wrap="none" lIns="0" tIns="0" rIns="0" bIns="0">
                <a:spAutoFit/>
              </a:bodyPr>
              <a:lstStyle/>
              <a:p>
                <a:endParaRPr lang="zh-CN" altLang="zh-CN" sz="2300" b="1">
                  <a:solidFill>
                    <a:srgbClr val="F0F0F0"/>
                  </a:solidFill>
                  <a:effectLst>
                    <a:outerShdw blurRad="38100" dist="38100" dir="2700000" algn="tl">
                      <a:srgbClr val="000000"/>
                    </a:outerShdw>
                  </a:effectLst>
                  <a:latin typeface="Symbol" panose="05050102010706020507" pitchFamily="18" charset="2"/>
                </a:endParaRPr>
              </a:p>
            </p:txBody>
          </p:sp>
          <p:grpSp>
            <p:nvGrpSpPr>
              <p:cNvPr id="233496" name="Group 24"/>
              <p:cNvGrpSpPr>
                <a:grpSpLocks/>
              </p:cNvGrpSpPr>
              <p:nvPr/>
            </p:nvGrpSpPr>
            <p:grpSpPr bwMode="auto">
              <a:xfrm>
                <a:off x="1142" y="1296"/>
                <a:ext cx="2014" cy="663"/>
                <a:chOff x="1626" y="1516"/>
                <a:chExt cx="2532" cy="674"/>
              </a:xfrm>
            </p:grpSpPr>
            <p:sp>
              <p:nvSpPr>
                <p:cNvPr id="233497" name="Freeform 25"/>
                <p:cNvSpPr>
                  <a:spLocks/>
                </p:cNvSpPr>
                <p:nvPr/>
              </p:nvSpPr>
              <p:spPr bwMode="auto">
                <a:xfrm>
                  <a:off x="2892" y="1516"/>
                  <a:ext cx="1266" cy="674"/>
                </a:xfrm>
                <a:custGeom>
                  <a:avLst/>
                  <a:gdLst>
                    <a:gd name="T0" fmla="*/ 1266 w 1266"/>
                    <a:gd name="T1" fmla="*/ 674 h 674"/>
                    <a:gd name="T2" fmla="*/ 1133 w 1266"/>
                    <a:gd name="T3" fmla="*/ 666 h 674"/>
                    <a:gd name="T4" fmla="*/ 1065 w 1266"/>
                    <a:gd name="T5" fmla="*/ 657 h 674"/>
                    <a:gd name="T6" fmla="*/ 998 w 1266"/>
                    <a:gd name="T7" fmla="*/ 647 h 674"/>
                    <a:gd name="T8" fmla="*/ 932 w 1266"/>
                    <a:gd name="T9" fmla="*/ 632 h 674"/>
                    <a:gd name="T10" fmla="*/ 865 w 1266"/>
                    <a:gd name="T11" fmla="*/ 611 h 674"/>
                    <a:gd name="T12" fmla="*/ 800 w 1266"/>
                    <a:gd name="T13" fmla="*/ 584 h 674"/>
                    <a:gd name="T14" fmla="*/ 665 w 1266"/>
                    <a:gd name="T15" fmla="*/ 505 h 674"/>
                    <a:gd name="T16" fmla="*/ 532 w 1266"/>
                    <a:gd name="T17" fmla="*/ 395 h 674"/>
                    <a:gd name="T18" fmla="*/ 399 w 1266"/>
                    <a:gd name="T19" fmla="*/ 264 h 674"/>
                    <a:gd name="T20" fmla="*/ 333 w 1266"/>
                    <a:gd name="T21" fmla="*/ 195 h 674"/>
                    <a:gd name="T22" fmla="*/ 266 w 1266"/>
                    <a:gd name="T23" fmla="*/ 133 h 674"/>
                    <a:gd name="T24" fmla="*/ 198 w 1266"/>
                    <a:gd name="T25" fmla="*/ 79 h 674"/>
                    <a:gd name="T26" fmla="*/ 133 w 1266"/>
                    <a:gd name="T27" fmla="*/ 35 h 674"/>
                    <a:gd name="T28" fmla="*/ 65 w 1266"/>
                    <a:gd name="T29" fmla="*/ 8 h 674"/>
                    <a:gd name="T30" fmla="*/ 0 w 1266"/>
                    <a:gd name="T31"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6" h="674">
                      <a:moveTo>
                        <a:pt x="1266" y="674"/>
                      </a:moveTo>
                      <a:lnTo>
                        <a:pt x="1133" y="666"/>
                      </a:lnTo>
                      <a:lnTo>
                        <a:pt x="1065" y="657"/>
                      </a:lnTo>
                      <a:lnTo>
                        <a:pt x="998" y="647"/>
                      </a:lnTo>
                      <a:lnTo>
                        <a:pt x="932" y="632"/>
                      </a:lnTo>
                      <a:lnTo>
                        <a:pt x="865" y="611"/>
                      </a:lnTo>
                      <a:lnTo>
                        <a:pt x="800" y="584"/>
                      </a:lnTo>
                      <a:lnTo>
                        <a:pt x="665" y="505"/>
                      </a:lnTo>
                      <a:lnTo>
                        <a:pt x="532" y="395"/>
                      </a:lnTo>
                      <a:lnTo>
                        <a:pt x="399" y="264"/>
                      </a:lnTo>
                      <a:lnTo>
                        <a:pt x="333" y="195"/>
                      </a:lnTo>
                      <a:lnTo>
                        <a:pt x="266" y="133"/>
                      </a:lnTo>
                      <a:lnTo>
                        <a:pt x="198" y="79"/>
                      </a:lnTo>
                      <a:lnTo>
                        <a:pt x="133" y="35"/>
                      </a:lnTo>
                      <a:lnTo>
                        <a:pt x="65" y="8"/>
                      </a:lnTo>
                      <a:lnTo>
                        <a:pt x="0" y="0"/>
                      </a:lnTo>
                    </a:path>
                  </a:pathLst>
                </a:custGeom>
                <a:noFill/>
                <a:ln w="57150" cmpd="sng">
                  <a:solidFill>
                    <a:srgbClr val="FF0000"/>
                  </a:solidFill>
                  <a:prstDash val="solid"/>
                  <a:round/>
                  <a:headEnd/>
                  <a:tailEnd/>
                </a:ln>
                <a:effectLst>
                  <a:outerShdw dist="127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3498" name="Freeform 26"/>
                <p:cNvSpPr>
                  <a:spLocks/>
                </p:cNvSpPr>
                <p:nvPr/>
              </p:nvSpPr>
              <p:spPr bwMode="auto">
                <a:xfrm>
                  <a:off x="1626" y="1516"/>
                  <a:ext cx="1266" cy="674"/>
                </a:xfrm>
                <a:custGeom>
                  <a:avLst/>
                  <a:gdLst>
                    <a:gd name="T0" fmla="*/ 0 w 1266"/>
                    <a:gd name="T1" fmla="*/ 674 h 674"/>
                    <a:gd name="T2" fmla="*/ 133 w 1266"/>
                    <a:gd name="T3" fmla="*/ 666 h 674"/>
                    <a:gd name="T4" fmla="*/ 199 w 1266"/>
                    <a:gd name="T5" fmla="*/ 657 h 674"/>
                    <a:gd name="T6" fmla="*/ 266 w 1266"/>
                    <a:gd name="T7" fmla="*/ 647 h 674"/>
                    <a:gd name="T8" fmla="*/ 332 w 1266"/>
                    <a:gd name="T9" fmla="*/ 632 h 674"/>
                    <a:gd name="T10" fmla="*/ 399 w 1266"/>
                    <a:gd name="T11" fmla="*/ 611 h 674"/>
                    <a:gd name="T12" fmla="*/ 467 w 1266"/>
                    <a:gd name="T13" fmla="*/ 584 h 674"/>
                    <a:gd name="T14" fmla="*/ 599 w 1266"/>
                    <a:gd name="T15" fmla="*/ 505 h 674"/>
                    <a:gd name="T16" fmla="*/ 732 w 1266"/>
                    <a:gd name="T17" fmla="*/ 395 h 674"/>
                    <a:gd name="T18" fmla="*/ 865 w 1266"/>
                    <a:gd name="T19" fmla="*/ 264 h 674"/>
                    <a:gd name="T20" fmla="*/ 933 w 1266"/>
                    <a:gd name="T21" fmla="*/ 195 h 674"/>
                    <a:gd name="T22" fmla="*/ 998 w 1266"/>
                    <a:gd name="T23" fmla="*/ 133 h 674"/>
                    <a:gd name="T24" fmla="*/ 1066 w 1266"/>
                    <a:gd name="T25" fmla="*/ 79 h 674"/>
                    <a:gd name="T26" fmla="*/ 1131 w 1266"/>
                    <a:gd name="T27" fmla="*/ 35 h 674"/>
                    <a:gd name="T28" fmla="*/ 1199 w 1266"/>
                    <a:gd name="T29" fmla="*/ 8 h 674"/>
                    <a:gd name="T30" fmla="*/ 1266 w 1266"/>
                    <a:gd name="T31"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6" h="674">
                      <a:moveTo>
                        <a:pt x="0" y="674"/>
                      </a:moveTo>
                      <a:lnTo>
                        <a:pt x="133" y="666"/>
                      </a:lnTo>
                      <a:lnTo>
                        <a:pt x="199" y="657"/>
                      </a:lnTo>
                      <a:lnTo>
                        <a:pt x="266" y="647"/>
                      </a:lnTo>
                      <a:lnTo>
                        <a:pt x="332" y="632"/>
                      </a:lnTo>
                      <a:lnTo>
                        <a:pt x="399" y="611"/>
                      </a:lnTo>
                      <a:lnTo>
                        <a:pt x="467" y="584"/>
                      </a:lnTo>
                      <a:lnTo>
                        <a:pt x="599" y="505"/>
                      </a:lnTo>
                      <a:lnTo>
                        <a:pt x="732" y="395"/>
                      </a:lnTo>
                      <a:lnTo>
                        <a:pt x="865" y="264"/>
                      </a:lnTo>
                      <a:lnTo>
                        <a:pt x="933" y="195"/>
                      </a:lnTo>
                      <a:lnTo>
                        <a:pt x="998" y="133"/>
                      </a:lnTo>
                      <a:lnTo>
                        <a:pt x="1066" y="79"/>
                      </a:lnTo>
                      <a:lnTo>
                        <a:pt x="1131" y="35"/>
                      </a:lnTo>
                      <a:lnTo>
                        <a:pt x="1199" y="8"/>
                      </a:lnTo>
                      <a:lnTo>
                        <a:pt x="1266" y="0"/>
                      </a:lnTo>
                    </a:path>
                  </a:pathLst>
                </a:custGeom>
                <a:noFill/>
                <a:ln w="57150" cmpd="sng">
                  <a:solidFill>
                    <a:srgbClr val="FF0000"/>
                  </a:solidFill>
                  <a:prstDash val="solid"/>
                  <a:round/>
                  <a:headEnd/>
                  <a:tailEnd/>
                </a:ln>
                <a:effectLst>
                  <a:outerShdw dist="127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3499" name="Rectangle 27"/>
              <p:cNvSpPr>
                <a:spLocks noChangeArrowheads="1"/>
              </p:cNvSpPr>
              <p:nvPr/>
            </p:nvSpPr>
            <p:spPr bwMode="auto">
              <a:xfrm>
                <a:off x="1531" y="2073"/>
                <a:ext cx="125"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zh-CN" altLang="zh-CN" sz="2300" b="1">
                  <a:solidFill>
                    <a:srgbClr val="F0F0F0"/>
                  </a:solidFill>
                  <a:effectLst>
                    <a:outerShdw blurRad="38100" dist="38100" dir="2700000" algn="tl">
                      <a:srgbClr val="000000"/>
                    </a:outerShdw>
                  </a:effectLst>
                  <a:latin typeface="Symbol" panose="05050102010706020507" pitchFamily="18" charset="2"/>
                </a:endParaRPr>
              </a:p>
            </p:txBody>
          </p:sp>
          <p:sp>
            <p:nvSpPr>
              <p:cNvPr id="233500" name="Rectangle 28"/>
              <p:cNvSpPr>
                <a:spLocks noChangeArrowheads="1"/>
              </p:cNvSpPr>
              <p:nvPr/>
            </p:nvSpPr>
            <p:spPr bwMode="auto">
              <a:xfrm>
                <a:off x="2448" y="2063"/>
                <a:ext cx="377"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zh-CN" altLang="zh-CN" sz="3200" b="1" baseline="-25000">
                  <a:effectLst>
                    <a:outerShdw blurRad="38100" dist="38100" dir="2700000" algn="tl">
                      <a:srgbClr val="000000"/>
                    </a:outerShdw>
                  </a:effectLst>
                </a:endParaRPr>
              </a:p>
            </p:txBody>
          </p:sp>
        </p:grpSp>
        <p:grpSp>
          <p:nvGrpSpPr>
            <p:cNvPr id="233501" name="Group 29"/>
            <p:cNvGrpSpPr>
              <a:grpSpLocks/>
            </p:cNvGrpSpPr>
            <p:nvPr/>
          </p:nvGrpSpPr>
          <p:grpSpPr bwMode="auto">
            <a:xfrm>
              <a:off x="3486" y="672"/>
              <a:ext cx="2274" cy="346"/>
              <a:chOff x="1056" y="1536"/>
              <a:chExt cx="2274" cy="346"/>
            </a:xfrm>
          </p:grpSpPr>
          <p:sp>
            <p:nvSpPr>
              <p:cNvPr id="233502" name="Rectangle 30"/>
              <p:cNvSpPr>
                <a:spLocks noChangeArrowheads="1"/>
              </p:cNvSpPr>
              <p:nvPr/>
            </p:nvSpPr>
            <p:spPr bwMode="auto">
              <a:xfrm>
                <a:off x="3024" y="1537"/>
                <a:ext cx="30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300" b="1">
                    <a:solidFill>
                      <a:srgbClr val="F0F0F0"/>
                    </a:solidFill>
                    <a:effectLst>
                      <a:outerShdw blurRad="38100" dist="38100" dir="2700000" algn="tl">
                        <a:srgbClr val="000000"/>
                      </a:outerShdw>
                    </a:effectLst>
                    <a:latin typeface="Symbol" panose="05050102010706020507" pitchFamily="18" charset="2"/>
                  </a:rPr>
                  <a:t>a</a:t>
                </a:r>
                <a:r>
                  <a:rPr lang="en-US" altLang="zh-CN" sz="2300" b="1">
                    <a:solidFill>
                      <a:srgbClr val="F0F0F0"/>
                    </a:solidFill>
                    <a:effectLst>
                      <a:outerShdw blurRad="38100" dist="38100" dir="2700000" algn="tl">
                        <a:srgbClr val="000000"/>
                      </a:outerShdw>
                    </a:effectLst>
                    <a:latin typeface="Arial" panose="020B0604020202020204" pitchFamily="34" charset="0"/>
                  </a:rPr>
                  <a:t>/</a:t>
                </a:r>
                <a:r>
                  <a:rPr lang="en-US" altLang="zh-CN" sz="2000" b="1">
                    <a:solidFill>
                      <a:srgbClr val="F0F0F0"/>
                    </a:solidFill>
                    <a:effectLst>
                      <a:outerShdw blurRad="38100" dist="38100" dir="2700000" algn="tl">
                        <a:srgbClr val="000000"/>
                      </a:outerShdw>
                    </a:effectLst>
                    <a:latin typeface="Arial" panose="020B0604020202020204" pitchFamily="34" charset="0"/>
                  </a:rPr>
                  <a:t>2</a:t>
                </a:r>
              </a:p>
            </p:txBody>
          </p:sp>
          <p:sp>
            <p:nvSpPr>
              <p:cNvPr id="233503" name="Rectangle 31"/>
              <p:cNvSpPr>
                <a:spLocks noChangeArrowheads="1"/>
              </p:cNvSpPr>
              <p:nvPr/>
            </p:nvSpPr>
            <p:spPr bwMode="auto">
              <a:xfrm>
                <a:off x="1056" y="1536"/>
                <a:ext cx="30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300" b="1">
                    <a:solidFill>
                      <a:srgbClr val="F0F0F0"/>
                    </a:solidFill>
                    <a:effectLst>
                      <a:outerShdw blurRad="38100" dist="38100" dir="2700000" algn="tl">
                        <a:srgbClr val="000000"/>
                      </a:outerShdw>
                    </a:effectLst>
                    <a:latin typeface="Symbol" panose="05050102010706020507" pitchFamily="18" charset="2"/>
                  </a:rPr>
                  <a:t>a</a:t>
                </a:r>
                <a:r>
                  <a:rPr lang="en-US" altLang="zh-CN" sz="2300" b="1">
                    <a:solidFill>
                      <a:srgbClr val="F0F0F0"/>
                    </a:solidFill>
                    <a:effectLst>
                      <a:outerShdw blurRad="38100" dist="38100" dir="2700000" algn="tl">
                        <a:srgbClr val="000000"/>
                      </a:outerShdw>
                    </a:effectLst>
                    <a:latin typeface="Arial" panose="020B0604020202020204" pitchFamily="34" charset="0"/>
                  </a:rPr>
                  <a:t>/</a:t>
                </a:r>
                <a:r>
                  <a:rPr lang="en-US" altLang="zh-CN" sz="2000" b="1">
                    <a:solidFill>
                      <a:srgbClr val="F0F0F0"/>
                    </a:solidFill>
                    <a:effectLst>
                      <a:outerShdw blurRad="38100" dist="38100" dir="2700000" algn="tl">
                        <a:srgbClr val="000000"/>
                      </a:outerShdw>
                    </a:effectLst>
                    <a:latin typeface="Arial" panose="020B0604020202020204" pitchFamily="34" charset="0"/>
                  </a:rPr>
                  <a:t>2</a:t>
                </a:r>
              </a:p>
            </p:txBody>
          </p:sp>
          <p:sp>
            <p:nvSpPr>
              <p:cNvPr id="233504" name="Line 32"/>
              <p:cNvSpPr>
                <a:spLocks noChangeShapeType="1"/>
              </p:cNvSpPr>
              <p:nvPr/>
            </p:nvSpPr>
            <p:spPr bwMode="auto">
              <a:xfrm flipH="1">
                <a:off x="2784" y="1728"/>
                <a:ext cx="209" cy="154"/>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33505" name="Line 33"/>
              <p:cNvSpPr>
                <a:spLocks noChangeShapeType="1"/>
              </p:cNvSpPr>
              <p:nvPr/>
            </p:nvSpPr>
            <p:spPr bwMode="auto">
              <a:xfrm>
                <a:off x="1344" y="1632"/>
                <a:ext cx="162" cy="232"/>
              </a:xfrm>
              <a:prstGeom prst="line">
                <a:avLst/>
              </a:prstGeom>
              <a:noFill/>
              <a:ln w="30163">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233506" name="Group 34"/>
            <p:cNvGrpSpPr>
              <a:grpSpLocks/>
            </p:cNvGrpSpPr>
            <p:nvPr/>
          </p:nvGrpSpPr>
          <p:grpSpPr bwMode="auto">
            <a:xfrm>
              <a:off x="3711" y="1080"/>
              <a:ext cx="1521" cy="600"/>
              <a:chOff x="3855" y="2520"/>
              <a:chExt cx="1521" cy="600"/>
            </a:xfrm>
          </p:grpSpPr>
          <p:graphicFrame>
            <p:nvGraphicFramePr>
              <p:cNvPr id="233507" name="Object 35">
                <a:hlinkClick r:id="" action="ppaction://ole?verb=0"/>
              </p:cNvPr>
              <p:cNvGraphicFramePr>
                <a:graphicFrameLocks/>
              </p:cNvGraphicFramePr>
              <p:nvPr>
                <p:extLst>
                  <p:ext uri="{D42A27DB-BD31-4B8C-83A1-F6EECF244321}">
                    <p14:modId xmlns:p14="http://schemas.microsoft.com/office/powerpoint/2010/main" val="2827141162"/>
                  </p:ext>
                </p:extLst>
              </p:nvPr>
            </p:nvGraphicFramePr>
            <p:xfrm>
              <a:off x="4944" y="2520"/>
              <a:ext cx="432" cy="600"/>
            </p:xfrm>
            <a:graphic>
              <a:graphicData uri="http://schemas.openxmlformats.org/presentationml/2006/ole">
                <mc:AlternateContent xmlns:mc="http://schemas.openxmlformats.org/markup-compatibility/2006">
                  <mc:Choice xmlns:v="urn:schemas-microsoft-com:vml" Requires="v">
                    <p:oleObj spid="_x0000_s30793" name="公式" r:id="rId5" imgW="241200" imgH="317160" progId="Equation.3">
                      <p:embed/>
                    </p:oleObj>
                  </mc:Choice>
                  <mc:Fallback>
                    <p:oleObj name="公式" r:id="rId5" imgW="241200" imgH="317160" progId="Equation.3">
                      <p:embed/>
                      <p:pic>
                        <p:nvPicPr>
                          <p:cNvPr id="0" name=""/>
                          <p:cNvPicPr>
                            <a:picLocks noChangeArrowheads="1"/>
                          </p:cNvPicPr>
                          <p:nvPr/>
                        </p:nvPicPr>
                        <p:blipFill>
                          <a:blip r:embed="rId6"/>
                          <a:srcRect/>
                          <a:stretch>
                            <a:fillRect/>
                          </a:stretch>
                        </p:blipFill>
                        <p:spPr bwMode="auto">
                          <a:xfrm>
                            <a:off x="4944" y="2520"/>
                            <a:ext cx="432" cy="6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233508" name="Object 36">
                <a:hlinkClick r:id="" action="ppaction://ole?verb=0"/>
              </p:cNvPr>
              <p:cNvGraphicFramePr>
                <a:graphicFrameLocks/>
              </p:cNvGraphicFramePr>
              <p:nvPr>
                <p:extLst>
                  <p:ext uri="{D42A27DB-BD31-4B8C-83A1-F6EECF244321}">
                    <p14:modId xmlns:p14="http://schemas.microsoft.com/office/powerpoint/2010/main" val="2677969272"/>
                  </p:ext>
                </p:extLst>
              </p:nvPr>
            </p:nvGraphicFramePr>
            <p:xfrm>
              <a:off x="3855" y="2520"/>
              <a:ext cx="702" cy="600"/>
            </p:xfrm>
            <a:graphic>
              <a:graphicData uri="http://schemas.openxmlformats.org/presentationml/2006/ole">
                <mc:AlternateContent xmlns:mc="http://schemas.openxmlformats.org/markup-compatibility/2006">
                  <mc:Choice xmlns:v="urn:schemas-microsoft-com:vml" Requires="v">
                    <p:oleObj spid="_x0000_s30794" name="公式" r:id="rId7" imgW="393480" imgH="317160" progId="Equation.3">
                      <p:embed/>
                    </p:oleObj>
                  </mc:Choice>
                  <mc:Fallback>
                    <p:oleObj name="公式" r:id="rId7" imgW="393480" imgH="317160" progId="Equation.3">
                      <p:embed/>
                      <p:pic>
                        <p:nvPicPr>
                          <p:cNvPr id="0" name=""/>
                          <p:cNvPicPr>
                            <a:picLocks noChangeArrowheads="1"/>
                          </p:cNvPicPr>
                          <p:nvPr/>
                        </p:nvPicPr>
                        <p:blipFill>
                          <a:blip r:embed="rId8"/>
                          <a:srcRect/>
                          <a:stretch>
                            <a:fillRect/>
                          </a:stretch>
                        </p:blipFill>
                        <p:spPr bwMode="auto">
                          <a:xfrm>
                            <a:off x="3855" y="2520"/>
                            <a:ext cx="702" cy="6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grpSp>
      <p:graphicFrame>
        <p:nvGraphicFramePr>
          <p:cNvPr id="233509" name="Object 37">
            <a:hlinkClick r:id="" action="ppaction://ole?verb=0"/>
          </p:cNvPr>
          <p:cNvGraphicFramePr>
            <a:graphicFrameLocks/>
          </p:cNvGraphicFramePr>
          <p:nvPr>
            <p:extLst>
              <p:ext uri="{D42A27DB-BD31-4B8C-83A1-F6EECF244321}">
                <p14:modId xmlns:p14="http://schemas.microsoft.com/office/powerpoint/2010/main" val="3755299783"/>
              </p:ext>
            </p:extLst>
          </p:nvPr>
        </p:nvGraphicFramePr>
        <p:xfrm>
          <a:off x="5067300" y="952500"/>
          <a:ext cx="5889625" cy="1376363"/>
        </p:xfrm>
        <a:graphic>
          <a:graphicData uri="http://schemas.openxmlformats.org/presentationml/2006/ole">
            <mc:AlternateContent xmlns:mc="http://schemas.openxmlformats.org/markup-compatibility/2006">
              <mc:Choice xmlns:v="urn:schemas-microsoft-com:vml" Requires="v">
                <p:oleObj spid="_x0000_s30795" name="公式" r:id="rId9" imgW="1815840" imgH="444240" progId="Equation.3">
                  <p:embed/>
                </p:oleObj>
              </mc:Choice>
              <mc:Fallback>
                <p:oleObj name="公式" r:id="rId9" imgW="1815840" imgH="444240" progId="Equation.3">
                  <p:embed/>
                  <p:pic>
                    <p:nvPicPr>
                      <p:cNvPr id="0" name=""/>
                      <p:cNvPicPr>
                        <a:picLocks noChangeArrowheads="1"/>
                      </p:cNvPicPr>
                      <p:nvPr/>
                    </p:nvPicPr>
                    <p:blipFill>
                      <a:blip r:embed="rId10"/>
                      <a:srcRect/>
                      <a:stretch>
                        <a:fillRect/>
                      </a:stretch>
                    </p:blipFill>
                    <p:spPr bwMode="auto">
                      <a:xfrm>
                        <a:off x="5067300" y="952500"/>
                        <a:ext cx="5889625" cy="13763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233510" name="Object 38">
            <a:hlinkClick r:id="" action="ppaction://ole?verb=0"/>
          </p:cNvPr>
          <p:cNvGraphicFramePr>
            <a:graphicFrameLocks/>
          </p:cNvGraphicFramePr>
          <p:nvPr>
            <p:extLst>
              <p:ext uri="{D42A27DB-BD31-4B8C-83A1-F6EECF244321}">
                <p14:modId xmlns:p14="http://schemas.microsoft.com/office/powerpoint/2010/main" val="3822812805"/>
              </p:ext>
            </p:extLst>
          </p:nvPr>
        </p:nvGraphicFramePr>
        <p:xfrm>
          <a:off x="5764213" y="2628900"/>
          <a:ext cx="3582987" cy="1376363"/>
        </p:xfrm>
        <a:graphic>
          <a:graphicData uri="http://schemas.openxmlformats.org/presentationml/2006/ole">
            <mc:AlternateContent xmlns:mc="http://schemas.openxmlformats.org/markup-compatibility/2006">
              <mc:Choice xmlns:v="urn:schemas-microsoft-com:vml" Requires="v">
                <p:oleObj spid="_x0000_s30796" name="公式" r:id="rId11" imgW="1104840" imgH="444240" progId="Equation.3">
                  <p:embed/>
                </p:oleObj>
              </mc:Choice>
              <mc:Fallback>
                <p:oleObj name="公式" r:id="rId11" imgW="1104840" imgH="444240" progId="Equation.3">
                  <p:embed/>
                  <p:pic>
                    <p:nvPicPr>
                      <p:cNvPr id="0" name=""/>
                      <p:cNvPicPr>
                        <a:picLocks noChangeArrowheads="1"/>
                      </p:cNvPicPr>
                      <p:nvPr/>
                    </p:nvPicPr>
                    <p:blipFill>
                      <a:blip r:embed="rId12"/>
                      <a:srcRect/>
                      <a:stretch>
                        <a:fillRect/>
                      </a:stretch>
                    </p:blipFill>
                    <p:spPr bwMode="auto">
                      <a:xfrm>
                        <a:off x="5764213" y="2628900"/>
                        <a:ext cx="3582987" cy="13763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233511" name="Rectangle 39"/>
          <p:cNvSpPr>
            <a:spLocks noChangeArrowheads="1"/>
          </p:cNvSpPr>
          <p:nvPr/>
        </p:nvSpPr>
        <p:spPr bwMode="auto">
          <a:xfrm>
            <a:off x="3144839" y="5764214"/>
            <a:ext cx="6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0F0F0"/>
                </a:solidFill>
                <a:miter lim="800000"/>
                <a:headEnd/>
                <a:tailEnd/>
              </a14:hiddenLine>
            </a:ext>
          </a:extLst>
        </p:spPr>
        <p:txBody>
          <a:bodyPr wrap="none" lIns="0" tIns="0" rIns="0" bIns="0">
            <a:spAutoFit/>
          </a:bodyPr>
          <a:lstStyle/>
          <a:p>
            <a:endParaRPr lang="zh-CN" altLang="zh-CN" sz="2300" b="1">
              <a:solidFill>
                <a:srgbClr val="F0F0F0"/>
              </a:solidFill>
              <a:effectLst>
                <a:outerShdw blurRad="38100" dist="38100" dir="2700000" algn="tl">
                  <a:srgbClr val="000000"/>
                </a:outerShdw>
              </a:effectLst>
              <a:latin typeface="Symbol" panose="05050102010706020507" pitchFamily="18" charset="2"/>
            </a:endParaRPr>
          </a:p>
        </p:txBody>
      </p:sp>
      <p:sp>
        <p:nvSpPr>
          <p:cNvPr id="233512" name="Rectangle 40"/>
          <p:cNvSpPr>
            <a:spLocks noChangeArrowheads="1"/>
          </p:cNvSpPr>
          <p:nvPr/>
        </p:nvSpPr>
        <p:spPr bwMode="auto">
          <a:xfrm>
            <a:off x="2454275" y="6415088"/>
            <a:ext cx="1841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zh-CN" altLang="zh-CN" sz="2300" b="1">
              <a:solidFill>
                <a:srgbClr val="F0F0F0"/>
              </a:solidFill>
              <a:effectLst>
                <a:outerShdw blurRad="38100" dist="38100" dir="2700000" algn="tl">
                  <a:srgbClr val="000000"/>
                </a:outerShdw>
              </a:effectLst>
              <a:latin typeface="Symbol" panose="05050102010706020507" pitchFamily="18" charset="2"/>
            </a:endParaRPr>
          </a:p>
        </p:txBody>
      </p:sp>
      <p:sp>
        <p:nvSpPr>
          <p:cNvPr id="233513" name="Rectangle 41"/>
          <p:cNvSpPr>
            <a:spLocks noChangeArrowheads="1"/>
          </p:cNvSpPr>
          <p:nvPr/>
        </p:nvSpPr>
        <p:spPr bwMode="auto">
          <a:xfrm>
            <a:off x="3902075" y="6400800"/>
            <a:ext cx="59848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zh-CN" altLang="zh-CN" sz="3200" b="1" baseline="-25000">
              <a:effectLst>
                <a:outerShdw blurRad="38100" dist="38100" dir="2700000" algn="tl">
                  <a:srgbClr val="000000"/>
                </a:outerShdw>
              </a:effectLst>
            </a:endParaRPr>
          </a:p>
        </p:txBody>
      </p:sp>
      <p:grpSp>
        <p:nvGrpSpPr>
          <p:cNvPr id="233514" name="Group 42"/>
          <p:cNvGrpSpPr>
            <a:grpSpLocks/>
          </p:cNvGrpSpPr>
          <p:nvPr/>
        </p:nvGrpSpPr>
        <p:grpSpPr bwMode="auto">
          <a:xfrm>
            <a:off x="1905000" y="4114801"/>
            <a:ext cx="3048000" cy="1618258"/>
            <a:chOff x="192" y="3168"/>
            <a:chExt cx="2138" cy="1165"/>
          </a:xfrm>
        </p:grpSpPr>
        <p:grpSp>
          <p:nvGrpSpPr>
            <p:cNvPr id="233515" name="Group 43"/>
            <p:cNvGrpSpPr>
              <a:grpSpLocks/>
            </p:cNvGrpSpPr>
            <p:nvPr/>
          </p:nvGrpSpPr>
          <p:grpSpPr bwMode="auto">
            <a:xfrm>
              <a:off x="192" y="3168"/>
              <a:ext cx="2138" cy="696"/>
              <a:chOff x="192" y="3264"/>
              <a:chExt cx="2138" cy="696"/>
            </a:xfrm>
          </p:grpSpPr>
          <p:sp>
            <p:nvSpPr>
              <p:cNvPr id="233516" name="Freeform 44" descr="60%"/>
              <p:cNvSpPr>
                <a:spLocks/>
              </p:cNvSpPr>
              <p:nvPr/>
            </p:nvSpPr>
            <p:spPr bwMode="auto">
              <a:xfrm>
                <a:off x="284" y="3360"/>
                <a:ext cx="772" cy="600"/>
              </a:xfrm>
              <a:custGeom>
                <a:avLst/>
                <a:gdLst>
                  <a:gd name="T0" fmla="*/ 436 w 436"/>
                  <a:gd name="T1" fmla="*/ 202 h 202"/>
                  <a:gd name="T2" fmla="*/ 0 w 436"/>
                  <a:gd name="T3" fmla="*/ 202 h 202"/>
                  <a:gd name="T4" fmla="*/ 109 w 436"/>
                  <a:gd name="T5" fmla="*/ 167 h 202"/>
                  <a:gd name="T6" fmla="*/ 248 w 436"/>
                  <a:gd name="T7" fmla="*/ 117 h 202"/>
                  <a:gd name="T8" fmla="*/ 348 w 436"/>
                  <a:gd name="T9" fmla="*/ 67 h 202"/>
                  <a:gd name="T10" fmla="*/ 436 w 436"/>
                  <a:gd name="T11" fmla="*/ 0 h 202"/>
                  <a:gd name="T12" fmla="*/ 436 w 436"/>
                  <a:gd name="T13" fmla="*/ 202 h 202"/>
                </a:gdLst>
                <a:ahLst/>
                <a:cxnLst>
                  <a:cxn ang="0">
                    <a:pos x="T0" y="T1"/>
                  </a:cxn>
                  <a:cxn ang="0">
                    <a:pos x="T2" y="T3"/>
                  </a:cxn>
                  <a:cxn ang="0">
                    <a:pos x="T4" y="T5"/>
                  </a:cxn>
                  <a:cxn ang="0">
                    <a:pos x="T6" y="T7"/>
                  </a:cxn>
                  <a:cxn ang="0">
                    <a:pos x="T8" y="T9"/>
                  </a:cxn>
                  <a:cxn ang="0">
                    <a:pos x="T10" y="T11"/>
                  </a:cxn>
                  <a:cxn ang="0">
                    <a:pos x="T12" y="T13"/>
                  </a:cxn>
                </a:cxnLst>
                <a:rect l="0" t="0" r="r" b="b"/>
                <a:pathLst>
                  <a:path w="436" h="202">
                    <a:moveTo>
                      <a:pt x="436" y="202"/>
                    </a:moveTo>
                    <a:lnTo>
                      <a:pt x="0" y="202"/>
                    </a:lnTo>
                    <a:lnTo>
                      <a:pt x="109" y="167"/>
                    </a:lnTo>
                    <a:lnTo>
                      <a:pt x="248" y="117"/>
                    </a:lnTo>
                    <a:lnTo>
                      <a:pt x="348" y="67"/>
                    </a:lnTo>
                    <a:lnTo>
                      <a:pt x="436" y="0"/>
                    </a:lnTo>
                    <a:lnTo>
                      <a:pt x="436" y="202"/>
                    </a:lnTo>
                    <a:close/>
                  </a:path>
                </a:pathLst>
              </a:custGeom>
              <a:pattFill prst="pct60">
                <a:fgClr>
                  <a:schemeClr val="hlink"/>
                </a:fgClr>
                <a:bgClr>
                  <a:srgbClr val="FFFFFF"/>
                </a:bgClr>
              </a:pattFill>
              <a:ln w="30163">
                <a:solidFill>
                  <a:schemeClr val="hlink"/>
                </a:solidFill>
                <a:prstDash val="solid"/>
                <a:round/>
                <a:headEnd/>
                <a:tailEnd/>
              </a:ln>
            </p:spPr>
            <p:txBody>
              <a:bodyPr/>
              <a:lstStyle/>
              <a:p>
                <a:endParaRPr lang="zh-CN" altLang="en-US"/>
              </a:p>
            </p:txBody>
          </p:sp>
          <p:sp>
            <p:nvSpPr>
              <p:cNvPr id="233517" name="Line 45"/>
              <p:cNvSpPr>
                <a:spLocks noChangeShapeType="1"/>
              </p:cNvSpPr>
              <p:nvPr/>
            </p:nvSpPr>
            <p:spPr bwMode="auto">
              <a:xfrm>
                <a:off x="192" y="3960"/>
                <a:ext cx="2138" cy="0"/>
              </a:xfrm>
              <a:prstGeom prst="line">
                <a:avLst/>
              </a:prstGeom>
              <a:noFill/>
              <a:ln w="42863">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233518" name="Group 46"/>
              <p:cNvGrpSpPr>
                <a:grpSpLocks/>
              </p:cNvGrpSpPr>
              <p:nvPr/>
            </p:nvGrpSpPr>
            <p:grpSpPr bwMode="auto">
              <a:xfrm>
                <a:off x="192" y="3264"/>
                <a:ext cx="2014" cy="663"/>
                <a:chOff x="1626" y="1516"/>
                <a:chExt cx="2532" cy="674"/>
              </a:xfrm>
            </p:grpSpPr>
            <p:sp>
              <p:nvSpPr>
                <p:cNvPr id="233519" name="Freeform 47"/>
                <p:cNvSpPr>
                  <a:spLocks/>
                </p:cNvSpPr>
                <p:nvPr/>
              </p:nvSpPr>
              <p:spPr bwMode="auto">
                <a:xfrm>
                  <a:off x="2892" y="1516"/>
                  <a:ext cx="1266" cy="674"/>
                </a:xfrm>
                <a:custGeom>
                  <a:avLst/>
                  <a:gdLst>
                    <a:gd name="T0" fmla="*/ 1266 w 1266"/>
                    <a:gd name="T1" fmla="*/ 674 h 674"/>
                    <a:gd name="T2" fmla="*/ 1133 w 1266"/>
                    <a:gd name="T3" fmla="*/ 666 h 674"/>
                    <a:gd name="T4" fmla="*/ 1065 w 1266"/>
                    <a:gd name="T5" fmla="*/ 657 h 674"/>
                    <a:gd name="T6" fmla="*/ 998 w 1266"/>
                    <a:gd name="T7" fmla="*/ 647 h 674"/>
                    <a:gd name="T8" fmla="*/ 932 w 1266"/>
                    <a:gd name="T9" fmla="*/ 632 h 674"/>
                    <a:gd name="T10" fmla="*/ 865 w 1266"/>
                    <a:gd name="T11" fmla="*/ 611 h 674"/>
                    <a:gd name="T12" fmla="*/ 800 w 1266"/>
                    <a:gd name="T13" fmla="*/ 584 h 674"/>
                    <a:gd name="T14" fmla="*/ 665 w 1266"/>
                    <a:gd name="T15" fmla="*/ 505 h 674"/>
                    <a:gd name="T16" fmla="*/ 532 w 1266"/>
                    <a:gd name="T17" fmla="*/ 395 h 674"/>
                    <a:gd name="T18" fmla="*/ 399 w 1266"/>
                    <a:gd name="T19" fmla="*/ 264 h 674"/>
                    <a:gd name="T20" fmla="*/ 333 w 1266"/>
                    <a:gd name="T21" fmla="*/ 195 h 674"/>
                    <a:gd name="T22" fmla="*/ 266 w 1266"/>
                    <a:gd name="T23" fmla="*/ 133 h 674"/>
                    <a:gd name="T24" fmla="*/ 198 w 1266"/>
                    <a:gd name="T25" fmla="*/ 79 h 674"/>
                    <a:gd name="T26" fmla="*/ 133 w 1266"/>
                    <a:gd name="T27" fmla="*/ 35 h 674"/>
                    <a:gd name="T28" fmla="*/ 65 w 1266"/>
                    <a:gd name="T29" fmla="*/ 8 h 674"/>
                    <a:gd name="T30" fmla="*/ 0 w 1266"/>
                    <a:gd name="T31"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6" h="674">
                      <a:moveTo>
                        <a:pt x="1266" y="674"/>
                      </a:moveTo>
                      <a:lnTo>
                        <a:pt x="1133" y="666"/>
                      </a:lnTo>
                      <a:lnTo>
                        <a:pt x="1065" y="657"/>
                      </a:lnTo>
                      <a:lnTo>
                        <a:pt x="998" y="647"/>
                      </a:lnTo>
                      <a:lnTo>
                        <a:pt x="932" y="632"/>
                      </a:lnTo>
                      <a:lnTo>
                        <a:pt x="865" y="611"/>
                      </a:lnTo>
                      <a:lnTo>
                        <a:pt x="800" y="584"/>
                      </a:lnTo>
                      <a:lnTo>
                        <a:pt x="665" y="505"/>
                      </a:lnTo>
                      <a:lnTo>
                        <a:pt x="532" y="395"/>
                      </a:lnTo>
                      <a:lnTo>
                        <a:pt x="399" y="264"/>
                      </a:lnTo>
                      <a:lnTo>
                        <a:pt x="333" y="195"/>
                      </a:lnTo>
                      <a:lnTo>
                        <a:pt x="266" y="133"/>
                      </a:lnTo>
                      <a:lnTo>
                        <a:pt x="198" y="79"/>
                      </a:lnTo>
                      <a:lnTo>
                        <a:pt x="133" y="35"/>
                      </a:lnTo>
                      <a:lnTo>
                        <a:pt x="65" y="8"/>
                      </a:lnTo>
                      <a:lnTo>
                        <a:pt x="0" y="0"/>
                      </a:lnTo>
                    </a:path>
                  </a:pathLst>
                </a:custGeom>
                <a:noFill/>
                <a:ln w="57150" cmpd="sng">
                  <a:solidFill>
                    <a:srgbClr val="FF0000"/>
                  </a:solidFill>
                  <a:prstDash val="solid"/>
                  <a:round/>
                  <a:headEnd/>
                  <a:tailEnd/>
                </a:ln>
                <a:effectLst>
                  <a:outerShdw dist="127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3520" name="Freeform 48"/>
                <p:cNvSpPr>
                  <a:spLocks/>
                </p:cNvSpPr>
                <p:nvPr/>
              </p:nvSpPr>
              <p:spPr bwMode="auto">
                <a:xfrm>
                  <a:off x="1626" y="1516"/>
                  <a:ext cx="1266" cy="674"/>
                </a:xfrm>
                <a:custGeom>
                  <a:avLst/>
                  <a:gdLst>
                    <a:gd name="T0" fmla="*/ 0 w 1266"/>
                    <a:gd name="T1" fmla="*/ 674 h 674"/>
                    <a:gd name="T2" fmla="*/ 133 w 1266"/>
                    <a:gd name="T3" fmla="*/ 666 h 674"/>
                    <a:gd name="T4" fmla="*/ 199 w 1266"/>
                    <a:gd name="T5" fmla="*/ 657 h 674"/>
                    <a:gd name="T6" fmla="*/ 266 w 1266"/>
                    <a:gd name="T7" fmla="*/ 647 h 674"/>
                    <a:gd name="T8" fmla="*/ 332 w 1266"/>
                    <a:gd name="T9" fmla="*/ 632 h 674"/>
                    <a:gd name="T10" fmla="*/ 399 w 1266"/>
                    <a:gd name="T11" fmla="*/ 611 h 674"/>
                    <a:gd name="T12" fmla="*/ 467 w 1266"/>
                    <a:gd name="T13" fmla="*/ 584 h 674"/>
                    <a:gd name="T14" fmla="*/ 599 w 1266"/>
                    <a:gd name="T15" fmla="*/ 505 h 674"/>
                    <a:gd name="T16" fmla="*/ 732 w 1266"/>
                    <a:gd name="T17" fmla="*/ 395 h 674"/>
                    <a:gd name="T18" fmla="*/ 865 w 1266"/>
                    <a:gd name="T19" fmla="*/ 264 h 674"/>
                    <a:gd name="T20" fmla="*/ 933 w 1266"/>
                    <a:gd name="T21" fmla="*/ 195 h 674"/>
                    <a:gd name="T22" fmla="*/ 998 w 1266"/>
                    <a:gd name="T23" fmla="*/ 133 h 674"/>
                    <a:gd name="T24" fmla="*/ 1066 w 1266"/>
                    <a:gd name="T25" fmla="*/ 79 h 674"/>
                    <a:gd name="T26" fmla="*/ 1131 w 1266"/>
                    <a:gd name="T27" fmla="*/ 35 h 674"/>
                    <a:gd name="T28" fmla="*/ 1199 w 1266"/>
                    <a:gd name="T29" fmla="*/ 8 h 674"/>
                    <a:gd name="T30" fmla="*/ 1266 w 1266"/>
                    <a:gd name="T31"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6" h="674">
                      <a:moveTo>
                        <a:pt x="0" y="674"/>
                      </a:moveTo>
                      <a:lnTo>
                        <a:pt x="133" y="666"/>
                      </a:lnTo>
                      <a:lnTo>
                        <a:pt x="199" y="657"/>
                      </a:lnTo>
                      <a:lnTo>
                        <a:pt x="266" y="647"/>
                      </a:lnTo>
                      <a:lnTo>
                        <a:pt x="332" y="632"/>
                      </a:lnTo>
                      <a:lnTo>
                        <a:pt x="399" y="611"/>
                      </a:lnTo>
                      <a:lnTo>
                        <a:pt x="467" y="584"/>
                      </a:lnTo>
                      <a:lnTo>
                        <a:pt x="599" y="505"/>
                      </a:lnTo>
                      <a:lnTo>
                        <a:pt x="732" y="395"/>
                      </a:lnTo>
                      <a:lnTo>
                        <a:pt x="865" y="264"/>
                      </a:lnTo>
                      <a:lnTo>
                        <a:pt x="933" y="195"/>
                      </a:lnTo>
                      <a:lnTo>
                        <a:pt x="998" y="133"/>
                      </a:lnTo>
                      <a:lnTo>
                        <a:pt x="1066" y="79"/>
                      </a:lnTo>
                      <a:lnTo>
                        <a:pt x="1131" y="35"/>
                      </a:lnTo>
                      <a:lnTo>
                        <a:pt x="1199" y="8"/>
                      </a:lnTo>
                      <a:lnTo>
                        <a:pt x="1266" y="0"/>
                      </a:lnTo>
                    </a:path>
                  </a:pathLst>
                </a:custGeom>
                <a:noFill/>
                <a:ln w="57150" cmpd="sng">
                  <a:solidFill>
                    <a:srgbClr val="FF0000"/>
                  </a:solidFill>
                  <a:prstDash val="solid"/>
                  <a:round/>
                  <a:headEnd/>
                  <a:tailEnd/>
                </a:ln>
                <a:effectLst>
                  <a:outerShdw dist="127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3521" name="Rectangle 49"/>
              <p:cNvSpPr>
                <a:spLocks noChangeArrowheads="1"/>
              </p:cNvSpPr>
              <p:nvPr/>
            </p:nvSpPr>
            <p:spPr bwMode="auto">
              <a:xfrm>
                <a:off x="192" y="3336"/>
                <a:ext cx="30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300" b="1">
                    <a:solidFill>
                      <a:srgbClr val="F0F0F0"/>
                    </a:solidFill>
                    <a:effectLst>
                      <a:outerShdw blurRad="38100" dist="38100" dir="2700000" algn="tl">
                        <a:srgbClr val="000000"/>
                      </a:outerShdw>
                    </a:effectLst>
                    <a:latin typeface="Symbol" panose="05050102010706020507" pitchFamily="18" charset="2"/>
                  </a:rPr>
                  <a:t>a</a:t>
                </a:r>
                <a:endParaRPr lang="en-US" altLang="zh-CN" sz="2000" b="1">
                  <a:solidFill>
                    <a:srgbClr val="F0F0F0"/>
                  </a:solidFill>
                  <a:effectLst>
                    <a:outerShdw blurRad="38100" dist="38100" dir="2700000" algn="tl">
                      <a:srgbClr val="000000"/>
                    </a:outerShdw>
                  </a:effectLst>
                  <a:latin typeface="Arial" panose="020B0604020202020204" pitchFamily="34" charset="0"/>
                </a:endParaRPr>
              </a:p>
            </p:txBody>
          </p:sp>
          <p:sp>
            <p:nvSpPr>
              <p:cNvPr id="233522" name="Line 50"/>
              <p:cNvSpPr>
                <a:spLocks noChangeShapeType="1"/>
              </p:cNvSpPr>
              <p:nvPr/>
            </p:nvSpPr>
            <p:spPr bwMode="auto">
              <a:xfrm>
                <a:off x="480" y="3432"/>
                <a:ext cx="162" cy="232"/>
              </a:xfrm>
              <a:prstGeom prst="line">
                <a:avLst/>
              </a:prstGeom>
              <a:noFill/>
              <a:ln w="30163">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33523" name="Object 51">
              <a:hlinkClick r:id="" action="ppaction://ole?verb=0"/>
            </p:cNvPr>
            <p:cNvGraphicFramePr>
              <a:graphicFrameLocks/>
            </p:cNvGraphicFramePr>
            <p:nvPr>
              <p:extLst>
                <p:ext uri="{D42A27DB-BD31-4B8C-83A1-F6EECF244321}">
                  <p14:modId xmlns:p14="http://schemas.microsoft.com/office/powerpoint/2010/main" val="489743802"/>
                </p:ext>
              </p:extLst>
            </p:nvPr>
          </p:nvGraphicFramePr>
          <p:xfrm>
            <a:off x="685" y="3877"/>
            <a:ext cx="591" cy="456"/>
          </p:xfrm>
          <a:graphic>
            <a:graphicData uri="http://schemas.openxmlformats.org/presentationml/2006/ole">
              <mc:AlternateContent xmlns:mc="http://schemas.openxmlformats.org/markup-compatibility/2006">
                <mc:Choice xmlns:v="urn:schemas-microsoft-com:vml" Requires="v">
                  <p:oleObj spid="_x0000_s30797" name="公式" r:id="rId13" imgW="330120" imgH="241200" progId="Equation.3">
                    <p:embed/>
                  </p:oleObj>
                </mc:Choice>
                <mc:Fallback>
                  <p:oleObj name="公式" r:id="rId13" imgW="330120" imgH="241200" progId="Equation.3">
                    <p:embed/>
                    <p:pic>
                      <p:nvPicPr>
                        <p:cNvPr id="0" name=""/>
                        <p:cNvPicPr>
                          <a:picLocks noChangeArrowheads="1"/>
                        </p:cNvPicPr>
                        <p:nvPr/>
                      </p:nvPicPr>
                      <p:blipFill>
                        <a:blip r:embed="rId14"/>
                        <a:srcRect/>
                        <a:stretch>
                          <a:fillRect/>
                        </a:stretch>
                      </p:blipFill>
                      <p:spPr bwMode="auto">
                        <a:xfrm>
                          <a:off x="685" y="3877"/>
                          <a:ext cx="591" cy="45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graphicFrame>
        <p:nvGraphicFramePr>
          <p:cNvPr id="233524" name="Object 52">
            <a:hlinkClick r:id="" action="ppaction://ole?verb=0"/>
          </p:cNvPr>
          <p:cNvGraphicFramePr>
            <a:graphicFrameLocks/>
          </p:cNvGraphicFramePr>
          <p:nvPr>
            <p:extLst>
              <p:ext uri="{D42A27DB-BD31-4B8C-83A1-F6EECF244321}">
                <p14:modId xmlns:p14="http://schemas.microsoft.com/office/powerpoint/2010/main" val="3581905650"/>
              </p:ext>
            </p:extLst>
          </p:nvPr>
        </p:nvGraphicFramePr>
        <p:xfrm>
          <a:off x="5854700" y="4229100"/>
          <a:ext cx="3748088" cy="1376363"/>
        </p:xfrm>
        <a:graphic>
          <a:graphicData uri="http://schemas.openxmlformats.org/presentationml/2006/ole">
            <mc:AlternateContent xmlns:mc="http://schemas.openxmlformats.org/markup-compatibility/2006">
              <mc:Choice xmlns:v="urn:schemas-microsoft-com:vml" Requires="v">
                <p:oleObj spid="_x0000_s30798" name="公式" r:id="rId15" imgW="1155600" imgH="444240" progId="Equation.3">
                  <p:embed/>
                </p:oleObj>
              </mc:Choice>
              <mc:Fallback>
                <p:oleObj name="公式" r:id="rId15" imgW="1155600" imgH="444240" progId="Equation.3">
                  <p:embed/>
                  <p:pic>
                    <p:nvPicPr>
                      <p:cNvPr id="0" name=""/>
                      <p:cNvPicPr>
                        <a:picLocks noChangeArrowheads="1"/>
                      </p:cNvPicPr>
                      <p:nvPr/>
                    </p:nvPicPr>
                    <p:blipFill>
                      <a:blip r:embed="rId16"/>
                      <a:srcRect/>
                      <a:stretch>
                        <a:fillRect/>
                      </a:stretch>
                    </p:blipFill>
                    <p:spPr bwMode="auto">
                      <a:xfrm>
                        <a:off x="5854700" y="4229100"/>
                        <a:ext cx="3748088" cy="13763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233525" name="Rectangle 53"/>
          <p:cNvSpPr>
            <a:spLocks noChangeArrowheads="1"/>
          </p:cNvSpPr>
          <p:nvPr/>
        </p:nvSpPr>
        <p:spPr bwMode="auto">
          <a:xfrm>
            <a:off x="1676400" y="5715000"/>
            <a:ext cx="8610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hlink"/>
              </a:buClr>
              <a:buSzPct val="80000"/>
              <a:buFont typeface="Wingdings" panose="05000000000000000000" pitchFamily="2" charset="2"/>
              <a:buNone/>
            </a:pPr>
            <a:r>
              <a:rPr kumimoji="0" lang="zh-CN" altLang="en-US" sz="3600" b="1">
                <a:solidFill>
                  <a:schemeClr val="hlink"/>
                </a:solidFill>
                <a:effectLst>
                  <a:outerShdw blurRad="38100" dist="38100" dir="2700000" algn="tl">
                    <a:srgbClr val="000000"/>
                  </a:outerShdw>
                </a:effectLst>
                <a:latin typeface="宋体" panose="02010600030101010101" pitchFamily="2" charset="-122"/>
              </a:rPr>
              <a:t>注意观察其规律，此方法适用于所有从双侧置信区间到单侧置信区间的构造。</a:t>
            </a:r>
          </a:p>
        </p:txBody>
      </p:sp>
    </p:spTree>
    <p:extLst>
      <p:ext uri="{BB962C8B-B14F-4D97-AF65-F5344CB8AC3E}">
        <p14:creationId xmlns:p14="http://schemas.microsoft.com/office/powerpoint/2010/main" val="1794259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ctrTitle"/>
          </p:nvPr>
        </p:nvSpPr>
        <p:spPr>
          <a:xfrm>
            <a:off x="1336216" y="381470"/>
            <a:ext cx="4968875" cy="809625"/>
          </a:xfrm>
          <a:noFill/>
          <a:ln/>
        </p:spPr>
        <p:txBody>
          <a:bodyPr vert="horz" lIns="91440" tIns="45720" rIns="91440" bIns="45720" rtlCol="0" anchor="ctr">
            <a:normAutofit/>
          </a:bodyPr>
          <a:lstStyle/>
          <a:p>
            <a:pPr algn="l"/>
            <a:r>
              <a:rPr lang="zh-CN" altLang="en-US" sz="3200">
                <a:latin typeface="Arial" panose="020B0604020202020204" pitchFamily="34" charset="0"/>
                <a:ea typeface="黑体" panose="02010609060101010101" pitchFamily="49" charset="-122"/>
              </a:rPr>
              <a:t>二、点估计与区间估计</a:t>
            </a:r>
          </a:p>
        </p:txBody>
      </p:sp>
      <p:sp>
        <p:nvSpPr>
          <p:cNvPr id="424964" name="Line 4"/>
          <p:cNvSpPr>
            <a:spLocks noChangeShapeType="1"/>
          </p:cNvSpPr>
          <p:nvPr/>
        </p:nvSpPr>
        <p:spPr bwMode="auto">
          <a:xfrm>
            <a:off x="5783263" y="2836863"/>
            <a:ext cx="0" cy="398462"/>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424965" name="Line 5"/>
          <p:cNvSpPr>
            <a:spLocks noChangeShapeType="1"/>
          </p:cNvSpPr>
          <p:nvPr/>
        </p:nvSpPr>
        <p:spPr bwMode="auto">
          <a:xfrm>
            <a:off x="3959225" y="3235325"/>
            <a:ext cx="372745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424966" name="Group 6"/>
          <p:cNvGrpSpPr>
            <a:grpSpLocks/>
          </p:cNvGrpSpPr>
          <p:nvPr/>
        </p:nvGrpSpPr>
        <p:grpSpPr bwMode="auto">
          <a:xfrm>
            <a:off x="3365713" y="4365626"/>
            <a:ext cx="2286259" cy="1820863"/>
            <a:chOff x="1367" y="2400"/>
            <a:chExt cx="1387" cy="1128"/>
          </a:xfrm>
        </p:grpSpPr>
        <p:sp>
          <p:nvSpPr>
            <p:cNvPr id="424968" name="Text Box 8"/>
            <p:cNvSpPr txBox="1">
              <a:spLocks noChangeArrowheads="1"/>
            </p:cNvSpPr>
            <p:nvPr/>
          </p:nvSpPr>
          <p:spPr bwMode="auto">
            <a:xfrm>
              <a:off x="1542" y="3263"/>
              <a:ext cx="1189" cy="2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200" b="1"/>
                <a:t>最小二乘法</a:t>
              </a:r>
            </a:p>
          </p:txBody>
        </p:sp>
        <p:sp>
          <p:nvSpPr>
            <p:cNvPr id="424969" name="Text Box 9"/>
            <p:cNvSpPr txBox="1">
              <a:spLocks noChangeArrowheads="1"/>
            </p:cNvSpPr>
            <p:nvPr/>
          </p:nvSpPr>
          <p:spPr bwMode="auto">
            <a:xfrm>
              <a:off x="1543" y="3024"/>
              <a:ext cx="1189" cy="2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200" b="1"/>
                <a:t>最大似然法</a:t>
              </a:r>
            </a:p>
          </p:txBody>
        </p:sp>
        <p:sp>
          <p:nvSpPr>
            <p:cNvPr id="424970" name="Text Box 10"/>
            <p:cNvSpPr txBox="1">
              <a:spLocks noChangeArrowheads="1"/>
            </p:cNvSpPr>
            <p:nvPr/>
          </p:nvSpPr>
          <p:spPr bwMode="auto">
            <a:xfrm>
              <a:off x="1367" y="2782"/>
              <a:ext cx="1387" cy="2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200" b="1" dirty="0" smtClean="0"/>
                <a:t>矩估计法</a:t>
              </a:r>
              <a:endParaRPr lang="zh-CN" altLang="en-US" sz="2200" b="1" dirty="0"/>
            </a:p>
          </p:txBody>
        </p:sp>
        <p:sp>
          <p:nvSpPr>
            <p:cNvPr id="424971" name="Line 11"/>
            <p:cNvSpPr>
              <a:spLocks noChangeShapeType="1"/>
            </p:cNvSpPr>
            <p:nvPr/>
          </p:nvSpPr>
          <p:spPr bwMode="auto">
            <a:xfrm>
              <a:off x="1494" y="2400"/>
              <a:ext cx="0" cy="10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24972" name="Line 12"/>
            <p:cNvSpPr>
              <a:spLocks noChangeShapeType="1"/>
            </p:cNvSpPr>
            <p:nvPr/>
          </p:nvSpPr>
          <p:spPr bwMode="auto">
            <a:xfrm>
              <a:off x="1494" y="2688"/>
              <a:ext cx="14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24973" name="Line 13"/>
            <p:cNvSpPr>
              <a:spLocks noChangeShapeType="1"/>
            </p:cNvSpPr>
            <p:nvPr/>
          </p:nvSpPr>
          <p:spPr bwMode="auto">
            <a:xfrm>
              <a:off x="1494" y="2928"/>
              <a:ext cx="14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24974" name="Line 14"/>
            <p:cNvSpPr>
              <a:spLocks noChangeShapeType="1"/>
            </p:cNvSpPr>
            <p:nvPr/>
          </p:nvSpPr>
          <p:spPr bwMode="auto">
            <a:xfrm>
              <a:off x="1494" y="3168"/>
              <a:ext cx="14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24975" name="Line 15"/>
            <p:cNvSpPr>
              <a:spLocks noChangeShapeType="1"/>
            </p:cNvSpPr>
            <p:nvPr/>
          </p:nvSpPr>
          <p:spPr bwMode="auto">
            <a:xfrm>
              <a:off x="1494" y="3408"/>
              <a:ext cx="14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424976" name="Text Box 16"/>
          <p:cNvSpPr txBox="1">
            <a:spLocks noChangeArrowheads="1"/>
          </p:cNvSpPr>
          <p:nvPr/>
        </p:nvSpPr>
        <p:spPr bwMode="auto">
          <a:xfrm>
            <a:off x="4433889" y="2276475"/>
            <a:ext cx="2778125" cy="592138"/>
          </a:xfrm>
          <a:prstGeom prst="rect">
            <a:avLst/>
          </a:prstGeom>
          <a:solidFill>
            <a:schemeClr val="accent2"/>
          </a:solidFill>
          <a:ln w="12700">
            <a:solidFill>
              <a:schemeClr val="bg2"/>
            </a:solidFill>
            <a:miter lim="800000"/>
            <a:headEnd/>
            <a:tailEnd/>
          </a:ln>
          <a:effectLst>
            <a:outerShdw dist="40161" dir="1106097" algn="ctr" rotWithShape="0">
              <a:schemeClr val="bg2"/>
            </a:outerShdw>
          </a:effectLst>
        </p:spPr>
        <p:txBody>
          <a:bodyPr>
            <a:spAutoFit/>
          </a:bodyPr>
          <a:lstStyle/>
          <a:p>
            <a:pPr algn="ctr">
              <a:spcBef>
                <a:spcPct val="50000"/>
              </a:spcBef>
            </a:pPr>
            <a:r>
              <a:rPr lang="zh-CN" altLang="en-US" sz="3200">
                <a:latin typeface="宋体" panose="02010600030101010101" pitchFamily="2" charset="-122"/>
              </a:rPr>
              <a:t>估 计 方 法</a:t>
            </a:r>
          </a:p>
        </p:txBody>
      </p:sp>
      <p:sp>
        <p:nvSpPr>
          <p:cNvPr id="424977" name="Text Box 17"/>
          <p:cNvSpPr txBox="1">
            <a:spLocks noChangeArrowheads="1"/>
          </p:cNvSpPr>
          <p:nvPr/>
        </p:nvSpPr>
        <p:spPr bwMode="auto">
          <a:xfrm>
            <a:off x="2927351" y="3714750"/>
            <a:ext cx="2339975" cy="592138"/>
          </a:xfrm>
          <a:prstGeom prst="rect">
            <a:avLst/>
          </a:prstGeom>
          <a:solidFill>
            <a:schemeClr val="accent2"/>
          </a:solidFill>
          <a:ln w="12700">
            <a:solidFill>
              <a:schemeClr val="bg2"/>
            </a:solidFill>
            <a:miter lim="800000"/>
            <a:headEnd/>
            <a:tailEnd/>
          </a:ln>
          <a:effectLst>
            <a:outerShdw dist="40161" dir="1106097" algn="ctr" rotWithShape="0">
              <a:schemeClr val="bg2"/>
            </a:outerShdw>
          </a:effectLst>
        </p:spPr>
        <p:txBody>
          <a:bodyPr>
            <a:spAutoFit/>
          </a:bodyPr>
          <a:lstStyle/>
          <a:p>
            <a:pPr algn="ctr">
              <a:spcBef>
                <a:spcPct val="50000"/>
              </a:spcBef>
            </a:pPr>
            <a:r>
              <a:rPr lang="zh-CN" altLang="en-US" sz="3200">
                <a:latin typeface="宋体" panose="02010600030101010101" pitchFamily="2" charset="-122"/>
              </a:rPr>
              <a:t>点  估  计</a:t>
            </a:r>
          </a:p>
        </p:txBody>
      </p:sp>
      <p:sp>
        <p:nvSpPr>
          <p:cNvPr id="424978" name="Text Box 18"/>
          <p:cNvSpPr txBox="1">
            <a:spLocks noChangeArrowheads="1"/>
          </p:cNvSpPr>
          <p:nvPr/>
        </p:nvSpPr>
        <p:spPr bwMode="auto">
          <a:xfrm>
            <a:off x="6497638" y="3714750"/>
            <a:ext cx="2220912" cy="592138"/>
          </a:xfrm>
          <a:prstGeom prst="rect">
            <a:avLst/>
          </a:prstGeom>
          <a:solidFill>
            <a:schemeClr val="accent2"/>
          </a:solidFill>
          <a:ln w="12700">
            <a:solidFill>
              <a:schemeClr val="bg2"/>
            </a:solidFill>
            <a:miter lim="800000"/>
            <a:headEnd/>
            <a:tailEnd/>
          </a:ln>
          <a:effectLst>
            <a:outerShdw dist="40161" dir="1106097" algn="ctr" rotWithShape="0">
              <a:schemeClr val="bg2"/>
            </a:outerShdw>
          </a:effectLst>
        </p:spPr>
        <p:txBody>
          <a:bodyPr>
            <a:spAutoFit/>
          </a:bodyPr>
          <a:lstStyle/>
          <a:p>
            <a:pPr algn="ctr">
              <a:spcBef>
                <a:spcPct val="50000"/>
              </a:spcBef>
            </a:pPr>
            <a:r>
              <a:rPr lang="zh-CN" altLang="en-US" sz="3200" dirty="0">
                <a:latin typeface="宋体" panose="02010600030101010101" pitchFamily="2" charset="-122"/>
              </a:rPr>
              <a:t>区间估计</a:t>
            </a:r>
          </a:p>
        </p:txBody>
      </p:sp>
      <p:sp>
        <p:nvSpPr>
          <p:cNvPr id="424979" name="Line 19"/>
          <p:cNvSpPr>
            <a:spLocks noChangeShapeType="1"/>
          </p:cNvSpPr>
          <p:nvPr/>
        </p:nvSpPr>
        <p:spPr bwMode="auto">
          <a:xfrm>
            <a:off x="7686675" y="3235326"/>
            <a:ext cx="0" cy="479425"/>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424980" name="Line 20"/>
          <p:cNvSpPr>
            <a:spLocks noChangeShapeType="1"/>
          </p:cNvSpPr>
          <p:nvPr/>
        </p:nvSpPr>
        <p:spPr bwMode="auto">
          <a:xfrm>
            <a:off x="3959225" y="3235326"/>
            <a:ext cx="0" cy="479425"/>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86439503"/>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1524000" y="333375"/>
            <a:ext cx="2878138" cy="895350"/>
          </a:xfrm>
          <a:noFill/>
          <a:ln/>
        </p:spPr>
        <p:txBody>
          <a:bodyPr/>
          <a:lstStyle/>
          <a:p>
            <a:pPr algn="l"/>
            <a:r>
              <a:rPr lang="en-US" altLang="zh-CN" sz="3200">
                <a:solidFill>
                  <a:schemeClr val="tx2"/>
                </a:solidFill>
              </a:rPr>
              <a:t>1</a:t>
            </a:r>
            <a:r>
              <a:rPr lang="zh-CN" altLang="en-US" sz="3200">
                <a:solidFill>
                  <a:schemeClr val="tx2"/>
                </a:solidFill>
              </a:rPr>
              <a:t>、点估计</a:t>
            </a:r>
            <a:endParaRPr lang="zh-CN" altLang="en-US" sz="3200">
              <a:solidFill>
                <a:schemeClr val="tx2"/>
              </a:solidFill>
              <a:latin typeface="Arial" panose="020B0604020202020204" pitchFamily="34" charset="0"/>
            </a:endParaRPr>
          </a:p>
        </p:txBody>
      </p:sp>
      <p:sp>
        <p:nvSpPr>
          <p:cNvPr id="433155" name="Rectangle 3"/>
          <p:cNvSpPr>
            <a:spLocks noGrp="1" noChangeArrowheads="1"/>
          </p:cNvSpPr>
          <p:nvPr>
            <p:ph type="body" idx="1"/>
          </p:nvPr>
        </p:nvSpPr>
        <p:spPr>
          <a:xfrm>
            <a:off x="1524000" y="1773238"/>
            <a:ext cx="8382000" cy="4495800"/>
          </a:xfrm>
          <a:noFill/>
          <a:ln/>
        </p:spPr>
        <p:txBody>
          <a:bodyPr/>
          <a:lstStyle/>
          <a:p>
            <a:pPr marL="609600" indent="-609600" algn="just">
              <a:buFontTx/>
              <a:buChar char="•"/>
            </a:pPr>
            <a:r>
              <a:rPr lang="zh-CN" altLang="en-US" sz="2400" b="1" dirty="0">
                <a:solidFill>
                  <a:schemeClr val="accent2"/>
                </a:solidFill>
              </a:rPr>
              <a:t>用样本的估计量直接作为总体参数的估计值</a:t>
            </a:r>
          </a:p>
          <a:p>
            <a:pPr marL="1219200" lvl="1" indent="-533400" algn="just">
              <a:buFont typeface="Wingdings" panose="05000000000000000000" pitchFamily="2" charset="2"/>
              <a:buChar char="§"/>
            </a:pPr>
            <a:r>
              <a:rPr lang="zh-CN" altLang="en-US" b="1" dirty="0"/>
              <a:t>例</a:t>
            </a:r>
            <a:r>
              <a:rPr lang="en-US" altLang="zh-CN" b="1" dirty="0"/>
              <a:t>1</a:t>
            </a:r>
            <a:r>
              <a:rPr lang="zh-CN" altLang="en-US" b="1" dirty="0"/>
              <a:t>：用样本均值直接</a:t>
            </a:r>
            <a:r>
              <a:rPr lang="zh-CN" altLang="en-US" b="1" dirty="0">
                <a:latin typeface="Symbol" panose="05050102010706020507" pitchFamily="18" charset="2"/>
              </a:rPr>
              <a:t>作为</a:t>
            </a:r>
            <a:r>
              <a:rPr lang="zh-CN" altLang="en-US" b="1" dirty="0"/>
              <a:t>总体均值的估计</a:t>
            </a:r>
          </a:p>
          <a:p>
            <a:pPr marL="1219200" lvl="1" indent="-533400" algn="just">
              <a:buFont typeface="Wingdings" panose="05000000000000000000" pitchFamily="2" charset="2"/>
              <a:buChar char="§"/>
            </a:pPr>
            <a:r>
              <a:rPr lang="zh-CN" altLang="en-US" b="1" dirty="0"/>
              <a:t>例</a:t>
            </a:r>
            <a:r>
              <a:rPr lang="en-US" altLang="zh-CN" b="1" dirty="0"/>
              <a:t>2</a:t>
            </a:r>
            <a:r>
              <a:rPr lang="zh-CN" altLang="en-US" b="1" dirty="0"/>
              <a:t>：用样本方差直接</a:t>
            </a:r>
            <a:r>
              <a:rPr lang="zh-CN" altLang="en-US" b="1" dirty="0">
                <a:latin typeface="Symbol" panose="05050102010706020507" pitchFamily="18" charset="2"/>
              </a:rPr>
              <a:t>作为</a:t>
            </a:r>
            <a:r>
              <a:rPr lang="zh-CN" altLang="en-US" b="1" dirty="0"/>
              <a:t>总体方差的估计</a:t>
            </a:r>
          </a:p>
          <a:p>
            <a:pPr marL="609600" indent="-609600" algn="just">
              <a:spcBef>
                <a:spcPct val="33000"/>
              </a:spcBef>
              <a:buFontTx/>
              <a:buChar char="•"/>
            </a:pPr>
            <a:r>
              <a:rPr lang="zh-CN" altLang="en-US" sz="2400" b="1" dirty="0"/>
              <a:t>没有给出估计值接近总体参数程度的信息</a:t>
            </a:r>
          </a:p>
          <a:p>
            <a:pPr marL="609600" indent="-609600" algn="just">
              <a:spcBef>
                <a:spcPct val="33000"/>
              </a:spcBef>
              <a:buFontTx/>
              <a:buChar char="•"/>
            </a:pPr>
            <a:r>
              <a:rPr lang="zh-CN" altLang="en-US" sz="2400" b="1" dirty="0">
                <a:solidFill>
                  <a:schemeClr val="accent2"/>
                </a:solidFill>
              </a:rPr>
              <a:t>点估计的方法</a:t>
            </a:r>
          </a:p>
          <a:p>
            <a:pPr marL="1219200" lvl="1" indent="-533400" algn="just">
              <a:spcBef>
                <a:spcPct val="33000"/>
              </a:spcBef>
            </a:pPr>
            <a:r>
              <a:rPr lang="zh-CN" altLang="en-US" sz="2000" b="1" dirty="0"/>
              <a:t>矩估计法</a:t>
            </a:r>
          </a:p>
          <a:p>
            <a:pPr marL="1219200" lvl="1" indent="-533400" algn="just">
              <a:spcBef>
                <a:spcPct val="33000"/>
              </a:spcBef>
            </a:pPr>
            <a:r>
              <a:rPr lang="zh-CN" altLang="en-US" sz="2000" b="1" dirty="0" smtClean="0"/>
              <a:t>最大似然法</a:t>
            </a:r>
            <a:endParaRPr lang="zh-CN" altLang="en-US" sz="2000" b="1" dirty="0"/>
          </a:p>
          <a:p>
            <a:pPr marL="1219200" lvl="1" indent="-533400" algn="just">
              <a:spcBef>
                <a:spcPct val="33000"/>
              </a:spcBef>
            </a:pPr>
            <a:r>
              <a:rPr lang="zh-CN" altLang="en-US" sz="2000" b="1" dirty="0"/>
              <a:t>最小二乘法等</a:t>
            </a:r>
          </a:p>
        </p:txBody>
      </p:sp>
    </p:spTree>
    <p:extLst>
      <p:ext uri="{BB962C8B-B14F-4D97-AF65-F5344CB8AC3E}">
        <p14:creationId xmlns:p14="http://schemas.microsoft.com/office/powerpoint/2010/main" val="2943104095"/>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1774826" y="333375"/>
            <a:ext cx="2843213" cy="927100"/>
          </a:xfrm>
          <a:noFill/>
          <a:ln/>
        </p:spPr>
        <p:txBody>
          <a:bodyPr/>
          <a:lstStyle/>
          <a:p>
            <a:pPr algn="l"/>
            <a:r>
              <a:rPr lang="en-US" altLang="zh-CN" sz="3200">
                <a:solidFill>
                  <a:schemeClr val="tx2"/>
                </a:solidFill>
              </a:rPr>
              <a:t>2</a:t>
            </a:r>
            <a:r>
              <a:rPr lang="zh-CN" altLang="en-US" sz="3200">
                <a:solidFill>
                  <a:schemeClr val="tx2"/>
                </a:solidFill>
              </a:rPr>
              <a:t>、区间估计</a:t>
            </a:r>
            <a:endParaRPr lang="zh-CN" altLang="en-US" sz="3200">
              <a:solidFill>
                <a:schemeClr val="tx2"/>
              </a:solidFill>
              <a:latin typeface="Arial" panose="020B0604020202020204" pitchFamily="34" charset="0"/>
            </a:endParaRPr>
          </a:p>
        </p:txBody>
      </p:sp>
      <p:sp>
        <p:nvSpPr>
          <p:cNvPr id="731139" name="Rectangle 3"/>
          <p:cNvSpPr>
            <a:spLocks noGrp="1" noChangeArrowheads="1"/>
          </p:cNvSpPr>
          <p:nvPr>
            <p:ph type="body" idx="1"/>
          </p:nvPr>
        </p:nvSpPr>
        <p:spPr>
          <a:xfrm>
            <a:off x="1703389" y="1844675"/>
            <a:ext cx="7913687" cy="4572000"/>
          </a:xfrm>
          <a:noFill/>
          <a:ln/>
        </p:spPr>
        <p:txBody>
          <a:bodyPr/>
          <a:lstStyle/>
          <a:p>
            <a:pPr marL="609600" indent="-609600" algn="just">
              <a:buFontTx/>
              <a:buChar char="•"/>
            </a:pPr>
            <a:r>
              <a:rPr lang="zh-CN" altLang="en-US" sz="2400" b="1" dirty="0"/>
              <a:t>在点估计的基础上，给出总体参数估计的一个区间范围，该区间由样本统计量加减抽样误差而得到的</a:t>
            </a:r>
          </a:p>
          <a:p>
            <a:pPr marL="609600" indent="-609600" algn="just">
              <a:buFontTx/>
              <a:buChar char="•"/>
            </a:pPr>
            <a:r>
              <a:rPr lang="zh-CN" altLang="en-US" sz="2400" b="1" dirty="0">
                <a:solidFill>
                  <a:schemeClr val="accent2"/>
                </a:solidFill>
              </a:rPr>
              <a:t>置信水平：</a:t>
            </a:r>
            <a:r>
              <a:rPr lang="zh-CN" altLang="en-US" sz="2400" b="1" dirty="0"/>
              <a:t>根据样本统计量的抽样分布对样本统计量与总体参数的接近程度给出的概率度量</a:t>
            </a:r>
          </a:p>
          <a:p>
            <a:pPr marL="609600" indent="-609600" algn="just">
              <a:buFontTx/>
              <a:buChar char="•"/>
            </a:pPr>
            <a:r>
              <a:rPr lang="zh-CN" altLang="en-US" sz="2400" b="1" dirty="0">
                <a:solidFill>
                  <a:schemeClr val="accent2"/>
                </a:solidFill>
              </a:rPr>
              <a:t>置信区间构成：</a:t>
            </a:r>
            <a:r>
              <a:rPr lang="zh-CN" altLang="en-US" sz="2400" b="1" dirty="0"/>
              <a:t>置信上限、置信下限</a:t>
            </a:r>
          </a:p>
          <a:p>
            <a:pPr marL="609600" indent="-609600" algn="just">
              <a:buFontTx/>
              <a:buChar char="•"/>
            </a:pPr>
            <a:r>
              <a:rPr lang="zh-CN" altLang="en-US" sz="2400" b="1" dirty="0">
                <a:solidFill>
                  <a:schemeClr val="accent2"/>
                </a:solidFill>
              </a:rPr>
              <a:t>区间长度的影响因素：</a:t>
            </a:r>
          </a:p>
          <a:p>
            <a:pPr marL="1543050" lvl="2" indent="-457200"/>
            <a:r>
              <a:rPr lang="zh-CN" altLang="en-US" b="1" dirty="0"/>
              <a:t>总体数据的离散程度，</a:t>
            </a:r>
            <a:r>
              <a:rPr lang="zh-CN" altLang="en-US" b="1" dirty="0">
                <a:latin typeface="Symbol" panose="05050102010706020507" pitchFamily="18" charset="2"/>
              </a:rPr>
              <a:t>用  来测度</a:t>
            </a:r>
          </a:p>
          <a:p>
            <a:pPr marL="1543050" lvl="2" indent="-457200"/>
            <a:r>
              <a:rPr lang="zh-CN" altLang="en-US" b="1" dirty="0"/>
              <a:t>样本容量</a:t>
            </a:r>
            <a:r>
              <a:rPr lang="en-US" altLang="zh-CN" b="1" dirty="0"/>
              <a:t>n</a:t>
            </a:r>
          </a:p>
          <a:p>
            <a:pPr marL="1543050" lvl="2" indent="-457200"/>
            <a:r>
              <a:rPr lang="zh-CN" altLang="en-US" b="1" dirty="0"/>
              <a:t>置信水平 </a:t>
            </a:r>
            <a:r>
              <a:rPr lang="en-US" altLang="zh-CN" b="1" dirty="0"/>
              <a:t>(1 - </a:t>
            </a:r>
            <a:r>
              <a:rPr lang="en-US" altLang="zh-CN" b="1" i="1" dirty="0">
                <a:latin typeface="Symbol" panose="05050102010706020507" pitchFamily="18" charset="2"/>
              </a:rPr>
              <a:t></a:t>
            </a:r>
            <a:r>
              <a:rPr lang="en-US" altLang="zh-CN" b="1" dirty="0"/>
              <a:t>)</a:t>
            </a:r>
          </a:p>
          <a:p>
            <a:pPr marL="1219200" lvl="1" indent="-533400" algn="just"/>
            <a:endParaRPr lang="en-US" altLang="zh-CN" b="1" dirty="0"/>
          </a:p>
          <a:p>
            <a:pPr marL="609600" indent="-609600" algn="just">
              <a:buFontTx/>
              <a:buChar char="•"/>
            </a:pPr>
            <a:endParaRPr lang="en-US" altLang="zh-CN" sz="2400" b="1" dirty="0"/>
          </a:p>
          <a:p>
            <a:pPr marL="609600" indent="-609600" algn="just">
              <a:buFontTx/>
              <a:buChar char="•"/>
            </a:pPr>
            <a:endParaRPr lang="en-US" altLang="zh-CN" sz="2400" b="1" dirty="0"/>
          </a:p>
        </p:txBody>
      </p:sp>
    </p:spTree>
    <p:extLst>
      <p:ext uri="{BB962C8B-B14F-4D97-AF65-F5344CB8AC3E}">
        <p14:creationId xmlns:p14="http://schemas.microsoft.com/office/powerpoint/2010/main" val="444773869"/>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9378" name="Rectangle 2"/>
          <p:cNvSpPr>
            <a:spLocks noGrp="1" noChangeArrowheads="1"/>
          </p:cNvSpPr>
          <p:nvPr>
            <p:ph type="body" idx="1"/>
          </p:nvPr>
        </p:nvSpPr>
        <p:spPr>
          <a:xfrm>
            <a:off x="2133600" y="1828800"/>
            <a:ext cx="8077200" cy="4114800"/>
          </a:xfrm>
          <a:noFill/>
          <a:ln/>
        </p:spPr>
        <p:txBody>
          <a:bodyPr/>
          <a:lstStyle/>
          <a:p>
            <a:pPr marL="609600" indent="-609600">
              <a:buFontTx/>
              <a:buAutoNum type="arabicPeriod"/>
            </a:pPr>
            <a:r>
              <a:rPr lang="zh-CN" altLang="en-US" b="1" dirty="0"/>
              <a:t>将构造置信区间的步骤重复很多次，置信区间包含总体参数真值的次数所占的比例称为置信水平 </a:t>
            </a:r>
          </a:p>
          <a:p>
            <a:pPr marL="609600" indent="-609600">
              <a:buFontTx/>
              <a:buAutoNum type="arabicPeriod"/>
            </a:pPr>
            <a:r>
              <a:rPr lang="zh-CN" altLang="en-US" b="1" dirty="0"/>
              <a:t>表示为 </a:t>
            </a:r>
            <a:r>
              <a:rPr lang="en-US" altLang="zh-CN" b="1" dirty="0"/>
              <a:t>(1 - </a:t>
            </a:r>
            <a:r>
              <a:rPr lang="en-US" altLang="zh-CN" b="1" dirty="0">
                <a:latin typeface="Symbol" panose="05050102010706020507" pitchFamily="18" charset="2"/>
              </a:rPr>
              <a:t></a:t>
            </a:r>
          </a:p>
          <a:p>
            <a:pPr marL="1219200" lvl="1" indent="-533400"/>
            <a:r>
              <a:rPr lang="en-US" altLang="zh-CN" b="1" dirty="0">
                <a:latin typeface="Symbol" panose="05050102010706020507" pitchFamily="18" charset="2"/>
              </a:rPr>
              <a:t></a:t>
            </a:r>
            <a:r>
              <a:rPr lang="zh-CN" altLang="en-US" b="1" dirty="0">
                <a:latin typeface="Symbol" panose="05050102010706020507" pitchFamily="18" charset="2"/>
              </a:rPr>
              <a:t>为是总体参数未在区间内的比例</a:t>
            </a:r>
            <a:endParaRPr lang="zh-CN" altLang="en-US" b="1" dirty="0"/>
          </a:p>
          <a:p>
            <a:pPr marL="609600" indent="-609600">
              <a:spcBef>
                <a:spcPct val="33000"/>
              </a:spcBef>
              <a:buFontTx/>
              <a:buAutoNum type="arabicPeriod" startAt="3"/>
            </a:pPr>
            <a:r>
              <a:rPr lang="zh-CN" altLang="en-US" b="1" dirty="0"/>
              <a:t>常用的置信水平值有 </a:t>
            </a:r>
            <a:r>
              <a:rPr lang="en-US" altLang="zh-CN" b="1" dirty="0"/>
              <a:t>99%, 95%, 90%</a:t>
            </a:r>
          </a:p>
          <a:p>
            <a:pPr marL="1219200" lvl="1" indent="-533400"/>
            <a:r>
              <a:rPr lang="zh-CN" altLang="en-US" b="1" dirty="0">
                <a:latin typeface="Symbol" panose="05050102010706020507" pitchFamily="18" charset="2"/>
              </a:rPr>
              <a:t>相应的 </a:t>
            </a:r>
            <a:r>
              <a:rPr lang="zh-CN" altLang="en-US" b="1" dirty="0"/>
              <a:t>为</a:t>
            </a:r>
            <a:r>
              <a:rPr lang="en-US" altLang="zh-CN" b="1" dirty="0"/>
              <a:t>0.01</a:t>
            </a:r>
            <a:r>
              <a:rPr lang="zh-CN" altLang="en-US" b="1" dirty="0"/>
              <a:t>，</a:t>
            </a:r>
            <a:r>
              <a:rPr lang="en-US" altLang="zh-CN" b="1" dirty="0"/>
              <a:t>0.05</a:t>
            </a:r>
            <a:r>
              <a:rPr lang="zh-CN" altLang="en-US" b="1" dirty="0"/>
              <a:t>，</a:t>
            </a:r>
            <a:r>
              <a:rPr lang="en-US" altLang="zh-CN" b="1" dirty="0"/>
              <a:t>0.10</a:t>
            </a:r>
          </a:p>
        </p:txBody>
      </p:sp>
      <p:sp>
        <p:nvSpPr>
          <p:cNvPr id="869379" name="Rectangle 3"/>
          <p:cNvSpPr>
            <a:spLocks noGrp="1" noChangeArrowheads="1"/>
          </p:cNvSpPr>
          <p:nvPr>
            <p:ph type="title"/>
          </p:nvPr>
        </p:nvSpPr>
        <p:spPr>
          <a:xfrm>
            <a:off x="2063750" y="188913"/>
            <a:ext cx="3384550" cy="1143000"/>
          </a:xfrm>
          <a:noFill/>
          <a:ln/>
        </p:spPr>
        <p:txBody>
          <a:bodyPr/>
          <a:lstStyle/>
          <a:p>
            <a:pPr algn="l"/>
            <a:r>
              <a:rPr lang="en-US" altLang="zh-CN">
                <a:solidFill>
                  <a:schemeClr val="tx2"/>
                </a:solidFill>
                <a:latin typeface="黑体" panose="02010609060101010101" pitchFamily="49" charset="-122"/>
                <a:ea typeface="黑体" panose="02010609060101010101" pitchFamily="49" charset="-122"/>
              </a:rPr>
              <a:t>3</a:t>
            </a:r>
            <a:r>
              <a:rPr lang="zh-CN" altLang="en-US">
                <a:solidFill>
                  <a:schemeClr val="tx2"/>
                </a:solidFill>
                <a:latin typeface="黑体" panose="02010609060101010101" pitchFamily="49" charset="-122"/>
                <a:ea typeface="黑体" panose="02010609060101010101" pitchFamily="49" charset="-122"/>
              </a:rPr>
              <a:t>、置信水平 </a:t>
            </a:r>
          </a:p>
        </p:txBody>
      </p:sp>
    </p:spTree>
    <p:extLst>
      <p:ext uri="{BB962C8B-B14F-4D97-AF65-F5344CB8AC3E}">
        <p14:creationId xmlns:p14="http://schemas.microsoft.com/office/powerpoint/2010/main" val="4060117356"/>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2343</Words>
  <Application>Microsoft Office PowerPoint</Application>
  <PresentationFormat>宽屏</PresentationFormat>
  <Paragraphs>351</Paragraphs>
  <Slides>52</Slides>
  <Notes>32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5</vt:i4>
      </vt:variant>
      <vt:variant>
        <vt:lpstr>幻灯片标题</vt:lpstr>
      </vt:variant>
      <vt:variant>
        <vt:i4>52</vt:i4>
      </vt:variant>
    </vt:vector>
  </HeadingPairs>
  <TitlesOfParts>
    <vt:vector size="72" baseType="lpstr">
      <vt:lpstr>黑体</vt:lpstr>
      <vt:lpstr>楷体_GB2312</vt:lpstr>
      <vt:lpstr>隶书</vt:lpstr>
      <vt:lpstr>宋体</vt:lpstr>
      <vt:lpstr>Arial</vt:lpstr>
      <vt:lpstr>Book Antiqua</vt:lpstr>
      <vt:lpstr>Calibri</vt:lpstr>
      <vt:lpstr>Calibri Light</vt:lpstr>
      <vt:lpstr>Cambria Math</vt:lpstr>
      <vt:lpstr>Symbol</vt:lpstr>
      <vt:lpstr>Tahoma</vt:lpstr>
      <vt:lpstr>Times New Roman</vt:lpstr>
      <vt:lpstr>Wingdings</vt:lpstr>
      <vt:lpstr>Wingdings 3</vt:lpstr>
      <vt:lpstr>Office 主题</vt:lpstr>
      <vt:lpstr>公式</vt:lpstr>
      <vt:lpstr>Equation</vt:lpstr>
      <vt:lpstr>Microsoft 公式 3.0</vt:lpstr>
      <vt:lpstr>MathType 5.0 Equation</vt:lpstr>
      <vt:lpstr>Adobe Photoshop Image</vt:lpstr>
      <vt:lpstr>第9章  参数估计</vt:lpstr>
      <vt:lpstr>本章主要内容</vt:lpstr>
      <vt:lpstr>参数估计在统计方法中的地位</vt:lpstr>
      <vt:lpstr>PowerPoint 演示文稿</vt:lpstr>
      <vt:lpstr>一、估计量与估计值</vt:lpstr>
      <vt:lpstr>二、点估计与区间估计</vt:lpstr>
      <vt:lpstr>1、点估计</vt:lpstr>
      <vt:lpstr>2、区间估计</vt:lpstr>
      <vt:lpstr>3、置信水平 </vt:lpstr>
      <vt:lpstr>4、置信区间</vt:lpstr>
      <vt:lpstr>PowerPoint 演示文稿</vt:lpstr>
      <vt:lpstr>PowerPoint 演示文稿</vt:lpstr>
      <vt:lpstr>PowerPoint 演示文稿</vt:lpstr>
      <vt:lpstr>PowerPoint 演示文稿</vt:lpstr>
      <vt:lpstr>PowerPoint 演示文稿</vt:lpstr>
      <vt:lpstr>PowerPoint 演示文稿</vt:lpstr>
      <vt:lpstr>三、评价估计量的标准</vt:lpstr>
      <vt:lpstr>PowerPoint 演示文稿</vt:lpstr>
      <vt:lpstr>一、总体均值的区间估计</vt:lpstr>
      <vt:lpstr>(一) 单个正态总体置信区间的求法</vt:lpstr>
      <vt:lpstr>1、总体均值的区间估计  (正态总体、２ 已知，或非正态总体、大样本)</vt:lpstr>
      <vt:lpstr>PowerPoint 演示文稿</vt:lpstr>
      <vt:lpstr>PowerPoint 演示文稿</vt:lpstr>
      <vt:lpstr>(2) 未知方差</vt:lpstr>
      <vt:lpstr>2、总体均值的区间估计  (正态总体 ２未知、小样本)</vt:lpstr>
      <vt:lpstr>PowerPoint 演示文稿</vt:lpstr>
      <vt:lpstr>关于t 分布</vt:lpstr>
      <vt:lpstr>PowerPoint 演示文稿</vt:lpstr>
      <vt:lpstr>二、总体方差的区间估计</vt:lpstr>
      <vt:lpstr>PowerPoint 演示文稿</vt:lpstr>
      <vt:lpstr>PowerPoint 演示文稿</vt:lpstr>
      <vt:lpstr>两个总体参数的区间估计</vt:lpstr>
      <vt:lpstr>一、两个总体均值之差的估计</vt:lpstr>
      <vt:lpstr>PowerPoint 演示文稿</vt:lpstr>
      <vt:lpstr>PowerPoint 演示文稿</vt:lpstr>
      <vt:lpstr>PowerPoint 演示文稿</vt:lpstr>
      <vt:lpstr>（二）两个总体均值之差的估计(小样本: 1２=2２)</vt:lpstr>
      <vt:lpstr>（二）两个总体均值之差的估计(小样本: 1２=2２)</vt:lpstr>
      <vt:lpstr>（三）两个总体均值之差的估计 (小样本: 1２=2２)</vt:lpstr>
      <vt:lpstr>PowerPoint 演示文稿</vt:lpstr>
      <vt:lpstr>（四）两个总体均值之差的估计 (匹配大样本)</vt:lpstr>
      <vt:lpstr>四、两个总体均值之差的估计    (匹配小样本)</vt:lpstr>
      <vt:lpstr>六、两个总体方差比的区间估计</vt:lpstr>
      <vt:lpstr>PowerPoint 演示文稿</vt:lpstr>
      <vt:lpstr>PowerPoint 演示文稿</vt:lpstr>
      <vt:lpstr>PowerPoint 演示文稿</vt:lpstr>
      <vt:lpstr>三、估计总体均值类型样本容量的确定 </vt:lpstr>
      <vt:lpstr>四、估计总体比例类型样本容量的确定 </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参数估计</dc:title>
  <dc:creator>Feng Xu</dc:creator>
  <cp:lastModifiedBy>Feng Xu</cp:lastModifiedBy>
  <cp:revision>30</cp:revision>
  <dcterms:created xsi:type="dcterms:W3CDTF">2016-11-04T05:06:41Z</dcterms:created>
  <dcterms:modified xsi:type="dcterms:W3CDTF">2016-11-11T05:31:39Z</dcterms:modified>
</cp:coreProperties>
</file>