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8.emf"/><Relationship Id="rId1" Type="http://schemas.openxmlformats.org/officeDocument/2006/relationships/image" Target="../media/image57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2.wmf"/><Relationship Id="rId7" Type="http://schemas.openxmlformats.org/officeDocument/2006/relationships/image" Target="../media/image15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10" Type="http://schemas.openxmlformats.org/officeDocument/2006/relationships/image" Target="../media/image18.wmf"/><Relationship Id="rId4" Type="http://schemas.openxmlformats.org/officeDocument/2006/relationships/image" Target="../media/image3.wmf"/><Relationship Id="rId9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1.wmf"/><Relationship Id="rId7" Type="http://schemas.openxmlformats.org/officeDocument/2006/relationships/image" Target="../media/image3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Relationship Id="rId9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3.wmf"/><Relationship Id="rId1" Type="http://schemas.openxmlformats.org/officeDocument/2006/relationships/image" Target="../media/image29.wmf"/><Relationship Id="rId4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26.wmf"/><Relationship Id="rId7" Type="http://schemas.openxmlformats.org/officeDocument/2006/relationships/image" Target="../media/image37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image" Target="../media/image26.wmf"/><Relationship Id="rId7" Type="http://schemas.openxmlformats.org/officeDocument/2006/relationships/image" Target="../media/image2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10" Type="http://schemas.openxmlformats.org/officeDocument/2006/relationships/image" Target="../media/image47.wmf"/><Relationship Id="rId4" Type="http://schemas.openxmlformats.org/officeDocument/2006/relationships/image" Target="../media/image42.wmf"/><Relationship Id="rId9" Type="http://schemas.openxmlformats.org/officeDocument/2006/relationships/image" Target="../media/image46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4" Type="http://schemas.openxmlformats.org/officeDocument/2006/relationships/image" Target="../media/image5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DF383D-D38F-4D32-9FF8-08526F8E4D7F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6AEB14-4A2B-4A26-B1E8-AC2D9AD73A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042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1AA4D-FC1E-4219-97D6-9BDCF7F6BE94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CN" altLang="zh-CN"/>
          </a:p>
        </p:txBody>
      </p:sp>
      <p:sp>
        <p:nvSpPr>
          <p:cNvPr id="49155" name="Rectangle 3"/>
          <p:cNvSpPr>
            <a:spLocks noRo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532979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8A4D0-B076-4EB6-B918-97BD37E7D183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0DBE0-AD68-40BD-AC4C-C77B1D16A6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127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8A4D0-B076-4EB6-B918-97BD37E7D183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0DBE0-AD68-40BD-AC4C-C77B1D16A6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978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8A4D0-B076-4EB6-B918-97BD37E7D183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0DBE0-AD68-40BD-AC4C-C77B1D16A6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419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6C4CB19E-3E9B-4F02-B935-863D3051330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2375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4038D386-FFB1-4D98-AD62-91A0C6523E4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5420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8A4D0-B076-4EB6-B918-97BD37E7D183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0DBE0-AD68-40BD-AC4C-C77B1D16A6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691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8A4D0-B076-4EB6-B918-97BD37E7D183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0DBE0-AD68-40BD-AC4C-C77B1D16A6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465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8A4D0-B076-4EB6-B918-97BD37E7D183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0DBE0-AD68-40BD-AC4C-C77B1D16A6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52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8A4D0-B076-4EB6-B918-97BD37E7D183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0DBE0-AD68-40BD-AC4C-C77B1D16A6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363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8A4D0-B076-4EB6-B918-97BD37E7D183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0DBE0-AD68-40BD-AC4C-C77B1D16A6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321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8A4D0-B076-4EB6-B918-97BD37E7D183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0DBE0-AD68-40BD-AC4C-C77B1D16A6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207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8A4D0-B076-4EB6-B918-97BD37E7D183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0DBE0-AD68-40BD-AC4C-C77B1D16A6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76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8A4D0-B076-4EB6-B918-97BD37E7D183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0DBE0-AD68-40BD-AC4C-C77B1D16A6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670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A4D0-B076-4EB6-B918-97BD37E7D183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0DBE0-AD68-40BD-AC4C-C77B1D16A6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0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69.bin"/><Relationship Id="rId18" Type="http://schemas.openxmlformats.org/officeDocument/2006/relationships/oleObject" Target="../embeddings/oleObject72.bin"/><Relationship Id="rId3" Type="http://schemas.openxmlformats.org/officeDocument/2006/relationships/oleObject" Target="../embeddings/oleObject64.bin"/><Relationship Id="rId21" Type="http://schemas.openxmlformats.org/officeDocument/2006/relationships/image" Target="../media/image46.emf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43.wmf"/><Relationship Id="rId17" Type="http://schemas.openxmlformats.org/officeDocument/2006/relationships/oleObject" Target="../embeddings/oleObject71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22.wmf"/><Relationship Id="rId20" Type="http://schemas.openxmlformats.org/officeDocument/2006/relationships/oleObject" Target="../embeddings/oleObject73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5" Type="http://schemas.openxmlformats.org/officeDocument/2006/relationships/oleObject" Target="../embeddings/oleObject70.bin"/><Relationship Id="rId23" Type="http://schemas.openxmlformats.org/officeDocument/2006/relationships/image" Target="../media/image47.wmf"/><Relationship Id="rId10" Type="http://schemas.openxmlformats.org/officeDocument/2006/relationships/image" Target="../media/image42.wmf"/><Relationship Id="rId19" Type="http://schemas.openxmlformats.org/officeDocument/2006/relationships/image" Target="../media/image45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67.bin"/><Relationship Id="rId14" Type="http://schemas.openxmlformats.org/officeDocument/2006/relationships/image" Target="../media/image44.wmf"/><Relationship Id="rId22" Type="http://schemas.openxmlformats.org/officeDocument/2006/relationships/oleObject" Target="../embeddings/oleObject7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76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7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5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83.bin"/><Relationship Id="rId5" Type="http://schemas.openxmlformats.org/officeDocument/2006/relationships/oleObject" Target="../embeddings/oleObject80.bin"/><Relationship Id="rId10" Type="http://schemas.openxmlformats.org/officeDocument/2006/relationships/image" Target="../media/image55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8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8.e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57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4.wmf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.wmf"/><Relationship Id="rId20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8.bin"/><Relationship Id="rId23" Type="http://schemas.openxmlformats.org/officeDocument/2006/relationships/oleObject" Target="../embeddings/oleObject12.bin"/><Relationship Id="rId10" Type="http://schemas.openxmlformats.org/officeDocument/2006/relationships/oleObject" Target="../embeddings/oleObject5.bin"/><Relationship Id="rId19" Type="http://schemas.openxmlformats.org/officeDocument/2006/relationships/oleObject" Target="../embeddings/oleObject10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5.wmf"/><Relationship Id="rId22" Type="http://schemas.openxmlformats.org/officeDocument/2006/relationships/image" Target="../media/image9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9.bin"/><Relationship Id="rId18" Type="http://schemas.openxmlformats.org/officeDocument/2006/relationships/oleObject" Target="../embeddings/oleObject22.bin"/><Relationship Id="rId26" Type="http://schemas.openxmlformats.org/officeDocument/2006/relationships/image" Target="../media/image18.wmf"/><Relationship Id="rId3" Type="http://schemas.openxmlformats.org/officeDocument/2006/relationships/oleObject" Target="../embeddings/oleObject13.bin"/><Relationship Id="rId21" Type="http://schemas.openxmlformats.org/officeDocument/2006/relationships/image" Target="../media/image16.wmf"/><Relationship Id="rId7" Type="http://schemas.openxmlformats.org/officeDocument/2006/relationships/oleObject" Target="../embeddings/oleObject15.bin"/><Relationship Id="rId12" Type="http://schemas.openxmlformats.org/officeDocument/2006/relationships/oleObject" Target="../embeddings/oleObject18.bin"/><Relationship Id="rId17" Type="http://schemas.openxmlformats.org/officeDocument/2006/relationships/image" Target="../media/image14.wmf"/><Relationship Id="rId25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1.bin"/><Relationship Id="rId20" Type="http://schemas.openxmlformats.org/officeDocument/2006/relationships/oleObject" Target="../embeddings/oleObject23.bin"/><Relationship Id="rId29" Type="http://schemas.openxmlformats.org/officeDocument/2006/relationships/oleObject" Target="../embeddings/oleObject29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7.bin"/><Relationship Id="rId24" Type="http://schemas.openxmlformats.org/officeDocument/2006/relationships/oleObject" Target="../embeddings/oleObject25.bin"/><Relationship Id="rId5" Type="http://schemas.openxmlformats.org/officeDocument/2006/relationships/oleObject" Target="../embeddings/oleObject14.bin"/><Relationship Id="rId15" Type="http://schemas.openxmlformats.org/officeDocument/2006/relationships/image" Target="../media/image13.wmf"/><Relationship Id="rId23" Type="http://schemas.openxmlformats.org/officeDocument/2006/relationships/image" Target="../media/image17.wmf"/><Relationship Id="rId28" Type="http://schemas.openxmlformats.org/officeDocument/2006/relationships/oleObject" Target="../embeddings/oleObject28.bin"/><Relationship Id="rId10" Type="http://schemas.openxmlformats.org/officeDocument/2006/relationships/image" Target="../media/image3.wmf"/><Relationship Id="rId19" Type="http://schemas.openxmlformats.org/officeDocument/2006/relationships/image" Target="../media/image15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6.bin"/><Relationship Id="rId14" Type="http://schemas.openxmlformats.org/officeDocument/2006/relationships/oleObject" Target="../embeddings/oleObject20.bin"/><Relationship Id="rId22" Type="http://schemas.openxmlformats.org/officeDocument/2006/relationships/oleObject" Target="../embeddings/oleObject24.bin"/><Relationship Id="rId27" Type="http://schemas.openxmlformats.org/officeDocument/2006/relationships/oleObject" Target="../embeddings/oleObject2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35.bin"/><Relationship Id="rId18" Type="http://schemas.openxmlformats.org/officeDocument/2006/relationships/oleObject" Target="../embeddings/oleObject38.bin"/><Relationship Id="rId3" Type="http://schemas.openxmlformats.org/officeDocument/2006/relationships/oleObject" Target="../embeddings/oleObject30.bin"/><Relationship Id="rId21" Type="http://schemas.openxmlformats.org/officeDocument/2006/relationships/oleObject" Target="../embeddings/oleObject41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23.wmf"/><Relationship Id="rId17" Type="http://schemas.openxmlformats.org/officeDocument/2006/relationships/image" Target="../media/image3.wmf"/><Relationship Id="rId25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7.bin"/><Relationship Id="rId20" Type="http://schemas.openxmlformats.org/officeDocument/2006/relationships/oleObject" Target="../embeddings/oleObject40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34.bin"/><Relationship Id="rId24" Type="http://schemas.openxmlformats.org/officeDocument/2006/relationships/oleObject" Target="../embeddings/oleObject43.bin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23" Type="http://schemas.openxmlformats.org/officeDocument/2006/relationships/image" Target="../media/image25.wmf"/><Relationship Id="rId10" Type="http://schemas.openxmlformats.org/officeDocument/2006/relationships/image" Target="../media/image22.wmf"/><Relationship Id="rId19" Type="http://schemas.openxmlformats.org/officeDocument/2006/relationships/oleObject" Target="../embeddings/oleObject39.bin"/><Relationship Id="rId4" Type="http://schemas.openxmlformats.org/officeDocument/2006/relationships/image" Target="../media/image19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24.wmf"/><Relationship Id="rId22" Type="http://schemas.openxmlformats.org/officeDocument/2006/relationships/oleObject" Target="../embeddings/oleObject4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27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31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4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image" Target="../media/image35.wmf"/><Relationship Id="rId18" Type="http://schemas.openxmlformats.org/officeDocument/2006/relationships/oleObject" Target="../embeddings/oleObject58.bin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oleObject" Target="../embeddings/oleObject55.bin"/><Relationship Id="rId17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7.bin"/><Relationship Id="rId20" Type="http://schemas.openxmlformats.org/officeDocument/2006/relationships/oleObject" Target="../embeddings/oleObject59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33.wmf"/><Relationship Id="rId11" Type="http://schemas.openxmlformats.org/officeDocument/2006/relationships/image" Target="../media/image34.wmf"/><Relationship Id="rId5" Type="http://schemas.openxmlformats.org/officeDocument/2006/relationships/oleObject" Target="../embeddings/oleObject51.bin"/><Relationship Id="rId15" Type="http://schemas.openxmlformats.org/officeDocument/2006/relationships/image" Target="../media/image36.wmf"/><Relationship Id="rId10" Type="http://schemas.openxmlformats.org/officeDocument/2006/relationships/oleObject" Target="../embeddings/oleObject54.bin"/><Relationship Id="rId19" Type="http://schemas.openxmlformats.org/officeDocument/2006/relationships/image" Target="../media/image22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53.bin"/><Relationship Id="rId14" Type="http://schemas.openxmlformats.org/officeDocument/2006/relationships/oleObject" Target="../embeddings/oleObject5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3" Type="http://schemas.openxmlformats.org/officeDocument/2006/relationships/oleObject" Target="../embeddings/oleObject60.bin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62.bin"/><Relationship Id="rId5" Type="http://schemas.openxmlformats.org/officeDocument/2006/relationships/oleObject" Target="../embeddings/oleObject61.bin"/><Relationship Id="rId4" Type="http://schemas.openxmlformats.org/officeDocument/2006/relationships/image" Target="../media/image3.wmf"/><Relationship Id="rId9" Type="http://schemas.openxmlformats.org/officeDocument/2006/relationships/image" Target="../media/image3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83488" y="2164354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4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来自正态分布的其他抽样分布</a:t>
            </a:r>
            <a:r>
              <a:rPr lang="en-US" altLang="zh-CN" sz="4800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48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4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2573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7" name="Group 3"/>
          <p:cNvGrpSpPr>
            <a:grpSpLocks/>
          </p:cNvGrpSpPr>
          <p:nvPr/>
        </p:nvGrpSpPr>
        <p:grpSpPr bwMode="auto">
          <a:xfrm>
            <a:off x="1651001" y="277814"/>
            <a:ext cx="5870575" cy="2905125"/>
            <a:chOff x="80" y="175"/>
            <a:chExt cx="3698" cy="1830"/>
          </a:xfrm>
        </p:grpSpPr>
        <p:sp>
          <p:nvSpPr>
            <p:cNvPr id="21508" name="Text Box 4"/>
            <p:cNvSpPr txBox="1">
              <a:spLocks noChangeArrowheads="1"/>
            </p:cNvSpPr>
            <p:nvPr/>
          </p:nvSpPr>
          <p:spPr bwMode="auto">
            <a:xfrm>
              <a:off x="80" y="175"/>
              <a:ext cx="2618" cy="8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>
                  <a:latin typeface="Times New Roman" panose="02020603050405020304" pitchFamily="18" charset="0"/>
                </a:rPr>
                <a:t>        3</a:t>
              </a:r>
              <a:r>
                <a:rPr kumimoji="1" lang="zh-CN" altLang="en-US" sz="2000">
                  <a:latin typeface="Times New Roman" panose="02020603050405020304" pitchFamily="18" charset="0"/>
                </a:rPr>
                <a:t>．</a:t>
              </a:r>
              <a:r>
                <a:rPr kumimoji="1" lang="en-US" altLang="zh-CN" sz="2000" i="1">
                  <a:latin typeface="Times New Roman" panose="02020603050405020304" pitchFamily="18" charset="0"/>
                </a:rPr>
                <a:t>F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000" i="1">
                  <a:latin typeface="Times New Roman" panose="02020603050405020304" pitchFamily="18" charset="0"/>
                </a:rPr>
                <a:t>m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, </a:t>
              </a:r>
              <a:r>
                <a:rPr kumimoji="1" lang="en-US" altLang="zh-CN" sz="2000" i="1">
                  <a:latin typeface="Times New Roman" panose="02020603050405020304" pitchFamily="18" charset="0"/>
                </a:rPr>
                <a:t>n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) </a:t>
              </a:r>
              <a:r>
                <a:rPr kumimoji="1" lang="zh-CN" altLang="en-US" sz="2000">
                  <a:latin typeface="Times New Roman" panose="02020603050405020304" pitchFamily="18" charset="0"/>
                </a:rPr>
                <a:t>分布的性质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:</a:t>
              </a:r>
            </a:p>
            <a:p>
              <a:pPr>
                <a:lnSpc>
                  <a:spcPct val="140000"/>
                </a:lnSpc>
                <a:spcBef>
                  <a:spcPct val="50000"/>
                </a:spcBef>
              </a:pPr>
              <a:r>
                <a:rPr kumimoji="1" lang="en-US" altLang="zh-CN" sz="2000">
                  <a:latin typeface="Times New Roman" panose="02020603050405020304" pitchFamily="18" charset="0"/>
                </a:rPr>
                <a:t>       </a:t>
              </a:r>
              <a:r>
                <a:rPr kumimoji="1" lang="zh-CN" altLang="en-US" sz="2000">
                  <a:latin typeface="Times New Roman" panose="02020603050405020304" pitchFamily="18" charset="0"/>
                </a:rPr>
                <a:t>若</a:t>
              </a:r>
              <a:r>
                <a:rPr kumimoji="1" lang="en-US" altLang="zh-CN" sz="2000" i="1">
                  <a:latin typeface="Times New Roman" panose="02020603050405020304" pitchFamily="18" charset="0"/>
                </a:rPr>
                <a:t>F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~</a:t>
              </a:r>
              <a:r>
                <a:rPr kumimoji="1" lang="en-US" altLang="zh-CN" sz="2000" i="1">
                  <a:latin typeface="Times New Roman" panose="02020603050405020304" pitchFamily="18" charset="0"/>
                </a:rPr>
                <a:t>F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000" i="1">
                  <a:latin typeface="Times New Roman" panose="02020603050405020304" pitchFamily="18" charset="0"/>
                </a:rPr>
                <a:t>m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, </a:t>
              </a:r>
              <a:r>
                <a:rPr kumimoji="1" lang="en-US" altLang="zh-CN" sz="2000" i="1">
                  <a:latin typeface="Times New Roman" panose="02020603050405020304" pitchFamily="18" charset="0"/>
                </a:rPr>
                <a:t>n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)</a:t>
              </a:r>
              <a:r>
                <a:rPr kumimoji="1" lang="zh-CN" altLang="en-US" sz="2000">
                  <a:latin typeface="Times New Roman" panose="02020603050405020304" pitchFamily="18" charset="0"/>
                </a:rPr>
                <a:t>，则                       ．</a:t>
              </a:r>
            </a:p>
          </p:txBody>
        </p:sp>
        <p:graphicFrame>
          <p:nvGraphicFramePr>
            <p:cNvPr id="21509" name="Object 5"/>
            <p:cNvGraphicFramePr>
              <a:graphicFrameLocks noChangeAspect="1"/>
            </p:cNvGraphicFramePr>
            <p:nvPr/>
          </p:nvGraphicFramePr>
          <p:xfrm>
            <a:off x="1673" y="447"/>
            <a:ext cx="831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2" r:id="rId3" imgW="749300" imgH="368300" progId="Equation.3">
                    <p:embed/>
                  </p:oleObj>
                </mc:Choice>
                <mc:Fallback>
                  <p:oleObj r:id="rId3" imgW="749300" imgH="368300" progId="Equation.3">
                    <p:embed/>
                    <p:pic>
                      <p:nvPicPr>
                        <p:cNvPr id="2150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3" y="447"/>
                          <a:ext cx="831" cy="4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1510" name="Group 6"/>
            <p:cNvGrpSpPr>
              <a:grpSpLocks/>
            </p:cNvGrpSpPr>
            <p:nvPr/>
          </p:nvGrpSpPr>
          <p:grpSpPr bwMode="auto">
            <a:xfrm>
              <a:off x="396" y="981"/>
              <a:ext cx="1739" cy="1020"/>
              <a:chOff x="1474" y="3130"/>
              <a:chExt cx="2823" cy="1745"/>
            </a:xfrm>
          </p:grpSpPr>
          <p:sp>
            <p:nvSpPr>
              <p:cNvPr id="21511" name="Line 7"/>
              <p:cNvSpPr>
                <a:spLocks noChangeShapeType="1"/>
              </p:cNvSpPr>
              <p:nvPr/>
            </p:nvSpPr>
            <p:spPr bwMode="auto">
              <a:xfrm>
                <a:off x="1659" y="4566"/>
                <a:ext cx="215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2" name="Line 8"/>
              <p:cNvSpPr>
                <a:spLocks noChangeShapeType="1"/>
              </p:cNvSpPr>
              <p:nvPr/>
            </p:nvSpPr>
            <p:spPr bwMode="auto">
              <a:xfrm flipV="1">
                <a:off x="2019" y="3246"/>
                <a:ext cx="0" cy="16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3" name="Freeform 9"/>
              <p:cNvSpPr>
                <a:spLocks/>
              </p:cNvSpPr>
              <p:nvPr/>
            </p:nvSpPr>
            <p:spPr bwMode="auto">
              <a:xfrm>
                <a:off x="2006" y="4078"/>
                <a:ext cx="1354" cy="488"/>
              </a:xfrm>
              <a:custGeom>
                <a:avLst/>
                <a:gdLst>
                  <a:gd name="T0" fmla="*/ 0 w 1354"/>
                  <a:gd name="T1" fmla="*/ 488 h 488"/>
                  <a:gd name="T2" fmla="*/ 141 w 1354"/>
                  <a:gd name="T3" fmla="*/ 265 h 488"/>
                  <a:gd name="T4" fmla="*/ 210 w 1354"/>
                  <a:gd name="T5" fmla="*/ 176 h 488"/>
                  <a:gd name="T6" fmla="*/ 336 w 1354"/>
                  <a:gd name="T7" fmla="*/ 47 h 488"/>
                  <a:gd name="T8" fmla="*/ 486 w 1354"/>
                  <a:gd name="T9" fmla="*/ 2 h 488"/>
                  <a:gd name="T10" fmla="*/ 666 w 1354"/>
                  <a:gd name="T11" fmla="*/ 62 h 488"/>
                  <a:gd name="T12" fmla="*/ 824 w 1354"/>
                  <a:gd name="T13" fmla="*/ 212 h 488"/>
                  <a:gd name="T14" fmla="*/ 1011 w 1354"/>
                  <a:gd name="T15" fmla="*/ 347 h 488"/>
                  <a:gd name="T16" fmla="*/ 1354 w 1354"/>
                  <a:gd name="T17" fmla="*/ 437 h 4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4" h="488">
                    <a:moveTo>
                      <a:pt x="0" y="488"/>
                    </a:moveTo>
                    <a:cubicBezTo>
                      <a:pt x="53" y="402"/>
                      <a:pt x="106" y="317"/>
                      <a:pt x="141" y="265"/>
                    </a:cubicBezTo>
                    <a:cubicBezTo>
                      <a:pt x="176" y="213"/>
                      <a:pt x="178" y="212"/>
                      <a:pt x="210" y="176"/>
                    </a:cubicBezTo>
                    <a:cubicBezTo>
                      <a:pt x="242" y="140"/>
                      <a:pt x="290" y="76"/>
                      <a:pt x="336" y="47"/>
                    </a:cubicBezTo>
                    <a:cubicBezTo>
                      <a:pt x="382" y="18"/>
                      <a:pt x="431" y="0"/>
                      <a:pt x="486" y="2"/>
                    </a:cubicBezTo>
                    <a:cubicBezTo>
                      <a:pt x="541" y="4"/>
                      <a:pt x="610" y="27"/>
                      <a:pt x="666" y="62"/>
                    </a:cubicBezTo>
                    <a:cubicBezTo>
                      <a:pt x="722" y="97"/>
                      <a:pt x="766" y="164"/>
                      <a:pt x="824" y="212"/>
                    </a:cubicBezTo>
                    <a:cubicBezTo>
                      <a:pt x="882" y="260"/>
                      <a:pt x="923" y="309"/>
                      <a:pt x="1011" y="347"/>
                    </a:cubicBezTo>
                    <a:cubicBezTo>
                      <a:pt x="1099" y="385"/>
                      <a:pt x="1283" y="418"/>
                      <a:pt x="1354" y="437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4" name="Freeform 10"/>
              <p:cNvSpPr>
                <a:spLocks/>
              </p:cNvSpPr>
              <p:nvPr/>
            </p:nvSpPr>
            <p:spPr bwMode="auto">
              <a:xfrm>
                <a:off x="1990" y="4135"/>
                <a:ext cx="1670" cy="431"/>
              </a:xfrm>
              <a:custGeom>
                <a:avLst/>
                <a:gdLst>
                  <a:gd name="T0" fmla="*/ 0 w 1670"/>
                  <a:gd name="T1" fmla="*/ 431 h 431"/>
                  <a:gd name="T2" fmla="*/ 51 w 1670"/>
                  <a:gd name="T3" fmla="*/ 418 h 431"/>
                  <a:gd name="T4" fmla="*/ 231 w 1670"/>
                  <a:gd name="T5" fmla="*/ 358 h 431"/>
                  <a:gd name="T6" fmla="*/ 433 w 1670"/>
                  <a:gd name="T7" fmla="*/ 275 h 431"/>
                  <a:gd name="T8" fmla="*/ 606 w 1670"/>
                  <a:gd name="T9" fmla="*/ 178 h 431"/>
                  <a:gd name="T10" fmla="*/ 726 w 1670"/>
                  <a:gd name="T11" fmla="*/ 95 h 431"/>
                  <a:gd name="T12" fmla="*/ 846 w 1670"/>
                  <a:gd name="T13" fmla="*/ 28 h 431"/>
                  <a:gd name="T14" fmla="*/ 1034 w 1670"/>
                  <a:gd name="T15" fmla="*/ 20 h 431"/>
                  <a:gd name="T16" fmla="*/ 1244 w 1670"/>
                  <a:gd name="T17" fmla="*/ 148 h 431"/>
                  <a:gd name="T18" fmla="*/ 1409 w 1670"/>
                  <a:gd name="T19" fmla="*/ 275 h 431"/>
                  <a:gd name="T20" fmla="*/ 1670 w 1670"/>
                  <a:gd name="T21" fmla="*/ 328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70" h="431">
                    <a:moveTo>
                      <a:pt x="0" y="431"/>
                    </a:moveTo>
                    <a:lnTo>
                      <a:pt x="51" y="418"/>
                    </a:lnTo>
                    <a:cubicBezTo>
                      <a:pt x="89" y="406"/>
                      <a:pt x="167" y="382"/>
                      <a:pt x="231" y="358"/>
                    </a:cubicBezTo>
                    <a:cubicBezTo>
                      <a:pt x="295" y="334"/>
                      <a:pt x="371" y="305"/>
                      <a:pt x="433" y="275"/>
                    </a:cubicBezTo>
                    <a:cubicBezTo>
                      <a:pt x="495" y="245"/>
                      <a:pt x="557" y="208"/>
                      <a:pt x="606" y="178"/>
                    </a:cubicBezTo>
                    <a:cubicBezTo>
                      <a:pt x="655" y="148"/>
                      <a:pt x="686" y="120"/>
                      <a:pt x="726" y="95"/>
                    </a:cubicBezTo>
                    <a:cubicBezTo>
                      <a:pt x="766" y="70"/>
                      <a:pt x="795" y="40"/>
                      <a:pt x="846" y="28"/>
                    </a:cubicBezTo>
                    <a:cubicBezTo>
                      <a:pt x="897" y="16"/>
                      <a:pt x="968" y="0"/>
                      <a:pt x="1034" y="20"/>
                    </a:cubicBezTo>
                    <a:cubicBezTo>
                      <a:pt x="1100" y="40"/>
                      <a:pt x="1182" y="105"/>
                      <a:pt x="1244" y="148"/>
                    </a:cubicBezTo>
                    <a:cubicBezTo>
                      <a:pt x="1306" y="191"/>
                      <a:pt x="1338" y="245"/>
                      <a:pt x="1409" y="275"/>
                    </a:cubicBezTo>
                    <a:cubicBezTo>
                      <a:pt x="1480" y="305"/>
                      <a:pt x="1616" y="317"/>
                      <a:pt x="1670" y="328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5" name="Text Box 11"/>
              <p:cNvSpPr txBox="1">
                <a:spLocks noChangeArrowheads="1"/>
              </p:cNvSpPr>
              <p:nvPr/>
            </p:nvSpPr>
            <p:spPr bwMode="auto">
              <a:xfrm>
                <a:off x="1876" y="3751"/>
                <a:ext cx="1273" cy="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en-US" altLang="zh-CN" sz="1000" i="1">
                    <a:latin typeface="Times New Roman" panose="02020603050405020304" pitchFamily="18" charset="0"/>
                  </a:rPr>
                  <a:t>m</a:t>
                </a:r>
                <a:r>
                  <a:rPr lang="en-US" altLang="zh-CN" sz="1000">
                    <a:latin typeface="Times New Roman" panose="02020603050405020304" pitchFamily="18" charset="0"/>
                  </a:rPr>
                  <a:t>=10,</a:t>
                </a:r>
                <a:r>
                  <a:rPr lang="en-US" altLang="zh-CN" sz="1000" i="1">
                    <a:latin typeface="Times New Roman" panose="02020603050405020304" pitchFamily="18" charset="0"/>
                  </a:rPr>
                  <a:t>n</a:t>
                </a:r>
                <a:r>
                  <a:rPr lang="en-US" altLang="zh-CN" sz="1000">
                    <a:latin typeface="Times New Roman" panose="02020603050405020304" pitchFamily="18" charset="0"/>
                  </a:rPr>
                  <a:t>=5</a:t>
                </a:r>
              </a:p>
            </p:txBody>
          </p:sp>
          <p:sp>
            <p:nvSpPr>
              <p:cNvPr id="21516" name="Text Box 12"/>
              <p:cNvSpPr txBox="1">
                <a:spLocks noChangeArrowheads="1"/>
              </p:cNvSpPr>
              <p:nvPr/>
            </p:nvSpPr>
            <p:spPr bwMode="auto">
              <a:xfrm>
                <a:off x="3024" y="3942"/>
                <a:ext cx="1273" cy="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en-US" altLang="zh-CN" sz="1000" i="1">
                    <a:latin typeface="Times New Roman" panose="02020603050405020304" pitchFamily="18" charset="0"/>
                  </a:rPr>
                  <a:t>m</a:t>
                </a:r>
                <a:r>
                  <a:rPr lang="en-US" altLang="zh-CN" sz="1000">
                    <a:latin typeface="Times New Roman" panose="02020603050405020304" pitchFamily="18" charset="0"/>
                  </a:rPr>
                  <a:t>=10,</a:t>
                </a:r>
                <a:r>
                  <a:rPr lang="en-US" altLang="zh-CN" sz="1000" i="1">
                    <a:latin typeface="Times New Roman" panose="02020603050405020304" pitchFamily="18" charset="0"/>
                  </a:rPr>
                  <a:t>n</a:t>
                </a:r>
                <a:r>
                  <a:rPr lang="en-US" altLang="zh-CN" sz="1000">
                    <a:latin typeface="Times New Roman" panose="02020603050405020304" pitchFamily="18" charset="0"/>
                  </a:rPr>
                  <a:t>=25</a:t>
                </a:r>
              </a:p>
            </p:txBody>
          </p:sp>
          <p:sp>
            <p:nvSpPr>
              <p:cNvPr id="21517" name="Text Box 13"/>
              <p:cNvSpPr txBox="1">
                <a:spLocks noChangeArrowheads="1"/>
              </p:cNvSpPr>
              <p:nvPr/>
            </p:nvSpPr>
            <p:spPr bwMode="auto">
              <a:xfrm>
                <a:off x="3546" y="4365"/>
                <a:ext cx="666" cy="4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en-US" altLang="zh-CN" sz="1000" i="1">
                    <a:latin typeface="Times New Roman" panose="02020603050405020304" pitchFamily="18" charset="0"/>
                  </a:rPr>
                  <a:t>x</a:t>
                </a:r>
                <a:endParaRPr lang="en-US" altLang="zh-CN" sz="1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18" name="Text Box 14"/>
              <p:cNvSpPr txBox="1">
                <a:spLocks noChangeArrowheads="1"/>
              </p:cNvSpPr>
              <p:nvPr/>
            </p:nvSpPr>
            <p:spPr bwMode="auto">
              <a:xfrm>
                <a:off x="1474" y="3130"/>
                <a:ext cx="666" cy="4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en-US" altLang="zh-CN" sz="1000" i="1">
                    <a:latin typeface="Times New Roman" panose="02020603050405020304" pitchFamily="18" charset="0"/>
                  </a:rPr>
                  <a:t>f</a:t>
                </a:r>
                <a:r>
                  <a:rPr lang="en-US" altLang="zh-CN" sz="1000">
                    <a:latin typeface="Times New Roman" panose="02020603050405020304" pitchFamily="18" charset="0"/>
                  </a:rPr>
                  <a:t>(</a:t>
                </a:r>
                <a:r>
                  <a:rPr lang="en-US" altLang="zh-CN" sz="1000" i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1000">
                    <a:latin typeface="Times New Roman" panose="02020603050405020304" pitchFamily="18" charset="0"/>
                  </a:rPr>
                  <a:t>)</a:t>
                </a:r>
              </a:p>
            </p:txBody>
          </p:sp>
        </p:grpSp>
        <p:grpSp>
          <p:nvGrpSpPr>
            <p:cNvPr id="21519" name="Group 15"/>
            <p:cNvGrpSpPr>
              <a:grpSpLocks/>
            </p:cNvGrpSpPr>
            <p:nvPr/>
          </p:nvGrpSpPr>
          <p:grpSpPr bwMode="auto">
            <a:xfrm>
              <a:off x="2177" y="1011"/>
              <a:ext cx="1601" cy="994"/>
              <a:chOff x="5334" y="1710"/>
              <a:chExt cx="2738" cy="1745"/>
            </a:xfrm>
          </p:grpSpPr>
          <p:sp>
            <p:nvSpPr>
              <p:cNvPr id="21520" name="Line 16"/>
              <p:cNvSpPr>
                <a:spLocks noChangeShapeType="1"/>
              </p:cNvSpPr>
              <p:nvPr/>
            </p:nvSpPr>
            <p:spPr bwMode="auto">
              <a:xfrm>
                <a:off x="5519" y="3146"/>
                <a:ext cx="215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1" name="Line 17"/>
              <p:cNvSpPr>
                <a:spLocks noChangeShapeType="1"/>
              </p:cNvSpPr>
              <p:nvPr/>
            </p:nvSpPr>
            <p:spPr bwMode="auto">
              <a:xfrm flipV="1">
                <a:off x="5879" y="1826"/>
                <a:ext cx="0" cy="16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2" name="Freeform 18"/>
              <p:cNvSpPr>
                <a:spLocks/>
              </p:cNvSpPr>
              <p:nvPr/>
            </p:nvSpPr>
            <p:spPr bwMode="auto">
              <a:xfrm>
                <a:off x="5866" y="2658"/>
                <a:ext cx="1420" cy="488"/>
              </a:xfrm>
              <a:custGeom>
                <a:avLst/>
                <a:gdLst>
                  <a:gd name="T0" fmla="*/ 0 w 1420"/>
                  <a:gd name="T1" fmla="*/ 488 h 488"/>
                  <a:gd name="T2" fmla="*/ 141 w 1420"/>
                  <a:gd name="T3" fmla="*/ 265 h 488"/>
                  <a:gd name="T4" fmla="*/ 210 w 1420"/>
                  <a:gd name="T5" fmla="*/ 176 h 488"/>
                  <a:gd name="T6" fmla="*/ 336 w 1420"/>
                  <a:gd name="T7" fmla="*/ 47 h 488"/>
                  <a:gd name="T8" fmla="*/ 486 w 1420"/>
                  <a:gd name="T9" fmla="*/ 2 h 488"/>
                  <a:gd name="T10" fmla="*/ 666 w 1420"/>
                  <a:gd name="T11" fmla="*/ 62 h 488"/>
                  <a:gd name="T12" fmla="*/ 824 w 1420"/>
                  <a:gd name="T13" fmla="*/ 212 h 488"/>
                  <a:gd name="T14" fmla="*/ 1052 w 1420"/>
                  <a:gd name="T15" fmla="*/ 337 h 488"/>
                  <a:gd name="T16" fmla="*/ 1420 w 1420"/>
                  <a:gd name="T17" fmla="*/ 374 h 4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20" h="488">
                    <a:moveTo>
                      <a:pt x="0" y="488"/>
                    </a:moveTo>
                    <a:cubicBezTo>
                      <a:pt x="53" y="402"/>
                      <a:pt x="106" y="317"/>
                      <a:pt x="141" y="265"/>
                    </a:cubicBezTo>
                    <a:cubicBezTo>
                      <a:pt x="176" y="213"/>
                      <a:pt x="178" y="212"/>
                      <a:pt x="210" y="176"/>
                    </a:cubicBezTo>
                    <a:cubicBezTo>
                      <a:pt x="242" y="140"/>
                      <a:pt x="290" y="76"/>
                      <a:pt x="336" y="47"/>
                    </a:cubicBezTo>
                    <a:cubicBezTo>
                      <a:pt x="382" y="18"/>
                      <a:pt x="431" y="0"/>
                      <a:pt x="486" y="2"/>
                    </a:cubicBezTo>
                    <a:cubicBezTo>
                      <a:pt x="541" y="4"/>
                      <a:pt x="610" y="27"/>
                      <a:pt x="666" y="62"/>
                    </a:cubicBezTo>
                    <a:cubicBezTo>
                      <a:pt x="722" y="97"/>
                      <a:pt x="760" y="166"/>
                      <a:pt x="824" y="212"/>
                    </a:cubicBezTo>
                    <a:cubicBezTo>
                      <a:pt x="888" y="258"/>
                      <a:pt x="953" y="310"/>
                      <a:pt x="1052" y="337"/>
                    </a:cubicBezTo>
                    <a:cubicBezTo>
                      <a:pt x="1151" y="364"/>
                      <a:pt x="1343" y="366"/>
                      <a:pt x="1420" y="374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3" name="Text Box 19"/>
              <p:cNvSpPr txBox="1">
                <a:spLocks noChangeArrowheads="1"/>
              </p:cNvSpPr>
              <p:nvPr/>
            </p:nvSpPr>
            <p:spPr bwMode="auto">
              <a:xfrm>
                <a:off x="7406" y="2945"/>
                <a:ext cx="666" cy="4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en-US" altLang="zh-CN" sz="1000" i="1">
                    <a:latin typeface="Times New Roman" panose="02020603050405020304" pitchFamily="18" charset="0"/>
                  </a:rPr>
                  <a:t>x</a:t>
                </a:r>
                <a:endParaRPr lang="en-US" altLang="zh-CN" sz="1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24" name="Text Box 20"/>
              <p:cNvSpPr txBox="1">
                <a:spLocks noChangeArrowheads="1"/>
              </p:cNvSpPr>
              <p:nvPr/>
            </p:nvSpPr>
            <p:spPr bwMode="auto">
              <a:xfrm>
                <a:off x="5334" y="1710"/>
                <a:ext cx="666" cy="4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en-US" altLang="zh-CN" sz="1000" i="1">
                    <a:latin typeface="Times New Roman" panose="02020603050405020304" pitchFamily="18" charset="0"/>
                  </a:rPr>
                  <a:t>f</a:t>
                </a:r>
                <a:r>
                  <a:rPr lang="en-US" altLang="zh-CN" sz="1000">
                    <a:latin typeface="Times New Roman" panose="02020603050405020304" pitchFamily="18" charset="0"/>
                  </a:rPr>
                  <a:t>(</a:t>
                </a:r>
                <a:r>
                  <a:rPr lang="en-US" altLang="zh-CN" sz="1000" i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1000">
                    <a:latin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21525" name="Line 21"/>
              <p:cNvSpPr>
                <a:spLocks noChangeShapeType="1"/>
              </p:cNvSpPr>
              <p:nvPr/>
            </p:nvSpPr>
            <p:spPr bwMode="auto">
              <a:xfrm>
                <a:off x="6800" y="2947"/>
                <a:ext cx="0" cy="1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6" name="Line 22"/>
              <p:cNvSpPr>
                <a:spLocks noChangeShapeType="1"/>
              </p:cNvSpPr>
              <p:nvPr/>
            </p:nvSpPr>
            <p:spPr bwMode="auto">
              <a:xfrm>
                <a:off x="6849" y="2971"/>
                <a:ext cx="74" cy="17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7" name="Line 23"/>
              <p:cNvSpPr>
                <a:spLocks noChangeShapeType="1"/>
              </p:cNvSpPr>
              <p:nvPr/>
            </p:nvSpPr>
            <p:spPr bwMode="auto">
              <a:xfrm>
                <a:off x="6921" y="2987"/>
                <a:ext cx="90" cy="1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8" name="Line 24"/>
              <p:cNvSpPr>
                <a:spLocks noChangeShapeType="1"/>
              </p:cNvSpPr>
              <p:nvPr/>
            </p:nvSpPr>
            <p:spPr bwMode="auto">
              <a:xfrm>
                <a:off x="7023" y="3017"/>
                <a:ext cx="69" cy="12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9" name="Line 25"/>
              <p:cNvSpPr>
                <a:spLocks noChangeShapeType="1"/>
              </p:cNvSpPr>
              <p:nvPr/>
            </p:nvSpPr>
            <p:spPr bwMode="auto">
              <a:xfrm>
                <a:off x="7104" y="3027"/>
                <a:ext cx="69" cy="1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30" name="Line 26"/>
              <p:cNvSpPr>
                <a:spLocks noChangeShapeType="1"/>
              </p:cNvSpPr>
              <p:nvPr/>
            </p:nvSpPr>
            <p:spPr bwMode="auto">
              <a:xfrm>
                <a:off x="7179" y="3019"/>
                <a:ext cx="69" cy="1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1531" name="Object 27"/>
              <p:cNvGraphicFramePr>
                <a:graphicFrameLocks noChangeAspect="1"/>
              </p:cNvGraphicFramePr>
              <p:nvPr/>
            </p:nvGraphicFramePr>
            <p:xfrm>
              <a:off x="6780" y="3156"/>
              <a:ext cx="528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63" name="Equation" r:id="rId5" imgW="558720" imgH="228600" progId="Equation.3">
                      <p:embed/>
                    </p:oleObj>
                  </mc:Choice>
                  <mc:Fallback>
                    <p:oleObj name="Equation" r:id="rId5" imgW="558720" imgH="228600" progId="Equation.3">
                      <p:embed/>
                      <p:pic>
                        <p:nvPicPr>
                          <p:cNvPr id="21531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80" y="3156"/>
                            <a:ext cx="528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32" name="Object 28"/>
              <p:cNvGraphicFramePr>
                <a:graphicFrameLocks noChangeAspect="1"/>
              </p:cNvGraphicFramePr>
              <p:nvPr/>
            </p:nvGraphicFramePr>
            <p:xfrm>
              <a:off x="6964" y="2877"/>
              <a:ext cx="188" cy="1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64" name="Equation" r:id="rId7" imgW="139680" imgH="139680" progId="Equation.3">
                      <p:embed/>
                    </p:oleObj>
                  </mc:Choice>
                  <mc:Fallback>
                    <p:oleObj name="Equation" r:id="rId7" imgW="139680" imgH="139680" progId="Equation.3">
                      <p:embed/>
                      <p:pic>
                        <p:nvPicPr>
                          <p:cNvPr id="21532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964" y="2877"/>
                            <a:ext cx="188" cy="1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1533" name="Rectangle 29"/>
          <p:cNvSpPr>
            <a:spLocks noChangeArrowheads="1"/>
          </p:cNvSpPr>
          <p:nvPr/>
        </p:nvSpPr>
        <p:spPr bwMode="auto">
          <a:xfrm>
            <a:off x="5738813" y="3348038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1534" name="Rectangle 30"/>
          <p:cNvSpPr>
            <a:spLocks noChangeArrowheads="1"/>
          </p:cNvSpPr>
          <p:nvPr/>
        </p:nvSpPr>
        <p:spPr bwMode="auto">
          <a:xfrm>
            <a:off x="5491163" y="3328988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1535" name="Rectangle 31"/>
          <p:cNvSpPr>
            <a:spLocks noChangeArrowheads="1"/>
          </p:cNvSpPr>
          <p:nvPr/>
        </p:nvSpPr>
        <p:spPr bwMode="auto">
          <a:xfrm>
            <a:off x="5453063" y="3224213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1536" name="Rectangle 32"/>
          <p:cNvSpPr>
            <a:spLocks noChangeArrowheads="1"/>
          </p:cNvSpPr>
          <p:nvPr/>
        </p:nvSpPr>
        <p:spPr bwMode="auto">
          <a:xfrm>
            <a:off x="5829300" y="3328988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21537" name="Group 33"/>
          <p:cNvGrpSpPr>
            <a:grpSpLocks/>
          </p:cNvGrpSpPr>
          <p:nvPr/>
        </p:nvGrpSpPr>
        <p:grpSpPr bwMode="auto">
          <a:xfrm>
            <a:off x="1630363" y="3416301"/>
            <a:ext cx="8839200" cy="2246313"/>
            <a:chOff x="67" y="2152"/>
            <a:chExt cx="5568" cy="1415"/>
          </a:xfrm>
        </p:grpSpPr>
        <p:sp>
          <p:nvSpPr>
            <p:cNvPr id="21538" name="Text Box 34"/>
            <p:cNvSpPr txBox="1">
              <a:spLocks noChangeArrowheads="1"/>
            </p:cNvSpPr>
            <p:nvPr/>
          </p:nvSpPr>
          <p:spPr bwMode="auto">
            <a:xfrm>
              <a:off x="67" y="2152"/>
              <a:ext cx="5568" cy="1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>
                  <a:latin typeface="Times New Roman" panose="02020603050405020304" pitchFamily="18" charset="0"/>
                </a:rPr>
                <a:t>         4</a:t>
              </a:r>
              <a:r>
                <a:rPr kumimoji="1" lang="zh-CN" altLang="en-US" sz="2000">
                  <a:latin typeface="Times New Roman" panose="02020603050405020304" pitchFamily="18" charset="0"/>
                </a:rPr>
                <a:t>．</a:t>
              </a:r>
              <a:r>
                <a:rPr kumimoji="1" lang="en-US" altLang="zh-CN" sz="2000" i="1">
                  <a:latin typeface="Times New Roman" panose="02020603050405020304" pitchFamily="18" charset="0"/>
                </a:rPr>
                <a:t>F 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000" i="1">
                  <a:latin typeface="Times New Roman" panose="02020603050405020304" pitchFamily="18" charset="0"/>
                </a:rPr>
                <a:t>m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, </a:t>
              </a:r>
              <a:r>
                <a:rPr kumimoji="1" lang="en-US" altLang="zh-CN" sz="2000" i="1">
                  <a:latin typeface="Times New Roman" panose="02020603050405020304" pitchFamily="18" charset="0"/>
                </a:rPr>
                <a:t>n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) </a:t>
              </a:r>
              <a:r>
                <a:rPr kumimoji="1" lang="zh-CN" altLang="en-US" sz="2000">
                  <a:latin typeface="Times New Roman" panose="02020603050405020304" pitchFamily="18" charset="0"/>
                </a:rPr>
                <a:t>分布的上    分位点：</a:t>
              </a:r>
            </a:p>
            <a:p>
              <a:pPr>
                <a:lnSpc>
                  <a:spcPct val="140000"/>
                </a:lnSpc>
                <a:spcBef>
                  <a:spcPct val="50000"/>
                </a:spcBef>
              </a:pPr>
              <a:r>
                <a:rPr kumimoji="1" lang="zh-CN" altLang="en-US" sz="2000">
                  <a:latin typeface="Times New Roman" panose="02020603050405020304" pitchFamily="18" charset="0"/>
                </a:rPr>
                <a:t>        设 </a:t>
              </a:r>
              <a:r>
                <a:rPr kumimoji="1" lang="en-US" altLang="zh-CN" sz="2000" i="1">
                  <a:latin typeface="Times New Roman" panose="02020603050405020304" pitchFamily="18" charset="0"/>
                </a:rPr>
                <a:t>F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~</a:t>
              </a:r>
              <a:r>
                <a:rPr kumimoji="1" lang="en-US" altLang="zh-CN" sz="2000" i="1">
                  <a:latin typeface="Times New Roman" panose="02020603050405020304" pitchFamily="18" charset="0"/>
                </a:rPr>
                <a:t>F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000" i="1">
                  <a:latin typeface="Times New Roman" panose="02020603050405020304" pitchFamily="18" charset="0"/>
                </a:rPr>
                <a:t>m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, </a:t>
              </a:r>
              <a:r>
                <a:rPr kumimoji="1" lang="en-US" altLang="zh-CN" sz="2000" i="1">
                  <a:latin typeface="Times New Roman" panose="02020603050405020304" pitchFamily="18" charset="0"/>
                </a:rPr>
                <a:t>n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)</a:t>
              </a:r>
              <a:r>
                <a:rPr kumimoji="1" lang="zh-CN" altLang="en-US" sz="2000">
                  <a:latin typeface="Times New Roman" panose="02020603050405020304" pitchFamily="18" charset="0"/>
                </a:rPr>
                <a:t>，对于给定正数                      ，称满足条件                             的点               为</a:t>
              </a:r>
              <a:r>
                <a:rPr kumimoji="1" lang="en-US" altLang="zh-CN" sz="2000" i="1">
                  <a:latin typeface="Times New Roman" panose="02020603050405020304" pitchFamily="18" charset="0"/>
                </a:rPr>
                <a:t>F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000" i="1">
                  <a:latin typeface="Times New Roman" panose="02020603050405020304" pitchFamily="18" charset="0"/>
                </a:rPr>
                <a:t>m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, </a:t>
              </a:r>
              <a:r>
                <a:rPr kumimoji="1" lang="en-US" altLang="zh-CN" sz="2000" i="1">
                  <a:latin typeface="Times New Roman" panose="02020603050405020304" pitchFamily="18" charset="0"/>
                </a:rPr>
                <a:t>n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)</a:t>
              </a:r>
              <a:r>
                <a:rPr kumimoji="1" lang="zh-CN" altLang="en-US" sz="2000">
                  <a:latin typeface="Times New Roman" panose="02020603050405020304" pitchFamily="18" charset="0"/>
                </a:rPr>
                <a:t>分布的上     分位点，且有</a:t>
              </a:r>
            </a:p>
            <a:p>
              <a:pPr algn="ctr">
                <a:lnSpc>
                  <a:spcPct val="160000"/>
                </a:lnSpc>
                <a:spcBef>
                  <a:spcPct val="50000"/>
                </a:spcBef>
              </a:pPr>
              <a:r>
                <a:rPr kumimoji="1" lang="zh-CN" altLang="en-US" sz="2000">
                  <a:latin typeface="Times New Roman" panose="02020603050405020304" pitchFamily="18" charset="0"/>
                </a:rPr>
                <a:t>                        ．</a:t>
              </a:r>
            </a:p>
          </p:txBody>
        </p:sp>
        <p:graphicFrame>
          <p:nvGraphicFramePr>
            <p:cNvPr id="21539" name="Object 35"/>
            <p:cNvGraphicFramePr>
              <a:graphicFrameLocks noChangeAspect="1"/>
            </p:cNvGraphicFramePr>
            <p:nvPr/>
          </p:nvGraphicFramePr>
          <p:xfrm>
            <a:off x="2427" y="2536"/>
            <a:ext cx="923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5" r:id="rId9" imgW="710891" imgH="190417" progId="Equation.3">
                    <p:embed/>
                  </p:oleObj>
                </mc:Choice>
                <mc:Fallback>
                  <p:oleObj r:id="rId9" imgW="710891" imgH="190417" progId="Equation.3">
                    <p:embed/>
                    <p:pic>
                      <p:nvPicPr>
                        <p:cNvPr id="21539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7" y="2536"/>
                          <a:ext cx="923" cy="2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40" name="Object 36"/>
            <p:cNvGraphicFramePr>
              <a:graphicFrameLocks noChangeAspect="1"/>
            </p:cNvGraphicFramePr>
            <p:nvPr/>
          </p:nvGraphicFramePr>
          <p:xfrm>
            <a:off x="4250" y="2522"/>
            <a:ext cx="1358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6" r:id="rId11" imgW="1206500" imgH="203200" progId="Equation.3">
                    <p:embed/>
                  </p:oleObj>
                </mc:Choice>
                <mc:Fallback>
                  <p:oleObj r:id="rId11" imgW="1206500" imgH="203200" progId="Equation.3">
                    <p:embed/>
                    <p:pic>
                      <p:nvPicPr>
                        <p:cNvPr id="2154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0" y="2522"/>
                          <a:ext cx="1358" cy="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41" name="Object 37"/>
            <p:cNvGraphicFramePr>
              <a:graphicFrameLocks noChangeAspect="1"/>
            </p:cNvGraphicFramePr>
            <p:nvPr/>
          </p:nvGraphicFramePr>
          <p:xfrm>
            <a:off x="1690" y="3078"/>
            <a:ext cx="1534" cy="4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7" r:id="rId13" imgW="1282700" imgH="406400" progId="Equation.3">
                    <p:embed/>
                  </p:oleObj>
                </mc:Choice>
                <mc:Fallback>
                  <p:oleObj r:id="rId13" imgW="1282700" imgH="406400" progId="Equation.3">
                    <p:embed/>
                    <p:pic>
                      <p:nvPicPr>
                        <p:cNvPr id="21541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0" y="3078"/>
                          <a:ext cx="1534" cy="4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42" name="Object 38"/>
            <p:cNvGraphicFramePr>
              <a:graphicFrameLocks noChangeAspect="1"/>
            </p:cNvGraphicFramePr>
            <p:nvPr/>
          </p:nvGraphicFramePr>
          <p:xfrm>
            <a:off x="2340" y="2845"/>
            <a:ext cx="165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8" r:id="rId15" imgW="139518" imgH="126835" progId="Equation.3">
                    <p:embed/>
                  </p:oleObj>
                </mc:Choice>
                <mc:Fallback>
                  <p:oleObj r:id="rId15" imgW="139518" imgH="126835" progId="Equation.3">
                    <p:embed/>
                    <p:pic>
                      <p:nvPicPr>
                        <p:cNvPr id="21542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0" y="2845"/>
                          <a:ext cx="165" cy="1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43" name="Object 39"/>
            <p:cNvGraphicFramePr>
              <a:graphicFrameLocks noChangeAspect="1"/>
            </p:cNvGraphicFramePr>
            <p:nvPr/>
          </p:nvGraphicFramePr>
          <p:xfrm>
            <a:off x="1919" y="2235"/>
            <a:ext cx="147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9" r:id="rId17" imgW="139518" imgH="126835" progId="Equation.3">
                    <p:embed/>
                  </p:oleObj>
                </mc:Choice>
                <mc:Fallback>
                  <p:oleObj r:id="rId17" imgW="139518" imgH="126835" progId="Equation.3">
                    <p:embed/>
                    <p:pic>
                      <p:nvPicPr>
                        <p:cNvPr id="21543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9" y="2235"/>
                          <a:ext cx="147" cy="1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44" name="Object 40"/>
            <p:cNvGraphicFramePr>
              <a:graphicFrameLocks noChangeAspect="1"/>
            </p:cNvGraphicFramePr>
            <p:nvPr/>
          </p:nvGraphicFramePr>
          <p:xfrm>
            <a:off x="418" y="2785"/>
            <a:ext cx="642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0" r:id="rId18" imgW="533169" imgH="203112" progId="Equation.3">
                    <p:embed/>
                  </p:oleObj>
                </mc:Choice>
                <mc:Fallback>
                  <p:oleObj r:id="rId18" imgW="533169" imgH="203112" progId="Equation.3">
                    <p:embed/>
                    <p:pic>
                      <p:nvPicPr>
                        <p:cNvPr id="21544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" y="2785"/>
                          <a:ext cx="642" cy="2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45" name="Rectangle 41"/>
          <p:cNvSpPr>
            <a:spLocks noChangeArrowheads="1"/>
          </p:cNvSpPr>
          <p:nvPr/>
        </p:nvSpPr>
        <p:spPr bwMode="auto">
          <a:xfrm>
            <a:off x="2063750" y="6237288"/>
            <a:ext cx="23002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b="1">
                <a:sym typeface="Symbol" panose="05050102010706020507" pitchFamily="18" charset="2"/>
              </a:rPr>
              <a:t>如</a:t>
            </a:r>
            <a:r>
              <a:rPr kumimoji="1" lang="en-US" altLang="zh-CN" b="1">
                <a:sym typeface="Symbol" panose="05050102010706020507" pitchFamily="18" charset="2"/>
              </a:rPr>
              <a:t>F 0.01(10,15)=3.8.</a:t>
            </a:r>
          </a:p>
        </p:txBody>
      </p:sp>
      <p:graphicFrame>
        <p:nvGraphicFramePr>
          <p:cNvPr id="21546" name="Object 42"/>
          <p:cNvGraphicFramePr>
            <a:graphicFrameLocks noChangeAspect="1"/>
          </p:cNvGraphicFramePr>
          <p:nvPr>
            <p:ph sz="half" idx="1"/>
          </p:nvPr>
        </p:nvGraphicFramePr>
        <p:xfrm>
          <a:off x="4872038" y="5589589"/>
          <a:ext cx="5319712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1" name="Equation" r:id="rId20" imgW="2438280" imgH="431640" progId="Equation.DSMT4">
                  <p:embed/>
                </p:oleObj>
              </mc:Choice>
              <mc:Fallback>
                <p:oleObj name="Equation" r:id="rId20" imgW="2438280" imgH="431640" progId="Equation.DSMT4">
                  <p:embed/>
                  <p:pic>
                    <p:nvPicPr>
                      <p:cNvPr id="21546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2038" y="5589589"/>
                        <a:ext cx="5319712" cy="94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47" name="Object 43"/>
          <p:cNvGraphicFramePr>
            <a:graphicFrameLocks noChangeAspect="1"/>
          </p:cNvGraphicFramePr>
          <p:nvPr>
            <p:ph sz="half" idx="2"/>
          </p:nvPr>
        </p:nvGraphicFramePr>
        <p:xfrm>
          <a:off x="7319964" y="1268414"/>
          <a:ext cx="3348037" cy="148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2" name="公式" r:id="rId22" imgW="1942920" imgH="863280" progId="Equation.3">
                  <p:embed/>
                </p:oleObj>
              </mc:Choice>
              <mc:Fallback>
                <p:oleObj name="公式" r:id="rId22" imgW="1942920" imgH="863280" progId="Equation.3">
                  <p:embed/>
                  <p:pic>
                    <p:nvPicPr>
                      <p:cNvPr id="21547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9964" y="1268414"/>
                        <a:ext cx="3348037" cy="1487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0032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5243513" y="33147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5348288" y="32004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5624513" y="3214688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22536" name="Group 8"/>
          <p:cNvGrpSpPr>
            <a:grpSpLocks/>
          </p:cNvGrpSpPr>
          <p:nvPr/>
        </p:nvGrpSpPr>
        <p:grpSpPr bwMode="auto">
          <a:xfrm>
            <a:off x="2763045" y="877333"/>
            <a:ext cx="5903912" cy="2706687"/>
            <a:chOff x="72" y="1103"/>
            <a:chExt cx="3606" cy="1432"/>
          </a:xfrm>
        </p:grpSpPr>
        <p:sp>
          <p:nvSpPr>
            <p:cNvPr id="22537" name="Text Box 9"/>
            <p:cNvSpPr txBox="1">
              <a:spLocks noChangeArrowheads="1"/>
            </p:cNvSpPr>
            <p:nvPr/>
          </p:nvSpPr>
          <p:spPr bwMode="auto">
            <a:xfrm>
              <a:off x="72" y="1103"/>
              <a:ext cx="3606" cy="1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       </a:t>
              </a:r>
              <a:r>
                <a:rPr kumimoji="1" lang="zh-CN" altLang="en-US" sz="20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定理</a:t>
              </a:r>
              <a:r>
                <a:rPr kumimoji="1"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r>
                <a:rPr kumimoji="1" lang="en-US" altLang="zh-CN" sz="2000" dirty="0">
                  <a:latin typeface="Times New Roman" panose="02020603050405020304" pitchFamily="18" charset="0"/>
                </a:rPr>
                <a:t>   </a:t>
              </a:r>
              <a:r>
                <a:rPr kumimoji="1" lang="zh-CN" altLang="en-US" sz="2000" dirty="0">
                  <a:latin typeface="Times New Roman" panose="02020603050405020304" pitchFamily="18" charset="0"/>
                </a:rPr>
                <a:t>设                                               为来自总体 </a:t>
              </a:r>
              <a:r>
                <a:rPr kumimoji="1" lang="en-US" altLang="zh-CN" sz="2000" i="1" dirty="0">
                  <a:latin typeface="Times New Roman" panose="02020603050405020304" pitchFamily="18" charset="0"/>
                </a:rPr>
                <a:t>X </a:t>
              </a:r>
              <a:r>
                <a:rPr kumimoji="1" lang="zh-CN" altLang="en-US" sz="2000" dirty="0">
                  <a:latin typeface="Times New Roman" panose="02020603050405020304" pitchFamily="18" charset="0"/>
                </a:rPr>
                <a:t>的简单随机样本，则</a:t>
              </a:r>
            </a:p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kumimoji="1" lang="zh-CN" altLang="en-US" sz="2000" dirty="0">
                  <a:latin typeface="Times New Roman" panose="02020603050405020304" pitchFamily="18" charset="0"/>
                </a:rPr>
                <a:t>                                                     ，</a:t>
              </a:r>
            </a:p>
            <a:p>
              <a:pPr algn="ctr">
                <a:lnSpc>
                  <a:spcPct val="250000"/>
                </a:lnSpc>
                <a:spcBef>
                  <a:spcPct val="50000"/>
                </a:spcBef>
              </a:pPr>
              <a:r>
                <a:rPr kumimoji="1" lang="zh-CN" altLang="en-US" sz="2000" dirty="0">
                  <a:latin typeface="Times New Roman" panose="02020603050405020304" pitchFamily="18" charset="0"/>
                </a:rPr>
                <a:t>                                         ．</a:t>
              </a:r>
            </a:p>
          </p:txBody>
        </p:sp>
        <p:graphicFrame>
          <p:nvGraphicFramePr>
            <p:cNvPr id="22538" name="Object 10"/>
            <p:cNvGraphicFramePr>
              <a:graphicFrameLocks noChangeAspect="1"/>
            </p:cNvGraphicFramePr>
            <p:nvPr/>
          </p:nvGraphicFramePr>
          <p:xfrm>
            <a:off x="1150" y="1133"/>
            <a:ext cx="1857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8" r:id="rId3" imgW="1701800" imgH="228600" progId="Equation.3">
                    <p:embed/>
                  </p:oleObj>
                </mc:Choice>
                <mc:Fallback>
                  <p:oleObj r:id="rId3" imgW="1701800" imgH="228600" progId="Equation.3">
                    <p:embed/>
                    <p:pic>
                      <p:nvPicPr>
                        <p:cNvPr id="22538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0" y="1133"/>
                          <a:ext cx="1857" cy="2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9" name="Object 11"/>
            <p:cNvGraphicFramePr>
              <a:graphicFrameLocks noChangeAspect="1"/>
            </p:cNvGraphicFramePr>
            <p:nvPr/>
          </p:nvGraphicFramePr>
          <p:xfrm>
            <a:off x="1127" y="1493"/>
            <a:ext cx="1780" cy="5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9" name="公式" r:id="rId5" imgW="1574640" imgH="482400" progId="Equation.3">
                    <p:embed/>
                  </p:oleObj>
                </mc:Choice>
                <mc:Fallback>
                  <p:oleObj name="公式" r:id="rId5" imgW="1574640" imgH="482400" progId="Equation.3">
                    <p:embed/>
                    <p:pic>
                      <p:nvPicPr>
                        <p:cNvPr id="22539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7" y="1493"/>
                          <a:ext cx="1780" cy="5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0" name="Object 12"/>
            <p:cNvGraphicFramePr>
              <a:graphicFrameLocks noChangeAspect="1"/>
            </p:cNvGraphicFramePr>
            <p:nvPr/>
          </p:nvGraphicFramePr>
          <p:xfrm>
            <a:off x="1470" y="2045"/>
            <a:ext cx="1161" cy="4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0" name="Equation" r:id="rId7" imgW="1041120" imgH="444240" progId="Equation.3">
                    <p:embed/>
                  </p:oleObj>
                </mc:Choice>
                <mc:Fallback>
                  <p:oleObj name="Equation" r:id="rId7" imgW="1041120" imgH="444240" progId="Equation.3">
                    <p:embed/>
                    <p:pic>
                      <p:nvPicPr>
                        <p:cNvPr id="2254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0" y="2045"/>
                          <a:ext cx="1161" cy="4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5805488" y="33147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6096000" y="3357563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22545" name="Group 17"/>
          <p:cNvGrpSpPr>
            <a:grpSpLocks/>
          </p:cNvGrpSpPr>
          <p:nvPr/>
        </p:nvGrpSpPr>
        <p:grpSpPr bwMode="auto">
          <a:xfrm>
            <a:off x="2495551" y="4638676"/>
            <a:ext cx="7432675" cy="1038225"/>
            <a:chOff x="67" y="3050"/>
            <a:chExt cx="3765" cy="485"/>
          </a:xfrm>
        </p:grpSpPr>
        <p:sp>
          <p:nvSpPr>
            <p:cNvPr id="22546" name="Text Box 18"/>
            <p:cNvSpPr txBox="1">
              <a:spLocks noChangeArrowheads="1"/>
            </p:cNvSpPr>
            <p:nvPr/>
          </p:nvSpPr>
          <p:spPr bwMode="auto">
            <a:xfrm>
              <a:off x="67" y="3151"/>
              <a:ext cx="2845" cy="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>
                  <a:latin typeface="Times New Roman" panose="02020603050405020304" pitchFamily="18" charset="0"/>
                  <a:ea typeface="黑体" panose="02010609060101010101" pitchFamily="49" charset="-122"/>
                </a:rPr>
                <a:t>                                                      </a:t>
              </a:r>
              <a:r>
                <a:rPr kumimoji="1" lang="zh-CN" altLang="en-US" sz="2000">
                  <a:latin typeface="Times New Roman" panose="02020603050405020304" pitchFamily="18" charset="0"/>
                </a:rPr>
                <a:t>．</a:t>
              </a:r>
            </a:p>
          </p:txBody>
        </p:sp>
        <p:graphicFrame>
          <p:nvGraphicFramePr>
            <p:cNvPr id="22547" name="Object 19"/>
            <p:cNvGraphicFramePr>
              <a:graphicFrameLocks noChangeAspect="1"/>
            </p:cNvGraphicFramePr>
            <p:nvPr/>
          </p:nvGraphicFramePr>
          <p:xfrm>
            <a:off x="152" y="3050"/>
            <a:ext cx="3680" cy="4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1" name="公式" r:id="rId9" imgW="3276360" imgH="431640" progId="Equation.3">
                    <p:embed/>
                  </p:oleObj>
                </mc:Choice>
                <mc:Fallback>
                  <p:oleObj name="公式" r:id="rId9" imgW="3276360" imgH="431640" progId="Equation.3">
                    <p:embed/>
                    <p:pic>
                      <p:nvPicPr>
                        <p:cNvPr id="22547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" y="3050"/>
                          <a:ext cx="3680" cy="48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48" name="Rectangle 20"/>
          <p:cNvSpPr>
            <a:spLocks noChangeArrowheads="1"/>
          </p:cNvSpPr>
          <p:nvPr/>
        </p:nvSpPr>
        <p:spPr bwMode="auto">
          <a:xfrm>
            <a:off x="4440239" y="5805488"/>
            <a:ext cx="32400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b="1"/>
              <a:t>样本均值与样本方差 相互独立</a:t>
            </a:r>
          </a:p>
        </p:txBody>
      </p:sp>
    </p:spTree>
    <p:extLst>
      <p:ext uri="{BB962C8B-B14F-4D97-AF65-F5344CB8AC3E}">
        <p14:creationId xmlns:p14="http://schemas.microsoft.com/office/powerpoint/2010/main" val="401483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5" name="Object 3"/>
          <p:cNvGraphicFramePr>
            <a:graphicFrameLocks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3296287"/>
              </p:ext>
            </p:extLst>
          </p:nvPr>
        </p:nvGraphicFramePr>
        <p:xfrm>
          <a:off x="2678113" y="1249364"/>
          <a:ext cx="7543800" cy="201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" name="Equation" r:id="rId3" imgW="7543800" imgH="2019240" progId="Equation.3">
                  <p:embed/>
                </p:oleObj>
              </mc:Choice>
              <mc:Fallback>
                <p:oleObj name="Equation" r:id="rId3" imgW="7543800" imgH="2019240" progId="Equation.3">
                  <p:embed/>
                  <p:pic>
                    <p:nvPicPr>
                      <p:cNvPr id="235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8113" y="1249364"/>
                        <a:ext cx="7543800" cy="201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2012950" y="3897313"/>
            <a:ext cx="1195388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1683" tIns="35841" rIns="71683" bIns="35841">
            <a:spAutoFit/>
          </a:bodyPr>
          <a:lstStyle>
            <a:lvl1pPr defTabSz="7175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58775" defTabSz="7175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717550" defTabSz="7175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74738" defTabSz="7175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433513" defTabSz="7175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90713" defTabSz="7175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347913" defTabSz="7175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805113" defTabSz="7175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62313" defTabSz="7175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19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证明</a:t>
            </a:r>
          </a:p>
        </p:txBody>
      </p:sp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2952750" y="3825876"/>
          <a:ext cx="22479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Equation" r:id="rId5" imgW="3187440" imgH="850680" progId="Equation.3">
                  <p:embed/>
                </p:oleObj>
              </mc:Choice>
              <mc:Fallback>
                <p:oleObj name="Equation" r:id="rId5" imgW="3187440" imgH="850680" progId="Equation.3">
                  <p:embed/>
                  <p:pic>
                    <p:nvPicPr>
                      <p:cNvPr id="2355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0" y="3825876"/>
                        <a:ext cx="22479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5324476" y="3825876"/>
          <a:ext cx="225107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name="Equation" r:id="rId7" imgW="3200400" imgH="888840" progId="Equation.3">
                  <p:embed/>
                </p:oleObj>
              </mc:Choice>
              <mc:Fallback>
                <p:oleObj name="Equation" r:id="rId7" imgW="3200400" imgH="888840" progId="Equation.3">
                  <p:embed/>
                  <p:pic>
                    <p:nvPicPr>
                      <p:cNvPr id="2355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4476" y="3825876"/>
                        <a:ext cx="2251075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2398713" y="4570413"/>
            <a:ext cx="42418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1683" tIns="35841" rIns="71683" bIns="35841">
            <a:spAutoFit/>
          </a:bodyPr>
          <a:lstStyle>
            <a:lvl1pPr defTabSz="7175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58775" defTabSz="7175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717550" defTabSz="7175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74738" defTabSz="7175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433513" defTabSz="7175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90713" defTabSz="7175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347913" defTabSz="7175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805113" defTabSz="7175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62313" defTabSz="7175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1900" b="1">
                <a:solidFill>
                  <a:srgbClr val="000000"/>
                </a:solidFill>
                <a:latin typeface="Times New Roman" panose="02020603050405020304" pitchFamily="18" charset="0"/>
              </a:rPr>
              <a:t>且两者独立</a:t>
            </a:r>
            <a:r>
              <a:rPr kumimoji="1" lang="en-US" altLang="zh-CN" sz="1900" b="1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zh-CN" altLang="en-US" sz="1900" b="1">
                <a:solidFill>
                  <a:srgbClr val="000000"/>
                </a:solidFill>
                <a:latin typeface="Times New Roman" panose="02020603050405020304" pitchFamily="18" charset="0"/>
              </a:rPr>
              <a:t>由 </a:t>
            </a:r>
            <a:r>
              <a:rPr kumimoji="1" lang="en-US" altLang="zh-CN" sz="19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en-US" altLang="zh-CN" sz="1900" b="1" i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1900" b="1">
                <a:solidFill>
                  <a:srgbClr val="000000"/>
                </a:solidFill>
                <a:latin typeface="Times New Roman" panose="02020603050405020304" pitchFamily="18" charset="0"/>
              </a:rPr>
              <a:t>分布的定义知</a:t>
            </a:r>
          </a:p>
        </p:txBody>
      </p:sp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2792413" y="4965701"/>
          <a:ext cx="20574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name="Equation" r:id="rId9" imgW="2908080" imgH="1002960" progId="Equation.3">
                  <p:embed/>
                </p:oleObj>
              </mc:Choice>
              <mc:Fallback>
                <p:oleObj name="Equation" r:id="rId9" imgW="2908080" imgH="1002960" progId="Equation.3">
                  <p:embed/>
                  <p:pic>
                    <p:nvPicPr>
                      <p:cNvPr id="2356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2413" y="4965701"/>
                        <a:ext cx="205740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5108576" y="5191125"/>
          <a:ext cx="1027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" name="Equation" r:id="rId11" imgW="1447560" imgH="393480" progId="Equation.3">
                  <p:embed/>
                </p:oleObj>
              </mc:Choice>
              <mc:Fallback>
                <p:oleObj name="Equation" r:id="rId11" imgW="1447560" imgH="393480" progId="Equation.3">
                  <p:embed/>
                  <p:pic>
                    <p:nvPicPr>
                      <p:cNvPr id="2356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8576" y="5191125"/>
                        <a:ext cx="1027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2516189" y="5768976"/>
            <a:ext cx="2016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6" rIns="91432" bIns="45716">
            <a:spAutoFit/>
          </a:bodyPr>
          <a:lstStyle>
            <a:lvl1pPr defTabSz="7175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7175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7175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7175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7175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defTabSz="7175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defTabSz="7175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defTabSz="7175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defTabSz="7175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/>
              <a:t>化简即可</a:t>
            </a:r>
            <a:r>
              <a:rPr lang="en-US" altLang="zh-CN" sz="2000" b="1"/>
              <a:t>.</a:t>
            </a:r>
            <a:endParaRPr lang="en-US" altLang="zh-CN" sz="1400"/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344267" y="232920"/>
            <a:ext cx="15113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1683" tIns="35841" rIns="71683" bIns="35841">
            <a:spAutoFit/>
          </a:bodyPr>
          <a:lstStyle>
            <a:lvl1pPr defTabSz="7175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58775" defTabSz="7175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717550" defTabSz="7175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74738" defTabSz="7175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433513" defTabSz="7175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90713" defTabSz="7175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347913" defTabSz="7175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805113" defTabSz="7175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62313" defTabSz="7175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19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定理</a:t>
            </a:r>
            <a:r>
              <a:rPr kumimoji="1" lang="en-US" altLang="zh-CN" sz="19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82114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autoUpdateAnimBg="0"/>
      <p:bldP spid="23559" grpId="0" autoUpdateAnimBg="0"/>
      <p:bldP spid="2356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75265" y="330994"/>
            <a:ext cx="5328093" cy="56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1683" tIns="35841" rIns="71683" bIns="35841">
            <a:spAutoFit/>
          </a:bodyPr>
          <a:lstStyle>
            <a:lvl1pPr defTabSz="7175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58775" defTabSz="7175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717550" defTabSz="7175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74738" defTabSz="7175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433513" defTabSz="7175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90713" defTabSz="7175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347913" defTabSz="7175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805113" defTabSz="7175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62313" defTabSz="7175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两个最重要的统计量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95287" y="1513538"/>
            <a:ext cx="1673225" cy="441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1683" tIns="35841" rIns="71683" bIns="35841">
            <a:spAutoFit/>
          </a:bodyPr>
          <a:lstStyle>
            <a:lvl1pPr defTabSz="7175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58775" defTabSz="7175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717550" defTabSz="7175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74738" defTabSz="7175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433513" defTabSz="7175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90713" defTabSz="7175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347913" defTabSz="7175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805113" defTabSz="7175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62313" defTabSz="7175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样本均值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2651509"/>
              </p:ext>
            </p:extLst>
          </p:nvPr>
        </p:nvGraphicFramePr>
        <p:xfrm>
          <a:off x="2068512" y="1178718"/>
          <a:ext cx="2056921" cy="1057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公式" r:id="rId3" imgW="1854000" imgH="952200" progId="Equation.3">
                  <p:embed/>
                </p:oleObj>
              </mc:Choice>
              <mc:Fallback>
                <p:oleObj name="公式" r:id="rId3" imgW="1854000" imgH="952200" progId="Equation.3">
                  <p:embed/>
                  <p:pic>
                    <p:nvPicPr>
                      <p:cNvPr id="3175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512" y="1178718"/>
                        <a:ext cx="2056921" cy="10572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95286" y="2698343"/>
            <a:ext cx="1673225" cy="441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1683" tIns="35841" rIns="71683" bIns="35841">
            <a:spAutoFit/>
          </a:bodyPr>
          <a:lstStyle>
            <a:lvl1pPr defTabSz="7175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58775" defTabSz="7175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717550" defTabSz="7175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74738" defTabSz="7175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433513" defTabSz="7175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90713" defTabSz="7175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347913" defTabSz="7175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805113" defTabSz="7175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62313" defTabSz="7175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样本方差</a:t>
            </a: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0083195"/>
              </p:ext>
            </p:extLst>
          </p:nvPr>
        </p:nvGraphicFramePr>
        <p:xfrm>
          <a:off x="2068511" y="2477112"/>
          <a:ext cx="3261811" cy="90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Equation" r:id="rId5" imgW="3390840" imgH="939600" progId="Equation.3">
                  <p:embed/>
                </p:oleObj>
              </mc:Choice>
              <mc:Fallback>
                <p:oleObj name="Equation" r:id="rId5" imgW="3390840" imgH="939600" progId="Equation.3">
                  <p:embed/>
                  <p:pic>
                    <p:nvPicPr>
                      <p:cNvPr id="3175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511" y="2477112"/>
                        <a:ext cx="3261811" cy="9041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95286" y="3943363"/>
            <a:ext cx="5208072" cy="441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1683" tIns="35841" rIns="71683" bIns="35841">
            <a:spAutoFit/>
          </a:bodyPr>
          <a:lstStyle>
            <a:lvl1pPr defTabSz="7175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58775" defTabSz="7175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717550" defTabSz="7175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74738" defTabSz="7175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433513" defTabSz="7175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90713" defTabSz="7175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347913" defTabSz="7175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805113" defTabSz="7175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62313" defTabSz="7175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</a:rPr>
              <a:t>三个来自正态分布的抽样分布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646898"/>
              </p:ext>
            </p:extLst>
          </p:nvPr>
        </p:nvGraphicFramePr>
        <p:xfrm>
          <a:off x="930275" y="4848810"/>
          <a:ext cx="3652358" cy="427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Equation" r:id="rId7" imgW="4038480" imgH="469800" progId="Equation.3">
                  <p:embed/>
                </p:oleObj>
              </mc:Choice>
              <mc:Fallback>
                <p:oleObj name="Equation" r:id="rId7" imgW="4038480" imgH="469800" progId="Equation.3">
                  <p:embed/>
                  <p:pic>
                    <p:nvPicPr>
                      <p:cNvPr id="3175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4848810"/>
                        <a:ext cx="3652358" cy="4274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428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8" grpId="0" autoUpdateAnimBg="0"/>
      <p:bldP spid="1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5942" y="68775"/>
            <a:ext cx="10515600" cy="1325563"/>
          </a:xfrm>
        </p:spPr>
        <p:txBody>
          <a:bodyPr/>
          <a:lstStyle/>
          <a:p>
            <a:r>
              <a:rPr lang="zh-CN" altLang="en-US" sz="3800" dirty="0" smtClean="0"/>
              <a:t>抽样分布</a:t>
            </a:r>
            <a:endParaRPr lang="zh-CN" altLang="en-US" sz="3800" dirty="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5995988" y="33147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3317" name="Group 5"/>
          <p:cNvGrpSpPr>
            <a:grpSpLocks/>
          </p:cNvGrpSpPr>
          <p:nvPr/>
        </p:nvGrpSpPr>
        <p:grpSpPr bwMode="auto">
          <a:xfrm>
            <a:off x="1703388" y="981075"/>
            <a:ext cx="3048000" cy="539750"/>
            <a:chOff x="57" y="1049"/>
            <a:chExt cx="1920" cy="340"/>
          </a:xfrm>
        </p:grpSpPr>
        <p:sp>
          <p:nvSpPr>
            <p:cNvPr id="13318" name="Text Box 6"/>
            <p:cNvSpPr txBox="1">
              <a:spLocks noChangeArrowheads="1"/>
            </p:cNvSpPr>
            <p:nvPr/>
          </p:nvSpPr>
          <p:spPr bwMode="auto">
            <a:xfrm>
              <a:off x="57" y="1101"/>
              <a:ext cx="19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en-US" altLang="zh-CN" sz="2000" b="1">
                  <a:cs typeface="Arial" panose="020B0604020202020204" pitchFamily="34" charset="0"/>
                </a:rPr>
                <a:t>          </a:t>
              </a:r>
              <a:r>
                <a:rPr kumimoji="1" lang="zh-CN" altLang="en-US" sz="2400" b="1">
                  <a:ea typeface="黑体" panose="02010609060101010101" pitchFamily="49" charset="-122"/>
                </a:rPr>
                <a:t>一、     分布</a:t>
              </a:r>
              <a:endPara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13319" name="Object 7"/>
            <p:cNvGraphicFramePr>
              <a:graphicFrameLocks noChangeAspect="1"/>
            </p:cNvGraphicFramePr>
            <p:nvPr/>
          </p:nvGraphicFramePr>
          <p:xfrm>
            <a:off x="935" y="1049"/>
            <a:ext cx="283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4" r:id="rId3" imgW="203112" imgH="228501" progId="Equation.3">
                    <p:embed/>
                  </p:oleObj>
                </mc:Choice>
                <mc:Fallback>
                  <p:oleObj r:id="rId3" imgW="203112" imgH="228501" progId="Equation.3">
                    <p:embed/>
                    <p:pic>
                      <p:nvPicPr>
                        <p:cNvPr id="13319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5" y="1049"/>
                          <a:ext cx="283" cy="3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5367338" y="33147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5995988" y="33147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5995988" y="33147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995988" y="33147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3324" name="Group 12"/>
          <p:cNvGrpSpPr>
            <a:grpSpLocks/>
          </p:cNvGrpSpPr>
          <p:nvPr/>
        </p:nvGrpSpPr>
        <p:grpSpPr bwMode="auto">
          <a:xfrm>
            <a:off x="1774825" y="1341438"/>
            <a:ext cx="8662988" cy="2120900"/>
            <a:chOff x="81" y="1039"/>
            <a:chExt cx="5457" cy="1336"/>
          </a:xfrm>
        </p:grpSpPr>
        <p:sp>
          <p:nvSpPr>
            <p:cNvPr id="13325" name="Text Box 13"/>
            <p:cNvSpPr txBox="1">
              <a:spLocks noChangeArrowheads="1"/>
            </p:cNvSpPr>
            <p:nvPr/>
          </p:nvSpPr>
          <p:spPr bwMode="auto">
            <a:xfrm>
              <a:off x="81" y="1131"/>
              <a:ext cx="3596" cy="1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50000"/>
                </a:spcBef>
              </a:pPr>
              <a:r>
                <a:rPr kumimoji="1" lang="en-US" altLang="zh-CN" sz="2000">
                  <a:latin typeface="Times New Roman" panose="02020603050405020304" pitchFamily="18" charset="0"/>
                  <a:ea typeface="黑体" panose="02010609060101010101" pitchFamily="49" charset="-122"/>
                </a:rPr>
                <a:t>        1</a:t>
              </a:r>
              <a:r>
                <a:rPr kumimoji="1" lang="zh-CN" altLang="en-US" sz="2000">
                  <a:latin typeface="Times New Roman" panose="02020603050405020304" pitchFamily="18" charset="0"/>
                  <a:ea typeface="黑体" panose="02010609060101010101" pitchFamily="49" charset="-122"/>
                </a:rPr>
                <a:t>．定义</a:t>
              </a:r>
              <a:r>
                <a:rPr kumimoji="1" lang="zh-CN" altLang="en-US" sz="2000">
                  <a:latin typeface="Times New Roman" panose="02020603050405020304" pitchFamily="18" charset="0"/>
                </a:rPr>
                <a:t>  设</a:t>
              </a:r>
              <a:r>
                <a:rPr kumimoji="1" lang="en-US" altLang="zh-CN" sz="2000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000" baseline="-30000">
                  <a:latin typeface="Times New Roman" panose="02020603050405020304" pitchFamily="18" charset="0"/>
                </a:rPr>
                <a:t>1</a:t>
              </a:r>
              <a:r>
                <a:rPr kumimoji="1" lang="zh-CN" altLang="en-US" sz="2000">
                  <a:latin typeface="Times New Roman" panose="02020603050405020304" pitchFamily="18" charset="0"/>
                </a:rPr>
                <a:t>，</a:t>
              </a:r>
              <a:r>
                <a:rPr kumimoji="1" lang="en-US" altLang="zh-CN" sz="2000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000" baseline="-30000">
                  <a:latin typeface="Times New Roman" panose="02020603050405020304" pitchFamily="18" charset="0"/>
                </a:rPr>
                <a:t>2</a:t>
              </a:r>
              <a:r>
                <a:rPr kumimoji="1" lang="zh-CN" altLang="en-US" sz="2000">
                  <a:latin typeface="Times New Roman" panose="02020603050405020304" pitchFamily="18" charset="0"/>
                </a:rPr>
                <a:t>，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…</a:t>
              </a:r>
              <a:r>
                <a:rPr kumimoji="1" lang="zh-CN" altLang="en-US" sz="2000">
                  <a:latin typeface="Times New Roman" panose="02020603050405020304" pitchFamily="18" charset="0"/>
                </a:rPr>
                <a:t>，</a:t>
              </a:r>
              <a:r>
                <a:rPr kumimoji="1" lang="en-US" altLang="zh-CN" sz="2000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000" i="1" baseline="-30000">
                  <a:latin typeface="Times New Roman" panose="02020603050405020304" pitchFamily="18" charset="0"/>
                </a:rPr>
                <a:t>n</a:t>
              </a:r>
              <a:r>
                <a:rPr kumimoji="1" lang="zh-CN" altLang="en-US" sz="2000">
                  <a:latin typeface="Times New Roman" panose="02020603050405020304" pitchFamily="18" charset="0"/>
                </a:rPr>
                <a:t>是来自正态总体</a:t>
              </a:r>
              <a:r>
                <a:rPr kumimoji="1" lang="en-US" altLang="zh-CN" sz="2000" i="1">
                  <a:latin typeface="Times New Roman" panose="02020603050405020304" pitchFamily="18" charset="0"/>
                </a:rPr>
                <a:t>N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(0</a:t>
              </a:r>
              <a:r>
                <a:rPr kumimoji="1" lang="zh-CN" altLang="en-US" sz="2000">
                  <a:latin typeface="Times New Roman" panose="02020603050405020304" pitchFamily="18" charset="0"/>
                </a:rPr>
                <a:t>，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1)</a:t>
              </a:r>
              <a:r>
                <a:rPr kumimoji="1" lang="zh-CN" altLang="en-US" sz="2000">
                  <a:latin typeface="Times New Roman" panose="02020603050405020304" pitchFamily="18" charset="0"/>
                </a:rPr>
                <a:t>的样本，则称统计量</a:t>
              </a:r>
            </a:p>
            <a:p>
              <a:pPr>
                <a:lnSpc>
                  <a:spcPct val="310000"/>
                </a:lnSpc>
                <a:spcBef>
                  <a:spcPct val="50000"/>
                </a:spcBef>
              </a:pPr>
              <a:r>
                <a:rPr kumimoji="1" lang="zh-CN" altLang="en-US" sz="2000">
                  <a:latin typeface="Times New Roman" panose="02020603050405020304" pitchFamily="18" charset="0"/>
                </a:rPr>
                <a:t>为服从自由度为 </a:t>
              </a:r>
              <a:r>
                <a:rPr kumimoji="1" lang="en-US" altLang="zh-CN" sz="2000" i="1">
                  <a:latin typeface="Times New Roman" panose="02020603050405020304" pitchFamily="18" charset="0"/>
                </a:rPr>
                <a:t>n </a:t>
              </a:r>
              <a:r>
                <a:rPr kumimoji="1" lang="zh-CN" altLang="en-US" sz="2000">
                  <a:latin typeface="Times New Roman" panose="02020603050405020304" pitchFamily="18" charset="0"/>
                </a:rPr>
                <a:t>的      分布，记作      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~      (</a:t>
              </a:r>
              <a:r>
                <a:rPr kumimoji="1" lang="en-US" altLang="zh-CN" sz="2000" i="1">
                  <a:latin typeface="Times New Roman" panose="02020603050405020304" pitchFamily="18" charset="0"/>
                </a:rPr>
                <a:t>n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)</a:t>
              </a:r>
              <a:r>
                <a:rPr kumimoji="1" lang="zh-CN" altLang="en-US" sz="2000">
                  <a:latin typeface="Times New Roman" panose="02020603050405020304" pitchFamily="18" charset="0"/>
                </a:rPr>
                <a:t>．</a:t>
              </a:r>
            </a:p>
          </p:txBody>
        </p:sp>
        <p:graphicFrame>
          <p:nvGraphicFramePr>
            <p:cNvPr id="13326" name="Object 14"/>
            <p:cNvGraphicFramePr>
              <a:graphicFrameLocks noChangeAspect="1"/>
            </p:cNvGraphicFramePr>
            <p:nvPr/>
          </p:nvGraphicFramePr>
          <p:xfrm>
            <a:off x="837" y="1632"/>
            <a:ext cx="1717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5" r:id="rId5" imgW="1460500" imgH="228600" progId="Equation.3">
                    <p:embed/>
                  </p:oleObj>
                </mc:Choice>
                <mc:Fallback>
                  <p:oleObj r:id="rId5" imgW="1460500" imgH="228600" progId="Equation.3">
                    <p:embed/>
                    <p:pic>
                      <p:nvPicPr>
                        <p:cNvPr id="13326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7" y="1632"/>
                          <a:ext cx="1717" cy="2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7" name="Object 15"/>
            <p:cNvGraphicFramePr>
              <a:graphicFrameLocks noChangeAspect="1"/>
            </p:cNvGraphicFramePr>
            <p:nvPr/>
          </p:nvGraphicFramePr>
          <p:xfrm>
            <a:off x="1600" y="1908"/>
            <a:ext cx="256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6" r:id="rId7" imgW="203112" imgH="228501" progId="Equation.3">
                    <p:embed/>
                  </p:oleObj>
                </mc:Choice>
                <mc:Fallback>
                  <p:oleObj r:id="rId7" imgW="203112" imgH="228501" progId="Equation.3">
                    <p:embed/>
                    <p:pic>
                      <p:nvPicPr>
                        <p:cNvPr id="13327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0" y="1908"/>
                          <a:ext cx="256" cy="2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8" name="Object 16"/>
            <p:cNvGraphicFramePr>
              <a:graphicFrameLocks noChangeAspect="1"/>
            </p:cNvGraphicFramePr>
            <p:nvPr/>
          </p:nvGraphicFramePr>
          <p:xfrm>
            <a:off x="2632" y="1928"/>
            <a:ext cx="249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7" r:id="rId9" imgW="203112" imgH="228501" progId="Equation.3">
                    <p:embed/>
                  </p:oleObj>
                </mc:Choice>
                <mc:Fallback>
                  <p:oleObj r:id="rId9" imgW="203112" imgH="228501" progId="Equation.3">
                    <p:embed/>
                    <p:pic>
                      <p:nvPicPr>
                        <p:cNvPr id="13328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2" y="1928"/>
                          <a:ext cx="249" cy="28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9" name="Object 17"/>
            <p:cNvGraphicFramePr>
              <a:graphicFrameLocks noChangeAspect="1"/>
            </p:cNvGraphicFramePr>
            <p:nvPr/>
          </p:nvGraphicFramePr>
          <p:xfrm>
            <a:off x="2960" y="1921"/>
            <a:ext cx="259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8" r:id="rId10" imgW="203112" imgH="228501" progId="Equation.3">
                    <p:embed/>
                  </p:oleObj>
                </mc:Choice>
                <mc:Fallback>
                  <p:oleObj r:id="rId10" imgW="203112" imgH="228501" progId="Equation.3">
                    <p:embed/>
                    <p:pic>
                      <p:nvPicPr>
                        <p:cNvPr id="13329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0" y="1921"/>
                          <a:ext cx="259" cy="2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330" name="Group 18"/>
            <p:cNvGrpSpPr>
              <a:grpSpLocks/>
            </p:cNvGrpSpPr>
            <p:nvPr/>
          </p:nvGrpSpPr>
          <p:grpSpPr bwMode="auto">
            <a:xfrm>
              <a:off x="3653" y="1039"/>
              <a:ext cx="1885" cy="1336"/>
              <a:chOff x="6825" y="10896"/>
              <a:chExt cx="2817" cy="2057"/>
            </a:xfrm>
          </p:grpSpPr>
          <p:grpSp>
            <p:nvGrpSpPr>
              <p:cNvPr id="13331" name="Group 19"/>
              <p:cNvGrpSpPr>
                <a:grpSpLocks/>
              </p:cNvGrpSpPr>
              <p:nvPr/>
            </p:nvGrpSpPr>
            <p:grpSpPr bwMode="auto">
              <a:xfrm>
                <a:off x="6825" y="10896"/>
                <a:ext cx="2578" cy="1935"/>
                <a:chOff x="1681" y="7530"/>
                <a:chExt cx="2578" cy="1935"/>
              </a:xfrm>
            </p:grpSpPr>
            <p:sp>
              <p:nvSpPr>
                <p:cNvPr id="13332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2289" y="7686"/>
                  <a:ext cx="0" cy="17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33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974" y="9075"/>
                  <a:ext cx="492" cy="3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1000">
                      <a:latin typeface="Times New Roman" panose="02020603050405020304" pitchFamily="18" charset="0"/>
                    </a:rPr>
                    <a:t>0</a:t>
                  </a:r>
                </a:p>
              </p:txBody>
            </p:sp>
            <p:sp>
              <p:nvSpPr>
                <p:cNvPr id="13334" name="Freeform 22"/>
                <p:cNvSpPr>
                  <a:spLocks/>
                </p:cNvSpPr>
                <p:nvPr/>
              </p:nvSpPr>
              <p:spPr bwMode="auto">
                <a:xfrm>
                  <a:off x="2290" y="8551"/>
                  <a:ext cx="1570" cy="579"/>
                </a:xfrm>
                <a:custGeom>
                  <a:avLst/>
                  <a:gdLst>
                    <a:gd name="T0" fmla="*/ 0 w 1570"/>
                    <a:gd name="T1" fmla="*/ 579 h 579"/>
                    <a:gd name="T2" fmla="*/ 337 w 1570"/>
                    <a:gd name="T3" fmla="*/ 85 h 579"/>
                    <a:gd name="T4" fmla="*/ 664 w 1570"/>
                    <a:gd name="T5" fmla="*/ 66 h 579"/>
                    <a:gd name="T6" fmla="*/ 878 w 1570"/>
                    <a:gd name="T7" fmla="*/ 274 h 579"/>
                    <a:gd name="T8" fmla="*/ 1123 w 1570"/>
                    <a:gd name="T9" fmla="*/ 464 h 579"/>
                    <a:gd name="T10" fmla="*/ 1570 w 1570"/>
                    <a:gd name="T11" fmla="*/ 539 h 5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70" h="579">
                      <a:moveTo>
                        <a:pt x="0" y="579"/>
                      </a:moveTo>
                      <a:cubicBezTo>
                        <a:pt x="56" y="498"/>
                        <a:pt x="226" y="170"/>
                        <a:pt x="337" y="85"/>
                      </a:cubicBezTo>
                      <a:cubicBezTo>
                        <a:pt x="448" y="0"/>
                        <a:pt x="574" y="34"/>
                        <a:pt x="664" y="66"/>
                      </a:cubicBezTo>
                      <a:cubicBezTo>
                        <a:pt x="753" y="97"/>
                        <a:pt x="801" y="208"/>
                        <a:pt x="878" y="274"/>
                      </a:cubicBezTo>
                      <a:cubicBezTo>
                        <a:pt x="955" y="341"/>
                        <a:pt x="1008" y="420"/>
                        <a:pt x="1123" y="464"/>
                      </a:cubicBezTo>
                      <a:cubicBezTo>
                        <a:pt x="1238" y="508"/>
                        <a:pt x="1477" y="523"/>
                        <a:pt x="1570" y="539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35" name="Arc 23"/>
                <p:cNvSpPr>
                  <a:spLocks/>
                </p:cNvSpPr>
                <p:nvPr/>
              </p:nvSpPr>
              <p:spPr bwMode="auto">
                <a:xfrm rot="-11040542">
                  <a:off x="2401" y="7995"/>
                  <a:ext cx="1178" cy="1151"/>
                </a:xfrm>
                <a:custGeom>
                  <a:avLst/>
                  <a:gdLst>
                    <a:gd name="G0" fmla="+- 423 0 0"/>
                    <a:gd name="G1" fmla="+- 21600 0 0"/>
                    <a:gd name="G2" fmla="+- 21600 0 0"/>
                    <a:gd name="T0" fmla="*/ 0 w 22023"/>
                    <a:gd name="T1" fmla="*/ 4 h 21600"/>
                    <a:gd name="T2" fmla="*/ 22023 w 22023"/>
                    <a:gd name="T3" fmla="*/ 21600 h 21600"/>
                    <a:gd name="T4" fmla="*/ 423 w 22023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23" h="21600" fill="none" extrusionOk="0">
                      <a:moveTo>
                        <a:pt x="0" y="4"/>
                      </a:moveTo>
                      <a:cubicBezTo>
                        <a:pt x="140" y="1"/>
                        <a:pt x="281" y="0"/>
                        <a:pt x="423" y="0"/>
                      </a:cubicBezTo>
                      <a:cubicBezTo>
                        <a:pt x="12352" y="0"/>
                        <a:pt x="22023" y="9670"/>
                        <a:pt x="22023" y="21600"/>
                      </a:cubicBezTo>
                    </a:path>
                    <a:path w="22023" h="21600" stroke="0" extrusionOk="0">
                      <a:moveTo>
                        <a:pt x="0" y="4"/>
                      </a:moveTo>
                      <a:cubicBezTo>
                        <a:pt x="140" y="1"/>
                        <a:pt x="281" y="0"/>
                        <a:pt x="423" y="0"/>
                      </a:cubicBezTo>
                      <a:cubicBezTo>
                        <a:pt x="12352" y="0"/>
                        <a:pt x="22023" y="9670"/>
                        <a:pt x="22023" y="21600"/>
                      </a:cubicBezTo>
                      <a:lnTo>
                        <a:pt x="423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36" name="Freeform 24"/>
                <p:cNvSpPr>
                  <a:spLocks/>
                </p:cNvSpPr>
                <p:nvPr/>
              </p:nvSpPr>
              <p:spPr bwMode="auto">
                <a:xfrm>
                  <a:off x="2290" y="8615"/>
                  <a:ext cx="1770" cy="505"/>
                </a:xfrm>
                <a:custGeom>
                  <a:avLst/>
                  <a:gdLst>
                    <a:gd name="T0" fmla="*/ 0 w 1770"/>
                    <a:gd name="T1" fmla="*/ 505 h 505"/>
                    <a:gd name="T2" fmla="*/ 400 w 1770"/>
                    <a:gd name="T3" fmla="*/ 345 h 505"/>
                    <a:gd name="T4" fmla="*/ 640 w 1770"/>
                    <a:gd name="T5" fmla="*/ 185 h 505"/>
                    <a:gd name="T6" fmla="*/ 780 w 1770"/>
                    <a:gd name="T7" fmla="*/ 75 h 505"/>
                    <a:gd name="T8" fmla="*/ 960 w 1770"/>
                    <a:gd name="T9" fmla="*/ 5 h 505"/>
                    <a:gd name="T10" fmla="*/ 1160 w 1770"/>
                    <a:gd name="T11" fmla="*/ 45 h 505"/>
                    <a:gd name="T12" fmla="*/ 1380 w 1770"/>
                    <a:gd name="T13" fmla="*/ 235 h 505"/>
                    <a:gd name="T14" fmla="*/ 1770 w 1770"/>
                    <a:gd name="T15" fmla="*/ 445 h 5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70" h="505">
                      <a:moveTo>
                        <a:pt x="0" y="505"/>
                      </a:moveTo>
                      <a:cubicBezTo>
                        <a:pt x="65" y="478"/>
                        <a:pt x="293" y="398"/>
                        <a:pt x="400" y="345"/>
                      </a:cubicBezTo>
                      <a:cubicBezTo>
                        <a:pt x="507" y="292"/>
                        <a:pt x="577" y="230"/>
                        <a:pt x="640" y="185"/>
                      </a:cubicBezTo>
                      <a:cubicBezTo>
                        <a:pt x="703" y="140"/>
                        <a:pt x="727" y="105"/>
                        <a:pt x="780" y="75"/>
                      </a:cubicBezTo>
                      <a:cubicBezTo>
                        <a:pt x="833" y="45"/>
                        <a:pt x="897" y="10"/>
                        <a:pt x="960" y="5"/>
                      </a:cubicBezTo>
                      <a:cubicBezTo>
                        <a:pt x="1023" y="0"/>
                        <a:pt x="1090" y="7"/>
                        <a:pt x="1160" y="45"/>
                      </a:cubicBezTo>
                      <a:cubicBezTo>
                        <a:pt x="1230" y="83"/>
                        <a:pt x="1278" y="168"/>
                        <a:pt x="1380" y="235"/>
                      </a:cubicBezTo>
                      <a:cubicBezTo>
                        <a:pt x="1482" y="302"/>
                        <a:pt x="1689" y="401"/>
                        <a:pt x="1770" y="445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37" name="Line 25"/>
                <p:cNvSpPr>
                  <a:spLocks noChangeShapeType="1"/>
                </p:cNvSpPr>
                <p:nvPr/>
              </p:nvSpPr>
              <p:spPr bwMode="auto">
                <a:xfrm>
                  <a:off x="1949" y="9130"/>
                  <a:ext cx="231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38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681" y="7530"/>
                  <a:ext cx="663" cy="4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hangingPunct="0"/>
                  <a:r>
                    <a:rPr lang="en-US" altLang="zh-CN" sz="1000" i="1">
                      <a:latin typeface="Times New Roman" panose="02020603050405020304" pitchFamily="18" charset="0"/>
                    </a:rPr>
                    <a:t>f</a:t>
                  </a:r>
                  <a:r>
                    <a:rPr lang="en-US" altLang="zh-CN" sz="1000">
                      <a:latin typeface="Times New Roman" panose="02020603050405020304" pitchFamily="18" charset="0"/>
                    </a:rPr>
                    <a:t>(</a:t>
                  </a:r>
                  <a:r>
                    <a:rPr lang="en-US" altLang="zh-CN" sz="1000" i="1">
                      <a:latin typeface="Times New Roman" panose="02020603050405020304" pitchFamily="18" charset="0"/>
                    </a:rPr>
                    <a:t>x</a:t>
                  </a:r>
                  <a:r>
                    <a:rPr lang="en-US" altLang="zh-CN" sz="1000">
                      <a:latin typeface="Times New Roman" panose="02020603050405020304" pitchFamily="18" charset="0"/>
                    </a:rPr>
                    <a:t>)</a:t>
                  </a:r>
                </a:p>
              </p:txBody>
            </p:sp>
            <p:sp>
              <p:nvSpPr>
                <p:cNvPr id="13339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259" y="7998"/>
                  <a:ext cx="784" cy="4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hangingPunct="0"/>
                  <a:r>
                    <a:rPr lang="en-US" altLang="zh-CN" sz="1000" i="1">
                      <a:latin typeface="Times New Roman" panose="02020603050405020304" pitchFamily="18" charset="0"/>
                    </a:rPr>
                    <a:t>n</a:t>
                  </a:r>
                  <a:r>
                    <a:rPr lang="en-US" altLang="zh-CN" sz="1000">
                      <a:latin typeface="Times New Roman" panose="02020603050405020304" pitchFamily="18" charset="0"/>
                    </a:rPr>
                    <a:t>=1</a:t>
                  </a:r>
                </a:p>
              </p:txBody>
            </p:sp>
            <p:sp>
              <p:nvSpPr>
                <p:cNvPr id="13340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499" y="8259"/>
                  <a:ext cx="784" cy="4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hangingPunct="0"/>
                  <a:r>
                    <a:rPr lang="en-US" altLang="zh-CN" sz="1000" i="1">
                      <a:latin typeface="Times New Roman" panose="02020603050405020304" pitchFamily="18" charset="0"/>
                    </a:rPr>
                    <a:t>n</a:t>
                  </a:r>
                  <a:r>
                    <a:rPr lang="en-US" altLang="zh-CN" sz="1000">
                      <a:latin typeface="Times New Roman" panose="02020603050405020304" pitchFamily="18" charset="0"/>
                    </a:rPr>
                    <a:t>=5</a:t>
                  </a:r>
                </a:p>
              </p:txBody>
            </p:sp>
            <p:sp>
              <p:nvSpPr>
                <p:cNvPr id="13341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3339" y="8466"/>
                  <a:ext cx="895" cy="4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hangingPunct="0"/>
                  <a:r>
                    <a:rPr lang="en-US" altLang="zh-CN" sz="1000" i="1">
                      <a:latin typeface="Times New Roman" panose="02020603050405020304" pitchFamily="18" charset="0"/>
                    </a:rPr>
                    <a:t>n</a:t>
                  </a:r>
                  <a:r>
                    <a:rPr lang="en-US" altLang="zh-CN" sz="1000">
                      <a:latin typeface="Times New Roman" panose="02020603050405020304" pitchFamily="18" charset="0"/>
                    </a:rPr>
                    <a:t>=15</a:t>
                  </a:r>
                </a:p>
              </p:txBody>
            </p:sp>
          </p:grpSp>
          <p:sp>
            <p:nvSpPr>
              <p:cNvPr id="13342" name="Text Box 30"/>
              <p:cNvSpPr txBox="1">
                <a:spLocks noChangeArrowheads="1"/>
              </p:cNvSpPr>
              <p:nvPr/>
            </p:nvSpPr>
            <p:spPr bwMode="auto">
              <a:xfrm>
                <a:off x="9135" y="12437"/>
                <a:ext cx="507" cy="5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sz="1000" i="1">
                    <a:latin typeface="Times New Roman" panose="02020603050405020304" pitchFamily="18" charset="0"/>
                  </a:rPr>
                  <a:t>x</a:t>
                </a:r>
              </a:p>
            </p:txBody>
          </p:sp>
        </p:grpSp>
      </p:grpSp>
      <p:sp>
        <p:nvSpPr>
          <p:cNvPr id="13343" name="Rectangle 31"/>
          <p:cNvSpPr>
            <a:spLocks noChangeArrowheads="1"/>
          </p:cNvSpPr>
          <p:nvPr/>
        </p:nvSpPr>
        <p:spPr bwMode="auto">
          <a:xfrm>
            <a:off x="5016500" y="29972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344" name="Rectangle 32"/>
          <p:cNvSpPr>
            <a:spLocks noChangeArrowheads="1"/>
          </p:cNvSpPr>
          <p:nvPr/>
        </p:nvSpPr>
        <p:spPr bwMode="auto">
          <a:xfrm>
            <a:off x="5900738" y="3224213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345" name="Rectangle 33"/>
          <p:cNvSpPr>
            <a:spLocks noChangeArrowheads="1"/>
          </p:cNvSpPr>
          <p:nvPr/>
        </p:nvSpPr>
        <p:spPr bwMode="auto">
          <a:xfrm>
            <a:off x="6015038" y="33528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6015038" y="33528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347" name="Rectangle 35"/>
          <p:cNvSpPr>
            <a:spLocks noChangeArrowheads="1"/>
          </p:cNvSpPr>
          <p:nvPr/>
        </p:nvSpPr>
        <p:spPr bwMode="auto">
          <a:xfrm>
            <a:off x="5214938" y="325755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348" name="Rectangle 36"/>
          <p:cNvSpPr>
            <a:spLocks noChangeArrowheads="1"/>
          </p:cNvSpPr>
          <p:nvPr/>
        </p:nvSpPr>
        <p:spPr bwMode="auto">
          <a:xfrm>
            <a:off x="5924550" y="3243263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3349" name="Group 37"/>
          <p:cNvGrpSpPr>
            <a:grpSpLocks/>
          </p:cNvGrpSpPr>
          <p:nvPr/>
        </p:nvGrpSpPr>
        <p:grpSpPr bwMode="auto">
          <a:xfrm>
            <a:off x="1703388" y="3213100"/>
            <a:ext cx="7993062" cy="3244850"/>
            <a:chOff x="72" y="2187"/>
            <a:chExt cx="4860" cy="2044"/>
          </a:xfrm>
        </p:grpSpPr>
        <p:sp>
          <p:nvSpPr>
            <p:cNvPr id="13350" name="Text Box 38"/>
            <p:cNvSpPr txBox="1">
              <a:spLocks noChangeArrowheads="1"/>
            </p:cNvSpPr>
            <p:nvPr/>
          </p:nvSpPr>
          <p:spPr bwMode="auto">
            <a:xfrm>
              <a:off x="72" y="2231"/>
              <a:ext cx="4860" cy="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>
                  <a:latin typeface="Times New Roman" panose="02020603050405020304" pitchFamily="18" charset="0"/>
                </a:rPr>
                <a:t>         2</a:t>
              </a:r>
              <a:r>
                <a:rPr kumimoji="1" lang="zh-CN" altLang="en-US" sz="2000">
                  <a:latin typeface="Times New Roman" panose="02020603050405020304" pitchFamily="18" charset="0"/>
                </a:rPr>
                <a:t>．   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000" i="1">
                  <a:latin typeface="Times New Roman" panose="02020603050405020304" pitchFamily="18" charset="0"/>
                </a:rPr>
                <a:t>n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)</a:t>
              </a:r>
              <a:r>
                <a:rPr kumimoji="1" lang="zh-CN" altLang="en-US" sz="2000">
                  <a:latin typeface="Times New Roman" panose="02020603050405020304" pitchFamily="18" charset="0"/>
                </a:rPr>
                <a:t>分布的概率密度：</a:t>
              </a:r>
            </a:p>
            <a:p>
              <a:pPr>
                <a:lnSpc>
                  <a:spcPct val="670000"/>
                </a:lnSpc>
                <a:spcBef>
                  <a:spcPct val="50000"/>
                </a:spcBef>
              </a:pPr>
              <a:r>
                <a:rPr kumimoji="1" lang="zh-CN" altLang="en-US" sz="2000">
                  <a:latin typeface="Times New Roman" panose="02020603050405020304" pitchFamily="18" charset="0"/>
                </a:rPr>
                <a:t>其中           为    函数                                              在            处的函数值．</a:t>
              </a:r>
            </a:p>
          </p:txBody>
        </p:sp>
        <p:graphicFrame>
          <p:nvGraphicFramePr>
            <p:cNvPr id="13351" name="Object 39"/>
            <p:cNvGraphicFramePr>
              <a:graphicFrameLocks noChangeAspect="1"/>
            </p:cNvGraphicFramePr>
            <p:nvPr/>
          </p:nvGraphicFramePr>
          <p:xfrm>
            <a:off x="905" y="2433"/>
            <a:ext cx="2477" cy="9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9" name="Equation" r:id="rId11" imgW="2158920" imgH="863280" progId="Equation.3">
                    <p:embed/>
                  </p:oleObj>
                </mc:Choice>
                <mc:Fallback>
                  <p:oleObj name="Equation" r:id="rId11" imgW="2158920" imgH="863280" progId="Equation.3">
                    <p:embed/>
                    <p:pic>
                      <p:nvPicPr>
                        <p:cNvPr id="13351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5" y="2433"/>
                          <a:ext cx="2477" cy="9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2" name="Object 40"/>
            <p:cNvGraphicFramePr>
              <a:graphicFrameLocks noChangeAspect="1"/>
            </p:cNvGraphicFramePr>
            <p:nvPr/>
          </p:nvGraphicFramePr>
          <p:xfrm>
            <a:off x="427" y="3298"/>
            <a:ext cx="447" cy="4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0" r:id="rId13" imgW="393359" imgH="406048" progId="Equation.3">
                    <p:embed/>
                  </p:oleObj>
                </mc:Choice>
                <mc:Fallback>
                  <p:oleObj r:id="rId13" imgW="393359" imgH="406048" progId="Equation.3">
                    <p:embed/>
                    <p:pic>
                      <p:nvPicPr>
                        <p:cNvPr id="13352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" y="3298"/>
                          <a:ext cx="447" cy="4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3" name="Object 41"/>
            <p:cNvGraphicFramePr>
              <a:graphicFrameLocks noChangeAspect="1"/>
            </p:cNvGraphicFramePr>
            <p:nvPr/>
          </p:nvGraphicFramePr>
          <p:xfrm>
            <a:off x="1049" y="3433"/>
            <a:ext cx="194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1" r:id="rId15" imgW="164957" imgH="152268" progId="Equation.3">
                    <p:embed/>
                  </p:oleObj>
                </mc:Choice>
                <mc:Fallback>
                  <p:oleObj r:id="rId15" imgW="164957" imgH="152268" progId="Equation.3">
                    <p:embed/>
                    <p:pic>
                      <p:nvPicPr>
                        <p:cNvPr id="13353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9" y="3433"/>
                          <a:ext cx="194" cy="1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4" name="Object 42"/>
            <p:cNvGraphicFramePr>
              <a:graphicFrameLocks noChangeAspect="1"/>
            </p:cNvGraphicFramePr>
            <p:nvPr/>
          </p:nvGraphicFramePr>
          <p:xfrm>
            <a:off x="1549" y="3346"/>
            <a:ext cx="1808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2" name="Equation" r:id="rId17" imgW="1803240" imgH="355320" progId="Equation.3">
                    <p:embed/>
                  </p:oleObj>
                </mc:Choice>
                <mc:Fallback>
                  <p:oleObj name="Equation" r:id="rId17" imgW="1803240" imgH="355320" progId="Equation.3">
                    <p:embed/>
                    <p:pic>
                      <p:nvPicPr>
                        <p:cNvPr id="13354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9" y="3346"/>
                          <a:ext cx="1808" cy="3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5" name="Object 43"/>
            <p:cNvGraphicFramePr>
              <a:graphicFrameLocks noChangeAspect="1"/>
            </p:cNvGraphicFramePr>
            <p:nvPr/>
          </p:nvGraphicFramePr>
          <p:xfrm>
            <a:off x="3593" y="3301"/>
            <a:ext cx="390" cy="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3" r:id="rId19" imgW="342751" imgH="368140" progId="Equation.3">
                    <p:embed/>
                  </p:oleObj>
                </mc:Choice>
                <mc:Fallback>
                  <p:oleObj r:id="rId19" imgW="342751" imgH="368140" progId="Equation.3">
                    <p:embed/>
                    <p:pic>
                      <p:nvPicPr>
                        <p:cNvPr id="13355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3" y="3301"/>
                          <a:ext cx="390" cy="4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6" name="Object 44"/>
            <p:cNvGraphicFramePr>
              <a:graphicFrameLocks noChangeAspect="1"/>
            </p:cNvGraphicFramePr>
            <p:nvPr/>
          </p:nvGraphicFramePr>
          <p:xfrm>
            <a:off x="715" y="3784"/>
            <a:ext cx="3385" cy="4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4" r:id="rId21" imgW="3098800" imgH="406400" progId="Equation.3">
                    <p:embed/>
                  </p:oleObj>
                </mc:Choice>
                <mc:Fallback>
                  <p:oleObj r:id="rId21" imgW="3098800" imgH="406400" progId="Equation.3">
                    <p:embed/>
                    <p:pic>
                      <p:nvPicPr>
                        <p:cNvPr id="13356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5" y="3784"/>
                          <a:ext cx="3385" cy="4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7" name="Object 45"/>
            <p:cNvGraphicFramePr>
              <a:graphicFrameLocks noChangeAspect="1"/>
            </p:cNvGraphicFramePr>
            <p:nvPr/>
          </p:nvGraphicFramePr>
          <p:xfrm>
            <a:off x="667" y="2187"/>
            <a:ext cx="256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5" r:id="rId23" imgW="203112" imgH="228501" progId="Equation.3">
                    <p:embed/>
                  </p:oleObj>
                </mc:Choice>
                <mc:Fallback>
                  <p:oleObj r:id="rId23" imgW="203112" imgH="228501" progId="Equation.3">
                    <p:embed/>
                    <p:pic>
                      <p:nvPicPr>
                        <p:cNvPr id="13357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7" y="2187"/>
                          <a:ext cx="256" cy="2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39334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900613" y="3195638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4900613" y="3195638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4662488" y="321945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5348288" y="321945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5614988" y="3243263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4876800" y="32004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5043488" y="3186113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5995988" y="33147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5995988" y="33147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5995988" y="33147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5995988" y="33147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5995988" y="33147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52" name="Rectangle 16"/>
          <p:cNvSpPr>
            <a:spLocks noChangeArrowheads="1"/>
          </p:cNvSpPr>
          <p:nvPr/>
        </p:nvSpPr>
        <p:spPr bwMode="auto">
          <a:xfrm>
            <a:off x="5995988" y="33147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5995988" y="33147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1909764" y="3284538"/>
            <a:ext cx="8758237" cy="384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kumimoji="1" lang="en-US" altLang="zh-CN" sz="2000"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r>
              <a:rPr kumimoji="1" lang="zh-CN" altLang="en-US" sz="2000">
                <a:latin typeface="Times New Roman" panose="02020603050405020304" pitchFamily="18" charset="0"/>
                <a:ea typeface="黑体" panose="02010609060101010101" pitchFamily="49" charset="-122"/>
              </a:rPr>
              <a:t>性质</a:t>
            </a:r>
            <a:r>
              <a:rPr kumimoji="1" lang="en-US" altLang="zh-CN" sz="200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kumimoji="1" lang="zh-CN" altLang="en-US" sz="2000"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kumimoji="1" lang="zh-CN" altLang="en-US" sz="2000">
                <a:latin typeface="Times New Roman" panose="02020603050405020304" pitchFamily="18" charset="0"/>
              </a:rPr>
              <a:t>设 </a:t>
            </a:r>
            <a:r>
              <a:rPr kumimoji="1" lang="en-US" altLang="zh-CN" sz="2000" i="1">
                <a:latin typeface="Times New Roman" panose="02020603050405020304" pitchFamily="18" charset="0"/>
              </a:rPr>
              <a:t>X</a:t>
            </a:r>
            <a:r>
              <a:rPr kumimoji="1" lang="en-US" altLang="zh-CN" sz="2000">
                <a:latin typeface="Times New Roman" panose="02020603050405020304" pitchFamily="18" charset="0"/>
              </a:rPr>
              <a:t>~     (</a:t>
            </a:r>
            <a:r>
              <a:rPr kumimoji="1" lang="en-US" altLang="zh-CN" sz="2000" i="1">
                <a:latin typeface="Times New Roman" panose="02020603050405020304" pitchFamily="18" charset="0"/>
              </a:rPr>
              <a:t>n</a:t>
            </a:r>
            <a:r>
              <a:rPr kumimoji="1" lang="en-US" altLang="zh-CN" sz="2000" baseline="-30000">
                <a:latin typeface="Times New Roman" panose="02020603050405020304" pitchFamily="18" charset="0"/>
              </a:rPr>
              <a:t>1</a:t>
            </a:r>
            <a:r>
              <a:rPr kumimoji="1" lang="en-US" altLang="zh-CN" sz="2000">
                <a:latin typeface="Times New Roman" panose="02020603050405020304" pitchFamily="18" charset="0"/>
              </a:rPr>
              <a:t>)</a:t>
            </a:r>
            <a:r>
              <a:rPr kumimoji="1" lang="zh-CN" altLang="en-US" sz="2000">
                <a:latin typeface="Times New Roman" panose="02020603050405020304" pitchFamily="18" charset="0"/>
              </a:rPr>
              <a:t>，</a:t>
            </a:r>
            <a:r>
              <a:rPr kumimoji="1" lang="en-US" altLang="zh-CN" sz="2000" i="1">
                <a:latin typeface="Times New Roman" panose="02020603050405020304" pitchFamily="18" charset="0"/>
              </a:rPr>
              <a:t>Y</a:t>
            </a:r>
            <a:r>
              <a:rPr kumimoji="1" lang="en-US" altLang="zh-CN" sz="2000">
                <a:latin typeface="Times New Roman" panose="02020603050405020304" pitchFamily="18" charset="0"/>
              </a:rPr>
              <a:t>~     (</a:t>
            </a:r>
            <a:r>
              <a:rPr kumimoji="1" lang="en-US" altLang="zh-CN" sz="2000" i="1">
                <a:latin typeface="Times New Roman" panose="02020603050405020304" pitchFamily="18" charset="0"/>
              </a:rPr>
              <a:t>n</a:t>
            </a:r>
            <a:r>
              <a:rPr kumimoji="1" lang="en-US" altLang="zh-CN" sz="2000" baseline="-30000">
                <a:latin typeface="Times New Roman" panose="02020603050405020304" pitchFamily="18" charset="0"/>
              </a:rPr>
              <a:t>2</a:t>
            </a:r>
            <a:r>
              <a:rPr kumimoji="1" lang="en-US" altLang="zh-CN" sz="2000">
                <a:latin typeface="Times New Roman" panose="02020603050405020304" pitchFamily="18" charset="0"/>
              </a:rPr>
              <a:t>)</a:t>
            </a:r>
            <a:r>
              <a:rPr kumimoji="1" lang="zh-CN" altLang="en-US" sz="2000">
                <a:latin typeface="Times New Roman" panose="02020603050405020304" pitchFamily="18" charset="0"/>
              </a:rPr>
              <a:t>，且</a:t>
            </a:r>
            <a:r>
              <a:rPr kumimoji="1" lang="en-US" altLang="zh-CN" sz="2000" i="1">
                <a:latin typeface="Times New Roman" panose="02020603050405020304" pitchFamily="18" charset="0"/>
              </a:rPr>
              <a:t>X</a:t>
            </a:r>
            <a:r>
              <a:rPr kumimoji="1" lang="zh-CN" altLang="en-US" sz="2000">
                <a:latin typeface="Times New Roman" panose="02020603050405020304" pitchFamily="18" charset="0"/>
              </a:rPr>
              <a:t>与</a:t>
            </a:r>
            <a:r>
              <a:rPr kumimoji="1" lang="en-US" altLang="zh-CN" sz="2000" i="1">
                <a:latin typeface="Times New Roman" panose="02020603050405020304" pitchFamily="18" charset="0"/>
              </a:rPr>
              <a:t>Y</a:t>
            </a:r>
            <a:r>
              <a:rPr kumimoji="1" lang="zh-CN" altLang="en-US" sz="2000">
                <a:latin typeface="Times New Roman" panose="02020603050405020304" pitchFamily="18" charset="0"/>
              </a:rPr>
              <a:t>相互独立</a:t>
            </a:r>
            <a:r>
              <a:rPr kumimoji="1" lang="en-US" altLang="zh-CN" sz="2000">
                <a:latin typeface="Times New Roman" panose="02020603050405020304" pitchFamily="18" charset="0"/>
              </a:rPr>
              <a:t>, </a:t>
            </a:r>
            <a:r>
              <a:rPr kumimoji="1" lang="zh-CN" altLang="en-US" sz="2000">
                <a:latin typeface="Times New Roman" panose="02020603050405020304" pitchFamily="18" charset="0"/>
              </a:rPr>
              <a:t>则 </a:t>
            </a:r>
            <a:r>
              <a:rPr kumimoji="1" lang="en-US" altLang="zh-CN" sz="2000" i="1">
                <a:latin typeface="Times New Roman" panose="02020603050405020304" pitchFamily="18" charset="0"/>
              </a:rPr>
              <a:t>X</a:t>
            </a:r>
            <a:r>
              <a:rPr kumimoji="1" lang="en-US" altLang="zh-CN" sz="2000">
                <a:latin typeface="Times New Roman" panose="02020603050405020304" pitchFamily="18" charset="0"/>
              </a:rPr>
              <a:t>+</a:t>
            </a:r>
            <a:r>
              <a:rPr kumimoji="1" lang="en-US" altLang="zh-CN" sz="2000" i="1">
                <a:latin typeface="Times New Roman" panose="02020603050405020304" pitchFamily="18" charset="0"/>
              </a:rPr>
              <a:t>Y</a:t>
            </a:r>
            <a:r>
              <a:rPr kumimoji="1" lang="en-US" altLang="zh-CN" sz="2000">
                <a:latin typeface="Times New Roman" panose="02020603050405020304" pitchFamily="18" charset="0"/>
              </a:rPr>
              <a:t>~      (</a:t>
            </a:r>
            <a:r>
              <a:rPr kumimoji="1" lang="en-US" altLang="zh-CN" sz="2000" i="1">
                <a:latin typeface="Times New Roman" panose="02020603050405020304" pitchFamily="18" charset="0"/>
              </a:rPr>
              <a:t>n</a:t>
            </a:r>
            <a:r>
              <a:rPr kumimoji="1" lang="en-US" altLang="zh-CN" sz="2000" baseline="-30000">
                <a:latin typeface="Times New Roman" panose="02020603050405020304" pitchFamily="18" charset="0"/>
              </a:rPr>
              <a:t>1</a:t>
            </a:r>
            <a:r>
              <a:rPr kumimoji="1" lang="en-US" altLang="zh-CN" sz="2000">
                <a:latin typeface="Times New Roman" panose="02020603050405020304" pitchFamily="18" charset="0"/>
              </a:rPr>
              <a:t>+</a:t>
            </a:r>
            <a:r>
              <a:rPr kumimoji="1" lang="en-US" altLang="zh-CN" sz="2000" i="1">
                <a:latin typeface="Times New Roman" panose="02020603050405020304" pitchFamily="18" charset="0"/>
              </a:rPr>
              <a:t>n</a:t>
            </a:r>
            <a:r>
              <a:rPr kumimoji="1" lang="en-US" altLang="zh-CN" sz="2000" baseline="-30000">
                <a:latin typeface="Times New Roman" panose="02020603050405020304" pitchFamily="18" charset="0"/>
              </a:rPr>
              <a:t>2</a:t>
            </a:r>
            <a:r>
              <a:rPr kumimoji="1" lang="en-US" altLang="zh-CN" sz="2000">
                <a:latin typeface="Times New Roman" panose="02020603050405020304" pitchFamily="18" charset="0"/>
              </a:rPr>
              <a:t>)</a:t>
            </a:r>
            <a:r>
              <a:rPr kumimoji="1" lang="zh-CN" altLang="en-US" sz="2000">
                <a:latin typeface="Times New Roman" panose="02020603050405020304" pitchFamily="18" charset="0"/>
              </a:rPr>
              <a:t>．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kumimoji="1" lang="zh-CN" altLang="en-US" sz="2000">
                <a:latin typeface="Times New Roman" panose="02020603050405020304" pitchFamily="18" charset="0"/>
                <a:ea typeface="黑体" panose="02010609060101010101" pitchFamily="49" charset="-122"/>
              </a:rPr>
              <a:t>       性质</a:t>
            </a:r>
            <a:r>
              <a:rPr kumimoji="1" lang="en-US" altLang="zh-CN" sz="2000"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kumimoji="1" lang="zh-CN" altLang="en-US" sz="2000"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kumimoji="1" lang="zh-CN" altLang="en-US" sz="2000">
                <a:latin typeface="Times New Roman" panose="02020603050405020304" pitchFamily="18" charset="0"/>
              </a:rPr>
              <a:t>设                                              为</a:t>
            </a:r>
            <a:r>
              <a:rPr kumimoji="1" lang="en-US" altLang="zh-CN" sz="2000" i="1">
                <a:latin typeface="Times New Roman" panose="02020603050405020304" pitchFamily="18" charset="0"/>
              </a:rPr>
              <a:t>X</a:t>
            </a:r>
            <a:r>
              <a:rPr kumimoji="1" lang="zh-CN" altLang="en-US" sz="2000">
                <a:latin typeface="Times New Roman" panose="02020603050405020304" pitchFamily="18" charset="0"/>
              </a:rPr>
              <a:t>的样本，则                                    ．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kumimoji="1" lang="zh-CN" altLang="en-US" sz="2000">
                <a:latin typeface="Times New Roman" panose="02020603050405020304" pitchFamily="18" charset="0"/>
                <a:ea typeface="黑体" panose="02010609060101010101" pitchFamily="49" charset="-122"/>
              </a:rPr>
              <a:t>       证：                          </a:t>
            </a:r>
            <a:endParaRPr kumimoji="1" lang="zh-CN" altLang="en-US" sz="2000">
              <a:latin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>
                <a:latin typeface="Times New Roman" panose="02020603050405020304" pitchFamily="18" charset="0"/>
              </a:rPr>
              <a:t>                                                                      ．</a:t>
            </a:r>
          </a:p>
          <a:p>
            <a:pPr>
              <a:lnSpc>
                <a:spcPct val="160000"/>
              </a:lnSpc>
              <a:spcBef>
                <a:spcPct val="50000"/>
              </a:spcBef>
            </a:pPr>
            <a:r>
              <a:rPr kumimoji="1" lang="zh-CN" altLang="en-US" sz="2000">
                <a:latin typeface="Times New Roman" panose="02020603050405020304" pitchFamily="18" charset="0"/>
                <a:ea typeface="黑体" panose="02010609060101010101" pitchFamily="49" charset="-122"/>
              </a:rPr>
              <a:t>       性质</a:t>
            </a:r>
            <a:r>
              <a:rPr kumimoji="1" lang="en-US" altLang="zh-CN" sz="2000"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kumimoji="1" lang="zh-CN" altLang="en-US" sz="2000"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kumimoji="1" lang="zh-CN" altLang="en-US" sz="2000">
                <a:latin typeface="Times New Roman" panose="02020603050405020304" pitchFamily="18" charset="0"/>
              </a:rPr>
              <a:t>设     </a:t>
            </a:r>
            <a:r>
              <a:rPr kumimoji="1" lang="en-US" altLang="zh-CN" sz="2000">
                <a:latin typeface="Times New Roman" panose="02020603050405020304" pitchFamily="18" charset="0"/>
              </a:rPr>
              <a:t>~     (</a:t>
            </a:r>
            <a:r>
              <a:rPr kumimoji="1" lang="en-US" altLang="zh-CN" sz="2000" i="1">
                <a:latin typeface="Times New Roman" panose="02020603050405020304" pitchFamily="18" charset="0"/>
              </a:rPr>
              <a:t>n</a:t>
            </a:r>
            <a:r>
              <a:rPr kumimoji="1" lang="en-US" altLang="zh-CN" sz="2000">
                <a:latin typeface="Times New Roman" panose="02020603050405020304" pitchFamily="18" charset="0"/>
              </a:rPr>
              <a:t>)</a:t>
            </a:r>
            <a:r>
              <a:rPr kumimoji="1" lang="zh-CN" altLang="en-US" sz="2000">
                <a:latin typeface="Times New Roman" panose="02020603050405020304" pitchFamily="18" charset="0"/>
              </a:rPr>
              <a:t>，则对任意实数</a:t>
            </a:r>
            <a:r>
              <a:rPr kumimoji="1" lang="en-US" altLang="zh-CN" sz="2000" i="1">
                <a:latin typeface="Times New Roman" panose="02020603050405020304" pitchFamily="18" charset="0"/>
              </a:rPr>
              <a:t>x</a:t>
            </a:r>
            <a:r>
              <a:rPr kumimoji="1" lang="zh-CN" altLang="en-US" sz="2000">
                <a:latin typeface="Times New Roman" panose="02020603050405020304" pitchFamily="18" charset="0"/>
              </a:rPr>
              <a:t>，有</a:t>
            </a:r>
          </a:p>
          <a:p>
            <a:pPr algn="ctr">
              <a:lnSpc>
                <a:spcPct val="140000"/>
              </a:lnSpc>
              <a:spcBef>
                <a:spcPct val="50000"/>
              </a:spcBef>
            </a:pPr>
            <a:r>
              <a:rPr kumimoji="1" lang="zh-CN" altLang="en-US" sz="2000">
                <a:latin typeface="Times New Roman" panose="02020603050405020304" pitchFamily="18" charset="0"/>
              </a:rPr>
              <a:t>                                                            ．</a:t>
            </a:r>
          </a:p>
        </p:txBody>
      </p:sp>
      <p:grpSp>
        <p:nvGrpSpPr>
          <p:cNvPr id="14377" name="Group 41"/>
          <p:cNvGrpSpPr>
            <a:grpSpLocks/>
          </p:cNvGrpSpPr>
          <p:nvPr/>
        </p:nvGrpSpPr>
        <p:grpSpPr bwMode="auto">
          <a:xfrm>
            <a:off x="1784350" y="404814"/>
            <a:ext cx="8883650" cy="6211887"/>
            <a:chOff x="164" y="255"/>
            <a:chExt cx="5596" cy="3913"/>
          </a:xfrm>
        </p:grpSpPr>
        <p:graphicFrame>
          <p:nvGraphicFramePr>
            <p:cNvPr id="14355" name="Object 19"/>
            <p:cNvGraphicFramePr>
              <a:graphicFrameLocks noChangeAspect="1"/>
            </p:cNvGraphicFramePr>
            <p:nvPr/>
          </p:nvGraphicFramePr>
          <p:xfrm>
            <a:off x="884" y="1665"/>
            <a:ext cx="2671" cy="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8" r:id="rId3" imgW="2870200" imgH="419100" progId="Equation.3">
                    <p:embed/>
                  </p:oleObj>
                </mc:Choice>
                <mc:Fallback>
                  <p:oleObj r:id="rId3" imgW="2870200" imgH="419100" progId="Equation.3">
                    <p:embed/>
                    <p:pic>
                      <p:nvPicPr>
                        <p:cNvPr id="14355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1665"/>
                          <a:ext cx="2671" cy="4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4356" name="Group 20"/>
            <p:cNvGrpSpPr>
              <a:grpSpLocks/>
            </p:cNvGrpSpPr>
            <p:nvPr/>
          </p:nvGrpSpPr>
          <p:grpSpPr bwMode="auto">
            <a:xfrm>
              <a:off x="164" y="255"/>
              <a:ext cx="3805" cy="1766"/>
              <a:chOff x="79" y="109"/>
              <a:chExt cx="3788" cy="1766"/>
            </a:xfrm>
          </p:grpSpPr>
          <p:sp>
            <p:nvSpPr>
              <p:cNvPr id="14357" name="Text Box 21"/>
              <p:cNvSpPr txBox="1">
                <a:spLocks noChangeArrowheads="1"/>
              </p:cNvSpPr>
              <p:nvPr/>
            </p:nvSpPr>
            <p:spPr bwMode="auto">
              <a:xfrm>
                <a:off x="79" y="109"/>
                <a:ext cx="3788" cy="17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r>
                  <a:rPr kumimoji="1" lang="en-US" altLang="zh-CN" sz="2000">
                    <a:latin typeface="Times New Roman" panose="02020603050405020304" pitchFamily="18" charset="0"/>
                  </a:rPr>
                  <a:t>         3</a:t>
                </a:r>
                <a:r>
                  <a:rPr kumimoji="1" lang="zh-CN" altLang="en-US" sz="2000">
                    <a:latin typeface="Times New Roman" panose="02020603050405020304" pitchFamily="18" charset="0"/>
                  </a:rPr>
                  <a:t>．分布的性质：</a:t>
                </a:r>
              </a:p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r>
                  <a:rPr kumimoji="1" lang="zh-CN" altLang="en-US" sz="2000">
                    <a:latin typeface="Times New Roman" panose="02020603050405020304" pitchFamily="18" charset="0"/>
                    <a:ea typeface="黑体" panose="02010609060101010101" pitchFamily="49" charset="-122"/>
                  </a:rPr>
                  <a:t>        性质</a:t>
                </a:r>
                <a:r>
                  <a:rPr kumimoji="1" lang="en-US" altLang="zh-CN" sz="200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</a:t>
                </a:r>
                <a:r>
                  <a:rPr kumimoji="1" lang="zh-CN" altLang="en-US" sz="2000">
                    <a:latin typeface="Times New Roman" panose="02020603050405020304" pitchFamily="18" charset="0"/>
                    <a:ea typeface="黑体" panose="02010609060101010101" pitchFamily="49" charset="-122"/>
                  </a:rPr>
                  <a:t>：</a:t>
                </a:r>
                <a:r>
                  <a:rPr kumimoji="1" lang="zh-CN" altLang="en-US" sz="2000">
                    <a:latin typeface="Times New Roman" panose="02020603050405020304" pitchFamily="18" charset="0"/>
                  </a:rPr>
                  <a:t>设     </a:t>
                </a:r>
                <a:r>
                  <a:rPr kumimoji="1" lang="en-US" altLang="zh-CN" sz="2000" i="1">
                    <a:latin typeface="Times New Roman" panose="02020603050405020304" pitchFamily="18" charset="0"/>
                  </a:rPr>
                  <a:t>~     </a:t>
                </a:r>
                <a:r>
                  <a:rPr kumimoji="1" lang="en-US" altLang="zh-CN" sz="2000">
                    <a:latin typeface="Times New Roman" panose="02020603050405020304" pitchFamily="18" charset="0"/>
                  </a:rPr>
                  <a:t>(</a:t>
                </a:r>
                <a:r>
                  <a:rPr kumimoji="1" lang="en-US" altLang="zh-CN" sz="2000" i="1">
                    <a:latin typeface="Times New Roman" panose="02020603050405020304" pitchFamily="18" charset="0"/>
                  </a:rPr>
                  <a:t>n</a:t>
                </a:r>
                <a:r>
                  <a:rPr kumimoji="1" lang="en-US" altLang="zh-CN" sz="2000">
                    <a:latin typeface="Times New Roman" panose="02020603050405020304" pitchFamily="18" charset="0"/>
                  </a:rPr>
                  <a:t>)</a:t>
                </a:r>
                <a:r>
                  <a:rPr kumimoji="1" lang="zh-CN" altLang="en-US" sz="2000">
                    <a:latin typeface="Times New Roman" panose="02020603050405020304" pitchFamily="18" charset="0"/>
                  </a:rPr>
                  <a:t>，则</a:t>
                </a:r>
                <a:r>
                  <a:rPr kumimoji="1" lang="en-US" altLang="zh-CN" sz="2000" i="1">
                    <a:latin typeface="Times New Roman" panose="02020603050405020304" pitchFamily="18" charset="0"/>
                  </a:rPr>
                  <a:t>E</a:t>
                </a:r>
                <a:r>
                  <a:rPr kumimoji="1" lang="en-US" altLang="zh-CN" sz="2000">
                    <a:latin typeface="Times New Roman" panose="02020603050405020304" pitchFamily="18" charset="0"/>
                  </a:rPr>
                  <a:t>(      )=</a:t>
                </a:r>
                <a:r>
                  <a:rPr kumimoji="1" lang="en-US" altLang="zh-CN" sz="2000" i="1">
                    <a:latin typeface="Times New Roman" panose="02020603050405020304" pitchFamily="18" charset="0"/>
                  </a:rPr>
                  <a:t>n</a:t>
                </a:r>
                <a:r>
                  <a:rPr kumimoji="1" lang="zh-CN" altLang="en-US" sz="2000">
                    <a:latin typeface="Times New Roman" panose="02020603050405020304" pitchFamily="18" charset="0"/>
                  </a:rPr>
                  <a:t>，</a:t>
                </a:r>
                <a:r>
                  <a:rPr kumimoji="1" lang="en-US" altLang="zh-CN" sz="2000" i="1">
                    <a:latin typeface="Times New Roman" panose="02020603050405020304" pitchFamily="18" charset="0"/>
                  </a:rPr>
                  <a:t>D</a:t>
                </a:r>
                <a:r>
                  <a:rPr kumimoji="1" lang="en-US" altLang="zh-CN" sz="2000">
                    <a:latin typeface="Times New Roman" panose="02020603050405020304" pitchFamily="18" charset="0"/>
                  </a:rPr>
                  <a:t>(      )=2</a:t>
                </a:r>
                <a:r>
                  <a:rPr kumimoji="1" lang="en-US" altLang="zh-CN" sz="2000" i="1">
                    <a:latin typeface="Times New Roman" panose="02020603050405020304" pitchFamily="18" charset="0"/>
                  </a:rPr>
                  <a:t>n</a:t>
                </a:r>
                <a:r>
                  <a:rPr kumimoji="1" lang="zh-CN" altLang="en-US" sz="2000">
                    <a:latin typeface="Times New Roman" panose="02020603050405020304" pitchFamily="18" charset="0"/>
                  </a:rPr>
                  <a:t>．</a:t>
                </a:r>
              </a:p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r>
                  <a:rPr kumimoji="1" lang="zh-CN" altLang="en-US" sz="2000">
                    <a:latin typeface="Times New Roman" panose="02020603050405020304" pitchFamily="18" charset="0"/>
                    <a:ea typeface="黑体" panose="02010609060101010101" pitchFamily="49" charset="-122"/>
                  </a:rPr>
                  <a:t>        证：</a:t>
                </a:r>
                <a:r>
                  <a:rPr kumimoji="1" lang="zh-CN" altLang="en-US" sz="2000">
                    <a:latin typeface="Times New Roman" panose="02020603050405020304" pitchFamily="18" charset="0"/>
                  </a:rPr>
                  <a:t>因</a:t>
                </a:r>
                <a:r>
                  <a:rPr kumimoji="1" lang="en-US" altLang="zh-CN" sz="2000" i="1">
                    <a:latin typeface="Times New Roman" panose="02020603050405020304" pitchFamily="18" charset="0"/>
                  </a:rPr>
                  <a:t>X</a:t>
                </a:r>
                <a:r>
                  <a:rPr kumimoji="1" lang="en-US" altLang="zh-CN" sz="2000" i="1" baseline="-30000">
                    <a:latin typeface="Times New Roman" panose="02020603050405020304" pitchFamily="18" charset="0"/>
                  </a:rPr>
                  <a:t>i</a:t>
                </a:r>
                <a:r>
                  <a:rPr kumimoji="1" lang="en-US" altLang="zh-CN" sz="2000">
                    <a:latin typeface="Times New Roman" panose="02020603050405020304" pitchFamily="18" charset="0"/>
                  </a:rPr>
                  <a:t>~</a:t>
                </a:r>
                <a:r>
                  <a:rPr kumimoji="1" lang="en-US" altLang="zh-CN" sz="2000" i="1">
                    <a:latin typeface="Times New Roman" panose="02020603050405020304" pitchFamily="18" charset="0"/>
                  </a:rPr>
                  <a:t>N</a:t>
                </a:r>
                <a:r>
                  <a:rPr kumimoji="1" lang="en-US" altLang="zh-CN" sz="2000">
                    <a:latin typeface="Times New Roman" panose="02020603050405020304" pitchFamily="18" charset="0"/>
                  </a:rPr>
                  <a:t>(0,1)</a:t>
                </a:r>
                <a:r>
                  <a:rPr kumimoji="1" lang="zh-CN" altLang="en-US" sz="2000">
                    <a:latin typeface="Times New Roman" panose="02020603050405020304" pitchFamily="18" charset="0"/>
                  </a:rPr>
                  <a:t>，</a:t>
                </a:r>
                <a:r>
                  <a:rPr kumimoji="1" lang="en-US" altLang="zh-CN" sz="2000" i="1">
                    <a:latin typeface="Times New Roman" panose="02020603050405020304" pitchFamily="18" charset="0"/>
                  </a:rPr>
                  <a:t>E</a:t>
                </a:r>
                <a:r>
                  <a:rPr kumimoji="1" lang="en-US" altLang="zh-CN" sz="2000">
                    <a:latin typeface="Times New Roman" panose="02020603050405020304" pitchFamily="18" charset="0"/>
                  </a:rPr>
                  <a:t>(</a:t>
                </a:r>
                <a:r>
                  <a:rPr kumimoji="1" lang="en-US" altLang="zh-CN" sz="2000" i="1">
                    <a:latin typeface="Times New Roman" panose="02020603050405020304" pitchFamily="18" charset="0"/>
                  </a:rPr>
                  <a:t>X</a:t>
                </a:r>
                <a:r>
                  <a:rPr kumimoji="1" lang="en-US" altLang="zh-CN" sz="2000" i="1" baseline="-30000">
                    <a:latin typeface="Times New Roman" panose="02020603050405020304" pitchFamily="18" charset="0"/>
                  </a:rPr>
                  <a:t>i</a:t>
                </a:r>
                <a:r>
                  <a:rPr kumimoji="1" lang="en-US" altLang="zh-CN" sz="2000" i="1" baseline="30000">
                    <a:latin typeface="Times New Roman" panose="02020603050405020304" pitchFamily="18" charset="0"/>
                  </a:rPr>
                  <a:t>2</a:t>
                </a:r>
                <a:r>
                  <a:rPr kumimoji="1" lang="en-US" altLang="zh-CN" sz="2000">
                    <a:latin typeface="Times New Roman" panose="02020603050405020304" pitchFamily="18" charset="0"/>
                  </a:rPr>
                  <a:t>)=1 </a:t>
                </a:r>
                <a:r>
                  <a:rPr kumimoji="1" lang="zh-CN" altLang="en-US" sz="2000">
                    <a:latin typeface="Times New Roman" panose="02020603050405020304" pitchFamily="18" charset="0"/>
                  </a:rPr>
                  <a:t>，</a:t>
                </a:r>
                <a:r>
                  <a:rPr kumimoji="1" lang="en-US" altLang="zh-CN" sz="2000" i="1">
                    <a:latin typeface="Times New Roman" panose="02020603050405020304" pitchFamily="18" charset="0"/>
                  </a:rPr>
                  <a:t>D</a:t>
                </a:r>
                <a:r>
                  <a:rPr kumimoji="1" lang="en-US" altLang="zh-CN" sz="2000">
                    <a:latin typeface="Times New Roman" panose="02020603050405020304" pitchFamily="18" charset="0"/>
                  </a:rPr>
                  <a:t>(</a:t>
                </a:r>
                <a:r>
                  <a:rPr kumimoji="1" lang="en-US" altLang="zh-CN" sz="2000" i="1">
                    <a:latin typeface="Times New Roman" panose="02020603050405020304" pitchFamily="18" charset="0"/>
                  </a:rPr>
                  <a:t>X</a:t>
                </a:r>
                <a:r>
                  <a:rPr kumimoji="1" lang="en-US" altLang="zh-CN" sz="2000" i="1" baseline="-30000">
                    <a:latin typeface="Times New Roman" panose="02020603050405020304" pitchFamily="18" charset="0"/>
                  </a:rPr>
                  <a:t>i</a:t>
                </a:r>
                <a:r>
                  <a:rPr kumimoji="1" lang="en-US" altLang="zh-CN" sz="2000">
                    <a:latin typeface="Times New Roman" panose="02020603050405020304" pitchFamily="18" charset="0"/>
                  </a:rPr>
                  <a:t>)=1</a:t>
                </a:r>
                <a:r>
                  <a:rPr kumimoji="1" lang="zh-CN" altLang="en-US" sz="2000">
                    <a:latin typeface="Times New Roman" panose="02020603050405020304" pitchFamily="18" charset="0"/>
                  </a:rPr>
                  <a:t>．</a:t>
                </a:r>
              </a:p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kumimoji="1" lang="zh-CN" altLang="en-US" sz="2000">
                  <a:latin typeface="Times New Roman" panose="02020603050405020304" pitchFamily="18" charset="0"/>
                </a:endParaRPr>
              </a:p>
              <a:p>
                <a:pPr algn="ctr">
                  <a:lnSpc>
                    <a:spcPct val="0"/>
                  </a:lnSpc>
                  <a:spcBef>
                    <a:spcPct val="50000"/>
                  </a:spcBef>
                </a:pPr>
                <a:r>
                  <a:rPr kumimoji="1" lang="zh-CN" altLang="en-US" sz="2000">
                    <a:latin typeface="Times New Roman" panose="02020603050405020304" pitchFamily="18" charset="0"/>
                  </a:rPr>
                  <a:t>                                                                          ．</a:t>
                </a:r>
              </a:p>
              <a:p>
                <a:pPr algn="ctr">
                  <a:lnSpc>
                    <a:spcPct val="160000"/>
                  </a:lnSpc>
                  <a:spcBef>
                    <a:spcPct val="50000"/>
                  </a:spcBef>
                </a:pPr>
                <a:r>
                  <a:rPr kumimoji="1" lang="zh-CN" altLang="en-US" sz="2000">
                    <a:latin typeface="Times New Roman" panose="02020603050405020304" pitchFamily="18" charset="0"/>
                  </a:rPr>
                  <a:t>                                                                     ．</a:t>
                </a:r>
              </a:p>
              <a:p>
                <a:pPr algn="ctr">
                  <a:spcBef>
                    <a:spcPct val="50000"/>
                  </a:spcBef>
                </a:pPr>
                <a:r>
                  <a:rPr kumimoji="1" lang="zh-CN" altLang="en-US" sz="2000">
                    <a:latin typeface="Times New Roman" panose="02020603050405020304" pitchFamily="18" charset="0"/>
                  </a:rPr>
                  <a:t>                                                                                 ．</a:t>
                </a:r>
                <a:r>
                  <a:rPr kumimoji="1" lang="zh-CN" altLang="en-US" sz="2000">
                    <a:latin typeface="Times New Roman" panose="02020603050405020304" pitchFamily="18" charset="0"/>
                    <a:ea typeface="黑体" panose="02010609060101010101" pitchFamily="49" charset="-122"/>
                  </a:rPr>
                  <a:t>    </a:t>
                </a:r>
                <a:endParaRPr kumimoji="1" lang="zh-CN" altLang="en-US" sz="200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14358" name="Object 22"/>
              <p:cNvGraphicFramePr>
                <a:graphicFrameLocks noChangeAspect="1"/>
              </p:cNvGraphicFramePr>
              <p:nvPr/>
            </p:nvGraphicFramePr>
            <p:xfrm>
              <a:off x="1132" y="792"/>
              <a:ext cx="2217" cy="5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9" r:id="rId5" imgW="2387600" imgH="469900" progId="Equation.3">
                      <p:embed/>
                    </p:oleObj>
                  </mc:Choice>
                  <mc:Fallback>
                    <p:oleObj r:id="rId5" imgW="2387600" imgH="469900" progId="Equation.3">
                      <p:embed/>
                      <p:pic>
                        <p:nvPicPr>
                          <p:cNvPr id="14358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32" y="792"/>
                            <a:ext cx="2217" cy="51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59" name="Object 23"/>
              <p:cNvGraphicFramePr>
                <a:graphicFrameLocks noChangeAspect="1"/>
              </p:cNvGraphicFramePr>
              <p:nvPr/>
            </p:nvGraphicFramePr>
            <p:xfrm>
              <a:off x="1189" y="1305"/>
              <a:ext cx="2081" cy="2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20" r:id="rId7" imgW="1879600" imgH="228600" progId="Equation.3">
                      <p:embed/>
                    </p:oleObj>
                  </mc:Choice>
                  <mc:Fallback>
                    <p:oleObj r:id="rId7" imgW="1879600" imgH="228600" progId="Equation.3">
                      <p:embed/>
                      <p:pic>
                        <p:nvPicPr>
                          <p:cNvPr id="14359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89" y="1305"/>
                            <a:ext cx="2081" cy="25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60" name="Object 24"/>
              <p:cNvGraphicFramePr>
                <a:graphicFrameLocks noChangeAspect="1"/>
              </p:cNvGraphicFramePr>
              <p:nvPr/>
            </p:nvGraphicFramePr>
            <p:xfrm>
              <a:off x="1229" y="285"/>
              <a:ext cx="239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21" r:id="rId9" imgW="203112" imgH="228501" progId="Equation.3">
                      <p:embed/>
                    </p:oleObj>
                  </mc:Choice>
                  <mc:Fallback>
                    <p:oleObj r:id="rId9" imgW="203112" imgH="228501" progId="Equation.3">
                      <p:embed/>
                      <p:pic>
                        <p:nvPicPr>
                          <p:cNvPr id="1436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29" y="285"/>
                            <a:ext cx="239" cy="2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61" name="Object 25"/>
              <p:cNvGraphicFramePr>
                <a:graphicFrameLocks noChangeAspect="1"/>
              </p:cNvGraphicFramePr>
              <p:nvPr/>
            </p:nvGraphicFramePr>
            <p:xfrm>
              <a:off x="1507" y="275"/>
              <a:ext cx="258" cy="2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22" r:id="rId11" imgW="203112" imgH="228501" progId="Equation.3">
                      <p:embed/>
                    </p:oleObj>
                  </mc:Choice>
                  <mc:Fallback>
                    <p:oleObj r:id="rId11" imgW="203112" imgH="228501" progId="Equation.3">
                      <p:embed/>
                      <p:pic>
                        <p:nvPicPr>
                          <p:cNvPr id="14361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07" y="275"/>
                            <a:ext cx="258" cy="29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62" name="Object 26"/>
              <p:cNvGraphicFramePr>
                <a:graphicFrameLocks noChangeAspect="1"/>
              </p:cNvGraphicFramePr>
              <p:nvPr/>
            </p:nvGraphicFramePr>
            <p:xfrm>
              <a:off x="2373" y="271"/>
              <a:ext cx="257" cy="2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23" r:id="rId12" imgW="203112" imgH="228501" progId="Equation.3">
                      <p:embed/>
                    </p:oleObj>
                  </mc:Choice>
                  <mc:Fallback>
                    <p:oleObj r:id="rId12" imgW="203112" imgH="228501" progId="Equation.3">
                      <p:embed/>
                      <p:pic>
                        <p:nvPicPr>
                          <p:cNvPr id="14362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73" y="271"/>
                            <a:ext cx="257" cy="29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63" name="Object 27"/>
              <p:cNvGraphicFramePr>
                <a:graphicFrameLocks noChangeAspect="1"/>
              </p:cNvGraphicFramePr>
              <p:nvPr/>
            </p:nvGraphicFramePr>
            <p:xfrm>
              <a:off x="3149" y="272"/>
              <a:ext cx="275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24" r:id="rId13" imgW="203112" imgH="228501" progId="Equation.3">
                      <p:embed/>
                    </p:oleObj>
                  </mc:Choice>
                  <mc:Fallback>
                    <p:oleObj r:id="rId13" imgW="203112" imgH="228501" progId="Equation.3">
                      <p:embed/>
                      <p:pic>
                        <p:nvPicPr>
                          <p:cNvPr id="14363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49" y="272"/>
                            <a:ext cx="275" cy="31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4365" name="Text Box 29"/>
            <p:cNvSpPr txBox="1">
              <a:spLocks noChangeArrowheads="1"/>
            </p:cNvSpPr>
            <p:nvPr/>
          </p:nvSpPr>
          <p:spPr bwMode="auto">
            <a:xfrm>
              <a:off x="175" y="3017"/>
              <a:ext cx="55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kumimoji="1" lang="zh-CN" altLang="zh-CN" sz="20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4367" name="Object 31"/>
            <p:cNvGraphicFramePr>
              <a:graphicFrameLocks noChangeAspect="1"/>
            </p:cNvGraphicFramePr>
            <p:nvPr/>
          </p:nvGraphicFramePr>
          <p:xfrm>
            <a:off x="4059" y="2387"/>
            <a:ext cx="1449" cy="4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5" name="公式" r:id="rId14" imgW="1536480" imgH="431640" progId="Equation.3">
                    <p:embed/>
                  </p:oleObj>
                </mc:Choice>
                <mc:Fallback>
                  <p:oleObj name="公式" r:id="rId14" imgW="1536480" imgH="431640" progId="Equation.3">
                    <p:embed/>
                    <p:pic>
                      <p:nvPicPr>
                        <p:cNvPr id="14367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2387"/>
                          <a:ext cx="1449" cy="4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8" name="Object 32"/>
            <p:cNvGraphicFramePr>
              <a:graphicFrameLocks noChangeAspect="1"/>
            </p:cNvGraphicFramePr>
            <p:nvPr/>
          </p:nvGraphicFramePr>
          <p:xfrm>
            <a:off x="1339" y="2486"/>
            <a:ext cx="186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6" r:id="rId16" imgW="1714500" imgH="228600" progId="Equation.3">
                    <p:embed/>
                  </p:oleObj>
                </mc:Choice>
                <mc:Fallback>
                  <p:oleObj r:id="rId16" imgW="1714500" imgH="228600" progId="Equation.3">
                    <p:embed/>
                    <p:pic>
                      <p:nvPicPr>
                        <p:cNvPr id="14368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9" y="2486"/>
                          <a:ext cx="1862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9" name="Object 33"/>
            <p:cNvGraphicFramePr>
              <a:graphicFrameLocks noChangeAspect="1"/>
            </p:cNvGraphicFramePr>
            <p:nvPr/>
          </p:nvGraphicFramePr>
          <p:xfrm>
            <a:off x="612" y="2750"/>
            <a:ext cx="1032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7" name="Equation" r:id="rId18" imgW="1041120" imgH="393480" progId="Equation.3">
                    <p:embed/>
                  </p:oleObj>
                </mc:Choice>
                <mc:Fallback>
                  <p:oleObj name="Equation" r:id="rId18" imgW="1041120" imgH="393480" progId="Equation.3">
                    <p:embed/>
                    <p:pic>
                      <p:nvPicPr>
                        <p:cNvPr id="14369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2750"/>
                          <a:ext cx="1032" cy="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70" name="Object 34"/>
            <p:cNvGraphicFramePr>
              <a:graphicFrameLocks noChangeAspect="1"/>
            </p:cNvGraphicFramePr>
            <p:nvPr/>
          </p:nvGraphicFramePr>
          <p:xfrm>
            <a:off x="1247" y="3022"/>
            <a:ext cx="2786" cy="5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8" name="公式" r:id="rId20" imgW="2501640" imgH="469800" progId="Equation.3">
                    <p:embed/>
                  </p:oleObj>
                </mc:Choice>
                <mc:Fallback>
                  <p:oleObj name="公式" r:id="rId20" imgW="2501640" imgH="469800" progId="Equation.3">
                    <p:embed/>
                    <p:pic>
                      <p:nvPicPr>
                        <p:cNvPr id="1437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3022"/>
                          <a:ext cx="2786" cy="5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71" name="Object 35"/>
            <p:cNvGraphicFramePr>
              <a:graphicFrameLocks noChangeAspect="1"/>
            </p:cNvGraphicFramePr>
            <p:nvPr/>
          </p:nvGraphicFramePr>
          <p:xfrm>
            <a:off x="3470" y="3612"/>
            <a:ext cx="2290" cy="5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9" name="Equation" r:id="rId22" imgW="2197080" imgH="495000" progId="Equation.3">
                    <p:embed/>
                  </p:oleObj>
                </mc:Choice>
                <mc:Fallback>
                  <p:oleObj name="Equation" r:id="rId22" imgW="2197080" imgH="495000" progId="Equation.3">
                    <p:embed/>
                    <p:pic>
                      <p:nvPicPr>
                        <p:cNvPr id="14371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0" y="3612"/>
                          <a:ext cx="2290" cy="5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72" name="Object 36"/>
            <p:cNvGraphicFramePr>
              <a:graphicFrameLocks noChangeAspect="1"/>
            </p:cNvGraphicFramePr>
            <p:nvPr/>
          </p:nvGraphicFramePr>
          <p:xfrm>
            <a:off x="1519" y="2115"/>
            <a:ext cx="238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0" r:id="rId24" imgW="203112" imgH="228501" progId="Equation.3">
                    <p:embed/>
                  </p:oleObj>
                </mc:Choice>
                <mc:Fallback>
                  <p:oleObj r:id="rId24" imgW="203112" imgH="228501" progId="Equation.3">
                    <p:embed/>
                    <p:pic>
                      <p:nvPicPr>
                        <p:cNvPr id="14372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2115"/>
                          <a:ext cx="238" cy="2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73" name="Object 37"/>
            <p:cNvGraphicFramePr>
              <a:graphicFrameLocks noChangeAspect="1"/>
            </p:cNvGraphicFramePr>
            <p:nvPr/>
          </p:nvGraphicFramePr>
          <p:xfrm>
            <a:off x="2295" y="2118"/>
            <a:ext cx="221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1" name="Equation" r:id="rId25" imgW="203040" imgH="228600" progId="Equation.3">
                    <p:embed/>
                  </p:oleObj>
                </mc:Choice>
                <mc:Fallback>
                  <p:oleObj name="Equation" r:id="rId25" imgW="203040" imgH="228600" progId="Equation.3">
                    <p:embed/>
                    <p:pic>
                      <p:nvPicPr>
                        <p:cNvPr id="14373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5" y="2118"/>
                          <a:ext cx="221" cy="2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74" name="Object 38"/>
            <p:cNvGraphicFramePr>
              <a:graphicFrameLocks noChangeAspect="1"/>
            </p:cNvGraphicFramePr>
            <p:nvPr/>
          </p:nvGraphicFramePr>
          <p:xfrm>
            <a:off x="4703" y="2074"/>
            <a:ext cx="262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2" r:id="rId27" imgW="203112" imgH="228501" progId="Equation.3">
                    <p:embed/>
                  </p:oleObj>
                </mc:Choice>
                <mc:Fallback>
                  <p:oleObj r:id="rId27" imgW="203112" imgH="228501" progId="Equation.3">
                    <p:embed/>
                    <p:pic>
                      <p:nvPicPr>
                        <p:cNvPr id="14374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3" y="2074"/>
                          <a:ext cx="262" cy="3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75" name="Object 39"/>
            <p:cNvGraphicFramePr>
              <a:graphicFrameLocks noChangeAspect="1"/>
            </p:cNvGraphicFramePr>
            <p:nvPr/>
          </p:nvGraphicFramePr>
          <p:xfrm>
            <a:off x="1247" y="3793"/>
            <a:ext cx="245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3" r:id="rId28" imgW="203112" imgH="228501" progId="Equation.3">
                    <p:embed/>
                  </p:oleObj>
                </mc:Choice>
                <mc:Fallback>
                  <p:oleObj r:id="rId28" imgW="203112" imgH="228501" progId="Equation.3">
                    <p:embed/>
                    <p:pic>
                      <p:nvPicPr>
                        <p:cNvPr id="14375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3793"/>
                          <a:ext cx="245" cy="2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76" name="Object 40"/>
            <p:cNvGraphicFramePr>
              <a:graphicFrameLocks noChangeAspect="1"/>
            </p:cNvGraphicFramePr>
            <p:nvPr/>
          </p:nvGraphicFramePr>
          <p:xfrm>
            <a:off x="1565" y="3838"/>
            <a:ext cx="254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4" r:id="rId29" imgW="203112" imgH="228501" progId="Equation.3">
                    <p:embed/>
                  </p:oleObj>
                </mc:Choice>
                <mc:Fallback>
                  <p:oleObj r:id="rId29" imgW="203112" imgH="228501" progId="Equation.3">
                    <p:embed/>
                    <p:pic>
                      <p:nvPicPr>
                        <p:cNvPr id="14376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5" y="3838"/>
                          <a:ext cx="254" cy="2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3994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5791200" y="333375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5091113" y="325755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5900738" y="33147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5995988" y="33147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5672138" y="333375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5581650" y="33147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5370" name="Group 10"/>
          <p:cNvGrpSpPr>
            <a:grpSpLocks/>
          </p:cNvGrpSpPr>
          <p:nvPr/>
        </p:nvGrpSpPr>
        <p:grpSpPr bwMode="auto">
          <a:xfrm>
            <a:off x="2063750" y="476250"/>
            <a:ext cx="7899400" cy="5659438"/>
            <a:chOff x="72" y="212"/>
            <a:chExt cx="4976" cy="3565"/>
          </a:xfrm>
        </p:grpSpPr>
        <p:sp>
          <p:nvSpPr>
            <p:cNvPr id="15371" name="Text Box 11"/>
            <p:cNvSpPr txBox="1">
              <a:spLocks noChangeArrowheads="1"/>
            </p:cNvSpPr>
            <p:nvPr/>
          </p:nvSpPr>
          <p:spPr bwMode="auto">
            <a:xfrm>
              <a:off x="81" y="1974"/>
              <a:ext cx="496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>
                  <a:latin typeface="Times New Roman" panose="02020603050405020304" pitchFamily="18" charset="0"/>
                  <a:ea typeface="黑体" panose="02010609060101010101" pitchFamily="49" charset="-122"/>
                </a:rPr>
                <a:t>        </a:t>
              </a:r>
              <a:r>
                <a:rPr kumimoji="1" lang="zh-CN" altLang="en-US" sz="2000">
                  <a:latin typeface="Times New Roman" panose="02020603050405020304" pitchFamily="18" charset="0"/>
                  <a:ea typeface="黑体" panose="02010609060101010101" pitchFamily="49" charset="-122"/>
                </a:rPr>
                <a:t>例如</a:t>
              </a:r>
              <a:r>
                <a:rPr kumimoji="1" lang="zh-CN" altLang="en-US" sz="2000">
                  <a:latin typeface="Times New Roman" panose="02020603050405020304" pitchFamily="18" charset="0"/>
                </a:rPr>
                <a:t>  取                         ，则查表有                            ．</a:t>
              </a:r>
            </a:p>
          </p:txBody>
        </p:sp>
        <p:graphicFrame>
          <p:nvGraphicFramePr>
            <p:cNvPr id="15372" name="Object 12"/>
            <p:cNvGraphicFramePr>
              <a:graphicFrameLocks noChangeAspect="1"/>
            </p:cNvGraphicFramePr>
            <p:nvPr/>
          </p:nvGraphicFramePr>
          <p:xfrm>
            <a:off x="1039" y="2000"/>
            <a:ext cx="1001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0" r:id="rId3" imgW="850531" imgH="190417" progId="Equation.3">
                    <p:embed/>
                  </p:oleObj>
                </mc:Choice>
                <mc:Fallback>
                  <p:oleObj r:id="rId3" imgW="850531" imgH="190417" progId="Equation.3">
                    <p:embed/>
                    <p:pic>
                      <p:nvPicPr>
                        <p:cNvPr id="1537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9" y="2000"/>
                          <a:ext cx="1001" cy="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3" name="Object 13"/>
            <p:cNvGraphicFramePr>
              <a:graphicFrameLocks noChangeAspect="1"/>
            </p:cNvGraphicFramePr>
            <p:nvPr/>
          </p:nvGraphicFramePr>
          <p:xfrm>
            <a:off x="3491" y="1951"/>
            <a:ext cx="1167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1" r:id="rId5" imgW="1028700" imgH="228600" progId="Equation.3">
                    <p:embed/>
                  </p:oleObj>
                </mc:Choice>
                <mc:Fallback>
                  <p:oleObj r:id="rId5" imgW="1028700" imgH="228600" progId="Equation.3">
                    <p:embed/>
                    <p:pic>
                      <p:nvPicPr>
                        <p:cNvPr id="15373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1" y="1951"/>
                          <a:ext cx="1167" cy="2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4" name="Text Box 14"/>
            <p:cNvSpPr txBox="1">
              <a:spLocks noChangeArrowheads="1"/>
            </p:cNvSpPr>
            <p:nvPr/>
          </p:nvSpPr>
          <p:spPr bwMode="auto">
            <a:xfrm>
              <a:off x="72" y="253"/>
              <a:ext cx="3657" cy="1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kumimoji="1" lang="en-US" altLang="zh-CN" sz="2000">
                  <a:latin typeface="Times New Roman" panose="02020603050405020304" pitchFamily="18" charset="0"/>
                </a:rPr>
                <a:t>         4</a:t>
              </a:r>
              <a:r>
                <a:rPr kumimoji="1" lang="zh-CN" altLang="en-US" sz="2000">
                  <a:latin typeface="Times New Roman" panose="02020603050405020304" pitchFamily="18" charset="0"/>
                </a:rPr>
                <a:t>．       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000" i="1">
                  <a:latin typeface="Times New Roman" panose="02020603050405020304" pitchFamily="18" charset="0"/>
                </a:rPr>
                <a:t>n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)</a:t>
              </a:r>
              <a:r>
                <a:rPr kumimoji="1" lang="zh-CN" altLang="en-US" sz="2000">
                  <a:latin typeface="Times New Roman" panose="02020603050405020304" pitchFamily="18" charset="0"/>
                </a:rPr>
                <a:t>分布的上   分位点：</a:t>
              </a:r>
            </a:p>
            <a:p>
              <a:pPr>
                <a:lnSpc>
                  <a:spcPct val="140000"/>
                </a:lnSpc>
                <a:spcBef>
                  <a:spcPct val="50000"/>
                </a:spcBef>
              </a:pPr>
              <a:r>
                <a:rPr kumimoji="1" lang="zh-CN" altLang="en-US" sz="2000">
                  <a:latin typeface="Times New Roman" panose="02020603050405020304" pitchFamily="18" charset="0"/>
                </a:rPr>
                <a:t>        设     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~     (</a:t>
              </a:r>
              <a:r>
                <a:rPr kumimoji="1" lang="en-US" altLang="zh-CN" sz="2000" i="1">
                  <a:latin typeface="Times New Roman" panose="02020603050405020304" pitchFamily="18" charset="0"/>
                </a:rPr>
                <a:t>n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)</a:t>
              </a:r>
              <a:r>
                <a:rPr kumimoji="1" lang="zh-CN" altLang="en-US" sz="2000">
                  <a:latin typeface="Times New Roman" panose="02020603050405020304" pitchFamily="18" charset="0"/>
                </a:rPr>
                <a:t>，对于给定的正数                   ， 称满足条件                                                                             </a:t>
              </a:r>
            </a:p>
            <a:p>
              <a:pPr>
                <a:lnSpc>
                  <a:spcPct val="380000"/>
                </a:lnSpc>
                <a:spcBef>
                  <a:spcPct val="50000"/>
                </a:spcBef>
              </a:pPr>
              <a:r>
                <a:rPr kumimoji="1" lang="zh-CN" altLang="en-US" sz="2000">
                  <a:latin typeface="Times New Roman" panose="02020603050405020304" pitchFamily="18" charset="0"/>
                </a:rPr>
                <a:t>的点            为     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000" i="1">
                  <a:latin typeface="Times New Roman" panose="02020603050405020304" pitchFamily="18" charset="0"/>
                </a:rPr>
                <a:t>n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) </a:t>
              </a:r>
              <a:r>
                <a:rPr kumimoji="1" lang="zh-CN" altLang="en-US" sz="2000">
                  <a:latin typeface="Times New Roman" panose="02020603050405020304" pitchFamily="18" charset="0"/>
                </a:rPr>
                <a:t>分布的上    分位点．</a:t>
              </a:r>
              <a:r>
                <a:rPr kumimoji="1" lang="zh-CN" altLang="en-US" sz="2000">
                  <a:latin typeface="Times New Roman" panose="02020603050405020304" pitchFamily="18" charset="0"/>
                  <a:ea typeface="黑体" panose="02010609060101010101" pitchFamily="49" charset="-122"/>
                </a:rPr>
                <a:t>      </a:t>
              </a:r>
              <a:endParaRPr kumimoji="1" lang="zh-CN" altLang="en-US" sz="20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5375" name="Object 15"/>
            <p:cNvGraphicFramePr>
              <a:graphicFrameLocks noChangeAspect="1"/>
            </p:cNvGraphicFramePr>
            <p:nvPr/>
          </p:nvGraphicFramePr>
          <p:xfrm>
            <a:off x="2674" y="659"/>
            <a:ext cx="672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2" r:id="rId7" imgW="609336" imgH="190417" progId="Equation.3">
                    <p:embed/>
                  </p:oleObj>
                </mc:Choice>
                <mc:Fallback>
                  <p:oleObj r:id="rId7" imgW="609336" imgH="190417" progId="Equation.3">
                    <p:embed/>
                    <p:pic>
                      <p:nvPicPr>
                        <p:cNvPr id="15375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4" y="659"/>
                          <a:ext cx="672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6" name="Object 16"/>
            <p:cNvGraphicFramePr>
              <a:graphicFrameLocks noChangeAspect="1"/>
            </p:cNvGraphicFramePr>
            <p:nvPr/>
          </p:nvGraphicFramePr>
          <p:xfrm>
            <a:off x="2566" y="699"/>
            <a:ext cx="158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" r:id="rId9" imgW="139518" imgH="126835" progId="Equation.3">
                    <p:embed/>
                  </p:oleObj>
                </mc:Choice>
                <mc:Fallback>
                  <p:oleObj r:id="rId9" imgW="139518" imgH="126835" progId="Equation.3">
                    <p:embed/>
                    <p:pic>
                      <p:nvPicPr>
                        <p:cNvPr id="15376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6" y="699"/>
                          <a:ext cx="158" cy="1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7" name="Object 17"/>
            <p:cNvGraphicFramePr>
              <a:graphicFrameLocks noChangeAspect="1"/>
            </p:cNvGraphicFramePr>
            <p:nvPr/>
          </p:nvGraphicFramePr>
          <p:xfrm>
            <a:off x="807" y="1130"/>
            <a:ext cx="2339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4" r:id="rId11" imgW="2006600" imgH="342900" progId="Equation.3">
                    <p:embed/>
                  </p:oleObj>
                </mc:Choice>
                <mc:Fallback>
                  <p:oleObj r:id="rId11" imgW="2006600" imgH="342900" progId="Equation.3">
                    <p:embed/>
                    <p:pic>
                      <p:nvPicPr>
                        <p:cNvPr id="15377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7" y="1130"/>
                          <a:ext cx="2339" cy="3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8" name="Object 18"/>
            <p:cNvGraphicFramePr>
              <a:graphicFrameLocks noChangeAspect="1"/>
            </p:cNvGraphicFramePr>
            <p:nvPr/>
          </p:nvGraphicFramePr>
          <p:xfrm>
            <a:off x="476" y="1585"/>
            <a:ext cx="473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5" r:id="rId13" imgW="393529" imgH="228501" progId="Equation.3">
                    <p:embed/>
                  </p:oleObj>
                </mc:Choice>
                <mc:Fallback>
                  <p:oleObj r:id="rId13" imgW="393529" imgH="228501" progId="Equation.3">
                    <p:embed/>
                    <p:pic>
                      <p:nvPicPr>
                        <p:cNvPr id="15378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1585"/>
                          <a:ext cx="473" cy="2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9" name="Object 19"/>
            <p:cNvGraphicFramePr>
              <a:graphicFrameLocks noChangeAspect="1"/>
            </p:cNvGraphicFramePr>
            <p:nvPr/>
          </p:nvGraphicFramePr>
          <p:xfrm>
            <a:off x="2177" y="1701"/>
            <a:ext cx="150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6" r:id="rId15" imgW="139518" imgH="126835" progId="Equation.3">
                    <p:embed/>
                  </p:oleObj>
                </mc:Choice>
                <mc:Fallback>
                  <p:oleObj r:id="rId15" imgW="139518" imgH="126835" progId="Equation.3">
                    <p:embed/>
                    <p:pic>
                      <p:nvPicPr>
                        <p:cNvPr id="15379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7" y="1701"/>
                          <a:ext cx="150" cy="1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0" name="Object 20"/>
            <p:cNvGraphicFramePr>
              <a:graphicFrameLocks noChangeAspect="1"/>
            </p:cNvGraphicFramePr>
            <p:nvPr/>
          </p:nvGraphicFramePr>
          <p:xfrm>
            <a:off x="781" y="212"/>
            <a:ext cx="264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7" r:id="rId16" imgW="203112" imgH="228501" progId="Equation.3">
                    <p:embed/>
                  </p:oleObj>
                </mc:Choice>
                <mc:Fallback>
                  <p:oleObj r:id="rId16" imgW="203112" imgH="228501" progId="Equation.3">
                    <p:embed/>
                    <p:pic>
                      <p:nvPicPr>
                        <p:cNvPr id="1538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1" y="212"/>
                          <a:ext cx="264" cy="3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1" name="Object 21"/>
            <p:cNvGraphicFramePr>
              <a:graphicFrameLocks noChangeAspect="1"/>
            </p:cNvGraphicFramePr>
            <p:nvPr/>
          </p:nvGraphicFramePr>
          <p:xfrm>
            <a:off x="643" y="569"/>
            <a:ext cx="248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8" r:id="rId18" imgW="203112" imgH="228501" progId="Equation.3">
                    <p:embed/>
                  </p:oleObj>
                </mc:Choice>
                <mc:Fallback>
                  <p:oleObj r:id="rId18" imgW="203112" imgH="228501" progId="Equation.3">
                    <p:embed/>
                    <p:pic>
                      <p:nvPicPr>
                        <p:cNvPr id="15381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3" y="569"/>
                          <a:ext cx="248" cy="2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2" name="Object 22"/>
            <p:cNvGraphicFramePr>
              <a:graphicFrameLocks noChangeAspect="1"/>
            </p:cNvGraphicFramePr>
            <p:nvPr/>
          </p:nvGraphicFramePr>
          <p:xfrm>
            <a:off x="921" y="577"/>
            <a:ext cx="250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9" r:id="rId19" imgW="203112" imgH="228501" progId="Equation.3">
                    <p:embed/>
                  </p:oleObj>
                </mc:Choice>
                <mc:Fallback>
                  <p:oleObj r:id="rId19" imgW="203112" imgH="228501" progId="Equation.3">
                    <p:embed/>
                    <p:pic>
                      <p:nvPicPr>
                        <p:cNvPr id="15382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1" y="577"/>
                          <a:ext cx="250" cy="28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3" name="Object 23"/>
            <p:cNvGraphicFramePr>
              <a:graphicFrameLocks noChangeAspect="1"/>
            </p:cNvGraphicFramePr>
            <p:nvPr/>
          </p:nvGraphicFramePr>
          <p:xfrm>
            <a:off x="1104" y="1583"/>
            <a:ext cx="234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0" r:id="rId20" imgW="203112" imgH="228501" progId="Equation.3">
                    <p:embed/>
                  </p:oleObj>
                </mc:Choice>
                <mc:Fallback>
                  <p:oleObj r:id="rId20" imgW="203112" imgH="228501" progId="Equation.3">
                    <p:embed/>
                    <p:pic>
                      <p:nvPicPr>
                        <p:cNvPr id="15383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1583"/>
                          <a:ext cx="234" cy="2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4" name="Object 24"/>
            <p:cNvGraphicFramePr>
              <a:graphicFrameLocks noChangeAspect="1"/>
            </p:cNvGraphicFramePr>
            <p:nvPr/>
          </p:nvGraphicFramePr>
          <p:xfrm>
            <a:off x="1828" y="359"/>
            <a:ext cx="150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1" r:id="rId21" imgW="139518" imgH="126835" progId="Equation.3">
                    <p:embed/>
                  </p:oleObj>
                </mc:Choice>
                <mc:Fallback>
                  <p:oleObj r:id="rId21" imgW="139518" imgH="126835" progId="Equation.3">
                    <p:embed/>
                    <p:pic>
                      <p:nvPicPr>
                        <p:cNvPr id="15384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8" y="359"/>
                          <a:ext cx="150" cy="1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5385" name="Group 25"/>
            <p:cNvGrpSpPr>
              <a:grpSpLocks/>
            </p:cNvGrpSpPr>
            <p:nvPr/>
          </p:nvGrpSpPr>
          <p:grpSpPr bwMode="auto">
            <a:xfrm>
              <a:off x="1282" y="2386"/>
              <a:ext cx="2489" cy="1391"/>
              <a:chOff x="6489" y="2151"/>
              <a:chExt cx="2817" cy="2057"/>
            </a:xfrm>
          </p:grpSpPr>
          <p:sp>
            <p:nvSpPr>
              <p:cNvPr id="15386" name="Line 26"/>
              <p:cNvSpPr>
                <a:spLocks noChangeShapeType="1"/>
              </p:cNvSpPr>
              <p:nvPr/>
            </p:nvSpPr>
            <p:spPr bwMode="auto">
              <a:xfrm flipV="1">
                <a:off x="7097" y="2307"/>
                <a:ext cx="0" cy="17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87" name="Text Box 27"/>
              <p:cNvSpPr txBox="1">
                <a:spLocks noChangeArrowheads="1"/>
              </p:cNvSpPr>
              <p:nvPr/>
            </p:nvSpPr>
            <p:spPr bwMode="auto">
              <a:xfrm>
                <a:off x="6782" y="3696"/>
                <a:ext cx="492" cy="3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sz="100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5388" name="Line 28"/>
              <p:cNvSpPr>
                <a:spLocks noChangeShapeType="1"/>
              </p:cNvSpPr>
              <p:nvPr/>
            </p:nvSpPr>
            <p:spPr bwMode="auto">
              <a:xfrm>
                <a:off x="6757" y="3751"/>
                <a:ext cx="231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89" name="Text Box 29"/>
              <p:cNvSpPr txBox="1">
                <a:spLocks noChangeArrowheads="1"/>
              </p:cNvSpPr>
              <p:nvPr/>
            </p:nvSpPr>
            <p:spPr bwMode="auto">
              <a:xfrm>
                <a:off x="6489" y="2151"/>
                <a:ext cx="663" cy="4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en-US" altLang="zh-CN" sz="1000" i="1">
                    <a:latin typeface="Times New Roman" panose="02020603050405020304" pitchFamily="18" charset="0"/>
                  </a:rPr>
                  <a:t>f</a:t>
                </a:r>
                <a:r>
                  <a:rPr lang="en-US" altLang="zh-CN" sz="1000">
                    <a:latin typeface="Times New Roman" panose="02020603050405020304" pitchFamily="18" charset="0"/>
                  </a:rPr>
                  <a:t>(</a:t>
                </a:r>
                <a:r>
                  <a:rPr lang="en-US" altLang="zh-CN" sz="1000" i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1000">
                    <a:latin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15390" name="Text Box 30"/>
              <p:cNvSpPr txBox="1">
                <a:spLocks noChangeArrowheads="1"/>
              </p:cNvSpPr>
              <p:nvPr/>
            </p:nvSpPr>
            <p:spPr bwMode="auto">
              <a:xfrm>
                <a:off x="8799" y="3692"/>
                <a:ext cx="507" cy="5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sz="1000" i="1">
                    <a:latin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15391" name="Freeform 31"/>
              <p:cNvSpPr>
                <a:spLocks/>
              </p:cNvSpPr>
              <p:nvPr/>
            </p:nvSpPr>
            <p:spPr bwMode="auto">
              <a:xfrm>
                <a:off x="7104" y="3149"/>
                <a:ext cx="1762" cy="577"/>
              </a:xfrm>
              <a:custGeom>
                <a:avLst/>
                <a:gdLst>
                  <a:gd name="T0" fmla="*/ 0 w 1731"/>
                  <a:gd name="T1" fmla="*/ 515 h 515"/>
                  <a:gd name="T2" fmla="*/ 426 w 1731"/>
                  <a:gd name="T3" fmla="*/ 80 h 515"/>
                  <a:gd name="T4" fmla="*/ 726 w 1731"/>
                  <a:gd name="T5" fmla="*/ 35 h 515"/>
                  <a:gd name="T6" fmla="*/ 936 w 1731"/>
                  <a:gd name="T7" fmla="*/ 185 h 515"/>
                  <a:gd name="T8" fmla="*/ 1356 w 1731"/>
                  <a:gd name="T9" fmla="*/ 410 h 515"/>
                  <a:gd name="T10" fmla="*/ 1731 w 1731"/>
                  <a:gd name="T11" fmla="*/ 470 h 5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31" h="515">
                    <a:moveTo>
                      <a:pt x="0" y="515"/>
                    </a:moveTo>
                    <a:cubicBezTo>
                      <a:pt x="152" y="337"/>
                      <a:pt x="305" y="160"/>
                      <a:pt x="426" y="80"/>
                    </a:cubicBezTo>
                    <a:cubicBezTo>
                      <a:pt x="547" y="0"/>
                      <a:pt x="641" y="18"/>
                      <a:pt x="726" y="35"/>
                    </a:cubicBezTo>
                    <a:cubicBezTo>
                      <a:pt x="811" y="52"/>
                      <a:pt x="831" y="122"/>
                      <a:pt x="936" y="185"/>
                    </a:cubicBezTo>
                    <a:cubicBezTo>
                      <a:pt x="1041" y="248"/>
                      <a:pt x="1224" y="363"/>
                      <a:pt x="1356" y="410"/>
                    </a:cubicBezTo>
                    <a:cubicBezTo>
                      <a:pt x="1488" y="457"/>
                      <a:pt x="1609" y="463"/>
                      <a:pt x="1731" y="47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92" name="Line 32"/>
              <p:cNvSpPr>
                <a:spLocks noChangeShapeType="1"/>
              </p:cNvSpPr>
              <p:nvPr/>
            </p:nvSpPr>
            <p:spPr bwMode="auto">
              <a:xfrm flipH="1">
                <a:off x="8280" y="3525"/>
                <a:ext cx="4" cy="2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93" name="Line 33"/>
              <p:cNvSpPr>
                <a:spLocks noChangeShapeType="1"/>
              </p:cNvSpPr>
              <p:nvPr/>
            </p:nvSpPr>
            <p:spPr bwMode="auto">
              <a:xfrm>
                <a:off x="8359" y="3575"/>
                <a:ext cx="1" cy="18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94" name="Line 34"/>
              <p:cNvSpPr>
                <a:spLocks noChangeShapeType="1"/>
              </p:cNvSpPr>
              <p:nvPr/>
            </p:nvSpPr>
            <p:spPr bwMode="auto">
              <a:xfrm flipH="1">
                <a:off x="8450" y="3615"/>
                <a:ext cx="4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95" name="Line 35"/>
              <p:cNvSpPr>
                <a:spLocks noChangeShapeType="1"/>
              </p:cNvSpPr>
              <p:nvPr/>
            </p:nvSpPr>
            <p:spPr bwMode="auto">
              <a:xfrm>
                <a:off x="8524" y="3641"/>
                <a:ext cx="0" cy="11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96" name="Line 36"/>
              <p:cNvSpPr>
                <a:spLocks noChangeShapeType="1"/>
              </p:cNvSpPr>
              <p:nvPr/>
            </p:nvSpPr>
            <p:spPr bwMode="auto">
              <a:xfrm>
                <a:off x="8589" y="3645"/>
                <a:ext cx="0" cy="11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97" name="Line 37"/>
              <p:cNvSpPr>
                <a:spLocks noChangeShapeType="1"/>
              </p:cNvSpPr>
              <p:nvPr/>
            </p:nvSpPr>
            <p:spPr bwMode="auto">
              <a:xfrm>
                <a:off x="8674" y="3665"/>
                <a:ext cx="0" cy="9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98" name="Line 38"/>
              <p:cNvSpPr>
                <a:spLocks noChangeShapeType="1"/>
              </p:cNvSpPr>
              <p:nvPr/>
            </p:nvSpPr>
            <p:spPr bwMode="auto">
              <a:xfrm>
                <a:off x="8739" y="3671"/>
                <a:ext cx="0" cy="9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5399" name="Object 39"/>
              <p:cNvGraphicFramePr>
                <a:graphicFrameLocks noChangeAspect="1"/>
              </p:cNvGraphicFramePr>
              <p:nvPr/>
            </p:nvGraphicFramePr>
            <p:xfrm>
              <a:off x="8205" y="3741"/>
              <a:ext cx="700" cy="2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2" name="Equation" r:id="rId22" imgW="406080" imgH="241200" progId="Equation.3">
                      <p:embed/>
                    </p:oleObj>
                  </mc:Choice>
                  <mc:Fallback>
                    <p:oleObj name="Equation" r:id="rId22" imgW="406080" imgH="241200" progId="Equation.3">
                      <p:embed/>
                      <p:pic>
                        <p:nvPicPr>
                          <p:cNvPr id="15399" name="Object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205" y="3741"/>
                            <a:ext cx="700" cy="2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400" name="Object 40"/>
              <p:cNvGraphicFramePr>
                <a:graphicFrameLocks noChangeAspect="1"/>
              </p:cNvGraphicFramePr>
              <p:nvPr/>
            </p:nvGraphicFramePr>
            <p:xfrm>
              <a:off x="8445" y="3465"/>
              <a:ext cx="188" cy="1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3" name="Equation" r:id="rId24" imgW="139680" imgH="139680" progId="Equation.3">
                      <p:embed/>
                    </p:oleObj>
                  </mc:Choice>
                  <mc:Fallback>
                    <p:oleObj name="Equation" r:id="rId24" imgW="139680" imgH="139680" progId="Equation.3">
                      <p:embed/>
                      <p:pic>
                        <p:nvPicPr>
                          <p:cNvPr id="15400" name="Object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45" y="3465"/>
                            <a:ext cx="188" cy="1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118663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、</a:t>
            </a:r>
            <a:r>
              <a:rPr kumimoji="1" lang="zh-CN" altLang="en-US" b="1">
                <a:solidFill>
                  <a:schemeClr val="folHlink"/>
                </a:solidFill>
                <a:sym typeface="Symbol" panose="05050102010706020507" pitchFamily="18" charset="2"/>
              </a:rPr>
              <a:t></a:t>
            </a:r>
            <a:r>
              <a:rPr kumimoji="1" lang="en-US" altLang="zh-CN" b="1">
                <a:solidFill>
                  <a:schemeClr val="folHlink"/>
                </a:solidFill>
                <a:sym typeface="Symbol" panose="05050102010706020507" pitchFamily="18" charset="2"/>
              </a:rPr>
              <a:t>2</a:t>
            </a:r>
            <a:r>
              <a:rPr kumimoji="1" lang="zh-CN" altLang="en-US" b="1">
                <a:solidFill>
                  <a:schemeClr val="folHlink"/>
                </a:solidFill>
              </a:rPr>
              <a:t>分布的自由度</a:t>
            </a:r>
          </a:p>
          <a:p>
            <a:r>
              <a:rPr kumimoji="1" lang="zh-CN" altLang="en-US" b="1"/>
              <a:t>可以自由选择数值的变量个数。</a:t>
            </a:r>
          </a:p>
          <a:p>
            <a:endParaRPr lang="en-US" altLang="zh-CN"/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4872038" y="3141663"/>
          <a:ext cx="3816350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公式" r:id="rId3" imgW="1536480" imgH="431640" progId="Equation.3">
                  <p:embed/>
                </p:oleObj>
              </mc:Choice>
              <mc:Fallback>
                <p:oleObj name="公式" r:id="rId3" imgW="1536480" imgH="431640" progId="Equation.3">
                  <p:embed/>
                  <p:pic>
                    <p:nvPicPr>
                      <p:cNvPr id="163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2038" y="3141663"/>
                        <a:ext cx="3816350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>
            <p:ph sz="quarter" idx="3"/>
          </p:nvPr>
        </p:nvGraphicFramePr>
        <p:xfrm>
          <a:off x="4872038" y="4868864"/>
          <a:ext cx="3744912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公式" r:id="rId5" imgW="1739880" imgH="431640" progId="Equation.3">
                  <p:embed/>
                </p:oleObj>
              </mc:Choice>
              <mc:Fallback>
                <p:oleObj name="公式" r:id="rId5" imgW="1739880" imgH="431640" progId="Equation.3">
                  <p:embed/>
                  <p:pic>
                    <p:nvPicPr>
                      <p:cNvPr id="163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2038" y="4868864"/>
                        <a:ext cx="3744912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208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762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 anchorCtr="1">
            <a:normAutofit/>
          </a:bodyPr>
          <a:lstStyle/>
          <a:p>
            <a:r>
              <a:rPr lang="zh-CN" altLang="en-US" sz="4000" b="1"/>
              <a:t>自由度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850" y="685800"/>
            <a:ext cx="8280400" cy="5715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marL="609600" indent="-609600" algn="just">
              <a:lnSpc>
                <a:spcPct val="120000"/>
              </a:lnSpc>
              <a:buFontTx/>
              <a:buAutoNum type="arabicPeriod"/>
              <a:tabLst>
                <a:tab pos="2514600" algn="ctr"/>
                <a:tab pos="3429000" algn="ctr"/>
                <a:tab pos="4343400" algn="ctr"/>
                <a:tab pos="5257800" algn="ctr"/>
                <a:tab pos="6172200" algn="ctr"/>
                <a:tab pos="7086600" algn="ctr"/>
              </a:tabLst>
            </a:pPr>
            <a:r>
              <a:rPr lang="zh-CN" altLang="en-US">
                <a:latin typeface="宋体" panose="02010600030101010101" pitchFamily="2" charset="-122"/>
              </a:rPr>
              <a:t>一组数据中可以自由取值的数据的个数</a:t>
            </a:r>
          </a:p>
          <a:p>
            <a:pPr marL="609600" indent="-609600" algn="just">
              <a:lnSpc>
                <a:spcPct val="120000"/>
              </a:lnSpc>
              <a:buFontTx/>
              <a:buAutoNum type="arabicPeriod"/>
              <a:tabLst>
                <a:tab pos="2514600" algn="ctr"/>
                <a:tab pos="3429000" algn="ctr"/>
                <a:tab pos="4343400" algn="ctr"/>
                <a:tab pos="5257800" algn="ctr"/>
                <a:tab pos="6172200" algn="ctr"/>
                <a:tab pos="7086600" algn="ctr"/>
              </a:tabLst>
            </a:pPr>
            <a:r>
              <a:rPr lang="zh-CN" altLang="en-US">
                <a:latin typeface="宋体" panose="02010600030101010101" pitchFamily="2" charset="-122"/>
              </a:rPr>
              <a:t>当样本数据的个数为 </a:t>
            </a:r>
            <a:r>
              <a:rPr lang="en-US" altLang="zh-CN" i="1">
                <a:latin typeface="宋体" panose="02010600030101010101" pitchFamily="2" charset="-122"/>
                <a:cs typeface="Times New Roman" panose="02020603050405020304" pitchFamily="18" charset="0"/>
              </a:rPr>
              <a:t>n </a:t>
            </a:r>
            <a:r>
              <a:rPr lang="zh-CN" altLang="en-US">
                <a:latin typeface="宋体" panose="02010600030101010101" pitchFamily="2" charset="-122"/>
              </a:rPr>
              <a:t>时，若样本均值</a:t>
            </a:r>
            <a:r>
              <a:rPr lang="zh-CN" altLang="en-US">
                <a:latin typeface="宋体" panose="02010600030101010101" pitchFamily="2" charset="-122"/>
                <a:sym typeface="Symbol" panose="05050102010706020507" pitchFamily="18" charset="2"/>
              </a:rPr>
              <a:t></a:t>
            </a:r>
            <a:r>
              <a:rPr lang="en-US" altLang="zh-CN" i="1">
                <a:latin typeface="宋体" panose="02010600030101010101" pitchFamily="2" charset="-122"/>
              </a:rPr>
              <a:t>x </a:t>
            </a:r>
            <a:r>
              <a:rPr lang="zh-CN" altLang="en-US">
                <a:latin typeface="宋体" panose="02010600030101010101" pitchFamily="2" charset="-122"/>
              </a:rPr>
              <a:t>确定后，只有</a:t>
            </a:r>
            <a:r>
              <a:rPr lang="en-US" altLang="zh-CN" i="1">
                <a:latin typeface="宋体" panose="02010600030101010101" pitchFamily="2" charset="-122"/>
              </a:rPr>
              <a:t>n </a:t>
            </a:r>
            <a:r>
              <a:rPr lang="en-US" altLang="zh-CN">
                <a:latin typeface="宋体" panose="02010600030101010101" pitchFamily="2" charset="-122"/>
              </a:rPr>
              <a:t>-1</a:t>
            </a:r>
            <a:r>
              <a:rPr lang="zh-CN" altLang="en-US">
                <a:latin typeface="宋体" panose="02010600030101010101" pitchFamily="2" charset="-122"/>
              </a:rPr>
              <a:t>个数据可以自由取值，其中必有一个数据则不能自由取值</a:t>
            </a:r>
          </a:p>
          <a:p>
            <a:pPr marL="609600" indent="-609600" algn="just">
              <a:lnSpc>
                <a:spcPct val="120000"/>
              </a:lnSpc>
              <a:buFontTx/>
              <a:buAutoNum type="arabicPeriod"/>
              <a:tabLst>
                <a:tab pos="2514600" algn="ctr"/>
                <a:tab pos="3429000" algn="ctr"/>
                <a:tab pos="4343400" algn="ctr"/>
                <a:tab pos="5257800" algn="ctr"/>
                <a:tab pos="6172200" algn="ctr"/>
                <a:tab pos="7086600" algn="ctr"/>
              </a:tabLst>
            </a:pPr>
            <a:r>
              <a:rPr lang="zh-CN" altLang="en-US">
                <a:latin typeface="宋体" panose="02010600030101010101" pitchFamily="2" charset="-122"/>
              </a:rPr>
              <a:t>例如，样本有</a:t>
            </a:r>
            <a:r>
              <a:rPr lang="en-US" altLang="zh-CN">
                <a:latin typeface="宋体" panose="02010600030101010101" pitchFamily="2" charset="-122"/>
              </a:rPr>
              <a:t>3</a:t>
            </a:r>
            <a:r>
              <a:rPr lang="zh-CN" altLang="en-US">
                <a:latin typeface="宋体" panose="02010600030101010101" pitchFamily="2" charset="-122"/>
              </a:rPr>
              <a:t>个数值，即</a:t>
            </a:r>
            <a:r>
              <a:rPr lang="en-US" altLang="zh-CN" i="1">
                <a:latin typeface="宋体" panose="02010600030101010101" pitchFamily="2" charset="-122"/>
              </a:rPr>
              <a:t>x</a:t>
            </a:r>
            <a:r>
              <a:rPr lang="en-US" altLang="zh-CN" baseline="-30000">
                <a:latin typeface="宋体" panose="02010600030101010101" pitchFamily="2" charset="-122"/>
              </a:rPr>
              <a:t>1</a:t>
            </a:r>
            <a:r>
              <a:rPr lang="en-US" altLang="zh-CN">
                <a:latin typeface="宋体" panose="02010600030101010101" pitchFamily="2" charset="-122"/>
              </a:rPr>
              <a:t>=2</a:t>
            </a:r>
            <a:r>
              <a:rPr lang="zh-CN" altLang="en-US">
                <a:latin typeface="宋体" panose="02010600030101010101" pitchFamily="2" charset="-122"/>
              </a:rPr>
              <a:t>，</a:t>
            </a:r>
            <a:r>
              <a:rPr lang="en-US" altLang="zh-CN" i="1">
                <a:latin typeface="宋体" panose="02010600030101010101" pitchFamily="2" charset="-122"/>
              </a:rPr>
              <a:t>x</a:t>
            </a:r>
            <a:r>
              <a:rPr lang="en-US" altLang="zh-CN" baseline="-30000">
                <a:latin typeface="宋体" panose="02010600030101010101" pitchFamily="2" charset="-122"/>
              </a:rPr>
              <a:t>2</a:t>
            </a:r>
            <a:r>
              <a:rPr lang="en-US" altLang="zh-CN">
                <a:latin typeface="宋体" panose="02010600030101010101" pitchFamily="2" charset="-122"/>
              </a:rPr>
              <a:t>=4</a:t>
            </a:r>
            <a:r>
              <a:rPr lang="zh-CN" altLang="en-US">
                <a:latin typeface="宋体" panose="02010600030101010101" pitchFamily="2" charset="-122"/>
              </a:rPr>
              <a:t>，</a:t>
            </a:r>
            <a:r>
              <a:rPr lang="en-US" altLang="zh-CN" i="1">
                <a:latin typeface="宋体" panose="02010600030101010101" pitchFamily="2" charset="-122"/>
              </a:rPr>
              <a:t>x</a:t>
            </a:r>
            <a:r>
              <a:rPr lang="en-US" altLang="zh-CN" baseline="-30000">
                <a:latin typeface="宋体" panose="02010600030101010101" pitchFamily="2" charset="-122"/>
              </a:rPr>
              <a:t>3</a:t>
            </a:r>
            <a:r>
              <a:rPr lang="en-US" altLang="zh-CN">
                <a:latin typeface="宋体" panose="02010600030101010101" pitchFamily="2" charset="-122"/>
              </a:rPr>
              <a:t>=9</a:t>
            </a:r>
            <a:r>
              <a:rPr lang="zh-CN" altLang="en-US">
                <a:latin typeface="宋体" panose="02010600030101010101" pitchFamily="2" charset="-122"/>
              </a:rPr>
              <a:t>，则 </a:t>
            </a:r>
            <a:r>
              <a:rPr lang="zh-CN" altLang="en-US">
                <a:latin typeface="宋体" panose="02010600030101010101" pitchFamily="2" charset="-122"/>
                <a:sym typeface="Symbol" panose="05050102010706020507" pitchFamily="18" charset="2"/>
              </a:rPr>
              <a:t></a:t>
            </a:r>
            <a:r>
              <a:rPr lang="en-US" altLang="zh-CN" i="1">
                <a:latin typeface="宋体" panose="02010600030101010101" pitchFamily="2" charset="-122"/>
              </a:rPr>
              <a:t>x </a:t>
            </a:r>
            <a:r>
              <a:rPr lang="en-US" altLang="zh-CN">
                <a:latin typeface="宋体" panose="02010600030101010101" pitchFamily="2" charset="-122"/>
              </a:rPr>
              <a:t>= 5</a:t>
            </a:r>
            <a:r>
              <a:rPr lang="zh-CN" altLang="en-US">
                <a:latin typeface="宋体" panose="02010600030101010101" pitchFamily="2" charset="-122"/>
              </a:rPr>
              <a:t>。当 </a:t>
            </a:r>
            <a:r>
              <a:rPr lang="zh-CN" altLang="en-US">
                <a:latin typeface="宋体" panose="02010600030101010101" pitchFamily="2" charset="-122"/>
                <a:sym typeface="Symbol" panose="05050102010706020507" pitchFamily="18" charset="2"/>
              </a:rPr>
              <a:t></a:t>
            </a:r>
            <a:r>
              <a:rPr lang="en-US" altLang="zh-CN" i="1">
                <a:latin typeface="宋体" panose="02010600030101010101" pitchFamily="2" charset="-122"/>
              </a:rPr>
              <a:t>x</a:t>
            </a:r>
            <a:r>
              <a:rPr lang="en-US" altLang="zh-CN">
                <a:latin typeface="宋体" panose="02010600030101010101" pitchFamily="2" charset="-122"/>
              </a:rPr>
              <a:t> = 5 </a:t>
            </a:r>
            <a:r>
              <a:rPr lang="zh-CN" altLang="en-US">
                <a:latin typeface="宋体" panose="02010600030101010101" pitchFamily="2" charset="-122"/>
              </a:rPr>
              <a:t>确定后，</a:t>
            </a:r>
            <a:r>
              <a:rPr lang="en-US" altLang="zh-CN" i="1">
                <a:latin typeface="宋体" panose="02010600030101010101" pitchFamily="2" charset="-122"/>
              </a:rPr>
              <a:t>x</a:t>
            </a:r>
            <a:r>
              <a:rPr lang="en-US" altLang="zh-CN" baseline="-30000">
                <a:latin typeface="宋体" panose="02010600030101010101" pitchFamily="2" charset="-122"/>
              </a:rPr>
              <a:t>1</a:t>
            </a:r>
            <a:r>
              <a:rPr lang="zh-CN" altLang="en-US">
                <a:latin typeface="宋体" panose="02010600030101010101" pitchFamily="2" charset="-122"/>
              </a:rPr>
              <a:t>，</a:t>
            </a:r>
            <a:r>
              <a:rPr lang="en-US" altLang="zh-CN" i="1">
                <a:latin typeface="宋体" panose="02010600030101010101" pitchFamily="2" charset="-122"/>
              </a:rPr>
              <a:t>x</a:t>
            </a:r>
            <a:r>
              <a:rPr lang="en-US" altLang="zh-CN" baseline="-30000">
                <a:latin typeface="宋体" panose="02010600030101010101" pitchFamily="2" charset="-122"/>
              </a:rPr>
              <a:t>2</a:t>
            </a:r>
            <a:r>
              <a:rPr lang="zh-CN" altLang="en-US">
                <a:latin typeface="宋体" panose="02010600030101010101" pitchFamily="2" charset="-122"/>
              </a:rPr>
              <a:t>和</a:t>
            </a:r>
            <a:r>
              <a:rPr lang="en-US" altLang="zh-CN" i="1">
                <a:latin typeface="宋体" panose="02010600030101010101" pitchFamily="2" charset="-122"/>
              </a:rPr>
              <a:t>x</a:t>
            </a:r>
            <a:r>
              <a:rPr lang="en-US" altLang="zh-CN" baseline="-30000">
                <a:latin typeface="宋体" panose="02010600030101010101" pitchFamily="2" charset="-122"/>
              </a:rPr>
              <a:t>3</a:t>
            </a:r>
            <a:r>
              <a:rPr lang="zh-CN" altLang="en-US">
                <a:latin typeface="宋体" panose="02010600030101010101" pitchFamily="2" charset="-122"/>
              </a:rPr>
              <a:t>有两个数据可以自由取值，另一个则不能自由取值，比如</a:t>
            </a:r>
            <a:r>
              <a:rPr lang="en-US" altLang="zh-CN" i="1">
                <a:latin typeface="宋体" panose="02010600030101010101" pitchFamily="2" charset="-122"/>
              </a:rPr>
              <a:t>x</a:t>
            </a:r>
            <a:r>
              <a:rPr lang="en-US" altLang="zh-CN" baseline="-30000">
                <a:latin typeface="宋体" panose="02010600030101010101" pitchFamily="2" charset="-122"/>
              </a:rPr>
              <a:t>1</a:t>
            </a:r>
            <a:r>
              <a:rPr lang="en-US" altLang="zh-CN">
                <a:latin typeface="宋体" panose="02010600030101010101" pitchFamily="2" charset="-122"/>
              </a:rPr>
              <a:t>=6</a:t>
            </a:r>
            <a:r>
              <a:rPr lang="zh-CN" altLang="en-US">
                <a:latin typeface="宋体" panose="02010600030101010101" pitchFamily="2" charset="-122"/>
              </a:rPr>
              <a:t>，</a:t>
            </a:r>
            <a:r>
              <a:rPr lang="en-US" altLang="zh-CN" i="1">
                <a:latin typeface="宋体" panose="02010600030101010101" pitchFamily="2" charset="-122"/>
              </a:rPr>
              <a:t>x</a:t>
            </a:r>
            <a:r>
              <a:rPr lang="en-US" altLang="zh-CN" baseline="-30000">
                <a:latin typeface="宋体" panose="02010600030101010101" pitchFamily="2" charset="-122"/>
              </a:rPr>
              <a:t>2</a:t>
            </a:r>
            <a:r>
              <a:rPr lang="en-US" altLang="zh-CN">
                <a:latin typeface="宋体" panose="02010600030101010101" pitchFamily="2" charset="-122"/>
              </a:rPr>
              <a:t>=7</a:t>
            </a:r>
            <a:r>
              <a:rPr lang="zh-CN" altLang="en-US">
                <a:latin typeface="宋体" panose="02010600030101010101" pitchFamily="2" charset="-122"/>
              </a:rPr>
              <a:t>，那么</a:t>
            </a:r>
            <a:r>
              <a:rPr lang="en-US" altLang="zh-CN" i="1">
                <a:latin typeface="宋体" panose="02010600030101010101" pitchFamily="2" charset="-122"/>
              </a:rPr>
              <a:t>x</a:t>
            </a:r>
            <a:r>
              <a:rPr lang="en-US" altLang="zh-CN" baseline="-30000">
                <a:latin typeface="宋体" panose="02010600030101010101" pitchFamily="2" charset="-122"/>
              </a:rPr>
              <a:t>3</a:t>
            </a:r>
            <a:r>
              <a:rPr lang="zh-CN" altLang="en-US">
                <a:latin typeface="宋体" panose="02010600030101010101" pitchFamily="2" charset="-122"/>
              </a:rPr>
              <a:t>则必然取</a:t>
            </a:r>
            <a:r>
              <a:rPr lang="en-US" altLang="zh-CN">
                <a:latin typeface="宋体" panose="02010600030101010101" pitchFamily="2" charset="-122"/>
              </a:rPr>
              <a:t>2</a:t>
            </a:r>
            <a:r>
              <a:rPr lang="zh-CN" altLang="en-US">
                <a:latin typeface="宋体" panose="02010600030101010101" pitchFamily="2" charset="-122"/>
              </a:rPr>
              <a:t>，而不能取其他值</a:t>
            </a:r>
          </a:p>
        </p:txBody>
      </p:sp>
    </p:spTree>
    <p:extLst>
      <p:ext uri="{BB962C8B-B14F-4D97-AF65-F5344CB8AC3E}">
        <p14:creationId xmlns:p14="http://schemas.microsoft.com/office/powerpoint/2010/main" val="3019332226"/>
      </p:ext>
    </p:extLst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2527301" y="211138"/>
            <a:ext cx="3643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b="1">
                <a:cs typeface="Arial" panose="020B0604020202020204" pitchFamily="34" charset="0"/>
              </a:rPr>
              <a:t> 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kumimoji="1" lang="en-US" altLang="zh-CN" sz="2400" b="1" i="1">
                <a:latin typeface="黑体" panose="02010609060101010101" pitchFamily="49" charset="-122"/>
                <a:ea typeface="黑体" panose="02010609060101010101" pitchFamily="49" charset="-122"/>
              </a:rPr>
              <a:t>t 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分布（学生分布）</a:t>
            </a:r>
            <a:endParaRPr kumimoji="1"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5791200" y="3224213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5995988" y="33147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8439" name="Group 7"/>
          <p:cNvGrpSpPr>
            <a:grpSpLocks/>
          </p:cNvGrpSpPr>
          <p:nvPr/>
        </p:nvGrpSpPr>
        <p:grpSpPr bwMode="auto">
          <a:xfrm>
            <a:off x="1638300" y="766763"/>
            <a:ext cx="5208588" cy="2317750"/>
            <a:chOff x="91" y="406"/>
            <a:chExt cx="3281" cy="1460"/>
          </a:xfrm>
        </p:grpSpPr>
        <p:sp>
          <p:nvSpPr>
            <p:cNvPr id="18440" name="Text Box 8"/>
            <p:cNvSpPr txBox="1">
              <a:spLocks noChangeArrowheads="1"/>
            </p:cNvSpPr>
            <p:nvPr/>
          </p:nvSpPr>
          <p:spPr bwMode="auto">
            <a:xfrm>
              <a:off x="91" y="406"/>
              <a:ext cx="3281" cy="1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40000"/>
                </a:lnSpc>
                <a:spcBef>
                  <a:spcPct val="50000"/>
                </a:spcBef>
              </a:pPr>
              <a:r>
                <a:rPr kumimoji="1" lang="en-US" altLang="zh-CN" sz="2000">
                  <a:latin typeface="Times New Roman" panose="02020603050405020304" pitchFamily="18" charset="0"/>
                </a:rPr>
                <a:t>        1</a:t>
              </a:r>
              <a:r>
                <a:rPr kumimoji="1" lang="zh-CN" altLang="en-US" sz="2000">
                  <a:latin typeface="Times New Roman" panose="02020603050405020304" pitchFamily="18" charset="0"/>
                </a:rPr>
                <a:t>．定义  设</a:t>
              </a:r>
              <a:r>
                <a:rPr kumimoji="1" lang="en-US" altLang="zh-CN" sz="2000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~</a:t>
              </a:r>
              <a:r>
                <a:rPr kumimoji="1" lang="en-US" altLang="zh-CN" sz="2000" i="1">
                  <a:latin typeface="Times New Roman" panose="02020603050405020304" pitchFamily="18" charset="0"/>
                </a:rPr>
                <a:t>N 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(0,1)</a:t>
              </a:r>
              <a:r>
                <a:rPr kumimoji="1" lang="zh-CN" altLang="en-US" sz="2000">
                  <a:latin typeface="Times New Roman" panose="02020603050405020304" pitchFamily="18" charset="0"/>
                </a:rPr>
                <a:t>，</a:t>
              </a:r>
              <a:r>
                <a:rPr kumimoji="1" lang="en-US" altLang="zh-CN" sz="2000" i="1">
                  <a:latin typeface="Times New Roman" panose="02020603050405020304" pitchFamily="18" charset="0"/>
                </a:rPr>
                <a:t>Y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~    (</a:t>
              </a:r>
              <a:r>
                <a:rPr kumimoji="1" lang="en-US" altLang="zh-CN" sz="2000" i="1">
                  <a:latin typeface="Times New Roman" panose="02020603050405020304" pitchFamily="18" charset="0"/>
                </a:rPr>
                <a:t>n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)</a:t>
              </a:r>
              <a:r>
                <a:rPr kumimoji="1" lang="zh-CN" altLang="en-US" sz="2000">
                  <a:latin typeface="Times New Roman" panose="02020603050405020304" pitchFamily="18" charset="0"/>
                </a:rPr>
                <a:t>，且 </a:t>
              </a:r>
              <a:r>
                <a:rPr kumimoji="1" lang="en-US" altLang="zh-CN" sz="2000" i="1">
                  <a:latin typeface="Times New Roman" panose="02020603050405020304" pitchFamily="18" charset="0"/>
                </a:rPr>
                <a:t>X </a:t>
              </a:r>
              <a:r>
                <a:rPr kumimoji="1" lang="zh-CN" altLang="en-US" sz="2000">
                  <a:latin typeface="Times New Roman" panose="02020603050405020304" pitchFamily="18" charset="0"/>
                </a:rPr>
                <a:t>与</a:t>
              </a:r>
              <a:r>
                <a:rPr kumimoji="1" lang="en-US" altLang="zh-CN" sz="2000" i="1">
                  <a:latin typeface="Times New Roman" panose="02020603050405020304" pitchFamily="18" charset="0"/>
                </a:rPr>
                <a:t>Y </a:t>
              </a:r>
              <a:r>
                <a:rPr kumimoji="1" lang="zh-CN" altLang="en-US" sz="2000">
                  <a:latin typeface="Times New Roman" panose="02020603050405020304" pitchFamily="18" charset="0"/>
                </a:rPr>
                <a:t>独立，则称随机变量</a:t>
              </a:r>
            </a:p>
            <a:p>
              <a:pPr>
                <a:lnSpc>
                  <a:spcPct val="400000"/>
                </a:lnSpc>
                <a:spcBef>
                  <a:spcPct val="50000"/>
                </a:spcBef>
              </a:pPr>
              <a:r>
                <a:rPr kumimoji="1" lang="zh-CN" altLang="en-US" sz="2000">
                  <a:latin typeface="Times New Roman" panose="02020603050405020304" pitchFamily="18" charset="0"/>
                </a:rPr>
                <a:t>服从自由度为 </a:t>
              </a:r>
              <a:r>
                <a:rPr kumimoji="1" lang="en-US" altLang="zh-CN" sz="2000" i="1">
                  <a:latin typeface="Times New Roman" panose="02020603050405020304" pitchFamily="18" charset="0"/>
                </a:rPr>
                <a:t>n </a:t>
              </a:r>
              <a:r>
                <a:rPr kumimoji="1" lang="zh-CN" altLang="en-US" sz="2000">
                  <a:latin typeface="Times New Roman" panose="02020603050405020304" pitchFamily="18" charset="0"/>
                </a:rPr>
                <a:t>的 </a:t>
              </a:r>
              <a:r>
                <a:rPr kumimoji="1" lang="en-US" altLang="zh-CN" sz="2000" i="1">
                  <a:latin typeface="Times New Roman" panose="02020603050405020304" pitchFamily="18" charset="0"/>
                </a:rPr>
                <a:t>t </a:t>
              </a:r>
              <a:r>
                <a:rPr kumimoji="1" lang="zh-CN" altLang="en-US" sz="2000">
                  <a:latin typeface="Times New Roman" panose="02020603050405020304" pitchFamily="18" charset="0"/>
                </a:rPr>
                <a:t>分布，记作 </a:t>
              </a:r>
              <a:r>
                <a:rPr kumimoji="1" lang="en-US" altLang="zh-CN" sz="2000" i="1">
                  <a:latin typeface="Times New Roman" panose="02020603050405020304" pitchFamily="18" charset="0"/>
                </a:rPr>
                <a:t>t 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~ </a:t>
              </a:r>
              <a:r>
                <a:rPr kumimoji="1" lang="en-US" altLang="zh-CN" sz="2000" i="1">
                  <a:latin typeface="Times New Roman" panose="02020603050405020304" pitchFamily="18" charset="0"/>
                </a:rPr>
                <a:t>t 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000" i="1">
                  <a:latin typeface="Times New Roman" panose="02020603050405020304" pitchFamily="18" charset="0"/>
                </a:rPr>
                <a:t>n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)</a:t>
              </a:r>
              <a:r>
                <a:rPr kumimoji="1" lang="zh-CN" altLang="en-US" sz="2000">
                  <a:latin typeface="Times New Roman" panose="02020603050405020304" pitchFamily="18" charset="0"/>
                </a:rPr>
                <a:t>．</a:t>
              </a:r>
            </a:p>
          </p:txBody>
        </p:sp>
        <p:graphicFrame>
          <p:nvGraphicFramePr>
            <p:cNvPr id="18441" name="Object 9"/>
            <p:cNvGraphicFramePr>
              <a:graphicFrameLocks noChangeAspect="1"/>
            </p:cNvGraphicFramePr>
            <p:nvPr/>
          </p:nvGraphicFramePr>
          <p:xfrm>
            <a:off x="1768" y="999"/>
            <a:ext cx="727" cy="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2" r:id="rId3" imgW="609336" imgH="406224" progId="Equation.3">
                    <p:embed/>
                  </p:oleObj>
                </mc:Choice>
                <mc:Fallback>
                  <p:oleObj r:id="rId3" imgW="609336" imgH="406224" progId="Equation.3">
                    <p:embed/>
                    <p:pic>
                      <p:nvPicPr>
                        <p:cNvPr id="18441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8" y="999"/>
                          <a:ext cx="727" cy="4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2" name="Object 10"/>
            <p:cNvGraphicFramePr>
              <a:graphicFrameLocks noChangeAspect="1"/>
            </p:cNvGraphicFramePr>
            <p:nvPr/>
          </p:nvGraphicFramePr>
          <p:xfrm>
            <a:off x="2224" y="408"/>
            <a:ext cx="248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3" r:id="rId5" imgW="203112" imgH="228501" progId="Equation.3">
                    <p:embed/>
                  </p:oleObj>
                </mc:Choice>
                <mc:Fallback>
                  <p:oleObj r:id="rId5" imgW="203112" imgH="228501" progId="Equation.3">
                    <p:embed/>
                    <p:pic>
                      <p:nvPicPr>
                        <p:cNvPr id="18442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4" y="408"/>
                          <a:ext cx="248" cy="2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43" name="Group 11"/>
          <p:cNvGrpSpPr>
            <a:grpSpLocks/>
          </p:cNvGrpSpPr>
          <p:nvPr/>
        </p:nvGrpSpPr>
        <p:grpSpPr bwMode="auto">
          <a:xfrm>
            <a:off x="1638300" y="2954339"/>
            <a:ext cx="6186488" cy="1908175"/>
            <a:chOff x="72" y="1699"/>
            <a:chExt cx="3897" cy="1202"/>
          </a:xfrm>
        </p:grpSpPr>
        <p:sp>
          <p:nvSpPr>
            <p:cNvPr id="18444" name="Text Box 12"/>
            <p:cNvSpPr txBox="1">
              <a:spLocks noChangeArrowheads="1"/>
            </p:cNvSpPr>
            <p:nvPr/>
          </p:nvSpPr>
          <p:spPr bwMode="auto">
            <a:xfrm>
              <a:off x="72" y="1699"/>
              <a:ext cx="299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>
                  <a:latin typeface="Times New Roman" panose="02020603050405020304" pitchFamily="18" charset="0"/>
                </a:rPr>
                <a:t>         2</a:t>
              </a:r>
              <a:r>
                <a:rPr kumimoji="1" lang="zh-CN" altLang="en-US" sz="2000">
                  <a:latin typeface="Times New Roman" panose="02020603050405020304" pitchFamily="18" charset="0"/>
                </a:rPr>
                <a:t>．</a:t>
              </a:r>
              <a:r>
                <a:rPr kumimoji="1" lang="en-US" altLang="zh-CN" sz="2000" i="1">
                  <a:latin typeface="Times New Roman" panose="02020603050405020304" pitchFamily="18" charset="0"/>
                </a:rPr>
                <a:t>t 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000" i="1">
                  <a:latin typeface="Times New Roman" panose="02020603050405020304" pitchFamily="18" charset="0"/>
                </a:rPr>
                <a:t>n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)</a:t>
              </a:r>
              <a:r>
                <a:rPr kumimoji="1" lang="zh-CN" altLang="en-US" sz="2000">
                  <a:latin typeface="Times New Roman" panose="02020603050405020304" pitchFamily="18" charset="0"/>
                </a:rPr>
                <a:t>分布的概率密度： </a:t>
              </a:r>
            </a:p>
          </p:txBody>
        </p:sp>
        <p:graphicFrame>
          <p:nvGraphicFramePr>
            <p:cNvPr id="18445" name="Object 13"/>
            <p:cNvGraphicFramePr>
              <a:graphicFrameLocks noChangeAspect="1"/>
            </p:cNvGraphicFramePr>
            <p:nvPr/>
          </p:nvGraphicFramePr>
          <p:xfrm>
            <a:off x="1039" y="2008"/>
            <a:ext cx="2930" cy="8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4" r:id="rId7" imgW="2628900" imgH="800100" progId="Equation.3">
                    <p:embed/>
                  </p:oleObj>
                </mc:Choice>
                <mc:Fallback>
                  <p:oleObj r:id="rId7" imgW="2628900" imgH="800100" progId="Equation.3">
                    <p:embed/>
                    <p:pic>
                      <p:nvPicPr>
                        <p:cNvPr id="18445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9" y="2008"/>
                          <a:ext cx="2930" cy="8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46" name="Group 14"/>
          <p:cNvGrpSpPr>
            <a:grpSpLocks/>
          </p:cNvGrpSpPr>
          <p:nvPr/>
        </p:nvGrpSpPr>
        <p:grpSpPr bwMode="auto">
          <a:xfrm>
            <a:off x="1524000" y="4941888"/>
            <a:ext cx="6497638" cy="1365250"/>
            <a:chOff x="0" y="3113"/>
            <a:chExt cx="4093" cy="860"/>
          </a:xfrm>
        </p:grpSpPr>
        <p:sp>
          <p:nvSpPr>
            <p:cNvPr id="18447" name="Text Box 15"/>
            <p:cNvSpPr txBox="1">
              <a:spLocks noChangeArrowheads="1"/>
            </p:cNvSpPr>
            <p:nvPr/>
          </p:nvSpPr>
          <p:spPr bwMode="auto">
            <a:xfrm>
              <a:off x="0" y="3113"/>
              <a:ext cx="409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>
                  <a:latin typeface="Times New Roman" panose="02020603050405020304" pitchFamily="18" charset="0"/>
                </a:rPr>
                <a:t>         3</a:t>
              </a:r>
              <a:r>
                <a:rPr kumimoji="1" lang="zh-CN" altLang="en-US" sz="2000">
                  <a:latin typeface="Times New Roman" panose="02020603050405020304" pitchFamily="18" charset="0"/>
                </a:rPr>
                <a:t>．性质：</a:t>
              </a:r>
              <a:r>
                <a:rPr kumimoji="1" lang="en-US" altLang="zh-CN" sz="2000" i="1">
                  <a:latin typeface="Times New Roman" panose="02020603050405020304" pitchFamily="18" charset="0"/>
                </a:rPr>
                <a:t>t 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000" i="1">
                  <a:latin typeface="Times New Roman" panose="02020603050405020304" pitchFamily="18" charset="0"/>
                </a:rPr>
                <a:t>n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) </a:t>
              </a:r>
              <a:r>
                <a:rPr kumimoji="1" lang="zh-CN" altLang="en-US" sz="2000">
                  <a:latin typeface="Times New Roman" panose="02020603050405020304" pitchFamily="18" charset="0"/>
                </a:rPr>
                <a:t>分布的概率密度关于 </a:t>
              </a:r>
              <a:r>
                <a:rPr kumimoji="1" lang="en-US" altLang="zh-CN" sz="2000" i="1">
                  <a:latin typeface="Times New Roman" panose="02020603050405020304" pitchFamily="18" charset="0"/>
                </a:rPr>
                <a:t>y </a:t>
              </a:r>
              <a:r>
                <a:rPr kumimoji="1" lang="zh-CN" altLang="en-US" sz="2000">
                  <a:latin typeface="Times New Roman" panose="02020603050405020304" pitchFamily="18" charset="0"/>
                </a:rPr>
                <a:t>轴对称，且</a:t>
              </a:r>
            </a:p>
          </p:txBody>
        </p:sp>
        <p:graphicFrame>
          <p:nvGraphicFramePr>
            <p:cNvPr id="18448" name="Object 16"/>
            <p:cNvGraphicFramePr>
              <a:graphicFrameLocks noChangeAspect="1"/>
            </p:cNvGraphicFramePr>
            <p:nvPr/>
          </p:nvGraphicFramePr>
          <p:xfrm>
            <a:off x="1081" y="3438"/>
            <a:ext cx="2603" cy="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5" name="Equation" r:id="rId9" imgW="2273040" imgH="469800" progId="Equation.3">
                    <p:embed/>
                  </p:oleObj>
                </mc:Choice>
                <mc:Fallback>
                  <p:oleObj name="Equation" r:id="rId9" imgW="2273040" imgH="469800" progId="Equation.3">
                    <p:embed/>
                    <p:pic>
                      <p:nvPicPr>
                        <p:cNvPr id="18448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1" y="3438"/>
                          <a:ext cx="2603" cy="5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449" name="Rectangle 17"/>
          <p:cNvSpPr>
            <a:spLocks noChangeArrowheads="1"/>
          </p:cNvSpPr>
          <p:nvPr/>
        </p:nvSpPr>
        <p:spPr bwMode="auto">
          <a:xfrm>
            <a:off x="7319964" y="1700214"/>
            <a:ext cx="2592387" cy="936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400"/>
              <a:t>E(t)=0, </a:t>
            </a:r>
          </a:p>
          <a:p>
            <a:r>
              <a:rPr lang="en-US" altLang="zh-CN" sz="2400"/>
              <a:t>D(t)=n/(n-2)</a:t>
            </a:r>
          </a:p>
        </p:txBody>
      </p:sp>
    </p:spTree>
    <p:extLst>
      <p:ext uri="{BB962C8B-B14F-4D97-AF65-F5344CB8AC3E}">
        <p14:creationId xmlns:p14="http://schemas.microsoft.com/office/powerpoint/2010/main" val="164390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2351089" y="620713"/>
            <a:ext cx="5140325" cy="1947862"/>
            <a:chOff x="528" y="258"/>
            <a:chExt cx="3238" cy="1227"/>
          </a:xfrm>
        </p:grpSpPr>
        <p:grpSp>
          <p:nvGrpSpPr>
            <p:cNvPr id="19461" name="Group 5"/>
            <p:cNvGrpSpPr>
              <a:grpSpLocks/>
            </p:cNvGrpSpPr>
            <p:nvPr/>
          </p:nvGrpSpPr>
          <p:grpSpPr bwMode="auto">
            <a:xfrm>
              <a:off x="528" y="258"/>
              <a:ext cx="1674" cy="1177"/>
              <a:chOff x="1764" y="3690"/>
              <a:chExt cx="2766" cy="2418"/>
            </a:xfrm>
          </p:grpSpPr>
          <p:sp>
            <p:nvSpPr>
              <p:cNvPr id="19462" name="Line 6"/>
              <p:cNvSpPr>
                <a:spLocks noChangeShapeType="1"/>
              </p:cNvSpPr>
              <p:nvPr/>
            </p:nvSpPr>
            <p:spPr bwMode="auto">
              <a:xfrm>
                <a:off x="1839" y="5736"/>
                <a:ext cx="220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63" name="Line 7"/>
              <p:cNvSpPr>
                <a:spLocks noChangeShapeType="1"/>
              </p:cNvSpPr>
              <p:nvPr/>
            </p:nvSpPr>
            <p:spPr bwMode="auto">
              <a:xfrm flipV="1">
                <a:off x="2988" y="3870"/>
                <a:ext cx="0" cy="214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64" name="Freeform 8"/>
              <p:cNvSpPr>
                <a:spLocks/>
              </p:cNvSpPr>
              <p:nvPr/>
            </p:nvSpPr>
            <p:spPr bwMode="auto">
              <a:xfrm>
                <a:off x="1809" y="4773"/>
                <a:ext cx="2205" cy="607"/>
              </a:xfrm>
              <a:custGeom>
                <a:avLst/>
                <a:gdLst>
                  <a:gd name="T0" fmla="*/ 0 w 2286"/>
                  <a:gd name="T1" fmla="*/ 606 h 640"/>
                  <a:gd name="T2" fmla="*/ 456 w 2286"/>
                  <a:gd name="T3" fmla="*/ 555 h 640"/>
                  <a:gd name="T4" fmla="*/ 846 w 2286"/>
                  <a:gd name="T5" fmla="*/ 165 h 640"/>
                  <a:gd name="T6" fmla="*/ 1086 w 2286"/>
                  <a:gd name="T7" fmla="*/ 30 h 640"/>
                  <a:gd name="T8" fmla="*/ 1326 w 2286"/>
                  <a:gd name="T9" fmla="*/ 30 h 640"/>
                  <a:gd name="T10" fmla="*/ 1656 w 2286"/>
                  <a:gd name="T11" fmla="*/ 210 h 640"/>
                  <a:gd name="T12" fmla="*/ 1941 w 2286"/>
                  <a:gd name="T13" fmla="*/ 570 h 640"/>
                  <a:gd name="T14" fmla="*/ 2286 w 2286"/>
                  <a:gd name="T15" fmla="*/ 63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86" h="640">
                    <a:moveTo>
                      <a:pt x="0" y="606"/>
                    </a:moveTo>
                    <a:cubicBezTo>
                      <a:pt x="157" y="617"/>
                      <a:pt x="315" y="628"/>
                      <a:pt x="456" y="555"/>
                    </a:cubicBezTo>
                    <a:cubicBezTo>
                      <a:pt x="597" y="482"/>
                      <a:pt x="741" y="252"/>
                      <a:pt x="846" y="165"/>
                    </a:cubicBezTo>
                    <a:cubicBezTo>
                      <a:pt x="951" y="78"/>
                      <a:pt x="1006" y="52"/>
                      <a:pt x="1086" y="30"/>
                    </a:cubicBezTo>
                    <a:cubicBezTo>
                      <a:pt x="1166" y="8"/>
                      <a:pt x="1231" y="0"/>
                      <a:pt x="1326" y="30"/>
                    </a:cubicBezTo>
                    <a:cubicBezTo>
                      <a:pt x="1421" y="60"/>
                      <a:pt x="1554" y="120"/>
                      <a:pt x="1656" y="210"/>
                    </a:cubicBezTo>
                    <a:cubicBezTo>
                      <a:pt x="1758" y="300"/>
                      <a:pt x="1836" y="500"/>
                      <a:pt x="1941" y="570"/>
                    </a:cubicBezTo>
                    <a:cubicBezTo>
                      <a:pt x="2046" y="640"/>
                      <a:pt x="2166" y="635"/>
                      <a:pt x="2286" y="63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65" name="Freeform 9"/>
              <p:cNvSpPr>
                <a:spLocks/>
              </p:cNvSpPr>
              <p:nvPr/>
            </p:nvSpPr>
            <p:spPr bwMode="auto">
              <a:xfrm>
                <a:off x="1773" y="4383"/>
                <a:ext cx="2247" cy="1200"/>
              </a:xfrm>
              <a:custGeom>
                <a:avLst/>
                <a:gdLst>
                  <a:gd name="T0" fmla="*/ 0 w 2247"/>
                  <a:gd name="T1" fmla="*/ 1153 h 1200"/>
                  <a:gd name="T2" fmla="*/ 385 w 2247"/>
                  <a:gd name="T3" fmla="*/ 1024 h 1200"/>
                  <a:gd name="T4" fmla="*/ 644 w 2247"/>
                  <a:gd name="T5" fmla="*/ 620 h 1200"/>
                  <a:gd name="T6" fmla="*/ 915 w 2247"/>
                  <a:gd name="T7" fmla="*/ 173 h 1200"/>
                  <a:gd name="T8" fmla="*/ 1172 w 2247"/>
                  <a:gd name="T9" fmla="*/ 12 h 1200"/>
                  <a:gd name="T10" fmla="*/ 1445 w 2247"/>
                  <a:gd name="T11" fmla="*/ 100 h 1200"/>
                  <a:gd name="T12" fmla="*/ 1687 w 2247"/>
                  <a:gd name="T13" fmla="*/ 437 h 1200"/>
                  <a:gd name="T14" fmla="*/ 1844 w 2247"/>
                  <a:gd name="T15" fmla="*/ 792 h 1200"/>
                  <a:gd name="T16" fmla="*/ 2020 w 2247"/>
                  <a:gd name="T17" fmla="*/ 1097 h 1200"/>
                  <a:gd name="T18" fmla="*/ 2247 w 2247"/>
                  <a:gd name="T19" fmla="*/ 1200 h 1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47" h="1200">
                    <a:moveTo>
                      <a:pt x="0" y="1153"/>
                    </a:moveTo>
                    <a:cubicBezTo>
                      <a:pt x="140" y="1134"/>
                      <a:pt x="278" y="1113"/>
                      <a:pt x="385" y="1024"/>
                    </a:cubicBezTo>
                    <a:cubicBezTo>
                      <a:pt x="492" y="935"/>
                      <a:pt x="556" y="762"/>
                      <a:pt x="644" y="620"/>
                    </a:cubicBezTo>
                    <a:cubicBezTo>
                      <a:pt x="732" y="478"/>
                      <a:pt x="827" y="274"/>
                      <a:pt x="915" y="173"/>
                    </a:cubicBezTo>
                    <a:cubicBezTo>
                      <a:pt x="1003" y="72"/>
                      <a:pt x="1084" y="23"/>
                      <a:pt x="1172" y="12"/>
                    </a:cubicBezTo>
                    <a:cubicBezTo>
                      <a:pt x="1260" y="0"/>
                      <a:pt x="1359" y="29"/>
                      <a:pt x="1445" y="100"/>
                    </a:cubicBezTo>
                    <a:cubicBezTo>
                      <a:pt x="1530" y="170"/>
                      <a:pt x="1621" y="322"/>
                      <a:pt x="1687" y="437"/>
                    </a:cubicBezTo>
                    <a:cubicBezTo>
                      <a:pt x="1753" y="552"/>
                      <a:pt x="1789" y="682"/>
                      <a:pt x="1844" y="792"/>
                    </a:cubicBezTo>
                    <a:cubicBezTo>
                      <a:pt x="1899" y="902"/>
                      <a:pt x="1953" y="1029"/>
                      <a:pt x="2020" y="1097"/>
                    </a:cubicBezTo>
                    <a:cubicBezTo>
                      <a:pt x="2087" y="1165"/>
                      <a:pt x="2209" y="1182"/>
                      <a:pt x="2247" y="120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66" name="Freeform 10"/>
              <p:cNvSpPr>
                <a:spLocks/>
              </p:cNvSpPr>
              <p:nvPr/>
            </p:nvSpPr>
            <p:spPr bwMode="auto">
              <a:xfrm>
                <a:off x="1764" y="4143"/>
                <a:ext cx="2265" cy="1542"/>
              </a:xfrm>
              <a:custGeom>
                <a:avLst/>
                <a:gdLst>
                  <a:gd name="T0" fmla="*/ 0 w 2226"/>
                  <a:gd name="T1" fmla="*/ 1179 h 1227"/>
                  <a:gd name="T2" fmla="*/ 381 w 2226"/>
                  <a:gd name="T3" fmla="*/ 1047 h 1227"/>
                  <a:gd name="T4" fmla="*/ 621 w 2226"/>
                  <a:gd name="T5" fmla="*/ 612 h 1227"/>
                  <a:gd name="T6" fmla="*/ 906 w 2226"/>
                  <a:gd name="T7" fmla="*/ 177 h 1227"/>
                  <a:gd name="T8" fmla="*/ 1161 w 2226"/>
                  <a:gd name="T9" fmla="*/ 12 h 1227"/>
                  <a:gd name="T10" fmla="*/ 1431 w 2226"/>
                  <a:gd name="T11" fmla="*/ 102 h 1227"/>
                  <a:gd name="T12" fmla="*/ 1671 w 2226"/>
                  <a:gd name="T13" fmla="*/ 447 h 1227"/>
                  <a:gd name="T14" fmla="*/ 1821 w 2226"/>
                  <a:gd name="T15" fmla="*/ 747 h 1227"/>
                  <a:gd name="T16" fmla="*/ 2001 w 2226"/>
                  <a:gd name="T17" fmla="*/ 1122 h 1227"/>
                  <a:gd name="T18" fmla="*/ 2226 w 2226"/>
                  <a:gd name="T19" fmla="*/ 1227 h 1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6" h="1227">
                    <a:moveTo>
                      <a:pt x="0" y="1179"/>
                    </a:moveTo>
                    <a:cubicBezTo>
                      <a:pt x="139" y="1160"/>
                      <a:pt x="278" y="1141"/>
                      <a:pt x="381" y="1047"/>
                    </a:cubicBezTo>
                    <a:cubicBezTo>
                      <a:pt x="484" y="953"/>
                      <a:pt x="534" y="757"/>
                      <a:pt x="621" y="612"/>
                    </a:cubicBezTo>
                    <a:cubicBezTo>
                      <a:pt x="708" y="467"/>
                      <a:pt x="816" y="277"/>
                      <a:pt x="906" y="177"/>
                    </a:cubicBezTo>
                    <a:cubicBezTo>
                      <a:pt x="996" y="77"/>
                      <a:pt x="1074" y="24"/>
                      <a:pt x="1161" y="12"/>
                    </a:cubicBezTo>
                    <a:cubicBezTo>
                      <a:pt x="1248" y="0"/>
                      <a:pt x="1346" y="30"/>
                      <a:pt x="1431" y="102"/>
                    </a:cubicBezTo>
                    <a:cubicBezTo>
                      <a:pt x="1516" y="174"/>
                      <a:pt x="1606" y="339"/>
                      <a:pt x="1671" y="447"/>
                    </a:cubicBezTo>
                    <a:cubicBezTo>
                      <a:pt x="1736" y="555"/>
                      <a:pt x="1766" y="635"/>
                      <a:pt x="1821" y="747"/>
                    </a:cubicBezTo>
                    <a:cubicBezTo>
                      <a:pt x="1876" y="859"/>
                      <a:pt x="1934" y="1042"/>
                      <a:pt x="2001" y="1122"/>
                    </a:cubicBezTo>
                    <a:cubicBezTo>
                      <a:pt x="2068" y="1202"/>
                      <a:pt x="2188" y="1209"/>
                      <a:pt x="2226" y="1227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67" name="Text Box 11"/>
              <p:cNvSpPr txBox="1">
                <a:spLocks noChangeArrowheads="1"/>
              </p:cNvSpPr>
              <p:nvPr/>
            </p:nvSpPr>
            <p:spPr bwMode="auto">
              <a:xfrm>
                <a:off x="2409" y="3690"/>
                <a:ext cx="657" cy="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en-US" altLang="zh-CN" sz="1000" i="1">
                    <a:latin typeface="Times New Roman" panose="02020603050405020304" pitchFamily="18" charset="0"/>
                  </a:rPr>
                  <a:t>f</a:t>
                </a:r>
                <a:r>
                  <a:rPr lang="en-US" altLang="zh-CN" sz="1000">
                    <a:latin typeface="Times New Roman" panose="02020603050405020304" pitchFamily="18" charset="0"/>
                  </a:rPr>
                  <a:t>(</a:t>
                </a:r>
                <a:r>
                  <a:rPr lang="en-US" altLang="zh-CN" sz="1000" i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1000">
                    <a:latin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19468" name="Text Box 12"/>
              <p:cNvSpPr txBox="1">
                <a:spLocks noChangeArrowheads="1"/>
              </p:cNvSpPr>
              <p:nvPr/>
            </p:nvSpPr>
            <p:spPr bwMode="auto">
              <a:xfrm>
                <a:off x="3873" y="5658"/>
                <a:ext cx="657" cy="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sz="1000" i="1">
                    <a:latin typeface="Times New Roman" panose="02020603050405020304" pitchFamily="18" charset="0"/>
                  </a:rPr>
                  <a:t>x</a:t>
                </a:r>
                <a:endParaRPr lang="en-US" altLang="zh-CN" sz="1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69" name="Text Box 13"/>
              <p:cNvSpPr txBox="1">
                <a:spLocks noChangeArrowheads="1"/>
              </p:cNvSpPr>
              <p:nvPr/>
            </p:nvSpPr>
            <p:spPr bwMode="auto">
              <a:xfrm>
                <a:off x="2883" y="5658"/>
                <a:ext cx="657" cy="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sz="100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9470" name="Text Box 14"/>
              <p:cNvSpPr txBox="1">
                <a:spLocks noChangeArrowheads="1"/>
              </p:cNvSpPr>
              <p:nvPr/>
            </p:nvSpPr>
            <p:spPr bwMode="auto">
              <a:xfrm>
                <a:off x="3138" y="3942"/>
                <a:ext cx="828" cy="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sz="1000" i="1">
                    <a:latin typeface="Times New Roman" panose="02020603050405020304" pitchFamily="18" charset="0"/>
                  </a:rPr>
                  <a:t>n</a:t>
                </a:r>
                <a:r>
                  <a:rPr lang="en-US" altLang="zh-CN" sz="1000">
                    <a:latin typeface="Times New Roman" panose="02020603050405020304" pitchFamily="18" charset="0"/>
                  </a:rPr>
                  <a:t>=10</a:t>
                </a:r>
              </a:p>
            </p:txBody>
          </p:sp>
          <p:sp>
            <p:nvSpPr>
              <p:cNvPr id="19471" name="Text Box 15"/>
              <p:cNvSpPr txBox="1">
                <a:spLocks noChangeArrowheads="1"/>
              </p:cNvSpPr>
              <p:nvPr/>
            </p:nvSpPr>
            <p:spPr bwMode="auto">
              <a:xfrm>
                <a:off x="2868" y="4488"/>
                <a:ext cx="828" cy="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sz="1000" i="1">
                    <a:latin typeface="Times New Roman" panose="02020603050405020304" pitchFamily="18" charset="0"/>
                  </a:rPr>
                  <a:t>n</a:t>
                </a:r>
                <a:r>
                  <a:rPr lang="en-US" altLang="zh-CN" sz="1000">
                    <a:latin typeface="Times New Roman" panose="02020603050405020304" pitchFamily="18" charset="0"/>
                  </a:rPr>
                  <a:t>=4</a:t>
                </a:r>
              </a:p>
            </p:txBody>
          </p:sp>
          <p:sp>
            <p:nvSpPr>
              <p:cNvPr id="19472" name="Text Box 16"/>
              <p:cNvSpPr txBox="1">
                <a:spLocks noChangeArrowheads="1"/>
              </p:cNvSpPr>
              <p:nvPr/>
            </p:nvSpPr>
            <p:spPr bwMode="auto">
              <a:xfrm>
                <a:off x="2883" y="4827"/>
                <a:ext cx="828" cy="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sz="1000" i="1">
                    <a:latin typeface="Times New Roman" panose="02020603050405020304" pitchFamily="18" charset="0"/>
                  </a:rPr>
                  <a:t>n</a:t>
                </a:r>
                <a:r>
                  <a:rPr lang="en-US" altLang="zh-CN" sz="1000">
                    <a:latin typeface="Times New Roman" panose="02020603050405020304" pitchFamily="18" charset="0"/>
                  </a:rPr>
                  <a:t>=3</a:t>
                </a:r>
              </a:p>
            </p:txBody>
          </p:sp>
        </p:grpSp>
        <p:grpSp>
          <p:nvGrpSpPr>
            <p:cNvPr id="19473" name="Group 17"/>
            <p:cNvGrpSpPr>
              <a:grpSpLocks/>
            </p:cNvGrpSpPr>
            <p:nvPr/>
          </p:nvGrpSpPr>
          <p:grpSpPr bwMode="auto">
            <a:xfrm>
              <a:off x="2174" y="452"/>
              <a:ext cx="1592" cy="1033"/>
              <a:chOff x="5019" y="4032"/>
              <a:chExt cx="2717" cy="1972"/>
            </a:xfrm>
          </p:grpSpPr>
          <p:sp>
            <p:nvSpPr>
              <p:cNvPr id="19474" name="Line 18"/>
              <p:cNvSpPr>
                <a:spLocks noChangeShapeType="1"/>
              </p:cNvSpPr>
              <p:nvPr/>
            </p:nvSpPr>
            <p:spPr bwMode="auto">
              <a:xfrm>
                <a:off x="5019" y="5536"/>
                <a:ext cx="24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5" name="Line 19"/>
              <p:cNvSpPr>
                <a:spLocks noChangeShapeType="1"/>
              </p:cNvSpPr>
              <p:nvPr/>
            </p:nvSpPr>
            <p:spPr bwMode="auto">
              <a:xfrm flipV="1">
                <a:off x="6184" y="4132"/>
                <a:ext cx="0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6" name="Freeform 20"/>
              <p:cNvSpPr>
                <a:spLocks/>
              </p:cNvSpPr>
              <p:nvPr/>
            </p:nvSpPr>
            <p:spPr bwMode="auto">
              <a:xfrm>
                <a:off x="5145" y="4897"/>
                <a:ext cx="2040" cy="488"/>
              </a:xfrm>
              <a:custGeom>
                <a:avLst/>
                <a:gdLst>
                  <a:gd name="T0" fmla="*/ 0 w 2040"/>
                  <a:gd name="T1" fmla="*/ 468 h 488"/>
                  <a:gd name="T2" fmla="*/ 330 w 2040"/>
                  <a:gd name="T3" fmla="*/ 453 h 488"/>
                  <a:gd name="T4" fmla="*/ 570 w 2040"/>
                  <a:gd name="T5" fmla="*/ 303 h 488"/>
                  <a:gd name="T6" fmla="*/ 855 w 2040"/>
                  <a:gd name="T7" fmla="*/ 48 h 488"/>
                  <a:gd name="T8" fmla="*/ 1170 w 2040"/>
                  <a:gd name="T9" fmla="*/ 18 h 488"/>
                  <a:gd name="T10" fmla="*/ 1380 w 2040"/>
                  <a:gd name="T11" fmla="*/ 153 h 488"/>
                  <a:gd name="T12" fmla="*/ 1470 w 2040"/>
                  <a:gd name="T13" fmla="*/ 273 h 488"/>
                  <a:gd name="T14" fmla="*/ 1680 w 2040"/>
                  <a:gd name="T15" fmla="*/ 453 h 488"/>
                  <a:gd name="T16" fmla="*/ 1950 w 2040"/>
                  <a:gd name="T17" fmla="*/ 483 h 488"/>
                  <a:gd name="T18" fmla="*/ 2040 w 2040"/>
                  <a:gd name="T19" fmla="*/ 483 h 4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0" h="488">
                    <a:moveTo>
                      <a:pt x="0" y="468"/>
                    </a:moveTo>
                    <a:cubicBezTo>
                      <a:pt x="55" y="463"/>
                      <a:pt x="235" y="480"/>
                      <a:pt x="330" y="453"/>
                    </a:cubicBezTo>
                    <a:cubicBezTo>
                      <a:pt x="425" y="426"/>
                      <a:pt x="483" y="370"/>
                      <a:pt x="570" y="303"/>
                    </a:cubicBezTo>
                    <a:cubicBezTo>
                      <a:pt x="657" y="236"/>
                      <a:pt x="755" y="96"/>
                      <a:pt x="855" y="48"/>
                    </a:cubicBezTo>
                    <a:cubicBezTo>
                      <a:pt x="955" y="0"/>
                      <a:pt x="1083" y="1"/>
                      <a:pt x="1170" y="18"/>
                    </a:cubicBezTo>
                    <a:cubicBezTo>
                      <a:pt x="1257" y="35"/>
                      <a:pt x="1330" y="111"/>
                      <a:pt x="1380" y="153"/>
                    </a:cubicBezTo>
                    <a:cubicBezTo>
                      <a:pt x="1430" y="195"/>
                      <a:pt x="1420" y="223"/>
                      <a:pt x="1470" y="273"/>
                    </a:cubicBezTo>
                    <a:cubicBezTo>
                      <a:pt x="1520" y="323"/>
                      <a:pt x="1600" y="418"/>
                      <a:pt x="1680" y="453"/>
                    </a:cubicBezTo>
                    <a:cubicBezTo>
                      <a:pt x="1760" y="488"/>
                      <a:pt x="1890" y="478"/>
                      <a:pt x="1950" y="483"/>
                    </a:cubicBezTo>
                    <a:cubicBezTo>
                      <a:pt x="2010" y="488"/>
                      <a:pt x="2028" y="483"/>
                      <a:pt x="2040" y="483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7" name="Line 21"/>
              <p:cNvSpPr>
                <a:spLocks noChangeShapeType="1"/>
              </p:cNvSpPr>
              <p:nvPr/>
            </p:nvSpPr>
            <p:spPr bwMode="auto">
              <a:xfrm flipH="1">
                <a:off x="5142" y="5370"/>
                <a:ext cx="73" cy="16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8" name="Line 22"/>
              <p:cNvSpPr>
                <a:spLocks noChangeShapeType="1"/>
              </p:cNvSpPr>
              <p:nvPr/>
            </p:nvSpPr>
            <p:spPr bwMode="auto">
              <a:xfrm flipH="1">
                <a:off x="5229" y="5380"/>
                <a:ext cx="73" cy="16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9" name="Line 23"/>
              <p:cNvSpPr>
                <a:spLocks noChangeShapeType="1"/>
              </p:cNvSpPr>
              <p:nvPr/>
            </p:nvSpPr>
            <p:spPr bwMode="auto">
              <a:xfrm flipH="1">
                <a:off x="5334" y="5360"/>
                <a:ext cx="74" cy="1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0" name="Line 24"/>
              <p:cNvSpPr>
                <a:spLocks noChangeShapeType="1"/>
              </p:cNvSpPr>
              <p:nvPr/>
            </p:nvSpPr>
            <p:spPr bwMode="auto">
              <a:xfrm flipH="1">
                <a:off x="5450" y="5320"/>
                <a:ext cx="79" cy="2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1" name="Line 25"/>
              <p:cNvSpPr>
                <a:spLocks noChangeShapeType="1"/>
              </p:cNvSpPr>
              <p:nvPr/>
            </p:nvSpPr>
            <p:spPr bwMode="auto">
              <a:xfrm flipH="1">
                <a:off x="5580" y="5310"/>
                <a:ext cx="4" cy="2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2" name="Line 26"/>
              <p:cNvSpPr>
                <a:spLocks noChangeShapeType="1"/>
              </p:cNvSpPr>
              <p:nvPr/>
            </p:nvSpPr>
            <p:spPr bwMode="auto">
              <a:xfrm>
                <a:off x="7119" y="5380"/>
                <a:ext cx="41" cy="1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3" name="Line 27"/>
              <p:cNvSpPr>
                <a:spLocks noChangeShapeType="1"/>
              </p:cNvSpPr>
              <p:nvPr/>
            </p:nvSpPr>
            <p:spPr bwMode="auto">
              <a:xfrm>
                <a:off x="7034" y="5380"/>
                <a:ext cx="41" cy="1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4" name="Line 28"/>
              <p:cNvSpPr>
                <a:spLocks noChangeShapeType="1"/>
              </p:cNvSpPr>
              <p:nvPr/>
            </p:nvSpPr>
            <p:spPr bwMode="auto">
              <a:xfrm>
                <a:off x="6929" y="5380"/>
                <a:ext cx="41" cy="1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5" name="Line 29"/>
              <p:cNvSpPr>
                <a:spLocks noChangeShapeType="1"/>
              </p:cNvSpPr>
              <p:nvPr/>
            </p:nvSpPr>
            <p:spPr bwMode="auto">
              <a:xfrm>
                <a:off x="6824" y="5370"/>
                <a:ext cx="41" cy="1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6" name="Line 30"/>
              <p:cNvSpPr>
                <a:spLocks noChangeShapeType="1"/>
              </p:cNvSpPr>
              <p:nvPr/>
            </p:nvSpPr>
            <p:spPr bwMode="auto">
              <a:xfrm>
                <a:off x="6739" y="5300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9487" name="Object 31"/>
              <p:cNvGraphicFramePr>
                <a:graphicFrameLocks noChangeAspect="1"/>
              </p:cNvGraphicFramePr>
              <p:nvPr/>
            </p:nvGraphicFramePr>
            <p:xfrm>
              <a:off x="5171" y="5526"/>
              <a:ext cx="416" cy="2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10" name="Equation" r:id="rId3" imgW="241200" imgH="241200" progId="Equation.3">
                      <p:embed/>
                    </p:oleObj>
                  </mc:Choice>
                  <mc:Fallback>
                    <p:oleObj name="Equation" r:id="rId3" imgW="241200" imgH="241200" progId="Equation.3">
                      <p:embed/>
                      <p:pic>
                        <p:nvPicPr>
                          <p:cNvPr id="19487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71" y="5526"/>
                            <a:ext cx="416" cy="2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488" name="Object 32"/>
              <p:cNvGraphicFramePr>
                <a:graphicFrameLocks noChangeAspect="1"/>
              </p:cNvGraphicFramePr>
              <p:nvPr/>
            </p:nvGraphicFramePr>
            <p:xfrm>
              <a:off x="6754" y="5536"/>
              <a:ext cx="480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11" name="Equation" r:id="rId5" imgW="355320" imgH="228600" progId="Equation.3">
                      <p:embed/>
                    </p:oleObj>
                  </mc:Choice>
                  <mc:Fallback>
                    <p:oleObj name="Equation" r:id="rId5" imgW="355320" imgH="228600" progId="Equation.3">
                      <p:embed/>
                      <p:pic>
                        <p:nvPicPr>
                          <p:cNvPr id="19488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54" y="5536"/>
                            <a:ext cx="480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489" name="Object 33"/>
              <p:cNvGraphicFramePr>
                <a:graphicFrameLocks noChangeAspect="1"/>
              </p:cNvGraphicFramePr>
              <p:nvPr/>
            </p:nvGraphicFramePr>
            <p:xfrm>
              <a:off x="5265" y="5234"/>
              <a:ext cx="188" cy="1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12" name="Equation" r:id="rId7" imgW="139680" imgH="139680" progId="Equation.3">
                      <p:embed/>
                    </p:oleObj>
                  </mc:Choice>
                  <mc:Fallback>
                    <p:oleObj name="Equation" r:id="rId7" imgW="139680" imgH="139680" progId="Equation.3">
                      <p:embed/>
                      <p:pic>
                        <p:nvPicPr>
                          <p:cNvPr id="19489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65" y="5234"/>
                            <a:ext cx="188" cy="1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490" name="Object 34"/>
              <p:cNvGraphicFramePr>
                <a:graphicFrameLocks noChangeAspect="1"/>
              </p:cNvGraphicFramePr>
              <p:nvPr/>
            </p:nvGraphicFramePr>
            <p:xfrm>
              <a:off x="6897" y="5238"/>
              <a:ext cx="205" cy="1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13" name="Equation" r:id="rId9" imgW="139680" imgH="139680" progId="Equation.3">
                      <p:embed/>
                    </p:oleObj>
                  </mc:Choice>
                  <mc:Fallback>
                    <p:oleObj name="Equation" r:id="rId9" imgW="139680" imgH="139680" progId="Equation.3">
                      <p:embed/>
                      <p:pic>
                        <p:nvPicPr>
                          <p:cNvPr id="19490" name="Object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97" y="5238"/>
                            <a:ext cx="205" cy="16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491" name="Text Box 35"/>
              <p:cNvSpPr txBox="1">
                <a:spLocks noChangeArrowheads="1"/>
              </p:cNvSpPr>
              <p:nvPr/>
            </p:nvSpPr>
            <p:spPr bwMode="auto">
              <a:xfrm>
                <a:off x="5535" y="4032"/>
                <a:ext cx="831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en-US" altLang="zh-CN" sz="1000" i="1">
                    <a:latin typeface="Times New Roman" panose="02020603050405020304" pitchFamily="18" charset="0"/>
                  </a:rPr>
                  <a:t>f</a:t>
                </a:r>
                <a:r>
                  <a:rPr lang="en-US" altLang="zh-CN" sz="1000">
                    <a:latin typeface="Times New Roman" panose="02020603050405020304" pitchFamily="18" charset="0"/>
                  </a:rPr>
                  <a:t>(</a:t>
                </a:r>
                <a:r>
                  <a:rPr lang="en-US" altLang="zh-CN" sz="1000" i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1000">
                    <a:latin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19492" name="Text Box 36"/>
              <p:cNvSpPr txBox="1">
                <a:spLocks noChangeArrowheads="1"/>
              </p:cNvSpPr>
              <p:nvPr/>
            </p:nvSpPr>
            <p:spPr bwMode="auto">
              <a:xfrm>
                <a:off x="5814" y="5460"/>
                <a:ext cx="497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en-US" altLang="zh-CN" sz="100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9493" name="Text Box 37"/>
              <p:cNvSpPr txBox="1">
                <a:spLocks noChangeArrowheads="1"/>
              </p:cNvSpPr>
              <p:nvPr/>
            </p:nvSpPr>
            <p:spPr bwMode="auto">
              <a:xfrm>
                <a:off x="7239" y="5350"/>
                <a:ext cx="497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en-US" altLang="zh-CN" sz="1000" i="1">
                    <a:latin typeface="Times New Roman" panose="02020603050405020304" pitchFamily="18" charset="0"/>
                  </a:rPr>
                  <a:t>x</a:t>
                </a:r>
              </a:p>
            </p:txBody>
          </p:sp>
        </p:grpSp>
      </p:grpSp>
      <p:sp>
        <p:nvSpPr>
          <p:cNvPr id="19494" name="Rectangle 38"/>
          <p:cNvSpPr>
            <a:spLocks noChangeArrowheads="1"/>
          </p:cNvSpPr>
          <p:nvPr/>
        </p:nvSpPr>
        <p:spPr bwMode="auto">
          <a:xfrm>
            <a:off x="5738813" y="333375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495" name="Rectangle 39"/>
          <p:cNvSpPr>
            <a:spLocks noChangeArrowheads="1"/>
          </p:cNvSpPr>
          <p:nvPr/>
        </p:nvSpPr>
        <p:spPr bwMode="auto">
          <a:xfrm>
            <a:off x="5619750" y="3328988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496" name="Rectangle 40"/>
          <p:cNvSpPr>
            <a:spLocks noChangeArrowheads="1"/>
          </p:cNvSpPr>
          <p:nvPr/>
        </p:nvSpPr>
        <p:spPr bwMode="auto">
          <a:xfrm>
            <a:off x="5924550" y="3309938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497" name="Rectangle 41"/>
          <p:cNvSpPr>
            <a:spLocks noChangeArrowheads="1"/>
          </p:cNvSpPr>
          <p:nvPr/>
        </p:nvSpPr>
        <p:spPr bwMode="auto">
          <a:xfrm>
            <a:off x="5243513" y="3328988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498" name="Rectangle 42"/>
          <p:cNvSpPr>
            <a:spLocks noChangeArrowheads="1"/>
          </p:cNvSpPr>
          <p:nvPr/>
        </p:nvSpPr>
        <p:spPr bwMode="auto">
          <a:xfrm>
            <a:off x="6024563" y="3367088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9499" name="Group 43"/>
          <p:cNvGrpSpPr>
            <a:grpSpLocks/>
          </p:cNvGrpSpPr>
          <p:nvPr/>
        </p:nvGrpSpPr>
        <p:grpSpPr bwMode="auto">
          <a:xfrm>
            <a:off x="1524000" y="2708275"/>
            <a:ext cx="8561388" cy="2185988"/>
            <a:chOff x="75" y="2041"/>
            <a:chExt cx="5393" cy="1377"/>
          </a:xfrm>
        </p:grpSpPr>
        <p:sp>
          <p:nvSpPr>
            <p:cNvPr id="19500" name="Text Box 44"/>
            <p:cNvSpPr txBox="1">
              <a:spLocks noChangeArrowheads="1"/>
            </p:cNvSpPr>
            <p:nvPr/>
          </p:nvSpPr>
          <p:spPr bwMode="auto">
            <a:xfrm>
              <a:off x="75" y="2041"/>
              <a:ext cx="5393" cy="13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en-US" altLang="zh-CN" sz="2000">
                  <a:latin typeface="Times New Roman" panose="02020603050405020304" pitchFamily="18" charset="0"/>
                </a:rPr>
                <a:t>         4</a:t>
              </a:r>
              <a:r>
                <a:rPr kumimoji="1" lang="zh-CN" altLang="en-US" sz="2000">
                  <a:latin typeface="Times New Roman" panose="02020603050405020304" pitchFamily="18" charset="0"/>
                </a:rPr>
                <a:t>．</a:t>
              </a:r>
              <a:r>
                <a:rPr kumimoji="1" lang="en-US" altLang="zh-CN" sz="2000" i="1">
                  <a:latin typeface="Times New Roman" panose="02020603050405020304" pitchFamily="18" charset="0"/>
                </a:rPr>
                <a:t>t 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000" i="1">
                  <a:latin typeface="Times New Roman" panose="02020603050405020304" pitchFamily="18" charset="0"/>
                </a:rPr>
                <a:t>n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) </a:t>
              </a:r>
              <a:r>
                <a:rPr kumimoji="1" lang="zh-CN" altLang="en-US" sz="2000">
                  <a:latin typeface="Times New Roman" panose="02020603050405020304" pitchFamily="18" charset="0"/>
                </a:rPr>
                <a:t>分布的上   分位点：</a:t>
              </a:r>
            </a:p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kumimoji="1" lang="zh-CN" altLang="en-US" sz="2000">
                  <a:latin typeface="Times New Roman" panose="02020603050405020304" pitchFamily="18" charset="0"/>
                </a:rPr>
                <a:t>         设 </a:t>
              </a:r>
              <a:r>
                <a:rPr kumimoji="1" lang="en-US" altLang="zh-CN" sz="2000" i="1">
                  <a:latin typeface="Times New Roman" panose="02020603050405020304" pitchFamily="18" charset="0"/>
                </a:rPr>
                <a:t>t 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~ </a:t>
              </a:r>
              <a:r>
                <a:rPr kumimoji="1" lang="en-US" altLang="zh-CN" sz="2000" i="1">
                  <a:latin typeface="Times New Roman" panose="02020603050405020304" pitchFamily="18" charset="0"/>
                </a:rPr>
                <a:t>t 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000" i="1">
                  <a:latin typeface="Times New Roman" panose="02020603050405020304" pitchFamily="18" charset="0"/>
                </a:rPr>
                <a:t>n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)</a:t>
              </a:r>
              <a:r>
                <a:rPr kumimoji="1" lang="zh-CN" altLang="en-US" sz="2000">
                  <a:latin typeface="Times New Roman" panose="02020603050405020304" pitchFamily="18" charset="0"/>
                </a:rPr>
                <a:t>，对于给定正数                    ，称满足条件                           的点         为 </a:t>
              </a:r>
              <a:r>
                <a:rPr kumimoji="1" lang="en-US" altLang="zh-CN" sz="2000" i="1">
                  <a:latin typeface="Times New Roman" panose="02020603050405020304" pitchFamily="18" charset="0"/>
                </a:rPr>
                <a:t>t 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000" i="1">
                  <a:latin typeface="Times New Roman" panose="02020603050405020304" pitchFamily="18" charset="0"/>
                </a:rPr>
                <a:t>n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) </a:t>
              </a:r>
              <a:r>
                <a:rPr kumimoji="1" lang="zh-CN" altLang="en-US" sz="2000">
                  <a:latin typeface="Times New Roman" panose="02020603050405020304" pitchFamily="18" charset="0"/>
                </a:rPr>
                <a:t>分布的上    分位点，且有</a:t>
              </a:r>
            </a:p>
            <a:p>
              <a:pPr algn="ctr">
                <a:lnSpc>
                  <a:spcPct val="160000"/>
                </a:lnSpc>
                <a:spcBef>
                  <a:spcPct val="50000"/>
                </a:spcBef>
              </a:pPr>
              <a:r>
                <a:rPr kumimoji="1" lang="zh-CN" altLang="en-US" sz="2000">
                  <a:latin typeface="Times New Roman" panose="02020603050405020304" pitchFamily="18" charset="0"/>
                </a:rPr>
                <a:t>                                                         ．</a:t>
              </a:r>
            </a:p>
          </p:txBody>
        </p:sp>
        <p:graphicFrame>
          <p:nvGraphicFramePr>
            <p:cNvPr id="19501" name="Object 45"/>
            <p:cNvGraphicFramePr>
              <a:graphicFrameLocks noChangeAspect="1"/>
            </p:cNvGraphicFramePr>
            <p:nvPr/>
          </p:nvGraphicFramePr>
          <p:xfrm>
            <a:off x="2280" y="2477"/>
            <a:ext cx="814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4" name="Equation" r:id="rId10" imgW="787320" imgH="203040" progId="Equation.3">
                    <p:embed/>
                  </p:oleObj>
                </mc:Choice>
                <mc:Fallback>
                  <p:oleObj name="Equation" r:id="rId10" imgW="787320" imgH="203040" progId="Equation.3">
                    <p:embed/>
                    <p:pic>
                      <p:nvPicPr>
                        <p:cNvPr id="19501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0" y="2477"/>
                          <a:ext cx="814" cy="2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02" name="Object 46"/>
            <p:cNvGraphicFramePr>
              <a:graphicFrameLocks noChangeAspect="1"/>
            </p:cNvGraphicFramePr>
            <p:nvPr/>
          </p:nvGraphicFramePr>
          <p:xfrm>
            <a:off x="4060" y="2473"/>
            <a:ext cx="1083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5" r:id="rId12" imgW="952087" imgH="203112" progId="Equation.3">
                    <p:embed/>
                  </p:oleObj>
                </mc:Choice>
                <mc:Fallback>
                  <p:oleObj r:id="rId12" imgW="952087" imgH="203112" progId="Equation.3">
                    <p:embed/>
                    <p:pic>
                      <p:nvPicPr>
                        <p:cNvPr id="19502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0" y="2473"/>
                          <a:ext cx="1083" cy="2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03" name="Object 47"/>
            <p:cNvGraphicFramePr>
              <a:graphicFrameLocks noChangeAspect="1"/>
            </p:cNvGraphicFramePr>
            <p:nvPr/>
          </p:nvGraphicFramePr>
          <p:xfrm>
            <a:off x="304" y="2745"/>
            <a:ext cx="339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6" r:id="rId14" imgW="342751" imgH="203112" progId="Equation.3">
                    <p:embed/>
                  </p:oleObj>
                </mc:Choice>
                <mc:Fallback>
                  <p:oleObj r:id="rId14" imgW="342751" imgH="203112" progId="Equation.3">
                    <p:embed/>
                    <p:pic>
                      <p:nvPicPr>
                        <p:cNvPr id="19503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" y="2745"/>
                          <a:ext cx="339" cy="2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04" name="Object 48"/>
            <p:cNvGraphicFramePr>
              <a:graphicFrameLocks noChangeAspect="1"/>
            </p:cNvGraphicFramePr>
            <p:nvPr/>
          </p:nvGraphicFramePr>
          <p:xfrm>
            <a:off x="1697" y="3153"/>
            <a:ext cx="2116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7" r:id="rId16" imgW="1701800" imgH="203200" progId="Equation.3">
                    <p:embed/>
                  </p:oleObj>
                </mc:Choice>
                <mc:Fallback>
                  <p:oleObj r:id="rId16" imgW="1701800" imgH="203200" progId="Equation.3">
                    <p:embed/>
                    <p:pic>
                      <p:nvPicPr>
                        <p:cNvPr id="19504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7" y="3153"/>
                          <a:ext cx="2116" cy="2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05" name="Object 49"/>
            <p:cNvGraphicFramePr>
              <a:graphicFrameLocks noChangeAspect="1"/>
            </p:cNvGraphicFramePr>
            <p:nvPr/>
          </p:nvGraphicFramePr>
          <p:xfrm>
            <a:off x="1811" y="2811"/>
            <a:ext cx="151" cy="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8" r:id="rId18" imgW="139518" imgH="126835" progId="Equation.3">
                    <p:embed/>
                  </p:oleObj>
                </mc:Choice>
                <mc:Fallback>
                  <p:oleObj r:id="rId18" imgW="139518" imgH="126835" progId="Equation.3">
                    <p:embed/>
                    <p:pic>
                      <p:nvPicPr>
                        <p:cNvPr id="19505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1" y="2811"/>
                          <a:ext cx="151" cy="1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06" name="Object 50"/>
            <p:cNvGraphicFramePr>
              <a:graphicFrameLocks noChangeAspect="1"/>
            </p:cNvGraphicFramePr>
            <p:nvPr/>
          </p:nvGraphicFramePr>
          <p:xfrm>
            <a:off x="1684" y="2156"/>
            <a:ext cx="151" cy="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9" r:id="rId20" imgW="139518" imgH="126835" progId="Equation.3">
                    <p:embed/>
                  </p:oleObj>
                </mc:Choice>
                <mc:Fallback>
                  <p:oleObj r:id="rId20" imgW="139518" imgH="126835" progId="Equation.3">
                    <p:embed/>
                    <p:pic>
                      <p:nvPicPr>
                        <p:cNvPr id="19506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4" y="2156"/>
                          <a:ext cx="151" cy="1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507" name="Text Box 51"/>
          <p:cNvSpPr txBox="1">
            <a:spLocks noChangeArrowheads="1"/>
          </p:cNvSpPr>
          <p:nvPr/>
        </p:nvSpPr>
        <p:spPr bwMode="auto">
          <a:xfrm>
            <a:off x="2063750" y="4941888"/>
            <a:ext cx="770413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5.t</a:t>
            </a:r>
            <a:r>
              <a:rPr lang="zh-CN" altLang="en-US" sz="2400"/>
              <a:t>分布自由度越小，分布的方差越大，分布比较平坦。当自由度较大时，方差较小，越接近标准正态分布。</a:t>
            </a:r>
          </a:p>
          <a:p>
            <a:pPr>
              <a:spcBef>
                <a:spcPct val="50000"/>
              </a:spcBef>
            </a:pPr>
            <a:r>
              <a:rPr lang="en-US" altLang="zh-CN" sz="2400"/>
              <a:t>6.t</a:t>
            </a:r>
            <a:r>
              <a:rPr lang="zh-CN" altLang="en-US" sz="2400"/>
              <a:t>分布的自由度由生成</a:t>
            </a:r>
            <a:r>
              <a:rPr lang="en-US" altLang="zh-CN" sz="2400"/>
              <a:t>t</a:t>
            </a:r>
            <a:r>
              <a:rPr lang="zh-CN" altLang="en-US" sz="2400"/>
              <a:t>分布的分母卡方分布随机变量的自由度决定。</a:t>
            </a:r>
          </a:p>
        </p:txBody>
      </p:sp>
    </p:spTree>
    <p:extLst>
      <p:ext uri="{BB962C8B-B14F-4D97-AF65-F5344CB8AC3E}">
        <p14:creationId xmlns:p14="http://schemas.microsoft.com/office/powerpoint/2010/main" val="224501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524000" y="482600"/>
            <a:ext cx="2605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三、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分布</a:t>
            </a:r>
            <a:endParaRPr kumimoji="1"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5995988" y="33147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5995988" y="33147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20487" name="Group 7"/>
          <p:cNvGrpSpPr>
            <a:grpSpLocks/>
          </p:cNvGrpSpPr>
          <p:nvPr/>
        </p:nvGrpSpPr>
        <p:grpSpPr bwMode="auto">
          <a:xfrm>
            <a:off x="2424113" y="1125538"/>
            <a:ext cx="5675312" cy="2328862"/>
            <a:chOff x="0" y="605"/>
            <a:chExt cx="3575" cy="1467"/>
          </a:xfrm>
        </p:grpSpPr>
        <p:graphicFrame>
          <p:nvGraphicFramePr>
            <p:cNvPr id="20488" name="Object 8"/>
            <p:cNvGraphicFramePr>
              <a:graphicFrameLocks noChangeAspect="1"/>
            </p:cNvGraphicFramePr>
            <p:nvPr/>
          </p:nvGraphicFramePr>
          <p:xfrm>
            <a:off x="1520" y="605"/>
            <a:ext cx="248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0" r:id="rId3" imgW="203112" imgH="228501" progId="Equation.3">
                    <p:embed/>
                  </p:oleObj>
                </mc:Choice>
                <mc:Fallback>
                  <p:oleObj r:id="rId3" imgW="203112" imgH="228501" progId="Equation.3">
                    <p:embed/>
                    <p:pic>
                      <p:nvPicPr>
                        <p:cNvPr id="20488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0" y="605"/>
                          <a:ext cx="248" cy="28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9" name="Object 9"/>
            <p:cNvGraphicFramePr>
              <a:graphicFrameLocks noChangeAspect="1"/>
            </p:cNvGraphicFramePr>
            <p:nvPr/>
          </p:nvGraphicFramePr>
          <p:xfrm>
            <a:off x="2262" y="624"/>
            <a:ext cx="240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1" r:id="rId5" imgW="203112" imgH="228501" progId="Equation.3">
                    <p:embed/>
                  </p:oleObj>
                </mc:Choice>
                <mc:Fallback>
                  <p:oleObj r:id="rId5" imgW="203112" imgH="228501" progId="Equation.3">
                    <p:embed/>
                    <p:pic>
                      <p:nvPicPr>
                        <p:cNvPr id="20489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2" y="624"/>
                          <a:ext cx="240" cy="2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0" name="Text Box 10"/>
            <p:cNvSpPr txBox="1">
              <a:spLocks noChangeArrowheads="1"/>
            </p:cNvSpPr>
            <p:nvPr/>
          </p:nvSpPr>
          <p:spPr bwMode="auto">
            <a:xfrm>
              <a:off x="14" y="630"/>
              <a:ext cx="3561" cy="1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en-US" altLang="zh-CN" sz="2000">
                  <a:latin typeface="Times New Roman" panose="02020603050405020304" pitchFamily="18" charset="0"/>
                </a:rPr>
                <a:t>         1</a:t>
              </a:r>
              <a:r>
                <a:rPr kumimoji="1" lang="zh-CN" altLang="en-US" sz="2000">
                  <a:latin typeface="Times New Roman" panose="02020603050405020304" pitchFamily="18" charset="0"/>
                </a:rPr>
                <a:t>．定义：设</a:t>
              </a:r>
              <a:r>
                <a:rPr kumimoji="1" lang="en-US" altLang="zh-CN" sz="2000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~     (</a:t>
              </a:r>
              <a:r>
                <a:rPr kumimoji="1" lang="en-US" altLang="zh-CN" sz="2000" i="1">
                  <a:latin typeface="Times New Roman" panose="02020603050405020304" pitchFamily="18" charset="0"/>
                </a:rPr>
                <a:t>m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)</a:t>
              </a:r>
              <a:r>
                <a:rPr kumimoji="1" lang="zh-CN" altLang="en-US" sz="2000">
                  <a:latin typeface="Times New Roman" panose="02020603050405020304" pitchFamily="18" charset="0"/>
                </a:rPr>
                <a:t>，</a:t>
              </a:r>
              <a:r>
                <a:rPr kumimoji="1" lang="en-US" altLang="zh-CN" sz="2000" i="1">
                  <a:latin typeface="Times New Roman" panose="02020603050405020304" pitchFamily="18" charset="0"/>
                </a:rPr>
                <a:t>Y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~     (</a:t>
              </a:r>
              <a:r>
                <a:rPr kumimoji="1" lang="en-US" altLang="zh-CN" sz="2000" i="1">
                  <a:latin typeface="Times New Roman" panose="02020603050405020304" pitchFamily="18" charset="0"/>
                </a:rPr>
                <a:t>n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)</a:t>
              </a:r>
              <a:r>
                <a:rPr kumimoji="1" lang="zh-CN" altLang="en-US" sz="2000">
                  <a:latin typeface="Times New Roman" panose="02020603050405020304" pitchFamily="18" charset="0"/>
                </a:rPr>
                <a:t>，且 </a:t>
              </a:r>
              <a:r>
                <a:rPr kumimoji="1" lang="en-US" altLang="zh-CN" sz="2000" i="1">
                  <a:latin typeface="Times New Roman" panose="02020603050405020304" pitchFamily="18" charset="0"/>
                </a:rPr>
                <a:t>X </a:t>
              </a:r>
              <a:r>
                <a:rPr kumimoji="1" lang="zh-CN" altLang="en-US" sz="2000">
                  <a:latin typeface="Times New Roman" panose="02020603050405020304" pitchFamily="18" charset="0"/>
                </a:rPr>
                <a:t>与 </a:t>
              </a:r>
              <a:r>
                <a:rPr kumimoji="1" lang="en-US" altLang="zh-CN" sz="2000" i="1">
                  <a:latin typeface="Times New Roman" panose="02020603050405020304" pitchFamily="18" charset="0"/>
                </a:rPr>
                <a:t>Y </a:t>
              </a:r>
              <a:r>
                <a:rPr kumimoji="1" lang="zh-CN" altLang="en-US" sz="2000">
                  <a:latin typeface="Times New Roman" panose="02020603050405020304" pitchFamily="18" charset="0"/>
                </a:rPr>
                <a:t>独立，则称随机变量</a:t>
              </a:r>
            </a:p>
            <a:p>
              <a:pPr>
                <a:lnSpc>
                  <a:spcPct val="360000"/>
                </a:lnSpc>
                <a:spcBef>
                  <a:spcPct val="50000"/>
                </a:spcBef>
              </a:pPr>
              <a:r>
                <a:rPr kumimoji="1" lang="zh-CN" altLang="en-US" sz="2000">
                  <a:latin typeface="Times New Roman" panose="02020603050405020304" pitchFamily="18" charset="0"/>
                </a:rPr>
                <a:t>为服从自由度是 </a:t>
              </a:r>
              <a:r>
                <a:rPr kumimoji="1" lang="en-US" altLang="zh-CN" sz="2000" i="1">
                  <a:latin typeface="Times New Roman" panose="02020603050405020304" pitchFamily="18" charset="0"/>
                </a:rPr>
                <a:t>m</a:t>
              </a:r>
              <a:r>
                <a:rPr kumimoji="1" lang="zh-CN" altLang="en-US" sz="2000">
                  <a:latin typeface="Times New Roman" panose="02020603050405020304" pitchFamily="18" charset="0"/>
                </a:rPr>
                <a:t>、</a:t>
              </a:r>
              <a:r>
                <a:rPr kumimoji="1" lang="en-US" altLang="zh-CN" sz="2000" i="1">
                  <a:latin typeface="Times New Roman" panose="02020603050405020304" pitchFamily="18" charset="0"/>
                </a:rPr>
                <a:t>n </a:t>
              </a:r>
              <a:r>
                <a:rPr kumimoji="1" lang="zh-CN" altLang="en-US" sz="2000">
                  <a:latin typeface="Times New Roman" panose="02020603050405020304" pitchFamily="18" charset="0"/>
                </a:rPr>
                <a:t>的 </a:t>
              </a:r>
              <a:r>
                <a:rPr kumimoji="1" lang="en-US" altLang="zh-CN" sz="2000" i="1">
                  <a:latin typeface="Times New Roman" panose="02020603050405020304" pitchFamily="18" charset="0"/>
                </a:rPr>
                <a:t>F</a:t>
              </a:r>
              <a:r>
                <a:rPr kumimoji="1" lang="zh-CN" altLang="en-US" sz="2000">
                  <a:latin typeface="Times New Roman" panose="02020603050405020304" pitchFamily="18" charset="0"/>
                </a:rPr>
                <a:t>分布，记作 </a:t>
              </a:r>
              <a:r>
                <a:rPr kumimoji="1" lang="en-US" altLang="zh-CN" sz="2000" i="1">
                  <a:latin typeface="Times New Roman" panose="02020603050405020304" pitchFamily="18" charset="0"/>
                </a:rPr>
                <a:t>F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~</a:t>
              </a:r>
              <a:r>
                <a:rPr kumimoji="1" lang="en-US" altLang="zh-CN" sz="2000" i="1">
                  <a:latin typeface="Times New Roman" panose="02020603050405020304" pitchFamily="18" charset="0"/>
                </a:rPr>
                <a:t>F 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000" i="1">
                  <a:latin typeface="Times New Roman" panose="02020603050405020304" pitchFamily="18" charset="0"/>
                </a:rPr>
                <a:t>m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, </a:t>
              </a:r>
              <a:r>
                <a:rPr kumimoji="1" lang="en-US" altLang="zh-CN" sz="2000" i="1">
                  <a:latin typeface="Times New Roman" panose="02020603050405020304" pitchFamily="18" charset="0"/>
                </a:rPr>
                <a:t>n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)</a:t>
              </a:r>
              <a:r>
                <a:rPr kumimoji="1" lang="zh-CN" altLang="en-US" sz="2000">
                  <a:latin typeface="Times New Roman" panose="02020603050405020304" pitchFamily="18" charset="0"/>
                </a:rPr>
                <a:t>，</a:t>
              </a:r>
            </a:p>
          </p:txBody>
        </p:sp>
        <p:graphicFrame>
          <p:nvGraphicFramePr>
            <p:cNvPr id="20491" name="Object 11"/>
            <p:cNvGraphicFramePr>
              <a:graphicFrameLocks noChangeAspect="1"/>
            </p:cNvGraphicFramePr>
            <p:nvPr/>
          </p:nvGraphicFramePr>
          <p:xfrm>
            <a:off x="1514" y="1120"/>
            <a:ext cx="714" cy="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2" r:id="rId6" imgW="622030" imgH="368140" progId="Equation.3">
                    <p:embed/>
                  </p:oleObj>
                </mc:Choice>
                <mc:Fallback>
                  <p:oleObj r:id="rId6" imgW="622030" imgH="368140" progId="Equation.3">
                    <p:embed/>
                    <p:pic>
                      <p:nvPicPr>
                        <p:cNvPr id="20491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4" y="1120"/>
                          <a:ext cx="714" cy="4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2" name="Text Box 12"/>
            <p:cNvSpPr txBox="1">
              <a:spLocks noChangeArrowheads="1"/>
            </p:cNvSpPr>
            <p:nvPr/>
          </p:nvSpPr>
          <p:spPr bwMode="auto">
            <a:xfrm>
              <a:off x="0" y="1822"/>
              <a:ext cx="355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000">
                  <a:latin typeface="Times New Roman" panose="02020603050405020304" pitchFamily="18" charset="0"/>
                </a:rPr>
                <a:t>其中 </a:t>
              </a:r>
              <a:r>
                <a:rPr kumimoji="1" lang="en-US" altLang="zh-CN" sz="2000" i="1">
                  <a:latin typeface="Times New Roman" panose="02020603050405020304" pitchFamily="18" charset="0"/>
                </a:rPr>
                <a:t>m </a:t>
              </a:r>
              <a:r>
                <a:rPr kumimoji="1" lang="zh-CN" altLang="en-US" sz="2000">
                  <a:latin typeface="Times New Roman" panose="02020603050405020304" pitchFamily="18" charset="0"/>
                </a:rPr>
                <a:t>称为第一自由度，</a:t>
              </a:r>
              <a:r>
                <a:rPr kumimoji="1" lang="en-US" altLang="zh-CN" sz="2000" i="1">
                  <a:latin typeface="Times New Roman" panose="02020603050405020304" pitchFamily="18" charset="0"/>
                </a:rPr>
                <a:t>n </a:t>
              </a:r>
              <a:r>
                <a:rPr kumimoji="1" lang="zh-CN" altLang="en-US" sz="2000">
                  <a:latin typeface="Times New Roman" panose="02020603050405020304" pitchFamily="18" charset="0"/>
                </a:rPr>
                <a:t>称为第二自由度．</a:t>
              </a:r>
            </a:p>
          </p:txBody>
        </p:sp>
      </p:grpSp>
      <p:grpSp>
        <p:nvGrpSpPr>
          <p:cNvPr id="20493" name="Group 13"/>
          <p:cNvGrpSpPr>
            <a:grpSpLocks/>
          </p:cNvGrpSpPr>
          <p:nvPr/>
        </p:nvGrpSpPr>
        <p:grpSpPr bwMode="auto">
          <a:xfrm>
            <a:off x="2279650" y="3644900"/>
            <a:ext cx="6978650" cy="2419350"/>
            <a:chOff x="0" y="2273"/>
            <a:chExt cx="4396" cy="1524"/>
          </a:xfrm>
        </p:grpSpPr>
        <p:sp>
          <p:nvSpPr>
            <p:cNvPr id="20494" name="Text Box 14"/>
            <p:cNvSpPr txBox="1">
              <a:spLocks noChangeArrowheads="1"/>
            </p:cNvSpPr>
            <p:nvPr/>
          </p:nvSpPr>
          <p:spPr bwMode="auto">
            <a:xfrm>
              <a:off x="0" y="2273"/>
              <a:ext cx="24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>
                  <a:latin typeface="Times New Roman" panose="02020603050405020304" pitchFamily="18" charset="0"/>
                </a:rPr>
                <a:t>    2</a:t>
              </a:r>
              <a:r>
                <a:rPr kumimoji="1" lang="zh-CN" altLang="en-US" sz="2000">
                  <a:latin typeface="Times New Roman" panose="02020603050405020304" pitchFamily="18" charset="0"/>
                </a:rPr>
                <a:t>．</a:t>
              </a:r>
              <a:r>
                <a:rPr kumimoji="1" lang="en-US" altLang="zh-CN" sz="2000" i="1">
                  <a:latin typeface="Times New Roman" panose="02020603050405020304" pitchFamily="18" charset="0"/>
                </a:rPr>
                <a:t>F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000" i="1">
                  <a:latin typeface="Times New Roman" panose="02020603050405020304" pitchFamily="18" charset="0"/>
                </a:rPr>
                <a:t>m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,</a:t>
              </a:r>
              <a:r>
                <a:rPr kumimoji="1" lang="en-US" altLang="zh-CN" sz="2000" i="1">
                  <a:latin typeface="Times New Roman" panose="02020603050405020304" pitchFamily="18" charset="0"/>
                </a:rPr>
                <a:t>n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)</a:t>
              </a:r>
              <a:r>
                <a:rPr kumimoji="1" lang="zh-CN" altLang="en-US" sz="2000">
                  <a:latin typeface="Times New Roman" panose="02020603050405020304" pitchFamily="18" charset="0"/>
                </a:rPr>
                <a:t>分布的概率密度为</a:t>
              </a:r>
            </a:p>
          </p:txBody>
        </p:sp>
        <p:graphicFrame>
          <p:nvGraphicFramePr>
            <p:cNvPr id="20495" name="Object 15"/>
            <p:cNvGraphicFramePr>
              <a:graphicFrameLocks noChangeAspect="1"/>
            </p:cNvGraphicFramePr>
            <p:nvPr/>
          </p:nvGraphicFramePr>
          <p:xfrm>
            <a:off x="817" y="2698"/>
            <a:ext cx="3579" cy="10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3" r:id="rId8" imgW="3225800" imgH="990600" progId="Equation.3">
                    <p:embed/>
                  </p:oleObj>
                </mc:Choice>
                <mc:Fallback>
                  <p:oleObj r:id="rId8" imgW="3225800" imgH="990600" progId="Equation.3">
                    <p:embed/>
                    <p:pic>
                      <p:nvPicPr>
                        <p:cNvPr id="20495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7" y="2698"/>
                          <a:ext cx="3579" cy="10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61735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777</Words>
  <Application>Microsoft Office PowerPoint</Application>
  <PresentationFormat>宽屏</PresentationFormat>
  <Paragraphs>91</Paragraphs>
  <Slides>13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等线</vt:lpstr>
      <vt:lpstr>等线 Light</vt:lpstr>
      <vt:lpstr>黑体</vt:lpstr>
      <vt:lpstr>宋体</vt:lpstr>
      <vt:lpstr>Arial</vt:lpstr>
      <vt:lpstr>Symbol</vt:lpstr>
      <vt:lpstr>Times New Roman</vt:lpstr>
      <vt:lpstr>Office 主题​​</vt:lpstr>
      <vt:lpstr>Microsoft 公式 3.0</vt:lpstr>
      <vt:lpstr>MathType 5.0 Equation</vt:lpstr>
      <vt:lpstr>来自正态分布的其他抽样分布 </vt:lpstr>
      <vt:lpstr>抽样分布</vt:lpstr>
      <vt:lpstr>PowerPoint 演示文稿</vt:lpstr>
      <vt:lpstr>PowerPoint 演示文稿</vt:lpstr>
      <vt:lpstr>PowerPoint 演示文稿</vt:lpstr>
      <vt:lpstr>自由度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各种抽样分布介绍 </dc:title>
  <dc:creator>Feng Xu</dc:creator>
  <cp:lastModifiedBy>Feng Xu</cp:lastModifiedBy>
  <cp:revision>4</cp:revision>
  <dcterms:created xsi:type="dcterms:W3CDTF">2017-10-23T10:57:09Z</dcterms:created>
  <dcterms:modified xsi:type="dcterms:W3CDTF">2017-10-23T11:04:24Z</dcterms:modified>
</cp:coreProperties>
</file>