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82" r:id="rId3"/>
    <p:sldId id="283"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96"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178CFE-787E-434E-AA2B-4A1E3F70B406}" type="datetimeFigureOut">
              <a:rPr lang="zh-CN" altLang="en-US" smtClean="0"/>
              <a:t>2017/10/23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ED7CA-7957-45FF-B7DA-49BA32851FE8}" type="slidenum">
              <a:rPr lang="zh-CN" altLang="en-US" smtClean="0"/>
              <a:t>‹#›</a:t>
            </a:fld>
            <a:endParaRPr lang="zh-CN" altLang="en-US"/>
          </a:p>
        </p:txBody>
      </p:sp>
    </p:spTree>
    <p:extLst>
      <p:ext uri="{BB962C8B-B14F-4D97-AF65-F5344CB8AC3E}">
        <p14:creationId xmlns:p14="http://schemas.microsoft.com/office/powerpoint/2010/main" val="3256502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E4091-B626-4300-8148-C2481D381BEC}" type="slidenum">
              <a:rPr lang="en-US" altLang="zh-CN"/>
              <a:pPr/>
              <a:t>2</a:t>
            </a:fld>
            <a:endParaRPr lang="en-US" altLang="zh-CN"/>
          </a:p>
        </p:txBody>
      </p:sp>
      <p:sp>
        <p:nvSpPr>
          <p:cNvPr id="59394" name="Rectangle 2"/>
          <p:cNvSpPr>
            <a:spLocks noGrp="1" noChangeArrowheads="1"/>
          </p:cNvSpPr>
          <p:nvPr>
            <p:ph type="body" idx="1"/>
          </p:nvPr>
        </p:nvSpPr>
        <p:spPr>
          <a:xfrm>
            <a:off x="914400" y="3276600"/>
            <a:ext cx="5029200" cy="5181600"/>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zh-CN" altLang="zh-CN"/>
          </a:p>
        </p:txBody>
      </p:sp>
      <p:sp>
        <p:nvSpPr>
          <p:cNvPr id="59395" name="Rectangle 3"/>
          <p:cNvSpPr>
            <a:spLocks noRot="1" noChangeArrowheads="1" noTextEdit="1"/>
          </p:cNvSpPr>
          <p:nvPr>
            <p:ph type="sldImg"/>
          </p:nvPr>
        </p:nvSpPr>
        <p:spPr>
          <a:xfrm>
            <a:off x="1912938" y="692150"/>
            <a:ext cx="3032125" cy="2273300"/>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9291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389123"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831339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33187"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619408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35235"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6865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49571"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56396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4137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39294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47523"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27288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r>
              <a:rPr lang="en-US" altLang="zh-CN"/>
              <a:t>As a result of this class, you will be able to ...</a:t>
            </a:r>
          </a:p>
        </p:txBody>
      </p:sp>
      <p:sp>
        <p:nvSpPr>
          <p:cNvPr id="391171"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145523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5161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80955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53667"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527053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55715"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423928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17817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28499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43427"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213526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63907"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54166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r>
              <a:rPr lang="en-US" altLang="zh-CN"/>
              <a:t>As a result of this class, you will be able to ...</a:t>
            </a:r>
          </a:p>
        </p:txBody>
      </p:sp>
      <p:sp>
        <p:nvSpPr>
          <p:cNvPr id="417795"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553640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65955"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36453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r>
              <a:rPr lang="en-US" altLang="zh-CN"/>
              <a:t>As a result of this class, you will be able to ...</a:t>
            </a:r>
          </a:p>
        </p:txBody>
      </p:sp>
      <p:sp>
        <p:nvSpPr>
          <p:cNvPr id="70041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56386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2275"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2978371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13731"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88694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1577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656182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31641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752472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18851"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056892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22947"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167341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24995"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281472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191E24F-CCC5-4AA1-B89D-ECB8901838B7}" type="datetimeFigureOut">
              <a:rPr lang="zh-CN" altLang="en-US" smtClean="0"/>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178560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91E24F-CCC5-4AA1-B89D-ECB8901838B7}" type="datetimeFigureOut">
              <a:rPr lang="zh-CN" altLang="en-US" smtClean="0"/>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68088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91E24F-CCC5-4AA1-B89D-ECB8901838B7}" type="datetimeFigureOut">
              <a:rPr lang="zh-CN" altLang="en-US" smtClean="0"/>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99460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91E24F-CCC5-4AA1-B89D-ECB8901838B7}" type="datetimeFigureOut">
              <a:rPr lang="zh-CN" altLang="en-US" smtClean="0"/>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193572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191E24F-CCC5-4AA1-B89D-ECB8901838B7}" type="datetimeFigureOut">
              <a:rPr lang="zh-CN" altLang="en-US" smtClean="0"/>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318488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191E24F-CCC5-4AA1-B89D-ECB8901838B7}" type="datetimeFigureOut">
              <a:rPr lang="zh-CN" altLang="en-US" smtClean="0"/>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6439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91E24F-CCC5-4AA1-B89D-ECB8901838B7}" type="datetimeFigureOut">
              <a:rPr lang="zh-CN" altLang="en-US" smtClean="0"/>
              <a:t>2017/10/23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421856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91E24F-CCC5-4AA1-B89D-ECB8901838B7}" type="datetimeFigureOut">
              <a:rPr lang="zh-CN" altLang="en-US" smtClean="0"/>
              <a:t>2017/10/23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22367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91E24F-CCC5-4AA1-B89D-ECB8901838B7}" type="datetimeFigureOut">
              <a:rPr lang="zh-CN" altLang="en-US" smtClean="0"/>
              <a:t>2017/10/23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408996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91E24F-CCC5-4AA1-B89D-ECB8901838B7}" type="datetimeFigureOut">
              <a:rPr lang="zh-CN" altLang="en-US" smtClean="0"/>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248563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91E24F-CCC5-4AA1-B89D-ECB8901838B7}" type="datetimeFigureOut">
              <a:rPr lang="zh-CN" altLang="en-US" smtClean="0"/>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209924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1E24F-CCC5-4AA1-B89D-ECB8901838B7}" type="datetimeFigureOut">
              <a:rPr lang="zh-CN" altLang="en-US" smtClean="0"/>
              <a:t>2017/10/23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D3BA7-0BF8-4167-8ACB-31B5942D8CF5}" type="slidenum">
              <a:rPr lang="zh-CN" altLang="en-US" smtClean="0"/>
              <a:t>‹#›</a:t>
            </a:fld>
            <a:endParaRPr lang="zh-CN" altLang="en-US"/>
          </a:p>
        </p:txBody>
      </p:sp>
    </p:spTree>
    <p:extLst>
      <p:ext uri="{BB962C8B-B14F-4D97-AF65-F5344CB8AC3E}">
        <p14:creationId xmlns:p14="http://schemas.microsoft.com/office/powerpoint/2010/main" val="3505379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0.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2.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5.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6.xml"/><Relationship Id="rId7" Type="http://schemas.openxmlformats.org/officeDocument/2006/relationships/image" Target="../media/image15.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4.wmf"/><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1.wmf"/><Relationship Id="rId3" Type="http://schemas.openxmlformats.org/officeDocument/2006/relationships/notesSlide" Target="../notesSlides/notesSlide17.xml"/><Relationship Id="rId7" Type="http://schemas.openxmlformats.org/officeDocument/2006/relationships/image" Target="../media/image18.wmf"/><Relationship Id="rId12"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22.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9.wmf"/><Relationship Id="rId1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7.wmf"/><Relationship Id="rId3" Type="http://schemas.openxmlformats.org/officeDocument/2006/relationships/notesSlide" Target="../notesSlides/notesSlide20.xml"/><Relationship Id="rId7" Type="http://schemas.openxmlformats.org/officeDocument/2006/relationships/image" Target="../media/image24.wmf"/><Relationship Id="rId12"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5.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8.bin"/><Relationship Id="rId5" Type="http://schemas.openxmlformats.org/officeDocument/2006/relationships/image" Target="../media/image28.w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0.wmf"/><Relationship Id="rId4"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1.bin"/><Relationship Id="rId5" Type="http://schemas.openxmlformats.org/officeDocument/2006/relationships/image" Target="../media/image31.wmf"/><Relationship Id="rId4" Type="http://schemas.openxmlformats.org/officeDocument/2006/relationships/oleObject" Target="../embeddings/oleObject30.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ctrTitle"/>
          </p:nvPr>
        </p:nvSpPr>
        <p:spPr>
          <a:xfrm>
            <a:off x="2576368" y="2348056"/>
            <a:ext cx="6705600" cy="1066800"/>
          </a:xfrm>
        </p:spPr>
        <p:txBody>
          <a:bodyPr anchor="ctr"/>
          <a:lstStyle/>
          <a:p>
            <a:r>
              <a:rPr lang="zh-CN" altLang="en-US" sz="4400" dirty="0" smtClean="0">
                <a:latin typeface="黑体" panose="02010609060101010101" pitchFamily="49" charset="-122"/>
                <a:ea typeface="黑体" panose="02010609060101010101" pitchFamily="49" charset="-122"/>
              </a:rPr>
              <a:t>第八章   </a:t>
            </a:r>
            <a:r>
              <a:rPr lang="zh-CN" altLang="en-US" sz="4400" dirty="0">
                <a:latin typeface="黑体" panose="02010609060101010101" pitchFamily="49" charset="-122"/>
                <a:ea typeface="黑体" panose="02010609060101010101" pitchFamily="49" charset="-122"/>
              </a:rPr>
              <a:t>抽样分布</a:t>
            </a:r>
          </a:p>
        </p:txBody>
      </p:sp>
    </p:spTree>
    <p:extLst>
      <p:ext uri="{BB962C8B-B14F-4D97-AF65-F5344CB8AC3E}">
        <p14:creationId xmlns:p14="http://schemas.microsoft.com/office/powerpoint/2010/main" val="4063575566"/>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ChangeArrowheads="1"/>
          </p:cNvSpPr>
          <p:nvPr/>
        </p:nvSpPr>
        <p:spPr bwMode="auto">
          <a:xfrm>
            <a:off x="319541" y="442233"/>
            <a:ext cx="8868001" cy="661988"/>
          </a:xfrm>
          <a:prstGeom prst="rect">
            <a:avLst/>
          </a:prstGeom>
          <a:solidFill>
            <a:schemeClr val="bg1"/>
          </a:solidFill>
          <a:ln>
            <a:noFill/>
          </a:ln>
          <a:effectLst/>
        </p:spPr>
        <p:txBody>
          <a:bodyPr lIns="90488" tIns="44450" rIns="90488" bIns="44450" anchor="ctr" anchorCtr="1"/>
          <a:lstStyle/>
          <a:p>
            <a:pPr algn="ctr">
              <a:lnSpc>
                <a:spcPct val="95000"/>
              </a:lnSpc>
            </a:pPr>
            <a:r>
              <a:rPr kumimoji="1" lang="zh-CN" altLang="en-US" sz="36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第二节 单总体样本统计量的抽样分布</a:t>
            </a:r>
          </a:p>
        </p:txBody>
      </p:sp>
      <p:sp>
        <p:nvSpPr>
          <p:cNvPr id="721923" name="Rectangle 3"/>
          <p:cNvSpPr>
            <a:spLocks noChangeArrowheads="1"/>
          </p:cNvSpPr>
          <p:nvPr/>
        </p:nvSpPr>
        <p:spPr bwMode="auto">
          <a:xfrm>
            <a:off x="2328410" y="2237015"/>
            <a:ext cx="7283676" cy="3140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buFontTx/>
              <a:buAutoNum type="ea1ChsPeriod"/>
            </a:pPr>
            <a:r>
              <a:rPr lang="zh-CN" altLang="en-US" sz="2800" b="1" dirty="0">
                <a:effectLst/>
                <a:latin typeface="黑体" panose="02010609060101010101" pitchFamily="49" charset="-122"/>
                <a:ea typeface="黑体" panose="02010609060101010101" pitchFamily="49" charset="-122"/>
              </a:rPr>
              <a:t>样本均值的抽样分布</a:t>
            </a:r>
          </a:p>
          <a:p>
            <a:pPr algn="l">
              <a:buFontTx/>
              <a:buAutoNum type="ea1ChsPeriod"/>
            </a:pPr>
            <a:r>
              <a:rPr lang="zh-CN" altLang="en-US" sz="2800" b="1" dirty="0">
                <a:effectLst/>
                <a:latin typeface="黑体" panose="02010609060101010101" pitchFamily="49" charset="-122"/>
                <a:ea typeface="黑体" panose="02010609060101010101" pitchFamily="49" charset="-122"/>
              </a:rPr>
              <a:t>样本比例的抽样分布</a:t>
            </a:r>
          </a:p>
          <a:p>
            <a:pPr algn="l">
              <a:buFontTx/>
              <a:buAutoNum type="ea1ChsPeriod"/>
            </a:pPr>
            <a:r>
              <a:rPr lang="zh-CN" altLang="en-US" sz="2800" b="1" dirty="0">
                <a:effectLst/>
                <a:latin typeface="黑体" panose="02010609060101010101" pitchFamily="49" charset="-122"/>
                <a:ea typeface="黑体" panose="02010609060101010101" pitchFamily="49" charset="-122"/>
              </a:rPr>
              <a:t>抽样方差的抽样分布</a:t>
            </a:r>
          </a:p>
        </p:txBody>
      </p:sp>
    </p:spTree>
    <p:extLst>
      <p:ext uri="{BB962C8B-B14F-4D97-AF65-F5344CB8AC3E}">
        <p14:creationId xmlns:p14="http://schemas.microsoft.com/office/powerpoint/2010/main" val="2195780490"/>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ctrTitle"/>
          </p:nvPr>
        </p:nvSpPr>
        <p:spPr>
          <a:xfrm>
            <a:off x="585109" y="502785"/>
            <a:ext cx="5973763" cy="711200"/>
          </a:xfrm>
          <a:solidFill>
            <a:schemeClr val="bg1"/>
          </a:solidFill>
          <a:ln/>
        </p:spPr>
        <p:txBody>
          <a:bodyPr vert="horz" lIns="91440" tIns="45720" rIns="91440" bIns="45720" rtlCol="0" anchor="ctr">
            <a:normAutofit fontScale="90000"/>
          </a:bodyPr>
          <a:lstStyle/>
          <a:p>
            <a:pPr algn="l"/>
            <a:r>
              <a:rPr lang="zh-CN" altLang="en-US" sz="4400" dirty="0">
                <a:solidFill>
                  <a:schemeClr val="tx2"/>
                </a:solidFill>
                <a:latin typeface="Arial" panose="020B0604020202020204" pitchFamily="34" charset="0"/>
              </a:rPr>
              <a:t>一、样本均值的抽样分布</a:t>
            </a:r>
          </a:p>
        </p:txBody>
      </p:sp>
      <p:sp>
        <p:nvSpPr>
          <p:cNvPr id="723971" name="Rectangle 3"/>
          <p:cNvSpPr>
            <a:spLocks noChangeArrowheads="1"/>
          </p:cNvSpPr>
          <p:nvPr/>
        </p:nvSpPr>
        <p:spPr bwMode="auto">
          <a:xfrm>
            <a:off x="1612675" y="1786617"/>
            <a:ext cx="92839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609600" indent="-6096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1219200" indent="-5334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543050" indent="-45720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809750" indent="-38100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209800" indent="-381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667000" indent="-381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124200" indent="-381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581400" indent="-381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038600" indent="-381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spcBef>
                <a:spcPct val="60000"/>
              </a:spcBef>
              <a:buFontTx/>
              <a:buAutoNum type="arabicPeriod"/>
            </a:pPr>
            <a:r>
              <a:rPr lang="zh-CN" altLang="en-US" sz="2800" b="1" dirty="0">
                <a:effectLst/>
                <a:latin typeface="黑体" panose="02010609060101010101" pitchFamily="49" charset="-122"/>
                <a:ea typeface="黑体" panose="02010609060101010101" pitchFamily="49" charset="-122"/>
              </a:rPr>
              <a:t>容量相同的所有可能样本的样本均值的</a:t>
            </a:r>
            <a:r>
              <a:rPr lang="zh-CN" altLang="en-US" sz="2800" b="1" dirty="0" smtClean="0">
                <a:effectLst/>
                <a:latin typeface="黑体" panose="02010609060101010101" pitchFamily="49" charset="-122"/>
                <a:ea typeface="黑体" panose="02010609060101010101" pitchFamily="49" charset="-122"/>
              </a:rPr>
              <a:t>概率分布</a:t>
            </a:r>
            <a:endParaRPr lang="zh-CN" altLang="en-US" sz="2800" b="1" dirty="0">
              <a:effectLst/>
              <a:latin typeface="黑体" panose="02010609060101010101" pitchFamily="49" charset="-122"/>
              <a:ea typeface="黑体" panose="02010609060101010101" pitchFamily="49" charset="-122"/>
            </a:endParaRPr>
          </a:p>
          <a:p>
            <a:pPr algn="l">
              <a:spcBef>
                <a:spcPct val="60000"/>
              </a:spcBef>
              <a:buFontTx/>
              <a:buAutoNum type="arabicPeriod"/>
            </a:pPr>
            <a:r>
              <a:rPr lang="zh-CN" altLang="en-US" sz="2800" b="1" dirty="0" smtClean="0">
                <a:effectLst/>
                <a:latin typeface="黑体" panose="02010609060101010101" pitchFamily="49" charset="-122"/>
                <a:ea typeface="黑体" panose="02010609060101010101" pitchFamily="49" charset="-122"/>
              </a:rPr>
              <a:t>进行</a:t>
            </a:r>
            <a:r>
              <a:rPr lang="zh-CN" altLang="en-US" sz="2800" b="1" dirty="0">
                <a:effectLst/>
                <a:latin typeface="黑体" panose="02010609060101010101" pitchFamily="49" charset="-122"/>
                <a:ea typeface="黑体" panose="02010609060101010101" pitchFamily="49" charset="-122"/>
              </a:rPr>
              <a:t>推断总体总体均值</a:t>
            </a:r>
            <a:r>
              <a:rPr lang="zh-CN" altLang="en-US" sz="2800" b="1" dirty="0">
                <a:effectLst/>
                <a:latin typeface="黑体" panose="02010609060101010101" pitchFamily="49" charset="-122"/>
                <a:ea typeface="黑体" panose="02010609060101010101" pitchFamily="49" charset="-122"/>
                <a:sym typeface="Symbol" panose="05050102010706020507" pitchFamily="18" charset="2"/>
              </a:rPr>
              <a:t></a:t>
            </a:r>
            <a:r>
              <a:rPr lang="zh-CN" altLang="en-US" sz="2800" b="1" dirty="0">
                <a:effectLst/>
                <a:latin typeface="黑体" panose="02010609060101010101" pitchFamily="49" charset="-122"/>
                <a:ea typeface="黑体" panose="02010609060101010101" pitchFamily="49" charset="-122"/>
              </a:rPr>
              <a:t>的理论基础	</a:t>
            </a:r>
          </a:p>
        </p:txBody>
      </p:sp>
    </p:spTree>
    <p:extLst>
      <p:ext uri="{BB962C8B-B14F-4D97-AF65-F5344CB8AC3E}">
        <p14:creationId xmlns:p14="http://schemas.microsoft.com/office/powerpoint/2010/main" val="100757732"/>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3"/>
          <p:cNvSpPr>
            <a:spLocks noGrp="1" noChangeArrowheads="1"/>
          </p:cNvSpPr>
          <p:nvPr>
            <p:ph type="title"/>
          </p:nvPr>
        </p:nvSpPr>
        <p:spPr>
          <a:xfrm>
            <a:off x="451645" y="380207"/>
            <a:ext cx="6700838" cy="639763"/>
          </a:xfrm>
          <a:solidFill>
            <a:schemeClr val="bg1"/>
          </a:solidFill>
          <a:ln/>
        </p:spPr>
        <p:txBody>
          <a:bodyPr vert="horz" lIns="91440" tIns="45720" rIns="91440" bIns="45720" rtlCol="0" anchor="ctr">
            <a:normAutofit fontScale="90000"/>
          </a:bodyPr>
          <a:lstStyle/>
          <a:p>
            <a:r>
              <a:rPr lang="zh-CN" altLang="en-US">
                <a:solidFill>
                  <a:schemeClr val="tx2"/>
                </a:solidFill>
                <a:latin typeface="Arial" panose="020B0604020202020204" pitchFamily="34" charset="0"/>
              </a:rPr>
              <a:t>关于正态分布的一个定理</a:t>
            </a:r>
          </a:p>
        </p:txBody>
      </p:sp>
      <p:grpSp>
        <p:nvGrpSpPr>
          <p:cNvPr id="388183" name="Group 87"/>
          <p:cNvGrpSpPr>
            <a:grpSpLocks/>
          </p:cNvGrpSpPr>
          <p:nvPr/>
        </p:nvGrpSpPr>
        <p:grpSpPr bwMode="auto">
          <a:xfrm>
            <a:off x="2351089" y="3860801"/>
            <a:ext cx="2543175" cy="2195513"/>
            <a:chOff x="672" y="2304"/>
            <a:chExt cx="1602" cy="1383"/>
          </a:xfrm>
        </p:grpSpPr>
        <p:grpSp>
          <p:nvGrpSpPr>
            <p:cNvPr id="388119" name="Group 23"/>
            <p:cNvGrpSpPr>
              <a:grpSpLocks/>
            </p:cNvGrpSpPr>
            <p:nvPr/>
          </p:nvGrpSpPr>
          <p:grpSpPr bwMode="auto">
            <a:xfrm>
              <a:off x="672" y="2304"/>
              <a:ext cx="1602" cy="1134"/>
              <a:chOff x="3390" y="1429"/>
              <a:chExt cx="1602" cy="1134"/>
            </a:xfrm>
          </p:grpSpPr>
          <p:sp>
            <p:nvSpPr>
              <p:cNvPr id="388120" name="Line 24"/>
              <p:cNvSpPr>
                <a:spLocks noChangeShapeType="1"/>
              </p:cNvSpPr>
              <p:nvPr/>
            </p:nvSpPr>
            <p:spPr bwMode="auto">
              <a:xfrm>
                <a:off x="4161" y="1590"/>
                <a:ext cx="1" cy="717"/>
              </a:xfrm>
              <a:prstGeom prst="line">
                <a:avLst/>
              </a:prstGeom>
              <a:noFill/>
              <a:ln w="12700">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21" name="Rectangle 25"/>
              <p:cNvSpPr>
                <a:spLocks noChangeArrowheads="1"/>
              </p:cNvSpPr>
              <p:nvPr/>
            </p:nvSpPr>
            <p:spPr bwMode="auto">
              <a:xfrm>
                <a:off x="3883" y="2301"/>
                <a:ext cx="512" cy="23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 </a:t>
                </a:r>
                <a:r>
                  <a:rPr lang="en-US" altLang="zh-CN" sz="2400" b="1">
                    <a:latin typeface="Times New Roman" panose="02020603050405020304" pitchFamily="18" charset="0"/>
                  </a:rPr>
                  <a:t>= 50</a:t>
                </a:r>
                <a:endParaRPr lang="en-US" altLang="zh-CN" sz="2400" b="1" i="1">
                  <a:latin typeface="Times New Roman" panose="02020603050405020304" pitchFamily="18" charset="0"/>
                </a:endParaRPr>
              </a:p>
            </p:txBody>
          </p:sp>
          <p:grpSp>
            <p:nvGrpSpPr>
              <p:cNvPr id="388122" name="Group 26"/>
              <p:cNvGrpSpPr>
                <a:grpSpLocks/>
              </p:cNvGrpSpPr>
              <p:nvPr/>
            </p:nvGrpSpPr>
            <p:grpSpPr bwMode="auto">
              <a:xfrm>
                <a:off x="3408" y="1536"/>
                <a:ext cx="1492" cy="717"/>
                <a:chOff x="3416" y="1584"/>
                <a:chExt cx="1492" cy="717"/>
              </a:xfrm>
            </p:grpSpPr>
            <p:sp>
              <p:nvSpPr>
                <p:cNvPr id="388123" name="Freeform 27"/>
                <p:cNvSpPr>
                  <a:spLocks/>
                </p:cNvSpPr>
                <p:nvPr/>
              </p:nvSpPr>
              <p:spPr bwMode="auto">
                <a:xfrm>
                  <a:off x="4161" y="1584"/>
                  <a:ext cx="747" cy="717"/>
                </a:xfrm>
                <a:custGeom>
                  <a:avLst/>
                  <a:gdLst>
                    <a:gd name="T0" fmla="*/ 747 w 747"/>
                    <a:gd name="T1" fmla="*/ 717 h 717"/>
                    <a:gd name="T2" fmla="*/ 668 w 747"/>
                    <a:gd name="T3" fmla="*/ 709 h 717"/>
                    <a:gd name="T4" fmla="*/ 630 w 747"/>
                    <a:gd name="T5" fmla="*/ 700 h 717"/>
                    <a:gd name="T6" fmla="*/ 590 w 747"/>
                    <a:gd name="T7" fmla="*/ 689 h 717"/>
                    <a:gd name="T8" fmla="*/ 550 w 747"/>
                    <a:gd name="T9" fmla="*/ 672 h 717"/>
                    <a:gd name="T10" fmla="*/ 512 w 747"/>
                    <a:gd name="T11" fmla="*/ 649 h 717"/>
                    <a:gd name="T12" fmla="*/ 472 w 747"/>
                    <a:gd name="T13" fmla="*/ 620 h 717"/>
                    <a:gd name="T14" fmla="*/ 394 w 747"/>
                    <a:gd name="T15" fmla="*/ 538 h 717"/>
                    <a:gd name="T16" fmla="*/ 316 w 747"/>
                    <a:gd name="T17" fmla="*/ 420 h 717"/>
                    <a:gd name="T18" fmla="*/ 236 w 747"/>
                    <a:gd name="T19" fmla="*/ 280 h 717"/>
                    <a:gd name="T20" fmla="*/ 196 w 747"/>
                    <a:gd name="T21" fmla="*/ 208 h 717"/>
                    <a:gd name="T22" fmla="*/ 158 w 747"/>
                    <a:gd name="T23" fmla="*/ 142 h 717"/>
                    <a:gd name="T24" fmla="*/ 118 w 747"/>
                    <a:gd name="T25" fmla="*/ 84 h 717"/>
                    <a:gd name="T26" fmla="*/ 80 w 747"/>
                    <a:gd name="T27" fmla="*/ 38 h 717"/>
                    <a:gd name="T28" fmla="*/ 40 w 747"/>
                    <a:gd name="T29" fmla="*/ 9 h 717"/>
                    <a:gd name="T30" fmla="*/ 0 w 747"/>
                    <a:gd name="T3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7" h="717">
                      <a:moveTo>
                        <a:pt x="747" y="717"/>
                      </a:moveTo>
                      <a:lnTo>
                        <a:pt x="668" y="709"/>
                      </a:lnTo>
                      <a:lnTo>
                        <a:pt x="630" y="700"/>
                      </a:lnTo>
                      <a:lnTo>
                        <a:pt x="590" y="689"/>
                      </a:lnTo>
                      <a:lnTo>
                        <a:pt x="550" y="672"/>
                      </a:lnTo>
                      <a:lnTo>
                        <a:pt x="512" y="649"/>
                      </a:lnTo>
                      <a:lnTo>
                        <a:pt x="472" y="620"/>
                      </a:lnTo>
                      <a:lnTo>
                        <a:pt x="394" y="538"/>
                      </a:lnTo>
                      <a:lnTo>
                        <a:pt x="316" y="420"/>
                      </a:lnTo>
                      <a:lnTo>
                        <a:pt x="236" y="280"/>
                      </a:lnTo>
                      <a:lnTo>
                        <a:pt x="196" y="208"/>
                      </a:lnTo>
                      <a:lnTo>
                        <a:pt x="158" y="142"/>
                      </a:lnTo>
                      <a:lnTo>
                        <a:pt x="118" y="84"/>
                      </a:lnTo>
                      <a:lnTo>
                        <a:pt x="80" y="38"/>
                      </a:lnTo>
                      <a:lnTo>
                        <a:pt x="40" y="9"/>
                      </a:lnTo>
                      <a:lnTo>
                        <a:pt x="0" y="0"/>
                      </a:lnTo>
                    </a:path>
                  </a:pathLst>
                </a:custGeom>
                <a:noFill/>
                <a:ln w="57150">
                  <a:solidFill>
                    <a:srgbClr val="FF0000"/>
                  </a:solidFill>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88124" name="Freeform 28"/>
                <p:cNvSpPr>
                  <a:spLocks/>
                </p:cNvSpPr>
                <p:nvPr/>
              </p:nvSpPr>
              <p:spPr bwMode="auto">
                <a:xfrm>
                  <a:off x="3416" y="1584"/>
                  <a:ext cx="745" cy="717"/>
                </a:xfrm>
                <a:custGeom>
                  <a:avLst/>
                  <a:gdLst>
                    <a:gd name="T0" fmla="*/ 0 w 745"/>
                    <a:gd name="T1" fmla="*/ 717 h 717"/>
                    <a:gd name="T2" fmla="*/ 78 w 745"/>
                    <a:gd name="T3" fmla="*/ 709 h 717"/>
                    <a:gd name="T4" fmla="*/ 118 w 745"/>
                    <a:gd name="T5" fmla="*/ 700 h 717"/>
                    <a:gd name="T6" fmla="*/ 156 w 745"/>
                    <a:gd name="T7" fmla="*/ 689 h 717"/>
                    <a:gd name="T8" fmla="*/ 196 w 745"/>
                    <a:gd name="T9" fmla="*/ 672 h 717"/>
                    <a:gd name="T10" fmla="*/ 236 w 745"/>
                    <a:gd name="T11" fmla="*/ 649 h 717"/>
                    <a:gd name="T12" fmla="*/ 274 w 745"/>
                    <a:gd name="T13" fmla="*/ 620 h 717"/>
                    <a:gd name="T14" fmla="*/ 354 w 745"/>
                    <a:gd name="T15" fmla="*/ 538 h 717"/>
                    <a:gd name="T16" fmla="*/ 432 w 745"/>
                    <a:gd name="T17" fmla="*/ 420 h 717"/>
                    <a:gd name="T18" fmla="*/ 510 w 745"/>
                    <a:gd name="T19" fmla="*/ 280 h 717"/>
                    <a:gd name="T20" fmla="*/ 550 w 745"/>
                    <a:gd name="T21" fmla="*/ 208 h 717"/>
                    <a:gd name="T22" fmla="*/ 589 w 745"/>
                    <a:gd name="T23" fmla="*/ 142 h 717"/>
                    <a:gd name="T24" fmla="*/ 628 w 745"/>
                    <a:gd name="T25" fmla="*/ 84 h 717"/>
                    <a:gd name="T26" fmla="*/ 667 w 745"/>
                    <a:gd name="T27" fmla="*/ 38 h 717"/>
                    <a:gd name="T28" fmla="*/ 707 w 745"/>
                    <a:gd name="T29" fmla="*/ 9 h 717"/>
                    <a:gd name="T30" fmla="*/ 745 w 745"/>
                    <a:gd name="T3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5" h="717">
                      <a:moveTo>
                        <a:pt x="0" y="717"/>
                      </a:moveTo>
                      <a:lnTo>
                        <a:pt x="78" y="709"/>
                      </a:lnTo>
                      <a:lnTo>
                        <a:pt x="118" y="700"/>
                      </a:lnTo>
                      <a:lnTo>
                        <a:pt x="156" y="689"/>
                      </a:lnTo>
                      <a:lnTo>
                        <a:pt x="196" y="672"/>
                      </a:lnTo>
                      <a:lnTo>
                        <a:pt x="236" y="649"/>
                      </a:lnTo>
                      <a:lnTo>
                        <a:pt x="274" y="620"/>
                      </a:lnTo>
                      <a:lnTo>
                        <a:pt x="354" y="538"/>
                      </a:lnTo>
                      <a:lnTo>
                        <a:pt x="432" y="420"/>
                      </a:lnTo>
                      <a:lnTo>
                        <a:pt x="510" y="280"/>
                      </a:lnTo>
                      <a:lnTo>
                        <a:pt x="550" y="208"/>
                      </a:lnTo>
                      <a:lnTo>
                        <a:pt x="589" y="142"/>
                      </a:lnTo>
                      <a:lnTo>
                        <a:pt x="628" y="84"/>
                      </a:lnTo>
                      <a:lnTo>
                        <a:pt x="667" y="38"/>
                      </a:lnTo>
                      <a:lnTo>
                        <a:pt x="707" y="9"/>
                      </a:lnTo>
                      <a:lnTo>
                        <a:pt x="745" y="0"/>
                      </a:lnTo>
                    </a:path>
                  </a:pathLst>
                </a:custGeom>
                <a:noFill/>
                <a:ln w="57150">
                  <a:solidFill>
                    <a:srgbClr val="FF0000"/>
                  </a:solidFill>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388125" name="Rectangle 29"/>
              <p:cNvSpPr>
                <a:spLocks noChangeArrowheads="1"/>
              </p:cNvSpPr>
              <p:nvPr/>
            </p:nvSpPr>
            <p:spPr bwMode="auto">
              <a:xfrm>
                <a:off x="4364" y="1429"/>
                <a:ext cx="469" cy="23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rPr>
                  <a:t> =10</a:t>
                </a:r>
                <a:endParaRPr lang="en-US" altLang="zh-CN" sz="2400" b="1" i="1">
                  <a:latin typeface="Times New Roman" panose="02020603050405020304" pitchFamily="18" charset="0"/>
                </a:endParaRPr>
              </a:p>
            </p:txBody>
          </p:sp>
          <p:sp>
            <p:nvSpPr>
              <p:cNvPr id="388126" name="Freeform 30"/>
              <p:cNvSpPr>
                <a:spLocks/>
              </p:cNvSpPr>
              <p:nvPr/>
            </p:nvSpPr>
            <p:spPr bwMode="auto">
              <a:xfrm>
                <a:off x="3408" y="1601"/>
                <a:ext cx="1584" cy="703"/>
              </a:xfrm>
              <a:custGeom>
                <a:avLst/>
                <a:gdLst>
                  <a:gd name="T0" fmla="*/ 0 w 1493"/>
                  <a:gd name="T1" fmla="*/ 0 h 700"/>
                  <a:gd name="T2" fmla="*/ 0 w 1493"/>
                  <a:gd name="T3" fmla="*/ 700 h 700"/>
                  <a:gd name="T4" fmla="*/ 1493 w 1493"/>
                  <a:gd name="T5" fmla="*/ 700 h 700"/>
                </a:gdLst>
                <a:ahLst/>
                <a:cxnLst>
                  <a:cxn ang="0">
                    <a:pos x="T0" y="T1"/>
                  </a:cxn>
                  <a:cxn ang="0">
                    <a:pos x="T2" y="T3"/>
                  </a:cxn>
                  <a:cxn ang="0">
                    <a:pos x="T4" y="T5"/>
                  </a:cxn>
                </a:cxnLst>
                <a:rect l="0" t="0" r="r" b="b"/>
                <a:pathLst>
                  <a:path w="1493" h="700">
                    <a:moveTo>
                      <a:pt x="0" y="0"/>
                    </a:moveTo>
                    <a:lnTo>
                      <a:pt x="0" y="700"/>
                    </a:lnTo>
                    <a:lnTo>
                      <a:pt x="1493" y="700"/>
                    </a:lnTo>
                  </a:path>
                </a:pathLst>
              </a:custGeom>
              <a:noFill/>
              <a:ln w="28575">
                <a:solidFill>
                  <a:schemeClr val="tx1"/>
                </a:solidFill>
                <a:round/>
                <a:headEnd type="triangle" w="med" len="med"/>
                <a:tailEnd type="triangle" w="med" len="me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88127" name="Line 31"/>
              <p:cNvSpPr>
                <a:spLocks noChangeShapeType="1"/>
              </p:cNvSpPr>
              <p:nvPr/>
            </p:nvSpPr>
            <p:spPr bwMode="auto">
              <a:xfrm>
                <a:off x="3390" y="1740"/>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28" name="Line 32"/>
              <p:cNvSpPr>
                <a:spLocks noChangeShapeType="1"/>
              </p:cNvSpPr>
              <p:nvPr/>
            </p:nvSpPr>
            <p:spPr bwMode="auto">
              <a:xfrm>
                <a:off x="3390" y="1810"/>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29" name="Line 33"/>
              <p:cNvSpPr>
                <a:spLocks noChangeShapeType="1"/>
              </p:cNvSpPr>
              <p:nvPr/>
            </p:nvSpPr>
            <p:spPr bwMode="auto">
              <a:xfrm>
                <a:off x="3390" y="1881"/>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30" name="Line 34"/>
              <p:cNvSpPr>
                <a:spLocks noChangeShapeType="1"/>
              </p:cNvSpPr>
              <p:nvPr/>
            </p:nvSpPr>
            <p:spPr bwMode="auto">
              <a:xfrm>
                <a:off x="3390" y="1951"/>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31" name="Line 35"/>
              <p:cNvSpPr>
                <a:spLocks noChangeShapeType="1"/>
              </p:cNvSpPr>
              <p:nvPr/>
            </p:nvSpPr>
            <p:spPr bwMode="auto">
              <a:xfrm>
                <a:off x="3390" y="2021"/>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32" name="Line 36"/>
              <p:cNvSpPr>
                <a:spLocks noChangeShapeType="1"/>
              </p:cNvSpPr>
              <p:nvPr/>
            </p:nvSpPr>
            <p:spPr bwMode="auto">
              <a:xfrm>
                <a:off x="3390" y="2091"/>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33" name="Line 37"/>
              <p:cNvSpPr>
                <a:spLocks noChangeShapeType="1"/>
              </p:cNvSpPr>
              <p:nvPr/>
            </p:nvSpPr>
            <p:spPr bwMode="auto">
              <a:xfrm>
                <a:off x="3390" y="2162"/>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34" name="Line 38"/>
              <p:cNvSpPr>
                <a:spLocks noChangeShapeType="1"/>
              </p:cNvSpPr>
              <p:nvPr/>
            </p:nvSpPr>
            <p:spPr bwMode="auto">
              <a:xfrm>
                <a:off x="3390" y="2230"/>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35" name="Line 39"/>
              <p:cNvSpPr>
                <a:spLocks noChangeShapeType="1"/>
              </p:cNvSpPr>
              <p:nvPr/>
            </p:nvSpPr>
            <p:spPr bwMode="auto">
              <a:xfrm>
                <a:off x="4752"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36" name="Line 40"/>
              <p:cNvSpPr>
                <a:spLocks noChangeShapeType="1"/>
              </p:cNvSpPr>
              <p:nvPr/>
            </p:nvSpPr>
            <p:spPr bwMode="auto">
              <a:xfrm>
                <a:off x="4602"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37" name="Line 41"/>
              <p:cNvSpPr>
                <a:spLocks noChangeShapeType="1"/>
              </p:cNvSpPr>
              <p:nvPr/>
            </p:nvSpPr>
            <p:spPr bwMode="auto">
              <a:xfrm>
                <a:off x="4454"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38" name="Line 42"/>
              <p:cNvSpPr>
                <a:spLocks noChangeShapeType="1"/>
              </p:cNvSpPr>
              <p:nvPr/>
            </p:nvSpPr>
            <p:spPr bwMode="auto">
              <a:xfrm>
                <a:off x="4304"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39" name="Line 43"/>
              <p:cNvSpPr>
                <a:spLocks noChangeShapeType="1"/>
              </p:cNvSpPr>
              <p:nvPr/>
            </p:nvSpPr>
            <p:spPr bwMode="auto">
              <a:xfrm>
                <a:off x="4155"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40" name="Line 44"/>
              <p:cNvSpPr>
                <a:spLocks noChangeShapeType="1"/>
              </p:cNvSpPr>
              <p:nvPr/>
            </p:nvSpPr>
            <p:spPr bwMode="auto">
              <a:xfrm>
                <a:off x="4005"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41" name="Line 45"/>
              <p:cNvSpPr>
                <a:spLocks noChangeShapeType="1"/>
              </p:cNvSpPr>
              <p:nvPr/>
            </p:nvSpPr>
            <p:spPr bwMode="auto">
              <a:xfrm>
                <a:off x="3857"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42" name="Line 46"/>
              <p:cNvSpPr>
                <a:spLocks noChangeShapeType="1"/>
              </p:cNvSpPr>
              <p:nvPr/>
            </p:nvSpPr>
            <p:spPr bwMode="auto">
              <a:xfrm>
                <a:off x="3707"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43" name="Line 47"/>
              <p:cNvSpPr>
                <a:spLocks noChangeShapeType="1"/>
              </p:cNvSpPr>
              <p:nvPr/>
            </p:nvSpPr>
            <p:spPr bwMode="auto">
              <a:xfrm>
                <a:off x="3558"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44" name="Rectangle 48"/>
              <p:cNvSpPr>
                <a:spLocks noChangeArrowheads="1"/>
              </p:cNvSpPr>
              <p:nvPr/>
            </p:nvSpPr>
            <p:spPr bwMode="auto">
              <a:xfrm>
                <a:off x="4774" y="2330"/>
                <a:ext cx="129" cy="23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latin typeface="Times New Roman" panose="02020603050405020304" pitchFamily="18" charset="0"/>
                  </a:rPr>
                  <a:t>X</a:t>
                </a:r>
              </a:p>
            </p:txBody>
          </p:sp>
        </p:grpSp>
        <p:sp>
          <p:nvSpPr>
            <p:cNvPr id="388145" name="Rectangle 49"/>
            <p:cNvSpPr>
              <a:spLocks noChangeArrowheads="1"/>
            </p:cNvSpPr>
            <p:nvPr/>
          </p:nvSpPr>
          <p:spPr bwMode="auto">
            <a:xfrm>
              <a:off x="864" y="3456"/>
              <a:ext cx="1152" cy="23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70000"/>
                </a:spcBef>
              </a:pPr>
              <a:r>
                <a:rPr lang="zh-CN" altLang="en-US" b="1">
                  <a:latin typeface="Times New Roman" panose="02020603050405020304" pitchFamily="18" charset="0"/>
                </a:rPr>
                <a:t>总体分布</a:t>
              </a:r>
            </a:p>
          </p:txBody>
        </p:sp>
      </p:grpSp>
      <p:grpSp>
        <p:nvGrpSpPr>
          <p:cNvPr id="388201" name="Group 105"/>
          <p:cNvGrpSpPr>
            <a:grpSpLocks/>
          </p:cNvGrpSpPr>
          <p:nvPr/>
        </p:nvGrpSpPr>
        <p:grpSpPr bwMode="auto">
          <a:xfrm>
            <a:off x="5349876" y="3789362"/>
            <a:ext cx="4810125" cy="2193924"/>
            <a:chOff x="2448" y="2256"/>
            <a:chExt cx="3030" cy="1382"/>
          </a:xfrm>
        </p:grpSpPr>
        <p:sp>
          <p:nvSpPr>
            <p:cNvPr id="388176" name="Rectangle 80"/>
            <p:cNvSpPr>
              <a:spLocks noChangeArrowheads="1"/>
            </p:cNvSpPr>
            <p:nvPr/>
          </p:nvSpPr>
          <p:spPr bwMode="auto">
            <a:xfrm>
              <a:off x="2448" y="2256"/>
              <a:ext cx="82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lnSpc>
                  <a:spcPct val="90000"/>
                </a:lnSpc>
              </a:pPr>
              <a:r>
                <a:rPr lang="en-US" altLang="zh-CN" sz="2400" b="1" i="1">
                  <a:latin typeface="Times New Roman" panose="02020603050405020304" pitchFamily="18" charset="0"/>
                </a:rPr>
                <a:t>n</a:t>
              </a:r>
              <a:r>
                <a:rPr lang="en-US" altLang="zh-CN" sz="2400" b="1">
                  <a:latin typeface="Times New Roman" panose="02020603050405020304" pitchFamily="18" charset="0"/>
                </a:rPr>
                <a:t> = 4</a:t>
              </a:r>
            </a:p>
          </p:txBody>
        </p:sp>
        <p:sp>
          <p:nvSpPr>
            <p:cNvPr id="388147" name="Rectangle 51"/>
            <p:cNvSpPr>
              <a:spLocks noChangeArrowheads="1"/>
            </p:cNvSpPr>
            <p:nvPr/>
          </p:nvSpPr>
          <p:spPr bwMode="auto">
            <a:xfrm>
              <a:off x="3504" y="3407"/>
              <a:ext cx="1248" cy="23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70000"/>
                </a:spcBef>
              </a:pPr>
              <a:r>
                <a:rPr lang="zh-CN" altLang="en-US" b="1" dirty="0">
                  <a:latin typeface="Times New Roman" panose="02020603050405020304" pitchFamily="18" charset="0"/>
                </a:rPr>
                <a:t>抽样分布</a:t>
              </a:r>
            </a:p>
          </p:txBody>
        </p:sp>
        <p:grpSp>
          <p:nvGrpSpPr>
            <p:cNvPr id="388149" name="Group 53"/>
            <p:cNvGrpSpPr>
              <a:grpSpLocks/>
            </p:cNvGrpSpPr>
            <p:nvPr/>
          </p:nvGrpSpPr>
          <p:grpSpPr bwMode="auto">
            <a:xfrm>
              <a:off x="3382" y="2483"/>
              <a:ext cx="1465" cy="538"/>
              <a:chOff x="3422" y="3251"/>
              <a:chExt cx="1465" cy="538"/>
            </a:xfrm>
          </p:grpSpPr>
          <p:sp>
            <p:nvSpPr>
              <p:cNvPr id="388150" name="Freeform 54"/>
              <p:cNvSpPr>
                <a:spLocks/>
              </p:cNvSpPr>
              <p:nvPr/>
            </p:nvSpPr>
            <p:spPr bwMode="auto">
              <a:xfrm>
                <a:off x="4157" y="3251"/>
                <a:ext cx="730" cy="538"/>
              </a:xfrm>
              <a:custGeom>
                <a:avLst/>
                <a:gdLst>
                  <a:gd name="T0" fmla="*/ 730 w 730"/>
                  <a:gd name="T1" fmla="*/ 538 h 538"/>
                  <a:gd name="T2" fmla="*/ 653 w 730"/>
                  <a:gd name="T3" fmla="*/ 532 h 538"/>
                  <a:gd name="T4" fmla="*/ 615 w 730"/>
                  <a:gd name="T5" fmla="*/ 525 h 538"/>
                  <a:gd name="T6" fmla="*/ 577 w 730"/>
                  <a:gd name="T7" fmla="*/ 516 h 538"/>
                  <a:gd name="T8" fmla="*/ 539 w 730"/>
                  <a:gd name="T9" fmla="*/ 504 h 538"/>
                  <a:gd name="T10" fmla="*/ 500 w 730"/>
                  <a:gd name="T11" fmla="*/ 487 h 538"/>
                  <a:gd name="T12" fmla="*/ 461 w 730"/>
                  <a:gd name="T13" fmla="*/ 466 h 538"/>
                  <a:gd name="T14" fmla="*/ 384 w 730"/>
                  <a:gd name="T15" fmla="*/ 403 h 538"/>
                  <a:gd name="T16" fmla="*/ 308 w 730"/>
                  <a:gd name="T17" fmla="*/ 315 h 538"/>
                  <a:gd name="T18" fmla="*/ 231 w 730"/>
                  <a:gd name="T19" fmla="*/ 209 h 538"/>
                  <a:gd name="T20" fmla="*/ 191 w 730"/>
                  <a:gd name="T21" fmla="*/ 156 h 538"/>
                  <a:gd name="T22" fmla="*/ 153 w 730"/>
                  <a:gd name="T23" fmla="*/ 105 h 538"/>
                  <a:gd name="T24" fmla="*/ 115 w 730"/>
                  <a:gd name="T25" fmla="*/ 63 h 538"/>
                  <a:gd name="T26" fmla="*/ 76 w 730"/>
                  <a:gd name="T27" fmla="*/ 27 h 538"/>
                  <a:gd name="T28" fmla="*/ 38 w 730"/>
                  <a:gd name="T29" fmla="*/ 6 h 538"/>
                  <a:gd name="T30" fmla="*/ 0 w 730"/>
                  <a:gd name="T31"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0" h="538">
                    <a:moveTo>
                      <a:pt x="730" y="538"/>
                    </a:moveTo>
                    <a:lnTo>
                      <a:pt x="653" y="532"/>
                    </a:lnTo>
                    <a:lnTo>
                      <a:pt x="615" y="525"/>
                    </a:lnTo>
                    <a:lnTo>
                      <a:pt x="577" y="516"/>
                    </a:lnTo>
                    <a:lnTo>
                      <a:pt x="539" y="504"/>
                    </a:lnTo>
                    <a:lnTo>
                      <a:pt x="500" y="487"/>
                    </a:lnTo>
                    <a:lnTo>
                      <a:pt x="461" y="466"/>
                    </a:lnTo>
                    <a:lnTo>
                      <a:pt x="384" y="403"/>
                    </a:lnTo>
                    <a:lnTo>
                      <a:pt x="308" y="315"/>
                    </a:lnTo>
                    <a:lnTo>
                      <a:pt x="231" y="209"/>
                    </a:lnTo>
                    <a:lnTo>
                      <a:pt x="191" y="156"/>
                    </a:lnTo>
                    <a:lnTo>
                      <a:pt x="153" y="105"/>
                    </a:lnTo>
                    <a:lnTo>
                      <a:pt x="115" y="63"/>
                    </a:lnTo>
                    <a:lnTo>
                      <a:pt x="76" y="27"/>
                    </a:lnTo>
                    <a:lnTo>
                      <a:pt x="38" y="6"/>
                    </a:lnTo>
                    <a:lnTo>
                      <a:pt x="0" y="0"/>
                    </a:lnTo>
                  </a:path>
                </a:pathLst>
              </a:custGeom>
              <a:noFill/>
              <a:ln w="57150">
                <a:solidFill>
                  <a:srgbClr val="FF00FF"/>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88151" name="Freeform 55"/>
              <p:cNvSpPr>
                <a:spLocks/>
              </p:cNvSpPr>
              <p:nvPr/>
            </p:nvSpPr>
            <p:spPr bwMode="auto">
              <a:xfrm>
                <a:off x="3422" y="3251"/>
                <a:ext cx="735" cy="538"/>
              </a:xfrm>
              <a:custGeom>
                <a:avLst/>
                <a:gdLst>
                  <a:gd name="T0" fmla="*/ 0 w 735"/>
                  <a:gd name="T1" fmla="*/ 538 h 538"/>
                  <a:gd name="T2" fmla="*/ 78 w 735"/>
                  <a:gd name="T3" fmla="*/ 532 h 538"/>
                  <a:gd name="T4" fmla="*/ 116 w 735"/>
                  <a:gd name="T5" fmla="*/ 525 h 538"/>
                  <a:gd name="T6" fmla="*/ 155 w 735"/>
                  <a:gd name="T7" fmla="*/ 516 h 538"/>
                  <a:gd name="T8" fmla="*/ 195 w 735"/>
                  <a:gd name="T9" fmla="*/ 504 h 538"/>
                  <a:gd name="T10" fmla="*/ 233 w 735"/>
                  <a:gd name="T11" fmla="*/ 487 h 538"/>
                  <a:gd name="T12" fmla="*/ 271 w 735"/>
                  <a:gd name="T13" fmla="*/ 466 h 538"/>
                  <a:gd name="T14" fmla="*/ 349 w 735"/>
                  <a:gd name="T15" fmla="*/ 403 h 538"/>
                  <a:gd name="T16" fmla="*/ 426 w 735"/>
                  <a:gd name="T17" fmla="*/ 315 h 538"/>
                  <a:gd name="T18" fmla="*/ 502 w 735"/>
                  <a:gd name="T19" fmla="*/ 209 h 538"/>
                  <a:gd name="T20" fmla="*/ 542 w 735"/>
                  <a:gd name="T21" fmla="*/ 156 h 538"/>
                  <a:gd name="T22" fmla="*/ 580 w 735"/>
                  <a:gd name="T23" fmla="*/ 105 h 538"/>
                  <a:gd name="T24" fmla="*/ 619 w 735"/>
                  <a:gd name="T25" fmla="*/ 63 h 538"/>
                  <a:gd name="T26" fmla="*/ 657 w 735"/>
                  <a:gd name="T27" fmla="*/ 27 h 538"/>
                  <a:gd name="T28" fmla="*/ 697 w 735"/>
                  <a:gd name="T29" fmla="*/ 6 h 538"/>
                  <a:gd name="T30" fmla="*/ 735 w 735"/>
                  <a:gd name="T31"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5" h="538">
                    <a:moveTo>
                      <a:pt x="0" y="538"/>
                    </a:moveTo>
                    <a:lnTo>
                      <a:pt x="78" y="532"/>
                    </a:lnTo>
                    <a:lnTo>
                      <a:pt x="116" y="525"/>
                    </a:lnTo>
                    <a:lnTo>
                      <a:pt x="155" y="516"/>
                    </a:lnTo>
                    <a:lnTo>
                      <a:pt x="195" y="504"/>
                    </a:lnTo>
                    <a:lnTo>
                      <a:pt x="233" y="487"/>
                    </a:lnTo>
                    <a:lnTo>
                      <a:pt x="271" y="466"/>
                    </a:lnTo>
                    <a:lnTo>
                      <a:pt x="349" y="403"/>
                    </a:lnTo>
                    <a:lnTo>
                      <a:pt x="426" y="315"/>
                    </a:lnTo>
                    <a:lnTo>
                      <a:pt x="502" y="209"/>
                    </a:lnTo>
                    <a:lnTo>
                      <a:pt x="542" y="156"/>
                    </a:lnTo>
                    <a:lnTo>
                      <a:pt x="580" y="105"/>
                    </a:lnTo>
                    <a:lnTo>
                      <a:pt x="619" y="63"/>
                    </a:lnTo>
                    <a:lnTo>
                      <a:pt x="657" y="27"/>
                    </a:lnTo>
                    <a:lnTo>
                      <a:pt x="697" y="6"/>
                    </a:lnTo>
                    <a:lnTo>
                      <a:pt x="735" y="0"/>
                    </a:lnTo>
                  </a:path>
                </a:pathLst>
              </a:custGeom>
              <a:noFill/>
              <a:ln w="57150">
                <a:solidFill>
                  <a:srgbClr val="FF00FF"/>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388152" name="Group 56"/>
            <p:cNvGrpSpPr>
              <a:grpSpLocks/>
            </p:cNvGrpSpPr>
            <p:nvPr/>
          </p:nvGrpSpPr>
          <p:grpSpPr bwMode="auto">
            <a:xfrm>
              <a:off x="3648" y="2304"/>
              <a:ext cx="934" cy="717"/>
              <a:chOff x="3688" y="3072"/>
              <a:chExt cx="934" cy="717"/>
            </a:xfrm>
          </p:grpSpPr>
          <p:sp>
            <p:nvSpPr>
              <p:cNvPr id="388153" name="Freeform 57"/>
              <p:cNvSpPr>
                <a:spLocks/>
              </p:cNvSpPr>
              <p:nvPr/>
            </p:nvSpPr>
            <p:spPr bwMode="auto">
              <a:xfrm>
                <a:off x="4155" y="3072"/>
                <a:ext cx="467" cy="717"/>
              </a:xfrm>
              <a:custGeom>
                <a:avLst/>
                <a:gdLst>
                  <a:gd name="T0" fmla="*/ 467 w 467"/>
                  <a:gd name="T1" fmla="*/ 717 h 717"/>
                  <a:gd name="T2" fmla="*/ 418 w 467"/>
                  <a:gd name="T3" fmla="*/ 709 h 717"/>
                  <a:gd name="T4" fmla="*/ 394 w 467"/>
                  <a:gd name="T5" fmla="*/ 700 h 717"/>
                  <a:gd name="T6" fmla="*/ 369 w 467"/>
                  <a:gd name="T7" fmla="*/ 689 h 717"/>
                  <a:gd name="T8" fmla="*/ 345 w 467"/>
                  <a:gd name="T9" fmla="*/ 672 h 717"/>
                  <a:gd name="T10" fmla="*/ 319 w 467"/>
                  <a:gd name="T11" fmla="*/ 649 h 717"/>
                  <a:gd name="T12" fmla="*/ 294 w 467"/>
                  <a:gd name="T13" fmla="*/ 620 h 717"/>
                  <a:gd name="T14" fmla="*/ 245 w 467"/>
                  <a:gd name="T15" fmla="*/ 538 h 717"/>
                  <a:gd name="T16" fmla="*/ 196 w 467"/>
                  <a:gd name="T17" fmla="*/ 420 h 717"/>
                  <a:gd name="T18" fmla="*/ 147 w 467"/>
                  <a:gd name="T19" fmla="*/ 280 h 717"/>
                  <a:gd name="T20" fmla="*/ 123 w 467"/>
                  <a:gd name="T21" fmla="*/ 208 h 717"/>
                  <a:gd name="T22" fmla="*/ 98 w 467"/>
                  <a:gd name="T23" fmla="*/ 142 h 717"/>
                  <a:gd name="T24" fmla="*/ 74 w 467"/>
                  <a:gd name="T25" fmla="*/ 84 h 717"/>
                  <a:gd name="T26" fmla="*/ 49 w 467"/>
                  <a:gd name="T27" fmla="*/ 38 h 717"/>
                  <a:gd name="T28" fmla="*/ 25 w 467"/>
                  <a:gd name="T29" fmla="*/ 9 h 717"/>
                  <a:gd name="T30" fmla="*/ 0 w 467"/>
                  <a:gd name="T3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7" h="717">
                    <a:moveTo>
                      <a:pt x="467" y="717"/>
                    </a:moveTo>
                    <a:lnTo>
                      <a:pt x="418" y="709"/>
                    </a:lnTo>
                    <a:lnTo>
                      <a:pt x="394" y="700"/>
                    </a:lnTo>
                    <a:lnTo>
                      <a:pt x="369" y="689"/>
                    </a:lnTo>
                    <a:lnTo>
                      <a:pt x="345" y="672"/>
                    </a:lnTo>
                    <a:lnTo>
                      <a:pt x="319" y="649"/>
                    </a:lnTo>
                    <a:lnTo>
                      <a:pt x="294" y="620"/>
                    </a:lnTo>
                    <a:lnTo>
                      <a:pt x="245" y="538"/>
                    </a:lnTo>
                    <a:lnTo>
                      <a:pt x="196" y="420"/>
                    </a:lnTo>
                    <a:lnTo>
                      <a:pt x="147" y="280"/>
                    </a:lnTo>
                    <a:lnTo>
                      <a:pt x="123" y="208"/>
                    </a:lnTo>
                    <a:lnTo>
                      <a:pt x="98" y="142"/>
                    </a:lnTo>
                    <a:lnTo>
                      <a:pt x="74" y="84"/>
                    </a:lnTo>
                    <a:lnTo>
                      <a:pt x="49" y="38"/>
                    </a:lnTo>
                    <a:lnTo>
                      <a:pt x="25" y="9"/>
                    </a:lnTo>
                    <a:lnTo>
                      <a:pt x="0" y="0"/>
                    </a:lnTo>
                  </a:path>
                </a:pathLst>
              </a:custGeom>
              <a:noFill/>
              <a:ln w="57150">
                <a:solidFill>
                  <a:srgbClr val="00FFFF"/>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88154" name="Freeform 58"/>
              <p:cNvSpPr>
                <a:spLocks/>
              </p:cNvSpPr>
              <p:nvPr/>
            </p:nvSpPr>
            <p:spPr bwMode="auto">
              <a:xfrm>
                <a:off x="3688" y="3072"/>
                <a:ext cx="467" cy="717"/>
              </a:xfrm>
              <a:custGeom>
                <a:avLst/>
                <a:gdLst>
                  <a:gd name="T0" fmla="*/ 0 w 467"/>
                  <a:gd name="T1" fmla="*/ 717 h 717"/>
                  <a:gd name="T2" fmla="*/ 49 w 467"/>
                  <a:gd name="T3" fmla="*/ 709 h 717"/>
                  <a:gd name="T4" fmla="*/ 74 w 467"/>
                  <a:gd name="T5" fmla="*/ 700 h 717"/>
                  <a:gd name="T6" fmla="*/ 98 w 467"/>
                  <a:gd name="T7" fmla="*/ 689 h 717"/>
                  <a:gd name="T8" fmla="*/ 123 w 467"/>
                  <a:gd name="T9" fmla="*/ 672 h 717"/>
                  <a:gd name="T10" fmla="*/ 149 w 467"/>
                  <a:gd name="T11" fmla="*/ 649 h 717"/>
                  <a:gd name="T12" fmla="*/ 173 w 467"/>
                  <a:gd name="T13" fmla="*/ 620 h 717"/>
                  <a:gd name="T14" fmla="*/ 222 w 467"/>
                  <a:gd name="T15" fmla="*/ 538 h 717"/>
                  <a:gd name="T16" fmla="*/ 271 w 467"/>
                  <a:gd name="T17" fmla="*/ 420 h 717"/>
                  <a:gd name="T18" fmla="*/ 320 w 467"/>
                  <a:gd name="T19" fmla="*/ 280 h 717"/>
                  <a:gd name="T20" fmla="*/ 345 w 467"/>
                  <a:gd name="T21" fmla="*/ 208 h 717"/>
                  <a:gd name="T22" fmla="*/ 369 w 467"/>
                  <a:gd name="T23" fmla="*/ 142 h 717"/>
                  <a:gd name="T24" fmla="*/ 394 w 467"/>
                  <a:gd name="T25" fmla="*/ 84 h 717"/>
                  <a:gd name="T26" fmla="*/ 418 w 467"/>
                  <a:gd name="T27" fmla="*/ 38 h 717"/>
                  <a:gd name="T28" fmla="*/ 443 w 467"/>
                  <a:gd name="T29" fmla="*/ 9 h 717"/>
                  <a:gd name="T30" fmla="*/ 467 w 467"/>
                  <a:gd name="T3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7" h="717">
                    <a:moveTo>
                      <a:pt x="0" y="717"/>
                    </a:moveTo>
                    <a:lnTo>
                      <a:pt x="49" y="709"/>
                    </a:lnTo>
                    <a:lnTo>
                      <a:pt x="74" y="700"/>
                    </a:lnTo>
                    <a:lnTo>
                      <a:pt x="98" y="689"/>
                    </a:lnTo>
                    <a:lnTo>
                      <a:pt x="123" y="672"/>
                    </a:lnTo>
                    <a:lnTo>
                      <a:pt x="149" y="649"/>
                    </a:lnTo>
                    <a:lnTo>
                      <a:pt x="173" y="620"/>
                    </a:lnTo>
                    <a:lnTo>
                      <a:pt x="222" y="538"/>
                    </a:lnTo>
                    <a:lnTo>
                      <a:pt x="271" y="420"/>
                    </a:lnTo>
                    <a:lnTo>
                      <a:pt x="320" y="280"/>
                    </a:lnTo>
                    <a:lnTo>
                      <a:pt x="345" y="208"/>
                    </a:lnTo>
                    <a:lnTo>
                      <a:pt x="369" y="142"/>
                    </a:lnTo>
                    <a:lnTo>
                      <a:pt x="394" y="84"/>
                    </a:lnTo>
                    <a:lnTo>
                      <a:pt x="418" y="38"/>
                    </a:lnTo>
                    <a:lnTo>
                      <a:pt x="443" y="9"/>
                    </a:lnTo>
                    <a:lnTo>
                      <a:pt x="467" y="0"/>
                    </a:lnTo>
                  </a:path>
                </a:pathLst>
              </a:custGeom>
              <a:noFill/>
              <a:ln w="57150">
                <a:solidFill>
                  <a:srgbClr val="00FFFF"/>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388155" name="Freeform 59"/>
            <p:cNvSpPr>
              <a:spLocks/>
            </p:cNvSpPr>
            <p:nvPr/>
          </p:nvSpPr>
          <p:spPr bwMode="auto">
            <a:xfrm>
              <a:off x="3363" y="2348"/>
              <a:ext cx="1493" cy="700"/>
            </a:xfrm>
            <a:custGeom>
              <a:avLst/>
              <a:gdLst>
                <a:gd name="T0" fmla="*/ 0 w 1493"/>
                <a:gd name="T1" fmla="*/ 0 h 700"/>
                <a:gd name="T2" fmla="*/ 0 w 1493"/>
                <a:gd name="T3" fmla="*/ 700 h 700"/>
                <a:gd name="T4" fmla="*/ 1493 w 1493"/>
                <a:gd name="T5" fmla="*/ 700 h 700"/>
              </a:gdLst>
              <a:ahLst/>
              <a:cxnLst>
                <a:cxn ang="0">
                  <a:pos x="T0" y="T1"/>
                </a:cxn>
                <a:cxn ang="0">
                  <a:pos x="T2" y="T3"/>
                </a:cxn>
                <a:cxn ang="0">
                  <a:pos x="T4" y="T5"/>
                </a:cxn>
              </a:cxnLst>
              <a:rect l="0" t="0" r="r" b="b"/>
              <a:pathLst>
                <a:path w="1493" h="700">
                  <a:moveTo>
                    <a:pt x="0" y="0"/>
                  </a:moveTo>
                  <a:lnTo>
                    <a:pt x="0" y="700"/>
                  </a:lnTo>
                  <a:lnTo>
                    <a:pt x="1493" y="700"/>
                  </a:lnTo>
                </a:path>
              </a:pathLst>
            </a:custGeom>
            <a:noFill/>
            <a:ln w="28575">
              <a:solidFill>
                <a:schemeClr val="tx1"/>
              </a:solidFill>
              <a:round/>
              <a:headEnd type="triangl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88156" name="Line 60"/>
            <p:cNvSpPr>
              <a:spLocks noChangeShapeType="1"/>
            </p:cNvSpPr>
            <p:nvPr/>
          </p:nvSpPr>
          <p:spPr bwMode="auto">
            <a:xfrm>
              <a:off x="3345" y="2487"/>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57" name="Line 61"/>
            <p:cNvSpPr>
              <a:spLocks noChangeShapeType="1"/>
            </p:cNvSpPr>
            <p:nvPr/>
          </p:nvSpPr>
          <p:spPr bwMode="auto">
            <a:xfrm>
              <a:off x="3345" y="2557"/>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58" name="Line 62"/>
            <p:cNvSpPr>
              <a:spLocks noChangeShapeType="1"/>
            </p:cNvSpPr>
            <p:nvPr/>
          </p:nvSpPr>
          <p:spPr bwMode="auto">
            <a:xfrm>
              <a:off x="3345" y="2628"/>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59" name="Line 63"/>
            <p:cNvSpPr>
              <a:spLocks noChangeShapeType="1"/>
            </p:cNvSpPr>
            <p:nvPr/>
          </p:nvSpPr>
          <p:spPr bwMode="auto">
            <a:xfrm>
              <a:off x="3345" y="2698"/>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60" name="Line 64"/>
            <p:cNvSpPr>
              <a:spLocks noChangeShapeType="1"/>
            </p:cNvSpPr>
            <p:nvPr/>
          </p:nvSpPr>
          <p:spPr bwMode="auto">
            <a:xfrm>
              <a:off x="3345" y="2768"/>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61" name="Line 65"/>
            <p:cNvSpPr>
              <a:spLocks noChangeShapeType="1"/>
            </p:cNvSpPr>
            <p:nvPr/>
          </p:nvSpPr>
          <p:spPr bwMode="auto">
            <a:xfrm>
              <a:off x="3345" y="2838"/>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62" name="Line 66"/>
            <p:cNvSpPr>
              <a:spLocks noChangeShapeType="1"/>
            </p:cNvSpPr>
            <p:nvPr/>
          </p:nvSpPr>
          <p:spPr bwMode="auto">
            <a:xfrm>
              <a:off x="4707"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63" name="Line 67"/>
            <p:cNvSpPr>
              <a:spLocks noChangeShapeType="1"/>
            </p:cNvSpPr>
            <p:nvPr/>
          </p:nvSpPr>
          <p:spPr bwMode="auto">
            <a:xfrm>
              <a:off x="4557"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64" name="Line 68"/>
            <p:cNvSpPr>
              <a:spLocks noChangeShapeType="1"/>
            </p:cNvSpPr>
            <p:nvPr/>
          </p:nvSpPr>
          <p:spPr bwMode="auto">
            <a:xfrm>
              <a:off x="4409"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65" name="Line 69"/>
            <p:cNvSpPr>
              <a:spLocks noChangeShapeType="1"/>
            </p:cNvSpPr>
            <p:nvPr/>
          </p:nvSpPr>
          <p:spPr bwMode="auto">
            <a:xfrm>
              <a:off x="4259"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66" name="Line 70"/>
            <p:cNvSpPr>
              <a:spLocks noChangeShapeType="1"/>
            </p:cNvSpPr>
            <p:nvPr/>
          </p:nvSpPr>
          <p:spPr bwMode="auto">
            <a:xfrm>
              <a:off x="4110"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67" name="Line 71"/>
            <p:cNvSpPr>
              <a:spLocks noChangeShapeType="1"/>
            </p:cNvSpPr>
            <p:nvPr/>
          </p:nvSpPr>
          <p:spPr bwMode="auto">
            <a:xfrm>
              <a:off x="3960"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68" name="Line 72"/>
            <p:cNvSpPr>
              <a:spLocks noChangeShapeType="1"/>
            </p:cNvSpPr>
            <p:nvPr/>
          </p:nvSpPr>
          <p:spPr bwMode="auto">
            <a:xfrm>
              <a:off x="3812"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69" name="Line 73"/>
            <p:cNvSpPr>
              <a:spLocks noChangeShapeType="1"/>
            </p:cNvSpPr>
            <p:nvPr/>
          </p:nvSpPr>
          <p:spPr bwMode="auto">
            <a:xfrm>
              <a:off x="3662"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70" name="Line 74"/>
            <p:cNvSpPr>
              <a:spLocks noChangeShapeType="1"/>
            </p:cNvSpPr>
            <p:nvPr/>
          </p:nvSpPr>
          <p:spPr bwMode="auto">
            <a:xfrm>
              <a:off x="3513"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388171" name="Line 75"/>
            <p:cNvSpPr>
              <a:spLocks noChangeShapeType="1"/>
            </p:cNvSpPr>
            <p:nvPr/>
          </p:nvSpPr>
          <p:spPr bwMode="auto">
            <a:xfrm flipH="1">
              <a:off x="4128" y="2304"/>
              <a:ext cx="0" cy="72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388172" name="Group 76"/>
            <p:cNvGrpSpPr>
              <a:grpSpLocks/>
            </p:cNvGrpSpPr>
            <p:nvPr/>
          </p:nvGrpSpPr>
          <p:grpSpPr bwMode="auto">
            <a:xfrm>
              <a:off x="4899" y="3003"/>
              <a:ext cx="129" cy="233"/>
              <a:chOff x="5184" y="3696"/>
              <a:chExt cx="129" cy="233"/>
            </a:xfrm>
          </p:grpSpPr>
          <p:sp>
            <p:nvSpPr>
              <p:cNvPr id="388173" name="Rectangle 77"/>
              <p:cNvSpPr>
                <a:spLocks noChangeArrowheads="1"/>
              </p:cNvSpPr>
              <p:nvPr/>
            </p:nvSpPr>
            <p:spPr bwMode="auto">
              <a:xfrm>
                <a:off x="5184" y="3696"/>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latin typeface="Times New Roman" panose="02020603050405020304" pitchFamily="18" charset="0"/>
                  </a:rPr>
                  <a:t>X</a:t>
                </a:r>
              </a:p>
            </p:txBody>
          </p:sp>
          <p:sp>
            <p:nvSpPr>
              <p:cNvPr id="388174" name="Line 78"/>
              <p:cNvSpPr>
                <a:spLocks noChangeShapeType="1"/>
              </p:cNvSpPr>
              <p:nvPr/>
            </p:nvSpPr>
            <p:spPr bwMode="auto">
              <a:xfrm>
                <a:off x="5184" y="3696"/>
                <a:ext cx="106"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grpSp>
        <p:sp>
          <p:nvSpPr>
            <p:cNvPr id="388175" name="Rectangle 79"/>
            <p:cNvSpPr>
              <a:spLocks noChangeArrowheads="1"/>
            </p:cNvSpPr>
            <p:nvPr/>
          </p:nvSpPr>
          <p:spPr bwMode="auto">
            <a:xfrm>
              <a:off x="4560" y="2256"/>
              <a:ext cx="91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90000"/>
                </a:lnSpc>
              </a:pPr>
              <a:r>
                <a:rPr lang="en-US" altLang="zh-CN" sz="2400" b="1" i="1">
                  <a:latin typeface="Times New Roman" panose="02020603050405020304" pitchFamily="18" charset="0"/>
                </a:rPr>
                <a:t>n</a:t>
              </a:r>
              <a:r>
                <a:rPr lang="en-US" altLang="zh-CN" sz="2400" b="1">
                  <a:latin typeface="Times New Roman" panose="02020603050405020304" pitchFamily="18" charset="0"/>
                </a:rPr>
                <a:t> =16</a:t>
              </a:r>
            </a:p>
          </p:txBody>
        </p:sp>
        <p:sp>
          <p:nvSpPr>
            <p:cNvPr id="388177" name="Line 81"/>
            <p:cNvSpPr>
              <a:spLocks noChangeShapeType="1"/>
            </p:cNvSpPr>
            <p:nvPr/>
          </p:nvSpPr>
          <p:spPr bwMode="auto">
            <a:xfrm>
              <a:off x="3271" y="2431"/>
              <a:ext cx="472" cy="424"/>
            </a:xfrm>
            <a:prstGeom prst="line">
              <a:avLst/>
            </a:prstGeom>
            <a:noFill/>
            <a:ln w="12700">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p>
          </p:txBody>
        </p:sp>
        <p:sp>
          <p:nvSpPr>
            <p:cNvPr id="388178" name="Line 82"/>
            <p:cNvSpPr>
              <a:spLocks noChangeShapeType="1"/>
            </p:cNvSpPr>
            <p:nvPr/>
          </p:nvSpPr>
          <p:spPr bwMode="auto">
            <a:xfrm flipH="1">
              <a:off x="4175" y="2379"/>
              <a:ext cx="392" cy="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p>
          </p:txBody>
        </p:sp>
        <p:sp>
          <p:nvSpPr>
            <p:cNvPr id="388179" name="Line 83"/>
            <p:cNvSpPr>
              <a:spLocks noChangeShapeType="1"/>
            </p:cNvSpPr>
            <p:nvPr/>
          </p:nvSpPr>
          <p:spPr bwMode="auto">
            <a:xfrm>
              <a:off x="4641" y="3051"/>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graphicFrame>
          <p:nvGraphicFramePr>
            <p:cNvPr id="388193" name="Object 97">
              <a:hlinkClick r:id="" action="ppaction://ole?verb=0"/>
            </p:cNvPr>
            <p:cNvGraphicFramePr>
              <a:graphicFrameLocks/>
            </p:cNvGraphicFramePr>
            <p:nvPr/>
          </p:nvGraphicFramePr>
          <p:xfrm>
            <a:off x="2736" y="2496"/>
            <a:ext cx="480" cy="288"/>
          </p:xfrm>
          <a:graphic>
            <a:graphicData uri="http://schemas.openxmlformats.org/presentationml/2006/ole">
              <mc:AlternateContent xmlns:mc="http://schemas.openxmlformats.org/markup-compatibility/2006">
                <mc:Choice xmlns:v="urn:schemas-microsoft-com:vml" Requires="v">
                  <p:oleObj spid="_x0000_s1086" name="Equation" r:id="rId4" imgW="457200" imgH="228600" progId="Equation.3">
                    <p:embed/>
                  </p:oleObj>
                </mc:Choice>
                <mc:Fallback>
                  <p:oleObj name="Equation" r:id="rId4" imgW="457200" imgH="2286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 y="2496"/>
                          <a:ext cx="48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88194" name="Object 98">
              <a:hlinkClick r:id="" action="ppaction://ole?verb=0"/>
            </p:cNvPr>
            <p:cNvGraphicFramePr>
              <a:graphicFrameLocks/>
            </p:cNvGraphicFramePr>
            <p:nvPr>
              <p:extLst>
                <p:ext uri="{D42A27DB-BD31-4B8C-83A1-F6EECF244321}">
                  <p14:modId xmlns:p14="http://schemas.microsoft.com/office/powerpoint/2010/main" val="3201951604"/>
                </p:ext>
              </p:extLst>
            </p:nvPr>
          </p:nvGraphicFramePr>
          <p:xfrm>
            <a:off x="3799" y="3072"/>
            <a:ext cx="659" cy="288"/>
          </p:xfrm>
          <a:graphic>
            <a:graphicData uri="http://schemas.openxmlformats.org/presentationml/2006/ole">
              <mc:AlternateContent xmlns:mc="http://schemas.openxmlformats.org/markup-compatibility/2006">
                <mc:Choice xmlns:v="urn:schemas-microsoft-com:vml" Requires="v">
                  <p:oleObj spid="_x0000_s1087" name="公式" r:id="rId6" imgW="609480" imgH="228600" progId="Equation.3">
                    <p:embed/>
                  </p:oleObj>
                </mc:Choice>
                <mc:Fallback>
                  <p:oleObj name="公式" r:id="rId6" imgW="609480" imgH="228600" progId="Equation.3">
                    <p:embed/>
                    <p:pic>
                      <p:nvPicPr>
                        <p:cNvPr id="0" name=""/>
                        <p:cNvPicPr>
                          <a:picLocks noChangeArrowheads="1"/>
                        </p:cNvPicPr>
                        <p:nvPr/>
                      </p:nvPicPr>
                      <p:blipFill>
                        <a:blip r:embed="rId7"/>
                        <a:srcRect/>
                        <a:stretch>
                          <a:fillRect/>
                        </a:stretch>
                      </p:blipFill>
                      <p:spPr bwMode="auto">
                        <a:xfrm>
                          <a:off x="3799" y="3072"/>
                          <a:ext cx="659"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88195" name="Object 99">
              <a:hlinkClick r:id="" action="ppaction://ole?verb=0"/>
            </p:cNvPr>
            <p:cNvGraphicFramePr>
              <a:graphicFrameLocks/>
            </p:cNvGraphicFramePr>
            <p:nvPr>
              <p:extLst>
                <p:ext uri="{D42A27DB-BD31-4B8C-83A1-F6EECF244321}">
                  <p14:modId xmlns:p14="http://schemas.microsoft.com/office/powerpoint/2010/main" val="1896620800"/>
                </p:ext>
              </p:extLst>
            </p:nvPr>
          </p:nvGraphicFramePr>
          <p:xfrm>
            <a:off x="4504" y="2496"/>
            <a:ext cx="670" cy="288"/>
          </p:xfrm>
          <a:graphic>
            <a:graphicData uri="http://schemas.openxmlformats.org/presentationml/2006/ole">
              <mc:AlternateContent xmlns:mc="http://schemas.openxmlformats.org/markup-compatibility/2006">
                <mc:Choice xmlns:v="urn:schemas-microsoft-com:vml" Requires="v">
                  <p:oleObj spid="_x0000_s1088" name="公式" r:id="rId8" imgW="685800" imgH="228600" progId="Equation.3">
                    <p:embed/>
                  </p:oleObj>
                </mc:Choice>
                <mc:Fallback>
                  <p:oleObj name="公式" r:id="rId8" imgW="685800" imgH="228600" progId="Equation.3">
                    <p:embed/>
                    <p:pic>
                      <p:nvPicPr>
                        <p:cNvPr id="0" name=""/>
                        <p:cNvPicPr>
                          <a:picLocks noChangeArrowheads="1"/>
                        </p:cNvPicPr>
                        <p:nvPr/>
                      </p:nvPicPr>
                      <p:blipFill>
                        <a:blip r:embed="rId9"/>
                        <a:srcRect/>
                        <a:stretch>
                          <a:fillRect/>
                        </a:stretch>
                      </p:blipFill>
                      <p:spPr bwMode="auto">
                        <a:xfrm>
                          <a:off x="4504" y="2496"/>
                          <a:ext cx="67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388200" name="Rectangle 104"/>
          <p:cNvSpPr>
            <a:spLocks noChangeArrowheads="1"/>
          </p:cNvSpPr>
          <p:nvPr/>
        </p:nvSpPr>
        <p:spPr bwMode="auto">
          <a:xfrm>
            <a:off x="1992313" y="1844676"/>
            <a:ext cx="8229600" cy="308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pPr>
            <a:r>
              <a:rPr lang="zh-CN" altLang="en-US" b="1" dirty="0">
                <a:latin typeface="黑体" panose="02010609060101010101" pitchFamily="49" charset="-122"/>
                <a:ea typeface="黑体" panose="02010609060101010101" pitchFamily="49" charset="-122"/>
              </a:rPr>
              <a:t>定理：若</a:t>
            </a:r>
            <a:r>
              <a:rPr lang="en-US" altLang="zh-CN" b="1" dirty="0">
                <a:latin typeface="黑体" panose="02010609060101010101" pitchFamily="49" charset="-122"/>
                <a:ea typeface="黑体" panose="02010609060101010101" pitchFamily="49" charset="-122"/>
              </a:rPr>
              <a:t>X</a:t>
            </a:r>
            <a:r>
              <a:rPr lang="en-US" altLang="zh-CN" b="1" baseline="-25000" dirty="0">
                <a:latin typeface="黑体" panose="02010609060101010101" pitchFamily="49" charset="-122"/>
                <a:ea typeface="黑体" panose="02010609060101010101" pitchFamily="49" charset="-122"/>
              </a:rPr>
              <a:t>i </a:t>
            </a:r>
            <a:r>
              <a:rPr lang="zh-CN" altLang="en-US" b="1" i="1" dirty="0"/>
              <a:t>～</a:t>
            </a:r>
            <a:r>
              <a:rPr lang="zh-CN" altLang="en-US" b="1" dirty="0"/>
              <a:t> </a:t>
            </a:r>
            <a:r>
              <a:rPr lang="en-US" altLang="zh-CN" b="1" i="1" dirty="0">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 (</a:t>
            </a:r>
            <a:r>
              <a:rPr lang="en-US" altLang="zh-CN" b="1" i="1" dirty="0">
                <a:latin typeface="黑体" panose="02010609060101010101" pitchFamily="49" charset="-122"/>
                <a:ea typeface="黑体" panose="02010609060101010101" pitchFamily="49" charset="-122"/>
              </a:rPr>
              <a:t>μ</a:t>
            </a:r>
            <a:r>
              <a:rPr lang="en-US" altLang="zh-CN" b="1" dirty="0">
                <a:latin typeface="黑体" panose="02010609060101010101" pitchFamily="49" charset="-122"/>
                <a:ea typeface="黑体" panose="02010609060101010101" pitchFamily="49" charset="-122"/>
              </a:rPr>
              <a:t>,</a:t>
            </a:r>
            <a:r>
              <a:rPr lang="en-US" altLang="zh-CN" b="1" i="1" dirty="0">
                <a:latin typeface="黑体" panose="02010609060101010101" pitchFamily="49" charset="-122"/>
                <a:ea typeface="黑体" panose="02010609060101010101" pitchFamily="49" charset="-122"/>
              </a:rPr>
              <a:t>σ</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，则</a:t>
            </a:r>
            <a:r>
              <a:rPr lang="zh-CN" altLang="en-US"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X</a:t>
            </a:r>
            <a:r>
              <a:rPr lang="zh-CN" altLang="en-US" b="1" i="1" dirty="0">
                <a:latin typeface="黑体" panose="02010609060101010101" pitchFamily="49" charset="-122"/>
                <a:ea typeface="黑体" panose="02010609060101010101" pitchFamily="49" charset="-122"/>
              </a:rPr>
              <a:t>～</a:t>
            </a:r>
            <a:r>
              <a:rPr lang="en-US" altLang="zh-CN" b="1" i="1" dirty="0">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a:t>
            </a:r>
            <a:r>
              <a:rPr lang="en-US" altLang="zh-CN" b="1" i="1" dirty="0">
                <a:latin typeface="黑体" panose="02010609060101010101" pitchFamily="49" charset="-122"/>
                <a:ea typeface="黑体" panose="02010609060101010101" pitchFamily="49" charset="-122"/>
              </a:rPr>
              <a:t>μ</a:t>
            </a:r>
            <a:r>
              <a:rPr lang="en-US" altLang="zh-CN" b="1" dirty="0">
                <a:latin typeface="黑体" panose="02010609060101010101" pitchFamily="49" charset="-122"/>
                <a:ea typeface="黑体" panose="02010609060101010101" pitchFamily="49" charset="-122"/>
              </a:rPr>
              <a:t>,</a:t>
            </a:r>
            <a:r>
              <a:rPr lang="en-US" altLang="zh-CN" b="1" i="1" dirty="0">
                <a:latin typeface="黑体" panose="02010609060101010101" pitchFamily="49" charset="-122"/>
                <a:ea typeface="黑体" panose="02010609060101010101" pitchFamily="49" charset="-122"/>
              </a:rPr>
              <a:t>σ</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i="1" dirty="0">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a:t>
            </a:r>
          </a:p>
          <a:p>
            <a:pPr>
              <a:spcBef>
                <a:spcPct val="40000"/>
              </a:spcBef>
            </a:pPr>
            <a:r>
              <a:rPr lang="zh-CN" altLang="en-US" sz="2400" b="1" dirty="0">
                <a:latin typeface="黑体" panose="02010609060101010101" pitchFamily="49" charset="-122"/>
                <a:ea typeface="黑体" panose="02010609060101010101" pitchFamily="49" charset="-122"/>
              </a:rPr>
              <a:t>例：</a:t>
            </a:r>
            <a:r>
              <a:rPr lang="zh-CN" altLang="en-US" sz="2400" b="1" dirty="0"/>
              <a:t>若</a:t>
            </a:r>
            <a:r>
              <a:rPr lang="en-US" altLang="zh-CN" sz="2400" b="1" dirty="0"/>
              <a:t>X</a:t>
            </a:r>
            <a:r>
              <a:rPr lang="en-US" altLang="zh-CN" sz="2400" b="1" baseline="-25000" dirty="0"/>
              <a:t>i</a:t>
            </a:r>
            <a:r>
              <a:rPr lang="en-US" altLang="zh-CN" sz="2400" b="1" dirty="0"/>
              <a:t> </a:t>
            </a:r>
            <a:r>
              <a:rPr lang="zh-CN" altLang="en-US" sz="2400" b="1" i="1" dirty="0"/>
              <a:t>～</a:t>
            </a:r>
            <a:r>
              <a:rPr lang="zh-CN" altLang="en-US" sz="2400" b="1" dirty="0"/>
              <a:t> </a:t>
            </a:r>
            <a:r>
              <a:rPr lang="en-US" altLang="zh-CN" sz="2400" b="1" i="1" dirty="0"/>
              <a:t>N</a:t>
            </a:r>
            <a:r>
              <a:rPr lang="en-US" altLang="zh-CN" sz="2400" b="1" dirty="0"/>
              <a:t> (</a:t>
            </a:r>
            <a:r>
              <a:rPr lang="en-US" altLang="zh-CN" sz="2400" b="1" i="1" dirty="0"/>
              <a:t>50</a:t>
            </a:r>
            <a:r>
              <a:rPr lang="en-US" altLang="zh-CN" sz="2400" b="1" dirty="0"/>
              <a:t>,</a:t>
            </a:r>
            <a:r>
              <a:rPr lang="en-US" altLang="zh-CN" sz="2400" b="1" i="1" dirty="0"/>
              <a:t>100</a:t>
            </a:r>
            <a:r>
              <a:rPr lang="en-US" altLang="zh-CN" sz="2400" b="1" dirty="0"/>
              <a:t>) </a:t>
            </a:r>
            <a:r>
              <a:rPr lang="zh-CN" altLang="en-US" sz="2400" b="1" dirty="0"/>
              <a:t>，</a:t>
            </a:r>
            <a:r>
              <a:rPr lang="en-US" altLang="zh-CN" sz="2400" b="1" dirty="0"/>
              <a:t>n=4</a:t>
            </a:r>
            <a:r>
              <a:rPr lang="zh-CN" altLang="en-US" sz="2400" b="1" dirty="0"/>
              <a:t>，则</a:t>
            </a:r>
            <a:r>
              <a:rPr lang="zh-CN" altLang="en-US" sz="2400" b="1" dirty="0">
                <a:sym typeface="Symbol" panose="05050102010706020507" pitchFamily="18" charset="2"/>
              </a:rPr>
              <a:t></a:t>
            </a:r>
            <a:r>
              <a:rPr lang="en-US" altLang="zh-CN" sz="2400" b="1" dirty="0"/>
              <a:t>X</a:t>
            </a:r>
            <a:r>
              <a:rPr lang="zh-CN" altLang="en-US" sz="2400" b="1" i="1" dirty="0"/>
              <a:t>～</a:t>
            </a:r>
            <a:r>
              <a:rPr lang="en-US" altLang="zh-CN" sz="2400" b="1" i="1" dirty="0"/>
              <a:t>N</a:t>
            </a:r>
            <a:r>
              <a:rPr lang="en-US" altLang="zh-CN" sz="2400" b="1" dirty="0"/>
              <a:t>(</a:t>
            </a:r>
            <a:r>
              <a:rPr lang="en-US" altLang="zh-CN" sz="2400" b="1" i="1" dirty="0"/>
              <a:t>50</a:t>
            </a:r>
            <a:r>
              <a:rPr lang="en-US" altLang="zh-CN" sz="2400" b="1" dirty="0"/>
              <a:t>,</a:t>
            </a:r>
            <a:r>
              <a:rPr lang="en-US" altLang="zh-CN" sz="2400" b="1" i="1" dirty="0"/>
              <a:t>25</a:t>
            </a:r>
            <a:r>
              <a:rPr lang="en-US" altLang="zh-CN" sz="2400" b="1" dirty="0"/>
              <a:t>)</a:t>
            </a:r>
          </a:p>
          <a:p>
            <a:pPr>
              <a:spcBef>
                <a:spcPct val="40000"/>
              </a:spcBef>
            </a:pPr>
            <a:r>
              <a:rPr lang="en-US" altLang="zh-CN" sz="2400" b="1" dirty="0"/>
              <a:t>      </a:t>
            </a:r>
            <a:r>
              <a:rPr lang="zh-CN" altLang="en-US" sz="2400" b="1" dirty="0"/>
              <a:t>若</a:t>
            </a:r>
            <a:r>
              <a:rPr lang="en-US" altLang="zh-CN" sz="2400" b="1" dirty="0"/>
              <a:t>Xi </a:t>
            </a:r>
            <a:r>
              <a:rPr lang="zh-CN" altLang="en-US" sz="2400" b="1" i="1" dirty="0"/>
              <a:t>～</a:t>
            </a:r>
            <a:r>
              <a:rPr lang="zh-CN" altLang="en-US" sz="2400" b="1" dirty="0"/>
              <a:t> </a:t>
            </a:r>
            <a:r>
              <a:rPr lang="en-US" altLang="zh-CN" sz="2400" b="1" i="1" dirty="0"/>
              <a:t>N</a:t>
            </a:r>
            <a:r>
              <a:rPr lang="en-US" altLang="zh-CN" sz="2400" b="1" dirty="0"/>
              <a:t> (</a:t>
            </a:r>
            <a:r>
              <a:rPr lang="en-US" altLang="zh-CN" sz="2400" b="1" i="1" dirty="0"/>
              <a:t>50</a:t>
            </a:r>
            <a:r>
              <a:rPr lang="en-US" altLang="zh-CN" sz="2400" b="1" dirty="0"/>
              <a:t>,</a:t>
            </a:r>
            <a:r>
              <a:rPr lang="en-US" altLang="zh-CN" sz="2400" b="1" i="1" dirty="0"/>
              <a:t>100</a:t>
            </a:r>
            <a:r>
              <a:rPr lang="en-US" altLang="zh-CN" sz="2400" b="1" dirty="0"/>
              <a:t>) </a:t>
            </a:r>
            <a:r>
              <a:rPr lang="zh-CN" altLang="en-US" sz="2400" b="1" dirty="0"/>
              <a:t>，</a:t>
            </a:r>
            <a:r>
              <a:rPr lang="en-US" altLang="zh-CN" sz="2400" b="1" dirty="0"/>
              <a:t>n=16</a:t>
            </a:r>
            <a:r>
              <a:rPr lang="zh-CN" altLang="en-US" sz="2400" b="1" dirty="0"/>
              <a:t>，则</a:t>
            </a:r>
            <a:r>
              <a:rPr lang="zh-CN" altLang="en-US" sz="2400" b="1" dirty="0">
                <a:sym typeface="Symbol" panose="05050102010706020507" pitchFamily="18" charset="2"/>
              </a:rPr>
              <a:t></a:t>
            </a:r>
            <a:r>
              <a:rPr lang="en-US" altLang="zh-CN" sz="2400" b="1" dirty="0"/>
              <a:t>X</a:t>
            </a:r>
            <a:r>
              <a:rPr lang="zh-CN" altLang="en-US" sz="2400" b="1" i="1" dirty="0"/>
              <a:t>～</a:t>
            </a:r>
            <a:r>
              <a:rPr lang="en-US" altLang="zh-CN" sz="2400" b="1" i="1" dirty="0"/>
              <a:t>N</a:t>
            </a:r>
            <a:r>
              <a:rPr lang="en-US" altLang="zh-CN" sz="2400" b="1" dirty="0"/>
              <a:t>(</a:t>
            </a:r>
            <a:r>
              <a:rPr lang="en-US" altLang="zh-CN" sz="2400" b="1" i="1" dirty="0"/>
              <a:t>50</a:t>
            </a:r>
            <a:r>
              <a:rPr lang="en-US" altLang="zh-CN" sz="2400" b="1" dirty="0"/>
              <a:t>,</a:t>
            </a:r>
            <a:r>
              <a:rPr lang="en-US" altLang="zh-CN" sz="2400" b="1" i="1" dirty="0"/>
              <a:t>2.5</a:t>
            </a:r>
            <a:r>
              <a:rPr lang="en-US" altLang="zh-CN" sz="2400" b="1" dirty="0"/>
              <a:t>)</a:t>
            </a:r>
          </a:p>
          <a:p>
            <a:pPr>
              <a:spcBef>
                <a:spcPct val="40000"/>
              </a:spcBef>
            </a:pPr>
            <a:endParaRPr lang="en-US" altLang="zh-CN" sz="2400" b="1" dirty="0"/>
          </a:p>
          <a:p>
            <a:pPr>
              <a:spcBef>
                <a:spcPct val="40000"/>
              </a:spcBef>
            </a:pPr>
            <a:endParaRPr lang="en-US" altLang="zh-CN" b="1" dirty="0">
              <a:latin typeface="黑体" panose="02010609060101010101" pitchFamily="49" charset="-122"/>
              <a:ea typeface="黑体" panose="02010609060101010101" pitchFamily="49" charset="-122"/>
            </a:endParaRPr>
          </a:p>
          <a:p>
            <a:pPr>
              <a:spcBef>
                <a:spcPct val="40000"/>
              </a:spcBef>
            </a:pPr>
            <a:endParaRPr lang="en-US" altLang="zh-CN" b="1" dirty="0">
              <a:latin typeface="黑体" panose="02010609060101010101" pitchFamily="49" charset="-122"/>
              <a:ea typeface="黑体" panose="02010609060101010101" pitchFamily="49" charset="-122"/>
            </a:endParaRPr>
          </a:p>
          <a:p>
            <a:pPr>
              <a:spcBef>
                <a:spcPct val="40000"/>
              </a:spcBef>
            </a:pPr>
            <a:endParaRPr lang="en-US" altLang="zh-CN" b="1" dirty="0">
              <a:latin typeface="黑体" panose="02010609060101010101" pitchFamily="49" charset="-122"/>
              <a:ea typeface="黑体" panose="02010609060101010101" pitchFamily="49" charset="-122"/>
            </a:endParaRPr>
          </a:p>
        </p:txBody>
      </p:sp>
      <p:sp>
        <p:nvSpPr>
          <p:cNvPr id="388203" name="AutoShape 107"/>
          <p:cNvSpPr>
            <a:spLocks noChangeArrowheads="1"/>
          </p:cNvSpPr>
          <p:nvPr/>
        </p:nvSpPr>
        <p:spPr bwMode="auto">
          <a:xfrm>
            <a:off x="5375275" y="4797425"/>
            <a:ext cx="865188" cy="287338"/>
          </a:xfrm>
          <a:prstGeom prst="rightArrow">
            <a:avLst>
              <a:gd name="adj1" fmla="val 50000"/>
              <a:gd name="adj2" fmla="val 75276"/>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Tree>
    <p:extLst>
      <p:ext uri="{BB962C8B-B14F-4D97-AF65-F5344CB8AC3E}">
        <p14:creationId xmlns:p14="http://schemas.microsoft.com/office/powerpoint/2010/main" val="689032329"/>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88373" y="260350"/>
            <a:ext cx="6941127" cy="782638"/>
          </a:xfrm>
          <a:solidFill>
            <a:schemeClr val="bg1"/>
          </a:solidFill>
          <a:ln/>
        </p:spPr>
        <p:txBody>
          <a:bodyPr vert="horz" lIns="91440" tIns="45720" rIns="91440" bIns="45720" rtlCol="0" anchor="ctr">
            <a:normAutofit/>
          </a:bodyPr>
          <a:lstStyle/>
          <a:p>
            <a:r>
              <a:rPr lang="zh-CN" altLang="en-US">
                <a:solidFill>
                  <a:schemeClr val="tx2"/>
                </a:solidFill>
                <a:latin typeface="Arial" panose="020B0604020202020204" pitchFamily="34" charset="0"/>
              </a:rPr>
              <a:t>抽样分布与总体分布的关系</a:t>
            </a:r>
          </a:p>
        </p:txBody>
      </p:sp>
      <p:grpSp>
        <p:nvGrpSpPr>
          <p:cNvPr id="732190" name="Group 30"/>
          <p:cNvGrpSpPr>
            <a:grpSpLocks/>
          </p:cNvGrpSpPr>
          <p:nvPr/>
        </p:nvGrpSpPr>
        <p:grpSpPr bwMode="auto">
          <a:xfrm>
            <a:off x="2566988" y="2133600"/>
            <a:ext cx="7315200" cy="3348038"/>
            <a:chOff x="657" y="1344"/>
            <a:chExt cx="4608" cy="2109"/>
          </a:xfrm>
        </p:grpSpPr>
        <p:sp>
          <p:nvSpPr>
            <p:cNvPr id="732169" name="Line 9"/>
            <p:cNvSpPr>
              <a:spLocks noChangeShapeType="1"/>
            </p:cNvSpPr>
            <p:nvPr/>
          </p:nvSpPr>
          <p:spPr bwMode="auto">
            <a:xfrm>
              <a:off x="2625" y="1723"/>
              <a:ext cx="0" cy="288"/>
            </a:xfrm>
            <a:prstGeom prst="line">
              <a:avLst/>
            </a:prstGeom>
            <a:noFill/>
            <a:ln w="19050">
              <a:solidFill>
                <a:schemeClr val="tx1"/>
              </a:solidFill>
              <a:round/>
              <a:headEnd/>
              <a:tailEn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732170" name="Line 10"/>
            <p:cNvSpPr>
              <a:spLocks noChangeShapeType="1"/>
            </p:cNvSpPr>
            <p:nvPr/>
          </p:nvSpPr>
          <p:spPr bwMode="auto">
            <a:xfrm>
              <a:off x="1329" y="2011"/>
              <a:ext cx="2544" cy="0"/>
            </a:xfrm>
            <a:prstGeom prst="line">
              <a:avLst/>
            </a:prstGeom>
            <a:noFill/>
            <a:ln w="19050">
              <a:solidFill>
                <a:schemeClr val="tx1"/>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732171" name="Line 11"/>
            <p:cNvSpPr>
              <a:spLocks noChangeShapeType="1"/>
            </p:cNvSpPr>
            <p:nvPr/>
          </p:nvSpPr>
          <p:spPr bwMode="auto">
            <a:xfrm>
              <a:off x="1329" y="2587"/>
              <a:ext cx="0" cy="624"/>
            </a:xfrm>
            <a:prstGeom prst="line">
              <a:avLst/>
            </a:prstGeom>
            <a:noFill/>
            <a:ln w="19050">
              <a:solidFill>
                <a:schemeClr val="tx1"/>
              </a:solidFill>
              <a:round/>
              <a:headEnd/>
              <a:tailEn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732172" name="Line 12"/>
            <p:cNvSpPr>
              <a:spLocks noChangeShapeType="1"/>
            </p:cNvSpPr>
            <p:nvPr/>
          </p:nvSpPr>
          <p:spPr bwMode="auto">
            <a:xfrm>
              <a:off x="3057" y="2875"/>
              <a:ext cx="0" cy="336"/>
            </a:xfrm>
            <a:prstGeom prst="line">
              <a:avLst/>
            </a:prstGeom>
            <a:noFill/>
            <a:ln w="19050">
              <a:solidFill>
                <a:schemeClr val="tx1"/>
              </a:solidFill>
              <a:round/>
              <a:headEnd/>
              <a:tailEn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732173" name="Line 13"/>
            <p:cNvSpPr>
              <a:spLocks noChangeShapeType="1"/>
            </p:cNvSpPr>
            <p:nvPr/>
          </p:nvSpPr>
          <p:spPr bwMode="auto">
            <a:xfrm>
              <a:off x="3873" y="2539"/>
              <a:ext cx="0" cy="336"/>
            </a:xfrm>
            <a:prstGeom prst="line">
              <a:avLst/>
            </a:prstGeom>
            <a:noFill/>
            <a:ln w="19050">
              <a:solidFill>
                <a:schemeClr val="tx1"/>
              </a:solidFill>
              <a:round/>
              <a:headEnd/>
              <a:tailEn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732174" name="Line 14"/>
            <p:cNvSpPr>
              <a:spLocks noChangeShapeType="1"/>
            </p:cNvSpPr>
            <p:nvPr/>
          </p:nvSpPr>
          <p:spPr bwMode="auto">
            <a:xfrm>
              <a:off x="1329" y="2011"/>
              <a:ext cx="0" cy="192"/>
            </a:xfrm>
            <a:prstGeom prst="line">
              <a:avLst/>
            </a:prstGeom>
            <a:noFill/>
            <a:ln w="19050">
              <a:solidFill>
                <a:schemeClr val="tx1"/>
              </a:solidFill>
              <a:round/>
              <a:headEnd/>
              <a:tailEn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732175" name="Line 15"/>
            <p:cNvSpPr>
              <a:spLocks noChangeShapeType="1"/>
            </p:cNvSpPr>
            <p:nvPr/>
          </p:nvSpPr>
          <p:spPr bwMode="auto">
            <a:xfrm>
              <a:off x="3873" y="2011"/>
              <a:ext cx="0" cy="192"/>
            </a:xfrm>
            <a:prstGeom prst="line">
              <a:avLst/>
            </a:prstGeom>
            <a:noFill/>
            <a:ln w="19050">
              <a:solidFill>
                <a:schemeClr val="tx1"/>
              </a:solidFill>
              <a:round/>
              <a:headEnd/>
              <a:tailEn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732176" name="Text Box 16"/>
            <p:cNvSpPr txBox="1">
              <a:spLocks noChangeArrowheads="1"/>
            </p:cNvSpPr>
            <p:nvPr/>
          </p:nvSpPr>
          <p:spPr bwMode="auto">
            <a:xfrm>
              <a:off x="657" y="2203"/>
              <a:ext cx="1344" cy="233"/>
            </a:xfrm>
            <a:prstGeom prst="rect">
              <a:avLst/>
            </a:prstGeom>
            <a:solidFill>
              <a:schemeClr val="accent2"/>
            </a:solidFill>
            <a:ln w="9525">
              <a:solidFill>
                <a:schemeClr val="accent2"/>
              </a:solidFill>
              <a:miter lim="800000"/>
              <a:headEnd/>
              <a:tailEnd/>
            </a:ln>
            <a:effectLst>
              <a:outerShdw dist="71842" dir="2700000" algn="ctr" rotWithShape="0">
                <a:schemeClr val="bg2"/>
              </a:outerShdw>
            </a:effectLst>
          </p:spPr>
          <p:txBody>
            <a:bodyPr>
              <a:spAutoFit/>
            </a:bodyPr>
            <a:lstStyle/>
            <a:p>
              <a:pPr algn="ctr">
                <a:spcBef>
                  <a:spcPct val="50000"/>
                </a:spcBef>
              </a:pPr>
              <a:r>
                <a:rPr lang="zh-CN" altLang="en-US" b="1"/>
                <a:t>正态分布</a:t>
              </a:r>
            </a:p>
          </p:txBody>
        </p:sp>
        <p:sp>
          <p:nvSpPr>
            <p:cNvPr id="732177" name="Text Box 17"/>
            <p:cNvSpPr txBox="1">
              <a:spLocks noChangeArrowheads="1"/>
            </p:cNvSpPr>
            <p:nvPr/>
          </p:nvSpPr>
          <p:spPr bwMode="auto">
            <a:xfrm>
              <a:off x="3201" y="2203"/>
              <a:ext cx="1344" cy="233"/>
            </a:xfrm>
            <a:prstGeom prst="rect">
              <a:avLst/>
            </a:prstGeom>
            <a:solidFill>
              <a:schemeClr val="accent2"/>
            </a:solidFill>
            <a:ln w="9525">
              <a:solidFill>
                <a:schemeClr val="accent2"/>
              </a:solidFill>
              <a:miter lim="800000"/>
              <a:headEnd/>
              <a:tailEnd/>
            </a:ln>
            <a:effectLst>
              <a:outerShdw dist="71842" dir="2700000" algn="ctr" rotWithShape="0">
                <a:schemeClr val="bg2"/>
              </a:outerShdw>
            </a:effectLst>
          </p:spPr>
          <p:txBody>
            <a:bodyPr>
              <a:spAutoFit/>
            </a:bodyPr>
            <a:lstStyle/>
            <a:p>
              <a:pPr algn="ctr">
                <a:spcBef>
                  <a:spcPct val="50000"/>
                </a:spcBef>
              </a:pPr>
              <a:r>
                <a:rPr lang="zh-CN" altLang="en-US" b="1"/>
                <a:t>非正态分布</a:t>
              </a:r>
            </a:p>
          </p:txBody>
        </p:sp>
        <p:sp>
          <p:nvSpPr>
            <p:cNvPr id="732178" name="Line 18"/>
            <p:cNvSpPr>
              <a:spLocks noChangeShapeType="1"/>
            </p:cNvSpPr>
            <p:nvPr/>
          </p:nvSpPr>
          <p:spPr bwMode="auto">
            <a:xfrm>
              <a:off x="3057" y="2875"/>
              <a:ext cx="1536" cy="0"/>
            </a:xfrm>
            <a:prstGeom prst="line">
              <a:avLst/>
            </a:prstGeom>
            <a:noFill/>
            <a:ln w="19050">
              <a:solidFill>
                <a:schemeClr val="tx1"/>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732179" name="Text Box 19"/>
            <p:cNvSpPr txBox="1">
              <a:spLocks noChangeArrowheads="1"/>
            </p:cNvSpPr>
            <p:nvPr/>
          </p:nvSpPr>
          <p:spPr bwMode="auto">
            <a:xfrm>
              <a:off x="2721" y="2587"/>
              <a:ext cx="7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t>大样本</a:t>
              </a:r>
            </a:p>
          </p:txBody>
        </p:sp>
        <p:sp>
          <p:nvSpPr>
            <p:cNvPr id="732180" name="Text Box 20"/>
            <p:cNvSpPr txBox="1">
              <a:spLocks noChangeArrowheads="1"/>
            </p:cNvSpPr>
            <p:nvPr/>
          </p:nvSpPr>
          <p:spPr bwMode="auto">
            <a:xfrm>
              <a:off x="4257" y="2587"/>
              <a:ext cx="7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t>小样本</a:t>
              </a:r>
            </a:p>
          </p:txBody>
        </p:sp>
        <p:sp>
          <p:nvSpPr>
            <p:cNvPr id="732181" name="AutoShape 21"/>
            <p:cNvSpPr>
              <a:spLocks noChangeArrowheads="1"/>
            </p:cNvSpPr>
            <p:nvPr/>
          </p:nvSpPr>
          <p:spPr bwMode="auto">
            <a:xfrm>
              <a:off x="2466" y="3196"/>
              <a:ext cx="1182" cy="257"/>
            </a:xfrm>
            <a:prstGeom prst="roundRect">
              <a:avLst>
                <a:gd name="adj" fmla="val 16667"/>
              </a:avLst>
            </a:prstGeom>
            <a:solidFill>
              <a:schemeClr val="accent2"/>
            </a:solidFill>
            <a:ln w="9525">
              <a:solidFill>
                <a:schemeClr val="accent2"/>
              </a:solidFill>
              <a:round/>
              <a:headEnd/>
              <a:tailEnd/>
            </a:ln>
            <a:effectLst>
              <a:outerShdw dist="71842" dir="2700000" algn="ctr" rotWithShape="0">
                <a:schemeClr val="bg2"/>
              </a:outerShdw>
            </a:effectLst>
          </p:spPr>
          <p:txBody>
            <a:bodyPr>
              <a:spAutoFit/>
            </a:bodyPr>
            <a:lstStyle/>
            <a:p>
              <a:pPr algn="ctr">
                <a:spcBef>
                  <a:spcPct val="50000"/>
                </a:spcBef>
              </a:pPr>
              <a:r>
                <a:rPr lang="zh-CN" altLang="en-US" b="1"/>
                <a:t>正态分布</a:t>
              </a:r>
            </a:p>
          </p:txBody>
        </p:sp>
        <p:sp>
          <p:nvSpPr>
            <p:cNvPr id="732183" name="Line 23"/>
            <p:cNvSpPr>
              <a:spLocks noChangeShapeType="1"/>
            </p:cNvSpPr>
            <p:nvPr/>
          </p:nvSpPr>
          <p:spPr bwMode="auto">
            <a:xfrm>
              <a:off x="4593" y="2875"/>
              <a:ext cx="0" cy="336"/>
            </a:xfrm>
            <a:prstGeom prst="line">
              <a:avLst/>
            </a:prstGeom>
            <a:noFill/>
            <a:ln w="19050">
              <a:solidFill>
                <a:schemeClr val="tx1"/>
              </a:solidFill>
              <a:round/>
              <a:headEnd/>
              <a:tailEn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732184" name="AutoShape 24"/>
            <p:cNvSpPr>
              <a:spLocks noChangeArrowheads="1"/>
            </p:cNvSpPr>
            <p:nvPr/>
          </p:nvSpPr>
          <p:spPr bwMode="auto">
            <a:xfrm>
              <a:off x="657" y="3196"/>
              <a:ext cx="1376" cy="257"/>
            </a:xfrm>
            <a:prstGeom prst="roundRect">
              <a:avLst>
                <a:gd name="adj" fmla="val 16667"/>
              </a:avLst>
            </a:prstGeom>
            <a:solidFill>
              <a:schemeClr val="accent2"/>
            </a:solidFill>
            <a:ln w="9525">
              <a:solidFill>
                <a:schemeClr val="accent2"/>
              </a:solidFill>
              <a:round/>
              <a:headEnd/>
              <a:tailEnd/>
            </a:ln>
            <a:effectLst>
              <a:outerShdw dist="71842" dir="2700000" algn="ctr" rotWithShape="0">
                <a:schemeClr val="bg2"/>
              </a:outerShdw>
            </a:effectLst>
          </p:spPr>
          <p:txBody>
            <a:bodyPr>
              <a:spAutoFit/>
            </a:bodyPr>
            <a:lstStyle/>
            <a:p>
              <a:pPr algn="ctr">
                <a:spcBef>
                  <a:spcPct val="50000"/>
                </a:spcBef>
              </a:pPr>
              <a:r>
                <a:rPr lang="zh-CN" altLang="en-US" b="1"/>
                <a:t>正态分布</a:t>
              </a:r>
            </a:p>
          </p:txBody>
        </p:sp>
        <p:sp>
          <p:nvSpPr>
            <p:cNvPr id="732187" name="AutoShape 27"/>
            <p:cNvSpPr>
              <a:spLocks noChangeArrowheads="1"/>
            </p:cNvSpPr>
            <p:nvPr/>
          </p:nvSpPr>
          <p:spPr bwMode="auto">
            <a:xfrm>
              <a:off x="3889" y="3196"/>
              <a:ext cx="1376" cy="257"/>
            </a:xfrm>
            <a:prstGeom prst="roundRect">
              <a:avLst>
                <a:gd name="adj" fmla="val 16667"/>
              </a:avLst>
            </a:prstGeom>
            <a:solidFill>
              <a:schemeClr val="accent2"/>
            </a:solidFill>
            <a:ln w="9525">
              <a:solidFill>
                <a:schemeClr val="accent2"/>
              </a:solidFill>
              <a:round/>
              <a:headEnd/>
              <a:tailEnd/>
            </a:ln>
            <a:effectLst>
              <a:outerShdw dist="71842" dir="2700000" algn="ctr" rotWithShape="0">
                <a:schemeClr val="bg2"/>
              </a:outerShdw>
            </a:effectLst>
          </p:spPr>
          <p:txBody>
            <a:bodyPr>
              <a:spAutoFit/>
            </a:bodyPr>
            <a:lstStyle/>
            <a:p>
              <a:pPr algn="ctr">
                <a:spcBef>
                  <a:spcPct val="50000"/>
                </a:spcBef>
              </a:pPr>
              <a:r>
                <a:rPr lang="zh-CN" altLang="en-US" b="1"/>
                <a:t>非正态分布</a:t>
              </a:r>
            </a:p>
          </p:txBody>
        </p:sp>
        <p:sp>
          <p:nvSpPr>
            <p:cNvPr id="732189" name="Rectangle 29"/>
            <p:cNvSpPr>
              <a:spLocks noChangeArrowheads="1"/>
            </p:cNvSpPr>
            <p:nvPr/>
          </p:nvSpPr>
          <p:spPr bwMode="auto">
            <a:xfrm>
              <a:off x="1973" y="1344"/>
              <a:ext cx="1361" cy="40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总体分布</a:t>
              </a:r>
            </a:p>
          </p:txBody>
        </p:sp>
      </p:grpSp>
    </p:spTree>
    <p:extLst>
      <p:ext uri="{BB962C8B-B14F-4D97-AF65-F5344CB8AC3E}">
        <p14:creationId xmlns:p14="http://schemas.microsoft.com/office/powerpoint/2010/main" val="1220835375"/>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body" idx="1"/>
          </p:nvPr>
        </p:nvSpPr>
        <p:spPr>
          <a:xfrm>
            <a:off x="1992313" y="1844675"/>
            <a:ext cx="8153400" cy="4267200"/>
          </a:xfrm>
          <a:noFill/>
          <a:ln/>
        </p:spPr>
        <p:txBody>
          <a:bodyPr/>
          <a:lstStyle/>
          <a:p>
            <a:pPr marL="609600" indent="-609600">
              <a:spcBef>
                <a:spcPct val="60000"/>
              </a:spcBef>
              <a:buFontTx/>
              <a:buAutoNum type="arabicPeriod"/>
            </a:pPr>
            <a:r>
              <a:rPr lang="zh-CN" altLang="en-US" b="1">
                <a:latin typeface="黑体" panose="02010609060101010101" pitchFamily="49" charset="-122"/>
                <a:ea typeface="黑体" panose="02010609060101010101" pitchFamily="49" charset="-122"/>
              </a:rPr>
              <a:t>样本均值的数学期望</a:t>
            </a:r>
          </a:p>
          <a:p>
            <a:pPr marL="609600" indent="-609600">
              <a:spcBef>
                <a:spcPct val="60000"/>
              </a:spcBef>
              <a:buFontTx/>
              <a:buAutoNum type="arabicPeriod"/>
            </a:pPr>
            <a:endParaRPr lang="zh-CN" altLang="en-US" b="1">
              <a:latin typeface="黑体" panose="02010609060101010101" pitchFamily="49" charset="-122"/>
              <a:ea typeface="黑体" panose="02010609060101010101" pitchFamily="49" charset="-122"/>
            </a:endParaRPr>
          </a:p>
          <a:p>
            <a:pPr marL="609600" indent="-609600">
              <a:spcBef>
                <a:spcPct val="60000"/>
              </a:spcBef>
              <a:buFontTx/>
              <a:buAutoNum type="arabicPeriod"/>
            </a:pPr>
            <a:r>
              <a:rPr lang="zh-CN" altLang="en-US" b="1">
                <a:latin typeface="黑体" panose="02010609060101010101" pitchFamily="49" charset="-122"/>
                <a:ea typeface="黑体" panose="02010609060101010101" pitchFamily="49" charset="-122"/>
              </a:rPr>
              <a:t>样本均值的方差</a:t>
            </a:r>
          </a:p>
          <a:p>
            <a:pPr marL="1219200" lvl="1" indent="-533400">
              <a:spcBef>
                <a:spcPct val="60000"/>
              </a:spcBef>
            </a:pPr>
            <a:r>
              <a:rPr lang="zh-CN" altLang="en-US" b="1">
                <a:latin typeface="黑体" panose="02010609060101010101" pitchFamily="49" charset="-122"/>
                <a:ea typeface="黑体" panose="02010609060101010101" pitchFamily="49" charset="-122"/>
              </a:rPr>
              <a:t>重复抽样</a:t>
            </a:r>
          </a:p>
          <a:p>
            <a:pPr marL="1219200" lvl="1" indent="-533400">
              <a:spcBef>
                <a:spcPct val="60000"/>
              </a:spcBef>
            </a:pPr>
            <a:endParaRPr lang="zh-CN" altLang="en-US" sz="1400" b="1">
              <a:latin typeface="黑体" panose="02010609060101010101" pitchFamily="49" charset="-122"/>
              <a:ea typeface="黑体" panose="02010609060101010101" pitchFamily="49" charset="-122"/>
            </a:endParaRPr>
          </a:p>
          <a:p>
            <a:pPr marL="1219200" lvl="1" indent="-533400">
              <a:spcBef>
                <a:spcPct val="60000"/>
              </a:spcBef>
            </a:pPr>
            <a:r>
              <a:rPr lang="zh-CN" altLang="en-US" b="1">
                <a:latin typeface="黑体" panose="02010609060101010101" pitchFamily="49" charset="-122"/>
                <a:ea typeface="黑体" panose="02010609060101010101" pitchFamily="49" charset="-122"/>
              </a:rPr>
              <a:t>不重复抽样</a:t>
            </a:r>
          </a:p>
        </p:txBody>
      </p:sp>
      <p:sp>
        <p:nvSpPr>
          <p:cNvPr id="734211" name="Rectangle 3"/>
          <p:cNvSpPr>
            <a:spLocks noGrp="1" noChangeArrowheads="1"/>
          </p:cNvSpPr>
          <p:nvPr>
            <p:ph type="title"/>
          </p:nvPr>
        </p:nvSpPr>
        <p:spPr>
          <a:xfrm>
            <a:off x="336550" y="434068"/>
            <a:ext cx="6300788" cy="720725"/>
          </a:xfrm>
          <a:solidFill>
            <a:schemeClr val="bg1"/>
          </a:solidFill>
          <a:ln/>
        </p:spPr>
        <p:txBody>
          <a:bodyPr vert="horz" lIns="91440" tIns="45720" rIns="91440" bIns="45720" rtlCol="0" anchor="ctr">
            <a:normAutofit fontScale="90000"/>
          </a:bodyPr>
          <a:lstStyle/>
          <a:p>
            <a:r>
              <a:rPr lang="zh-CN" altLang="en-US" dirty="0">
                <a:solidFill>
                  <a:schemeClr val="tx2"/>
                </a:solidFill>
                <a:latin typeface="Arial" panose="020B0604020202020204" pitchFamily="34" charset="0"/>
              </a:rPr>
              <a:t>样本均值的数学期望与方差</a:t>
            </a:r>
          </a:p>
        </p:txBody>
      </p:sp>
      <p:graphicFrame>
        <p:nvGraphicFramePr>
          <p:cNvPr id="734212" name="Object 4"/>
          <p:cNvGraphicFramePr>
            <a:graphicFrameLocks noChangeAspect="1"/>
          </p:cNvGraphicFramePr>
          <p:nvPr>
            <p:extLst>
              <p:ext uri="{D42A27DB-BD31-4B8C-83A1-F6EECF244321}">
                <p14:modId xmlns:p14="http://schemas.microsoft.com/office/powerpoint/2010/main" val="3912533414"/>
              </p:ext>
            </p:extLst>
          </p:nvPr>
        </p:nvGraphicFramePr>
        <p:xfrm>
          <a:off x="3586163" y="2503714"/>
          <a:ext cx="1717675" cy="565150"/>
        </p:xfrm>
        <a:graphic>
          <a:graphicData uri="http://schemas.openxmlformats.org/presentationml/2006/ole">
            <mc:AlternateContent xmlns:mc="http://schemas.openxmlformats.org/markup-compatibility/2006">
              <mc:Choice xmlns:v="urn:schemas-microsoft-com:vml" Requires="v">
                <p:oleObj spid="_x0000_s2110" name="公式" r:id="rId4" imgW="698400" imgH="228600" progId="Equation.3">
                  <p:embed/>
                </p:oleObj>
              </mc:Choice>
              <mc:Fallback>
                <p:oleObj name="公式" r:id="rId4" imgW="698400" imgH="228600" progId="Equation.3">
                  <p:embed/>
                  <p:pic>
                    <p:nvPicPr>
                      <p:cNvPr id="0" name=""/>
                      <p:cNvPicPr>
                        <a:picLocks noChangeAspect="1" noChangeArrowheads="1"/>
                      </p:cNvPicPr>
                      <p:nvPr/>
                    </p:nvPicPr>
                    <p:blipFill>
                      <a:blip r:embed="rId5"/>
                      <a:srcRect/>
                      <a:stretch>
                        <a:fillRect/>
                      </a:stretch>
                    </p:blipFill>
                    <p:spPr bwMode="auto">
                      <a:xfrm>
                        <a:off x="3586163" y="2503714"/>
                        <a:ext cx="1717675" cy="56515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4214" name="Object 6"/>
          <p:cNvGraphicFramePr>
            <a:graphicFrameLocks noChangeAspect="1"/>
          </p:cNvGraphicFramePr>
          <p:nvPr>
            <p:extLst>
              <p:ext uri="{D42A27DB-BD31-4B8C-83A1-F6EECF244321}">
                <p14:modId xmlns:p14="http://schemas.microsoft.com/office/powerpoint/2010/main" val="3619549802"/>
              </p:ext>
            </p:extLst>
          </p:nvPr>
        </p:nvGraphicFramePr>
        <p:xfrm>
          <a:off x="5910263" y="3395664"/>
          <a:ext cx="1454150" cy="898525"/>
        </p:xfrm>
        <a:graphic>
          <a:graphicData uri="http://schemas.openxmlformats.org/presentationml/2006/ole">
            <mc:AlternateContent xmlns:mc="http://schemas.openxmlformats.org/markup-compatibility/2006">
              <mc:Choice xmlns:v="urn:schemas-microsoft-com:vml" Requires="v">
                <p:oleObj spid="_x0000_s2111" name="公式" r:id="rId6" imgW="660240" imgH="419040" progId="Equation.3">
                  <p:embed/>
                </p:oleObj>
              </mc:Choice>
              <mc:Fallback>
                <p:oleObj name="公式" r:id="rId6" imgW="660240" imgH="419040" progId="Equation.3">
                  <p:embed/>
                  <p:pic>
                    <p:nvPicPr>
                      <p:cNvPr id="0" name=""/>
                      <p:cNvPicPr>
                        <a:picLocks noChangeAspect="1" noChangeArrowheads="1"/>
                      </p:cNvPicPr>
                      <p:nvPr/>
                    </p:nvPicPr>
                    <p:blipFill>
                      <a:blip r:embed="rId7"/>
                      <a:srcRect/>
                      <a:stretch>
                        <a:fillRect/>
                      </a:stretch>
                    </p:blipFill>
                    <p:spPr bwMode="auto">
                      <a:xfrm>
                        <a:off x="5910263" y="3395664"/>
                        <a:ext cx="1454150" cy="898525"/>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4216" name="Object 8"/>
          <p:cNvGraphicFramePr>
            <a:graphicFrameLocks noChangeAspect="1"/>
          </p:cNvGraphicFramePr>
          <p:nvPr>
            <p:extLst>
              <p:ext uri="{D42A27DB-BD31-4B8C-83A1-F6EECF244321}">
                <p14:modId xmlns:p14="http://schemas.microsoft.com/office/powerpoint/2010/main" val="2342825688"/>
              </p:ext>
            </p:extLst>
          </p:nvPr>
        </p:nvGraphicFramePr>
        <p:xfrm>
          <a:off x="5607504" y="4503737"/>
          <a:ext cx="2932113" cy="1019175"/>
        </p:xfrm>
        <a:graphic>
          <a:graphicData uri="http://schemas.openxmlformats.org/presentationml/2006/ole">
            <mc:AlternateContent xmlns:mc="http://schemas.openxmlformats.org/markup-compatibility/2006">
              <mc:Choice xmlns:v="urn:schemas-microsoft-com:vml" Requires="v">
                <p:oleObj spid="_x0000_s2112" name="公式" r:id="rId8" imgW="1269720" imgH="457200" progId="Equation.3">
                  <p:embed/>
                </p:oleObj>
              </mc:Choice>
              <mc:Fallback>
                <p:oleObj name="公式" r:id="rId8" imgW="1269720" imgH="457200" progId="Equation.3">
                  <p:embed/>
                  <p:pic>
                    <p:nvPicPr>
                      <p:cNvPr id="0" name=""/>
                      <p:cNvPicPr>
                        <a:picLocks noChangeAspect="1" noChangeArrowheads="1"/>
                      </p:cNvPicPr>
                      <p:nvPr/>
                    </p:nvPicPr>
                    <p:blipFill>
                      <a:blip r:embed="rId9"/>
                      <a:srcRect/>
                      <a:stretch>
                        <a:fillRect/>
                      </a:stretch>
                    </p:blipFill>
                    <p:spPr bwMode="auto">
                      <a:xfrm>
                        <a:off x="5607504" y="4503737"/>
                        <a:ext cx="2932113" cy="1019175"/>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934260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519545" y="476250"/>
            <a:ext cx="6513081" cy="577850"/>
          </a:xfrm>
          <a:solidFill>
            <a:schemeClr val="bg1"/>
          </a:solidFill>
          <a:ln/>
        </p:spPr>
        <p:txBody>
          <a:bodyPr vert="horz" lIns="91440" tIns="45720" rIns="91440" bIns="45720" rtlCol="0" anchor="ctr">
            <a:normAutofit fontScale="90000"/>
          </a:bodyPr>
          <a:lstStyle/>
          <a:p>
            <a:r>
              <a:rPr lang="zh-CN" altLang="en-US" dirty="0">
                <a:solidFill>
                  <a:schemeClr val="tx2"/>
                </a:solidFill>
                <a:latin typeface="Arial" panose="020B0604020202020204" pitchFamily="34" charset="0"/>
              </a:rPr>
              <a:t>样本均值的抽样平均误差</a:t>
            </a:r>
          </a:p>
        </p:txBody>
      </p:sp>
      <p:sp>
        <p:nvSpPr>
          <p:cNvPr id="748547" name="Rectangle 3"/>
          <p:cNvSpPr>
            <a:spLocks noGrp="1" noChangeArrowheads="1"/>
          </p:cNvSpPr>
          <p:nvPr>
            <p:ph type="body" idx="1"/>
          </p:nvPr>
        </p:nvSpPr>
        <p:spPr>
          <a:xfrm>
            <a:off x="2063750" y="1989138"/>
            <a:ext cx="7848600" cy="4267200"/>
          </a:xfrm>
          <a:noFill/>
          <a:ln/>
        </p:spPr>
        <p:txBody>
          <a:bodyPr/>
          <a:lstStyle/>
          <a:p>
            <a:pPr marL="609600" indent="-609600">
              <a:lnSpc>
                <a:spcPct val="105000"/>
              </a:lnSpc>
              <a:buFontTx/>
              <a:buAutoNum type="arabicPeriod"/>
            </a:pPr>
            <a:r>
              <a:rPr lang="zh-CN" altLang="en-US" b="1" dirty="0"/>
              <a:t>测度所有样本均值的离散程度</a:t>
            </a:r>
          </a:p>
          <a:p>
            <a:pPr marL="609600" indent="-609600">
              <a:spcBef>
                <a:spcPct val="30000"/>
              </a:spcBef>
              <a:buFontTx/>
              <a:buAutoNum type="arabicPeriod" startAt="2"/>
            </a:pPr>
            <a:r>
              <a:rPr lang="zh-CN" altLang="en-US" b="1" dirty="0"/>
              <a:t>取值小于总体标准差</a:t>
            </a:r>
          </a:p>
          <a:p>
            <a:pPr marL="609600" indent="-609600">
              <a:spcBef>
                <a:spcPct val="30000"/>
              </a:spcBef>
              <a:buFontTx/>
              <a:buAutoNum type="arabicPeriod" startAt="2"/>
            </a:pPr>
            <a:r>
              <a:rPr lang="zh-CN" altLang="en-US" b="1" dirty="0"/>
              <a:t>计算公式为</a:t>
            </a:r>
          </a:p>
        </p:txBody>
      </p:sp>
      <p:graphicFrame>
        <p:nvGraphicFramePr>
          <p:cNvPr id="748548" name="Object 4">
            <a:hlinkClick r:id="" action="ppaction://ole?verb=0"/>
          </p:cNvPr>
          <p:cNvGraphicFramePr>
            <a:graphicFrameLocks/>
          </p:cNvGraphicFramePr>
          <p:nvPr>
            <p:extLst>
              <p:ext uri="{D42A27DB-BD31-4B8C-83A1-F6EECF244321}">
                <p14:modId xmlns:p14="http://schemas.microsoft.com/office/powerpoint/2010/main" val="1304853125"/>
              </p:ext>
            </p:extLst>
          </p:nvPr>
        </p:nvGraphicFramePr>
        <p:xfrm>
          <a:off x="3396116" y="4122738"/>
          <a:ext cx="1939925" cy="1255712"/>
        </p:xfrm>
        <a:graphic>
          <a:graphicData uri="http://schemas.openxmlformats.org/presentationml/2006/ole">
            <mc:AlternateContent xmlns:mc="http://schemas.openxmlformats.org/markup-compatibility/2006">
              <mc:Choice xmlns:v="urn:schemas-microsoft-com:vml" Requires="v">
                <p:oleObj spid="_x0000_s3094" name="公式" r:id="rId4" imgW="698400" imgH="444240" progId="Equation.3">
                  <p:embed/>
                </p:oleObj>
              </mc:Choice>
              <mc:Fallback>
                <p:oleObj name="公式" r:id="rId4" imgW="698400" imgH="444240" progId="Equation.3">
                  <p:embed/>
                  <p:pic>
                    <p:nvPicPr>
                      <p:cNvPr id="0" name=""/>
                      <p:cNvPicPr>
                        <a:picLocks noChangeArrowheads="1"/>
                      </p:cNvPicPr>
                      <p:nvPr/>
                    </p:nvPicPr>
                    <p:blipFill>
                      <a:blip r:embed="rId5"/>
                      <a:srcRect/>
                      <a:stretch>
                        <a:fillRect/>
                      </a:stretch>
                    </p:blipFill>
                    <p:spPr bwMode="auto">
                      <a:xfrm>
                        <a:off x="3396116" y="4122738"/>
                        <a:ext cx="1939925" cy="12557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7228823"/>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body" idx="1"/>
          </p:nvPr>
        </p:nvSpPr>
        <p:spPr>
          <a:xfrm>
            <a:off x="1992313" y="2205038"/>
            <a:ext cx="8153400" cy="4495800"/>
          </a:xfrm>
          <a:noFill/>
          <a:ln/>
        </p:spPr>
        <p:txBody>
          <a:bodyPr/>
          <a:lstStyle/>
          <a:p>
            <a:pPr marL="609600" indent="-609600">
              <a:spcBef>
                <a:spcPct val="60000"/>
              </a:spcBef>
              <a:buFontTx/>
              <a:buAutoNum type="arabicPeriod"/>
            </a:pPr>
            <a:r>
              <a:rPr lang="zh-CN" altLang="en-US" b="1"/>
              <a:t>比例：指总体</a:t>
            </a:r>
            <a:r>
              <a:rPr lang="en-US" altLang="zh-CN" b="1"/>
              <a:t>(</a:t>
            </a:r>
            <a:r>
              <a:rPr lang="zh-CN" altLang="en-US" b="1"/>
              <a:t>或样本</a:t>
            </a:r>
            <a:r>
              <a:rPr lang="en-US" altLang="zh-CN" b="1"/>
              <a:t>)</a:t>
            </a:r>
            <a:r>
              <a:rPr lang="zh-CN" altLang="en-US" b="1"/>
              <a:t>中具有某种属性的单位与全部单位总数之比。</a:t>
            </a:r>
          </a:p>
          <a:p>
            <a:pPr marL="1219200" lvl="1" indent="-533400">
              <a:spcBef>
                <a:spcPct val="60000"/>
              </a:spcBef>
            </a:pPr>
            <a:r>
              <a:rPr lang="zh-CN" altLang="en-US" b="1"/>
              <a:t>例</a:t>
            </a:r>
            <a:r>
              <a:rPr lang="en-US" altLang="zh-CN" b="1"/>
              <a:t>1</a:t>
            </a:r>
            <a:r>
              <a:rPr lang="zh-CN" altLang="en-US" b="1"/>
              <a:t>：不同性别的人与全部人数之比</a:t>
            </a:r>
          </a:p>
          <a:p>
            <a:pPr marL="1219200" lvl="1" indent="-533400">
              <a:spcBef>
                <a:spcPct val="60000"/>
              </a:spcBef>
            </a:pPr>
            <a:r>
              <a:rPr lang="zh-CN" altLang="en-US" b="1"/>
              <a:t>例</a:t>
            </a:r>
            <a:r>
              <a:rPr lang="en-US" altLang="zh-CN" b="1"/>
              <a:t>2</a:t>
            </a:r>
            <a:r>
              <a:rPr lang="zh-CN" altLang="en-US" b="1"/>
              <a:t>：合格品与全部产品总数之比</a:t>
            </a:r>
            <a:endParaRPr lang="zh-CN" altLang="en-US" b="1">
              <a:cs typeface="Times New Roman" panose="02020603050405020304" pitchFamily="18" charset="0"/>
            </a:endParaRPr>
          </a:p>
          <a:p>
            <a:pPr marL="609600" indent="-609600">
              <a:spcBef>
                <a:spcPct val="60000"/>
              </a:spcBef>
              <a:buFontTx/>
              <a:buAutoNum type="arabicPeriod"/>
            </a:pPr>
            <a:r>
              <a:rPr lang="zh-CN" altLang="en-US" b="1"/>
              <a:t>总体比例可表示为</a:t>
            </a:r>
          </a:p>
          <a:p>
            <a:pPr marL="1219200" lvl="1" indent="-533400">
              <a:spcBef>
                <a:spcPct val="60000"/>
              </a:spcBef>
            </a:pPr>
            <a:endParaRPr lang="zh-CN" altLang="en-US" b="1"/>
          </a:p>
          <a:p>
            <a:pPr marL="609600" indent="-609600">
              <a:spcBef>
                <a:spcPct val="60000"/>
              </a:spcBef>
              <a:buFontTx/>
              <a:buAutoNum type="arabicPeriod"/>
            </a:pPr>
            <a:r>
              <a:rPr lang="zh-CN" altLang="en-US" b="1"/>
              <a:t>样本比例可表示为</a:t>
            </a:r>
          </a:p>
          <a:p>
            <a:pPr marL="609600" indent="-609600">
              <a:spcBef>
                <a:spcPct val="60000"/>
              </a:spcBef>
            </a:pPr>
            <a:r>
              <a:rPr lang="zh-CN" altLang="en-US" b="1"/>
              <a:t>	</a:t>
            </a:r>
          </a:p>
        </p:txBody>
      </p:sp>
      <p:sp>
        <p:nvSpPr>
          <p:cNvPr id="740355" name="Rectangle 3"/>
          <p:cNvSpPr>
            <a:spLocks noGrp="1" noChangeArrowheads="1"/>
          </p:cNvSpPr>
          <p:nvPr>
            <p:ph type="title"/>
          </p:nvPr>
        </p:nvSpPr>
        <p:spPr>
          <a:xfrm>
            <a:off x="425306" y="260351"/>
            <a:ext cx="5795962" cy="647700"/>
          </a:xfrm>
          <a:solidFill>
            <a:schemeClr val="bg1"/>
          </a:solidFill>
          <a:ln/>
        </p:spPr>
        <p:txBody>
          <a:bodyPr vert="horz" lIns="91440" tIns="45720" rIns="91440" bIns="45720" rtlCol="0" anchor="ctr">
            <a:normAutofit fontScale="90000"/>
          </a:bodyPr>
          <a:lstStyle/>
          <a:p>
            <a:r>
              <a:rPr lang="zh-CN" altLang="en-US">
                <a:solidFill>
                  <a:schemeClr val="tx2"/>
                </a:solidFill>
                <a:latin typeface="Arial" panose="020B0604020202020204" pitchFamily="34" charset="0"/>
              </a:rPr>
              <a:t>二、样本比例的抽样分布</a:t>
            </a:r>
          </a:p>
        </p:txBody>
      </p:sp>
      <p:graphicFrame>
        <p:nvGraphicFramePr>
          <p:cNvPr id="740357" name="Object 5"/>
          <p:cNvGraphicFramePr>
            <a:graphicFrameLocks noChangeAspect="1"/>
          </p:cNvGraphicFramePr>
          <p:nvPr>
            <p:extLst>
              <p:ext uri="{D42A27DB-BD31-4B8C-83A1-F6EECF244321}">
                <p14:modId xmlns:p14="http://schemas.microsoft.com/office/powerpoint/2010/main" val="1906489941"/>
              </p:ext>
            </p:extLst>
          </p:nvPr>
        </p:nvGraphicFramePr>
        <p:xfrm>
          <a:off x="6069013" y="4151312"/>
          <a:ext cx="4732337" cy="835025"/>
        </p:xfrm>
        <a:graphic>
          <a:graphicData uri="http://schemas.openxmlformats.org/presentationml/2006/ole">
            <mc:AlternateContent xmlns:mc="http://schemas.openxmlformats.org/markup-compatibility/2006">
              <mc:Choice xmlns:v="urn:schemas-microsoft-com:vml" Requires="v">
                <p:oleObj spid="_x0000_s4138" name="公式" r:id="rId4" imgW="2070000" imgH="406080" progId="Equation.3">
                  <p:embed/>
                </p:oleObj>
              </mc:Choice>
              <mc:Fallback>
                <p:oleObj name="公式" r:id="rId4" imgW="2070000" imgH="406080" progId="Equation.3">
                  <p:embed/>
                  <p:pic>
                    <p:nvPicPr>
                      <p:cNvPr id="0" name=""/>
                      <p:cNvPicPr>
                        <a:picLocks noChangeAspect="1" noChangeArrowheads="1"/>
                      </p:cNvPicPr>
                      <p:nvPr/>
                    </p:nvPicPr>
                    <p:blipFill>
                      <a:blip r:embed="rId5"/>
                      <a:srcRect/>
                      <a:stretch>
                        <a:fillRect/>
                      </a:stretch>
                    </p:blipFill>
                    <p:spPr bwMode="auto">
                      <a:xfrm>
                        <a:off x="6069013" y="4151312"/>
                        <a:ext cx="4732337" cy="835025"/>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a14:hiddenLine>
                        </a:ext>
                      </a:extLst>
                    </p:spPr>
                  </p:pic>
                </p:oleObj>
              </mc:Fallback>
            </mc:AlternateContent>
          </a:graphicData>
        </a:graphic>
      </p:graphicFrame>
      <p:graphicFrame>
        <p:nvGraphicFramePr>
          <p:cNvPr id="740358" name="Object 6"/>
          <p:cNvGraphicFramePr>
            <a:graphicFrameLocks noChangeAspect="1"/>
          </p:cNvGraphicFramePr>
          <p:nvPr>
            <p:extLst>
              <p:ext uri="{D42A27DB-BD31-4B8C-83A1-F6EECF244321}">
                <p14:modId xmlns:p14="http://schemas.microsoft.com/office/powerpoint/2010/main" val="1534321866"/>
              </p:ext>
            </p:extLst>
          </p:nvPr>
        </p:nvGraphicFramePr>
        <p:xfrm>
          <a:off x="3426959" y="5865813"/>
          <a:ext cx="4895850" cy="835025"/>
        </p:xfrm>
        <a:graphic>
          <a:graphicData uri="http://schemas.openxmlformats.org/presentationml/2006/ole">
            <mc:AlternateContent xmlns:mc="http://schemas.openxmlformats.org/markup-compatibility/2006">
              <mc:Choice xmlns:v="urn:schemas-microsoft-com:vml" Requires="v">
                <p:oleObj spid="_x0000_s4139" name="公式" r:id="rId6" imgW="2031840" imgH="406080" progId="Equation.3">
                  <p:embed/>
                </p:oleObj>
              </mc:Choice>
              <mc:Fallback>
                <p:oleObj name="公式" r:id="rId6" imgW="2031840" imgH="406080" progId="Equation.3">
                  <p:embed/>
                  <p:pic>
                    <p:nvPicPr>
                      <p:cNvPr id="0" name=""/>
                      <p:cNvPicPr>
                        <a:picLocks noChangeAspect="1" noChangeArrowheads="1"/>
                      </p:cNvPicPr>
                      <p:nvPr/>
                    </p:nvPicPr>
                    <p:blipFill>
                      <a:blip r:embed="rId7"/>
                      <a:srcRect/>
                      <a:stretch>
                        <a:fillRect/>
                      </a:stretch>
                    </p:blipFill>
                    <p:spPr bwMode="auto">
                      <a:xfrm>
                        <a:off x="3426959" y="5865813"/>
                        <a:ext cx="4895850" cy="835025"/>
                      </a:xfrm>
                      <a:prstGeom prst="rect">
                        <a:avLst/>
                      </a:prstGeom>
                      <a:noFill/>
                      <a:effectLst>
                        <a:outerShdw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0359" name="Rectangle 7"/>
          <p:cNvSpPr>
            <a:spLocks noChangeArrowheads="1"/>
          </p:cNvSpPr>
          <p:nvPr/>
        </p:nvSpPr>
        <p:spPr bwMode="auto">
          <a:xfrm>
            <a:off x="1703389" y="1557338"/>
            <a:ext cx="1944687" cy="431800"/>
          </a:xfrm>
          <a:prstGeom prst="rect">
            <a:avLst/>
          </a:prstGeom>
          <a:noFill/>
          <a:ln>
            <a:noFill/>
          </a:ln>
          <a:effectLst/>
          <a:extLst>
            <a:ext uri="{909E8E84-426E-40DD-AFC4-6F175D3DCCD1}">
              <a14:hiddenFill xmlns:a14="http://schemas.microsoft.com/office/drawing/2010/main">
                <a:solidFill>
                  <a:srgbClr val="99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lgn="l"/>
            <a:r>
              <a:rPr lang="zh-CN" altLang="en-US" sz="3600"/>
              <a:t>比例：</a:t>
            </a:r>
            <a:endParaRPr lang="zh-CN" altLang="en-US" sz="3600">
              <a:latin typeface="Arial" panose="020B0604020202020204" pitchFamily="34" charset="0"/>
            </a:endParaRPr>
          </a:p>
        </p:txBody>
      </p:sp>
    </p:spTree>
    <p:extLst>
      <p:ext uri="{BB962C8B-B14F-4D97-AF65-F5344CB8AC3E}">
        <p14:creationId xmlns:p14="http://schemas.microsoft.com/office/powerpoint/2010/main" val="70914756"/>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body" idx="1"/>
          </p:nvPr>
        </p:nvSpPr>
        <p:spPr>
          <a:xfrm>
            <a:off x="2057400" y="1905000"/>
            <a:ext cx="8153400" cy="4267200"/>
          </a:xfrm>
          <a:noFill/>
          <a:ln/>
        </p:spPr>
        <p:txBody>
          <a:bodyPr/>
          <a:lstStyle/>
          <a:p>
            <a:pPr marL="609600" indent="-609600">
              <a:spcBef>
                <a:spcPct val="60000"/>
              </a:spcBef>
              <a:buFontTx/>
              <a:buAutoNum type="arabicPeriod"/>
            </a:pPr>
            <a:r>
              <a:rPr lang="zh-CN" altLang="en-US" b="1"/>
              <a:t>样本比例的数学期望</a:t>
            </a:r>
          </a:p>
          <a:p>
            <a:pPr marL="609600" indent="-609600">
              <a:spcBef>
                <a:spcPct val="60000"/>
              </a:spcBef>
              <a:buFontTx/>
              <a:buAutoNum type="arabicPeriod"/>
            </a:pPr>
            <a:endParaRPr lang="zh-CN" altLang="en-US" b="1"/>
          </a:p>
          <a:p>
            <a:pPr marL="609600" indent="-609600">
              <a:spcBef>
                <a:spcPct val="60000"/>
              </a:spcBef>
              <a:buFontTx/>
              <a:buAutoNum type="arabicPeriod"/>
            </a:pPr>
            <a:r>
              <a:rPr lang="zh-CN" altLang="en-US" b="1"/>
              <a:t>样本比例的方差</a:t>
            </a:r>
          </a:p>
          <a:p>
            <a:pPr marL="1219200" lvl="1" indent="-533400">
              <a:spcBef>
                <a:spcPct val="60000"/>
              </a:spcBef>
            </a:pPr>
            <a:r>
              <a:rPr lang="zh-CN" altLang="en-US" b="1"/>
              <a:t>重复抽样</a:t>
            </a:r>
          </a:p>
          <a:p>
            <a:pPr marL="1219200" lvl="1" indent="-533400">
              <a:spcBef>
                <a:spcPct val="60000"/>
              </a:spcBef>
            </a:pPr>
            <a:endParaRPr lang="zh-CN" altLang="en-US" sz="1400" b="1"/>
          </a:p>
          <a:p>
            <a:pPr marL="1219200" lvl="1" indent="-533400">
              <a:spcBef>
                <a:spcPct val="60000"/>
              </a:spcBef>
            </a:pPr>
            <a:r>
              <a:rPr lang="zh-CN" altLang="en-US" b="1"/>
              <a:t>不重复抽样</a:t>
            </a:r>
          </a:p>
        </p:txBody>
      </p:sp>
      <p:sp>
        <p:nvSpPr>
          <p:cNvPr id="746499" name="Rectangle 3"/>
          <p:cNvSpPr>
            <a:spLocks noGrp="1" noChangeArrowheads="1"/>
          </p:cNvSpPr>
          <p:nvPr>
            <p:ph type="title"/>
          </p:nvPr>
        </p:nvSpPr>
        <p:spPr>
          <a:xfrm>
            <a:off x="405245" y="188913"/>
            <a:ext cx="6879793" cy="779462"/>
          </a:xfrm>
          <a:solidFill>
            <a:schemeClr val="bg1"/>
          </a:solidFill>
          <a:ln/>
          <a:extLst/>
        </p:spPr>
        <p:txBody>
          <a:bodyPr vert="horz" lIns="91440" tIns="45720" rIns="91440" bIns="45720" rtlCol="0" anchor="ctr">
            <a:normAutofit fontScale="90000"/>
          </a:bodyPr>
          <a:lstStyle/>
          <a:p>
            <a:r>
              <a:rPr lang="zh-CN" altLang="en-US">
                <a:solidFill>
                  <a:schemeClr val="tx2"/>
                </a:solidFill>
                <a:latin typeface="Arial" panose="020B0604020202020204" pitchFamily="34" charset="0"/>
              </a:rPr>
              <a:t>样本比例的数学期望与方差</a:t>
            </a:r>
          </a:p>
        </p:txBody>
      </p:sp>
      <p:graphicFrame>
        <p:nvGraphicFramePr>
          <p:cNvPr id="746500" name="Object 4"/>
          <p:cNvGraphicFramePr>
            <a:graphicFrameLocks noChangeAspect="1"/>
          </p:cNvGraphicFramePr>
          <p:nvPr>
            <p:extLst>
              <p:ext uri="{D42A27DB-BD31-4B8C-83A1-F6EECF244321}">
                <p14:modId xmlns:p14="http://schemas.microsoft.com/office/powerpoint/2010/main" val="2329321322"/>
              </p:ext>
            </p:extLst>
          </p:nvPr>
        </p:nvGraphicFramePr>
        <p:xfrm>
          <a:off x="3675062" y="2524579"/>
          <a:ext cx="1687513" cy="501650"/>
        </p:xfrm>
        <a:graphic>
          <a:graphicData uri="http://schemas.openxmlformats.org/presentationml/2006/ole">
            <mc:AlternateContent xmlns:mc="http://schemas.openxmlformats.org/markup-compatibility/2006">
              <mc:Choice xmlns:v="urn:schemas-microsoft-com:vml" Requires="v">
                <p:oleObj spid="_x0000_s5182" name="公式" r:id="rId4" imgW="685800" imgH="203040" progId="Equation.3">
                  <p:embed/>
                </p:oleObj>
              </mc:Choice>
              <mc:Fallback>
                <p:oleObj name="公式" r:id="rId4" imgW="685800" imgH="203040" progId="Equation.3">
                  <p:embed/>
                  <p:pic>
                    <p:nvPicPr>
                      <p:cNvPr id="0" name=""/>
                      <p:cNvPicPr>
                        <a:picLocks noChangeAspect="1" noChangeArrowheads="1"/>
                      </p:cNvPicPr>
                      <p:nvPr/>
                    </p:nvPicPr>
                    <p:blipFill>
                      <a:blip r:embed="rId5"/>
                      <a:srcRect/>
                      <a:stretch>
                        <a:fillRect/>
                      </a:stretch>
                    </p:blipFill>
                    <p:spPr bwMode="auto">
                      <a:xfrm>
                        <a:off x="3675062" y="2524579"/>
                        <a:ext cx="1687513" cy="50165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6501" name="Object 5"/>
          <p:cNvGraphicFramePr>
            <a:graphicFrameLocks noChangeAspect="1"/>
          </p:cNvGraphicFramePr>
          <p:nvPr>
            <p:extLst>
              <p:ext uri="{D42A27DB-BD31-4B8C-83A1-F6EECF244321}">
                <p14:modId xmlns:p14="http://schemas.microsoft.com/office/powerpoint/2010/main" val="1230511978"/>
              </p:ext>
            </p:extLst>
          </p:nvPr>
        </p:nvGraphicFramePr>
        <p:xfrm>
          <a:off x="5716135" y="3598297"/>
          <a:ext cx="2266950" cy="871537"/>
        </p:xfrm>
        <a:graphic>
          <a:graphicData uri="http://schemas.openxmlformats.org/presentationml/2006/ole">
            <mc:AlternateContent xmlns:mc="http://schemas.openxmlformats.org/markup-compatibility/2006">
              <mc:Choice xmlns:v="urn:schemas-microsoft-com:vml" Requires="v">
                <p:oleObj spid="_x0000_s5183" name="公式" r:id="rId6" imgW="1028520" imgH="406080" progId="Equation.3">
                  <p:embed/>
                </p:oleObj>
              </mc:Choice>
              <mc:Fallback>
                <p:oleObj name="公式" r:id="rId6" imgW="1028520" imgH="406080" progId="Equation.3">
                  <p:embed/>
                  <p:pic>
                    <p:nvPicPr>
                      <p:cNvPr id="0" name=""/>
                      <p:cNvPicPr>
                        <a:picLocks noChangeAspect="1" noChangeArrowheads="1"/>
                      </p:cNvPicPr>
                      <p:nvPr/>
                    </p:nvPicPr>
                    <p:blipFill>
                      <a:blip r:embed="rId7"/>
                      <a:srcRect/>
                      <a:stretch>
                        <a:fillRect/>
                      </a:stretch>
                    </p:blipFill>
                    <p:spPr bwMode="auto">
                      <a:xfrm>
                        <a:off x="5716135" y="3598297"/>
                        <a:ext cx="2266950" cy="871537"/>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6502" name="Object 6"/>
          <p:cNvGraphicFramePr>
            <a:graphicFrameLocks noChangeAspect="1"/>
          </p:cNvGraphicFramePr>
          <p:nvPr>
            <p:extLst>
              <p:ext uri="{D42A27DB-BD31-4B8C-83A1-F6EECF244321}">
                <p14:modId xmlns:p14="http://schemas.microsoft.com/office/powerpoint/2010/main" val="1335038129"/>
              </p:ext>
            </p:extLst>
          </p:nvPr>
        </p:nvGraphicFramePr>
        <p:xfrm>
          <a:off x="5716135" y="4403726"/>
          <a:ext cx="3808412" cy="1020763"/>
        </p:xfrm>
        <a:graphic>
          <a:graphicData uri="http://schemas.openxmlformats.org/presentationml/2006/ole">
            <mc:AlternateContent xmlns:mc="http://schemas.openxmlformats.org/markup-compatibility/2006">
              <mc:Choice xmlns:v="urn:schemas-microsoft-com:vml" Requires="v">
                <p:oleObj spid="_x0000_s5184" name="公式" r:id="rId8" imgW="1650960" imgH="457200" progId="Equation.3">
                  <p:embed/>
                </p:oleObj>
              </mc:Choice>
              <mc:Fallback>
                <p:oleObj name="公式" r:id="rId8" imgW="1650960" imgH="457200" progId="Equation.3">
                  <p:embed/>
                  <p:pic>
                    <p:nvPicPr>
                      <p:cNvPr id="0" name=""/>
                      <p:cNvPicPr>
                        <a:picLocks noChangeAspect="1" noChangeArrowheads="1"/>
                      </p:cNvPicPr>
                      <p:nvPr/>
                    </p:nvPicPr>
                    <p:blipFill>
                      <a:blip r:embed="rId9"/>
                      <a:srcRect/>
                      <a:stretch>
                        <a:fillRect/>
                      </a:stretch>
                    </p:blipFill>
                    <p:spPr bwMode="auto">
                      <a:xfrm>
                        <a:off x="5716135" y="4403726"/>
                        <a:ext cx="3808412" cy="1020763"/>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4473779"/>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578427" y="310356"/>
            <a:ext cx="6300788" cy="750888"/>
          </a:xfrm>
          <a:solidFill>
            <a:schemeClr val="bg1"/>
          </a:solidFill>
          <a:ln/>
        </p:spPr>
        <p:txBody>
          <a:bodyPr vert="horz" lIns="91440" tIns="45720" rIns="91440" bIns="45720" rtlCol="0" anchor="ctr">
            <a:normAutofit fontScale="90000"/>
          </a:bodyPr>
          <a:lstStyle/>
          <a:p>
            <a:r>
              <a:rPr lang="zh-CN" altLang="en-US">
                <a:solidFill>
                  <a:schemeClr val="tx2"/>
                </a:solidFill>
                <a:latin typeface="Arial" panose="020B0604020202020204" pitchFamily="34" charset="0"/>
              </a:rPr>
              <a:t>三、样本方差的抽样分布</a:t>
            </a:r>
          </a:p>
        </p:txBody>
      </p:sp>
      <p:sp>
        <p:nvSpPr>
          <p:cNvPr id="390155" name="Text Box 11"/>
          <p:cNvSpPr txBox="1">
            <a:spLocks noChangeArrowheads="1"/>
          </p:cNvSpPr>
          <p:nvPr/>
        </p:nvSpPr>
        <p:spPr bwMode="auto">
          <a:xfrm>
            <a:off x="2135188" y="1844676"/>
            <a:ext cx="8285162"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en-US" altLang="zh-CN" sz="3000">
                <a:effectLst>
                  <a:outerShdw blurRad="38100" dist="38100" dir="2700000" algn="tl">
                    <a:srgbClr val="000000"/>
                  </a:outerShdw>
                </a:effectLst>
                <a:sym typeface="Wingdings 3" panose="05040102010807070707" pitchFamily="18" charset="2"/>
              </a:rPr>
              <a:t></a:t>
            </a:r>
            <a:r>
              <a:rPr lang="en-US" altLang="zh-CN" sz="3000">
                <a:effectLst>
                  <a:outerShdw blurRad="38100" dist="38100" dir="2700000" algn="tl">
                    <a:srgbClr val="000000"/>
                  </a:outerShdw>
                </a:effectLst>
              </a:rPr>
              <a:t>    X</a:t>
            </a:r>
            <a:r>
              <a:rPr lang="en-US" altLang="zh-CN" sz="3000" baseline="-25000">
                <a:effectLst>
                  <a:outerShdw blurRad="38100" dist="38100" dir="2700000" algn="tl">
                    <a:srgbClr val="000000"/>
                  </a:outerShdw>
                </a:effectLst>
              </a:rPr>
              <a:t>i</a:t>
            </a:r>
            <a:r>
              <a:rPr lang="zh-CN" altLang="en-US" sz="3000">
                <a:effectLst>
                  <a:outerShdw blurRad="38100" dist="38100" dir="2700000" algn="tl">
                    <a:srgbClr val="000000"/>
                  </a:outerShdw>
                </a:effectLst>
              </a:rPr>
              <a:t>是来自正态总体的简单随机样本，则比值</a:t>
            </a:r>
          </a:p>
          <a:p>
            <a:pPr algn="just">
              <a:spcBef>
                <a:spcPct val="50000"/>
              </a:spcBef>
            </a:pPr>
            <a:r>
              <a:rPr lang="zh-CN" altLang="en-US" sz="3000">
                <a:effectLst>
                  <a:outerShdw blurRad="38100" dist="38100" dir="2700000" algn="tl">
                    <a:srgbClr val="000000"/>
                  </a:outerShdw>
                </a:effectLst>
              </a:rPr>
              <a:t>         的抽样分布服从自由度</a:t>
            </a:r>
            <a:r>
              <a:rPr lang="zh-CN" altLang="en-US" sz="3000">
                <a:effectLst>
                  <a:outerShdw blurRad="38100" dist="38100" dir="2700000" algn="tl">
                    <a:srgbClr val="000000"/>
                  </a:outerShdw>
                </a:effectLst>
                <a:latin typeface="Arial" panose="020B0604020202020204" pitchFamily="34" charset="0"/>
              </a:rPr>
              <a:t>为 </a:t>
            </a:r>
            <a:r>
              <a:rPr lang="en-US" altLang="zh-CN" sz="3000">
                <a:effectLst>
                  <a:outerShdw blurRad="38100" dist="38100" dir="2700000" algn="tl">
                    <a:srgbClr val="000000"/>
                  </a:outerShdw>
                </a:effectLst>
                <a:latin typeface="Arial" panose="020B0604020202020204" pitchFamily="34" charset="0"/>
              </a:rPr>
              <a:t>(</a:t>
            </a:r>
            <a:r>
              <a:rPr lang="en-US" altLang="zh-CN" sz="3000" i="1">
                <a:effectLst>
                  <a:outerShdw blurRad="38100" dist="38100" dir="2700000" algn="tl">
                    <a:srgbClr val="000000"/>
                  </a:outerShdw>
                </a:effectLst>
                <a:latin typeface="Arial" panose="020B0604020202020204" pitchFamily="34" charset="0"/>
              </a:rPr>
              <a:t>n</a:t>
            </a:r>
            <a:r>
              <a:rPr lang="en-US" altLang="zh-CN" sz="3000">
                <a:effectLst>
                  <a:outerShdw blurRad="38100" dist="38100" dir="2700000" algn="tl">
                    <a:srgbClr val="000000"/>
                  </a:outerShdw>
                </a:effectLst>
                <a:latin typeface="Arial" panose="020B0604020202020204" pitchFamily="34" charset="0"/>
              </a:rPr>
              <a:t>-1)</a:t>
            </a:r>
            <a:r>
              <a:rPr lang="en-US" altLang="zh-CN" sz="3000">
                <a:effectLst>
                  <a:outerShdw blurRad="38100" dist="38100" dir="2700000" algn="tl">
                    <a:srgbClr val="000000"/>
                  </a:outerShdw>
                </a:effectLst>
              </a:rPr>
              <a:t> </a:t>
            </a:r>
            <a:r>
              <a:rPr lang="en-US" altLang="zh-CN" sz="3000" i="1">
                <a:effectLst>
                  <a:outerShdw blurRad="38100" dist="38100" dir="2700000" algn="tl">
                    <a:srgbClr val="000000"/>
                  </a:outerShdw>
                </a:effectLst>
                <a:sym typeface="Symbol" panose="05050102010706020507" pitchFamily="18" charset="2"/>
              </a:rPr>
              <a:t></a:t>
            </a:r>
            <a:r>
              <a:rPr lang="en-US" altLang="zh-CN" sz="3000" baseline="30000">
                <a:effectLst>
                  <a:outerShdw blurRad="38100" dist="38100" dir="2700000" algn="tl">
                    <a:srgbClr val="000000"/>
                  </a:outerShdw>
                </a:effectLst>
              </a:rPr>
              <a:t>2</a:t>
            </a:r>
            <a:r>
              <a:rPr lang="zh-CN" altLang="en-US" sz="3000">
                <a:effectLst>
                  <a:outerShdw blurRad="38100" dist="38100" dir="2700000" algn="tl">
                    <a:srgbClr val="000000"/>
                  </a:outerShdw>
                </a:effectLst>
              </a:rPr>
              <a:t>分布，即</a:t>
            </a:r>
          </a:p>
        </p:txBody>
      </p:sp>
      <p:grpSp>
        <p:nvGrpSpPr>
          <p:cNvPr id="390173" name="Group 29"/>
          <p:cNvGrpSpPr>
            <a:grpSpLocks/>
          </p:cNvGrpSpPr>
          <p:nvPr/>
        </p:nvGrpSpPr>
        <p:grpSpPr bwMode="auto">
          <a:xfrm>
            <a:off x="2274888" y="3698876"/>
            <a:ext cx="7391399" cy="1177925"/>
            <a:chOff x="836" y="2421"/>
            <a:chExt cx="4656" cy="742"/>
          </a:xfrm>
        </p:grpSpPr>
        <p:graphicFrame>
          <p:nvGraphicFramePr>
            <p:cNvPr id="390168" name="Object 24">
              <a:hlinkClick r:id="" action="ppaction://ole?verb=0"/>
            </p:cNvPr>
            <p:cNvGraphicFramePr>
              <a:graphicFrameLocks/>
            </p:cNvGraphicFramePr>
            <p:nvPr>
              <p:extLst>
                <p:ext uri="{D42A27DB-BD31-4B8C-83A1-F6EECF244321}">
                  <p14:modId xmlns:p14="http://schemas.microsoft.com/office/powerpoint/2010/main" val="2596800758"/>
                </p:ext>
              </p:extLst>
            </p:nvPr>
          </p:nvGraphicFramePr>
          <p:xfrm>
            <a:off x="836" y="2614"/>
            <a:ext cx="1503" cy="423"/>
          </p:xfrm>
          <a:graphic>
            <a:graphicData uri="http://schemas.openxmlformats.org/presentationml/2006/ole">
              <mc:AlternateContent xmlns:mc="http://schemas.openxmlformats.org/markup-compatibility/2006">
                <mc:Choice xmlns:v="urn:schemas-microsoft-com:vml" Requires="v">
                  <p:oleObj spid="_x0000_s6206" name="公式" r:id="rId4" imgW="990360" imgH="241200" progId="Equation.3">
                    <p:embed/>
                  </p:oleObj>
                </mc:Choice>
                <mc:Fallback>
                  <p:oleObj name="公式" r:id="rId4" imgW="990360" imgH="241200" progId="Equation.3">
                    <p:embed/>
                    <p:pic>
                      <p:nvPicPr>
                        <p:cNvPr id="0" name=""/>
                        <p:cNvPicPr>
                          <a:picLocks noChangeArrowheads="1"/>
                        </p:cNvPicPr>
                        <p:nvPr/>
                      </p:nvPicPr>
                      <p:blipFill>
                        <a:blip r:embed="rId5"/>
                        <a:srcRect/>
                        <a:stretch>
                          <a:fillRect/>
                        </a:stretch>
                      </p:blipFill>
                      <p:spPr bwMode="auto">
                        <a:xfrm>
                          <a:off x="836" y="2614"/>
                          <a:ext cx="1503" cy="423"/>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rgbClr val="333333"/>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90163" name="Object 19">
              <a:hlinkClick r:id="" action="ppaction://ole?verb=0"/>
            </p:cNvPr>
            <p:cNvGraphicFramePr>
              <a:graphicFrameLocks/>
            </p:cNvGraphicFramePr>
            <p:nvPr>
              <p:extLst>
                <p:ext uri="{D42A27DB-BD31-4B8C-83A1-F6EECF244321}">
                  <p14:modId xmlns:p14="http://schemas.microsoft.com/office/powerpoint/2010/main" val="2122410369"/>
                </p:ext>
              </p:extLst>
            </p:nvPr>
          </p:nvGraphicFramePr>
          <p:xfrm>
            <a:off x="3115" y="2421"/>
            <a:ext cx="2377" cy="742"/>
          </p:xfrm>
          <a:graphic>
            <a:graphicData uri="http://schemas.openxmlformats.org/presentationml/2006/ole">
              <mc:AlternateContent xmlns:mc="http://schemas.openxmlformats.org/markup-compatibility/2006">
                <mc:Choice xmlns:v="urn:schemas-microsoft-com:vml" Requires="v">
                  <p:oleObj spid="_x0000_s6207" name="公式" r:id="rId6" imgW="1485720" imgH="431640" progId="Equation.3">
                    <p:embed/>
                  </p:oleObj>
                </mc:Choice>
                <mc:Fallback>
                  <p:oleObj name="公式" r:id="rId6" imgW="1485720" imgH="431640" progId="Equation.3">
                    <p:embed/>
                    <p:pic>
                      <p:nvPicPr>
                        <p:cNvPr id="0" name=""/>
                        <p:cNvPicPr>
                          <a:picLocks noChangeArrowheads="1"/>
                        </p:cNvPicPr>
                        <p:nvPr/>
                      </p:nvPicPr>
                      <p:blipFill>
                        <a:blip r:embed="rId7"/>
                        <a:srcRect/>
                        <a:stretch>
                          <a:fillRect/>
                        </a:stretch>
                      </p:blipFill>
                      <p:spPr bwMode="auto">
                        <a:xfrm>
                          <a:off x="3115" y="2421"/>
                          <a:ext cx="2377" cy="742"/>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rgbClr val="333333"/>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390170" name="AutoShape 26"/>
            <p:cNvSpPr>
              <a:spLocks noChangeArrowheads="1"/>
            </p:cNvSpPr>
            <p:nvPr/>
          </p:nvSpPr>
          <p:spPr bwMode="auto">
            <a:xfrm>
              <a:off x="2426" y="2704"/>
              <a:ext cx="590" cy="182"/>
            </a:xfrm>
            <a:prstGeom prst="rightArrow">
              <a:avLst>
                <a:gd name="adj1" fmla="val 50000"/>
                <a:gd name="adj2" fmla="val 810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90171" name="Object 27">
            <a:hlinkClick r:id="" action="ppaction://ole?verb=0"/>
          </p:cNvPr>
          <p:cNvGraphicFramePr>
            <a:graphicFrameLocks noGrp="1"/>
          </p:cNvGraphicFramePr>
          <p:nvPr>
            <p:ph sz="half" idx="2"/>
            <p:extLst>
              <p:ext uri="{D42A27DB-BD31-4B8C-83A1-F6EECF244321}">
                <p14:modId xmlns:p14="http://schemas.microsoft.com/office/powerpoint/2010/main" val="3301649115"/>
              </p:ext>
            </p:extLst>
          </p:nvPr>
        </p:nvGraphicFramePr>
        <p:xfrm>
          <a:off x="1847850" y="2373313"/>
          <a:ext cx="1223963" cy="815975"/>
        </p:xfrm>
        <a:graphic>
          <a:graphicData uri="http://schemas.openxmlformats.org/presentationml/2006/ole">
            <mc:AlternateContent xmlns:mc="http://schemas.openxmlformats.org/markup-compatibility/2006">
              <mc:Choice xmlns:v="urn:schemas-microsoft-com:vml" Requires="v">
                <p:oleObj spid="_x0000_s6208" name="公式" r:id="rId8" imgW="647640" imgH="431640" progId="Equation.3">
                  <p:embed/>
                </p:oleObj>
              </mc:Choice>
              <mc:Fallback>
                <p:oleObj name="公式" r:id="rId8" imgW="647640" imgH="431640" progId="Equation.3">
                  <p:embed/>
                  <p:pic>
                    <p:nvPicPr>
                      <p:cNvPr id="0" name=""/>
                      <p:cNvPicPr>
                        <a:picLocks noChangeArrowheads="1"/>
                      </p:cNvPicPr>
                      <p:nvPr/>
                    </p:nvPicPr>
                    <p:blipFill>
                      <a:blip r:embed="rId9"/>
                      <a:srcRect/>
                      <a:stretch>
                        <a:fillRect/>
                      </a:stretch>
                    </p:blipFill>
                    <p:spPr bwMode="auto">
                      <a:xfrm>
                        <a:off x="1847850" y="2373313"/>
                        <a:ext cx="1223963" cy="815975"/>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rgbClr val="333333"/>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22686525"/>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body" idx="1"/>
          </p:nvPr>
        </p:nvSpPr>
        <p:spPr>
          <a:xfrm>
            <a:off x="2057400" y="1676400"/>
            <a:ext cx="8926286" cy="4343400"/>
          </a:xfrm>
          <a:noFill/>
          <a:ln/>
        </p:spPr>
        <p:txBody>
          <a:bodyPr/>
          <a:lstStyle/>
          <a:p>
            <a:pPr marL="609600" indent="-609600" algn="just">
              <a:spcBef>
                <a:spcPct val="60000"/>
              </a:spcBef>
              <a:buFontTx/>
              <a:buAutoNum type="arabicPeriod"/>
            </a:pPr>
            <a:r>
              <a:rPr lang="zh-CN" altLang="en-US" sz="2600" b="1" dirty="0"/>
              <a:t>由阿贝</a:t>
            </a:r>
            <a:r>
              <a:rPr lang="en-US" altLang="zh-CN" sz="2600" b="1" dirty="0"/>
              <a:t>(</a:t>
            </a:r>
            <a:r>
              <a:rPr lang="en-US" altLang="zh-CN" sz="2600" b="1" dirty="0">
                <a:cs typeface="Times New Roman" panose="02020603050405020304" pitchFamily="18" charset="0"/>
              </a:rPr>
              <a:t>Abbe</a:t>
            </a:r>
            <a:r>
              <a:rPr lang="en-US" altLang="zh-CN" sz="2600" b="1" dirty="0"/>
              <a:t>)</a:t>
            </a:r>
            <a:r>
              <a:rPr lang="en-US" altLang="zh-CN" sz="2600" b="1" dirty="0">
                <a:cs typeface="Times New Roman" panose="02020603050405020304" pitchFamily="18" charset="0"/>
              </a:rPr>
              <a:t> </a:t>
            </a:r>
            <a:r>
              <a:rPr lang="zh-CN" altLang="en-US" sz="2600" b="1" dirty="0"/>
              <a:t>于</a:t>
            </a:r>
            <a:r>
              <a:rPr lang="en-US" altLang="zh-CN" sz="2600" b="1" dirty="0">
                <a:cs typeface="Times New Roman" panose="02020603050405020304" pitchFamily="18" charset="0"/>
              </a:rPr>
              <a:t>1863</a:t>
            </a:r>
            <a:r>
              <a:rPr lang="zh-CN" altLang="en-US" sz="2600" b="1" dirty="0"/>
              <a:t>年首先给出，后来由海尔墨特</a:t>
            </a:r>
            <a:r>
              <a:rPr lang="en-US" altLang="zh-CN" sz="2600" b="1" dirty="0"/>
              <a:t>(</a:t>
            </a:r>
            <a:r>
              <a:rPr lang="en-US" altLang="zh-CN" sz="2600" b="1" dirty="0" err="1">
                <a:cs typeface="Times New Roman" panose="02020603050405020304" pitchFamily="18" charset="0"/>
              </a:rPr>
              <a:t>Hermert</a:t>
            </a:r>
            <a:r>
              <a:rPr lang="en-US" altLang="zh-CN" sz="2600" b="1" dirty="0"/>
              <a:t>)</a:t>
            </a:r>
            <a:r>
              <a:rPr lang="zh-CN" altLang="en-US" sz="2600" b="1" dirty="0"/>
              <a:t>和卡</a:t>
            </a:r>
            <a:r>
              <a:rPr lang="en-US" altLang="zh-CN" sz="2600" b="1" dirty="0">
                <a:cs typeface="Times New Roman" panose="02020603050405020304" pitchFamily="18" charset="0"/>
              </a:rPr>
              <a:t>·</a:t>
            </a:r>
            <a:r>
              <a:rPr lang="zh-CN" altLang="en-US" sz="2600" b="1" dirty="0"/>
              <a:t>皮尔逊</a:t>
            </a:r>
            <a:r>
              <a:rPr lang="en-US" altLang="zh-CN" sz="2600" b="1" dirty="0"/>
              <a:t>(</a:t>
            </a:r>
            <a:r>
              <a:rPr lang="en-US" altLang="zh-CN" sz="2600" b="1" dirty="0" err="1">
                <a:cs typeface="Times New Roman" panose="02020603050405020304" pitchFamily="18" charset="0"/>
              </a:rPr>
              <a:t>K·Pearson</a:t>
            </a:r>
            <a:r>
              <a:rPr lang="en-US" altLang="zh-CN" sz="2600" b="1" dirty="0"/>
              <a:t>)</a:t>
            </a:r>
            <a:r>
              <a:rPr lang="en-US" altLang="zh-CN" sz="2600" b="1" dirty="0">
                <a:cs typeface="Times New Roman" panose="02020603050405020304" pitchFamily="18" charset="0"/>
              </a:rPr>
              <a:t> </a:t>
            </a:r>
            <a:r>
              <a:rPr lang="zh-CN" altLang="en-US" sz="2600" b="1" dirty="0"/>
              <a:t>分别于</a:t>
            </a:r>
            <a:r>
              <a:rPr lang="en-US" altLang="zh-CN" sz="2600" b="1" dirty="0">
                <a:cs typeface="Times New Roman" panose="02020603050405020304" pitchFamily="18" charset="0"/>
              </a:rPr>
              <a:t>1875</a:t>
            </a:r>
            <a:r>
              <a:rPr lang="zh-CN" altLang="en-US" sz="2600" b="1" dirty="0"/>
              <a:t>年和</a:t>
            </a:r>
            <a:r>
              <a:rPr lang="en-US" altLang="zh-CN" sz="2600" b="1" dirty="0">
                <a:cs typeface="Times New Roman" panose="02020603050405020304" pitchFamily="18" charset="0"/>
              </a:rPr>
              <a:t>1900</a:t>
            </a:r>
            <a:r>
              <a:rPr lang="zh-CN" altLang="en-US" sz="2600" b="1" dirty="0"/>
              <a:t>年推导出来</a:t>
            </a:r>
          </a:p>
          <a:p>
            <a:pPr marL="609600" indent="-609600" algn="just">
              <a:spcBef>
                <a:spcPct val="60000"/>
              </a:spcBef>
              <a:buFontTx/>
              <a:buAutoNum type="arabicPeriod"/>
            </a:pPr>
            <a:r>
              <a:rPr lang="zh-CN" altLang="en-US" sz="2600" b="1" dirty="0"/>
              <a:t>设                       ，则</a:t>
            </a:r>
          </a:p>
          <a:p>
            <a:pPr marL="609600" indent="-609600" algn="just">
              <a:spcBef>
                <a:spcPct val="60000"/>
              </a:spcBef>
              <a:buFontTx/>
              <a:buAutoNum type="arabicPeriod"/>
            </a:pPr>
            <a:r>
              <a:rPr lang="zh-CN" altLang="en-US" sz="2600" b="1" dirty="0"/>
              <a:t>令             ，则 </a:t>
            </a:r>
            <a:r>
              <a:rPr lang="en-US" altLang="zh-CN" sz="2600" b="1" i="1" dirty="0"/>
              <a:t>Y </a:t>
            </a:r>
            <a:r>
              <a:rPr lang="zh-CN" altLang="en-US" sz="2600" b="1" dirty="0"/>
              <a:t>服从自由度为</a:t>
            </a:r>
            <a:r>
              <a:rPr lang="en-US" altLang="zh-CN" sz="2600" b="1" dirty="0">
                <a:cs typeface="Times New Roman" panose="02020603050405020304" pitchFamily="18" charset="0"/>
              </a:rPr>
              <a:t>1</a:t>
            </a:r>
            <a:r>
              <a:rPr lang="zh-CN" altLang="en-US" sz="2600" b="1" dirty="0"/>
              <a:t>的</a:t>
            </a:r>
            <a:r>
              <a:rPr lang="zh-CN" altLang="en-US" sz="2600" b="1" i="1" dirty="0">
                <a:sym typeface="Symbol" panose="05050102010706020507" pitchFamily="18" charset="2"/>
              </a:rPr>
              <a:t></a:t>
            </a:r>
            <a:r>
              <a:rPr lang="en-US" altLang="zh-CN" sz="2600" b="1" baseline="30000" dirty="0"/>
              <a:t>2</a:t>
            </a:r>
            <a:r>
              <a:rPr lang="zh-CN" altLang="en-US" sz="2600" b="1" dirty="0"/>
              <a:t>分布，即</a:t>
            </a:r>
          </a:p>
          <a:p>
            <a:pPr marL="609600" indent="-609600" algn="just">
              <a:spcBef>
                <a:spcPct val="60000"/>
              </a:spcBef>
            </a:pPr>
            <a:r>
              <a:rPr lang="zh-CN" altLang="en-US" sz="2600" b="1" dirty="0"/>
              <a:t>            </a:t>
            </a:r>
          </a:p>
          <a:p>
            <a:pPr marL="609600" indent="-609600" algn="just">
              <a:spcBef>
                <a:spcPct val="60000"/>
              </a:spcBef>
              <a:buFontTx/>
              <a:buAutoNum type="arabicPeriod" startAt="4"/>
            </a:pPr>
            <a:r>
              <a:rPr lang="zh-CN" altLang="en-US" sz="2600" b="1" dirty="0"/>
              <a:t>当总体                   </a:t>
            </a:r>
            <a:r>
              <a:rPr lang="zh-CN" altLang="en-US" sz="2600" b="1" dirty="0" smtClean="0"/>
              <a:t>    ，</a:t>
            </a:r>
            <a:r>
              <a:rPr lang="zh-CN" altLang="en-US" sz="2600" b="1" dirty="0"/>
              <a:t>从中抽取容量为</a:t>
            </a:r>
            <a:r>
              <a:rPr lang="en-US" altLang="zh-CN" sz="2600" b="1" i="1" dirty="0"/>
              <a:t>n</a:t>
            </a:r>
            <a:r>
              <a:rPr lang="zh-CN" altLang="en-US" sz="2600" b="1" dirty="0"/>
              <a:t>的样本，则</a:t>
            </a:r>
            <a:endParaRPr lang="zh-CN" altLang="en-US" sz="2600" b="1" dirty="0">
              <a:cs typeface="Times New Roman" panose="02020603050405020304" pitchFamily="18" charset="0"/>
            </a:endParaRPr>
          </a:p>
          <a:p>
            <a:pPr marL="609600" indent="-609600" algn="just">
              <a:spcBef>
                <a:spcPct val="60000"/>
              </a:spcBef>
            </a:pPr>
            <a:endParaRPr lang="en-US" altLang="zh-CN" sz="2600" b="1" dirty="0"/>
          </a:p>
        </p:txBody>
      </p:sp>
      <p:sp>
        <p:nvSpPr>
          <p:cNvPr id="750595" name="Rectangle 3"/>
          <p:cNvSpPr>
            <a:spLocks noGrp="1" noChangeArrowheads="1"/>
          </p:cNvSpPr>
          <p:nvPr>
            <p:ph type="title"/>
          </p:nvPr>
        </p:nvSpPr>
        <p:spPr>
          <a:xfrm>
            <a:off x="469900" y="239712"/>
            <a:ext cx="3175000" cy="674688"/>
          </a:xfrm>
          <a:solidFill>
            <a:schemeClr val="bg1"/>
          </a:solidFill>
          <a:ln/>
        </p:spPr>
        <p:txBody>
          <a:bodyPr vert="horz" lIns="91440" tIns="45720" rIns="91440" bIns="45720" rtlCol="0" anchor="ctr">
            <a:normAutofit fontScale="90000"/>
          </a:bodyPr>
          <a:lstStyle/>
          <a:p>
            <a:r>
              <a:rPr lang="zh-CN" altLang="en-US">
                <a:solidFill>
                  <a:schemeClr val="tx2"/>
                </a:solidFill>
                <a:latin typeface="Arial" panose="020B0604020202020204" pitchFamily="34" charset="0"/>
              </a:rPr>
              <a:t>关于</a:t>
            </a:r>
            <a:r>
              <a:rPr lang="zh-CN" altLang="en-US">
                <a:solidFill>
                  <a:schemeClr val="tx2"/>
                </a:solidFill>
                <a:latin typeface="Arial" panose="020B0604020202020204" pitchFamily="34" charset="0"/>
                <a:sym typeface="Symbol" panose="05050102010706020507" pitchFamily="18" charset="2"/>
              </a:rPr>
              <a:t></a:t>
            </a:r>
            <a:r>
              <a:rPr lang="en-US" altLang="zh-CN">
                <a:solidFill>
                  <a:schemeClr val="tx2"/>
                </a:solidFill>
                <a:latin typeface="Arial" panose="020B0604020202020204" pitchFamily="34" charset="0"/>
              </a:rPr>
              <a:t>2</a:t>
            </a:r>
            <a:r>
              <a:rPr lang="zh-CN" altLang="en-US">
                <a:solidFill>
                  <a:schemeClr val="tx2"/>
                </a:solidFill>
                <a:latin typeface="Arial" panose="020B0604020202020204" pitchFamily="34" charset="0"/>
              </a:rPr>
              <a:t>分布</a:t>
            </a:r>
          </a:p>
        </p:txBody>
      </p:sp>
      <p:graphicFrame>
        <p:nvGraphicFramePr>
          <p:cNvPr id="750596" name="Object 4"/>
          <p:cNvGraphicFramePr>
            <a:graphicFrameLocks noChangeAspect="1"/>
          </p:cNvGraphicFramePr>
          <p:nvPr>
            <p:extLst>
              <p:ext uri="{D42A27DB-BD31-4B8C-83A1-F6EECF244321}">
                <p14:modId xmlns:p14="http://schemas.microsoft.com/office/powerpoint/2010/main" val="2105917924"/>
              </p:ext>
            </p:extLst>
          </p:nvPr>
        </p:nvGraphicFramePr>
        <p:xfrm>
          <a:off x="3122159" y="2971800"/>
          <a:ext cx="1800225" cy="482600"/>
        </p:xfrm>
        <a:graphic>
          <a:graphicData uri="http://schemas.openxmlformats.org/presentationml/2006/ole">
            <mc:AlternateContent xmlns:mc="http://schemas.openxmlformats.org/markup-compatibility/2006">
              <mc:Choice xmlns:v="urn:schemas-microsoft-com:vml" Requires="v">
                <p:oleObj spid="_x0000_s7290" name="公式" r:id="rId4" imgW="939600" imgH="241200" progId="Equation.3">
                  <p:embed/>
                </p:oleObj>
              </mc:Choice>
              <mc:Fallback>
                <p:oleObj name="公式" r:id="rId4" imgW="939600" imgH="241200" progId="Equation.3">
                  <p:embed/>
                  <p:pic>
                    <p:nvPicPr>
                      <p:cNvPr id="0" name=""/>
                      <p:cNvPicPr>
                        <a:picLocks noChangeAspect="1" noChangeArrowheads="1"/>
                      </p:cNvPicPr>
                      <p:nvPr/>
                    </p:nvPicPr>
                    <p:blipFill>
                      <a:blip r:embed="rId5"/>
                      <a:srcRect/>
                      <a:stretch>
                        <a:fillRect/>
                      </a:stretch>
                    </p:blipFill>
                    <p:spPr bwMode="auto">
                      <a:xfrm>
                        <a:off x="3122159" y="2971800"/>
                        <a:ext cx="1800225" cy="48260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0598" name="Object 6"/>
          <p:cNvGraphicFramePr>
            <a:graphicFrameLocks noChangeAspect="1"/>
          </p:cNvGraphicFramePr>
          <p:nvPr>
            <p:extLst>
              <p:ext uri="{D42A27DB-BD31-4B8C-83A1-F6EECF244321}">
                <p14:modId xmlns:p14="http://schemas.microsoft.com/office/powerpoint/2010/main" val="2601832046"/>
              </p:ext>
            </p:extLst>
          </p:nvPr>
        </p:nvGraphicFramePr>
        <p:xfrm>
          <a:off x="6134100" y="2781300"/>
          <a:ext cx="2411412" cy="762000"/>
        </p:xfrm>
        <a:graphic>
          <a:graphicData uri="http://schemas.openxmlformats.org/presentationml/2006/ole">
            <mc:AlternateContent xmlns:mc="http://schemas.openxmlformats.org/markup-compatibility/2006">
              <mc:Choice xmlns:v="urn:schemas-microsoft-com:vml" Requires="v">
                <p:oleObj spid="_x0000_s7291" name="公式" r:id="rId6" imgW="1434960" imgH="406080" progId="Equation.3">
                  <p:embed/>
                </p:oleObj>
              </mc:Choice>
              <mc:Fallback>
                <p:oleObj name="公式" r:id="rId6" imgW="1434960" imgH="406080" progId="Equation.3">
                  <p:embed/>
                  <p:pic>
                    <p:nvPicPr>
                      <p:cNvPr id="0" name=""/>
                      <p:cNvPicPr>
                        <a:picLocks noChangeAspect="1" noChangeArrowheads="1"/>
                      </p:cNvPicPr>
                      <p:nvPr/>
                    </p:nvPicPr>
                    <p:blipFill>
                      <a:blip r:embed="rId7"/>
                      <a:srcRect/>
                      <a:stretch>
                        <a:fillRect/>
                      </a:stretch>
                    </p:blipFill>
                    <p:spPr bwMode="auto">
                      <a:xfrm>
                        <a:off x="6134100" y="2781300"/>
                        <a:ext cx="2411412" cy="76200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0600" name="Object 8"/>
          <p:cNvGraphicFramePr>
            <a:graphicFrameLocks noChangeAspect="1"/>
          </p:cNvGraphicFramePr>
          <p:nvPr>
            <p:extLst>
              <p:ext uri="{D42A27DB-BD31-4B8C-83A1-F6EECF244321}">
                <p14:modId xmlns:p14="http://schemas.microsoft.com/office/powerpoint/2010/main" val="328641645"/>
              </p:ext>
            </p:extLst>
          </p:nvPr>
        </p:nvGraphicFramePr>
        <p:xfrm>
          <a:off x="3055938" y="3511550"/>
          <a:ext cx="1211262" cy="463550"/>
        </p:xfrm>
        <a:graphic>
          <a:graphicData uri="http://schemas.openxmlformats.org/presentationml/2006/ole">
            <mc:AlternateContent xmlns:mc="http://schemas.openxmlformats.org/markup-compatibility/2006">
              <mc:Choice xmlns:v="urn:schemas-microsoft-com:vml" Requires="v">
                <p:oleObj spid="_x0000_s7292" name="公式" r:id="rId8" imgW="533160" imgH="203040" progId="Equation.3">
                  <p:embed/>
                </p:oleObj>
              </mc:Choice>
              <mc:Fallback>
                <p:oleObj name="公式" r:id="rId8" imgW="533160" imgH="203040" progId="Equation.3">
                  <p:embed/>
                  <p:pic>
                    <p:nvPicPr>
                      <p:cNvPr id="0" name=""/>
                      <p:cNvPicPr>
                        <a:picLocks noChangeAspect="1" noChangeArrowheads="1"/>
                      </p:cNvPicPr>
                      <p:nvPr/>
                    </p:nvPicPr>
                    <p:blipFill>
                      <a:blip r:embed="rId9"/>
                      <a:srcRect/>
                      <a:stretch>
                        <a:fillRect/>
                      </a:stretch>
                    </p:blipFill>
                    <p:spPr bwMode="auto">
                      <a:xfrm>
                        <a:off x="3055938" y="3511550"/>
                        <a:ext cx="1211262" cy="46355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0603" name="Object 11"/>
          <p:cNvGraphicFramePr>
            <a:graphicFrameLocks noChangeAspect="1"/>
          </p:cNvGraphicFramePr>
          <p:nvPr>
            <p:extLst>
              <p:ext uri="{D42A27DB-BD31-4B8C-83A1-F6EECF244321}">
                <p14:modId xmlns:p14="http://schemas.microsoft.com/office/powerpoint/2010/main" val="3263745564"/>
              </p:ext>
            </p:extLst>
          </p:nvPr>
        </p:nvGraphicFramePr>
        <p:xfrm>
          <a:off x="4906169" y="4051300"/>
          <a:ext cx="1693862" cy="596900"/>
        </p:xfrm>
        <a:graphic>
          <a:graphicData uri="http://schemas.openxmlformats.org/presentationml/2006/ole">
            <mc:AlternateContent xmlns:mc="http://schemas.openxmlformats.org/markup-compatibility/2006">
              <mc:Choice xmlns:v="urn:schemas-microsoft-com:vml" Requires="v">
                <p:oleObj spid="_x0000_s7293" name="公式" r:id="rId10" imgW="685800" imgH="241200" progId="Equation.3">
                  <p:embed/>
                </p:oleObj>
              </mc:Choice>
              <mc:Fallback>
                <p:oleObj name="公式" r:id="rId10" imgW="685800" imgH="241200" progId="Equation.3">
                  <p:embed/>
                  <p:pic>
                    <p:nvPicPr>
                      <p:cNvPr id="0" name=""/>
                      <p:cNvPicPr>
                        <a:picLocks noChangeAspect="1" noChangeArrowheads="1"/>
                      </p:cNvPicPr>
                      <p:nvPr/>
                    </p:nvPicPr>
                    <p:blipFill>
                      <a:blip r:embed="rId11"/>
                      <a:srcRect/>
                      <a:stretch>
                        <a:fillRect/>
                      </a:stretch>
                    </p:blipFill>
                    <p:spPr bwMode="auto">
                      <a:xfrm>
                        <a:off x="4906169" y="4051300"/>
                        <a:ext cx="1693862" cy="59690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0605" name="Object 13"/>
          <p:cNvGraphicFramePr>
            <a:graphicFrameLocks noChangeAspect="1"/>
          </p:cNvGraphicFramePr>
          <p:nvPr>
            <p:extLst>
              <p:ext uri="{D42A27DB-BD31-4B8C-83A1-F6EECF244321}">
                <p14:modId xmlns:p14="http://schemas.microsoft.com/office/powerpoint/2010/main" val="2437117349"/>
              </p:ext>
            </p:extLst>
          </p:nvPr>
        </p:nvGraphicFramePr>
        <p:xfrm>
          <a:off x="3775302" y="4737100"/>
          <a:ext cx="1724025" cy="503238"/>
        </p:xfrm>
        <a:graphic>
          <a:graphicData uri="http://schemas.openxmlformats.org/presentationml/2006/ole">
            <mc:AlternateContent xmlns:mc="http://schemas.openxmlformats.org/markup-compatibility/2006">
              <mc:Choice xmlns:v="urn:schemas-microsoft-com:vml" Requires="v">
                <p:oleObj spid="_x0000_s7294" name="公式" r:id="rId12" imgW="939600" imgH="241200" progId="Equation.3">
                  <p:embed/>
                </p:oleObj>
              </mc:Choice>
              <mc:Fallback>
                <p:oleObj name="公式" r:id="rId12" imgW="939600" imgH="241200" progId="Equation.3">
                  <p:embed/>
                  <p:pic>
                    <p:nvPicPr>
                      <p:cNvPr id="0" name=""/>
                      <p:cNvPicPr>
                        <a:picLocks noChangeAspect="1" noChangeArrowheads="1"/>
                      </p:cNvPicPr>
                      <p:nvPr/>
                    </p:nvPicPr>
                    <p:blipFill>
                      <a:blip r:embed="rId13"/>
                      <a:srcRect/>
                      <a:stretch>
                        <a:fillRect/>
                      </a:stretch>
                    </p:blipFill>
                    <p:spPr bwMode="auto">
                      <a:xfrm>
                        <a:off x="3775302" y="4737100"/>
                        <a:ext cx="1724025" cy="503238"/>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0606" name="Object 14"/>
          <p:cNvGraphicFramePr>
            <a:graphicFrameLocks noChangeAspect="1"/>
          </p:cNvGraphicFramePr>
          <p:nvPr>
            <p:extLst>
              <p:ext uri="{D42A27DB-BD31-4B8C-83A1-F6EECF244321}">
                <p14:modId xmlns:p14="http://schemas.microsoft.com/office/powerpoint/2010/main" val="2775502722"/>
              </p:ext>
            </p:extLst>
          </p:nvPr>
        </p:nvGraphicFramePr>
        <p:xfrm>
          <a:off x="4750027" y="5446713"/>
          <a:ext cx="3205162" cy="1111250"/>
        </p:xfrm>
        <a:graphic>
          <a:graphicData uri="http://schemas.openxmlformats.org/presentationml/2006/ole">
            <mc:AlternateContent xmlns:mc="http://schemas.openxmlformats.org/markup-compatibility/2006">
              <mc:Choice xmlns:v="urn:schemas-microsoft-com:vml" Requires="v">
                <p:oleObj spid="_x0000_s7295" name="公式" r:id="rId14" imgW="1739880" imgH="634680" progId="Equation.3">
                  <p:embed/>
                </p:oleObj>
              </mc:Choice>
              <mc:Fallback>
                <p:oleObj name="公式" r:id="rId14" imgW="1739880" imgH="634680" progId="Equation.3">
                  <p:embed/>
                  <p:pic>
                    <p:nvPicPr>
                      <p:cNvPr id="0" name=""/>
                      <p:cNvPicPr>
                        <a:picLocks noChangeAspect="1" noChangeArrowheads="1"/>
                      </p:cNvPicPr>
                      <p:nvPr/>
                    </p:nvPicPr>
                    <p:blipFill>
                      <a:blip r:embed="rId15"/>
                      <a:srcRect/>
                      <a:stretch>
                        <a:fillRect/>
                      </a:stretch>
                    </p:blipFill>
                    <p:spPr bwMode="auto">
                      <a:xfrm>
                        <a:off x="4750027" y="5446713"/>
                        <a:ext cx="3205162" cy="111125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9017569"/>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p:cNvSpPr>
            <a:spLocks noChangeArrowheads="1"/>
          </p:cNvSpPr>
          <p:nvPr>
            <p:ph idx="1"/>
          </p:nvPr>
        </p:nvSpPr>
        <p:spPr>
          <a:xfrm>
            <a:off x="4168775" y="2000251"/>
            <a:ext cx="2795588" cy="754063"/>
          </a:xfrm>
          <a:prstGeom prst="roundRect">
            <a:avLst>
              <a:gd name="adj" fmla="val 16667"/>
            </a:avLst>
          </a:prstGeom>
          <a:solidFill>
            <a:srgbClr val="2FFFEB"/>
          </a:solidFill>
          <a:ln/>
          <a:scene3d>
            <a:camera prst="legacyObliqueTopRight"/>
            <a:lightRig rig="legacyFlat2" dir="t"/>
          </a:scene3d>
          <a:sp3d extrusionH="430200" prstMaterial="legacyMatte">
            <a:bevelT w="13500" h="13500" prst="angle"/>
            <a:bevelB w="13500" h="13500" prst="angle"/>
            <a:extrusionClr>
              <a:srgbClr val="2FFFEB"/>
            </a:extrusionClr>
            <a:contourClr>
              <a:srgbClr val="2FFFEB"/>
            </a:contourClr>
          </a:sp3d>
          <a:extLst>
            <a:ext uri="{91240B29-F687-4F45-9708-019B960494DF}">
              <a14:hiddenLine xmlns:a14="http://schemas.microsoft.com/office/drawing/2010/main"/>
            </a:ext>
          </a:extLst>
        </p:spPr>
        <p:txBody>
          <a:bodyPr vert="horz" lIns="90488" tIns="44450" rIns="90488" bIns="44450" rtlCol="0">
            <a:normAutofit/>
            <a:flatTx/>
          </a:bodyPr>
          <a:lstStyle/>
          <a:p>
            <a:pPr algn="ctr"/>
            <a:r>
              <a:rPr lang="zh-CN" altLang="en-US" sz="3500" b="1">
                <a:solidFill>
                  <a:srgbClr val="B20425"/>
                </a:solidFill>
                <a:ea typeface="黑体" panose="02010609060101010101" pitchFamily="49" charset="-122"/>
              </a:rPr>
              <a:t>统计方法</a:t>
            </a:r>
            <a:endParaRPr lang="zh-CN" altLang="en-US" sz="3500" b="1">
              <a:solidFill>
                <a:srgbClr val="B20425"/>
              </a:solidFill>
            </a:endParaRPr>
          </a:p>
        </p:txBody>
      </p:sp>
      <p:sp>
        <p:nvSpPr>
          <p:cNvPr id="58371" name="Text Box 3"/>
          <p:cNvSpPr txBox="1">
            <a:spLocks noChangeArrowheads="1"/>
          </p:cNvSpPr>
          <p:nvPr/>
        </p:nvSpPr>
        <p:spPr bwMode="auto">
          <a:xfrm>
            <a:off x="3000375" y="3640138"/>
            <a:ext cx="1752600" cy="533400"/>
          </a:xfrm>
          <a:prstGeom prst="rect">
            <a:avLst/>
          </a:prstGeom>
          <a:solidFill>
            <a:srgbClr val="51FFF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1FFF7"/>
            </a:extrusionClr>
            <a:contourClr>
              <a:srgbClr val="51FFF7"/>
            </a:contourClr>
          </a:sp3d>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a:flatTx/>
          </a:bodyPr>
          <a:lstStyle/>
          <a:p>
            <a:pPr algn="ctr"/>
            <a:r>
              <a:rPr kumimoji="1" lang="zh-CN" altLang="en-US" sz="2600" b="1">
                <a:solidFill>
                  <a:srgbClr val="B20425"/>
                </a:solidFill>
                <a:latin typeface="Times New Roman" panose="02020603050405020304" pitchFamily="18" charset="0"/>
                <a:ea typeface="黑体" panose="02010609060101010101" pitchFamily="49" charset="-122"/>
              </a:rPr>
              <a:t>描述统计</a:t>
            </a:r>
            <a:endParaRPr kumimoji="1" lang="zh-CN" altLang="en-US" sz="2400" b="1">
              <a:solidFill>
                <a:srgbClr val="B20425"/>
              </a:solidFill>
              <a:latin typeface="Times New Roman" panose="02020603050405020304" pitchFamily="18" charset="0"/>
            </a:endParaRPr>
          </a:p>
        </p:txBody>
      </p:sp>
      <p:sp>
        <p:nvSpPr>
          <p:cNvPr id="58372" name="Text Box 4"/>
          <p:cNvSpPr txBox="1">
            <a:spLocks noChangeArrowheads="1"/>
          </p:cNvSpPr>
          <p:nvPr/>
        </p:nvSpPr>
        <p:spPr bwMode="auto">
          <a:xfrm>
            <a:off x="6124575" y="3640138"/>
            <a:ext cx="1752600" cy="533400"/>
          </a:xfrm>
          <a:prstGeom prst="rect">
            <a:avLst/>
          </a:prstGeom>
          <a:solidFill>
            <a:srgbClr val="2FFFEB"/>
          </a:solidFill>
          <a:ln w="9525">
            <a:miter lim="800000"/>
            <a:headEnd/>
            <a:tailEnd/>
          </a:ln>
          <a:effectLst/>
          <a:scene3d>
            <a:camera prst="legacyObliqueTopRight"/>
            <a:lightRig rig="legacyFlat2" dir="t"/>
          </a:scene3d>
          <a:sp3d extrusionH="430200" prstMaterial="legacyMatte">
            <a:bevelT w="13500" h="13500" prst="angle"/>
            <a:bevelB w="13500" h="13500" prst="angle"/>
            <a:extrusionClr>
              <a:srgbClr val="2FFFEB"/>
            </a:extrusionClr>
            <a:contourClr>
              <a:srgbClr val="2FFFEB"/>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r>
              <a:rPr kumimoji="1" lang="zh-CN" altLang="en-US" sz="2600" b="1">
                <a:solidFill>
                  <a:srgbClr val="B20425"/>
                </a:solidFill>
                <a:latin typeface="Times New Roman" panose="02020603050405020304" pitchFamily="18" charset="0"/>
                <a:ea typeface="黑体" panose="02010609060101010101" pitchFamily="49" charset="-122"/>
              </a:rPr>
              <a:t>推断统计</a:t>
            </a:r>
            <a:endParaRPr kumimoji="1" lang="zh-CN" altLang="en-US" sz="2400" b="1">
              <a:solidFill>
                <a:srgbClr val="B20425"/>
              </a:solidFill>
              <a:latin typeface="Times New Roman" panose="02020603050405020304" pitchFamily="18" charset="0"/>
            </a:endParaRPr>
          </a:p>
        </p:txBody>
      </p:sp>
      <p:sp>
        <p:nvSpPr>
          <p:cNvPr id="58373" name="Line 5"/>
          <p:cNvSpPr>
            <a:spLocks noChangeShapeType="1"/>
          </p:cNvSpPr>
          <p:nvPr/>
        </p:nvSpPr>
        <p:spPr bwMode="auto">
          <a:xfrm>
            <a:off x="5514975" y="2878138"/>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4" name="Line 6"/>
          <p:cNvSpPr>
            <a:spLocks noChangeShapeType="1"/>
          </p:cNvSpPr>
          <p:nvPr/>
        </p:nvSpPr>
        <p:spPr bwMode="auto">
          <a:xfrm>
            <a:off x="3914775" y="3106738"/>
            <a:ext cx="3124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5" name="Line 7"/>
          <p:cNvSpPr>
            <a:spLocks noChangeShapeType="1"/>
          </p:cNvSpPr>
          <p:nvPr/>
        </p:nvSpPr>
        <p:spPr bwMode="auto">
          <a:xfrm>
            <a:off x="3914775" y="3106738"/>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6" name="Line 8"/>
          <p:cNvSpPr>
            <a:spLocks noChangeShapeType="1"/>
          </p:cNvSpPr>
          <p:nvPr/>
        </p:nvSpPr>
        <p:spPr bwMode="auto">
          <a:xfrm>
            <a:off x="7038975" y="3106738"/>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7" name="Line 9"/>
          <p:cNvSpPr>
            <a:spLocks noChangeShapeType="1"/>
          </p:cNvSpPr>
          <p:nvPr/>
        </p:nvSpPr>
        <p:spPr bwMode="auto">
          <a:xfrm>
            <a:off x="7038975" y="4173538"/>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378" name="Group 10"/>
          <p:cNvGrpSpPr>
            <a:grpSpLocks/>
          </p:cNvGrpSpPr>
          <p:nvPr/>
        </p:nvGrpSpPr>
        <p:grpSpPr bwMode="auto">
          <a:xfrm>
            <a:off x="5057775" y="4478338"/>
            <a:ext cx="1982788" cy="1066800"/>
            <a:chOff x="2226" y="2821"/>
            <a:chExt cx="1249" cy="672"/>
          </a:xfrm>
        </p:grpSpPr>
        <p:sp>
          <p:nvSpPr>
            <p:cNvPr id="58379" name="Text Box 11"/>
            <p:cNvSpPr txBox="1">
              <a:spLocks noChangeArrowheads="1"/>
            </p:cNvSpPr>
            <p:nvPr/>
          </p:nvSpPr>
          <p:spPr bwMode="auto">
            <a:xfrm>
              <a:off x="2226" y="3157"/>
              <a:ext cx="1104" cy="336"/>
            </a:xfrm>
            <a:prstGeom prst="rect">
              <a:avLst/>
            </a:prstGeom>
            <a:solidFill>
              <a:srgbClr val="FFFF93"/>
            </a:solidFill>
            <a:ln w="9525">
              <a:miter lim="800000"/>
              <a:headEnd/>
              <a:tailEnd/>
            </a:ln>
            <a:effectLst/>
            <a:scene3d>
              <a:camera prst="legacyObliqueTopRight"/>
              <a:lightRig rig="legacyFlat2" dir="t"/>
            </a:scene3d>
            <a:sp3d extrusionH="430200" prstMaterial="legacyMatte">
              <a:bevelT w="13500" h="13500" prst="angle"/>
              <a:bevelB w="13500" h="13500" prst="angle"/>
              <a:extrusionClr>
                <a:srgbClr val="FFFF93"/>
              </a:extrusionClr>
              <a:contourClr>
                <a:srgbClr val="FFFF93"/>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r>
                <a:rPr kumimoji="1" lang="zh-CN" altLang="en-US" sz="2600" b="1">
                  <a:solidFill>
                    <a:srgbClr val="B20425"/>
                  </a:solidFill>
                  <a:latin typeface="Times New Roman" panose="02020603050405020304" pitchFamily="18" charset="0"/>
                  <a:ea typeface="黑体" panose="02010609060101010101" pitchFamily="49" charset="-122"/>
                </a:rPr>
                <a:t>参数估计</a:t>
              </a:r>
              <a:endParaRPr kumimoji="1" lang="zh-CN" altLang="en-US" sz="2400" b="1">
                <a:solidFill>
                  <a:srgbClr val="B20425"/>
                </a:solidFill>
                <a:latin typeface="Times New Roman" panose="02020603050405020304" pitchFamily="18" charset="0"/>
              </a:endParaRPr>
            </a:p>
          </p:txBody>
        </p:sp>
        <p:sp>
          <p:nvSpPr>
            <p:cNvPr id="58380" name="Line 12"/>
            <p:cNvSpPr>
              <a:spLocks noChangeShapeType="1"/>
            </p:cNvSpPr>
            <p:nvPr/>
          </p:nvSpPr>
          <p:spPr bwMode="auto">
            <a:xfrm>
              <a:off x="2754" y="2821"/>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1" name="Line 13"/>
            <p:cNvSpPr>
              <a:spLocks noChangeShapeType="1"/>
            </p:cNvSpPr>
            <p:nvPr/>
          </p:nvSpPr>
          <p:spPr bwMode="auto">
            <a:xfrm flipV="1">
              <a:off x="2770" y="2825"/>
              <a:ext cx="7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382" name="Text Box 14"/>
          <p:cNvSpPr txBox="1">
            <a:spLocks noChangeArrowheads="1"/>
          </p:cNvSpPr>
          <p:nvPr/>
        </p:nvSpPr>
        <p:spPr bwMode="auto">
          <a:xfrm>
            <a:off x="7267575" y="5011738"/>
            <a:ext cx="1752600" cy="533400"/>
          </a:xfrm>
          <a:prstGeom prst="rect">
            <a:avLst/>
          </a:prstGeom>
          <a:solidFill>
            <a:srgbClr val="49FFEE"/>
          </a:solidFill>
          <a:ln w="9525">
            <a:miter lim="800000"/>
            <a:headEnd/>
            <a:tailEnd/>
          </a:ln>
          <a:effectLst/>
          <a:scene3d>
            <a:camera prst="legacyObliqueTopRight"/>
            <a:lightRig rig="legacyFlat2" dir="t"/>
          </a:scene3d>
          <a:sp3d extrusionH="430200" prstMaterial="legacyMatte">
            <a:bevelT w="13500" h="13500" prst="angle"/>
            <a:bevelB w="13500" h="13500" prst="angle"/>
            <a:extrusionClr>
              <a:srgbClr val="49FFEE"/>
            </a:extrusionClr>
            <a:contourClr>
              <a:srgbClr val="49FFEE"/>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r>
              <a:rPr kumimoji="1" lang="zh-CN" altLang="en-US" sz="2600" b="1">
                <a:solidFill>
                  <a:srgbClr val="B20425"/>
                </a:solidFill>
                <a:latin typeface="Times New Roman" panose="02020603050405020304" pitchFamily="18" charset="0"/>
                <a:ea typeface="黑体" panose="02010609060101010101" pitchFamily="49" charset="-122"/>
              </a:rPr>
              <a:t>假设检验</a:t>
            </a:r>
            <a:endParaRPr kumimoji="1" lang="zh-CN" altLang="en-US" sz="2400" b="1">
              <a:solidFill>
                <a:srgbClr val="B20425"/>
              </a:solidFill>
              <a:latin typeface="Times New Roman" panose="02020603050405020304" pitchFamily="18" charset="0"/>
            </a:endParaRPr>
          </a:p>
        </p:txBody>
      </p:sp>
      <p:sp>
        <p:nvSpPr>
          <p:cNvPr id="58383" name="Line 15"/>
          <p:cNvSpPr>
            <a:spLocks noChangeShapeType="1"/>
          </p:cNvSpPr>
          <p:nvPr/>
        </p:nvSpPr>
        <p:spPr bwMode="auto">
          <a:xfrm>
            <a:off x="8105775" y="447833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4" name="Line 16"/>
          <p:cNvSpPr>
            <a:spLocks noChangeShapeType="1"/>
          </p:cNvSpPr>
          <p:nvPr/>
        </p:nvSpPr>
        <p:spPr bwMode="auto">
          <a:xfrm flipV="1">
            <a:off x="7046914" y="4473575"/>
            <a:ext cx="1057275"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5" name="Rectangle 17"/>
          <p:cNvSpPr>
            <a:spLocks noGrp="1" noChangeArrowheads="1"/>
          </p:cNvSpPr>
          <p:nvPr>
            <p:ph type="title"/>
          </p:nvPr>
        </p:nvSpPr>
        <p:spPr/>
        <p:txBody>
          <a:bodyPr/>
          <a:lstStyle/>
          <a:p>
            <a:endParaRPr lang="zh-CN" altLang="zh-CN"/>
          </a:p>
        </p:txBody>
      </p:sp>
    </p:spTree>
    <p:extLst>
      <p:ext uri="{BB962C8B-B14F-4D97-AF65-F5344CB8AC3E}">
        <p14:creationId xmlns:p14="http://schemas.microsoft.com/office/powerpoint/2010/main" val="5677658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2642" name="Rectangle 2"/>
          <p:cNvSpPr>
            <a:spLocks noGrp="1" noChangeArrowheads="1"/>
          </p:cNvSpPr>
          <p:nvPr>
            <p:ph type="body" idx="1"/>
          </p:nvPr>
        </p:nvSpPr>
        <p:spPr>
          <a:xfrm>
            <a:off x="2057400" y="1752600"/>
            <a:ext cx="8153400" cy="4419600"/>
          </a:xfrm>
          <a:noFill/>
          <a:ln/>
        </p:spPr>
        <p:txBody>
          <a:bodyPr/>
          <a:lstStyle/>
          <a:p>
            <a:pPr marL="609600" indent="-609600" algn="just">
              <a:spcBef>
                <a:spcPct val="60000"/>
              </a:spcBef>
              <a:buFontTx/>
              <a:buAutoNum type="arabicPeriod"/>
            </a:pPr>
            <a:r>
              <a:rPr lang="zh-CN" altLang="en-US" b="1" dirty="0"/>
              <a:t>分布的变量值始终为正 </a:t>
            </a:r>
          </a:p>
          <a:p>
            <a:pPr marL="609600" indent="-609600" algn="just">
              <a:spcBef>
                <a:spcPct val="60000"/>
              </a:spcBef>
              <a:buFontTx/>
              <a:buAutoNum type="arabicPeriod"/>
            </a:pPr>
            <a:r>
              <a:rPr lang="zh-CN" altLang="en-US" b="1" dirty="0"/>
              <a:t>分布的形状取决于其自由度</a:t>
            </a:r>
            <a:r>
              <a:rPr lang="en-US" altLang="zh-CN" b="1" i="1" dirty="0"/>
              <a:t>n</a:t>
            </a:r>
            <a:r>
              <a:rPr lang="zh-CN" altLang="en-US" b="1" dirty="0"/>
              <a:t>的大小，通常为不对称的正偏分布，但随着自由度的增大逐渐趋于对称 </a:t>
            </a:r>
          </a:p>
          <a:p>
            <a:pPr marL="609600" indent="-609600" algn="just">
              <a:spcBef>
                <a:spcPct val="60000"/>
              </a:spcBef>
              <a:buFontTx/>
              <a:buAutoNum type="arabicPeriod"/>
            </a:pPr>
            <a:r>
              <a:rPr lang="en-US" altLang="zh-CN" b="1" dirty="0"/>
              <a:t>E(</a:t>
            </a:r>
            <a:r>
              <a:rPr lang="en-US" altLang="zh-CN" b="1" i="1" dirty="0">
                <a:sym typeface="Symbol" panose="05050102010706020507" pitchFamily="18" charset="2"/>
              </a:rPr>
              <a:t></a:t>
            </a:r>
            <a:r>
              <a:rPr lang="en-US" altLang="zh-CN" b="1" baseline="30000" dirty="0"/>
              <a:t>2</a:t>
            </a:r>
            <a:r>
              <a:rPr lang="en-US" altLang="zh-CN" b="1" dirty="0"/>
              <a:t>)=</a:t>
            </a:r>
            <a:r>
              <a:rPr lang="en-US" altLang="zh-CN" b="1" i="1" dirty="0"/>
              <a:t>n</a:t>
            </a:r>
            <a:r>
              <a:rPr lang="zh-CN" altLang="en-US" b="1" dirty="0"/>
              <a:t>，</a:t>
            </a:r>
            <a:r>
              <a:rPr lang="en-US" altLang="zh-CN" b="1" dirty="0"/>
              <a:t>D(</a:t>
            </a:r>
            <a:r>
              <a:rPr lang="en-US" altLang="zh-CN" b="1" i="1" dirty="0">
                <a:sym typeface="Symbol" panose="05050102010706020507" pitchFamily="18" charset="2"/>
              </a:rPr>
              <a:t></a:t>
            </a:r>
            <a:r>
              <a:rPr lang="en-US" altLang="zh-CN" b="1" baseline="30000" dirty="0"/>
              <a:t>2</a:t>
            </a:r>
            <a:r>
              <a:rPr lang="en-US" altLang="zh-CN" b="1" dirty="0"/>
              <a:t>)=2</a:t>
            </a:r>
            <a:r>
              <a:rPr lang="en-US" altLang="zh-CN" b="1" i="1" dirty="0"/>
              <a:t>n </a:t>
            </a:r>
            <a:r>
              <a:rPr lang="en-US" altLang="zh-CN" b="1" dirty="0"/>
              <a:t>(</a:t>
            </a:r>
            <a:r>
              <a:rPr lang="zh-CN" altLang="en-US" b="1" dirty="0"/>
              <a:t>其中，</a:t>
            </a:r>
            <a:r>
              <a:rPr lang="en-US" altLang="zh-CN" b="1" i="1" dirty="0"/>
              <a:t>n</a:t>
            </a:r>
            <a:r>
              <a:rPr lang="zh-CN" altLang="en-US" b="1" dirty="0"/>
              <a:t>为自由度</a:t>
            </a:r>
            <a:r>
              <a:rPr lang="en-US" altLang="zh-CN" b="1" dirty="0"/>
              <a:t>) </a:t>
            </a:r>
          </a:p>
          <a:p>
            <a:pPr marL="609600" indent="-609600" algn="just">
              <a:spcBef>
                <a:spcPct val="60000"/>
              </a:spcBef>
              <a:buFontTx/>
              <a:buAutoNum type="arabicPeriod"/>
            </a:pPr>
            <a:r>
              <a:rPr lang="zh-CN" altLang="en-US" b="1" dirty="0"/>
              <a:t>可加性：</a:t>
            </a:r>
          </a:p>
          <a:p>
            <a:pPr marL="1219200" lvl="1" indent="-533400" algn="just">
              <a:spcBef>
                <a:spcPct val="60000"/>
              </a:spcBef>
            </a:pPr>
            <a:r>
              <a:rPr lang="zh-CN" altLang="en-US" b="1" dirty="0"/>
              <a:t>若</a:t>
            </a:r>
            <a:r>
              <a:rPr lang="en-US" altLang="zh-CN" b="1" i="1" dirty="0"/>
              <a:t>U</a:t>
            </a:r>
            <a:r>
              <a:rPr lang="zh-CN" altLang="en-US" b="1" dirty="0"/>
              <a:t>和</a:t>
            </a:r>
            <a:r>
              <a:rPr lang="en-US" altLang="zh-CN" b="1" i="1" dirty="0"/>
              <a:t>V</a:t>
            </a:r>
            <a:r>
              <a:rPr lang="zh-CN" altLang="en-US" b="1" dirty="0"/>
              <a:t>为两个独立的</a:t>
            </a:r>
            <a:r>
              <a:rPr lang="zh-CN" altLang="en-US" b="1" i="1" dirty="0">
                <a:sym typeface="Symbol" panose="05050102010706020507" pitchFamily="18" charset="2"/>
              </a:rPr>
              <a:t></a:t>
            </a:r>
            <a:r>
              <a:rPr lang="en-US" altLang="zh-CN" b="1" baseline="30000" dirty="0"/>
              <a:t>2</a:t>
            </a:r>
            <a:r>
              <a:rPr lang="zh-CN" altLang="en-US" b="1" dirty="0"/>
              <a:t>分布随机变量，</a:t>
            </a:r>
            <a:r>
              <a:rPr lang="en-US" altLang="zh-CN" b="1" i="1" dirty="0"/>
              <a:t>U</a:t>
            </a:r>
            <a:r>
              <a:rPr lang="en-US" altLang="zh-CN" b="1" dirty="0"/>
              <a:t>~</a:t>
            </a:r>
            <a:r>
              <a:rPr lang="en-US" altLang="zh-CN" b="1" i="1" dirty="0">
                <a:sym typeface="Symbol" panose="05050102010706020507" pitchFamily="18" charset="2"/>
              </a:rPr>
              <a:t></a:t>
            </a:r>
            <a:r>
              <a:rPr lang="en-US" altLang="zh-CN" b="1" baseline="30000" dirty="0"/>
              <a:t>2</a:t>
            </a:r>
            <a:r>
              <a:rPr lang="en-US" altLang="zh-CN" b="1" dirty="0"/>
              <a:t>(n</a:t>
            </a:r>
            <a:r>
              <a:rPr lang="en-US" altLang="zh-CN" b="1" baseline="-25000" dirty="0"/>
              <a:t>1</a:t>
            </a:r>
            <a:r>
              <a:rPr lang="en-US" altLang="zh-CN" b="1" dirty="0"/>
              <a:t>)</a:t>
            </a:r>
            <a:r>
              <a:rPr lang="zh-CN" altLang="en-US" b="1" dirty="0"/>
              <a:t>， </a:t>
            </a:r>
            <a:r>
              <a:rPr lang="en-US" altLang="zh-CN" b="1" i="1" dirty="0"/>
              <a:t>V</a:t>
            </a:r>
            <a:r>
              <a:rPr lang="en-US" altLang="zh-CN" b="1" dirty="0"/>
              <a:t>~</a:t>
            </a:r>
            <a:r>
              <a:rPr lang="en-US" altLang="zh-CN" b="1" i="1" dirty="0">
                <a:sym typeface="Symbol" panose="05050102010706020507" pitchFamily="18" charset="2"/>
              </a:rPr>
              <a:t></a:t>
            </a:r>
            <a:r>
              <a:rPr lang="en-US" altLang="zh-CN" b="1" baseline="30000" dirty="0"/>
              <a:t>2</a:t>
            </a:r>
            <a:r>
              <a:rPr lang="en-US" altLang="zh-CN" b="1" dirty="0"/>
              <a:t>(</a:t>
            </a:r>
            <a:r>
              <a:rPr lang="en-US" altLang="zh-CN" b="1" i="1" dirty="0"/>
              <a:t>n</a:t>
            </a:r>
            <a:r>
              <a:rPr lang="en-US" altLang="zh-CN" b="1" baseline="-25000" dirty="0"/>
              <a:t>2</a:t>
            </a:r>
            <a:r>
              <a:rPr lang="en-US" altLang="zh-CN" b="1" dirty="0"/>
              <a:t>),</a:t>
            </a:r>
            <a:r>
              <a:rPr lang="zh-CN" altLang="en-US" b="1" dirty="0"/>
              <a:t>则</a:t>
            </a:r>
            <a:r>
              <a:rPr lang="en-US" altLang="zh-CN" b="1" i="1" dirty="0"/>
              <a:t>U</a:t>
            </a:r>
            <a:r>
              <a:rPr lang="en-US" altLang="zh-CN" b="1" dirty="0"/>
              <a:t>+</a:t>
            </a:r>
            <a:r>
              <a:rPr lang="en-US" altLang="zh-CN" b="1" i="1" dirty="0"/>
              <a:t>V</a:t>
            </a:r>
            <a:r>
              <a:rPr lang="zh-CN" altLang="en-US" b="1" dirty="0"/>
              <a:t>这一随机变量服从自由度为</a:t>
            </a:r>
            <a:r>
              <a:rPr lang="en-US" altLang="zh-CN" b="1" i="1" dirty="0"/>
              <a:t>n</a:t>
            </a:r>
            <a:r>
              <a:rPr lang="en-US" altLang="zh-CN" b="1" baseline="-25000" dirty="0"/>
              <a:t>1</a:t>
            </a:r>
            <a:r>
              <a:rPr lang="en-US" altLang="zh-CN" b="1" dirty="0"/>
              <a:t>+</a:t>
            </a:r>
            <a:r>
              <a:rPr lang="en-US" altLang="zh-CN" b="1" i="1" dirty="0"/>
              <a:t>n</a:t>
            </a:r>
            <a:r>
              <a:rPr lang="en-US" altLang="zh-CN" b="1" baseline="-25000" dirty="0"/>
              <a:t>2</a:t>
            </a:r>
            <a:r>
              <a:rPr lang="zh-CN" altLang="en-US" b="1" dirty="0"/>
              <a:t>的</a:t>
            </a:r>
            <a:r>
              <a:rPr lang="zh-CN" altLang="en-US" b="1" i="1" dirty="0">
                <a:sym typeface="Symbol" panose="05050102010706020507" pitchFamily="18" charset="2"/>
              </a:rPr>
              <a:t></a:t>
            </a:r>
            <a:r>
              <a:rPr lang="en-US" altLang="zh-CN" b="1" baseline="30000" dirty="0"/>
              <a:t>2</a:t>
            </a:r>
            <a:r>
              <a:rPr lang="zh-CN" altLang="en-US" b="1" dirty="0"/>
              <a:t>分布 </a:t>
            </a:r>
          </a:p>
        </p:txBody>
      </p:sp>
      <p:sp>
        <p:nvSpPr>
          <p:cNvPr id="752643" name="Rectangle 3"/>
          <p:cNvSpPr>
            <a:spLocks noGrp="1" noChangeArrowheads="1"/>
          </p:cNvSpPr>
          <p:nvPr>
            <p:ph type="title"/>
          </p:nvPr>
        </p:nvSpPr>
        <p:spPr>
          <a:xfrm>
            <a:off x="817419" y="341168"/>
            <a:ext cx="3708400" cy="635000"/>
          </a:xfrm>
          <a:solidFill>
            <a:schemeClr val="bg1"/>
          </a:solidFill>
          <a:ln/>
        </p:spPr>
        <p:txBody>
          <a:bodyPr vert="horz" lIns="91440" tIns="45720" rIns="91440" bIns="45720" rtlCol="0" anchor="ctr">
            <a:normAutofit fontScale="90000"/>
          </a:bodyPr>
          <a:lstStyle/>
          <a:p>
            <a:r>
              <a:rPr lang="en-US" altLang="zh-CN">
                <a:solidFill>
                  <a:schemeClr val="tx2"/>
                </a:solidFill>
                <a:latin typeface="Arial" panose="020B0604020202020204" pitchFamily="34" charset="0"/>
                <a:sym typeface="Symbol" panose="05050102010706020507" pitchFamily="18" charset="2"/>
              </a:rPr>
              <a:t></a:t>
            </a:r>
            <a:r>
              <a:rPr lang="en-US" altLang="zh-CN">
                <a:solidFill>
                  <a:schemeClr val="tx2"/>
                </a:solidFill>
                <a:latin typeface="Arial" panose="020B0604020202020204" pitchFamily="34" charset="0"/>
              </a:rPr>
              <a:t>2</a:t>
            </a:r>
            <a:r>
              <a:rPr lang="zh-CN" altLang="en-US">
                <a:solidFill>
                  <a:schemeClr val="tx2"/>
                </a:solidFill>
                <a:latin typeface="Arial" panose="020B0604020202020204" pitchFamily="34" charset="0"/>
              </a:rPr>
              <a:t>分布的性质</a:t>
            </a:r>
          </a:p>
        </p:txBody>
      </p:sp>
    </p:spTree>
    <p:extLst>
      <p:ext uri="{BB962C8B-B14F-4D97-AF65-F5344CB8AC3E}">
        <p14:creationId xmlns:p14="http://schemas.microsoft.com/office/powerpoint/2010/main" val="4249320153"/>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ChangeArrowheads="1"/>
          </p:cNvSpPr>
          <p:nvPr/>
        </p:nvSpPr>
        <p:spPr bwMode="auto">
          <a:xfrm>
            <a:off x="526473" y="561975"/>
            <a:ext cx="7092950" cy="647700"/>
          </a:xfrm>
          <a:prstGeom prst="rect">
            <a:avLst/>
          </a:prstGeom>
          <a:solidFill>
            <a:schemeClr val="bg1"/>
          </a:solidFill>
          <a:ln/>
          <a:extLst/>
        </p:spPr>
        <p:txBody>
          <a:bodyPr vert="horz" lIns="91440" tIns="45720" rIns="91440" bIns="45720" rtlCol="0" anchor="ctr">
            <a:normAutofit fontScale="67500" lnSpcReduction="20000"/>
          </a:bodyPr>
          <a:lstStyle/>
          <a:p>
            <a:pPr>
              <a:lnSpc>
                <a:spcPct val="90000"/>
              </a:lnSpc>
              <a:spcBef>
                <a:spcPct val="0"/>
              </a:spcBef>
            </a:pPr>
            <a:r>
              <a:rPr lang="zh-CN" altLang="en-US" sz="4400" dirty="0">
                <a:solidFill>
                  <a:schemeClr val="tx2"/>
                </a:solidFill>
                <a:latin typeface="Arial" panose="020B0604020202020204" pitchFamily="34" charset="0"/>
                <a:ea typeface="+mj-ea"/>
                <a:cs typeface="+mj-cs"/>
              </a:rPr>
              <a:t>第三节   两总体样本统计量的抽样分布</a:t>
            </a:r>
          </a:p>
        </p:txBody>
      </p:sp>
      <p:sp>
        <p:nvSpPr>
          <p:cNvPr id="754691" name="Rectangle 3"/>
          <p:cNvSpPr>
            <a:spLocks noChangeArrowheads="1"/>
          </p:cNvSpPr>
          <p:nvPr/>
        </p:nvSpPr>
        <p:spPr bwMode="auto">
          <a:xfrm>
            <a:off x="2135188" y="2060575"/>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buFontTx/>
              <a:buAutoNum type="ea1ChsPeriod"/>
            </a:pPr>
            <a:r>
              <a:rPr lang="zh-CN" altLang="en-US" b="1">
                <a:effectLst/>
              </a:rPr>
              <a:t>两个样本均值之差的抽样分布</a:t>
            </a:r>
          </a:p>
          <a:p>
            <a:pPr algn="l">
              <a:buFontTx/>
              <a:buAutoNum type="ea1ChsPeriod"/>
            </a:pPr>
            <a:r>
              <a:rPr lang="zh-CN" altLang="en-US" b="1">
                <a:effectLst/>
              </a:rPr>
              <a:t>两个样本比例之差的抽样分布</a:t>
            </a:r>
          </a:p>
          <a:p>
            <a:pPr algn="l">
              <a:buFontTx/>
              <a:buAutoNum type="ea1ChsPeriod"/>
            </a:pPr>
            <a:r>
              <a:rPr lang="zh-CN" altLang="en-US" b="1">
                <a:effectLst/>
              </a:rPr>
              <a:t>两个样本方差比的抽样分布</a:t>
            </a:r>
          </a:p>
        </p:txBody>
      </p:sp>
    </p:spTree>
    <p:extLst>
      <p:ext uri="{BB962C8B-B14F-4D97-AF65-F5344CB8AC3E}">
        <p14:creationId xmlns:p14="http://schemas.microsoft.com/office/powerpoint/2010/main" val="2991939606"/>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body" idx="1"/>
          </p:nvPr>
        </p:nvSpPr>
        <p:spPr>
          <a:xfrm>
            <a:off x="1992313" y="1773238"/>
            <a:ext cx="8153400" cy="4495800"/>
          </a:xfrm>
          <a:noFill/>
          <a:ln/>
        </p:spPr>
        <p:txBody>
          <a:bodyPr/>
          <a:lstStyle/>
          <a:p>
            <a:pPr marL="609600" indent="-609600" algn="just">
              <a:spcBef>
                <a:spcPct val="60000"/>
              </a:spcBef>
              <a:buFontTx/>
              <a:buAutoNum type="arabicPeriod"/>
            </a:pPr>
            <a:r>
              <a:rPr lang="zh-CN" altLang="en-US" b="1"/>
              <a:t>两个总体都为正态分布，即                      ，                     </a:t>
            </a:r>
          </a:p>
          <a:p>
            <a:pPr marL="609600" indent="-609600" algn="just">
              <a:spcBef>
                <a:spcPct val="60000"/>
              </a:spcBef>
              <a:buFontTx/>
              <a:buAutoNum type="arabicPeriod"/>
            </a:pPr>
            <a:endParaRPr lang="zh-CN" altLang="en-US" b="1"/>
          </a:p>
          <a:p>
            <a:pPr marL="609600" indent="-609600" algn="just">
              <a:spcBef>
                <a:spcPct val="60000"/>
              </a:spcBef>
              <a:buFontTx/>
              <a:buAutoNum type="arabicPeriod"/>
            </a:pPr>
            <a:r>
              <a:rPr lang="zh-CN" altLang="en-US" b="1"/>
              <a:t>两个样本均值之差          的抽样分布服从正态分布，其分布的数学期望为两个总体均值之差</a:t>
            </a:r>
          </a:p>
          <a:p>
            <a:pPr marL="609600" indent="-609600" algn="just">
              <a:spcBef>
                <a:spcPct val="60000"/>
              </a:spcBef>
              <a:buFontTx/>
              <a:buAutoNum type="arabicPeriod"/>
            </a:pPr>
            <a:endParaRPr lang="zh-CN" altLang="en-US" b="1"/>
          </a:p>
          <a:p>
            <a:pPr marL="609600" indent="-609600" algn="just">
              <a:spcBef>
                <a:spcPct val="60000"/>
              </a:spcBef>
            </a:pPr>
            <a:r>
              <a:rPr lang="zh-CN" altLang="en-US" b="1"/>
              <a:t>       方差为各自的方差之和 	</a:t>
            </a:r>
          </a:p>
        </p:txBody>
      </p:sp>
      <p:sp>
        <p:nvSpPr>
          <p:cNvPr id="742403" name="Rectangle 3"/>
          <p:cNvSpPr>
            <a:spLocks noGrp="1" noChangeArrowheads="1"/>
          </p:cNvSpPr>
          <p:nvPr>
            <p:ph type="title"/>
          </p:nvPr>
        </p:nvSpPr>
        <p:spPr>
          <a:xfrm>
            <a:off x="487434" y="357187"/>
            <a:ext cx="7530235" cy="636588"/>
          </a:xfrm>
          <a:solidFill>
            <a:schemeClr val="bg1"/>
          </a:solidFill>
          <a:ln/>
        </p:spPr>
        <p:txBody>
          <a:bodyPr vert="horz" lIns="91440" tIns="45720" rIns="91440" bIns="45720" rtlCol="0" anchor="ctr">
            <a:normAutofit fontScale="90000"/>
          </a:bodyPr>
          <a:lstStyle/>
          <a:p>
            <a:r>
              <a:rPr lang="zh-CN" altLang="en-US" sz="4000">
                <a:solidFill>
                  <a:schemeClr val="tx2"/>
                </a:solidFill>
                <a:latin typeface="Arial" panose="020B0604020202020204" pitchFamily="34" charset="0"/>
              </a:rPr>
              <a:t>一、两个样本均值之差的抽样分布</a:t>
            </a:r>
          </a:p>
        </p:txBody>
      </p:sp>
      <p:graphicFrame>
        <p:nvGraphicFramePr>
          <p:cNvPr id="742404" name="Object 4"/>
          <p:cNvGraphicFramePr>
            <a:graphicFrameLocks noChangeAspect="1"/>
          </p:cNvGraphicFramePr>
          <p:nvPr>
            <p:extLst>
              <p:ext uri="{D42A27DB-BD31-4B8C-83A1-F6EECF244321}">
                <p14:modId xmlns:p14="http://schemas.microsoft.com/office/powerpoint/2010/main" val="3535553352"/>
              </p:ext>
            </p:extLst>
          </p:nvPr>
        </p:nvGraphicFramePr>
        <p:xfrm>
          <a:off x="7086600" y="1739900"/>
          <a:ext cx="1862138" cy="482600"/>
        </p:xfrm>
        <a:graphic>
          <a:graphicData uri="http://schemas.openxmlformats.org/presentationml/2006/ole">
            <mc:AlternateContent xmlns:mc="http://schemas.openxmlformats.org/markup-compatibility/2006">
              <mc:Choice xmlns:v="urn:schemas-microsoft-com:vml" Requires="v">
                <p:oleObj spid="_x0000_s8294" name="公式" r:id="rId4" imgW="1015920" imgH="241200" progId="Equation.3">
                  <p:embed/>
                </p:oleObj>
              </mc:Choice>
              <mc:Fallback>
                <p:oleObj name="公式" r:id="rId4" imgW="1015920" imgH="241200" progId="Equation.3">
                  <p:embed/>
                  <p:pic>
                    <p:nvPicPr>
                      <p:cNvPr id="0" name=""/>
                      <p:cNvPicPr>
                        <a:picLocks noChangeAspect="1" noChangeArrowheads="1"/>
                      </p:cNvPicPr>
                      <p:nvPr/>
                    </p:nvPicPr>
                    <p:blipFill>
                      <a:blip r:embed="rId5"/>
                      <a:srcRect/>
                      <a:stretch>
                        <a:fillRect/>
                      </a:stretch>
                    </p:blipFill>
                    <p:spPr bwMode="auto">
                      <a:xfrm>
                        <a:off x="7086600" y="1739900"/>
                        <a:ext cx="1862138" cy="48260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2406" name="Object 6"/>
          <p:cNvGraphicFramePr>
            <a:graphicFrameLocks noChangeAspect="1"/>
          </p:cNvGraphicFramePr>
          <p:nvPr>
            <p:extLst>
              <p:ext uri="{D42A27DB-BD31-4B8C-83A1-F6EECF244321}">
                <p14:modId xmlns:p14="http://schemas.microsoft.com/office/powerpoint/2010/main" val="2580065752"/>
              </p:ext>
            </p:extLst>
          </p:nvPr>
        </p:nvGraphicFramePr>
        <p:xfrm>
          <a:off x="2927350" y="2336800"/>
          <a:ext cx="1908175" cy="482600"/>
        </p:xfrm>
        <a:graphic>
          <a:graphicData uri="http://schemas.openxmlformats.org/presentationml/2006/ole">
            <mc:AlternateContent xmlns:mc="http://schemas.openxmlformats.org/markup-compatibility/2006">
              <mc:Choice xmlns:v="urn:schemas-microsoft-com:vml" Requires="v">
                <p:oleObj spid="_x0000_s8295" name="公式" r:id="rId6" imgW="1041120" imgH="241200" progId="Equation.3">
                  <p:embed/>
                </p:oleObj>
              </mc:Choice>
              <mc:Fallback>
                <p:oleObj name="公式" r:id="rId6" imgW="1041120" imgH="241200" progId="Equation.3">
                  <p:embed/>
                  <p:pic>
                    <p:nvPicPr>
                      <p:cNvPr id="0" name=""/>
                      <p:cNvPicPr>
                        <a:picLocks noChangeAspect="1" noChangeArrowheads="1"/>
                      </p:cNvPicPr>
                      <p:nvPr/>
                    </p:nvPicPr>
                    <p:blipFill>
                      <a:blip r:embed="rId7"/>
                      <a:srcRect/>
                      <a:stretch>
                        <a:fillRect/>
                      </a:stretch>
                    </p:blipFill>
                    <p:spPr bwMode="auto">
                      <a:xfrm>
                        <a:off x="2927350" y="2336800"/>
                        <a:ext cx="1908175" cy="48260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2407" name="Object 7"/>
          <p:cNvGraphicFramePr>
            <a:graphicFrameLocks noChangeAspect="1"/>
          </p:cNvGraphicFramePr>
          <p:nvPr>
            <p:extLst>
              <p:ext uri="{D42A27DB-BD31-4B8C-83A1-F6EECF244321}">
                <p14:modId xmlns:p14="http://schemas.microsoft.com/office/powerpoint/2010/main" val="2550503383"/>
              </p:ext>
            </p:extLst>
          </p:nvPr>
        </p:nvGraphicFramePr>
        <p:xfrm>
          <a:off x="5580857" y="3060700"/>
          <a:ext cx="976312" cy="457200"/>
        </p:xfrm>
        <a:graphic>
          <a:graphicData uri="http://schemas.openxmlformats.org/presentationml/2006/ole">
            <mc:AlternateContent xmlns:mc="http://schemas.openxmlformats.org/markup-compatibility/2006">
              <mc:Choice xmlns:v="urn:schemas-microsoft-com:vml" Requires="v">
                <p:oleObj spid="_x0000_s8296" name="公式" r:id="rId8" imgW="533160" imgH="228600" progId="Equation.3">
                  <p:embed/>
                </p:oleObj>
              </mc:Choice>
              <mc:Fallback>
                <p:oleObj name="公式" r:id="rId8" imgW="533160" imgH="228600" progId="Equation.3">
                  <p:embed/>
                  <p:pic>
                    <p:nvPicPr>
                      <p:cNvPr id="0" name=""/>
                      <p:cNvPicPr>
                        <a:picLocks noChangeAspect="1" noChangeArrowheads="1"/>
                      </p:cNvPicPr>
                      <p:nvPr/>
                    </p:nvPicPr>
                    <p:blipFill>
                      <a:blip r:embed="rId9"/>
                      <a:srcRect/>
                      <a:stretch>
                        <a:fillRect/>
                      </a:stretch>
                    </p:blipFill>
                    <p:spPr bwMode="auto">
                      <a:xfrm>
                        <a:off x="5580857" y="3060700"/>
                        <a:ext cx="976312" cy="45720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2408" name="Object 8"/>
          <p:cNvGraphicFramePr>
            <a:graphicFrameLocks noChangeAspect="1"/>
          </p:cNvGraphicFramePr>
          <p:nvPr>
            <p:extLst>
              <p:ext uri="{D42A27DB-BD31-4B8C-83A1-F6EECF244321}">
                <p14:modId xmlns:p14="http://schemas.microsoft.com/office/powerpoint/2010/main" val="3903227445"/>
              </p:ext>
            </p:extLst>
          </p:nvPr>
        </p:nvGraphicFramePr>
        <p:xfrm>
          <a:off x="4051300" y="4076700"/>
          <a:ext cx="3324225" cy="517525"/>
        </p:xfrm>
        <a:graphic>
          <a:graphicData uri="http://schemas.openxmlformats.org/presentationml/2006/ole">
            <mc:AlternateContent xmlns:mc="http://schemas.openxmlformats.org/markup-compatibility/2006">
              <mc:Choice xmlns:v="urn:schemas-microsoft-com:vml" Requires="v">
                <p:oleObj spid="_x0000_s8297" name="公式" r:id="rId10" imgW="1473120" imgH="228600" progId="Equation.3">
                  <p:embed/>
                </p:oleObj>
              </mc:Choice>
              <mc:Fallback>
                <p:oleObj name="公式" r:id="rId10" imgW="1473120" imgH="228600" progId="Equation.3">
                  <p:embed/>
                  <p:pic>
                    <p:nvPicPr>
                      <p:cNvPr id="0" name=""/>
                      <p:cNvPicPr>
                        <a:picLocks noChangeAspect="1" noChangeArrowheads="1"/>
                      </p:cNvPicPr>
                      <p:nvPr/>
                    </p:nvPicPr>
                    <p:blipFill>
                      <a:blip r:embed="rId11"/>
                      <a:srcRect/>
                      <a:stretch>
                        <a:fillRect/>
                      </a:stretch>
                    </p:blipFill>
                    <p:spPr bwMode="auto">
                      <a:xfrm>
                        <a:off x="4051300" y="4076700"/>
                        <a:ext cx="3324225" cy="517525"/>
                      </a:xfrm>
                      <a:prstGeom prst="rect">
                        <a:avLst/>
                      </a:prstGeom>
                      <a:noFill/>
                      <a:ln w="38100">
                        <a:solidFill>
                          <a:srgbClr val="99FF66"/>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2412" name="Object 12"/>
          <p:cNvGraphicFramePr>
            <a:graphicFrameLocks noChangeAspect="1"/>
          </p:cNvGraphicFramePr>
          <p:nvPr>
            <p:extLst>
              <p:ext uri="{D42A27DB-BD31-4B8C-83A1-F6EECF244321}">
                <p14:modId xmlns:p14="http://schemas.microsoft.com/office/powerpoint/2010/main" val="3538159288"/>
              </p:ext>
            </p:extLst>
          </p:nvPr>
        </p:nvGraphicFramePr>
        <p:xfrm>
          <a:off x="4194175" y="5516563"/>
          <a:ext cx="3298825" cy="984250"/>
        </p:xfrm>
        <a:graphic>
          <a:graphicData uri="http://schemas.openxmlformats.org/presentationml/2006/ole">
            <mc:AlternateContent xmlns:mc="http://schemas.openxmlformats.org/markup-compatibility/2006">
              <mc:Choice xmlns:v="urn:schemas-microsoft-com:vml" Requires="v">
                <p:oleObj spid="_x0000_s8298" name="公式" r:id="rId12" imgW="1244520" imgH="457200" progId="Equation.3">
                  <p:embed/>
                </p:oleObj>
              </mc:Choice>
              <mc:Fallback>
                <p:oleObj name="公式" r:id="rId12" imgW="1244520" imgH="457200" progId="Equation.3">
                  <p:embed/>
                  <p:pic>
                    <p:nvPicPr>
                      <p:cNvPr id="0" name=""/>
                      <p:cNvPicPr>
                        <a:picLocks noChangeAspect="1" noChangeArrowheads="1"/>
                      </p:cNvPicPr>
                      <p:nvPr/>
                    </p:nvPicPr>
                    <p:blipFill>
                      <a:blip r:embed="rId13"/>
                      <a:srcRect/>
                      <a:stretch>
                        <a:fillRect/>
                      </a:stretch>
                    </p:blipFill>
                    <p:spPr bwMode="auto">
                      <a:xfrm>
                        <a:off x="4194175" y="5516563"/>
                        <a:ext cx="3298825" cy="984250"/>
                      </a:xfrm>
                      <a:prstGeom prst="rect">
                        <a:avLst/>
                      </a:prstGeom>
                      <a:noFill/>
                      <a:ln w="38100">
                        <a:solidFill>
                          <a:srgbClr val="99FF66"/>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99FF66"/>
                            </a:solidFill>
                          </a14:hiddenFill>
                        </a:ext>
                      </a:extLst>
                    </p:spPr>
                  </p:pic>
                </p:oleObj>
              </mc:Fallback>
            </mc:AlternateContent>
          </a:graphicData>
        </a:graphic>
      </p:graphicFrame>
    </p:spTree>
    <p:extLst>
      <p:ext uri="{BB962C8B-B14F-4D97-AF65-F5344CB8AC3E}">
        <p14:creationId xmlns:p14="http://schemas.microsoft.com/office/powerpoint/2010/main" val="741774193"/>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body" idx="1"/>
          </p:nvPr>
        </p:nvSpPr>
        <p:spPr>
          <a:xfrm>
            <a:off x="2057400" y="1676400"/>
            <a:ext cx="8153400" cy="4495800"/>
          </a:xfrm>
          <a:noFill/>
          <a:ln/>
        </p:spPr>
        <p:txBody>
          <a:bodyPr/>
          <a:lstStyle/>
          <a:p>
            <a:pPr marL="609600" indent="-609600" algn="just">
              <a:spcBef>
                <a:spcPct val="60000"/>
              </a:spcBef>
              <a:buFontTx/>
              <a:buAutoNum type="arabicPeriod"/>
            </a:pPr>
            <a:r>
              <a:rPr lang="zh-CN" altLang="en-US" sz="2600" b="1" dirty="0"/>
              <a:t>两个总体都服从二项分布</a:t>
            </a:r>
          </a:p>
          <a:p>
            <a:pPr marL="609600" indent="-609600" algn="just">
              <a:spcBef>
                <a:spcPct val="60000"/>
              </a:spcBef>
              <a:buFontTx/>
              <a:buAutoNum type="arabicPeriod"/>
            </a:pPr>
            <a:r>
              <a:rPr lang="zh-CN" altLang="en-US" sz="2600" b="1" dirty="0"/>
              <a:t>分别从两个总体中抽取容量为</a:t>
            </a:r>
            <a:r>
              <a:rPr lang="en-US" altLang="zh-CN" sz="2600" b="1" i="1" dirty="0"/>
              <a:t>n</a:t>
            </a:r>
            <a:r>
              <a:rPr lang="en-US" altLang="zh-CN" sz="2600" b="1" baseline="-25000" dirty="0"/>
              <a:t>1</a:t>
            </a:r>
            <a:r>
              <a:rPr lang="zh-CN" altLang="en-US" sz="2600" b="1" dirty="0"/>
              <a:t>和</a:t>
            </a:r>
            <a:r>
              <a:rPr lang="en-US" altLang="zh-CN" sz="2600" b="1" i="1" dirty="0"/>
              <a:t>n</a:t>
            </a:r>
            <a:r>
              <a:rPr lang="en-US" altLang="zh-CN" sz="2600" b="1" baseline="-25000" dirty="0"/>
              <a:t>2</a:t>
            </a:r>
            <a:r>
              <a:rPr lang="zh-CN" altLang="en-US" sz="2600" b="1" dirty="0"/>
              <a:t>的独立样本，当两个样本都为大样本时，两个样本比例之差的抽样分布可用正态分布来近似</a:t>
            </a:r>
          </a:p>
          <a:p>
            <a:pPr marL="609600" indent="-609600" algn="just">
              <a:spcBef>
                <a:spcPct val="60000"/>
              </a:spcBef>
              <a:buFontTx/>
              <a:buAutoNum type="arabicPeriod"/>
            </a:pPr>
            <a:r>
              <a:rPr lang="zh-CN" altLang="en-US" sz="2600" b="1" dirty="0"/>
              <a:t>分布的数学期望为</a:t>
            </a:r>
          </a:p>
          <a:p>
            <a:pPr marL="609600" indent="-609600" algn="just">
              <a:spcBef>
                <a:spcPct val="60000"/>
              </a:spcBef>
              <a:buFontTx/>
              <a:buAutoNum type="arabicPeriod"/>
            </a:pPr>
            <a:endParaRPr lang="zh-CN" altLang="en-US" sz="2600" b="1" dirty="0"/>
          </a:p>
          <a:p>
            <a:pPr marL="609600" indent="-609600" algn="just">
              <a:spcBef>
                <a:spcPct val="60000"/>
              </a:spcBef>
            </a:pPr>
            <a:r>
              <a:rPr lang="zh-CN" altLang="en-US" sz="2600" b="1" dirty="0"/>
              <a:t>方差为各自的方差之和 	</a:t>
            </a:r>
          </a:p>
        </p:txBody>
      </p:sp>
      <p:sp>
        <p:nvSpPr>
          <p:cNvPr id="762883" name="Rectangle 3"/>
          <p:cNvSpPr>
            <a:spLocks noGrp="1" noChangeArrowheads="1"/>
          </p:cNvSpPr>
          <p:nvPr>
            <p:ph type="title"/>
          </p:nvPr>
        </p:nvSpPr>
        <p:spPr>
          <a:xfrm>
            <a:off x="758536" y="476251"/>
            <a:ext cx="7318664" cy="576263"/>
          </a:xfrm>
          <a:solidFill>
            <a:schemeClr val="bg1"/>
          </a:solidFill>
          <a:ln/>
        </p:spPr>
        <p:txBody>
          <a:bodyPr vert="horz" lIns="91440" tIns="45720" rIns="91440" bIns="45720" rtlCol="0" anchor="ctr">
            <a:normAutofit fontScale="90000"/>
          </a:bodyPr>
          <a:lstStyle/>
          <a:p>
            <a:r>
              <a:rPr lang="zh-CN" altLang="en-US" sz="4000">
                <a:solidFill>
                  <a:schemeClr val="tx2"/>
                </a:solidFill>
                <a:latin typeface="Arial" panose="020B0604020202020204" pitchFamily="34" charset="0"/>
              </a:rPr>
              <a:t>二、两个样本比例之差的抽样分布</a:t>
            </a:r>
          </a:p>
        </p:txBody>
      </p:sp>
      <p:graphicFrame>
        <p:nvGraphicFramePr>
          <p:cNvPr id="762887" name="Object 7"/>
          <p:cNvGraphicFramePr>
            <a:graphicFrameLocks noChangeAspect="1"/>
          </p:cNvGraphicFramePr>
          <p:nvPr>
            <p:extLst>
              <p:ext uri="{D42A27DB-BD31-4B8C-83A1-F6EECF244321}">
                <p14:modId xmlns:p14="http://schemas.microsoft.com/office/powerpoint/2010/main" val="1583984324"/>
              </p:ext>
            </p:extLst>
          </p:nvPr>
        </p:nvGraphicFramePr>
        <p:xfrm>
          <a:off x="3417888" y="4167188"/>
          <a:ext cx="3181350" cy="517525"/>
        </p:xfrm>
        <a:graphic>
          <a:graphicData uri="http://schemas.openxmlformats.org/presentationml/2006/ole">
            <mc:AlternateContent xmlns:mc="http://schemas.openxmlformats.org/markup-compatibility/2006">
              <mc:Choice xmlns:v="urn:schemas-microsoft-com:vml" Requires="v">
                <p:oleObj spid="_x0000_s9258" name="公式" r:id="rId4" imgW="1409400" imgH="228600" progId="Equation.3">
                  <p:embed/>
                </p:oleObj>
              </mc:Choice>
              <mc:Fallback>
                <p:oleObj name="公式" r:id="rId4" imgW="1409400" imgH="228600" progId="Equation.3">
                  <p:embed/>
                  <p:pic>
                    <p:nvPicPr>
                      <p:cNvPr id="0" name=""/>
                      <p:cNvPicPr>
                        <a:picLocks noChangeAspect="1" noChangeArrowheads="1"/>
                      </p:cNvPicPr>
                      <p:nvPr/>
                    </p:nvPicPr>
                    <p:blipFill>
                      <a:blip r:embed="rId5"/>
                      <a:srcRect/>
                      <a:stretch>
                        <a:fillRect/>
                      </a:stretch>
                    </p:blipFill>
                    <p:spPr bwMode="auto">
                      <a:xfrm>
                        <a:off x="3417888" y="4167188"/>
                        <a:ext cx="3181350" cy="517525"/>
                      </a:xfrm>
                      <a:prstGeom prst="rect">
                        <a:avLst/>
                      </a:prstGeom>
                      <a:noFill/>
                      <a:ln w="28575">
                        <a:solidFill>
                          <a:srgbClr val="99FF66"/>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2888" name="Object 8"/>
          <p:cNvGraphicFramePr>
            <a:graphicFrameLocks noChangeAspect="1"/>
          </p:cNvGraphicFramePr>
          <p:nvPr>
            <p:extLst>
              <p:ext uri="{D42A27DB-BD31-4B8C-83A1-F6EECF244321}">
                <p14:modId xmlns:p14="http://schemas.microsoft.com/office/powerpoint/2010/main" val="2771565507"/>
              </p:ext>
            </p:extLst>
          </p:nvPr>
        </p:nvGraphicFramePr>
        <p:xfrm>
          <a:off x="3338513" y="5589588"/>
          <a:ext cx="5354637" cy="957262"/>
        </p:xfrm>
        <a:graphic>
          <a:graphicData uri="http://schemas.openxmlformats.org/presentationml/2006/ole">
            <mc:AlternateContent xmlns:mc="http://schemas.openxmlformats.org/markup-compatibility/2006">
              <mc:Choice xmlns:v="urn:schemas-microsoft-com:vml" Requires="v">
                <p:oleObj spid="_x0000_s9259" name="公式" r:id="rId6" imgW="2158920" imgH="444240" progId="Equation.3">
                  <p:embed/>
                </p:oleObj>
              </mc:Choice>
              <mc:Fallback>
                <p:oleObj name="公式" r:id="rId6" imgW="2158920" imgH="444240" progId="Equation.3">
                  <p:embed/>
                  <p:pic>
                    <p:nvPicPr>
                      <p:cNvPr id="0" name=""/>
                      <p:cNvPicPr>
                        <a:picLocks noChangeAspect="1" noChangeArrowheads="1"/>
                      </p:cNvPicPr>
                      <p:nvPr/>
                    </p:nvPicPr>
                    <p:blipFill>
                      <a:blip r:embed="rId7"/>
                      <a:srcRect/>
                      <a:stretch>
                        <a:fillRect/>
                      </a:stretch>
                    </p:blipFill>
                    <p:spPr bwMode="auto">
                      <a:xfrm>
                        <a:off x="3338513" y="5589588"/>
                        <a:ext cx="5354637" cy="957262"/>
                      </a:xfrm>
                      <a:prstGeom prst="rect">
                        <a:avLst/>
                      </a:prstGeom>
                      <a:noFill/>
                      <a:ln w="28575">
                        <a:solidFill>
                          <a:srgbClr val="99FF66"/>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368841"/>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561975" y="290513"/>
            <a:ext cx="6877050" cy="679450"/>
          </a:xfrm>
          <a:solidFill>
            <a:schemeClr val="bg1"/>
          </a:solidFill>
          <a:ln/>
        </p:spPr>
        <p:txBody>
          <a:bodyPr vert="horz" lIns="91440" tIns="45720" rIns="91440" bIns="45720" rtlCol="0" anchor="ctr">
            <a:normAutofit fontScale="90000"/>
          </a:bodyPr>
          <a:lstStyle/>
          <a:p>
            <a:r>
              <a:rPr lang="zh-CN" altLang="en-US" sz="4000">
                <a:solidFill>
                  <a:schemeClr val="tx2"/>
                </a:solidFill>
                <a:latin typeface="Arial" panose="020B0604020202020204" pitchFamily="34" charset="0"/>
              </a:rPr>
              <a:t>三、两个样本方差比的抽样分布</a:t>
            </a:r>
          </a:p>
        </p:txBody>
      </p:sp>
      <p:sp>
        <p:nvSpPr>
          <p:cNvPr id="416776" name="Text Box 8"/>
          <p:cNvSpPr txBox="1">
            <a:spLocks noChangeArrowheads="1"/>
          </p:cNvSpPr>
          <p:nvPr/>
        </p:nvSpPr>
        <p:spPr bwMode="auto">
          <a:xfrm>
            <a:off x="1981199" y="1752601"/>
            <a:ext cx="910045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AutoNum type="arabicPeriod"/>
            </a:pPr>
            <a:r>
              <a:rPr lang="en-US" altLang="zh-CN" sz="2800" b="1" dirty="0">
                <a:latin typeface="Arial" panose="020B0604020202020204" pitchFamily="34" charset="0"/>
              </a:rPr>
              <a:t> </a:t>
            </a:r>
            <a:r>
              <a:rPr lang="zh-CN" altLang="en-US" sz="2800" b="1" dirty="0">
                <a:latin typeface="Arial" panose="020B0604020202020204" pitchFamily="34" charset="0"/>
              </a:rPr>
              <a:t>两</a:t>
            </a:r>
            <a:r>
              <a:rPr lang="zh-CN" altLang="en-US" sz="2800" b="1" dirty="0"/>
              <a:t>个总体都为正态分布，即</a:t>
            </a:r>
            <a:r>
              <a:rPr lang="en-US" altLang="zh-CN" sz="2800" b="1" i="1" dirty="0"/>
              <a:t>X</a:t>
            </a:r>
            <a:r>
              <a:rPr lang="en-US" altLang="zh-CN" sz="2800" b="1" baseline="-25000" dirty="0"/>
              <a:t>1</a:t>
            </a:r>
            <a:r>
              <a:rPr lang="en-US" altLang="zh-CN" sz="2800" b="1" dirty="0"/>
              <a:t>~</a:t>
            </a:r>
            <a:r>
              <a:rPr lang="en-US" altLang="zh-CN" sz="2800" b="1" i="1" dirty="0"/>
              <a:t>N</a:t>
            </a:r>
            <a:r>
              <a:rPr lang="en-US" altLang="zh-CN" sz="2800" b="1" dirty="0"/>
              <a:t>(</a:t>
            </a:r>
            <a:r>
              <a:rPr lang="en-US" altLang="zh-CN" sz="2800" b="1" i="1" dirty="0"/>
              <a:t>μ</a:t>
            </a:r>
            <a:r>
              <a:rPr lang="en-US" altLang="zh-CN" sz="2800" b="1" baseline="-25000" dirty="0"/>
              <a:t>1</a:t>
            </a:r>
            <a:r>
              <a:rPr lang="en-US" altLang="zh-CN" sz="2800" b="1" dirty="0"/>
              <a:t>,</a:t>
            </a:r>
            <a:r>
              <a:rPr lang="en-US" altLang="zh-CN" sz="2800" b="1" i="1" dirty="0"/>
              <a:t>σ</a:t>
            </a:r>
            <a:r>
              <a:rPr lang="en-US" altLang="zh-CN" sz="2800" b="1" baseline="-25000" dirty="0"/>
              <a:t>1</a:t>
            </a:r>
            <a:r>
              <a:rPr lang="en-US" altLang="zh-CN" sz="2800" b="1" baseline="30000" dirty="0"/>
              <a:t>2</a:t>
            </a:r>
            <a:r>
              <a:rPr lang="en-US" altLang="zh-CN" sz="2800" b="1" dirty="0"/>
              <a:t>)</a:t>
            </a:r>
            <a:r>
              <a:rPr lang="zh-CN" altLang="en-US" sz="2800" b="1" dirty="0"/>
              <a:t>的一个样本， </a:t>
            </a:r>
            <a:r>
              <a:rPr lang="en-US" altLang="zh-CN" sz="2800" b="1" i="1" dirty="0"/>
              <a:t>Y</a:t>
            </a:r>
            <a:r>
              <a:rPr lang="en-US" altLang="zh-CN" sz="2800" b="1" baseline="-25000" dirty="0"/>
              <a:t>1</a:t>
            </a:r>
            <a:r>
              <a:rPr lang="zh-CN" altLang="en-US" sz="2800" b="1" dirty="0"/>
              <a:t>，</a:t>
            </a:r>
            <a:r>
              <a:rPr lang="en-US" altLang="zh-CN" sz="2800" b="1" i="1" dirty="0"/>
              <a:t>Y</a:t>
            </a:r>
            <a:r>
              <a:rPr lang="en-US" altLang="zh-CN" sz="2800" b="1" baseline="-25000" dirty="0"/>
              <a:t>2</a:t>
            </a:r>
            <a:r>
              <a:rPr lang="zh-CN" altLang="en-US" sz="2800" b="1" dirty="0"/>
              <a:t>，</a:t>
            </a:r>
            <a:r>
              <a:rPr lang="en-US" altLang="zh-CN" sz="2800" b="1" dirty="0"/>
              <a:t>… </a:t>
            </a:r>
            <a:r>
              <a:rPr lang="zh-CN" altLang="en-US" sz="2800" b="1" dirty="0"/>
              <a:t>，</a:t>
            </a:r>
            <a:r>
              <a:rPr lang="en-US" altLang="zh-CN" sz="2800" b="1" i="1" dirty="0"/>
              <a:t>Y</a:t>
            </a:r>
            <a:r>
              <a:rPr lang="en-US" altLang="zh-CN" sz="2800" b="1" baseline="-25000" dirty="0"/>
              <a:t>n2</a:t>
            </a:r>
            <a:r>
              <a:rPr lang="zh-CN" altLang="en-US" sz="2800" b="1" dirty="0"/>
              <a:t>是来自正态总体</a:t>
            </a:r>
            <a:r>
              <a:rPr lang="en-US" altLang="zh-CN" sz="2800" b="1" i="1" dirty="0"/>
              <a:t>X</a:t>
            </a:r>
            <a:r>
              <a:rPr lang="en-US" altLang="zh-CN" sz="2800" b="1" baseline="-25000" dirty="0"/>
              <a:t>2</a:t>
            </a:r>
            <a:r>
              <a:rPr lang="en-US" altLang="zh-CN" sz="2800" b="1" dirty="0"/>
              <a:t>~</a:t>
            </a:r>
            <a:r>
              <a:rPr lang="en-US" altLang="zh-CN" sz="2800" b="1" i="1" dirty="0"/>
              <a:t>N</a:t>
            </a:r>
            <a:r>
              <a:rPr lang="en-US" altLang="zh-CN" sz="2800" b="1" dirty="0"/>
              <a:t>(</a:t>
            </a:r>
            <a:r>
              <a:rPr lang="en-US" altLang="zh-CN" sz="2800" b="1" i="1" dirty="0"/>
              <a:t>μ</a:t>
            </a:r>
            <a:r>
              <a:rPr lang="en-US" altLang="zh-CN" sz="2800" b="1" baseline="-25000" dirty="0"/>
              <a:t>2</a:t>
            </a:r>
            <a:r>
              <a:rPr lang="en-US" altLang="zh-CN" sz="2800" b="1" dirty="0"/>
              <a:t>,</a:t>
            </a:r>
            <a:r>
              <a:rPr lang="en-US" altLang="zh-CN" sz="2800" b="1" i="1" dirty="0"/>
              <a:t>σ</a:t>
            </a:r>
            <a:r>
              <a:rPr lang="en-US" altLang="zh-CN" sz="2800" b="1" baseline="-25000" dirty="0"/>
              <a:t>2</a:t>
            </a:r>
            <a:r>
              <a:rPr lang="en-US" altLang="zh-CN" sz="2800" b="1" baseline="30000" dirty="0"/>
              <a:t>2 </a:t>
            </a:r>
            <a:r>
              <a:rPr lang="en-US" altLang="zh-CN" sz="2800" b="1" dirty="0"/>
              <a:t>)</a:t>
            </a:r>
          </a:p>
          <a:p>
            <a:pPr algn="just">
              <a:spcBef>
                <a:spcPct val="50000"/>
              </a:spcBef>
              <a:buFontTx/>
              <a:buAutoNum type="arabicPeriod"/>
            </a:pPr>
            <a:r>
              <a:rPr lang="zh-CN" altLang="en-US" sz="2800" b="1" dirty="0">
                <a:latin typeface="Arial" panose="020B0604020202020204" pitchFamily="34" charset="0"/>
              </a:rPr>
              <a:t>从两</a:t>
            </a:r>
            <a:r>
              <a:rPr lang="zh-CN" altLang="en-US" sz="2800" b="1" dirty="0"/>
              <a:t>个总体中分别抽取容量为</a:t>
            </a:r>
            <a:r>
              <a:rPr lang="en-US" altLang="zh-CN" sz="2800" b="1" i="1" dirty="0"/>
              <a:t>n</a:t>
            </a:r>
            <a:r>
              <a:rPr lang="en-US" altLang="zh-CN" sz="2800" b="1" baseline="-25000" dirty="0"/>
              <a:t>1</a:t>
            </a:r>
            <a:r>
              <a:rPr lang="zh-CN" altLang="en-US" sz="2800" b="1" dirty="0"/>
              <a:t>和</a:t>
            </a:r>
            <a:r>
              <a:rPr lang="en-US" altLang="zh-CN" sz="2800" b="1" i="1" dirty="0"/>
              <a:t>n</a:t>
            </a:r>
            <a:r>
              <a:rPr lang="en-US" altLang="zh-CN" sz="2800" b="1" baseline="-25000" dirty="0"/>
              <a:t>2</a:t>
            </a:r>
            <a:r>
              <a:rPr lang="zh-CN" altLang="en-US" sz="2800" b="1" dirty="0"/>
              <a:t>的独立样本</a:t>
            </a:r>
          </a:p>
          <a:p>
            <a:pPr algn="just">
              <a:spcBef>
                <a:spcPct val="50000"/>
              </a:spcBef>
              <a:buFontTx/>
              <a:buAutoNum type="arabicPeriod"/>
            </a:pPr>
            <a:r>
              <a:rPr lang="zh-CN" altLang="en-US" sz="2800" b="1" dirty="0">
                <a:latin typeface="Arial" panose="020B0604020202020204" pitchFamily="34" charset="0"/>
              </a:rPr>
              <a:t>两</a:t>
            </a:r>
            <a:r>
              <a:rPr lang="zh-CN" altLang="en-US" sz="2800" b="1" dirty="0"/>
              <a:t>个样本方差比的抽样分布，服从分子自由度为</a:t>
            </a:r>
            <a:r>
              <a:rPr lang="en-US" altLang="zh-CN" sz="2800" b="1" dirty="0"/>
              <a:t>(</a:t>
            </a:r>
            <a:r>
              <a:rPr lang="en-US" altLang="zh-CN" sz="2800" b="1" i="1" dirty="0"/>
              <a:t>n</a:t>
            </a:r>
            <a:r>
              <a:rPr lang="en-US" altLang="zh-CN" sz="2800" b="1" baseline="-25000" dirty="0"/>
              <a:t>1</a:t>
            </a:r>
            <a:r>
              <a:rPr lang="en-US" altLang="zh-CN" sz="2800" b="1" dirty="0"/>
              <a:t>-1)</a:t>
            </a:r>
            <a:r>
              <a:rPr lang="zh-CN" altLang="en-US" sz="2800" b="1" dirty="0"/>
              <a:t>，分母自由度为</a:t>
            </a:r>
            <a:r>
              <a:rPr lang="en-US" altLang="zh-CN" sz="2800" b="1" dirty="0"/>
              <a:t>(</a:t>
            </a:r>
            <a:r>
              <a:rPr lang="en-US" altLang="zh-CN" sz="2800" b="1" i="1" dirty="0"/>
              <a:t>n</a:t>
            </a:r>
            <a:r>
              <a:rPr lang="en-US" altLang="zh-CN" sz="2800" b="1" baseline="-25000" dirty="0"/>
              <a:t>2</a:t>
            </a:r>
            <a:r>
              <a:rPr lang="en-US" altLang="zh-CN" sz="2800" b="1" dirty="0"/>
              <a:t>-1) </a:t>
            </a:r>
            <a:r>
              <a:rPr lang="en-US" altLang="zh-CN" sz="2800" b="1" i="1" dirty="0"/>
              <a:t>F</a:t>
            </a:r>
            <a:r>
              <a:rPr lang="zh-CN" altLang="en-US" sz="2800" b="1" dirty="0"/>
              <a:t>分布，即 </a:t>
            </a:r>
          </a:p>
        </p:txBody>
      </p:sp>
      <p:graphicFrame>
        <p:nvGraphicFramePr>
          <p:cNvPr id="416852" name="Object 84">
            <a:hlinkClick r:id="" action="ppaction://ole?verb=0"/>
          </p:cNvPr>
          <p:cNvGraphicFramePr>
            <a:graphicFrameLocks/>
          </p:cNvGraphicFramePr>
          <p:nvPr>
            <p:extLst>
              <p:ext uri="{D42A27DB-BD31-4B8C-83A1-F6EECF244321}">
                <p14:modId xmlns:p14="http://schemas.microsoft.com/office/powerpoint/2010/main" val="1726868061"/>
              </p:ext>
            </p:extLst>
          </p:nvPr>
        </p:nvGraphicFramePr>
        <p:xfrm>
          <a:off x="4000500" y="5084763"/>
          <a:ext cx="4089400" cy="1077912"/>
        </p:xfrm>
        <a:graphic>
          <a:graphicData uri="http://schemas.openxmlformats.org/presentationml/2006/ole">
            <mc:AlternateContent xmlns:mc="http://schemas.openxmlformats.org/markup-compatibility/2006">
              <mc:Choice xmlns:v="urn:schemas-microsoft-com:vml" Requires="v">
                <p:oleObj spid="_x0000_s10262" name="公式" r:id="rId4" imgW="1511280" imgH="457200" progId="Equation.3">
                  <p:embed/>
                </p:oleObj>
              </mc:Choice>
              <mc:Fallback>
                <p:oleObj name="公式" r:id="rId4" imgW="1511280" imgH="457200" progId="Equation.3">
                  <p:embed/>
                  <p:pic>
                    <p:nvPicPr>
                      <p:cNvPr id="0" name=""/>
                      <p:cNvPicPr>
                        <a:picLocks noChangeArrowheads="1"/>
                      </p:cNvPicPr>
                      <p:nvPr/>
                    </p:nvPicPr>
                    <p:blipFill>
                      <a:blip r:embed="rId5"/>
                      <a:srcRect/>
                      <a:stretch>
                        <a:fillRect/>
                      </a:stretch>
                    </p:blipFill>
                    <p:spPr bwMode="auto">
                      <a:xfrm>
                        <a:off x="4000500" y="5084763"/>
                        <a:ext cx="4089400" cy="1077912"/>
                      </a:xfrm>
                      <a:prstGeom prst="rect">
                        <a:avLst/>
                      </a:prstGeom>
                      <a:noFill/>
                      <a:ln w="28575">
                        <a:solidFill>
                          <a:srgbClr val="99FF66"/>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Tree>
    <p:extLst>
      <p:ext uri="{BB962C8B-B14F-4D97-AF65-F5344CB8AC3E}">
        <p14:creationId xmlns:p14="http://schemas.microsoft.com/office/powerpoint/2010/main" val="3698025055"/>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body" idx="1"/>
          </p:nvPr>
        </p:nvSpPr>
        <p:spPr>
          <a:xfrm>
            <a:off x="1992313" y="1700213"/>
            <a:ext cx="8153400" cy="4343400"/>
          </a:xfrm>
          <a:noFill/>
          <a:ln/>
        </p:spPr>
        <p:txBody>
          <a:bodyPr/>
          <a:lstStyle/>
          <a:p>
            <a:pPr marL="609600" indent="-609600" algn="just">
              <a:spcBef>
                <a:spcPct val="60000"/>
              </a:spcBef>
              <a:buFontTx/>
              <a:buAutoNum type="arabicPeriod"/>
            </a:pPr>
            <a:r>
              <a:rPr lang="zh-CN" altLang="en-US" sz="2600" b="1" dirty="0"/>
              <a:t>由统计学家费舍</a:t>
            </a:r>
            <a:r>
              <a:rPr lang="en-US" altLang="zh-CN" sz="2600" b="1" dirty="0"/>
              <a:t>(</a:t>
            </a:r>
            <a:r>
              <a:rPr lang="en-US" altLang="zh-CN" sz="2600" b="1" dirty="0" err="1">
                <a:cs typeface="Times New Roman" panose="02020603050405020304" pitchFamily="18" charset="0"/>
              </a:rPr>
              <a:t>R.A.Fisher</a:t>
            </a:r>
            <a:r>
              <a:rPr lang="en-US" altLang="zh-CN" sz="2600" b="1" dirty="0"/>
              <a:t>)</a:t>
            </a:r>
            <a:r>
              <a:rPr lang="en-US" altLang="zh-CN" sz="2600" b="1" dirty="0">
                <a:cs typeface="Times New Roman" panose="02020603050405020304" pitchFamily="18" charset="0"/>
              </a:rPr>
              <a:t> </a:t>
            </a:r>
            <a:r>
              <a:rPr lang="zh-CN" altLang="en-US" sz="2600" b="1" dirty="0"/>
              <a:t>提出的，以其姓氏的第一个字母来命名则</a:t>
            </a:r>
          </a:p>
          <a:p>
            <a:pPr marL="609600" indent="-609600" algn="just">
              <a:spcBef>
                <a:spcPct val="60000"/>
              </a:spcBef>
              <a:buFontTx/>
              <a:buAutoNum type="arabicPeriod"/>
            </a:pPr>
            <a:r>
              <a:rPr lang="zh-CN" altLang="en-US" sz="2600" b="1" dirty="0"/>
              <a:t>设若</a:t>
            </a:r>
            <a:r>
              <a:rPr lang="en-US" altLang="zh-CN" sz="2600" b="1" i="1" dirty="0"/>
              <a:t>U</a:t>
            </a:r>
            <a:r>
              <a:rPr lang="zh-CN" altLang="en-US" sz="2600" b="1" dirty="0"/>
              <a:t>为服从自由度为</a:t>
            </a:r>
            <a:r>
              <a:rPr lang="en-US" altLang="zh-CN" sz="2600" b="1" i="1" dirty="0"/>
              <a:t>n</a:t>
            </a:r>
            <a:r>
              <a:rPr lang="en-US" altLang="zh-CN" sz="2600" b="1" baseline="-25000" dirty="0"/>
              <a:t>1</a:t>
            </a:r>
            <a:r>
              <a:rPr lang="zh-CN" altLang="en-US" sz="2600" b="1" dirty="0"/>
              <a:t>的</a:t>
            </a:r>
            <a:r>
              <a:rPr lang="zh-CN" altLang="en-US" sz="2600" b="1" i="1" dirty="0">
                <a:sym typeface="Symbol" panose="05050102010706020507" pitchFamily="18" charset="2"/>
              </a:rPr>
              <a:t></a:t>
            </a:r>
            <a:r>
              <a:rPr lang="en-US" altLang="zh-CN" sz="2600" b="1" baseline="30000" dirty="0"/>
              <a:t>2</a:t>
            </a:r>
            <a:r>
              <a:rPr lang="zh-CN" altLang="en-US" sz="2600" b="1" dirty="0"/>
              <a:t>分布，即</a:t>
            </a:r>
            <a:r>
              <a:rPr lang="en-US" altLang="zh-CN" sz="2600" b="1" i="1" dirty="0"/>
              <a:t>U</a:t>
            </a:r>
            <a:r>
              <a:rPr lang="en-US" altLang="zh-CN" sz="2600" b="1" dirty="0"/>
              <a:t>~</a:t>
            </a:r>
            <a:r>
              <a:rPr lang="en-US" altLang="zh-CN" sz="2600" b="1" i="1" dirty="0">
                <a:sym typeface="Symbol" panose="05050102010706020507" pitchFamily="18" charset="2"/>
              </a:rPr>
              <a:t></a:t>
            </a:r>
            <a:r>
              <a:rPr lang="en-US" altLang="zh-CN" sz="2600" b="1" baseline="30000" dirty="0"/>
              <a:t>2</a:t>
            </a:r>
            <a:r>
              <a:rPr lang="en-US" altLang="zh-CN" sz="2600" b="1" dirty="0"/>
              <a:t>(n</a:t>
            </a:r>
            <a:r>
              <a:rPr lang="en-US" altLang="zh-CN" sz="2600" b="1" baseline="-25000" dirty="0"/>
              <a:t>1</a:t>
            </a:r>
            <a:r>
              <a:rPr lang="en-US" altLang="zh-CN" sz="2600" b="1" dirty="0"/>
              <a:t>)</a:t>
            </a:r>
            <a:r>
              <a:rPr lang="zh-CN" altLang="en-US" sz="2600" b="1" dirty="0"/>
              <a:t>，</a:t>
            </a:r>
            <a:r>
              <a:rPr lang="en-US" altLang="zh-CN" sz="2600" b="1" i="1" dirty="0"/>
              <a:t>V</a:t>
            </a:r>
            <a:r>
              <a:rPr lang="zh-CN" altLang="en-US" sz="2600" b="1" dirty="0"/>
              <a:t>为服从自由度为</a:t>
            </a:r>
            <a:r>
              <a:rPr lang="en-US" altLang="zh-CN" sz="2600" b="1" i="1" dirty="0"/>
              <a:t>n</a:t>
            </a:r>
            <a:r>
              <a:rPr lang="en-US" altLang="zh-CN" sz="2600" b="1" baseline="-25000" dirty="0"/>
              <a:t>2</a:t>
            </a:r>
            <a:r>
              <a:rPr lang="zh-CN" altLang="en-US" sz="2600" b="1" dirty="0"/>
              <a:t>的</a:t>
            </a:r>
            <a:r>
              <a:rPr lang="zh-CN" altLang="en-US" sz="2600" b="1" i="1" dirty="0">
                <a:sym typeface="Symbol" panose="05050102010706020507" pitchFamily="18" charset="2"/>
              </a:rPr>
              <a:t></a:t>
            </a:r>
            <a:r>
              <a:rPr lang="en-US" altLang="zh-CN" sz="2600" b="1" baseline="30000" dirty="0"/>
              <a:t>2</a:t>
            </a:r>
            <a:r>
              <a:rPr lang="zh-CN" altLang="en-US" sz="2600" b="1" dirty="0"/>
              <a:t>分布，即</a:t>
            </a:r>
            <a:r>
              <a:rPr lang="en-US" altLang="zh-CN" sz="2600" b="1" i="1" dirty="0"/>
              <a:t>V</a:t>
            </a:r>
            <a:r>
              <a:rPr lang="en-US" altLang="zh-CN" sz="2600" b="1" dirty="0"/>
              <a:t>~</a:t>
            </a:r>
            <a:r>
              <a:rPr lang="en-US" altLang="zh-CN" sz="2600" b="1" i="1" dirty="0">
                <a:sym typeface="Symbol" panose="05050102010706020507" pitchFamily="18" charset="2"/>
              </a:rPr>
              <a:t></a:t>
            </a:r>
            <a:r>
              <a:rPr lang="en-US" altLang="zh-CN" sz="2600" b="1" baseline="30000" dirty="0"/>
              <a:t>2</a:t>
            </a:r>
            <a:r>
              <a:rPr lang="en-US" altLang="zh-CN" sz="2600" b="1" dirty="0"/>
              <a:t>(</a:t>
            </a:r>
            <a:r>
              <a:rPr lang="en-US" altLang="zh-CN" sz="2600" b="1" i="1" dirty="0"/>
              <a:t>n</a:t>
            </a:r>
            <a:r>
              <a:rPr lang="en-US" altLang="zh-CN" sz="2600" b="1" baseline="-25000" dirty="0"/>
              <a:t>2</a:t>
            </a:r>
            <a:r>
              <a:rPr lang="en-US" altLang="zh-CN" sz="2600" b="1" dirty="0"/>
              <a:t>),</a:t>
            </a:r>
            <a:r>
              <a:rPr lang="zh-CN" altLang="en-US" sz="2600" b="1" dirty="0"/>
              <a:t>且</a:t>
            </a:r>
            <a:r>
              <a:rPr lang="en-US" altLang="zh-CN" sz="2600" b="1" i="1" dirty="0"/>
              <a:t>U</a:t>
            </a:r>
            <a:r>
              <a:rPr lang="zh-CN" altLang="en-US" sz="2600" b="1" dirty="0"/>
              <a:t>和</a:t>
            </a:r>
            <a:r>
              <a:rPr lang="en-US" altLang="zh-CN" sz="2600" b="1" i="1" dirty="0"/>
              <a:t>V</a:t>
            </a:r>
            <a:r>
              <a:rPr lang="zh-CN" altLang="en-US" sz="2600" b="1" dirty="0"/>
              <a:t>相互独立，</a:t>
            </a:r>
            <a:r>
              <a:rPr lang="zh-CN" altLang="en-US" sz="2600" b="1" dirty="0" smtClean="0"/>
              <a:t>则</a:t>
            </a:r>
            <a:endParaRPr lang="en-US" altLang="zh-CN" sz="2600" b="1" dirty="0" smtClean="0"/>
          </a:p>
          <a:p>
            <a:pPr marL="609600" indent="-609600" algn="just">
              <a:spcBef>
                <a:spcPct val="60000"/>
              </a:spcBef>
              <a:buFontTx/>
              <a:buAutoNum type="arabicPeriod"/>
            </a:pPr>
            <a:endParaRPr lang="en-US" altLang="zh-CN" sz="2600" b="1" dirty="0"/>
          </a:p>
          <a:p>
            <a:pPr marL="609600" indent="-609600" algn="just">
              <a:spcBef>
                <a:spcPct val="60000"/>
              </a:spcBef>
              <a:buFontTx/>
              <a:buAutoNum type="arabicPeriod"/>
            </a:pPr>
            <a:r>
              <a:rPr lang="zh-CN" altLang="en-US" sz="2600" b="1" dirty="0" smtClean="0"/>
              <a:t>  </a:t>
            </a:r>
            <a:endParaRPr lang="en-US" altLang="zh-CN" sz="2600" b="1" dirty="0" smtClean="0"/>
          </a:p>
          <a:p>
            <a:pPr marL="609600" indent="-609600" algn="just">
              <a:spcBef>
                <a:spcPct val="60000"/>
              </a:spcBef>
            </a:pPr>
            <a:r>
              <a:rPr lang="zh-CN" altLang="en-US" sz="2600" b="1" dirty="0" smtClean="0"/>
              <a:t> </a:t>
            </a:r>
            <a:r>
              <a:rPr lang="zh-CN" altLang="en-US" sz="2600" b="1" dirty="0"/>
              <a:t>称</a:t>
            </a:r>
            <a:r>
              <a:rPr lang="en-US" altLang="zh-CN" sz="2600" b="1" i="1" dirty="0">
                <a:cs typeface="Times New Roman" panose="02020603050405020304" pitchFamily="18" charset="0"/>
              </a:rPr>
              <a:t>F</a:t>
            </a:r>
            <a:r>
              <a:rPr lang="zh-CN" altLang="en-US" sz="2600" b="1" dirty="0"/>
              <a:t>为服从自由度</a:t>
            </a:r>
            <a:r>
              <a:rPr lang="en-US" altLang="zh-CN" sz="2600" b="1" i="1" dirty="0"/>
              <a:t>n</a:t>
            </a:r>
            <a:r>
              <a:rPr lang="en-US" altLang="zh-CN" sz="2600" b="1" baseline="-25000" dirty="0"/>
              <a:t>1</a:t>
            </a:r>
            <a:r>
              <a:rPr lang="zh-CN" altLang="en-US" sz="2600" b="1" dirty="0"/>
              <a:t>和</a:t>
            </a:r>
            <a:r>
              <a:rPr lang="en-US" altLang="zh-CN" sz="2600" b="1" i="1" dirty="0"/>
              <a:t>n</a:t>
            </a:r>
            <a:r>
              <a:rPr lang="en-US" altLang="zh-CN" sz="2600" b="1" baseline="-25000" dirty="0"/>
              <a:t>2</a:t>
            </a:r>
            <a:r>
              <a:rPr lang="zh-CN" altLang="en-US" sz="2600" b="1" dirty="0"/>
              <a:t>的</a:t>
            </a:r>
            <a:r>
              <a:rPr lang="en-US" altLang="zh-CN" sz="2600" b="1" i="1" dirty="0">
                <a:cs typeface="Times New Roman" panose="02020603050405020304" pitchFamily="18" charset="0"/>
              </a:rPr>
              <a:t>F</a:t>
            </a:r>
            <a:r>
              <a:rPr lang="zh-CN" altLang="en-US" sz="2600" b="1" dirty="0"/>
              <a:t>分布，记为</a:t>
            </a:r>
          </a:p>
        </p:txBody>
      </p:sp>
      <p:sp>
        <p:nvSpPr>
          <p:cNvPr id="764931" name="Rectangle 3"/>
          <p:cNvSpPr>
            <a:spLocks noGrp="1" noChangeArrowheads="1"/>
          </p:cNvSpPr>
          <p:nvPr>
            <p:ph type="title"/>
          </p:nvPr>
        </p:nvSpPr>
        <p:spPr>
          <a:xfrm>
            <a:off x="1124744" y="311295"/>
            <a:ext cx="1735138" cy="706437"/>
          </a:xfrm>
          <a:solidFill>
            <a:schemeClr val="bg1"/>
          </a:solidFill>
          <a:ln/>
        </p:spPr>
        <p:txBody>
          <a:bodyPr vert="horz" lIns="91440" tIns="45720" rIns="91440" bIns="45720" rtlCol="0" anchor="ctr">
            <a:normAutofit/>
          </a:bodyPr>
          <a:lstStyle/>
          <a:p>
            <a:r>
              <a:rPr lang="en-US" altLang="zh-CN" sz="4000" dirty="0">
                <a:solidFill>
                  <a:schemeClr val="tx2"/>
                </a:solidFill>
                <a:latin typeface="Arial" panose="020B0604020202020204" pitchFamily="34" charset="0"/>
              </a:rPr>
              <a:t>F</a:t>
            </a:r>
            <a:r>
              <a:rPr lang="zh-CN" altLang="en-US" sz="4000" dirty="0">
                <a:solidFill>
                  <a:schemeClr val="tx2"/>
                </a:solidFill>
                <a:latin typeface="Arial" panose="020B0604020202020204" pitchFamily="34" charset="0"/>
              </a:rPr>
              <a:t>分布 </a:t>
            </a:r>
          </a:p>
        </p:txBody>
      </p:sp>
      <p:graphicFrame>
        <p:nvGraphicFramePr>
          <p:cNvPr id="764938" name="Object 10"/>
          <p:cNvGraphicFramePr>
            <a:graphicFrameLocks noChangeAspect="1"/>
          </p:cNvGraphicFramePr>
          <p:nvPr>
            <p:extLst>
              <p:ext uri="{D42A27DB-BD31-4B8C-83A1-F6EECF244321}">
                <p14:modId xmlns:p14="http://schemas.microsoft.com/office/powerpoint/2010/main" val="1974567160"/>
              </p:ext>
            </p:extLst>
          </p:nvPr>
        </p:nvGraphicFramePr>
        <p:xfrm>
          <a:off x="5072515" y="3731986"/>
          <a:ext cx="1673225" cy="1054100"/>
        </p:xfrm>
        <a:graphic>
          <a:graphicData uri="http://schemas.openxmlformats.org/presentationml/2006/ole">
            <mc:AlternateContent xmlns:mc="http://schemas.openxmlformats.org/markup-compatibility/2006">
              <mc:Choice xmlns:v="urn:schemas-microsoft-com:vml" Requires="v">
                <p:oleObj spid="_x0000_s11306" name="公式" r:id="rId4" imgW="711000" imgH="444240" progId="Equation.3">
                  <p:embed/>
                </p:oleObj>
              </mc:Choice>
              <mc:Fallback>
                <p:oleObj name="公式" r:id="rId4" imgW="711000" imgH="444240" progId="Equation.3">
                  <p:embed/>
                  <p:pic>
                    <p:nvPicPr>
                      <p:cNvPr id="0" name=""/>
                      <p:cNvPicPr>
                        <a:picLocks noChangeAspect="1" noChangeArrowheads="1"/>
                      </p:cNvPicPr>
                      <p:nvPr/>
                    </p:nvPicPr>
                    <p:blipFill>
                      <a:blip r:embed="rId5"/>
                      <a:srcRect/>
                      <a:stretch>
                        <a:fillRect/>
                      </a:stretch>
                    </p:blipFill>
                    <p:spPr bwMode="auto">
                      <a:xfrm>
                        <a:off x="5072515" y="3731986"/>
                        <a:ext cx="1673225" cy="1054100"/>
                      </a:xfrm>
                      <a:prstGeom prst="rect">
                        <a:avLst/>
                      </a:prstGeom>
                      <a:noFill/>
                      <a:ln w="28575">
                        <a:solidFill>
                          <a:schemeClr val="accent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4940" name="Object 12"/>
          <p:cNvGraphicFramePr>
            <a:graphicFrameLocks noChangeAspect="1"/>
          </p:cNvGraphicFramePr>
          <p:nvPr>
            <p:extLst>
              <p:ext uri="{D42A27DB-BD31-4B8C-83A1-F6EECF244321}">
                <p14:modId xmlns:p14="http://schemas.microsoft.com/office/powerpoint/2010/main" val="2337349052"/>
              </p:ext>
            </p:extLst>
          </p:nvPr>
        </p:nvGraphicFramePr>
        <p:xfrm>
          <a:off x="4817722" y="5772944"/>
          <a:ext cx="2182813" cy="541337"/>
        </p:xfrm>
        <a:graphic>
          <a:graphicData uri="http://schemas.openxmlformats.org/presentationml/2006/ole">
            <mc:AlternateContent xmlns:mc="http://schemas.openxmlformats.org/markup-compatibility/2006">
              <mc:Choice xmlns:v="urn:schemas-microsoft-com:vml" Requires="v">
                <p:oleObj spid="_x0000_s11307" name="公式" r:id="rId6" imgW="927000" imgH="228600" progId="Equation.3">
                  <p:embed/>
                </p:oleObj>
              </mc:Choice>
              <mc:Fallback>
                <p:oleObj name="公式" r:id="rId6" imgW="927000" imgH="228600" progId="Equation.3">
                  <p:embed/>
                  <p:pic>
                    <p:nvPicPr>
                      <p:cNvPr id="0" name=""/>
                      <p:cNvPicPr>
                        <a:picLocks noChangeAspect="1" noChangeArrowheads="1"/>
                      </p:cNvPicPr>
                      <p:nvPr/>
                    </p:nvPicPr>
                    <p:blipFill>
                      <a:blip r:embed="rId7"/>
                      <a:srcRect/>
                      <a:stretch>
                        <a:fillRect/>
                      </a:stretch>
                    </p:blipFill>
                    <p:spPr bwMode="auto">
                      <a:xfrm>
                        <a:off x="4817722" y="5772944"/>
                        <a:ext cx="2182813" cy="541337"/>
                      </a:xfrm>
                      <a:prstGeom prst="rect">
                        <a:avLst/>
                      </a:prstGeom>
                      <a:noFill/>
                      <a:ln w="28575">
                        <a:solidFill>
                          <a:schemeClr val="accent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2905633"/>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1524000" y="404814"/>
            <a:ext cx="2916238" cy="738187"/>
          </a:xfrm>
          <a:noFill/>
          <a:ln/>
          <a:extLst>
            <a:ext uri="{909E8E84-426E-40DD-AFC4-6F175D3DCCD1}">
              <a14:hiddenFill xmlns:a14="http://schemas.microsoft.com/office/drawing/2010/main">
                <a:solidFill>
                  <a:schemeClr val="accent2"/>
                </a:solidFill>
              </a14:hiddenFill>
            </a:ext>
          </a:extLst>
        </p:spPr>
        <p:txBody>
          <a:bodyPr/>
          <a:lstStyle/>
          <a:p>
            <a:r>
              <a:rPr lang="en-US" altLang="zh-CN" sz="3600" b="1" i="1">
                <a:latin typeface="Arial" panose="020B0604020202020204" pitchFamily="34" charset="0"/>
              </a:rPr>
              <a:t>F</a:t>
            </a:r>
            <a:r>
              <a:rPr lang="zh-CN" altLang="en-US" sz="3600" b="1">
                <a:latin typeface="Arial" panose="020B0604020202020204" pitchFamily="34" charset="0"/>
              </a:rPr>
              <a:t>分布图示</a:t>
            </a:r>
          </a:p>
        </p:txBody>
      </p:sp>
      <p:sp>
        <p:nvSpPr>
          <p:cNvPr id="699395" name="Text Box 3"/>
          <p:cNvSpPr txBox="1">
            <a:spLocks noChangeArrowheads="1"/>
          </p:cNvSpPr>
          <p:nvPr/>
        </p:nvSpPr>
        <p:spPr bwMode="auto">
          <a:xfrm>
            <a:off x="2057400" y="1905000"/>
            <a:ext cx="7239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en-US" altLang="zh-CN" sz="3200" b="1">
                <a:latin typeface="Arial" panose="020B0604020202020204" pitchFamily="34" charset="0"/>
              </a:rPr>
              <a:t> </a:t>
            </a:r>
            <a:r>
              <a:rPr lang="en-US" altLang="zh-CN" sz="3200" b="1">
                <a:sym typeface="Wingdings 3" panose="05040102010807070707" pitchFamily="18" charset="2"/>
              </a:rPr>
              <a:t></a:t>
            </a:r>
            <a:r>
              <a:rPr lang="en-US" altLang="zh-CN" sz="3200" b="1"/>
              <a:t> </a:t>
            </a:r>
            <a:r>
              <a:rPr lang="zh-CN" altLang="en-US" sz="3200" b="1">
                <a:latin typeface="Arial" panose="020B0604020202020204" pitchFamily="34" charset="0"/>
              </a:rPr>
              <a:t>不同自由度的</a:t>
            </a:r>
            <a:r>
              <a:rPr lang="en-US" altLang="zh-CN" sz="3200" b="1" i="1">
                <a:latin typeface="Arial" panose="020B0604020202020204" pitchFamily="34" charset="0"/>
              </a:rPr>
              <a:t>F</a:t>
            </a:r>
            <a:r>
              <a:rPr lang="zh-CN" altLang="en-US" sz="3200" b="1">
                <a:latin typeface="Arial" panose="020B0604020202020204" pitchFamily="34" charset="0"/>
              </a:rPr>
              <a:t>分布</a:t>
            </a:r>
            <a:endParaRPr lang="zh-CN" altLang="en-US" sz="3200" b="1"/>
          </a:p>
        </p:txBody>
      </p:sp>
      <p:grpSp>
        <p:nvGrpSpPr>
          <p:cNvPr id="699434" name="Group 42"/>
          <p:cNvGrpSpPr>
            <a:grpSpLocks/>
          </p:cNvGrpSpPr>
          <p:nvPr/>
        </p:nvGrpSpPr>
        <p:grpSpPr bwMode="auto">
          <a:xfrm>
            <a:off x="3352800" y="2743201"/>
            <a:ext cx="5557838" cy="3127375"/>
            <a:chOff x="1152" y="1728"/>
            <a:chExt cx="3501" cy="1970"/>
          </a:xfrm>
        </p:grpSpPr>
        <p:sp>
          <p:nvSpPr>
            <p:cNvPr id="699398" name="Rectangle 6"/>
            <p:cNvSpPr>
              <a:spLocks noChangeArrowheads="1"/>
            </p:cNvSpPr>
            <p:nvPr/>
          </p:nvSpPr>
          <p:spPr bwMode="auto">
            <a:xfrm>
              <a:off x="4560" y="3456"/>
              <a:ext cx="93" cy="24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1" i="1"/>
                <a:t>F</a:t>
              </a:r>
            </a:p>
          </p:txBody>
        </p:sp>
        <p:sp>
          <p:nvSpPr>
            <p:cNvPr id="699400" name="Freeform 8"/>
            <p:cNvSpPr>
              <a:spLocks/>
            </p:cNvSpPr>
            <p:nvPr/>
          </p:nvSpPr>
          <p:spPr bwMode="auto">
            <a:xfrm>
              <a:off x="1200" y="1728"/>
              <a:ext cx="3274" cy="1876"/>
            </a:xfrm>
            <a:custGeom>
              <a:avLst/>
              <a:gdLst>
                <a:gd name="T0" fmla="*/ 0 w 1708"/>
                <a:gd name="T1" fmla="*/ 0 h 696"/>
                <a:gd name="T2" fmla="*/ 0 w 1708"/>
                <a:gd name="T3" fmla="*/ 696 h 696"/>
                <a:gd name="T4" fmla="*/ 1708 w 1708"/>
                <a:gd name="T5" fmla="*/ 696 h 696"/>
              </a:gdLst>
              <a:ahLst/>
              <a:cxnLst>
                <a:cxn ang="0">
                  <a:pos x="T0" y="T1"/>
                </a:cxn>
                <a:cxn ang="0">
                  <a:pos x="T2" y="T3"/>
                </a:cxn>
                <a:cxn ang="0">
                  <a:pos x="T4" y="T5"/>
                </a:cxn>
              </a:cxnLst>
              <a:rect l="0" t="0" r="r" b="b"/>
              <a:pathLst>
                <a:path w="1708" h="696">
                  <a:moveTo>
                    <a:pt x="0" y="0"/>
                  </a:moveTo>
                  <a:lnTo>
                    <a:pt x="0" y="696"/>
                  </a:lnTo>
                  <a:lnTo>
                    <a:pt x="1708" y="696"/>
                  </a:lnTo>
                </a:path>
              </a:pathLst>
            </a:custGeom>
            <a:noFill/>
            <a:ln w="39686">
              <a:solidFill>
                <a:schemeClr val="tx1"/>
              </a:solidFill>
              <a:round/>
              <a:headEnd type="triangl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grpSp>
          <p:nvGrpSpPr>
            <p:cNvPr id="699401" name="Group 9"/>
            <p:cNvGrpSpPr>
              <a:grpSpLocks/>
            </p:cNvGrpSpPr>
            <p:nvPr/>
          </p:nvGrpSpPr>
          <p:grpSpPr bwMode="auto">
            <a:xfrm>
              <a:off x="1829" y="3556"/>
              <a:ext cx="2539" cy="26"/>
              <a:chOff x="3992" y="3637"/>
              <a:chExt cx="1471" cy="18"/>
            </a:xfrm>
          </p:grpSpPr>
          <p:sp>
            <p:nvSpPr>
              <p:cNvPr id="699402" name="Line 10"/>
              <p:cNvSpPr>
                <a:spLocks noChangeShapeType="1"/>
              </p:cNvSpPr>
              <p:nvPr/>
            </p:nvSpPr>
            <p:spPr bwMode="auto">
              <a:xfrm>
                <a:off x="5462" y="3637"/>
                <a:ext cx="1" cy="18"/>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03" name="Line 11"/>
              <p:cNvSpPr>
                <a:spLocks noChangeShapeType="1"/>
              </p:cNvSpPr>
              <p:nvPr/>
            </p:nvSpPr>
            <p:spPr bwMode="auto">
              <a:xfrm>
                <a:off x="5279" y="3637"/>
                <a:ext cx="1" cy="18"/>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04" name="Line 12"/>
              <p:cNvSpPr>
                <a:spLocks noChangeShapeType="1"/>
              </p:cNvSpPr>
              <p:nvPr/>
            </p:nvSpPr>
            <p:spPr bwMode="auto">
              <a:xfrm>
                <a:off x="5095" y="3637"/>
                <a:ext cx="1" cy="18"/>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05" name="Line 13"/>
              <p:cNvSpPr>
                <a:spLocks noChangeShapeType="1"/>
              </p:cNvSpPr>
              <p:nvPr/>
            </p:nvSpPr>
            <p:spPr bwMode="auto">
              <a:xfrm>
                <a:off x="4910" y="3637"/>
                <a:ext cx="1" cy="18"/>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06" name="Line 14"/>
              <p:cNvSpPr>
                <a:spLocks noChangeShapeType="1"/>
              </p:cNvSpPr>
              <p:nvPr/>
            </p:nvSpPr>
            <p:spPr bwMode="auto">
              <a:xfrm>
                <a:off x="4727" y="3637"/>
                <a:ext cx="1" cy="18"/>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07" name="Line 15"/>
              <p:cNvSpPr>
                <a:spLocks noChangeShapeType="1"/>
              </p:cNvSpPr>
              <p:nvPr/>
            </p:nvSpPr>
            <p:spPr bwMode="auto">
              <a:xfrm>
                <a:off x="4544" y="3637"/>
                <a:ext cx="1" cy="18"/>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08" name="Line 16"/>
              <p:cNvSpPr>
                <a:spLocks noChangeShapeType="1"/>
              </p:cNvSpPr>
              <p:nvPr/>
            </p:nvSpPr>
            <p:spPr bwMode="auto">
              <a:xfrm>
                <a:off x="4359" y="3637"/>
                <a:ext cx="1" cy="18"/>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09" name="Line 17"/>
              <p:cNvSpPr>
                <a:spLocks noChangeShapeType="1"/>
              </p:cNvSpPr>
              <p:nvPr/>
            </p:nvSpPr>
            <p:spPr bwMode="auto">
              <a:xfrm>
                <a:off x="4175" y="3637"/>
                <a:ext cx="1" cy="18"/>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10" name="Line 18"/>
              <p:cNvSpPr>
                <a:spLocks noChangeShapeType="1"/>
              </p:cNvSpPr>
              <p:nvPr/>
            </p:nvSpPr>
            <p:spPr bwMode="auto">
              <a:xfrm>
                <a:off x="3992" y="3637"/>
                <a:ext cx="1" cy="18"/>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grpSp>
        <p:grpSp>
          <p:nvGrpSpPr>
            <p:cNvPr id="699411" name="Group 19"/>
            <p:cNvGrpSpPr>
              <a:grpSpLocks/>
            </p:cNvGrpSpPr>
            <p:nvPr/>
          </p:nvGrpSpPr>
          <p:grpSpPr bwMode="auto">
            <a:xfrm>
              <a:off x="1152" y="1815"/>
              <a:ext cx="358" cy="1767"/>
              <a:chOff x="3600" y="2400"/>
              <a:chExt cx="208" cy="1255"/>
            </a:xfrm>
          </p:grpSpPr>
          <p:sp>
            <p:nvSpPr>
              <p:cNvPr id="699412" name="Line 20"/>
              <p:cNvSpPr>
                <a:spLocks noChangeShapeType="1"/>
              </p:cNvSpPr>
              <p:nvPr/>
            </p:nvSpPr>
            <p:spPr bwMode="auto">
              <a:xfrm>
                <a:off x="3600" y="2400"/>
                <a:ext cx="24" cy="2"/>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13" name="Line 21"/>
              <p:cNvSpPr>
                <a:spLocks noChangeShapeType="1"/>
              </p:cNvSpPr>
              <p:nvPr/>
            </p:nvSpPr>
            <p:spPr bwMode="auto">
              <a:xfrm>
                <a:off x="3600" y="2524"/>
                <a:ext cx="24" cy="2"/>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14" name="Line 22"/>
              <p:cNvSpPr>
                <a:spLocks noChangeShapeType="1"/>
              </p:cNvSpPr>
              <p:nvPr/>
            </p:nvSpPr>
            <p:spPr bwMode="auto">
              <a:xfrm>
                <a:off x="3600" y="2647"/>
                <a:ext cx="24" cy="2"/>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15" name="Line 23"/>
              <p:cNvSpPr>
                <a:spLocks noChangeShapeType="1"/>
              </p:cNvSpPr>
              <p:nvPr/>
            </p:nvSpPr>
            <p:spPr bwMode="auto">
              <a:xfrm>
                <a:off x="3600" y="2772"/>
                <a:ext cx="24" cy="1"/>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16" name="Line 24"/>
              <p:cNvSpPr>
                <a:spLocks noChangeShapeType="1"/>
              </p:cNvSpPr>
              <p:nvPr/>
            </p:nvSpPr>
            <p:spPr bwMode="auto">
              <a:xfrm>
                <a:off x="3600" y="2896"/>
                <a:ext cx="24" cy="2"/>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17" name="Line 25"/>
              <p:cNvSpPr>
                <a:spLocks noChangeShapeType="1"/>
              </p:cNvSpPr>
              <p:nvPr/>
            </p:nvSpPr>
            <p:spPr bwMode="auto">
              <a:xfrm>
                <a:off x="3600" y="3019"/>
                <a:ext cx="24" cy="1"/>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18" name="Line 26"/>
              <p:cNvSpPr>
                <a:spLocks noChangeShapeType="1"/>
              </p:cNvSpPr>
              <p:nvPr/>
            </p:nvSpPr>
            <p:spPr bwMode="auto">
              <a:xfrm>
                <a:off x="3600" y="3143"/>
                <a:ext cx="24" cy="2"/>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19" name="Line 27"/>
              <p:cNvSpPr>
                <a:spLocks noChangeShapeType="1"/>
              </p:cNvSpPr>
              <p:nvPr/>
            </p:nvSpPr>
            <p:spPr bwMode="auto">
              <a:xfrm>
                <a:off x="3600" y="3269"/>
                <a:ext cx="24" cy="2"/>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20" name="Line 28"/>
              <p:cNvSpPr>
                <a:spLocks noChangeShapeType="1"/>
              </p:cNvSpPr>
              <p:nvPr/>
            </p:nvSpPr>
            <p:spPr bwMode="auto">
              <a:xfrm>
                <a:off x="3600" y="3390"/>
                <a:ext cx="24" cy="2"/>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21" name="Line 29"/>
              <p:cNvSpPr>
                <a:spLocks noChangeShapeType="1"/>
              </p:cNvSpPr>
              <p:nvPr/>
            </p:nvSpPr>
            <p:spPr bwMode="auto">
              <a:xfrm>
                <a:off x="3600" y="3515"/>
                <a:ext cx="24" cy="1"/>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sp>
            <p:nvSpPr>
              <p:cNvPr id="699422" name="Line 30"/>
              <p:cNvSpPr>
                <a:spLocks noChangeShapeType="1"/>
              </p:cNvSpPr>
              <p:nvPr/>
            </p:nvSpPr>
            <p:spPr bwMode="auto">
              <a:xfrm>
                <a:off x="3807" y="3637"/>
                <a:ext cx="1" cy="18"/>
              </a:xfrm>
              <a:prstGeom prst="line">
                <a:avLst/>
              </a:prstGeom>
              <a:noFill/>
              <a:ln w="39686">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b="1"/>
              </a:p>
            </p:txBody>
          </p:sp>
        </p:grpSp>
        <p:grpSp>
          <p:nvGrpSpPr>
            <p:cNvPr id="699423" name="Group 31"/>
            <p:cNvGrpSpPr>
              <a:grpSpLocks/>
            </p:cNvGrpSpPr>
            <p:nvPr/>
          </p:nvGrpSpPr>
          <p:grpSpPr bwMode="auto">
            <a:xfrm>
              <a:off x="1236" y="2565"/>
              <a:ext cx="3132" cy="918"/>
              <a:chOff x="3719" y="2525"/>
              <a:chExt cx="1686" cy="366"/>
            </a:xfrm>
          </p:grpSpPr>
          <p:sp>
            <p:nvSpPr>
              <p:cNvPr id="699424" name="Freeform 32"/>
              <p:cNvSpPr>
                <a:spLocks/>
              </p:cNvSpPr>
              <p:nvPr/>
            </p:nvSpPr>
            <p:spPr bwMode="auto">
              <a:xfrm>
                <a:off x="4012" y="2525"/>
                <a:ext cx="1393" cy="366"/>
              </a:xfrm>
              <a:custGeom>
                <a:avLst/>
                <a:gdLst>
                  <a:gd name="T0" fmla="*/ 1393 w 1393"/>
                  <a:gd name="T1" fmla="*/ 366 h 366"/>
                  <a:gd name="T2" fmla="*/ 1247 w 1393"/>
                  <a:gd name="T3" fmla="*/ 362 h 366"/>
                  <a:gd name="T4" fmla="*/ 1174 w 1393"/>
                  <a:gd name="T5" fmla="*/ 358 h 366"/>
                  <a:gd name="T6" fmla="*/ 1100 w 1393"/>
                  <a:gd name="T7" fmla="*/ 352 h 366"/>
                  <a:gd name="T8" fmla="*/ 1027 w 1393"/>
                  <a:gd name="T9" fmla="*/ 344 h 366"/>
                  <a:gd name="T10" fmla="*/ 953 w 1393"/>
                  <a:gd name="T11" fmla="*/ 333 h 366"/>
                  <a:gd name="T12" fmla="*/ 881 w 1393"/>
                  <a:gd name="T13" fmla="*/ 317 h 366"/>
                  <a:gd name="T14" fmla="*/ 734 w 1393"/>
                  <a:gd name="T15" fmla="*/ 274 h 366"/>
                  <a:gd name="T16" fmla="*/ 587 w 1393"/>
                  <a:gd name="T17" fmla="*/ 215 h 366"/>
                  <a:gd name="T18" fmla="*/ 440 w 1393"/>
                  <a:gd name="T19" fmla="*/ 143 h 366"/>
                  <a:gd name="T20" fmla="*/ 366 w 1393"/>
                  <a:gd name="T21" fmla="*/ 106 h 366"/>
                  <a:gd name="T22" fmla="*/ 294 w 1393"/>
                  <a:gd name="T23" fmla="*/ 73 h 366"/>
                  <a:gd name="T24" fmla="*/ 219 w 1393"/>
                  <a:gd name="T25" fmla="*/ 43 h 366"/>
                  <a:gd name="T26" fmla="*/ 147 w 1393"/>
                  <a:gd name="T27" fmla="*/ 20 h 366"/>
                  <a:gd name="T28" fmla="*/ 73 w 1393"/>
                  <a:gd name="T29" fmla="*/ 4 h 366"/>
                  <a:gd name="T30" fmla="*/ 0 w 1393"/>
                  <a:gd name="T3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3" h="366">
                    <a:moveTo>
                      <a:pt x="1393" y="366"/>
                    </a:moveTo>
                    <a:lnTo>
                      <a:pt x="1247" y="362"/>
                    </a:lnTo>
                    <a:lnTo>
                      <a:pt x="1174" y="358"/>
                    </a:lnTo>
                    <a:lnTo>
                      <a:pt x="1100" y="352"/>
                    </a:lnTo>
                    <a:lnTo>
                      <a:pt x="1027" y="344"/>
                    </a:lnTo>
                    <a:lnTo>
                      <a:pt x="953" y="333"/>
                    </a:lnTo>
                    <a:lnTo>
                      <a:pt x="881" y="317"/>
                    </a:lnTo>
                    <a:lnTo>
                      <a:pt x="734" y="274"/>
                    </a:lnTo>
                    <a:lnTo>
                      <a:pt x="587" y="215"/>
                    </a:lnTo>
                    <a:lnTo>
                      <a:pt x="440" y="143"/>
                    </a:lnTo>
                    <a:lnTo>
                      <a:pt x="366" y="106"/>
                    </a:lnTo>
                    <a:lnTo>
                      <a:pt x="294" y="73"/>
                    </a:lnTo>
                    <a:lnTo>
                      <a:pt x="219" y="43"/>
                    </a:lnTo>
                    <a:lnTo>
                      <a:pt x="147" y="20"/>
                    </a:lnTo>
                    <a:lnTo>
                      <a:pt x="73" y="4"/>
                    </a:lnTo>
                    <a:lnTo>
                      <a:pt x="0" y="0"/>
                    </a:lnTo>
                  </a:path>
                </a:pathLst>
              </a:custGeom>
              <a:noFill/>
              <a:ln w="57150">
                <a:solidFill>
                  <a:srgbClr val="FF00FF"/>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99425" name="Freeform 33"/>
              <p:cNvSpPr>
                <a:spLocks/>
              </p:cNvSpPr>
              <p:nvPr/>
            </p:nvSpPr>
            <p:spPr bwMode="auto">
              <a:xfrm>
                <a:off x="3719" y="2525"/>
                <a:ext cx="293" cy="366"/>
              </a:xfrm>
              <a:custGeom>
                <a:avLst/>
                <a:gdLst>
                  <a:gd name="T0" fmla="*/ 0 w 293"/>
                  <a:gd name="T1" fmla="*/ 366 h 366"/>
                  <a:gd name="T2" fmla="*/ 31 w 293"/>
                  <a:gd name="T3" fmla="*/ 362 h 366"/>
                  <a:gd name="T4" fmla="*/ 47 w 293"/>
                  <a:gd name="T5" fmla="*/ 358 h 366"/>
                  <a:gd name="T6" fmla="*/ 60 w 293"/>
                  <a:gd name="T7" fmla="*/ 352 h 366"/>
                  <a:gd name="T8" fmla="*/ 76 w 293"/>
                  <a:gd name="T9" fmla="*/ 344 h 366"/>
                  <a:gd name="T10" fmla="*/ 92 w 293"/>
                  <a:gd name="T11" fmla="*/ 333 h 366"/>
                  <a:gd name="T12" fmla="*/ 107 w 293"/>
                  <a:gd name="T13" fmla="*/ 317 h 366"/>
                  <a:gd name="T14" fmla="*/ 139 w 293"/>
                  <a:gd name="T15" fmla="*/ 274 h 366"/>
                  <a:gd name="T16" fmla="*/ 170 w 293"/>
                  <a:gd name="T17" fmla="*/ 215 h 366"/>
                  <a:gd name="T18" fmla="*/ 201 w 293"/>
                  <a:gd name="T19" fmla="*/ 143 h 366"/>
                  <a:gd name="T20" fmla="*/ 215 w 293"/>
                  <a:gd name="T21" fmla="*/ 106 h 366"/>
                  <a:gd name="T22" fmla="*/ 231 w 293"/>
                  <a:gd name="T23" fmla="*/ 73 h 366"/>
                  <a:gd name="T24" fmla="*/ 246 w 293"/>
                  <a:gd name="T25" fmla="*/ 43 h 366"/>
                  <a:gd name="T26" fmla="*/ 262 w 293"/>
                  <a:gd name="T27" fmla="*/ 20 h 366"/>
                  <a:gd name="T28" fmla="*/ 278 w 293"/>
                  <a:gd name="T29" fmla="*/ 4 h 366"/>
                  <a:gd name="T30" fmla="*/ 293 w 293"/>
                  <a:gd name="T3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366">
                    <a:moveTo>
                      <a:pt x="0" y="366"/>
                    </a:moveTo>
                    <a:lnTo>
                      <a:pt x="31" y="362"/>
                    </a:lnTo>
                    <a:lnTo>
                      <a:pt x="47" y="358"/>
                    </a:lnTo>
                    <a:lnTo>
                      <a:pt x="60" y="352"/>
                    </a:lnTo>
                    <a:lnTo>
                      <a:pt x="76" y="344"/>
                    </a:lnTo>
                    <a:lnTo>
                      <a:pt x="92" y="333"/>
                    </a:lnTo>
                    <a:lnTo>
                      <a:pt x="107" y="317"/>
                    </a:lnTo>
                    <a:lnTo>
                      <a:pt x="139" y="274"/>
                    </a:lnTo>
                    <a:lnTo>
                      <a:pt x="170" y="215"/>
                    </a:lnTo>
                    <a:lnTo>
                      <a:pt x="201" y="143"/>
                    </a:lnTo>
                    <a:lnTo>
                      <a:pt x="215" y="106"/>
                    </a:lnTo>
                    <a:lnTo>
                      <a:pt x="231" y="73"/>
                    </a:lnTo>
                    <a:lnTo>
                      <a:pt x="246" y="43"/>
                    </a:lnTo>
                    <a:lnTo>
                      <a:pt x="262" y="20"/>
                    </a:lnTo>
                    <a:lnTo>
                      <a:pt x="278" y="4"/>
                    </a:lnTo>
                    <a:lnTo>
                      <a:pt x="293" y="0"/>
                    </a:lnTo>
                  </a:path>
                </a:pathLst>
              </a:custGeom>
              <a:noFill/>
              <a:ln w="57150">
                <a:solidFill>
                  <a:srgbClr val="FF00FF"/>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699426" name="Freeform 34"/>
            <p:cNvSpPr>
              <a:spLocks/>
            </p:cNvSpPr>
            <p:nvPr/>
          </p:nvSpPr>
          <p:spPr bwMode="auto">
            <a:xfrm>
              <a:off x="1236" y="1966"/>
              <a:ext cx="2756" cy="1558"/>
            </a:xfrm>
            <a:custGeom>
              <a:avLst/>
              <a:gdLst>
                <a:gd name="T0" fmla="*/ 0 w 1483"/>
                <a:gd name="T1" fmla="*/ 0 h 622"/>
                <a:gd name="T2" fmla="*/ 4 w 1483"/>
                <a:gd name="T3" fmla="*/ 39 h 622"/>
                <a:gd name="T4" fmla="*/ 14 w 1483"/>
                <a:gd name="T5" fmla="*/ 80 h 622"/>
                <a:gd name="T6" fmla="*/ 34 w 1483"/>
                <a:gd name="T7" fmla="*/ 119 h 622"/>
                <a:gd name="T8" fmla="*/ 57 w 1483"/>
                <a:gd name="T9" fmla="*/ 159 h 622"/>
                <a:gd name="T10" fmla="*/ 90 w 1483"/>
                <a:gd name="T11" fmla="*/ 198 h 622"/>
                <a:gd name="T12" fmla="*/ 129 w 1483"/>
                <a:gd name="T13" fmla="*/ 235 h 622"/>
                <a:gd name="T14" fmla="*/ 174 w 1483"/>
                <a:gd name="T15" fmla="*/ 272 h 622"/>
                <a:gd name="T16" fmla="*/ 227 w 1483"/>
                <a:gd name="T17" fmla="*/ 309 h 622"/>
                <a:gd name="T18" fmla="*/ 286 w 1483"/>
                <a:gd name="T19" fmla="*/ 342 h 622"/>
                <a:gd name="T20" fmla="*/ 350 w 1483"/>
                <a:gd name="T21" fmla="*/ 376 h 622"/>
                <a:gd name="T22" fmla="*/ 421 w 1483"/>
                <a:gd name="T23" fmla="*/ 407 h 622"/>
                <a:gd name="T24" fmla="*/ 497 w 1483"/>
                <a:gd name="T25" fmla="*/ 438 h 622"/>
                <a:gd name="T26" fmla="*/ 577 w 1483"/>
                <a:gd name="T27" fmla="*/ 466 h 622"/>
                <a:gd name="T28" fmla="*/ 664 w 1483"/>
                <a:gd name="T29" fmla="*/ 491 h 622"/>
                <a:gd name="T30" fmla="*/ 756 w 1483"/>
                <a:gd name="T31" fmla="*/ 516 h 622"/>
                <a:gd name="T32" fmla="*/ 849 w 1483"/>
                <a:gd name="T33" fmla="*/ 538 h 622"/>
                <a:gd name="T34" fmla="*/ 947 w 1483"/>
                <a:gd name="T35" fmla="*/ 557 h 622"/>
                <a:gd name="T36" fmla="*/ 1051 w 1483"/>
                <a:gd name="T37" fmla="*/ 575 h 622"/>
                <a:gd name="T38" fmla="*/ 1155 w 1483"/>
                <a:gd name="T39" fmla="*/ 591 h 622"/>
                <a:gd name="T40" fmla="*/ 1262 w 1483"/>
                <a:gd name="T41" fmla="*/ 604 h 622"/>
                <a:gd name="T42" fmla="*/ 1372 w 1483"/>
                <a:gd name="T43" fmla="*/ 614 h 622"/>
                <a:gd name="T44" fmla="*/ 1483 w 1483"/>
                <a:gd name="T45" fmla="*/ 62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83" h="622">
                  <a:moveTo>
                    <a:pt x="0" y="0"/>
                  </a:moveTo>
                  <a:lnTo>
                    <a:pt x="4" y="39"/>
                  </a:lnTo>
                  <a:lnTo>
                    <a:pt x="14" y="80"/>
                  </a:lnTo>
                  <a:lnTo>
                    <a:pt x="34" y="119"/>
                  </a:lnTo>
                  <a:lnTo>
                    <a:pt x="57" y="159"/>
                  </a:lnTo>
                  <a:lnTo>
                    <a:pt x="90" y="198"/>
                  </a:lnTo>
                  <a:lnTo>
                    <a:pt x="129" y="235"/>
                  </a:lnTo>
                  <a:lnTo>
                    <a:pt x="174" y="272"/>
                  </a:lnTo>
                  <a:lnTo>
                    <a:pt x="227" y="309"/>
                  </a:lnTo>
                  <a:lnTo>
                    <a:pt x="286" y="342"/>
                  </a:lnTo>
                  <a:lnTo>
                    <a:pt x="350" y="376"/>
                  </a:lnTo>
                  <a:lnTo>
                    <a:pt x="421" y="407"/>
                  </a:lnTo>
                  <a:lnTo>
                    <a:pt x="497" y="438"/>
                  </a:lnTo>
                  <a:lnTo>
                    <a:pt x="577" y="466"/>
                  </a:lnTo>
                  <a:lnTo>
                    <a:pt x="664" y="491"/>
                  </a:lnTo>
                  <a:lnTo>
                    <a:pt x="756" y="516"/>
                  </a:lnTo>
                  <a:lnTo>
                    <a:pt x="849" y="538"/>
                  </a:lnTo>
                  <a:lnTo>
                    <a:pt x="947" y="557"/>
                  </a:lnTo>
                  <a:lnTo>
                    <a:pt x="1051" y="575"/>
                  </a:lnTo>
                  <a:lnTo>
                    <a:pt x="1155" y="591"/>
                  </a:lnTo>
                  <a:lnTo>
                    <a:pt x="1262" y="604"/>
                  </a:lnTo>
                  <a:lnTo>
                    <a:pt x="1372" y="614"/>
                  </a:lnTo>
                  <a:lnTo>
                    <a:pt x="1483" y="622"/>
                  </a:lnTo>
                </a:path>
              </a:pathLst>
            </a:custGeom>
            <a:noFill/>
            <a:ln w="57150">
              <a:solidFill>
                <a:srgbClr val="FFFF9B"/>
              </a:solidFill>
              <a:round/>
              <a:headEnd/>
              <a:tailEn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99427" name="AutoShape 35"/>
            <p:cNvSpPr>
              <a:spLocks noChangeArrowheads="1"/>
            </p:cNvSpPr>
            <p:nvPr/>
          </p:nvSpPr>
          <p:spPr bwMode="auto">
            <a:xfrm>
              <a:off x="1392" y="2016"/>
              <a:ext cx="759" cy="257"/>
            </a:xfrm>
            <a:prstGeom prst="wedgeRoundRectCallout">
              <a:avLst>
                <a:gd name="adj1" fmla="val -51583"/>
                <a:gd name="adj2" fmla="val 106523"/>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a:t>
              </a:r>
              <a:r>
                <a:rPr lang="en-US" altLang="zh-CN" b="1"/>
                <a:t>1,20)</a:t>
              </a:r>
            </a:p>
          </p:txBody>
        </p:sp>
        <p:sp>
          <p:nvSpPr>
            <p:cNvPr id="699428" name="AutoShape 36"/>
            <p:cNvSpPr>
              <a:spLocks noChangeArrowheads="1"/>
            </p:cNvSpPr>
            <p:nvPr/>
          </p:nvSpPr>
          <p:spPr bwMode="auto">
            <a:xfrm>
              <a:off x="2727" y="2206"/>
              <a:ext cx="729" cy="257"/>
            </a:xfrm>
            <a:prstGeom prst="wedgeRoundRectCallout">
              <a:avLst>
                <a:gd name="adj1" fmla="val -109398"/>
                <a:gd name="adj2" fmla="val 147231"/>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t>(5,20)</a:t>
              </a:r>
            </a:p>
          </p:txBody>
        </p:sp>
        <p:sp>
          <p:nvSpPr>
            <p:cNvPr id="699429" name="AutoShape 37"/>
            <p:cNvSpPr>
              <a:spLocks noChangeArrowheads="1"/>
            </p:cNvSpPr>
            <p:nvPr/>
          </p:nvSpPr>
          <p:spPr bwMode="auto">
            <a:xfrm>
              <a:off x="3456" y="2640"/>
              <a:ext cx="800" cy="257"/>
            </a:xfrm>
            <a:prstGeom prst="wedgeRoundRectCallout">
              <a:avLst>
                <a:gd name="adj1" fmla="val -86250"/>
                <a:gd name="adj2" fmla="val 136958"/>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t>(10,20)</a:t>
              </a:r>
            </a:p>
          </p:txBody>
        </p:sp>
        <p:grpSp>
          <p:nvGrpSpPr>
            <p:cNvPr id="699430" name="Group 38"/>
            <p:cNvGrpSpPr>
              <a:grpSpLocks/>
            </p:cNvGrpSpPr>
            <p:nvPr/>
          </p:nvGrpSpPr>
          <p:grpSpPr bwMode="auto">
            <a:xfrm>
              <a:off x="1318" y="2340"/>
              <a:ext cx="2900" cy="1201"/>
              <a:chOff x="288" y="3072"/>
              <a:chExt cx="1680" cy="768"/>
            </a:xfrm>
          </p:grpSpPr>
          <p:sp>
            <p:nvSpPr>
              <p:cNvPr id="699431" name="Freeform 39"/>
              <p:cNvSpPr>
                <a:spLocks/>
              </p:cNvSpPr>
              <p:nvPr/>
            </p:nvSpPr>
            <p:spPr bwMode="auto">
              <a:xfrm>
                <a:off x="816" y="3072"/>
                <a:ext cx="1152" cy="768"/>
              </a:xfrm>
              <a:custGeom>
                <a:avLst/>
                <a:gdLst>
                  <a:gd name="T0" fmla="*/ 1393 w 1393"/>
                  <a:gd name="T1" fmla="*/ 366 h 366"/>
                  <a:gd name="T2" fmla="*/ 1247 w 1393"/>
                  <a:gd name="T3" fmla="*/ 362 h 366"/>
                  <a:gd name="T4" fmla="*/ 1174 w 1393"/>
                  <a:gd name="T5" fmla="*/ 358 h 366"/>
                  <a:gd name="T6" fmla="*/ 1100 w 1393"/>
                  <a:gd name="T7" fmla="*/ 352 h 366"/>
                  <a:gd name="T8" fmla="*/ 1027 w 1393"/>
                  <a:gd name="T9" fmla="*/ 344 h 366"/>
                  <a:gd name="T10" fmla="*/ 953 w 1393"/>
                  <a:gd name="T11" fmla="*/ 333 h 366"/>
                  <a:gd name="T12" fmla="*/ 881 w 1393"/>
                  <a:gd name="T13" fmla="*/ 317 h 366"/>
                  <a:gd name="T14" fmla="*/ 734 w 1393"/>
                  <a:gd name="T15" fmla="*/ 274 h 366"/>
                  <a:gd name="T16" fmla="*/ 587 w 1393"/>
                  <a:gd name="T17" fmla="*/ 215 h 366"/>
                  <a:gd name="T18" fmla="*/ 440 w 1393"/>
                  <a:gd name="T19" fmla="*/ 143 h 366"/>
                  <a:gd name="T20" fmla="*/ 366 w 1393"/>
                  <a:gd name="T21" fmla="*/ 106 h 366"/>
                  <a:gd name="T22" fmla="*/ 294 w 1393"/>
                  <a:gd name="T23" fmla="*/ 73 h 366"/>
                  <a:gd name="T24" fmla="*/ 219 w 1393"/>
                  <a:gd name="T25" fmla="*/ 43 h 366"/>
                  <a:gd name="T26" fmla="*/ 147 w 1393"/>
                  <a:gd name="T27" fmla="*/ 20 h 366"/>
                  <a:gd name="T28" fmla="*/ 73 w 1393"/>
                  <a:gd name="T29" fmla="*/ 4 h 366"/>
                  <a:gd name="T30" fmla="*/ 0 w 1393"/>
                  <a:gd name="T3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3" h="366">
                    <a:moveTo>
                      <a:pt x="1393" y="366"/>
                    </a:moveTo>
                    <a:lnTo>
                      <a:pt x="1247" y="362"/>
                    </a:lnTo>
                    <a:lnTo>
                      <a:pt x="1174" y="358"/>
                    </a:lnTo>
                    <a:lnTo>
                      <a:pt x="1100" y="352"/>
                    </a:lnTo>
                    <a:lnTo>
                      <a:pt x="1027" y="344"/>
                    </a:lnTo>
                    <a:lnTo>
                      <a:pt x="953" y="333"/>
                    </a:lnTo>
                    <a:lnTo>
                      <a:pt x="881" y="317"/>
                    </a:lnTo>
                    <a:lnTo>
                      <a:pt x="734" y="274"/>
                    </a:lnTo>
                    <a:lnTo>
                      <a:pt x="587" y="215"/>
                    </a:lnTo>
                    <a:lnTo>
                      <a:pt x="440" y="143"/>
                    </a:lnTo>
                    <a:lnTo>
                      <a:pt x="366" y="106"/>
                    </a:lnTo>
                    <a:lnTo>
                      <a:pt x="294" y="73"/>
                    </a:lnTo>
                    <a:lnTo>
                      <a:pt x="219" y="43"/>
                    </a:lnTo>
                    <a:lnTo>
                      <a:pt x="147" y="20"/>
                    </a:lnTo>
                    <a:lnTo>
                      <a:pt x="73" y="4"/>
                    </a:lnTo>
                    <a:lnTo>
                      <a:pt x="0" y="0"/>
                    </a:lnTo>
                  </a:path>
                </a:pathLst>
              </a:custGeom>
              <a:noFill/>
              <a:ln w="57150">
                <a:solidFill>
                  <a:schemeClr val="hlink"/>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99432" name="Freeform 40"/>
              <p:cNvSpPr>
                <a:spLocks/>
              </p:cNvSpPr>
              <p:nvPr/>
            </p:nvSpPr>
            <p:spPr bwMode="auto">
              <a:xfrm>
                <a:off x="288" y="3072"/>
                <a:ext cx="528" cy="720"/>
              </a:xfrm>
              <a:custGeom>
                <a:avLst/>
                <a:gdLst>
                  <a:gd name="T0" fmla="*/ 0 w 293"/>
                  <a:gd name="T1" fmla="*/ 366 h 366"/>
                  <a:gd name="T2" fmla="*/ 31 w 293"/>
                  <a:gd name="T3" fmla="*/ 362 h 366"/>
                  <a:gd name="T4" fmla="*/ 47 w 293"/>
                  <a:gd name="T5" fmla="*/ 358 h 366"/>
                  <a:gd name="T6" fmla="*/ 60 w 293"/>
                  <a:gd name="T7" fmla="*/ 352 h 366"/>
                  <a:gd name="T8" fmla="*/ 76 w 293"/>
                  <a:gd name="T9" fmla="*/ 344 h 366"/>
                  <a:gd name="T10" fmla="*/ 92 w 293"/>
                  <a:gd name="T11" fmla="*/ 333 h 366"/>
                  <a:gd name="T12" fmla="*/ 107 w 293"/>
                  <a:gd name="T13" fmla="*/ 317 h 366"/>
                  <a:gd name="T14" fmla="*/ 139 w 293"/>
                  <a:gd name="T15" fmla="*/ 274 h 366"/>
                  <a:gd name="T16" fmla="*/ 170 w 293"/>
                  <a:gd name="T17" fmla="*/ 215 h 366"/>
                  <a:gd name="T18" fmla="*/ 201 w 293"/>
                  <a:gd name="T19" fmla="*/ 143 h 366"/>
                  <a:gd name="T20" fmla="*/ 215 w 293"/>
                  <a:gd name="T21" fmla="*/ 106 h 366"/>
                  <a:gd name="T22" fmla="*/ 231 w 293"/>
                  <a:gd name="T23" fmla="*/ 73 h 366"/>
                  <a:gd name="T24" fmla="*/ 246 w 293"/>
                  <a:gd name="T25" fmla="*/ 43 h 366"/>
                  <a:gd name="T26" fmla="*/ 262 w 293"/>
                  <a:gd name="T27" fmla="*/ 20 h 366"/>
                  <a:gd name="T28" fmla="*/ 278 w 293"/>
                  <a:gd name="T29" fmla="*/ 4 h 366"/>
                  <a:gd name="T30" fmla="*/ 293 w 293"/>
                  <a:gd name="T3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366">
                    <a:moveTo>
                      <a:pt x="0" y="366"/>
                    </a:moveTo>
                    <a:lnTo>
                      <a:pt x="31" y="362"/>
                    </a:lnTo>
                    <a:lnTo>
                      <a:pt x="47" y="358"/>
                    </a:lnTo>
                    <a:lnTo>
                      <a:pt x="60" y="352"/>
                    </a:lnTo>
                    <a:lnTo>
                      <a:pt x="76" y="344"/>
                    </a:lnTo>
                    <a:lnTo>
                      <a:pt x="92" y="333"/>
                    </a:lnTo>
                    <a:lnTo>
                      <a:pt x="107" y="317"/>
                    </a:lnTo>
                    <a:lnTo>
                      <a:pt x="139" y="274"/>
                    </a:lnTo>
                    <a:lnTo>
                      <a:pt x="170" y="215"/>
                    </a:lnTo>
                    <a:lnTo>
                      <a:pt x="201" y="143"/>
                    </a:lnTo>
                    <a:lnTo>
                      <a:pt x="215" y="106"/>
                    </a:lnTo>
                    <a:lnTo>
                      <a:pt x="231" y="73"/>
                    </a:lnTo>
                    <a:lnTo>
                      <a:pt x="246" y="43"/>
                    </a:lnTo>
                    <a:lnTo>
                      <a:pt x="262" y="20"/>
                    </a:lnTo>
                    <a:lnTo>
                      <a:pt x="278" y="4"/>
                    </a:lnTo>
                    <a:lnTo>
                      <a:pt x="293" y="0"/>
                    </a:lnTo>
                  </a:path>
                </a:pathLst>
              </a:custGeom>
              <a:noFill/>
              <a:ln w="57150">
                <a:solidFill>
                  <a:schemeClr val="hlink"/>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spTree>
    <p:extLst>
      <p:ext uri="{BB962C8B-B14F-4D97-AF65-F5344CB8AC3E}">
        <p14:creationId xmlns:p14="http://schemas.microsoft.com/office/powerpoint/2010/main" val="1394081805"/>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1992313" y="333375"/>
            <a:ext cx="8458200" cy="6096000"/>
          </a:xfrm>
        </p:spPr>
        <p:txBody>
          <a:bodyPr/>
          <a:lstStyle/>
          <a:p>
            <a:pPr>
              <a:buFontTx/>
              <a:buNone/>
            </a:pPr>
            <a:r>
              <a:rPr lang="en-US" altLang="zh-CN" dirty="0"/>
              <a:t>       </a:t>
            </a:r>
            <a:r>
              <a:rPr lang="zh-CN" altLang="en-US" b="1" dirty="0">
                <a:latin typeface="黑体" panose="02010609060101010101" pitchFamily="49" charset="-122"/>
                <a:ea typeface="黑体" panose="02010609060101010101" pitchFamily="49" charset="-122"/>
              </a:rPr>
              <a:t>所谓</a:t>
            </a:r>
            <a:r>
              <a:rPr lang="zh-CN" altLang="en-US" b="1" dirty="0">
                <a:solidFill>
                  <a:schemeClr val="folHlink"/>
                </a:solidFill>
                <a:latin typeface="黑体" panose="02010609060101010101" pitchFamily="49" charset="-122"/>
                <a:ea typeface="黑体" panose="02010609060101010101" pitchFamily="49" charset="-122"/>
              </a:rPr>
              <a:t>统计推断</a:t>
            </a:r>
            <a:r>
              <a:rPr lang="zh-CN" altLang="en-US" b="1" dirty="0">
                <a:latin typeface="黑体" panose="02010609060101010101" pitchFamily="49" charset="-122"/>
                <a:ea typeface="黑体" panose="02010609060101010101" pitchFamily="49" charset="-122"/>
              </a:rPr>
              <a:t>，就是根据概率论所揭示的随机变量的一般规律性，利用抽样调查所获得的样本信息，对总体的某些性质或数量特征进行推断。</a:t>
            </a:r>
            <a:br>
              <a:rPr lang="zh-CN" altLang="en-US" b="1" dirty="0">
                <a:latin typeface="黑体" panose="02010609060101010101" pitchFamily="49" charset="-122"/>
                <a:ea typeface="黑体" panose="02010609060101010101" pitchFamily="49" charset="-122"/>
              </a:rPr>
            </a:br>
            <a:r>
              <a:rPr lang="zh-CN" altLang="en-US" b="1" dirty="0">
                <a:solidFill>
                  <a:srgbClr val="050507"/>
                </a:solidFill>
                <a:latin typeface="黑体" panose="02010609060101010101" pitchFamily="49" charset="-122"/>
                <a:ea typeface="黑体" panose="02010609060101010101" pitchFamily="49" charset="-122"/>
              </a:rPr>
              <a:t>    </a:t>
            </a:r>
            <a:br>
              <a:rPr lang="zh-CN" altLang="en-US" b="1" dirty="0">
                <a:solidFill>
                  <a:srgbClr val="050507"/>
                </a:solidFill>
                <a:latin typeface="黑体" panose="02010609060101010101" pitchFamily="49" charset="-122"/>
                <a:ea typeface="黑体" panose="02010609060101010101" pitchFamily="49" charset="-122"/>
              </a:rPr>
            </a:br>
            <a:r>
              <a:rPr lang="zh-CN" altLang="en-US" b="1" dirty="0">
                <a:solidFill>
                  <a:srgbClr val="050507"/>
                </a:solidFill>
                <a:latin typeface="黑体" panose="02010609060101010101" pitchFamily="49" charset="-122"/>
                <a:ea typeface="黑体" panose="02010609060101010101" pitchFamily="49" charset="-122"/>
              </a:rPr>
              <a:t>              </a:t>
            </a:r>
            <a:r>
              <a:rPr lang="zh-CN" altLang="en-US" b="1" dirty="0">
                <a:solidFill>
                  <a:schemeClr val="folHlink"/>
                </a:solidFill>
                <a:latin typeface="黑体" panose="02010609060101010101" pitchFamily="49" charset="-122"/>
                <a:ea typeface="黑体" panose="02010609060101010101" pitchFamily="49" charset="-122"/>
              </a:rPr>
              <a:t>参数估计</a:t>
            </a:r>
            <a:br>
              <a:rPr lang="zh-CN" altLang="en-US" b="1" dirty="0">
                <a:solidFill>
                  <a:schemeClr val="folHlink"/>
                </a:solidFill>
                <a:latin typeface="黑体" panose="02010609060101010101" pitchFamily="49" charset="-122"/>
                <a:ea typeface="黑体" panose="02010609060101010101" pitchFamily="49" charset="-122"/>
              </a:rPr>
            </a:br>
            <a:r>
              <a:rPr lang="zh-CN" altLang="en-US" b="1" dirty="0">
                <a:solidFill>
                  <a:schemeClr val="folHlink"/>
                </a:solidFill>
                <a:latin typeface="黑体" panose="02010609060101010101" pitchFamily="49" charset="-122"/>
                <a:ea typeface="黑体" panose="02010609060101010101" pitchFamily="49" charset="-122"/>
              </a:rPr>
              <a:t/>
            </a:r>
            <a:br>
              <a:rPr lang="zh-CN" altLang="en-US" b="1" dirty="0">
                <a:solidFill>
                  <a:schemeClr val="folHlink"/>
                </a:solidFill>
                <a:latin typeface="黑体" panose="02010609060101010101" pitchFamily="49" charset="-122"/>
                <a:ea typeface="黑体" panose="02010609060101010101" pitchFamily="49" charset="-122"/>
              </a:rPr>
            </a:br>
            <a:r>
              <a:rPr lang="zh-CN" altLang="en-US" b="1" dirty="0">
                <a:solidFill>
                  <a:srgbClr val="CC0000"/>
                </a:solidFill>
                <a:latin typeface="黑体" panose="02010609060101010101" pitchFamily="49" charset="-122"/>
                <a:ea typeface="黑体" panose="02010609060101010101" pitchFamily="49" charset="-122"/>
              </a:rPr>
              <a:t>              </a:t>
            </a:r>
            <a:r>
              <a:rPr lang="zh-CN" altLang="en-US" b="1" dirty="0">
                <a:solidFill>
                  <a:schemeClr val="folHlink"/>
                </a:solidFill>
                <a:latin typeface="黑体" panose="02010609060101010101" pitchFamily="49" charset="-122"/>
                <a:ea typeface="黑体" panose="02010609060101010101" pitchFamily="49" charset="-122"/>
              </a:rPr>
              <a:t>假设检验</a:t>
            </a:r>
            <a:br>
              <a:rPr lang="zh-CN" altLang="en-US" b="1" dirty="0">
                <a:solidFill>
                  <a:schemeClr val="folHlink"/>
                </a:solidFill>
                <a:latin typeface="黑体" panose="02010609060101010101" pitchFamily="49" charset="-122"/>
                <a:ea typeface="黑体" panose="02010609060101010101" pitchFamily="49" charset="-122"/>
              </a:rPr>
            </a:br>
            <a:r>
              <a:rPr lang="zh-CN" altLang="en-US" b="1" dirty="0">
                <a:solidFill>
                  <a:schemeClr val="folHlink"/>
                </a:solidFill>
                <a:latin typeface="黑体" panose="02010609060101010101" pitchFamily="49" charset="-122"/>
                <a:ea typeface="黑体" panose="02010609060101010101" pitchFamily="49" charset="-122"/>
              </a:rPr>
              <a:t/>
            </a:r>
            <a:br>
              <a:rPr lang="zh-CN" altLang="en-US" b="1" dirty="0">
                <a:solidFill>
                  <a:schemeClr val="folHlink"/>
                </a:solidFill>
                <a:latin typeface="黑体" panose="02010609060101010101" pitchFamily="49" charset="-122"/>
                <a:ea typeface="黑体" panose="02010609060101010101" pitchFamily="49" charset="-122"/>
              </a:rPr>
            </a:br>
            <a:r>
              <a:rPr lang="zh-CN" altLang="en-US" b="1" dirty="0">
                <a:latin typeface="黑体" panose="02010609060101010101" pitchFamily="49" charset="-122"/>
                <a:ea typeface="黑体" panose="02010609060101010101" pitchFamily="49" charset="-122"/>
              </a:rPr>
              <a:t>这两类问题的基本原理是一致的，只是侧重点不同而已。</a:t>
            </a:r>
            <a:br>
              <a:rPr lang="zh-CN" altLang="en-US" b="1" dirty="0">
                <a:latin typeface="黑体" panose="02010609060101010101" pitchFamily="49" charset="-122"/>
                <a:ea typeface="黑体" panose="02010609060101010101" pitchFamily="49" charset="-122"/>
              </a:rPr>
            </a:br>
            <a:r>
              <a:rPr lang="zh-CN" altLang="en-US" b="1" dirty="0">
                <a:latin typeface="黑体" panose="02010609060101010101" pitchFamily="49" charset="-122"/>
                <a:ea typeface="黑体" panose="02010609060101010101" pitchFamily="49" charset="-122"/>
              </a:rPr>
              <a:t>参数估计问题侧重于用样本统计量估计总体的某一未知参数；</a:t>
            </a:r>
            <a:br>
              <a:rPr lang="zh-CN" altLang="en-US" b="1" dirty="0">
                <a:latin typeface="黑体" panose="02010609060101010101" pitchFamily="49" charset="-122"/>
                <a:ea typeface="黑体" panose="02010609060101010101" pitchFamily="49" charset="-122"/>
              </a:rPr>
            </a:br>
            <a:r>
              <a:rPr lang="zh-CN" altLang="en-US" b="1" dirty="0">
                <a:latin typeface="黑体" panose="02010609060101010101" pitchFamily="49" charset="-122"/>
                <a:ea typeface="黑体" panose="02010609060101010101" pitchFamily="49" charset="-122"/>
              </a:rPr>
              <a:t>假设检验问题侧重于用样本资料验证总体是否具有某种性质或数量特征。</a:t>
            </a:r>
          </a:p>
          <a:p>
            <a:pPr>
              <a:buFontTx/>
              <a:buNone/>
            </a:pPr>
            <a:r>
              <a:rPr lang="zh-CN" altLang="en-US" b="1" dirty="0">
                <a:solidFill>
                  <a:srgbClr val="050507"/>
                </a:solidFill>
              </a:rPr>
              <a:t>　　 </a:t>
            </a:r>
          </a:p>
        </p:txBody>
      </p:sp>
      <p:sp>
        <p:nvSpPr>
          <p:cNvPr id="60419" name="AutoShape 3"/>
          <p:cNvSpPr>
            <a:spLocks/>
          </p:cNvSpPr>
          <p:nvPr/>
        </p:nvSpPr>
        <p:spPr bwMode="auto">
          <a:xfrm>
            <a:off x="4511675" y="2276476"/>
            <a:ext cx="287338" cy="1223963"/>
          </a:xfrm>
          <a:prstGeom prst="leftBrace">
            <a:avLst>
              <a:gd name="adj1" fmla="val 3549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0" name="Text Box 4"/>
          <p:cNvSpPr txBox="1">
            <a:spLocks noChangeArrowheads="1"/>
          </p:cNvSpPr>
          <p:nvPr/>
        </p:nvSpPr>
        <p:spPr bwMode="auto">
          <a:xfrm>
            <a:off x="2711451" y="2708276"/>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hlink"/>
                </a:solidFill>
                <a:latin typeface="Garamond" panose="02020404030301010803" pitchFamily="18" charset="0"/>
                <a:ea typeface="黑体" panose="02010609060101010101" pitchFamily="49" charset="-122"/>
              </a:rPr>
              <a:t>统计推断</a:t>
            </a:r>
          </a:p>
        </p:txBody>
      </p:sp>
    </p:spTree>
    <p:extLst>
      <p:ext uri="{BB962C8B-B14F-4D97-AF65-F5344CB8AC3E}">
        <p14:creationId xmlns:p14="http://schemas.microsoft.com/office/powerpoint/2010/main" val="1820373340"/>
      </p:ext>
    </p:extLst>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ctrTitle"/>
          </p:nvPr>
        </p:nvSpPr>
        <p:spPr>
          <a:xfrm>
            <a:off x="508907" y="1482499"/>
            <a:ext cx="11432722" cy="914400"/>
          </a:xfrm>
          <a:noFill/>
          <a:ln/>
        </p:spPr>
        <p:txBody>
          <a:bodyPr anchor="ctr" anchorCtr="0">
            <a:normAutofit fontScale="90000"/>
          </a:bodyPr>
          <a:lstStyle/>
          <a:p>
            <a:pPr algn="l"/>
            <a:r>
              <a:rPr lang="zh-CN" altLang="en-US" sz="4000" dirty="0" smtClean="0">
                <a:latin typeface="Arial" panose="020B0604020202020204" pitchFamily="34" charset="0"/>
                <a:ea typeface="黑体" panose="02010609060101010101" pitchFamily="49" charset="-122"/>
              </a:rPr>
              <a:t>抽样：</a:t>
            </a:r>
            <a:r>
              <a:rPr lang="zh-CN" altLang="en-US" sz="3600" dirty="0" smtClean="0">
                <a:latin typeface="Arial" panose="020B0604020202020204" pitchFamily="34" charset="0"/>
                <a:ea typeface="黑体" panose="02010609060101010101" pitchFamily="49" charset="-122"/>
              </a:rPr>
              <a:t>所考察对象的某一数值指标的全体构成的集合看作</a:t>
            </a:r>
            <a:r>
              <a:rPr lang="zh-CN" altLang="en-US" sz="4000" dirty="0" smtClean="0">
                <a:solidFill>
                  <a:srgbClr val="C00000"/>
                </a:solidFill>
                <a:latin typeface="Arial" panose="020B0604020202020204" pitchFamily="34" charset="0"/>
                <a:ea typeface="黑体" panose="02010609060101010101" pitchFamily="49" charset="-122"/>
              </a:rPr>
              <a:t>总体</a:t>
            </a:r>
            <a:r>
              <a:rPr lang="zh-CN" altLang="en-US" sz="3600" dirty="0" smtClean="0">
                <a:latin typeface="Arial" panose="020B0604020202020204" pitchFamily="34" charset="0"/>
                <a:ea typeface="黑体" panose="02010609060101010101" pitchFamily="49" charset="-122"/>
              </a:rPr>
              <a:t>，构成总体的每一个元素作为个体，从总体中抽取一部分的个体所组成的集合叫做</a:t>
            </a:r>
            <a:r>
              <a:rPr lang="zh-CN" altLang="en-US" sz="4000" b="1" dirty="0" smtClean="0">
                <a:solidFill>
                  <a:srgbClr val="C00000"/>
                </a:solidFill>
                <a:latin typeface="Arial" panose="020B0604020202020204" pitchFamily="34" charset="0"/>
                <a:ea typeface="黑体" panose="02010609060101010101" pitchFamily="49" charset="-122"/>
              </a:rPr>
              <a:t>样本</a:t>
            </a:r>
            <a:r>
              <a:rPr lang="zh-CN" altLang="en-US" sz="3600" dirty="0" smtClean="0">
                <a:latin typeface="Arial" panose="020B0604020202020204" pitchFamily="34" charset="0"/>
                <a:ea typeface="黑体" panose="02010609060101010101" pitchFamily="49" charset="-122"/>
              </a:rPr>
              <a:t>，样本中的个体数目叫做样本数量。</a:t>
            </a:r>
            <a:endParaRPr lang="zh-CN" altLang="en-US" sz="3600" dirty="0">
              <a:latin typeface="Arial" panose="020B0604020202020204" pitchFamily="34" charset="0"/>
              <a:ea typeface="黑体" panose="02010609060101010101" pitchFamily="49" charset="-122"/>
            </a:endParaRPr>
          </a:p>
        </p:txBody>
      </p:sp>
      <p:sp>
        <p:nvSpPr>
          <p:cNvPr id="4" name="文本框 3"/>
          <p:cNvSpPr txBox="1"/>
          <p:nvPr/>
        </p:nvSpPr>
        <p:spPr>
          <a:xfrm>
            <a:off x="838200" y="3657598"/>
            <a:ext cx="9165772" cy="3046988"/>
          </a:xfrm>
          <a:prstGeom prst="rect">
            <a:avLst/>
          </a:prstGeom>
          <a:noFill/>
        </p:spPr>
        <p:txBody>
          <a:bodyPr wrap="square" rtlCol="0">
            <a:spAutoFit/>
          </a:bodyPr>
          <a:lstStyle/>
          <a:p>
            <a:r>
              <a:rPr lang="zh-CN" altLang="en-US" sz="3200" dirty="0" smtClean="0">
                <a:latin typeface="黑体" panose="02010609060101010101" pitchFamily="49" charset="-122"/>
                <a:ea typeface="黑体" panose="02010609060101010101" pitchFamily="49" charset="-122"/>
              </a:rPr>
              <a:t>一般情况下：</a:t>
            </a:r>
            <a:endParaRPr lang="en-US" altLang="zh-CN" sz="3200" dirty="0" smtClean="0">
              <a:latin typeface="黑体" panose="02010609060101010101" pitchFamily="49" charset="-122"/>
              <a:ea typeface="黑体" panose="02010609060101010101" pitchFamily="49" charset="-122"/>
            </a:endParaRPr>
          </a:p>
          <a:p>
            <a:endParaRPr lang="en-US" altLang="zh-CN" sz="3200"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样本量大于等于</a:t>
            </a:r>
            <a:r>
              <a:rPr lang="en-US" altLang="zh-CN" sz="3200" dirty="0" smtClean="0">
                <a:latin typeface="黑体" panose="02010609060101010101" pitchFamily="49" charset="-122"/>
                <a:ea typeface="黑体" panose="02010609060101010101" pitchFamily="49" charset="-122"/>
              </a:rPr>
              <a:t>30---</a:t>
            </a:r>
            <a:r>
              <a:rPr lang="zh-CN" altLang="en-US" sz="3200" dirty="0" smtClean="0">
                <a:latin typeface="黑体" panose="02010609060101010101" pitchFamily="49" charset="-122"/>
                <a:ea typeface="黑体" panose="02010609060101010101" pitchFamily="49" charset="-122"/>
              </a:rPr>
              <a:t>大样本</a:t>
            </a:r>
            <a:endParaRPr lang="en-US" altLang="zh-CN" sz="3200"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样本量小于等于</a:t>
            </a:r>
            <a:r>
              <a:rPr lang="en-US" altLang="zh-CN" sz="3200" dirty="0" smtClean="0">
                <a:latin typeface="黑体" panose="02010609060101010101" pitchFamily="49" charset="-122"/>
                <a:ea typeface="黑体" panose="02010609060101010101" pitchFamily="49" charset="-122"/>
              </a:rPr>
              <a:t>30---</a:t>
            </a:r>
            <a:r>
              <a:rPr lang="zh-CN" altLang="en-US" sz="3200" dirty="0">
                <a:latin typeface="黑体" panose="02010609060101010101" pitchFamily="49" charset="-122"/>
                <a:ea typeface="黑体" panose="02010609060101010101" pitchFamily="49" charset="-122"/>
              </a:rPr>
              <a:t>小</a:t>
            </a:r>
            <a:r>
              <a:rPr lang="zh-CN" altLang="en-US" sz="3200" dirty="0" smtClean="0">
                <a:latin typeface="黑体" panose="02010609060101010101" pitchFamily="49" charset="-122"/>
                <a:ea typeface="黑体" panose="02010609060101010101" pitchFamily="49" charset="-122"/>
              </a:rPr>
              <a:t>样本</a:t>
            </a:r>
            <a:endParaRPr lang="en-US" altLang="zh-CN" sz="3200" dirty="0" smtClean="0">
              <a:latin typeface="黑体" panose="02010609060101010101" pitchFamily="49" charset="-122"/>
              <a:ea typeface="黑体" panose="02010609060101010101" pitchFamily="49" charset="-122"/>
            </a:endParaRPr>
          </a:p>
          <a:p>
            <a:endParaRPr lang="en-US" altLang="zh-CN" sz="3200" dirty="0" smtClean="0">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4913443"/>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571274" y="617765"/>
            <a:ext cx="6227762" cy="563563"/>
          </a:xfrm>
          <a:prstGeom prst="rect">
            <a:avLst/>
          </a:prstGeom>
          <a:solidFill>
            <a:schemeClr val="bg1"/>
          </a:solidFill>
          <a:ln>
            <a:noFill/>
          </a:ln>
          <a:effectLst/>
        </p:spPr>
        <p:txBody>
          <a:bodyPr lIns="90488" tIns="44450" rIns="90488" bIns="44450" anchor="ctr" anchorCtr="1"/>
          <a:lstStyle>
            <a:lvl1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r>
              <a:rPr lang="zh-CN" altLang="en-US" sz="3600" dirty="0">
                <a:solidFill>
                  <a:srgbClr val="FF0000"/>
                </a:solidFill>
                <a:latin typeface="黑体" panose="02010609060101010101" pitchFamily="49" charset="-122"/>
                <a:ea typeface="黑体" panose="02010609060101010101" pitchFamily="49" charset="-122"/>
              </a:rPr>
              <a:t>第一节 三种不同性质的分布</a:t>
            </a:r>
          </a:p>
        </p:txBody>
      </p:sp>
      <p:sp>
        <p:nvSpPr>
          <p:cNvPr id="181251" name="Rectangle 3"/>
          <p:cNvSpPr>
            <a:spLocks noChangeArrowheads="1"/>
          </p:cNvSpPr>
          <p:nvPr/>
        </p:nvSpPr>
        <p:spPr bwMode="auto">
          <a:xfrm>
            <a:off x="3575049" y="2205039"/>
            <a:ext cx="5242379" cy="343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buFontTx/>
              <a:buAutoNum type="ea1ChsPeriod"/>
            </a:pPr>
            <a:r>
              <a:rPr lang="zh-CN" altLang="en-US" b="1" dirty="0">
                <a:effectLst/>
                <a:ea typeface="黑体" panose="02010609060101010101" pitchFamily="49" charset="-122"/>
              </a:rPr>
              <a:t>总体分布</a:t>
            </a:r>
          </a:p>
          <a:p>
            <a:pPr algn="l">
              <a:buFontTx/>
              <a:buAutoNum type="ea1ChsPeriod"/>
            </a:pPr>
            <a:r>
              <a:rPr lang="zh-CN" altLang="en-US" b="1" dirty="0">
                <a:effectLst/>
                <a:ea typeface="黑体" panose="02010609060101010101" pitchFamily="49" charset="-122"/>
              </a:rPr>
              <a:t>样本分布</a:t>
            </a:r>
          </a:p>
          <a:p>
            <a:pPr algn="l">
              <a:buFontTx/>
              <a:buAutoNum type="ea1ChsPeriod"/>
            </a:pPr>
            <a:r>
              <a:rPr lang="zh-CN" altLang="en-US" b="1" dirty="0">
                <a:effectLst/>
                <a:ea typeface="黑体" panose="02010609060101010101" pitchFamily="49" charset="-122"/>
              </a:rPr>
              <a:t>抽样分布</a:t>
            </a:r>
          </a:p>
        </p:txBody>
      </p:sp>
    </p:spTree>
    <p:extLst>
      <p:ext uri="{BB962C8B-B14F-4D97-AF65-F5344CB8AC3E}">
        <p14:creationId xmlns:p14="http://schemas.microsoft.com/office/powerpoint/2010/main" val="3703669741"/>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2706" name="Rectangle 2"/>
          <p:cNvSpPr>
            <a:spLocks noGrp="1" noChangeArrowheads="1"/>
          </p:cNvSpPr>
          <p:nvPr>
            <p:ph type="body" idx="1"/>
          </p:nvPr>
        </p:nvSpPr>
        <p:spPr>
          <a:xfrm>
            <a:off x="1992313" y="1844675"/>
            <a:ext cx="8153400" cy="4267200"/>
          </a:xfrm>
          <a:noFill/>
          <a:ln/>
        </p:spPr>
        <p:txBody>
          <a:bodyPr/>
          <a:lstStyle/>
          <a:p>
            <a:pPr marL="609600" indent="-609600">
              <a:spcBef>
                <a:spcPct val="60000"/>
              </a:spcBef>
              <a:buFontTx/>
              <a:buAutoNum type="arabicPeriod"/>
            </a:pPr>
            <a:r>
              <a:rPr lang="zh-CN" altLang="en-US" b="1" dirty="0"/>
              <a:t>总体中各元素的观察值所形成</a:t>
            </a:r>
            <a:r>
              <a:rPr lang="zh-CN" altLang="en-US" b="1" dirty="0" smtClean="0"/>
              <a:t>的相对频数分布 </a:t>
            </a:r>
            <a:endParaRPr lang="zh-CN" altLang="en-US" b="1" dirty="0"/>
          </a:p>
          <a:p>
            <a:pPr marL="609600" indent="-609600">
              <a:spcBef>
                <a:spcPct val="60000"/>
              </a:spcBef>
              <a:buFontTx/>
              <a:buAutoNum type="arabicPeriod"/>
            </a:pPr>
            <a:r>
              <a:rPr lang="zh-CN" altLang="en-US" b="1" dirty="0"/>
              <a:t>分布通常是未知的</a:t>
            </a:r>
          </a:p>
          <a:p>
            <a:pPr marL="609600" indent="-609600">
              <a:spcBef>
                <a:spcPct val="60000"/>
              </a:spcBef>
              <a:buFontTx/>
              <a:buAutoNum type="arabicPeriod"/>
            </a:pPr>
            <a:r>
              <a:rPr lang="zh-CN" altLang="en-US" b="1" dirty="0" smtClean="0"/>
              <a:t>假定</a:t>
            </a:r>
            <a:r>
              <a:rPr lang="zh-CN" altLang="en-US" b="1" dirty="0"/>
              <a:t>它服从某种分布 </a:t>
            </a:r>
          </a:p>
        </p:txBody>
      </p:sp>
      <p:sp>
        <p:nvSpPr>
          <p:cNvPr id="712707" name="Rectangle 3"/>
          <p:cNvSpPr>
            <a:spLocks noGrp="1" noChangeArrowheads="1"/>
          </p:cNvSpPr>
          <p:nvPr>
            <p:ph type="title"/>
          </p:nvPr>
        </p:nvSpPr>
        <p:spPr>
          <a:xfrm>
            <a:off x="767525" y="425657"/>
            <a:ext cx="3563938" cy="620712"/>
          </a:xfrm>
          <a:solidFill>
            <a:schemeClr val="bg1"/>
          </a:solidFill>
          <a:ln/>
        </p:spPr>
        <p:txBody>
          <a:bodyPr>
            <a:normAutofit fontScale="90000"/>
          </a:bodyPr>
          <a:lstStyle/>
          <a:p>
            <a:pPr algn="l"/>
            <a:r>
              <a:rPr lang="zh-CN" altLang="en-US" dirty="0">
                <a:solidFill>
                  <a:schemeClr val="tx2"/>
                </a:solidFill>
                <a:latin typeface="Arial" panose="020B0604020202020204" pitchFamily="34" charset="0"/>
              </a:rPr>
              <a:t>一、总体分布</a:t>
            </a:r>
            <a:endParaRPr lang="zh-CN" altLang="en-US" sz="3600" dirty="0">
              <a:solidFill>
                <a:schemeClr val="tx2"/>
              </a:solidFill>
              <a:latin typeface="Arial" panose="020B0604020202020204" pitchFamily="34" charset="0"/>
            </a:endParaRPr>
          </a:p>
        </p:txBody>
      </p:sp>
      <p:grpSp>
        <p:nvGrpSpPr>
          <p:cNvPr id="712790" name="Group 86"/>
          <p:cNvGrpSpPr>
            <a:grpSpLocks/>
          </p:cNvGrpSpPr>
          <p:nvPr/>
        </p:nvGrpSpPr>
        <p:grpSpPr bwMode="auto">
          <a:xfrm>
            <a:off x="2231572" y="4572000"/>
            <a:ext cx="6934200" cy="1905000"/>
            <a:chOff x="912" y="2688"/>
            <a:chExt cx="4368" cy="1200"/>
          </a:xfrm>
        </p:grpSpPr>
        <p:grpSp>
          <p:nvGrpSpPr>
            <p:cNvPr id="712708" name="Group 4"/>
            <p:cNvGrpSpPr>
              <a:grpSpLocks/>
            </p:cNvGrpSpPr>
            <p:nvPr/>
          </p:nvGrpSpPr>
          <p:grpSpPr bwMode="auto">
            <a:xfrm>
              <a:off x="912" y="2688"/>
              <a:ext cx="2208" cy="1200"/>
              <a:chOff x="2112" y="1200"/>
              <a:chExt cx="2448" cy="1488"/>
            </a:xfrm>
          </p:grpSpPr>
          <p:grpSp>
            <p:nvGrpSpPr>
              <p:cNvPr id="712709" name="Group 5"/>
              <p:cNvGrpSpPr>
                <a:grpSpLocks/>
              </p:cNvGrpSpPr>
              <p:nvPr/>
            </p:nvGrpSpPr>
            <p:grpSpPr bwMode="auto">
              <a:xfrm>
                <a:off x="2246" y="1438"/>
                <a:ext cx="2162" cy="1186"/>
                <a:chOff x="2430" y="1923"/>
                <a:chExt cx="2415" cy="1436"/>
              </a:xfrm>
            </p:grpSpPr>
            <p:grpSp>
              <p:nvGrpSpPr>
                <p:cNvPr id="712710" name="Group 6"/>
                <p:cNvGrpSpPr>
                  <a:grpSpLocks/>
                </p:cNvGrpSpPr>
                <p:nvPr/>
              </p:nvGrpSpPr>
              <p:grpSpPr bwMode="auto">
                <a:xfrm>
                  <a:off x="2580" y="1923"/>
                  <a:ext cx="1976" cy="327"/>
                  <a:chOff x="2580" y="1923"/>
                  <a:chExt cx="1976" cy="327"/>
                </a:xfrm>
              </p:grpSpPr>
              <p:sp>
                <p:nvSpPr>
                  <p:cNvPr id="712711" name="Freeform 7"/>
                  <p:cNvSpPr>
                    <a:spLocks/>
                  </p:cNvSpPr>
                  <p:nvPr/>
                </p:nvSpPr>
                <p:spPr bwMode="auto">
                  <a:xfrm>
                    <a:off x="2759" y="1992"/>
                    <a:ext cx="38" cy="210"/>
                  </a:xfrm>
                  <a:custGeom>
                    <a:avLst/>
                    <a:gdLst>
                      <a:gd name="T0" fmla="*/ 24 w 38"/>
                      <a:gd name="T1" fmla="*/ 2 h 210"/>
                      <a:gd name="T2" fmla="*/ 16 w 38"/>
                      <a:gd name="T3" fmla="*/ 0 h 210"/>
                      <a:gd name="T4" fmla="*/ 8 w 38"/>
                      <a:gd name="T5" fmla="*/ 0 h 210"/>
                      <a:gd name="T6" fmla="*/ 2 w 38"/>
                      <a:gd name="T7" fmla="*/ 1 h 210"/>
                      <a:gd name="T8" fmla="*/ 1 w 38"/>
                      <a:gd name="T9" fmla="*/ 9 h 210"/>
                      <a:gd name="T10" fmla="*/ 1 w 38"/>
                      <a:gd name="T11" fmla="*/ 14 h 210"/>
                      <a:gd name="T12" fmla="*/ 4 w 38"/>
                      <a:gd name="T13" fmla="*/ 22 h 210"/>
                      <a:gd name="T14" fmla="*/ 7 w 38"/>
                      <a:gd name="T15" fmla="*/ 22 h 210"/>
                      <a:gd name="T16" fmla="*/ 2 w 38"/>
                      <a:gd name="T17" fmla="*/ 31 h 210"/>
                      <a:gd name="T18" fmla="*/ 0 w 38"/>
                      <a:gd name="T19" fmla="*/ 44 h 210"/>
                      <a:gd name="T20" fmla="*/ 0 w 38"/>
                      <a:gd name="T21" fmla="*/ 57 h 210"/>
                      <a:gd name="T22" fmla="*/ 1 w 38"/>
                      <a:gd name="T23" fmla="*/ 72 h 210"/>
                      <a:gd name="T24" fmla="*/ 2 w 38"/>
                      <a:gd name="T25" fmla="*/ 87 h 210"/>
                      <a:gd name="T26" fmla="*/ 7 w 38"/>
                      <a:gd name="T27" fmla="*/ 88 h 210"/>
                      <a:gd name="T28" fmla="*/ 7 w 38"/>
                      <a:gd name="T29" fmla="*/ 92 h 210"/>
                      <a:gd name="T30" fmla="*/ 10 w 38"/>
                      <a:gd name="T31" fmla="*/ 94 h 210"/>
                      <a:gd name="T32" fmla="*/ 10 w 38"/>
                      <a:gd name="T33" fmla="*/ 110 h 210"/>
                      <a:gd name="T34" fmla="*/ 12 w 38"/>
                      <a:gd name="T35" fmla="*/ 112 h 210"/>
                      <a:gd name="T36" fmla="*/ 12 w 38"/>
                      <a:gd name="T37" fmla="*/ 141 h 210"/>
                      <a:gd name="T38" fmla="*/ 12 w 38"/>
                      <a:gd name="T39" fmla="*/ 158 h 210"/>
                      <a:gd name="T40" fmla="*/ 8 w 38"/>
                      <a:gd name="T41" fmla="*/ 178 h 210"/>
                      <a:gd name="T42" fmla="*/ 7 w 38"/>
                      <a:gd name="T43" fmla="*/ 204 h 210"/>
                      <a:gd name="T44" fmla="*/ 11 w 38"/>
                      <a:gd name="T45" fmla="*/ 206 h 210"/>
                      <a:gd name="T46" fmla="*/ 11 w 38"/>
                      <a:gd name="T47" fmla="*/ 209 h 210"/>
                      <a:gd name="T48" fmla="*/ 17 w 38"/>
                      <a:gd name="T49" fmla="*/ 209 h 210"/>
                      <a:gd name="T50" fmla="*/ 18 w 38"/>
                      <a:gd name="T51" fmla="*/ 208 h 210"/>
                      <a:gd name="T52" fmla="*/ 21 w 38"/>
                      <a:gd name="T53" fmla="*/ 208 h 210"/>
                      <a:gd name="T54" fmla="*/ 21 w 38"/>
                      <a:gd name="T55" fmla="*/ 209 h 210"/>
                      <a:gd name="T56" fmla="*/ 25 w 38"/>
                      <a:gd name="T57" fmla="*/ 209 h 210"/>
                      <a:gd name="T58" fmla="*/ 35 w 38"/>
                      <a:gd name="T59" fmla="*/ 208 h 210"/>
                      <a:gd name="T60" fmla="*/ 35 w 38"/>
                      <a:gd name="T61" fmla="*/ 206 h 210"/>
                      <a:gd name="T62" fmla="*/ 26 w 38"/>
                      <a:gd name="T63" fmla="*/ 202 h 210"/>
                      <a:gd name="T64" fmla="*/ 26 w 38"/>
                      <a:gd name="T65" fmla="*/ 198 h 210"/>
                      <a:gd name="T66" fmla="*/ 35 w 38"/>
                      <a:gd name="T67" fmla="*/ 196 h 210"/>
                      <a:gd name="T68" fmla="*/ 35 w 38"/>
                      <a:gd name="T69" fmla="*/ 194 h 210"/>
                      <a:gd name="T70" fmla="*/ 29 w 38"/>
                      <a:gd name="T71" fmla="*/ 190 h 210"/>
                      <a:gd name="T72" fmla="*/ 29 w 38"/>
                      <a:gd name="T73" fmla="*/ 161 h 210"/>
                      <a:gd name="T74" fmla="*/ 30 w 38"/>
                      <a:gd name="T75" fmla="*/ 135 h 210"/>
                      <a:gd name="T76" fmla="*/ 30 w 38"/>
                      <a:gd name="T77" fmla="*/ 109 h 210"/>
                      <a:gd name="T78" fmla="*/ 30 w 38"/>
                      <a:gd name="T79" fmla="*/ 94 h 210"/>
                      <a:gd name="T80" fmla="*/ 30 w 38"/>
                      <a:gd name="T81" fmla="*/ 90 h 210"/>
                      <a:gd name="T82" fmla="*/ 30 w 38"/>
                      <a:gd name="T83" fmla="*/ 69 h 210"/>
                      <a:gd name="T84" fmla="*/ 37 w 38"/>
                      <a:gd name="T85" fmla="*/ 64 h 210"/>
                      <a:gd name="T86" fmla="*/ 37 w 38"/>
                      <a:gd name="T87" fmla="*/ 62 h 210"/>
                      <a:gd name="T88" fmla="*/ 23 w 38"/>
                      <a:gd name="T89" fmla="*/ 33 h 210"/>
                      <a:gd name="T90" fmla="*/ 16 w 38"/>
                      <a:gd name="T91" fmla="*/ 30 h 210"/>
                      <a:gd name="T92" fmla="*/ 17 w 38"/>
                      <a:gd name="T93" fmla="*/ 28 h 210"/>
                      <a:gd name="T94" fmla="*/ 21 w 38"/>
                      <a:gd name="T95" fmla="*/ 26 h 210"/>
                      <a:gd name="T96" fmla="*/ 21 w 38"/>
                      <a:gd name="T97" fmla="*/ 25 h 210"/>
                      <a:gd name="T98" fmla="*/ 23 w 38"/>
                      <a:gd name="T99" fmla="*/ 24 h 210"/>
                      <a:gd name="T100" fmla="*/ 23 w 38"/>
                      <a:gd name="T101" fmla="*/ 22 h 210"/>
                      <a:gd name="T102" fmla="*/ 24 w 38"/>
                      <a:gd name="T103" fmla="*/ 21 h 210"/>
                      <a:gd name="T104" fmla="*/ 23 w 38"/>
                      <a:gd name="T105" fmla="*/ 20 h 210"/>
                      <a:gd name="T106" fmla="*/ 24 w 38"/>
                      <a:gd name="T107" fmla="*/ 19 h 210"/>
                      <a:gd name="T108" fmla="*/ 21 w 38"/>
                      <a:gd name="T109" fmla="*/ 14 h 210"/>
                      <a:gd name="T110" fmla="*/ 23 w 38"/>
                      <a:gd name="T111" fmla="*/ 12 h 210"/>
                      <a:gd name="T112" fmla="*/ 21 w 38"/>
                      <a:gd name="T113" fmla="*/ 9 h 210"/>
                      <a:gd name="T114" fmla="*/ 24 w 38"/>
                      <a:gd name="T115" fmla="*/ 7 h 210"/>
                      <a:gd name="T116" fmla="*/ 24 w 38"/>
                      <a:gd name="T117" fmla="*/ 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 h="210">
                        <a:moveTo>
                          <a:pt x="24" y="2"/>
                        </a:moveTo>
                        <a:lnTo>
                          <a:pt x="16" y="0"/>
                        </a:lnTo>
                        <a:lnTo>
                          <a:pt x="8" y="0"/>
                        </a:lnTo>
                        <a:lnTo>
                          <a:pt x="2" y="1"/>
                        </a:lnTo>
                        <a:lnTo>
                          <a:pt x="1" y="9"/>
                        </a:lnTo>
                        <a:lnTo>
                          <a:pt x="1" y="14"/>
                        </a:lnTo>
                        <a:lnTo>
                          <a:pt x="4" y="22"/>
                        </a:lnTo>
                        <a:lnTo>
                          <a:pt x="7" y="22"/>
                        </a:lnTo>
                        <a:lnTo>
                          <a:pt x="2" y="31"/>
                        </a:lnTo>
                        <a:lnTo>
                          <a:pt x="0" y="44"/>
                        </a:lnTo>
                        <a:lnTo>
                          <a:pt x="0" y="57"/>
                        </a:lnTo>
                        <a:lnTo>
                          <a:pt x="1" y="72"/>
                        </a:lnTo>
                        <a:lnTo>
                          <a:pt x="2" y="87"/>
                        </a:lnTo>
                        <a:lnTo>
                          <a:pt x="7" y="88"/>
                        </a:lnTo>
                        <a:lnTo>
                          <a:pt x="7" y="92"/>
                        </a:lnTo>
                        <a:lnTo>
                          <a:pt x="10" y="94"/>
                        </a:lnTo>
                        <a:lnTo>
                          <a:pt x="10" y="110"/>
                        </a:lnTo>
                        <a:lnTo>
                          <a:pt x="12" y="112"/>
                        </a:lnTo>
                        <a:lnTo>
                          <a:pt x="12" y="141"/>
                        </a:lnTo>
                        <a:lnTo>
                          <a:pt x="12" y="158"/>
                        </a:lnTo>
                        <a:lnTo>
                          <a:pt x="8" y="178"/>
                        </a:lnTo>
                        <a:lnTo>
                          <a:pt x="7" y="204"/>
                        </a:lnTo>
                        <a:lnTo>
                          <a:pt x="11" y="206"/>
                        </a:lnTo>
                        <a:lnTo>
                          <a:pt x="11" y="209"/>
                        </a:lnTo>
                        <a:lnTo>
                          <a:pt x="17" y="209"/>
                        </a:lnTo>
                        <a:lnTo>
                          <a:pt x="18" y="208"/>
                        </a:lnTo>
                        <a:lnTo>
                          <a:pt x="21" y="208"/>
                        </a:lnTo>
                        <a:lnTo>
                          <a:pt x="21" y="209"/>
                        </a:lnTo>
                        <a:lnTo>
                          <a:pt x="25" y="209"/>
                        </a:lnTo>
                        <a:lnTo>
                          <a:pt x="35" y="208"/>
                        </a:lnTo>
                        <a:lnTo>
                          <a:pt x="35" y="206"/>
                        </a:lnTo>
                        <a:lnTo>
                          <a:pt x="26" y="202"/>
                        </a:lnTo>
                        <a:lnTo>
                          <a:pt x="26" y="198"/>
                        </a:lnTo>
                        <a:lnTo>
                          <a:pt x="35" y="196"/>
                        </a:lnTo>
                        <a:lnTo>
                          <a:pt x="35" y="194"/>
                        </a:lnTo>
                        <a:lnTo>
                          <a:pt x="29" y="190"/>
                        </a:lnTo>
                        <a:lnTo>
                          <a:pt x="29" y="161"/>
                        </a:lnTo>
                        <a:lnTo>
                          <a:pt x="30" y="135"/>
                        </a:lnTo>
                        <a:lnTo>
                          <a:pt x="30" y="109"/>
                        </a:lnTo>
                        <a:lnTo>
                          <a:pt x="30" y="94"/>
                        </a:lnTo>
                        <a:lnTo>
                          <a:pt x="30" y="90"/>
                        </a:lnTo>
                        <a:lnTo>
                          <a:pt x="30" y="69"/>
                        </a:lnTo>
                        <a:lnTo>
                          <a:pt x="37" y="64"/>
                        </a:lnTo>
                        <a:lnTo>
                          <a:pt x="37" y="62"/>
                        </a:lnTo>
                        <a:lnTo>
                          <a:pt x="23" y="33"/>
                        </a:lnTo>
                        <a:lnTo>
                          <a:pt x="16" y="30"/>
                        </a:lnTo>
                        <a:lnTo>
                          <a:pt x="17" y="28"/>
                        </a:lnTo>
                        <a:lnTo>
                          <a:pt x="21" y="26"/>
                        </a:lnTo>
                        <a:lnTo>
                          <a:pt x="21" y="25"/>
                        </a:lnTo>
                        <a:lnTo>
                          <a:pt x="23" y="24"/>
                        </a:lnTo>
                        <a:lnTo>
                          <a:pt x="23" y="22"/>
                        </a:lnTo>
                        <a:lnTo>
                          <a:pt x="24" y="21"/>
                        </a:lnTo>
                        <a:lnTo>
                          <a:pt x="23" y="20"/>
                        </a:lnTo>
                        <a:lnTo>
                          <a:pt x="24" y="19"/>
                        </a:lnTo>
                        <a:lnTo>
                          <a:pt x="21" y="14"/>
                        </a:lnTo>
                        <a:lnTo>
                          <a:pt x="23" y="12"/>
                        </a:lnTo>
                        <a:lnTo>
                          <a:pt x="21" y="9"/>
                        </a:lnTo>
                        <a:lnTo>
                          <a:pt x="24" y="7"/>
                        </a:lnTo>
                        <a:lnTo>
                          <a:pt x="24" y="2"/>
                        </a:lnTo>
                      </a:path>
                    </a:pathLst>
                  </a:cu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12" name="Freeform 8"/>
                  <p:cNvSpPr>
                    <a:spLocks/>
                  </p:cNvSpPr>
                  <p:nvPr/>
                </p:nvSpPr>
                <p:spPr bwMode="auto">
                  <a:xfrm>
                    <a:off x="2580" y="1998"/>
                    <a:ext cx="68" cy="241"/>
                  </a:xfrm>
                  <a:custGeom>
                    <a:avLst/>
                    <a:gdLst>
                      <a:gd name="T0" fmla="*/ 40 w 68"/>
                      <a:gd name="T1" fmla="*/ 3 h 241"/>
                      <a:gd name="T2" fmla="*/ 54 w 68"/>
                      <a:gd name="T3" fmla="*/ 0 h 241"/>
                      <a:gd name="T4" fmla="*/ 59 w 68"/>
                      <a:gd name="T5" fmla="*/ 5 h 241"/>
                      <a:gd name="T6" fmla="*/ 61 w 68"/>
                      <a:gd name="T7" fmla="*/ 3 h 241"/>
                      <a:gd name="T8" fmla="*/ 64 w 68"/>
                      <a:gd name="T9" fmla="*/ 14 h 241"/>
                      <a:gd name="T10" fmla="*/ 57 w 68"/>
                      <a:gd name="T11" fmla="*/ 20 h 241"/>
                      <a:gd name="T12" fmla="*/ 56 w 68"/>
                      <a:gd name="T13" fmla="*/ 26 h 241"/>
                      <a:gd name="T14" fmla="*/ 55 w 68"/>
                      <a:gd name="T15" fmla="*/ 27 h 241"/>
                      <a:gd name="T16" fmla="*/ 54 w 68"/>
                      <a:gd name="T17" fmla="*/ 32 h 241"/>
                      <a:gd name="T18" fmla="*/ 48 w 68"/>
                      <a:gd name="T19" fmla="*/ 34 h 241"/>
                      <a:gd name="T20" fmla="*/ 48 w 68"/>
                      <a:gd name="T21" fmla="*/ 36 h 241"/>
                      <a:gd name="T22" fmla="*/ 57 w 68"/>
                      <a:gd name="T23" fmla="*/ 43 h 241"/>
                      <a:gd name="T24" fmla="*/ 64 w 68"/>
                      <a:gd name="T25" fmla="*/ 77 h 241"/>
                      <a:gd name="T26" fmla="*/ 59 w 68"/>
                      <a:gd name="T27" fmla="*/ 86 h 241"/>
                      <a:gd name="T28" fmla="*/ 59 w 68"/>
                      <a:gd name="T29" fmla="*/ 149 h 241"/>
                      <a:gd name="T30" fmla="*/ 52 w 68"/>
                      <a:gd name="T31" fmla="*/ 151 h 241"/>
                      <a:gd name="T32" fmla="*/ 50 w 68"/>
                      <a:gd name="T33" fmla="*/ 162 h 241"/>
                      <a:gd name="T34" fmla="*/ 48 w 68"/>
                      <a:gd name="T35" fmla="*/ 189 h 241"/>
                      <a:gd name="T36" fmla="*/ 48 w 68"/>
                      <a:gd name="T37" fmla="*/ 202 h 241"/>
                      <a:gd name="T38" fmla="*/ 59 w 68"/>
                      <a:gd name="T39" fmla="*/ 211 h 241"/>
                      <a:gd name="T40" fmla="*/ 67 w 68"/>
                      <a:gd name="T41" fmla="*/ 216 h 241"/>
                      <a:gd name="T42" fmla="*/ 67 w 68"/>
                      <a:gd name="T43" fmla="*/ 219 h 241"/>
                      <a:gd name="T44" fmla="*/ 50 w 68"/>
                      <a:gd name="T45" fmla="*/ 215 h 241"/>
                      <a:gd name="T46" fmla="*/ 48 w 68"/>
                      <a:gd name="T47" fmla="*/ 212 h 241"/>
                      <a:gd name="T48" fmla="*/ 46 w 68"/>
                      <a:gd name="T49" fmla="*/ 215 h 241"/>
                      <a:gd name="T50" fmla="*/ 44 w 68"/>
                      <a:gd name="T51" fmla="*/ 215 h 241"/>
                      <a:gd name="T52" fmla="*/ 42 w 68"/>
                      <a:gd name="T53" fmla="*/ 204 h 241"/>
                      <a:gd name="T54" fmla="*/ 40 w 68"/>
                      <a:gd name="T55" fmla="*/ 159 h 241"/>
                      <a:gd name="T56" fmla="*/ 37 w 68"/>
                      <a:gd name="T57" fmla="*/ 159 h 241"/>
                      <a:gd name="T58" fmla="*/ 28 w 68"/>
                      <a:gd name="T59" fmla="*/ 199 h 241"/>
                      <a:gd name="T60" fmla="*/ 28 w 68"/>
                      <a:gd name="T61" fmla="*/ 225 h 241"/>
                      <a:gd name="T62" fmla="*/ 24 w 68"/>
                      <a:gd name="T63" fmla="*/ 237 h 241"/>
                      <a:gd name="T64" fmla="*/ 20 w 68"/>
                      <a:gd name="T65" fmla="*/ 240 h 241"/>
                      <a:gd name="T66" fmla="*/ 18 w 68"/>
                      <a:gd name="T67" fmla="*/ 233 h 241"/>
                      <a:gd name="T68" fmla="*/ 21 w 68"/>
                      <a:gd name="T69" fmla="*/ 226 h 241"/>
                      <a:gd name="T70" fmla="*/ 24 w 68"/>
                      <a:gd name="T71" fmla="*/ 210 h 241"/>
                      <a:gd name="T72" fmla="*/ 24 w 68"/>
                      <a:gd name="T73" fmla="*/ 152 h 241"/>
                      <a:gd name="T74" fmla="*/ 28 w 68"/>
                      <a:gd name="T75" fmla="*/ 96 h 241"/>
                      <a:gd name="T76" fmla="*/ 21 w 68"/>
                      <a:gd name="T77" fmla="*/ 91 h 241"/>
                      <a:gd name="T78" fmla="*/ 21 w 68"/>
                      <a:gd name="T79" fmla="*/ 83 h 241"/>
                      <a:gd name="T80" fmla="*/ 21 w 68"/>
                      <a:gd name="T81" fmla="*/ 68 h 241"/>
                      <a:gd name="T82" fmla="*/ 14 w 68"/>
                      <a:gd name="T83" fmla="*/ 72 h 241"/>
                      <a:gd name="T84" fmla="*/ 21 w 68"/>
                      <a:gd name="T85" fmla="*/ 81 h 241"/>
                      <a:gd name="T86" fmla="*/ 21 w 68"/>
                      <a:gd name="T87" fmla="*/ 90 h 241"/>
                      <a:gd name="T88" fmla="*/ 14 w 68"/>
                      <a:gd name="T89" fmla="*/ 85 h 241"/>
                      <a:gd name="T90" fmla="*/ 11 w 68"/>
                      <a:gd name="T91" fmla="*/ 79 h 241"/>
                      <a:gd name="T92" fmla="*/ 7 w 68"/>
                      <a:gd name="T93" fmla="*/ 80 h 241"/>
                      <a:gd name="T94" fmla="*/ 0 w 68"/>
                      <a:gd name="T95" fmla="*/ 72 h 241"/>
                      <a:gd name="T96" fmla="*/ 0 w 68"/>
                      <a:gd name="T97" fmla="*/ 68 h 241"/>
                      <a:gd name="T98" fmla="*/ 4 w 68"/>
                      <a:gd name="T99" fmla="*/ 67 h 241"/>
                      <a:gd name="T100" fmla="*/ 12 w 68"/>
                      <a:gd name="T101" fmla="*/ 56 h 241"/>
                      <a:gd name="T102" fmla="*/ 21 w 68"/>
                      <a:gd name="T103" fmla="*/ 47 h 241"/>
                      <a:gd name="T104" fmla="*/ 32 w 68"/>
                      <a:gd name="T105" fmla="*/ 36 h 241"/>
                      <a:gd name="T106" fmla="*/ 40 w 68"/>
                      <a:gd name="T107" fmla="*/ 32 h 241"/>
                      <a:gd name="T108" fmla="*/ 40 w 68"/>
                      <a:gd name="T109" fmla="*/ 25 h 241"/>
                      <a:gd name="T110" fmla="*/ 37 w 68"/>
                      <a:gd name="T111" fmla="*/ 21 h 241"/>
                      <a:gd name="T112" fmla="*/ 37 w 68"/>
                      <a:gd name="T113" fmla="*/ 12 h 241"/>
                      <a:gd name="T114" fmla="*/ 35 w 68"/>
                      <a:gd name="T115" fmla="*/ 10 h 241"/>
                      <a:gd name="T116" fmla="*/ 40 w 68"/>
                      <a:gd name="T117" fmla="*/ 3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 h="241">
                        <a:moveTo>
                          <a:pt x="40" y="3"/>
                        </a:moveTo>
                        <a:lnTo>
                          <a:pt x="54" y="0"/>
                        </a:lnTo>
                        <a:lnTo>
                          <a:pt x="59" y="5"/>
                        </a:lnTo>
                        <a:lnTo>
                          <a:pt x="61" y="3"/>
                        </a:lnTo>
                        <a:lnTo>
                          <a:pt x="64" y="14"/>
                        </a:lnTo>
                        <a:lnTo>
                          <a:pt x="57" y="20"/>
                        </a:lnTo>
                        <a:lnTo>
                          <a:pt x="56" y="26"/>
                        </a:lnTo>
                        <a:lnTo>
                          <a:pt x="55" y="27"/>
                        </a:lnTo>
                        <a:lnTo>
                          <a:pt x="54" y="32"/>
                        </a:lnTo>
                        <a:lnTo>
                          <a:pt x="48" y="34"/>
                        </a:lnTo>
                        <a:lnTo>
                          <a:pt x="48" y="36"/>
                        </a:lnTo>
                        <a:lnTo>
                          <a:pt x="57" y="43"/>
                        </a:lnTo>
                        <a:lnTo>
                          <a:pt x="64" y="77"/>
                        </a:lnTo>
                        <a:lnTo>
                          <a:pt x="59" y="86"/>
                        </a:lnTo>
                        <a:lnTo>
                          <a:pt x="59" y="149"/>
                        </a:lnTo>
                        <a:lnTo>
                          <a:pt x="52" y="151"/>
                        </a:lnTo>
                        <a:lnTo>
                          <a:pt x="50" y="162"/>
                        </a:lnTo>
                        <a:lnTo>
                          <a:pt x="48" y="189"/>
                        </a:lnTo>
                        <a:lnTo>
                          <a:pt x="48" y="202"/>
                        </a:lnTo>
                        <a:lnTo>
                          <a:pt x="59" y="211"/>
                        </a:lnTo>
                        <a:lnTo>
                          <a:pt x="67" y="216"/>
                        </a:lnTo>
                        <a:lnTo>
                          <a:pt x="67" y="219"/>
                        </a:lnTo>
                        <a:lnTo>
                          <a:pt x="50" y="215"/>
                        </a:lnTo>
                        <a:lnTo>
                          <a:pt x="48" y="212"/>
                        </a:lnTo>
                        <a:lnTo>
                          <a:pt x="46" y="215"/>
                        </a:lnTo>
                        <a:lnTo>
                          <a:pt x="44" y="215"/>
                        </a:lnTo>
                        <a:lnTo>
                          <a:pt x="42" y="204"/>
                        </a:lnTo>
                        <a:lnTo>
                          <a:pt x="40" y="159"/>
                        </a:lnTo>
                        <a:lnTo>
                          <a:pt x="37" y="159"/>
                        </a:lnTo>
                        <a:lnTo>
                          <a:pt x="28" y="199"/>
                        </a:lnTo>
                        <a:lnTo>
                          <a:pt x="28" y="225"/>
                        </a:lnTo>
                        <a:lnTo>
                          <a:pt x="24" y="237"/>
                        </a:lnTo>
                        <a:lnTo>
                          <a:pt x="20" y="240"/>
                        </a:lnTo>
                        <a:lnTo>
                          <a:pt x="18" y="233"/>
                        </a:lnTo>
                        <a:lnTo>
                          <a:pt x="21" y="226"/>
                        </a:lnTo>
                        <a:lnTo>
                          <a:pt x="24" y="210"/>
                        </a:lnTo>
                        <a:lnTo>
                          <a:pt x="24" y="152"/>
                        </a:lnTo>
                        <a:lnTo>
                          <a:pt x="28" y="96"/>
                        </a:lnTo>
                        <a:lnTo>
                          <a:pt x="21" y="91"/>
                        </a:lnTo>
                        <a:lnTo>
                          <a:pt x="21" y="83"/>
                        </a:lnTo>
                        <a:lnTo>
                          <a:pt x="21" y="68"/>
                        </a:lnTo>
                        <a:lnTo>
                          <a:pt x="14" y="72"/>
                        </a:lnTo>
                        <a:lnTo>
                          <a:pt x="21" y="81"/>
                        </a:lnTo>
                        <a:lnTo>
                          <a:pt x="21" y="90"/>
                        </a:lnTo>
                        <a:lnTo>
                          <a:pt x="14" y="85"/>
                        </a:lnTo>
                        <a:lnTo>
                          <a:pt x="11" y="79"/>
                        </a:lnTo>
                        <a:lnTo>
                          <a:pt x="7" y="80"/>
                        </a:lnTo>
                        <a:lnTo>
                          <a:pt x="0" y="72"/>
                        </a:lnTo>
                        <a:lnTo>
                          <a:pt x="0" y="68"/>
                        </a:lnTo>
                        <a:lnTo>
                          <a:pt x="4" y="67"/>
                        </a:lnTo>
                        <a:lnTo>
                          <a:pt x="12" y="56"/>
                        </a:lnTo>
                        <a:lnTo>
                          <a:pt x="21" y="47"/>
                        </a:lnTo>
                        <a:lnTo>
                          <a:pt x="32" y="36"/>
                        </a:lnTo>
                        <a:lnTo>
                          <a:pt x="40" y="32"/>
                        </a:lnTo>
                        <a:lnTo>
                          <a:pt x="40" y="25"/>
                        </a:lnTo>
                        <a:lnTo>
                          <a:pt x="37" y="21"/>
                        </a:lnTo>
                        <a:lnTo>
                          <a:pt x="37" y="12"/>
                        </a:lnTo>
                        <a:lnTo>
                          <a:pt x="35" y="10"/>
                        </a:lnTo>
                        <a:lnTo>
                          <a:pt x="40" y="3"/>
                        </a:lnTo>
                      </a:path>
                    </a:pathLst>
                  </a:cu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13" name="Freeform 9"/>
                  <p:cNvSpPr>
                    <a:spLocks/>
                  </p:cNvSpPr>
                  <p:nvPr/>
                </p:nvSpPr>
                <p:spPr bwMode="auto">
                  <a:xfrm>
                    <a:off x="2876" y="2006"/>
                    <a:ext cx="46" cy="173"/>
                  </a:xfrm>
                  <a:custGeom>
                    <a:avLst/>
                    <a:gdLst>
                      <a:gd name="T0" fmla="*/ 27 w 46"/>
                      <a:gd name="T1" fmla="*/ 2 h 173"/>
                      <a:gd name="T2" fmla="*/ 37 w 46"/>
                      <a:gd name="T3" fmla="*/ 0 h 173"/>
                      <a:gd name="T4" fmla="*/ 41 w 46"/>
                      <a:gd name="T5" fmla="*/ 4 h 173"/>
                      <a:gd name="T6" fmla="*/ 42 w 46"/>
                      <a:gd name="T7" fmla="*/ 2 h 173"/>
                      <a:gd name="T8" fmla="*/ 44 w 46"/>
                      <a:gd name="T9" fmla="*/ 11 h 173"/>
                      <a:gd name="T10" fmla="*/ 39 w 46"/>
                      <a:gd name="T11" fmla="*/ 14 h 173"/>
                      <a:gd name="T12" fmla="*/ 39 w 46"/>
                      <a:gd name="T13" fmla="*/ 19 h 173"/>
                      <a:gd name="T14" fmla="*/ 38 w 46"/>
                      <a:gd name="T15" fmla="*/ 19 h 173"/>
                      <a:gd name="T16" fmla="*/ 37 w 46"/>
                      <a:gd name="T17" fmla="*/ 24 h 173"/>
                      <a:gd name="T18" fmla="*/ 33 w 46"/>
                      <a:gd name="T19" fmla="*/ 24 h 173"/>
                      <a:gd name="T20" fmla="*/ 33 w 46"/>
                      <a:gd name="T21" fmla="*/ 26 h 173"/>
                      <a:gd name="T22" fmla="*/ 39 w 46"/>
                      <a:gd name="T23" fmla="*/ 31 h 173"/>
                      <a:gd name="T24" fmla="*/ 44 w 46"/>
                      <a:gd name="T25" fmla="*/ 55 h 173"/>
                      <a:gd name="T26" fmla="*/ 41 w 46"/>
                      <a:gd name="T27" fmla="*/ 62 h 173"/>
                      <a:gd name="T28" fmla="*/ 41 w 46"/>
                      <a:gd name="T29" fmla="*/ 107 h 173"/>
                      <a:gd name="T30" fmla="*/ 36 w 46"/>
                      <a:gd name="T31" fmla="*/ 109 h 173"/>
                      <a:gd name="T32" fmla="*/ 35 w 46"/>
                      <a:gd name="T33" fmla="*/ 117 h 173"/>
                      <a:gd name="T34" fmla="*/ 33 w 46"/>
                      <a:gd name="T35" fmla="*/ 136 h 173"/>
                      <a:gd name="T36" fmla="*/ 33 w 46"/>
                      <a:gd name="T37" fmla="*/ 146 h 173"/>
                      <a:gd name="T38" fmla="*/ 41 w 46"/>
                      <a:gd name="T39" fmla="*/ 153 h 173"/>
                      <a:gd name="T40" fmla="*/ 45 w 46"/>
                      <a:gd name="T41" fmla="*/ 156 h 173"/>
                      <a:gd name="T42" fmla="*/ 45 w 46"/>
                      <a:gd name="T43" fmla="*/ 158 h 173"/>
                      <a:gd name="T44" fmla="*/ 34 w 46"/>
                      <a:gd name="T45" fmla="*/ 155 h 173"/>
                      <a:gd name="T46" fmla="*/ 33 w 46"/>
                      <a:gd name="T47" fmla="*/ 153 h 173"/>
                      <a:gd name="T48" fmla="*/ 31 w 46"/>
                      <a:gd name="T49" fmla="*/ 155 h 173"/>
                      <a:gd name="T50" fmla="*/ 31 w 46"/>
                      <a:gd name="T51" fmla="*/ 155 h 173"/>
                      <a:gd name="T52" fmla="*/ 29 w 46"/>
                      <a:gd name="T53" fmla="*/ 147 h 173"/>
                      <a:gd name="T54" fmla="*/ 27 w 46"/>
                      <a:gd name="T55" fmla="*/ 115 h 173"/>
                      <a:gd name="T56" fmla="*/ 25 w 46"/>
                      <a:gd name="T57" fmla="*/ 115 h 173"/>
                      <a:gd name="T58" fmla="*/ 19 w 46"/>
                      <a:gd name="T59" fmla="*/ 143 h 173"/>
                      <a:gd name="T60" fmla="*/ 19 w 46"/>
                      <a:gd name="T61" fmla="*/ 161 h 173"/>
                      <a:gd name="T62" fmla="*/ 16 w 46"/>
                      <a:gd name="T63" fmla="*/ 171 h 173"/>
                      <a:gd name="T64" fmla="*/ 14 w 46"/>
                      <a:gd name="T65" fmla="*/ 172 h 173"/>
                      <a:gd name="T66" fmla="*/ 12 w 46"/>
                      <a:gd name="T67" fmla="*/ 168 h 173"/>
                      <a:gd name="T68" fmla="*/ 14 w 46"/>
                      <a:gd name="T69" fmla="*/ 163 h 173"/>
                      <a:gd name="T70" fmla="*/ 16 w 46"/>
                      <a:gd name="T71" fmla="*/ 151 h 173"/>
                      <a:gd name="T72" fmla="*/ 17 w 46"/>
                      <a:gd name="T73" fmla="*/ 110 h 173"/>
                      <a:gd name="T74" fmla="*/ 19 w 46"/>
                      <a:gd name="T75" fmla="*/ 70 h 173"/>
                      <a:gd name="T76" fmla="*/ 15 w 46"/>
                      <a:gd name="T77" fmla="*/ 66 h 173"/>
                      <a:gd name="T78" fmla="*/ 15 w 46"/>
                      <a:gd name="T79" fmla="*/ 60 h 173"/>
                      <a:gd name="T80" fmla="*/ 15 w 46"/>
                      <a:gd name="T81" fmla="*/ 49 h 173"/>
                      <a:gd name="T82" fmla="*/ 10 w 46"/>
                      <a:gd name="T83" fmla="*/ 52 h 173"/>
                      <a:gd name="T84" fmla="*/ 14 w 46"/>
                      <a:gd name="T85" fmla="*/ 58 h 173"/>
                      <a:gd name="T86" fmla="*/ 14 w 46"/>
                      <a:gd name="T87" fmla="*/ 65 h 173"/>
                      <a:gd name="T88" fmla="*/ 10 w 46"/>
                      <a:gd name="T89" fmla="*/ 61 h 173"/>
                      <a:gd name="T90" fmla="*/ 8 w 46"/>
                      <a:gd name="T91" fmla="*/ 57 h 173"/>
                      <a:gd name="T92" fmla="*/ 4 w 46"/>
                      <a:gd name="T93" fmla="*/ 58 h 173"/>
                      <a:gd name="T94" fmla="*/ 0 w 46"/>
                      <a:gd name="T95" fmla="*/ 52 h 173"/>
                      <a:gd name="T96" fmla="*/ 0 w 46"/>
                      <a:gd name="T97" fmla="*/ 49 h 173"/>
                      <a:gd name="T98" fmla="*/ 3 w 46"/>
                      <a:gd name="T99" fmla="*/ 48 h 173"/>
                      <a:gd name="T100" fmla="*/ 8 w 46"/>
                      <a:gd name="T101" fmla="*/ 40 h 173"/>
                      <a:gd name="T102" fmla="*/ 14 w 46"/>
                      <a:gd name="T103" fmla="*/ 34 h 173"/>
                      <a:gd name="T104" fmla="*/ 22 w 46"/>
                      <a:gd name="T105" fmla="*/ 26 h 173"/>
                      <a:gd name="T106" fmla="*/ 27 w 46"/>
                      <a:gd name="T107" fmla="*/ 24 h 173"/>
                      <a:gd name="T108" fmla="*/ 27 w 46"/>
                      <a:gd name="T109" fmla="*/ 18 h 173"/>
                      <a:gd name="T110" fmla="*/ 25 w 46"/>
                      <a:gd name="T111" fmla="*/ 15 h 173"/>
                      <a:gd name="T112" fmla="*/ 25 w 46"/>
                      <a:gd name="T113" fmla="*/ 9 h 173"/>
                      <a:gd name="T114" fmla="*/ 24 w 46"/>
                      <a:gd name="T115" fmla="*/ 7 h 173"/>
                      <a:gd name="T116" fmla="*/ 27 w 46"/>
                      <a:gd name="T117" fmla="*/ 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73">
                        <a:moveTo>
                          <a:pt x="27" y="2"/>
                        </a:moveTo>
                        <a:lnTo>
                          <a:pt x="37" y="0"/>
                        </a:lnTo>
                        <a:lnTo>
                          <a:pt x="41" y="4"/>
                        </a:lnTo>
                        <a:lnTo>
                          <a:pt x="42" y="2"/>
                        </a:lnTo>
                        <a:lnTo>
                          <a:pt x="44" y="11"/>
                        </a:lnTo>
                        <a:lnTo>
                          <a:pt x="39" y="14"/>
                        </a:lnTo>
                        <a:lnTo>
                          <a:pt x="39" y="19"/>
                        </a:lnTo>
                        <a:lnTo>
                          <a:pt x="38" y="19"/>
                        </a:lnTo>
                        <a:lnTo>
                          <a:pt x="37" y="24"/>
                        </a:lnTo>
                        <a:lnTo>
                          <a:pt x="33" y="24"/>
                        </a:lnTo>
                        <a:lnTo>
                          <a:pt x="33" y="26"/>
                        </a:lnTo>
                        <a:lnTo>
                          <a:pt x="39" y="31"/>
                        </a:lnTo>
                        <a:lnTo>
                          <a:pt x="44" y="55"/>
                        </a:lnTo>
                        <a:lnTo>
                          <a:pt x="41" y="62"/>
                        </a:lnTo>
                        <a:lnTo>
                          <a:pt x="41" y="107"/>
                        </a:lnTo>
                        <a:lnTo>
                          <a:pt x="36" y="109"/>
                        </a:lnTo>
                        <a:lnTo>
                          <a:pt x="35" y="117"/>
                        </a:lnTo>
                        <a:lnTo>
                          <a:pt x="33" y="136"/>
                        </a:lnTo>
                        <a:lnTo>
                          <a:pt x="33" y="146"/>
                        </a:lnTo>
                        <a:lnTo>
                          <a:pt x="41" y="153"/>
                        </a:lnTo>
                        <a:lnTo>
                          <a:pt x="45" y="156"/>
                        </a:lnTo>
                        <a:lnTo>
                          <a:pt x="45" y="158"/>
                        </a:lnTo>
                        <a:lnTo>
                          <a:pt x="34" y="155"/>
                        </a:lnTo>
                        <a:lnTo>
                          <a:pt x="33" y="153"/>
                        </a:lnTo>
                        <a:lnTo>
                          <a:pt x="31" y="155"/>
                        </a:lnTo>
                        <a:lnTo>
                          <a:pt x="29" y="147"/>
                        </a:lnTo>
                        <a:lnTo>
                          <a:pt x="27" y="115"/>
                        </a:lnTo>
                        <a:lnTo>
                          <a:pt x="25" y="115"/>
                        </a:lnTo>
                        <a:lnTo>
                          <a:pt x="19" y="143"/>
                        </a:lnTo>
                        <a:lnTo>
                          <a:pt x="19" y="161"/>
                        </a:lnTo>
                        <a:lnTo>
                          <a:pt x="16" y="171"/>
                        </a:lnTo>
                        <a:lnTo>
                          <a:pt x="14" y="172"/>
                        </a:lnTo>
                        <a:lnTo>
                          <a:pt x="12" y="168"/>
                        </a:lnTo>
                        <a:lnTo>
                          <a:pt x="14" y="163"/>
                        </a:lnTo>
                        <a:lnTo>
                          <a:pt x="16" y="151"/>
                        </a:lnTo>
                        <a:lnTo>
                          <a:pt x="17" y="110"/>
                        </a:lnTo>
                        <a:lnTo>
                          <a:pt x="19" y="70"/>
                        </a:lnTo>
                        <a:lnTo>
                          <a:pt x="15" y="66"/>
                        </a:lnTo>
                        <a:lnTo>
                          <a:pt x="15" y="60"/>
                        </a:lnTo>
                        <a:lnTo>
                          <a:pt x="15" y="49"/>
                        </a:lnTo>
                        <a:lnTo>
                          <a:pt x="10" y="52"/>
                        </a:lnTo>
                        <a:lnTo>
                          <a:pt x="14" y="58"/>
                        </a:lnTo>
                        <a:lnTo>
                          <a:pt x="14" y="65"/>
                        </a:lnTo>
                        <a:lnTo>
                          <a:pt x="10" y="61"/>
                        </a:lnTo>
                        <a:lnTo>
                          <a:pt x="8" y="57"/>
                        </a:lnTo>
                        <a:lnTo>
                          <a:pt x="4" y="58"/>
                        </a:lnTo>
                        <a:lnTo>
                          <a:pt x="0" y="52"/>
                        </a:lnTo>
                        <a:lnTo>
                          <a:pt x="0" y="49"/>
                        </a:lnTo>
                        <a:lnTo>
                          <a:pt x="3" y="48"/>
                        </a:lnTo>
                        <a:lnTo>
                          <a:pt x="8" y="40"/>
                        </a:lnTo>
                        <a:lnTo>
                          <a:pt x="14" y="34"/>
                        </a:lnTo>
                        <a:lnTo>
                          <a:pt x="22" y="26"/>
                        </a:lnTo>
                        <a:lnTo>
                          <a:pt x="27" y="24"/>
                        </a:lnTo>
                        <a:lnTo>
                          <a:pt x="27" y="18"/>
                        </a:lnTo>
                        <a:lnTo>
                          <a:pt x="25" y="15"/>
                        </a:lnTo>
                        <a:lnTo>
                          <a:pt x="25" y="9"/>
                        </a:lnTo>
                        <a:lnTo>
                          <a:pt x="24" y="7"/>
                        </a:lnTo>
                        <a:lnTo>
                          <a:pt x="27" y="2"/>
                        </a:lnTo>
                      </a:path>
                    </a:pathLst>
                  </a:cu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14" name="Freeform 10"/>
                  <p:cNvSpPr>
                    <a:spLocks/>
                  </p:cNvSpPr>
                  <p:nvPr/>
                </p:nvSpPr>
                <p:spPr bwMode="auto">
                  <a:xfrm>
                    <a:off x="2967" y="1992"/>
                    <a:ext cx="38" cy="212"/>
                  </a:xfrm>
                  <a:custGeom>
                    <a:avLst/>
                    <a:gdLst>
                      <a:gd name="T0" fmla="*/ 25 w 38"/>
                      <a:gd name="T1" fmla="*/ 2 h 212"/>
                      <a:gd name="T2" fmla="*/ 16 w 38"/>
                      <a:gd name="T3" fmla="*/ 0 h 212"/>
                      <a:gd name="T4" fmla="*/ 8 w 38"/>
                      <a:gd name="T5" fmla="*/ 0 h 212"/>
                      <a:gd name="T6" fmla="*/ 2 w 38"/>
                      <a:gd name="T7" fmla="*/ 1 h 212"/>
                      <a:gd name="T8" fmla="*/ 1 w 38"/>
                      <a:gd name="T9" fmla="*/ 9 h 212"/>
                      <a:gd name="T10" fmla="*/ 1 w 38"/>
                      <a:gd name="T11" fmla="*/ 15 h 212"/>
                      <a:gd name="T12" fmla="*/ 4 w 38"/>
                      <a:gd name="T13" fmla="*/ 22 h 212"/>
                      <a:gd name="T14" fmla="*/ 7 w 38"/>
                      <a:gd name="T15" fmla="*/ 22 h 212"/>
                      <a:gd name="T16" fmla="*/ 2 w 38"/>
                      <a:gd name="T17" fmla="*/ 31 h 212"/>
                      <a:gd name="T18" fmla="*/ 0 w 38"/>
                      <a:gd name="T19" fmla="*/ 44 h 212"/>
                      <a:gd name="T20" fmla="*/ 0 w 38"/>
                      <a:gd name="T21" fmla="*/ 57 h 212"/>
                      <a:gd name="T22" fmla="*/ 1 w 38"/>
                      <a:gd name="T23" fmla="*/ 72 h 212"/>
                      <a:gd name="T24" fmla="*/ 2 w 38"/>
                      <a:gd name="T25" fmla="*/ 88 h 212"/>
                      <a:gd name="T26" fmla="*/ 7 w 38"/>
                      <a:gd name="T27" fmla="*/ 88 h 212"/>
                      <a:gd name="T28" fmla="*/ 7 w 38"/>
                      <a:gd name="T29" fmla="*/ 92 h 212"/>
                      <a:gd name="T30" fmla="*/ 10 w 38"/>
                      <a:gd name="T31" fmla="*/ 94 h 212"/>
                      <a:gd name="T32" fmla="*/ 10 w 38"/>
                      <a:gd name="T33" fmla="*/ 110 h 212"/>
                      <a:gd name="T34" fmla="*/ 12 w 38"/>
                      <a:gd name="T35" fmla="*/ 114 h 212"/>
                      <a:gd name="T36" fmla="*/ 12 w 38"/>
                      <a:gd name="T37" fmla="*/ 142 h 212"/>
                      <a:gd name="T38" fmla="*/ 12 w 38"/>
                      <a:gd name="T39" fmla="*/ 160 h 212"/>
                      <a:gd name="T40" fmla="*/ 8 w 38"/>
                      <a:gd name="T41" fmla="*/ 180 h 212"/>
                      <a:gd name="T42" fmla="*/ 7 w 38"/>
                      <a:gd name="T43" fmla="*/ 206 h 212"/>
                      <a:gd name="T44" fmla="*/ 11 w 38"/>
                      <a:gd name="T45" fmla="*/ 208 h 212"/>
                      <a:gd name="T46" fmla="*/ 11 w 38"/>
                      <a:gd name="T47" fmla="*/ 211 h 212"/>
                      <a:gd name="T48" fmla="*/ 17 w 38"/>
                      <a:gd name="T49" fmla="*/ 211 h 212"/>
                      <a:gd name="T50" fmla="*/ 18 w 38"/>
                      <a:gd name="T51" fmla="*/ 210 h 212"/>
                      <a:gd name="T52" fmla="*/ 21 w 38"/>
                      <a:gd name="T53" fmla="*/ 210 h 212"/>
                      <a:gd name="T54" fmla="*/ 21 w 38"/>
                      <a:gd name="T55" fmla="*/ 211 h 212"/>
                      <a:gd name="T56" fmla="*/ 25 w 38"/>
                      <a:gd name="T57" fmla="*/ 211 h 212"/>
                      <a:gd name="T58" fmla="*/ 35 w 38"/>
                      <a:gd name="T59" fmla="*/ 210 h 212"/>
                      <a:gd name="T60" fmla="*/ 35 w 38"/>
                      <a:gd name="T61" fmla="*/ 208 h 212"/>
                      <a:gd name="T62" fmla="*/ 27 w 38"/>
                      <a:gd name="T63" fmla="*/ 204 h 212"/>
                      <a:gd name="T64" fmla="*/ 27 w 38"/>
                      <a:gd name="T65" fmla="*/ 200 h 212"/>
                      <a:gd name="T66" fmla="*/ 35 w 38"/>
                      <a:gd name="T67" fmla="*/ 198 h 212"/>
                      <a:gd name="T68" fmla="*/ 35 w 38"/>
                      <a:gd name="T69" fmla="*/ 196 h 212"/>
                      <a:gd name="T70" fmla="*/ 29 w 38"/>
                      <a:gd name="T71" fmla="*/ 192 h 212"/>
                      <a:gd name="T72" fmla="*/ 29 w 38"/>
                      <a:gd name="T73" fmla="*/ 163 h 212"/>
                      <a:gd name="T74" fmla="*/ 30 w 38"/>
                      <a:gd name="T75" fmla="*/ 137 h 212"/>
                      <a:gd name="T76" fmla="*/ 30 w 38"/>
                      <a:gd name="T77" fmla="*/ 110 h 212"/>
                      <a:gd name="T78" fmla="*/ 30 w 38"/>
                      <a:gd name="T79" fmla="*/ 94 h 212"/>
                      <a:gd name="T80" fmla="*/ 30 w 38"/>
                      <a:gd name="T81" fmla="*/ 91 h 212"/>
                      <a:gd name="T82" fmla="*/ 30 w 38"/>
                      <a:gd name="T83" fmla="*/ 69 h 212"/>
                      <a:gd name="T84" fmla="*/ 37 w 38"/>
                      <a:gd name="T85" fmla="*/ 65 h 212"/>
                      <a:gd name="T86" fmla="*/ 37 w 38"/>
                      <a:gd name="T87" fmla="*/ 62 h 212"/>
                      <a:gd name="T88" fmla="*/ 23 w 38"/>
                      <a:gd name="T89" fmla="*/ 34 h 212"/>
                      <a:gd name="T90" fmla="*/ 16 w 38"/>
                      <a:gd name="T91" fmla="*/ 30 h 212"/>
                      <a:gd name="T92" fmla="*/ 17 w 38"/>
                      <a:gd name="T93" fmla="*/ 28 h 212"/>
                      <a:gd name="T94" fmla="*/ 22 w 38"/>
                      <a:gd name="T95" fmla="*/ 26 h 212"/>
                      <a:gd name="T96" fmla="*/ 22 w 38"/>
                      <a:gd name="T97" fmla="*/ 25 h 212"/>
                      <a:gd name="T98" fmla="*/ 23 w 38"/>
                      <a:gd name="T99" fmla="*/ 24 h 212"/>
                      <a:gd name="T100" fmla="*/ 23 w 38"/>
                      <a:gd name="T101" fmla="*/ 22 h 212"/>
                      <a:gd name="T102" fmla="*/ 25 w 38"/>
                      <a:gd name="T103" fmla="*/ 21 h 212"/>
                      <a:gd name="T104" fmla="*/ 23 w 38"/>
                      <a:gd name="T105" fmla="*/ 20 h 212"/>
                      <a:gd name="T106" fmla="*/ 24 w 38"/>
                      <a:gd name="T107" fmla="*/ 19 h 212"/>
                      <a:gd name="T108" fmla="*/ 22 w 38"/>
                      <a:gd name="T109" fmla="*/ 15 h 212"/>
                      <a:gd name="T110" fmla="*/ 23 w 38"/>
                      <a:gd name="T111" fmla="*/ 12 h 212"/>
                      <a:gd name="T112" fmla="*/ 22 w 38"/>
                      <a:gd name="T113" fmla="*/ 9 h 212"/>
                      <a:gd name="T114" fmla="*/ 24 w 38"/>
                      <a:gd name="T115" fmla="*/ 7 h 212"/>
                      <a:gd name="T116" fmla="*/ 25 w 38"/>
                      <a:gd name="T117"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 h="212">
                        <a:moveTo>
                          <a:pt x="25" y="2"/>
                        </a:moveTo>
                        <a:lnTo>
                          <a:pt x="16" y="0"/>
                        </a:lnTo>
                        <a:lnTo>
                          <a:pt x="8" y="0"/>
                        </a:lnTo>
                        <a:lnTo>
                          <a:pt x="2" y="1"/>
                        </a:lnTo>
                        <a:lnTo>
                          <a:pt x="1" y="9"/>
                        </a:lnTo>
                        <a:lnTo>
                          <a:pt x="1" y="15"/>
                        </a:lnTo>
                        <a:lnTo>
                          <a:pt x="4" y="22"/>
                        </a:lnTo>
                        <a:lnTo>
                          <a:pt x="7" y="22"/>
                        </a:lnTo>
                        <a:lnTo>
                          <a:pt x="2" y="31"/>
                        </a:lnTo>
                        <a:lnTo>
                          <a:pt x="0" y="44"/>
                        </a:lnTo>
                        <a:lnTo>
                          <a:pt x="0" y="57"/>
                        </a:lnTo>
                        <a:lnTo>
                          <a:pt x="1" y="72"/>
                        </a:lnTo>
                        <a:lnTo>
                          <a:pt x="2" y="88"/>
                        </a:lnTo>
                        <a:lnTo>
                          <a:pt x="7" y="88"/>
                        </a:lnTo>
                        <a:lnTo>
                          <a:pt x="7" y="92"/>
                        </a:lnTo>
                        <a:lnTo>
                          <a:pt x="10" y="94"/>
                        </a:lnTo>
                        <a:lnTo>
                          <a:pt x="10" y="110"/>
                        </a:lnTo>
                        <a:lnTo>
                          <a:pt x="12" y="114"/>
                        </a:lnTo>
                        <a:lnTo>
                          <a:pt x="12" y="142"/>
                        </a:lnTo>
                        <a:lnTo>
                          <a:pt x="12" y="160"/>
                        </a:lnTo>
                        <a:lnTo>
                          <a:pt x="8" y="180"/>
                        </a:lnTo>
                        <a:lnTo>
                          <a:pt x="7" y="206"/>
                        </a:lnTo>
                        <a:lnTo>
                          <a:pt x="11" y="208"/>
                        </a:lnTo>
                        <a:lnTo>
                          <a:pt x="11" y="211"/>
                        </a:lnTo>
                        <a:lnTo>
                          <a:pt x="17" y="211"/>
                        </a:lnTo>
                        <a:lnTo>
                          <a:pt x="18" y="210"/>
                        </a:lnTo>
                        <a:lnTo>
                          <a:pt x="21" y="210"/>
                        </a:lnTo>
                        <a:lnTo>
                          <a:pt x="21" y="211"/>
                        </a:lnTo>
                        <a:lnTo>
                          <a:pt x="25" y="211"/>
                        </a:lnTo>
                        <a:lnTo>
                          <a:pt x="35" y="210"/>
                        </a:lnTo>
                        <a:lnTo>
                          <a:pt x="35" y="208"/>
                        </a:lnTo>
                        <a:lnTo>
                          <a:pt x="27" y="204"/>
                        </a:lnTo>
                        <a:lnTo>
                          <a:pt x="27" y="200"/>
                        </a:lnTo>
                        <a:lnTo>
                          <a:pt x="35" y="198"/>
                        </a:lnTo>
                        <a:lnTo>
                          <a:pt x="35" y="196"/>
                        </a:lnTo>
                        <a:lnTo>
                          <a:pt x="29" y="192"/>
                        </a:lnTo>
                        <a:lnTo>
                          <a:pt x="29" y="163"/>
                        </a:lnTo>
                        <a:lnTo>
                          <a:pt x="30" y="137"/>
                        </a:lnTo>
                        <a:lnTo>
                          <a:pt x="30" y="110"/>
                        </a:lnTo>
                        <a:lnTo>
                          <a:pt x="30" y="94"/>
                        </a:lnTo>
                        <a:lnTo>
                          <a:pt x="30" y="91"/>
                        </a:lnTo>
                        <a:lnTo>
                          <a:pt x="30" y="69"/>
                        </a:lnTo>
                        <a:lnTo>
                          <a:pt x="37" y="65"/>
                        </a:lnTo>
                        <a:lnTo>
                          <a:pt x="37" y="62"/>
                        </a:lnTo>
                        <a:lnTo>
                          <a:pt x="23" y="34"/>
                        </a:lnTo>
                        <a:lnTo>
                          <a:pt x="16" y="30"/>
                        </a:lnTo>
                        <a:lnTo>
                          <a:pt x="17" y="28"/>
                        </a:lnTo>
                        <a:lnTo>
                          <a:pt x="22" y="26"/>
                        </a:lnTo>
                        <a:lnTo>
                          <a:pt x="22" y="25"/>
                        </a:lnTo>
                        <a:lnTo>
                          <a:pt x="23" y="24"/>
                        </a:lnTo>
                        <a:lnTo>
                          <a:pt x="23" y="22"/>
                        </a:lnTo>
                        <a:lnTo>
                          <a:pt x="25" y="21"/>
                        </a:lnTo>
                        <a:lnTo>
                          <a:pt x="23" y="20"/>
                        </a:lnTo>
                        <a:lnTo>
                          <a:pt x="24" y="19"/>
                        </a:lnTo>
                        <a:lnTo>
                          <a:pt x="22" y="15"/>
                        </a:lnTo>
                        <a:lnTo>
                          <a:pt x="23" y="12"/>
                        </a:lnTo>
                        <a:lnTo>
                          <a:pt x="22" y="9"/>
                        </a:lnTo>
                        <a:lnTo>
                          <a:pt x="24" y="7"/>
                        </a:lnTo>
                        <a:lnTo>
                          <a:pt x="25" y="2"/>
                        </a:lnTo>
                      </a:path>
                    </a:pathLst>
                  </a:cu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grpSp>
                <p:nvGrpSpPr>
                  <p:cNvPr id="712715" name="Group 11"/>
                  <p:cNvGrpSpPr>
                    <a:grpSpLocks/>
                  </p:cNvGrpSpPr>
                  <p:nvPr/>
                </p:nvGrpSpPr>
                <p:grpSpPr bwMode="auto">
                  <a:xfrm>
                    <a:off x="3758" y="1962"/>
                    <a:ext cx="124" cy="275"/>
                    <a:chOff x="3758" y="1962"/>
                    <a:chExt cx="124" cy="275"/>
                  </a:xfrm>
                </p:grpSpPr>
                <p:sp>
                  <p:nvSpPr>
                    <p:cNvPr id="712716" name="Freeform 12"/>
                    <p:cNvSpPr>
                      <a:spLocks/>
                    </p:cNvSpPr>
                    <p:nvPr/>
                  </p:nvSpPr>
                  <p:spPr bwMode="auto">
                    <a:xfrm>
                      <a:off x="3805" y="1962"/>
                      <a:ext cx="77" cy="275"/>
                    </a:xfrm>
                    <a:custGeom>
                      <a:avLst/>
                      <a:gdLst>
                        <a:gd name="T0" fmla="*/ 30 w 77"/>
                        <a:gd name="T1" fmla="*/ 3 h 275"/>
                        <a:gd name="T2" fmla="*/ 14 w 77"/>
                        <a:gd name="T3" fmla="*/ 0 h 275"/>
                        <a:gd name="T4" fmla="*/ 9 w 77"/>
                        <a:gd name="T5" fmla="*/ 7 h 275"/>
                        <a:gd name="T6" fmla="*/ 6 w 77"/>
                        <a:gd name="T7" fmla="*/ 4 h 275"/>
                        <a:gd name="T8" fmla="*/ 2 w 77"/>
                        <a:gd name="T9" fmla="*/ 16 h 275"/>
                        <a:gd name="T10" fmla="*/ 10 w 77"/>
                        <a:gd name="T11" fmla="*/ 24 h 275"/>
                        <a:gd name="T12" fmla="*/ 11 w 77"/>
                        <a:gd name="T13" fmla="*/ 30 h 275"/>
                        <a:gd name="T14" fmla="*/ 13 w 77"/>
                        <a:gd name="T15" fmla="*/ 31 h 275"/>
                        <a:gd name="T16" fmla="*/ 14 w 77"/>
                        <a:gd name="T17" fmla="*/ 37 h 275"/>
                        <a:gd name="T18" fmla="*/ 21 w 77"/>
                        <a:gd name="T19" fmla="*/ 38 h 275"/>
                        <a:gd name="T20" fmla="*/ 21 w 77"/>
                        <a:gd name="T21" fmla="*/ 40 h 275"/>
                        <a:gd name="T22" fmla="*/ 10 w 77"/>
                        <a:gd name="T23" fmla="*/ 49 h 275"/>
                        <a:gd name="T24" fmla="*/ 2 w 77"/>
                        <a:gd name="T25" fmla="*/ 88 h 275"/>
                        <a:gd name="T26" fmla="*/ 9 w 77"/>
                        <a:gd name="T27" fmla="*/ 98 h 275"/>
                        <a:gd name="T28" fmla="*/ 9 w 77"/>
                        <a:gd name="T29" fmla="*/ 171 h 275"/>
                        <a:gd name="T30" fmla="*/ 16 w 77"/>
                        <a:gd name="T31" fmla="*/ 173 h 275"/>
                        <a:gd name="T32" fmla="*/ 18 w 77"/>
                        <a:gd name="T33" fmla="*/ 185 h 275"/>
                        <a:gd name="T34" fmla="*/ 22 w 77"/>
                        <a:gd name="T35" fmla="*/ 216 h 275"/>
                        <a:gd name="T36" fmla="*/ 22 w 77"/>
                        <a:gd name="T37" fmla="*/ 232 h 275"/>
                        <a:gd name="T38" fmla="*/ 9 w 77"/>
                        <a:gd name="T39" fmla="*/ 242 h 275"/>
                        <a:gd name="T40" fmla="*/ 0 w 77"/>
                        <a:gd name="T41" fmla="*/ 247 h 275"/>
                        <a:gd name="T42" fmla="*/ 0 w 77"/>
                        <a:gd name="T43" fmla="*/ 251 h 275"/>
                        <a:gd name="T44" fmla="*/ 19 w 77"/>
                        <a:gd name="T45" fmla="*/ 246 h 275"/>
                        <a:gd name="T46" fmla="*/ 22 w 77"/>
                        <a:gd name="T47" fmla="*/ 242 h 275"/>
                        <a:gd name="T48" fmla="*/ 24 w 77"/>
                        <a:gd name="T49" fmla="*/ 246 h 275"/>
                        <a:gd name="T50" fmla="*/ 25 w 77"/>
                        <a:gd name="T51" fmla="*/ 246 h 275"/>
                        <a:gd name="T52" fmla="*/ 28 w 77"/>
                        <a:gd name="T53" fmla="*/ 234 h 275"/>
                        <a:gd name="T54" fmla="*/ 30 w 77"/>
                        <a:gd name="T55" fmla="*/ 182 h 275"/>
                        <a:gd name="T56" fmla="*/ 33 w 77"/>
                        <a:gd name="T57" fmla="*/ 182 h 275"/>
                        <a:gd name="T58" fmla="*/ 44 w 77"/>
                        <a:gd name="T59" fmla="*/ 228 h 275"/>
                        <a:gd name="T60" fmla="*/ 44 w 77"/>
                        <a:gd name="T61" fmla="*/ 257 h 275"/>
                        <a:gd name="T62" fmla="*/ 49 w 77"/>
                        <a:gd name="T63" fmla="*/ 271 h 275"/>
                        <a:gd name="T64" fmla="*/ 53 w 77"/>
                        <a:gd name="T65" fmla="*/ 274 h 275"/>
                        <a:gd name="T66" fmla="*/ 55 w 77"/>
                        <a:gd name="T67" fmla="*/ 266 h 275"/>
                        <a:gd name="T68" fmla="*/ 52 w 77"/>
                        <a:gd name="T69" fmla="*/ 258 h 275"/>
                        <a:gd name="T70" fmla="*/ 49 w 77"/>
                        <a:gd name="T71" fmla="*/ 240 h 275"/>
                        <a:gd name="T72" fmla="*/ 48 w 77"/>
                        <a:gd name="T73" fmla="*/ 175 h 275"/>
                        <a:gd name="T74" fmla="*/ 45 w 77"/>
                        <a:gd name="T75" fmla="*/ 110 h 275"/>
                        <a:gd name="T76" fmla="*/ 52 w 77"/>
                        <a:gd name="T77" fmla="*/ 105 h 275"/>
                        <a:gd name="T78" fmla="*/ 52 w 77"/>
                        <a:gd name="T79" fmla="*/ 95 h 275"/>
                        <a:gd name="T80" fmla="*/ 52 w 77"/>
                        <a:gd name="T81" fmla="*/ 78 h 275"/>
                        <a:gd name="T82" fmla="*/ 60 w 77"/>
                        <a:gd name="T83" fmla="*/ 83 h 275"/>
                        <a:gd name="T84" fmla="*/ 52 w 77"/>
                        <a:gd name="T85" fmla="*/ 93 h 275"/>
                        <a:gd name="T86" fmla="*/ 52 w 77"/>
                        <a:gd name="T87" fmla="*/ 103 h 275"/>
                        <a:gd name="T88" fmla="*/ 60 w 77"/>
                        <a:gd name="T89" fmla="*/ 97 h 275"/>
                        <a:gd name="T90" fmla="*/ 64 w 77"/>
                        <a:gd name="T91" fmla="*/ 90 h 275"/>
                        <a:gd name="T92" fmla="*/ 68 w 77"/>
                        <a:gd name="T93" fmla="*/ 92 h 275"/>
                        <a:gd name="T94" fmla="*/ 76 w 77"/>
                        <a:gd name="T95" fmla="*/ 81 h 275"/>
                        <a:gd name="T96" fmla="*/ 76 w 77"/>
                        <a:gd name="T97" fmla="*/ 78 h 275"/>
                        <a:gd name="T98" fmla="*/ 72 w 77"/>
                        <a:gd name="T99" fmla="*/ 76 h 275"/>
                        <a:gd name="T100" fmla="*/ 62 w 77"/>
                        <a:gd name="T101" fmla="*/ 64 h 275"/>
                        <a:gd name="T102" fmla="*/ 52 w 77"/>
                        <a:gd name="T103" fmla="*/ 53 h 275"/>
                        <a:gd name="T104" fmla="*/ 39 w 77"/>
                        <a:gd name="T105" fmla="*/ 41 h 275"/>
                        <a:gd name="T106" fmla="*/ 30 w 77"/>
                        <a:gd name="T107" fmla="*/ 37 h 275"/>
                        <a:gd name="T108" fmla="*/ 30 w 77"/>
                        <a:gd name="T109" fmla="*/ 29 h 275"/>
                        <a:gd name="T110" fmla="*/ 33 w 77"/>
                        <a:gd name="T111" fmla="*/ 24 h 275"/>
                        <a:gd name="T112" fmla="*/ 33 w 77"/>
                        <a:gd name="T113" fmla="*/ 14 h 275"/>
                        <a:gd name="T114" fmla="*/ 36 w 77"/>
                        <a:gd name="T115" fmla="*/ 11 h 275"/>
                        <a:gd name="T116" fmla="*/ 30 w 77"/>
                        <a:gd name="T117" fmla="*/ 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275">
                          <a:moveTo>
                            <a:pt x="30" y="3"/>
                          </a:moveTo>
                          <a:lnTo>
                            <a:pt x="14" y="0"/>
                          </a:lnTo>
                          <a:lnTo>
                            <a:pt x="9" y="7"/>
                          </a:lnTo>
                          <a:lnTo>
                            <a:pt x="6" y="4"/>
                          </a:lnTo>
                          <a:lnTo>
                            <a:pt x="2" y="16"/>
                          </a:lnTo>
                          <a:lnTo>
                            <a:pt x="10" y="24"/>
                          </a:lnTo>
                          <a:lnTo>
                            <a:pt x="11" y="30"/>
                          </a:lnTo>
                          <a:lnTo>
                            <a:pt x="13" y="31"/>
                          </a:lnTo>
                          <a:lnTo>
                            <a:pt x="14" y="37"/>
                          </a:lnTo>
                          <a:lnTo>
                            <a:pt x="21" y="38"/>
                          </a:lnTo>
                          <a:lnTo>
                            <a:pt x="21" y="40"/>
                          </a:lnTo>
                          <a:lnTo>
                            <a:pt x="10" y="49"/>
                          </a:lnTo>
                          <a:lnTo>
                            <a:pt x="2" y="88"/>
                          </a:lnTo>
                          <a:lnTo>
                            <a:pt x="9" y="98"/>
                          </a:lnTo>
                          <a:lnTo>
                            <a:pt x="9" y="171"/>
                          </a:lnTo>
                          <a:lnTo>
                            <a:pt x="16" y="173"/>
                          </a:lnTo>
                          <a:lnTo>
                            <a:pt x="18" y="185"/>
                          </a:lnTo>
                          <a:lnTo>
                            <a:pt x="22" y="216"/>
                          </a:lnTo>
                          <a:lnTo>
                            <a:pt x="22" y="232"/>
                          </a:lnTo>
                          <a:lnTo>
                            <a:pt x="9" y="242"/>
                          </a:lnTo>
                          <a:lnTo>
                            <a:pt x="0" y="247"/>
                          </a:lnTo>
                          <a:lnTo>
                            <a:pt x="0" y="251"/>
                          </a:lnTo>
                          <a:lnTo>
                            <a:pt x="19" y="246"/>
                          </a:lnTo>
                          <a:lnTo>
                            <a:pt x="22" y="242"/>
                          </a:lnTo>
                          <a:lnTo>
                            <a:pt x="24" y="246"/>
                          </a:lnTo>
                          <a:lnTo>
                            <a:pt x="25" y="246"/>
                          </a:lnTo>
                          <a:lnTo>
                            <a:pt x="28" y="234"/>
                          </a:lnTo>
                          <a:lnTo>
                            <a:pt x="30" y="182"/>
                          </a:lnTo>
                          <a:lnTo>
                            <a:pt x="33" y="182"/>
                          </a:lnTo>
                          <a:lnTo>
                            <a:pt x="44" y="228"/>
                          </a:lnTo>
                          <a:lnTo>
                            <a:pt x="44" y="257"/>
                          </a:lnTo>
                          <a:lnTo>
                            <a:pt x="49" y="271"/>
                          </a:lnTo>
                          <a:lnTo>
                            <a:pt x="53" y="274"/>
                          </a:lnTo>
                          <a:lnTo>
                            <a:pt x="55" y="266"/>
                          </a:lnTo>
                          <a:lnTo>
                            <a:pt x="52" y="258"/>
                          </a:lnTo>
                          <a:lnTo>
                            <a:pt x="49" y="240"/>
                          </a:lnTo>
                          <a:lnTo>
                            <a:pt x="48" y="175"/>
                          </a:lnTo>
                          <a:lnTo>
                            <a:pt x="45" y="110"/>
                          </a:lnTo>
                          <a:lnTo>
                            <a:pt x="52" y="105"/>
                          </a:lnTo>
                          <a:lnTo>
                            <a:pt x="52" y="95"/>
                          </a:lnTo>
                          <a:lnTo>
                            <a:pt x="52" y="78"/>
                          </a:lnTo>
                          <a:lnTo>
                            <a:pt x="60" y="83"/>
                          </a:lnTo>
                          <a:lnTo>
                            <a:pt x="52" y="93"/>
                          </a:lnTo>
                          <a:lnTo>
                            <a:pt x="52" y="103"/>
                          </a:lnTo>
                          <a:lnTo>
                            <a:pt x="60" y="97"/>
                          </a:lnTo>
                          <a:lnTo>
                            <a:pt x="64" y="90"/>
                          </a:lnTo>
                          <a:lnTo>
                            <a:pt x="68" y="92"/>
                          </a:lnTo>
                          <a:lnTo>
                            <a:pt x="76" y="81"/>
                          </a:lnTo>
                          <a:lnTo>
                            <a:pt x="76" y="78"/>
                          </a:lnTo>
                          <a:lnTo>
                            <a:pt x="72" y="76"/>
                          </a:lnTo>
                          <a:lnTo>
                            <a:pt x="62" y="64"/>
                          </a:lnTo>
                          <a:lnTo>
                            <a:pt x="52" y="53"/>
                          </a:lnTo>
                          <a:lnTo>
                            <a:pt x="39" y="41"/>
                          </a:lnTo>
                          <a:lnTo>
                            <a:pt x="30" y="37"/>
                          </a:lnTo>
                          <a:lnTo>
                            <a:pt x="30" y="29"/>
                          </a:lnTo>
                          <a:lnTo>
                            <a:pt x="33" y="24"/>
                          </a:lnTo>
                          <a:lnTo>
                            <a:pt x="33" y="14"/>
                          </a:lnTo>
                          <a:lnTo>
                            <a:pt x="36" y="11"/>
                          </a:lnTo>
                          <a:lnTo>
                            <a:pt x="30" y="3"/>
                          </a:lnTo>
                        </a:path>
                      </a:pathLst>
                    </a:cu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17" name="Freeform 13"/>
                    <p:cNvSpPr>
                      <a:spLocks/>
                    </p:cNvSpPr>
                    <p:nvPr/>
                  </p:nvSpPr>
                  <p:spPr bwMode="auto">
                    <a:xfrm>
                      <a:off x="3758" y="1963"/>
                      <a:ext cx="54" cy="264"/>
                    </a:xfrm>
                    <a:custGeom>
                      <a:avLst/>
                      <a:gdLst>
                        <a:gd name="T0" fmla="*/ 41 w 54"/>
                        <a:gd name="T1" fmla="*/ 5 h 264"/>
                        <a:gd name="T2" fmla="*/ 41 w 54"/>
                        <a:gd name="T3" fmla="*/ 12 h 264"/>
                        <a:gd name="T4" fmla="*/ 40 w 54"/>
                        <a:gd name="T5" fmla="*/ 14 h 264"/>
                        <a:gd name="T6" fmla="*/ 43 w 54"/>
                        <a:gd name="T7" fmla="*/ 19 h 264"/>
                        <a:gd name="T8" fmla="*/ 41 w 54"/>
                        <a:gd name="T9" fmla="*/ 20 h 264"/>
                        <a:gd name="T10" fmla="*/ 41 w 54"/>
                        <a:gd name="T11" fmla="*/ 22 h 264"/>
                        <a:gd name="T12" fmla="*/ 40 w 54"/>
                        <a:gd name="T13" fmla="*/ 30 h 264"/>
                        <a:gd name="T14" fmla="*/ 49 w 54"/>
                        <a:gd name="T15" fmla="*/ 38 h 264"/>
                        <a:gd name="T16" fmla="*/ 53 w 54"/>
                        <a:gd name="T17" fmla="*/ 92 h 264"/>
                        <a:gd name="T18" fmla="*/ 48 w 54"/>
                        <a:gd name="T19" fmla="*/ 102 h 264"/>
                        <a:gd name="T20" fmla="*/ 50 w 54"/>
                        <a:gd name="T21" fmla="*/ 131 h 264"/>
                        <a:gd name="T22" fmla="*/ 47 w 54"/>
                        <a:gd name="T23" fmla="*/ 135 h 264"/>
                        <a:gd name="T24" fmla="*/ 44 w 54"/>
                        <a:gd name="T25" fmla="*/ 181 h 264"/>
                        <a:gd name="T26" fmla="*/ 42 w 54"/>
                        <a:gd name="T27" fmla="*/ 228 h 264"/>
                        <a:gd name="T28" fmla="*/ 43 w 54"/>
                        <a:gd name="T29" fmla="*/ 230 h 264"/>
                        <a:gd name="T30" fmla="*/ 53 w 54"/>
                        <a:gd name="T31" fmla="*/ 239 h 264"/>
                        <a:gd name="T32" fmla="*/ 51 w 54"/>
                        <a:gd name="T33" fmla="*/ 241 h 264"/>
                        <a:gd name="T34" fmla="*/ 48 w 54"/>
                        <a:gd name="T35" fmla="*/ 242 h 264"/>
                        <a:gd name="T36" fmla="*/ 43 w 54"/>
                        <a:gd name="T37" fmla="*/ 241 h 264"/>
                        <a:gd name="T38" fmla="*/ 36 w 54"/>
                        <a:gd name="T39" fmla="*/ 237 h 264"/>
                        <a:gd name="T40" fmla="*/ 32 w 54"/>
                        <a:gd name="T41" fmla="*/ 235 h 264"/>
                        <a:gd name="T42" fmla="*/ 32 w 54"/>
                        <a:gd name="T43" fmla="*/ 244 h 264"/>
                        <a:gd name="T44" fmla="*/ 30 w 54"/>
                        <a:gd name="T45" fmla="*/ 244 h 264"/>
                        <a:gd name="T46" fmla="*/ 34 w 54"/>
                        <a:gd name="T47" fmla="*/ 250 h 264"/>
                        <a:gd name="T48" fmla="*/ 32 w 54"/>
                        <a:gd name="T49" fmla="*/ 261 h 264"/>
                        <a:gd name="T50" fmla="*/ 29 w 54"/>
                        <a:gd name="T51" fmla="*/ 263 h 264"/>
                        <a:gd name="T52" fmla="*/ 23 w 54"/>
                        <a:gd name="T53" fmla="*/ 254 h 264"/>
                        <a:gd name="T54" fmla="*/ 23 w 54"/>
                        <a:gd name="T55" fmla="*/ 247 h 264"/>
                        <a:gd name="T56" fmla="*/ 21 w 54"/>
                        <a:gd name="T57" fmla="*/ 246 h 264"/>
                        <a:gd name="T58" fmla="*/ 19 w 54"/>
                        <a:gd name="T59" fmla="*/ 186 h 264"/>
                        <a:gd name="T60" fmla="*/ 21 w 54"/>
                        <a:gd name="T61" fmla="*/ 181 h 264"/>
                        <a:gd name="T62" fmla="*/ 15 w 54"/>
                        <a:gd name="T63" fmla="*/ 140 h 264"/>
                        <a:gd name="T64" fmla="*/ 10 w 54"/>
                        <a:gd name="T65" fmla="*/ 139 h 264"/>
                        <a:gd name="T66" fmla="*/ 10 w 54"/>
                        <a:gd name="T67" fmla="*/ 97 h 264"/>
                        <a:gd name="T68" fmla="*/ 0 w 54"/>
                        <a:gd name="T69" fmla="*/ 92 h 264"/>
                        <a:gd name="T70" fmla="*/ 3 w 54"/>
                        <a:gd name="T71" fmla="*/ 47 h 264"/>
                        <a:gd name="T72" fmla="*/ 19 w 54"/>
                        <a:gd name="T73" fmla="*/ 35 h 264"/>
                        <a:gd name="T74" fmla="*/ 23 w 54"/>
                        <a:gd name="T75" fmla="*/ 30 h 264"/>
                        <a:gd name="T76" fmla="*/ 23 w 54"/>
                        <a:gd name="T77" fmla="*/ 26 h 264"/>
                        <a:gd name="T78" fmla="*/ 22 w 54"/>
                        <a:gd name="T79" fmla="*/ 23 h 264"/>
                        <a:gd name="T80" fmla="*/ 20 w 54"/>
                        <a:gd name="T81" fmla="*/ 21 h 264"/>
                        <a:gd name="T82" fmla="*/ 18 w 54"/>
                        <a:gd name="T83" fmla="*/ 17 h 264"/>
                        <a:gd name="T84" fmla="*/ 17 w 54"/>
                        <a:gd name="T85" fmla="*/ 15 h 264"/>
                        <a:gd name="T86" fmla="*/ 17 w 54"/>
                        <a:gd name="T87" fmla="*/ 12 h 264"/>
                        <a:gd name="T88" fmla="*/ 18 w 54"/>
                        <a:gd name="T89" fmla="*/ 8 h 264"/>
                        <a:gd name="T90" fmla="*/ 21 w 54"/>
                        <a:gd name="T91" fmla="*/ 4 h 264"/>
                        <a:gd name="T92" fmla="*/ 23 w 54"/>
                        <a:gd name="T93" fmla="*/ 1 h 264"/>
                        <a:gd name="T94" fmla="*/ 27 w 54"/>
                        <a:gd name="T95" fmla="*/ 0 h 264"/>
                        <a:gd name="T96" fmla="*/ 30 w 54"/>
                        <a:gd name="T97" fmla="*/ 0 h 264"/>
                        <a:gd name="T98" fmla="*/ 34 w 54"/>
                        <a:gd name="T99" fmla="*/ 0 h 264"/>
                        <a:gd name="T100" fmla="*/ 36 w 54"/>
                        <a:gd name="T101" fmla="*/ 1 h 264"/>
                        <a:gd name="T102" fmla="*/ 41 w 54"/>
                        <a:gd name="T103" fmla="*/ 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 h="264">
                          <a:moveTo>
                            <a:pt x="41" y="5"/>
                          </a:moveTo>
                          <a:lnTo>
                            <a:pt x="41" y="12"/>
                          </a:lnTo>
                          <a:lnTo>
                            <a:pt x="40" y="14"/>
                          </a:lnTo>
                          <a:lnTo>
                            <a:pt x="43" y="19"/>
                          </a:lnTo>
                          <a:lnTo>
                            <a:pt x="41" y="20"/>
                          </a:lnTo>
                          <a:lnTo>
                            <a:pt x="41" y="22"/>
                          </a:lnTo>
                          <a:lnTo>
                            <a:pt x="40" y="30"/>
                          </a:lnTo>
                          <a:lnTo>
                            <a:pt x="49" y="38"/>
                          </a:lnTo>
                          <a:lnTo>
                            <a:pt x="53" y="92"/>
                          </a:lnTo>
                          <a:lnTo>
                            <a:pt x="48" y="102"/>
                          </a:lnTo>
                          <a:lnTo>
                            <a:pt x="50" y="131"/>
                          </a:lnTo>
                          <a:lnTo>
                            <a:pt x="47" y="135"/>
                          </a:lnTo>
                          <a:lnTo>
                            <a:pt x="44" y="181"/>
                          </a:lnTo>
                          <a:lnTo>
                            <a:pt x="42" y="228"/>
                          </a:lnTo>
                          <a:lnTo>
                            <a:pt x="43" y="230"/>
                          </a:lnTo>
                          <a:lnTo>
                            <a:pt x="53" y="239"/>
                          </a:lnTo>
                          <a:lnTo>
                            <a:pt x="51" y="241"/>
                          </a:lnTo>
                          <a:lnTo>
                            <a:pt x="48" y="242"/>
                          </a:lnTo>
                          <a:lnTo>
                            <a:pt x="43" y="241"/>
                          </a:lnTo>
                          <a:lnTo>
                            <a:pt x="36" y="237"/>
                          </a:lnTo>
                          <a:lnTo>
                            <a:pt x="32" y="235"/>
                          </a:lnTo>
                          <a:lnTo>
                            <a:pt x="32" y="244"/>
                          </a:lnTo>
                          <a:lnTo>
                            <a:pt x="30" y="244"/>
                          </a:lnTo>
                          <a:lnTo>
                            <a:pt x="34" y="250"/>
                          </a:lnTo>
                          <a:lnTo>
                            <a:pt x="32" y="261"/>
                          </a:lnTo>
                          <a:lnTo>
                            <a:pt x="29" y="263"/>
                          </a:lnTo>
                          <a:lnTo>
                            <a:pt x="23" y="254"/>
                          </a:lnTo>
                          <a:lnTo>
                            <a:pt x="23" y="247"/>
                          </a:lnTo>
                          <a:lnTo>
                            <a:pt x="21" y="246"/>
                          </a:lnTo>
                          <a:lnTo>
                            <a:pt x="19" y="186"/>
                          </a:lnTo>
                          <a:lnTo>
                            <a:pt x="21" y="181"/>
                          </a:lnTo>
                          <a:lnTo>
                            <a:pt x="15" y="140"/>
                          </a:lnTo>
                          <a:lnTo>
                            <a:pt x="10" y="139"/>
                          </a:lnTo>
                          <a:lnTo>
                            <a:pt x="10" y="97"/>
                          </a:lnTo>
                          <a:lnTo>
                            <a:pt x="0" y="92"/>
                          </a:lnTo>
                          <a:lnTo>
                            <a:pt x="3" y="47"/>
                          </a:lnTo>
                          <a:lnTo>
                            <a:pt x="19" y="35"/>
                          </a:lnTo>
                          <a:lnTo>
                            <a:pt x="23" y="30"/>
                          </a:lnTo>
                          <a:lnTo>
                            <a:pt x="23" y="26"/>
                          </a:lnTo>
                          <a:lnTo>
                            <a:pt x="22" y="23"/>
                          </a:lnTo>
                          <a:lnTo>
                            <a:pt x="20" y="21"/>
                          </a:lnTo>
                          <a:lnTo>
                            <a:pt x="18" y="17"/>
                          </a:lnTo>
                          <a:lnTo>
                            <a:pt x="17" y="15"/>
                          </a:lnTo>
                          <a:lnTo>
                            <a:pt x="17" y="12"/>
                          </a:lnTo>
                          <a:lnTo>
                            <a:pt x="18" y="8"/>
                          </a:lnTo>
                          <a:lnTo>
                            <a:pt x="21" y="4"/>
                          </a:lnTo>
                          <a:lnTo>
                            <a:pt x="23" y="1"/>
                          </a:lnTo>
                          <a:lnTo>
                            <a:pt x="27" y="0"/>
                          </a:lnTo>
                          <a:lnTo>
                            <a:pt x="30" y="0"/>
                          </a:lnTo>
                          <a:lnTo>
                            <a:pt x="34" y="0"/>
                          </a:lnTo>
                          <a:lnTo>
                            <a:pt x="36" y="1"/>
                          </a:lnTo>
                          <a:lnTo>
                            <a:pt x="41" y="5"/>
                          </a:lnTo>
                        </a:path>
                      </a:pathLst>
                    </a:cu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grpSp>
              <p:sp>
                <p:nvSpPr>
                  <p:cNvPr id="712718" name="Freeform 14"/>
                  <p:cNvSpPr>
                    <a:spLocks/>
                  </p:cNvSpPr>
                  <p:nvPr/>
                </p:nvSpPr>
                <p:spPr bwMode="auto">
                  <a:xfrm>
                    <a:off x="4322" y="1981"/>
                    <a:ext cx="68" cy="241"/>
                  </a:xfrm>
                  <a:custGeom>
                    <a:avLst/>
                    <a:gdLst>
                      <a:gd name="T0" fmla="*/ 40 w 68"/>
                      <a:gd name="T1" fmla="*/ 3 h 241"/>
                      <a:gd name="T2" fmla="*/ 54 w 68"/>
                      <a:gd name="T3" fmla="*/ 0 h 241"/>
                      <a:gd name="T4" fmla="*/ 59 w 68"/>
                      <a:gd name="T5" fmla="*/ 6 h 241"/>
                      <a:gd name="T6" fmla="*/ 61 w 68"/>
                      <a:gd name="T7" fmla="*/ 4 h 241"/>
                      <a:gd name="T8" fmla="*/ 65 w 68"/>
                      <a:gd name="T9" fmla="*/ 15 h 241"/>
                      <a:gd name="T10" fmla="*/ 57 w 68"/>
                      <a:gd name="T11" fmla="*/ 21 h 241"/>
                      <a:gd name="T12" fmla="*/ 57 w 68"/>
                      <a:gd name="T13" fmla="*/ 26 h 241"/>
                      <a:gd name="T14" fmla="*/ 55 w 68"/>
                      <a:gd name="T15" fmla="*/ 27 h 241"/>
                      <a:gd name="T16" fmla="*/ 54 w 68"/>
                      <a:gd name="T17" fmla="*/ 33 h 241"/>
                      <a:gd name="T18" fmla="*/ 48 w 68"/>
                      <a:gd name="T19" fmla="*/ 34 h 241"/>
                      <a:gd name="T20" fmla="*/ 48 w 68"/>
                      <a:gd name="T21" fmla="*/ 36 h 241"/>
                      <a:gd name="T22" fmla="*/ 57 w 68"/>
                      <a:gd name="T23" fmla="*/ 43 h 241"/>
                      <a:gd name="T24" fmla="*/ 65 w 68"/>
                      <a:gd name="T25" fmla="*/ 77 h 241"/>
                      <a:gd name="T26" fmla="*/ 59 w 68"/>
                      <a:gd name="T27" fmla="*/ 86 h 241"/>
                      <a:gd name="T28" fmla="*/ 59 w 68"/>
                      <a:gd name="T29" fmla="*/ 149 h 241"/>
                      <a:gd name="T30" fmla="*/ 52 w 68"/>
                      <a:gd name="T31" fmla="*/ 152 h 241"/>
                      <a:gd name="T32" fmla="*/ 51 w 68"/>
                      <a:gd name="T33" fmla="*/ 162 h 241"/>
                      <a:gd name="T34" fmla="*/ 48 w 68"/>
                      <a:gd name="T35" fmla="*/ 189 h 241"/>
                      <a:gd name="T36" fmla="*/ 48 w 68"/>
                      <a:gd name="T37" fmla="*/ 203 h 241"/>
                      <a:gd name="T38" fmla="*/ 59 w 68"/>
                      <a:gd name="T39" fmla="*/ 212 h 241"/>
                      <a:gd name="T40" fmla="*/ 67 w 68"/>
                      <a:gd name="T41" fmla="*/ 216 h 241"/>
                      <a:gd name="T42" fmla="*/ 67 w 68"/>
                      <a:gd name="T43" fmla="*/ 219 h 241"/>
                      <a:gd name="T44" fmla="*/ 50 w 68"/>
                      <a:gd name="T45" fmla="*/ 215 h 241"/>
                      <a:gd name="T46" fmla="*/ 48 w 68"/>
                      <a:gd name="T47" fmla="*/ 212 h 241"/>
                      <a:gd name="T48" fmla="*/ 46 w 68"/>
                      <a:gd name="T49" fmla="*/ 215 h 241"/>
                      <a:gd name="T50" fmla="*/ 45 w 68"/>
                      <a:gd name="T51" fmla="*/ 215 h 241"/>
                      <a:gd name="T52" fmla="*/ 43 w 68"/>
                      <a:gd name="T53" fmla="*/ 205 h 241"/>
                      <a:gd name="T54" fmla="*/ 40 w 68"/>
                      <a:gd name="T55" fmla="*/ 159 h 241"/>
                      <a:gd name="T56" fmla="*/ 37 w 68"/>
                      <a:gd name="T57" fmla="*/ 159 h 241"/>
                      <a:gd name="T58" fmla="*/ 28 w 68"/>
                      <a:gd name="T59" fmla="*/ 199 h 241"/>
                      <a:gd name="T60" fmla="*/ 28 w 68"/>
                      <a:gd name="T61" fmla="*/ 225 h 241"/>
                      <a:gd name="T62" fmla="*/ 24 w 68"/>
                      <a:gd name="T63" fmla="*/ 237 h 241"/>
                      <a:gd name="T64" fmla="*/ 20 w 68"/>
                      <a:gd name="T65" fmla="*/ 240 h 241"/>
                      <a:gd name="T66" fmla="*/ 18 w 68"/>
                      <a:gd name="T67" fmla="*/ 233 h 241"/>
                      <a:gd name="T68" fmla="*/ 21 w 68"/>
                      <a:gd name="T69" fmla="*/ 226 h 241"/>
                      <a:gd name="T70" fmla="*/ 24 w 68"/>
                      <a:gd name="T71" fmla="*/ 210 h 241"/>
                      <a:gd name="T72" fmla="*/ 24 w 68"/>
                      <a:gd name="T73" fmla="*/ 152 h 241"/>
                      <a:gd name="T74" fmla="*/ 28 w 68"/>
                      <a:gd name="T75" fmla="*/ 97 h 241"/>
                      <a:gd name="T76" fmla="*/ 22 w 68"/>
                      <a:gd name="T77" fmla="*/ 92 h 241"/>
                      <a:gd name="T78" fmla="*/ 22 w 68"/>
                      <a:gd name="T79" fmla="*/ 83 h 241"/>
                      <a:gd name="T80" fmla="*/ 22 w 68"/>
                      <a:gd name="T81" fmla="*/ 68 h 241"/>
                      <a:gd name="T82" fmla="*/ 14 w 68"/>
                      <a:gd name="T83" fmla="*/ 73 h 241"/>
                      <a:gd name="T84" fmla="*/ 21 w 68"/>
                      <a:gd name="T85" fmla="*/ 81 h 241"/>
                      <a:gd name="T86" fmla="*/ 21 w 68"/>
                      <a:gd name="T87" fmla="*/ 90 h 241"/>
                      <a:gd name="T88" fmla="*/ 14 w 68"/>
                      <a:gd name="T89" fmla="*/ 85 h 241"/>
                      <a:gd name="T90" fmla="*/ 11 w 68"/>
                      <a:gd name="T91" fmla="*/ 79 h 241"/>
                      <a:gd name="T92" fmla="*/ 7 w 68"/>
                      <a:gd name="T93" fmla="*/ 81 h 241"/>
                      <a:gd name="T94" fmla="*/ 0 w 68"/>
                      <a:gd name="T95" fmla="*/ 72 h 241"/>
                      <a:gd name="T96" fmla="*/ 0 w 68"/>
                      <a:gd name="T97" fmla="*/ 68 h 241"/>
                      <a:gd name="T98" fmla="*/ 4 w 68"/>
                      <a:gd name="T99" fmla="*/ 67 h 241"/>
                      <a:gd name="T100" fmla="*/ 12 w 68"/>
                      <a:gd name="T101" fmla="*/ 56 h 241"/>
                      <a:gd name="T102" fmla="*/ 21 w 68"/>
                      <a:gd name="T103" fmla="*/ 47 h 241"/>
                      <a:gd name="T104" fmla="*/ 32 w 68"/>
                      <a:gd name="T105" fmla="*/ 37 h 241"/>
                      <a:gd name="T106" fmla="*/ 40 w 68"/>
                      <a:gd name="T107" fmla="*/ 33 h 241"/>
                      <a:gd name="T108" fmla="*/ 40 w 68"/>
                      <a:gd name="T109" fmla="*/ 25 h 241"/>
                      <a:gd name="T110" fmla="*/ 37 w 68"/>
                      <a:gd name="T111" fmla="*/ 21 h 241"/>
                      <a:gd name="T112" fmla="*/ 37 w 68"/>
                      <a:gd name="T113" fmla="*/ 12 h 241"/>
                      <a:gd name="T114" fmla="*/ 35 w 68"/>
                      <a:gd name="T115" fmla="*/ 10 h 241"/>
                      <a:gd name="T116" fmla="*/ 40 w 68"/>
                      <a:gd name="T117" fmla="*/ 3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 h="241">
                        <a:moveTo>
                          <a:pt x="40" y="3"/>
                        </a:moveTo>
                        <a:lnTo>
                          <a:pt x="54" y="0"/>
                        </a:lnTo>
                        <a:lnTo>
                          <a:pt x="59" y="6"/>
                        </a:lnTo>
                        <a:lnTo>
                          <a:pt x="61" y="4"/>
                        </a:lnTo>
                        <a:lnTo>
                          <a:pt x="65" y="15"/>
                        </a:lnTo>
                        <a:lnTo>
                          <a:pt x="57" y="21"/>
                        </a:lnTo>
                        <a:lnTo>
                          <a:pt x="57" y="26"/>
                        </a:lnTo>
                        <a:lnTo>
                          <a:pt x="55" y="27"/>
                        </a:lnTo>
                        <a:lnTo>
                          <a:pt x="54" y="33"/>
                        </a:lnTo>
                        <a:lnTo>
                          <a:pt x="48" y="34"/>
                        </a:lnTo>
                        <a:lnTo>
                          <a:pt x="48" y="36"/>
                        </a:lnTo>
                        <a:lnTo>
                          <a:pt x="57" y="43"/>
                        </a:lnTo>
                        <a:lnTo>
                          <a:pt x="65" y="77"/>
                        </a:lnTo>
                        <a:lnTo>
                          <a:pt x="59" y="86"/>
                        </a:lnTo>
                        <a:lnTo>
                          <a:pt x="59" y="149"/>
                        </a:lnTo>
                        <a:lnTo>
                          <a:pt x="52" y="152"/>
                        </a:lnTo>
                        <a:lnTo>
                          <a:pt x="51" y="162"/>
                        </a:lnTo>
                        <a:lnTo>
                          <a:pt x="48" y="189"/>
                        </a:lnTo>
                        <a:lnTo>
                          <a:pt x="48" y="203"/>
                        </a:lnTo>
                        <a:lnTo>
                          <a:pt x="59" y="212"/>
                        </a:lnTo>
                        <a:lnTo>
                          <a:pt x="67" y="216"/>
                        </a:lnTo>
                        <a:lnTo>
                          <a:pt x="67" y="219"/>
                        </a:lnTo>
                        <a:lnTo>
                          <a:pt x="50" y="215"/>
                        </a:lnTo>
                        <a:lnTo>
                          <a:pt x="48" y="212"/>
                        </a:lnTo>
                        <a:lnTo>
                          <a:pt x="46" y="215"/>
                        </a:lnTo>
                        <a:lnTo>
                          <a:pt x="45" y="215"/>
                        </a:lnTo>
                        <a:lnTo>
                          <a:pt x="43" y="205"/>
                        </a:lnTo>
                        <a:lnTo>
                          <a:pt x="40" y="159"/>
                        </a:lnTo>
                        <a:lnTo>
                          <a:pt x="37" y="159"/>
                        </a:lnTo>
                        <a:lnTo>
                          <a:pt x="28" y="199"/>
                        </a:lnTo>
                        <a:lnTo>
                          <a:pt x="28" y="225"/>
                        </a:lnTo>
                        <a:lnTo>
                          <a:pt x="24" y="237"/>
                        </a:lnTo>
                        <a:lnTo>
                          <a:pt x="20" y="240"/>
                        </a:lnTo>
                        <a:lnTo>
                          <a:pt x="18" y="233"/>
                        </a:lnTo>
                        <a:lnTo>
                          <a:pt x="21" y="226"/>
                        </a:lnTo>
                        <a:lnTo>
                          <a:pt x="24" y="210"/>
                        </a:lnTo>
                        <a:lnTo>
                          <a:pt x="24" y="152"/>
                        </a:lnTo>
                        <a:lnTo>
                          <a:pt x="28" y="97"/>
                        </a:lnTo>
                        <a:lnTo>
                          <a:pt x="22" y="92"/>
                        </a:lnTo>
                        <a:lnTo>
                          <a:pt x="22" y="83"/>
                        </a:lnTo>
                        <a:lnTo>
                          <a:pt x="22" y="68"/>
                        </a:lnTo>
                        <a:lnTo>
                          <a:pt x="14" y="73"/>
                        </a:lnTo>
                        <a:lnTo>
                          <a:pt x="21" y="81"/>
                        </a:lnTo>
                        <a:lnTo>
                          <a:pt x="21" y="90"/>
                        </a:lnTo>
                        <a:lnTo>
                          <a:pt x="14" y="85"/>
                        </a:lnTo>
                        <a:lnTo>
                          <a:pt x="11" y="79"/>
                        </a:lnTo>
                        <a:lnTo>
                          <a:pt x="7" y="81"/>
                        </a:lnTo>
                        <a:lnTo>
                          <a:pt x="0" y="72"/>
                        </a:lnTo>
                        <a:lnTo>
                          <a:pt x="0" y="68"/>
                        </a:lnTo>
                        <a:lnTo>
                          <a:pt x="4" y="67"/>
                        </a:lnTo>
                        <a:lnTo>
                          <a:pt x="12" y="56"/>
                        </a:lnTo>
                        <a:lnTo>
                          <a:pt x="21" y="47"/>
                        </a:lnTo>
                        <a:lnTo>
                          <a:pt x="32" y="37"/>
                        </a:lnTo>
                        <a:lnTo>
                          <a:pt x="40" y="33"/>
                        </a:lnTo>
                        <a:lnTo>
                          <a:pt x="40" y="25"/>
                        </a:lnTo>
                        <a:lnTo>
                          <a:pt x="37" y="21"/>
                        </a:lnTo>
                        <a:lnTo>
                          <a:pt x="37" y="12"/>
                        </a:lnTo>
                        <a:lnTo>
                          <a:pt x="35" y="10"/>
                        </a:lnTo>
                        <a:lnTo>
                          <a:pt x="40" y="3"/>
                        </a:lnTo>
                      </a:path>
                    </a:pathLst>
                  </a:cu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19" name="Freeform 15"/>
                  <p:cNvSpPr>
                    <a:spLocks/>
                  </p:cNvSpPr>
                  <p:nvPr/>
                </p:nvSpPr>
                <p:spPr bwMode="auto">
                  <a:xfrm>
                    <a:off x="4518" y="1925"/>
                    <a:ext cx="38" cy="211"/>
                  </a:xfrm>
                  <a:custGeom>
                    <a:avLst/>
                    <a:gdLst>
                      <a:gd name="T0" fmla="*/ 24 w 38"/>
                      <a:gd name="T1" fmla="*/ 3 h 211"/>
                      <a:gd name="T2" fmla="*/ 16 w 38"/>
                      <a:gd name="T3" fmla="*/ 0 h 211"/>
                      <a:gd name="T4" fmla="*/ 8 w 38"/>
                      <a:gd name="T5" fmla="*/ 0 h 211"/>
                      <a:gd name="T6" fmla="*/ 2 w 38"/>
                      <a:gd name="T7" fmla="*/ 1 h 211"/>
                      <a:gd name="T8" fmla="*/ 0 w 38"/>
                      <a:gd name="T9" fmla="*/ 9 h 211"/>
                      <a:gd name="T10" fmla="*/ 0 w 38"/>
                      <a:gd name="T11" fmla="*/ 14 h 211"/>
                      <a:gd name="T12" fmla="*/ 4 w 38"/>
                      <a:gd name="T13" fmla="*/ 22 h 211"/>
                      <a:gd name="T14" fmla="*/ 6 w 38"/>
                      <a:gd name="T15" fmla="*/ 22 h 211"/>
                      <a:gd name="T16" fmla="*/ 2 w 38"/>
                      <a:gd name="T17" fmla="*/ 31 h 211"/>
                      <a:gd name="T18" fmla="*/ 0 w 38"/>
                      <a:gd name="T19" fmla="*/ 44 h 211"/>
                      <a:gd name="T20" fmla="*/ 0 w 38"/>
                      <a:gd name="T21" fmla="*/ 57 h 211"/>
                      <a:gd name="T22" fmla="*/ 0 w 38"/>
                      <a:gd name="T23" fmla="*/ 72 h 211"/>
                      <a:gd name="T24" fmla="*/ 2 w 38"/>
                      <a:gd name="T25" fmla="*/ 87 h 211"/>
                      <a:gd name="T26" fmla="*/ 7 w 38"/>
                      <a:gd name="T27" fmla="*/ 88 h 211"/>
                      <a:gd name="T28" fmla="*/ 7 w 38"/>
                      <a:gd name="T29" fmla="*/ 92 h 211"/>
                      <a:gd name="T30" fmla="*/ 10 w 38"/>
                      <a:gd name="T31" fmla="*/ 94 h 211"/>
                      <a:gd name="T32" fmla="*/ 10 w 38"/>
                      <a:gd name="T33" fmla="*/ 110 h 211"/>
                      <a:gd name="T34" fmla="*/ 12 w 38"/>
                      <a:gd name="T35" fmla="*/ 113 h 211"/>
                      <a:gd name="T36" fmla="*/ 12 w 38"/>
                      <a:gd name="T37" fmla="*/ 141 h 211"/>
                      <a:gd name="T38" fmla="*/ 12 w 38"/>
                      <a:gd name="T39" fmla="*/ 159 h 211"/>
                      <a:gd name="T40" fmla="*/ 8 w 38"/>
                      <a:gd name="T41" fmla="*/ 179 h 211"/>
                      <a:gd name="T42" fmla="*/ 7 w 38"/>
                      <a:gd name="T43" fmla="*/ 204 h 211"/>
                      <a:gd name="T44" fmla="*/ 11 w 38"/>
                      <a:gd name="T45" fmla="*/ 206 h 211"/>
                      <a:gd name="T46" fmla="*/ 11 w 38"/>
                      <a:gd name="T47" fmla="*/ 209 h 211"/>
                      <a:gd name="T48" fmla="*/ 17 w 38"/>
                      <a:gd name="T49" fmla="*/ 209 h 211"/>
                      <a:gd name="T50" fmla="*/ 18 w 38"/>
                      <a:gd name="T51" fmla="*/ 208 h 211"/>
                      <a:gd name="T52" fmla="*/ 21 w 38"/>
                      <a:gd name="T53" fmla="*/ 208 h 211"/>
                      <a:gd name="T54" fmla="*/ 21 w 38"/>
                      <a:gd name="T55" fmla="*/ 210 h 211"/>
                      <a:gd name="T56" fmla="*/ 25 w 38"/>
                      <a:gd name="T57" fmla="*/ 209 h 211"/>
                      <a:gd name="T58" fmla="*/ 35 w 38"/>
                      <a:gd name="T59" fmla="*/ 208 h 211"/>
                      <a:gd name="T60" fmla="*/ 35 w 38"/>
                      <a:gd name="T61" fmla="*/ 206 h 211"/>
                      <a:gd name="T62" fmla="*/ 26 w 38"/>
                      <a:gd name="T63" fmla="*/ 202 h 211"/>
                      <a:gd name="T64" fmla="*/ 26 w 38"/>
                      <a:gd name="T65" fmla="*/ 198 h 211"/>
                      <a:gd name="T66" fmla="*/ 34 w 38"/>
                      <a:gd name="T67" fmla="*/ 197 h 211"/>
                      <a:gd name="T68" fmla="*/ 34 w 38"/>
                      <a:gd name="T69" fmla="*/ 195 h 211"/>
                      <a:gd name="T70" fmla="*/ 29 w 38"/>
                      <a:gd name="T71" fmla="*/ 190 h 211"/>
                      <a:gd name="T72" fmla="*/ 29 w 38"/>
                      <a:gd name="T73" fmla="*/ 161 h 211"/>
                      <a:gd name="T74" fmla="*/ 30 w 38"/>
                      <a:gd name="T75" fmla="*/ 135 h 211"/>
                      <a:gd name="T76" fmla="*/ 30 w 38"/>
                      <a:gd name="T77" fmla="*/ 109 h 211"/>
                      <a:gd name="T78" fmla="*/ 30 w 38"/>
                      <a:gd name="T79" fmla="*/ 94 h 211"/>
                      <a:gd name="T80" fmla="*/ 30 w 38"/>
                      <a:gd name="T81" fmla="*/ 90 h 211"/>
                      <a:gd name="T82" fmla="*/ 30 w 38"/>
                      <a:gd name="T83" fmla="*/ 69 h 211"/>
                      <a:gd name="T84" fmla="*/ 37 w 38"/>
                      <a:gd name="T85" fmla="*/ 65 h 211"/>
                      <a:gd name="T86" fmla="*/ 37 w 38"/>
                      <a:gd name="T87" fmla="*/ 62 h 211"/>
                      <a:gd name="T88" fmla="*/ 23 w 38"/>
                      <a:gd name="T89" fmla="*/ 34 h 211"/>
                      <a:gd name="T90" fmla="*/ 16 w 38"/>
                      <a:gd name="T91" fmla="*/ 30 h 211"/>
                      <a:gd name="T92" fmla="*/ 17 w 38"/>
                      <a:gd name="T93" fmla="*/ 28 h 211"/>
                      <a:gd name="T94" fmla="*/ 21 w 38"/>
                      <a:gd name="T95" fmla="*/ 27 h 211"/>
                      <a:gd name="T96" fmla="*/ 21 w 38"/>
                      <a:gd name="T97" fmla="*/ 25 h 211"/>
                      <a:gd name="T98" fmla="*/ 23 w 38"/>
                      <a:gd name="T99" fmla="*/ 24 h 211"/>
                      <a:gd name="T100" fmla="*/ 23 w 38"/>
                      <a:gd name="T101" fmla="*/ 22 h 211"/>
                      <a:gd name="T102" fmla="*/ 24 w 38"/>
                      <a:gd name="T103" fmla="*/ 21 h 211"/>
                      <a:gd name="T104" fmla="*/ 23 w 38"/>
                      <a:gd name="T105" fmla="*/ 20 h 211"/>
                      <a:gd name="T106" fmla="*/ 24 w 38"/>
                      <a:gd name="T107" fmla="*/ 19 h 211"/>
                      <a:gd name="T108" fmla="*/ 21 w 38"/>
                      <a:gd name="T109" fmla="*/ 14 h 211"/>
                      <a:gd name="T110" fmla="*/ 23 w 38"/>
                      <a:gd name="T111" fmla="*/ 12 h 211"/>
                      <a:gd name="T112" fmla="*/ 21 w 38"/>
                      <a:gd name="T113" fmla="*/ 10 h 211"/>
                      <a:gd name="T114" fmla="*/ 24 w 38"/>
                      <a:gd name="T115" fmla="*/ 7 h 211"/>
                      <a:gd name="T116" fmla="*/ 24 w 38"/>
                      <a:gd name="T117" fmla="*/ 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 h="211">
                        <a:moveTo>
                          <a:pt x="24" y="3"/>
                        </a:moveTo>
                        <a:lnTo>
                          <a:pt x="16" y="0"/>
                        </a:lnTo>
                        <a:lnTo>
                          <a:pt x="8" y="0"/>
                        </a:lnTo>
                        <a:lnTo>
                          <a:pt x="2" y="1"/>
                        </a:lnTo>
                        <a:lnTo>
                          <a:pt x="0" y="9"/>
                        </a:lnTo>
                        <a:lnTo>
                          <a:pt x="0" y="14"/>
                        </a:lnTo>
                        <a:lnTo>
                          <a:pt x="4" y="22"/>
                        </a:lnTo>
                        <a:lnTo>
                          <a:pt x="6" y="22"/>
                        </a:lnTo>
                        <a:lnTo>
                          <a:pt x="2" y="31"/>
                        </a:lnTo>
                        <a:lnTo>
                          <a:pt x="0" y="44"/>
                        </a:lnTo>
                        <a:lnTo>
                          <a:pt x="0" y="57"/>
                        </a:lnTo>
                        <a:lnTo>
                          <a:pt x="0" y="72"/>
                        </a:lnTo>
                        <a:lnTo>
                          <a:pt x="2" y="87"/>
                        </a:lnTo>
                        <a:lnTo>
                          <a:pt x="7" y="88"/>
                        </a:lnTo>
                        <a:lnTo>
                          <a:pt x="7" y="92"/>
                        </a:lnTo>
                        <a:lnTo>
                          <a:pt x="10" y="94"/>
                        </a:lnTo>
                        <a:lnTo>
                          <a:pt x="10" y="110"/>
                        </a:lnTo>
                        <a:lnTo>
                          <a:pt x="12" y="113"/>
                        </a:lnTo>
                        <a:lnTo>
                          <a:pt x="12" y="141"/>
                        </a:lnTo>
                        <a:lnTo>
                          <a:pt x="12" y="159"/>
                        </a:lnTo>
                        <a:lnTo>
                          <a:pt x="8" y="179"/>
                        </a:lnTo>
                        <a:lnTo>
                          <a:pt x="7" y="204"/>
                        </a:lnTo>
                        <a:lnTo>
                          <a:pt x="11" y="206"/>
                        </a:lnTo>
                        <a:lnTo>
                          <a:pt x="11" y="209"/>
                        </a:lnTo>
                        <a:lnTo>
                          <a:pt x="17" y="209"/>
                        </a:lnTo>
                        <a:lnTo>
                          <a:pt x="18" y="208"/>
                        </a:lnTo>
                        <a:lnTo>
                          <a:pt x="21" y="208"/>
                        </a:lnTo>
                        <a:lnTo>
                          <a:pt x="21" y="210"/>
                        </a:lnTo>
                        <a:lnTo>
                          <a:pt x="25" y="209"/>
                        </a:lnTo>
                        <a:lnTo>
                          <a:pt x="35" y="208"/>
                        </a:lnTo>
                        <a:lnTo>
                          <a:pt x="35" y="206"/>
                        </a:lnTo>
                        <a:lnTo>
                          <a:pt x="26" y="202"/>
                        </a:lnTo>
                        <a:lnTo>
                          <a:pt x="26" y="198"/>
                        </a:lnTo>
                        <a:lnTo>
                          <a:pt x="34" y="197"/>
                        </a:lnTo>
                        <a:lnTo>
                          <a:pt x="34" y="195"/>
                        </a:lnTo>
                        <a:lnTo>
                          <a:pt x="29" y="190"/>
                        </a:lnTo>
                        <a:lnTo>
                          <a:pt x="29" y="161"/>
                        </a:lnTo>
                        <a:lnTo>
                          <a:pt x="30" y="135"/>
                        </a:lnTo>
                        <a:lnTo>
                          <a:pt x="30" y="109"/>
                        </a:lnTo>
                        <a:lnTo>
                          <a:pt x="30" y="94"/>
                        </a:lnTo>
                        <a:lnTo>
                          <a:pt x="30" y="90"/>
                        </a:lnTo>
                        <a:lnTo>
                          <a:pt x="30" y="69"/>
                        </a:lnTo>
                        <a:lnTo>
                          <a:pt x="37" y="65"/>
                        </a:lnTo>
                        <a:lnTo>
                          <a:pt x="37" y="62"/>
                        </a:lnTo>
                        <a:lnTo>
                          <a:pt x="23" y="34"/>
                        </a:lnTo>
                        <a:lnTo>
                          <a:pt x="16" y="30"/>
                        </a:lnTo>
                        <a:lnTo>
                          <a:pt x="17" y="28"/>
                        </a:lnTo>
                        <a:lnTo>
                          <a:pt x="21" y="27"/>
                        </a:lnTo>
                        <a:lnTo>
                          <a:pt x="21" y="25"/>
                        </a:lnTo>
                        <a:lnTo>
                          <a:pt x="23" y="24"/>
                        </a:lnTo>
                        <a:lnTo>
                          <a:pt x="23" y="22"/>
                        </a:lnTo>
                        <a:lnTo>
                          <a:pt x="24" y="21"/>
                        </a:lnTo>
                        <a:lnTo>
                          <a:pt x="23" y="20"/>
                        </a:lnTo>
                        <a:lnTo>
                          <a:pt x="24" y="19"/>
                        </a:lnTo>
                        <a:lnTo>
                          <a:pt x="21" y="14"/>
                        </a:lnTo>
                        <a:lnTo>
                          <a:pt x="23" y="12"/>
                        </a:lnTo>
                        <a:lnTo>
                          <a:pt x="21" y="10"/>
                        </a:lnTo>
                        <a:lnTo>
                          <a:pt x="24" y="7"/>
                        </a:lnTo>
                        <a:lnTo>
                          <a:pt x="24" y="3"/>
                        </a:lnTo>
                      </a:path>
                    </a:pathLst>
                  </a:cu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20" name="Freeform 16"/>
                  <p:cNvSpPr>
                    <a:spLocks/>
                  </p:cNvSpPr>
                  <p:nvPr/>
                </p:nvSpPr>
                <p:spPr bwMode="auto">
                  <a:xfrm>
                    <a:off x="3391" y="1923"/>
                    <a:ext cx="51" cy="190"/>
                  </a:xfrm>
                  <a:custGeom>
                    <a:avLst/>
                    <a:gdLst>
                      <a:gd name="T0" fmla="*/ 30 w 51"/>
                      <a:gd name="T1" fmla="*/ 2 h 190"/>
                      <a:gd name="T2" fmla="*/ 41 w 51"/>
                      <a:gd name="T3" fmla="*/ 0 h 190"/>
                      <a:gd name="T4" fmla="*/ 45 w 51"/>
                      <a:gd name="T5" fmla="*/ 4 h 190"/>
                      <a:gd name="T6" fmla="*/ 46 w 51"/>
                      <a:gd name="T7" fmla="*/ 2 h 190"/>
                      <a:gd name="T8" fmla="*/ 49 w 51"/>
                      <a:gd name="T9" fmla="*/ 11 h 190"/>
                      <a:gd name="T10" fmla="*/ 43 w 51"/>
                      <a:gd name="T11" fmla="*/ 15 h 190"/>
                      <a:gd name="T12" fmla="*/ 43 w 51"/>
                      <a:gd name="T13" fmla="*/ 20 h 190"/>
                      <a:gd name="T14" fmla="*/ 41 w 51"/>
                      <a:gd name="T15" fmla="*/ 20 h 190"/>
                      <a:gd name="T16" fmla="*/ 41 w 51"/>
                      <a:gd name="T17" fmla="*/ 25 h 190"/>
                      <a:gd name="T18" fmla="*/ 36 w 51"/>
                      <a:gd name="T19" fmla="*/ 26 h 190"/>
                      <a:gd name="T20" fmla="*/ 36 w 51"/>
                      <a:gd name="T21" fmla="*/ 28 h 190"/>
                      <a:gd name="T22" fmla="*/ 43 w 51"/>
                      <a:gd name="T23" fmla="*/ 33 h 190"/>
                      <a:gd name="T24" fmla="*/ 49 w 51"/>
                      <a:gd name="T25" fmla="*/ 60 h 190"/>
                      <a:gd name="T26" fmla="*/ 45 w 51"/>
                      <a:gd name="T27" fmla="*/ 68 h 190"/>
                      <a:gd name="T28" fmla="*/ 45 w 51"/>
                      <a:gd name="T29" fmla="*/ 117 h 190"/>
                      <a:gd name="T30" fmla="*/ 39 w 51"/>
                      <a:gd name="T31" fmla="*/ 119 h 190"/>
                      <a:gd name="T32" fmla="*/ 38 w 51"/>
                      <a:gd name="T33" fmla="*/ 128 h 190"/>
                      <a:gd name="T34" fmla="*/ 36 w 51"/>
                      <a:gd name="T35" fmla="*/ 149 h 190"/>
                      <a:gd name="T36" fmla="*/ 36 w 51"/>
                      <a:gd name="T37" fmla="*/ 160 h 190"/>
                      <a:gd name="T38" fmla="*/ 45 w 51"/>
                      <a:gd name="T39" fmla="*/ 167 h 190"/>
                      <a:gd name="T40" fmla="*/ 50 w 51"/>
                      <a:gd name="T41" fmla="*/ 171 h 190"/>
                      <a:gd name="T42" fmla="*/ 50 w 51"/>
                      <a:gd name="T43" fmla="*/ 173 h 190"/>
                      <a:gd name="T44" fmla="*/ 37 w 51"/>
                      <a:gd name="T45" fmla="*/ 169 h 190"/>
                      <a:gd name="T46" fmla="*/ 36 w 51"/>
                      <a:gd name="T47" fmla="*/ 167 h 190"/>
                      <a:gd name="T48" fmla="*/ 34 w 51"/>
                      <a:gd name="T49" fmla="*/ 169 h 190"/>
                      <a:gd name="T50" fmla="*/ 34 w 51"/>
                      <a:gd name="T51" fmla="*/ 169 h 190"/>
                      <a:gd name="T52" fmla="*/ 32 w 51"/>
                      <a:gd name="T53" fmla="*/ 161 h 190"/>
                      <a:gd name="T54" fmla="*/ 30 w 51"/>
                      <a:gd name="T55" fmla="*/ 125 h 190"/>
                      <a:gd name="T56" fmla="*/ 28 w 51"/>
                      <a:gd name="T57" fmla="*/ 125 h 190"/>
                      <a:gd name="T58" fmla="*/ 20 w 51"/>
                      <a:gd name="T59" fmla="*/ 157 h 190"/>
                      <a:gd name="T60" fmla="*/ 20 w 51"/>
                      <a:gd name="T61" fmla="*/ 177 h 190"/>
                      <a:gd name="T62" fmla="*/ 17 w 51"/>
                      <a:gd name="T63" fmla="*/ 187 h 190"/>
                      <a:gd name="T64" fmla="*/ 15 w 51"/>
                      <a:gd name="T65" fmla="*/ 189 h 190"/>
                      <a:gd name="T66" fmla="*/ 14 w 51"/>
                      <a:gd name="T67" fmla="*/ 184 h 190"/>
                      <a:gd name="T68" fmla="*/ 16 w 51"/>
                      <a:gd name="T69" fmla="*/ 178 h 190"/>
                      <a:gd name="T70" fmla="*/ 17 w 51"/>
                      <a:gd name="T71" fmla="*/ 165 h 190"/>
                      <a:gd name="T72" fmla="*/ 17 w 51"/>
                      <a:gd name="T73" fmla="*/ 120 h 190"/>
                      <a:gd name="T74" fmla="*/ 20 w 51"/>
                      <a:gd name="T75" fmla="*/ 76 h 190"/>
                      <a:gd name="T76" fmla="*/ 16 w 51"/>
                      <a:gd name="T77" fmla="*/ 72 h 190"/>
                      <a:gd name="T78" fmla="*/ 16 w 51"/>
                      <a:gd name="T79" fmla="*/ 65 h 190"/>
                      <a:gd name="T80" fmla="*/ 16 w 51"/>
                      <a:gd name="T81" fmla="*/ 53 h 190"/>
                      <a:gd name="T82" fmla="*/ 10 w 51"/>
                      <a:gd name="T83" fmla="*/ 57 h 190"/>
                      <a:gd name="T84" fmla="*/ 16 w 51"/>
                      <a:gd name="T85" fmla="*/ 63 h 190"/>
                      <a:gd name="T86" fmla="*/ 16 w 51"/>
                      <a:gd name="T87" fmla="*/ 70 h 190"/>
                      <a:gd name="T88" fmla="*/ 10 w 51"/>
                      <a:gd name="T89" fmla="*/ 66 h 190"/>
                      <a:gd name="T90" fmla="*/ 8 w 51"/>
                      <a:gd name="T91" fmla="*/ 62 h 190"/>
                      <a:gd name="T92" fmla="*/ 4 w 51"/>
                      <a:gd name="T93" fmla="*/ 63 h 190"/>
                      <a:gd name="T94" fmla="*/ 0 w 51"/>
                      <a:gd name="T95" fmla="*/ 56 h 190"/>
                      <a:gd name="T96" fmla="*/ 0 w 51"/>
                      <a:gd name="T97" fmla="*/ 53 h 190"/>
                      <a:gd name="T98" fmla="*/ 2 w 51"/>
                      <a:gd name="T99" fmla="*/ 52 h 190"/>
                      <a:gd name="T100" fmla="*/ 9 w 51"/>
                      <a:gd name="T101" fmla="*/ 44 h 190"/>
                      <a:gd name="T102" fmla="*/ 16 w 51"/>
                      <a:gd name="T103" fmla="*/ 36 h 190"/>
                      <a:gd name="T104" fmla="*/ 24 w 51"/>
                      <a:gd name="T105" fmla="*/ 29 h 190"/>
                      <a:gd name="T106" fmla="*/ 30 w 51"/>
                      <a:gd name="T107" fmla="*/ 25 h 190"/>
                      <a:gd name="T108" fmla="*/ 30 w 51"/>
                      <a:gd name="T109" fmla="*/ 19 h 190"/>
                      <a:gd name="T110" fmla="*/ 28 w 51"/>
                      <a:gd name="T111" fmla="*/ 16 h 190"/>
                      <a:gd name="T112" fmla="*/ 28 w 51"/>
                      <a:gd name="T113" fmla="*/ 9 h 190"/>
                      <a:gd name="T114" fmla="*/ 26 w 51"/>
                      <a:gd name="T115" fmla="*/ 7 h 190"/>
                      <a:gd name="T116" fmla="*/ 30 w 51"/>
                      <a:gd name="T117" fmla="*/ 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190">
                        <a:moveTo>
                          <a:pt x="30" y="2"/>
                        </a:moveTo>
                        <a:lnTo>
                          <a:pt x="41" y="0"/>
                        </a:lnTo>
                        <a:lnTo>
                          <a:pt x="45" y="4"/>
                        </a:lnTo>
                        <a:lnTo>
                          <a:pt x="46" y="2"/>
                        </a:lnTo>
                        <a:lnTo>
                          <a:pt x="49" y="11"/>
                        </a:lnTo>
                        <a:lnTo>
                          <a:pt x="43" y="15"/>
                        </a:lnTo>
                        <a:lnTo>
                          <a:pt x="43" y="20"/>
                        </a:lnTo>
                        <a:lnTo>
                          <a:pt x="41" y="20"/>
                        </a:lnTo>
                        <a:lnTo>
                          <a:pt x="41" y="25"/>
                        </a:lnTo>
                        <a:lnTo>
                          <a:pt x="36" y="26"/>
                        </a:lnTo>
                        <a:lnTo>
                          <a:pt x="36" y="28"/>
                        </a:lnTo>
                        <a:lnTo>
                          <a:pt x="43" y="33"/>
                        </a:lnTo>
                        <a:lnTo>
                          <a:pt x="49" y="60"/>
                        </a:lnTo>
                        <a:lnTo>
                          <a:pt x="45" y="68"/>
                        </a:lnTo>
                        <a:lnTo>
                          <a:pt x="45" y="117"/>
                        </a:lnTo>
                        <a:lnTo>
                          <a:pt x="39" y="119"/>
                        </a:lnTo>
                        <a:lnTo>
                          <a:pt x="38" y="128"/>
                        </a:lnTo>
                        <a:lnTo>
                          <a:pt x="36" y="149"/>
                        </a:lnTo>
                        <a:lnTo>
                          <a:pt x="36" y="160"/>
                        </a:lnTo>
                        <a:lnTo>
                          <a:pt x="45" y="167"/>
                        </a:lnTo>
                        <a:lnTo>
                          <a:pt x="50" y="171"/>
                        </a:lnTo>
                        <a:lnTo>
                          <a:pt x="50" y="173"/>
                        </a:lnTo>
                        <a:lnTo>
                          <a:pt x="37" y="169"/>
                        </a:lnTo>
                        <a:lnTo>
                          <a:pt x="36" y="167"/>
                        </a:lnTo>
                        <a:lnTo>
                          <a:pt x="34" y="169"/>
                        </a:lnTo>
                        <a:lnTo>
                          <a:pt x="32" y="161"/>
                        </a:lnTo>
                        <a:lnTo>
                          <a:pt x="30" y="125"/>
                        </a:lnTo>
                        <a:lnTo>
                          <a:pt x="28" y="125"/>
                        </a:lnTo>
                        <a:lnTo>
                          <a:pt x="20" y="157"/>
                        </a:lnTo>
                        <a:lnTo>
                          <a:pt x="20" y="177"/>
                        </a:lnTo>
                        <a:lnTo>
                          <a:pt x="17" y="187"/>
                        </a:lnTo>
                        <a:lnTo>
                          <a:pt x="15" y="189"/>
                        </a:lnTo>
                        <a:lnTo>
                          <a:pt x="14" y="184"/>
                        </a:lnTo>
                        <a:lnTo>
                          <a:pt x="16" y="178"/>
                        </a:lnTo>
                        <a:lnTo>
                          <a:pt x="17" y="165"/>
                        </a:lnTo>
                        <a:lnTo>
                          <a:pt x="17" y="120"/>
                        </a:lnTo>
                        <a:lnTo>
                          <a:pt x="20" y="76"/>
                        </a:lnTo>
                        <a:lnTo>
                          <a:pt x="16" y="72"/>
                        </a:lnTo>
                        <a:lnTo>
                          <a:pt x="16" y="65"/>
                        </a:lnTo>
                        <a:lnTo>
                          <a:pt x="16" y="53"/>
                        </a:lnTo>
                        <a:lnTo>
                          <a:pt x="10" y="57"/>
                        </a:lnTo>
                        <a:lnTo>
                          <a:pt x="16" y="63"/>
                        </a:lnTo>
                        <a:lnTo>
                          <a:pt x="16" y="70"/>
                        </a:lnTo>
                        <a:lnTo>
                          <a:pt x="10" y="66"/>
                        </a:lnTo>
                        <a:lnTo>
                          <a:pt x="8" y="62"/>
                        </a:lnTo>
                        <a:lnTo>
                          <a:pt x="4" y="63"/>
                        </a:lnTo>
                        <a:lnTo>
                          <a:pt x="0" y="56"/>
                        </a:lnTo>
                        <a:lnTo>
                          <a:pt x="0" y="53"/>
                        </a:lnTo>
                        <a:lnTo>
                          <a:pt x="2" y="52"/>
                        </a:lnTo>
                        <a:lnTo>
                          <a:pt x="9" y="44"/>
                        </a:lnTo>
                        <a:lnTo>
                          <a:pt x="16" y="36"/>
                        </a:lnTo>
                        <a:lnTo>
                          <a:pt x="24" y="29"/>
                        </a:lnTo>
                        <a:lnTo>
                          <a:pt x="30" y="25"/>
                        </a:lnTo>
                        <a:lnTo>
                          <a:pt x="30" y="19"/>
                        </a:lnTo>
                        <a:lnTo>
                          <a:pt x="28" y="16"/>
                        </a:lnTo>
                        <a:lnTo>
                          <a:pt x="28" y="9"/>
                        </a:lnTo>
                        <a:lnTo>
                          <a:pt x="26" y="7"/>
                        </a:lnTo>
                        <a:lnTo>
                          <a:pt x="30" y="2"/>
                        </a:lnTo>
                      </a:path>
                    </a:pathLst>
                  </a:cu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21" name="Freeform 17"/>
                  <p:cNvSpPr>
                    <a:spLocks/>
                  </p:cNvSpPr>
                  <p:nvPr/>
                </p:nvSpPr>
                <p:spPr bwMode="auto">
                  <a:xfrm>
                    <a:off x="3224" y="1976"/>
                    <a:ext cx="25" cy="134"/>
                  </a:xfrm>
                  <a:custGeom>
                    <a:avLst/>
                    <a:gdLst>
                      <a:gd name="T0" fmla="*/ 19 w 25"/>
                      <a:gd name="T1" fmla="*/ 2 h 134"/>
                      <a:gd name="T2" fmla="*/ 19 w 25"/>
                      <a:gd name="T3" fmla="*/ 6 h 134"/>
                      <a:gd name="T4" fmla="*/ 19 w 25"/>
                      <a:gd name="T5" fmla="*/ 7 h 134"/>
                      <a:gd name="T6" fmla="*/ 20 w 25"/>
                      <a:gd name="T7" fmla="*/ 8 h 134"/>
                      <a:gd name="T8" fmla="*/ 19 w 25"/>
                      <a:gd name="T9" fmla="*/ 9 h 134"/>
                      <a:gd name="T10" fmla="*/ 19 w 25"/>
                      <a:gd name="T11" fmla="*/ 10 h 134"/>
                      <a:gd name="T12" fmla="*/ 18 w 25"/>
                      <a:gd name="T13" fmla="*/ 14 h 134"/>
                      <a:gd name="T14" fmla="*/ 18 w 25"/>
                      <a:gd name="T15" fmla="*/ 15 h 134"/>
                      <a:gd name="T16" fmla="*/ 23 w 25"/>
                      <a:gd name="T17" fmla="*/ 19 h 134"/>
                      <a:gd name="T18" fmla="*/ 24 w 25"/>
                      <a:gd name="T19" fmla="*/ 46 h 134"/>
                      <a:gd name="T20" fmla="*/ 22 w 25"/>
                      <a:gd name="T21" fmla="*/ 51 h 134"/>
                      <a:gd name="T22" fmla="*/ 23 w 25"/>
                      <a:gd name="T23" fmla="*/ 66 h 134"/>
                      <a:gd name="T24" fmla="*/ 21 w 25"/>
                      <a:gd name="T25" fmla="*/ 68 h 134"/>
                      <a:gd name="T26" fmla="*/ 20 w 25"/>
                      <a:gd name="T27" fmla="*/ 91 h 134"/>
                      <a:gd name="T28" fmla="*/ 19 w 25"/>
                      <a:gd name="T29" fmla="*/ 115 h 134"/>
                      <a:gd name="T30" fmla="*/ 20 w 25"/>
                      <a:gd name="T31" fmla="*/ 116 h 134"/>
                      <a:gd name="T32" fmla="*/ 24 w 25"/>
                      <a:gd name="T33" fmla="*/ 121 h 134"/>
                      <a:gd name="T34" fmla="*/ 23 w 25"/>
                      <a:gd name="T35" fmla="*/ 122 h 134"/>
                      <a:gd name="T36" fmla="*/ 22 w 25"/>
                      <a:gd name="T37" fmla="*/ 123 h 134"/>
                      <a:gd name="T38" fmla="*/ 19 w 25"/>
                      <a:gd name="T39" fmla="*/ 122 h 134"/>
                      <a:gd name="T40" fmla="*/ 17 w 25"/>
                      <a:gd name="T41" fmla="*/ 120 h 134"/>
                      <a:gd name="T42" fmla="*/ 15 w 25"/>
                      <a:gd name="T43" fmla="*/ 119 h 134"/>
                      <a:gd name="T44" fmla="*/ 15 w 25"/>
                      <a:gd name="T45" fmla="*/ 123 h 134"/>
                      <a:gd name="T46" fmla="*/ 14 w 25"/>
                      <a:gd name="T47" fmla="*/ 123 h 134"/>
                      <a:gd name="T48" fmla="*/ 16 w 25"/>
                      <a:gd name="T49" fmla="*/ 127 h 134"/>
                      <a:gd name="T50" fmla="*/ 15 w 25"/>
                      <a:gd name="T51" fmla="*/ 132 h 134"/>
                      <a:gd name="T52" fmla="*/ 14 w 25"/>
                      <a:gd name="T53" fmla="*/ 133 h 134"/>
                      <a:gd name="T54" fmla="*/ 11 w 25"/>
                      <a:gd name="T55" fmla="*/ 128 h 134"/>
                      <a:gd name="T56" fmla="*/ 11 w 25"/>
                      <a:gd name="T57" fmla="*/ 125 h 134"/>
                      <a:gd name="T58" fmla="*/ 10 w 25"/>
                      <a:gd name="T59" fmla="*/ 125 h 134"/>
                      <a:gd name="T60" fmla="*/ 8 w 25"/>
                      <a:gd name="T61" fmla="*/ 94 h 134"/>
                      <a:gd name="T62" fmla="*/ 10 w 25"/>
                      <a:gd name="T63" fmla="*/ 91 h 134"/>
                      <a:gd name="T64" fmla="*/ 7 w 25"/>
                      <a:gd name="T65" fmla="*/ 71 h 134"/>
                      <a:gd name="T66" fmla="*/ 5 w 25"/>
                      <a:gd name="T67" fmla="*/ 70 h 134"/>
                      <a:gd name="T68" fmla="*/ 5 w 25"/>
                      <a:gd name="T69" fmla="*/ 49 h 134"/>
                      <a:gd name="T70" fmla="*/ 0 w 25"/>
                      <a:gd name="T71" fmla="*/ 46 h 134"/>
                      <a:gd name="T72" fmla="*/ 2 w 25"/>
                      <a:gd name="T73" fmla="*/ 24 h 134"/>
                      <a:gd name="T74" fmla="*/ 9 w 25"/>
                      <a:gd name="T75" fmla="*/ 17 h 134"/>
                      <a:gd name="T76" fmla="*/ 11 w 25"/>
                      <a:gd name="T77" fmla="*/ 15 h 134"/>
                      <a:gd name="T78" fmla="*/ 11 w 25"/>
                      <a:gd name="T79" fmla="*/ 12 h 134"/>
                      <a:gd name="T80" fmla="*/ 11 w 25"/>
                      <a:gd name="T81" fmla="*/ 11 h 134"/>
                      <a:gd name="T82" fmla="*/ 9 w 25"/>
                      <a:gd name="T83" fmla="*/ 10 h 134"/>
                      <a:gd name="T84" fmla="*/ 8 w 25"/>
                      <a:gd name="T85" fmla="*/ 8 h 134"/>
                      <a:gd name="T86" fmla="*/ 8 w 25"/>
                      <a:gd name="T87" fmla="*/ 7 h 134"/>
                      <a:gd name="T88" fmla="*/ 8 w 25"/>
                      <a:gd name="T89" fmla="*/ 5 h 134"/>
                      <a:gd name="T90" fmla="*/ 8 w 25"/>
                      <a:gd name="T91" fmla="*/ 4 h 134"/>
                      <a:gd name="T92" fmla="*/ 10 w 25"/>
                      <a:gd name="T93" fmla="*/ 2 h 134"/>
                      <a:gd name="T94" fmla="*/ 11 w 25"/>
                      <a:gd name="T95" fmla="*/ 0 h 134"/>
                      <a:gd name="T96" fmla="*/ 12 w 25"/>
                      <a:gd name="T97" fmla="*/ 0 h 134"/>
                      <a:gd name="T98" fmla="*/ 14 w 25"/>
                      <a:gd name="T99" fmla="*/ 0 h 134"/>
                      <a:gd name="T100" fmla="*/ 16 w 25"/>
                      <a:gd name="T101" fmla="*/ 0 h 134"/>
                      <a:gd name="T102" fmla="*/ 17 w 25"/>
                      <a:gd name="T103" fmla="*/ 0 h 134"/>
                      <a:gd name="T104" fmla="*/ 19 w 25"/>
                      <a:gd name="T105"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 h="134">
                        <a:moveTo>
                          <a:pt x="19" y="2"/>
                        </a:moveTo>
                        <a:lnTo>
                          <a:pt x="19" y="6"/>
                        </a:lnTo>
                        <a:lnTo>
                          <a:pt x="19" y="7"/>
                        </a:lnTo>
                        <a:lnTo>
                          <a:pt x="20" y="8"/>
                        </a:lnTo>
                        <a:lnTo>
                          <a:pt x="19" y="9"/>
                        </a:lnTo>
                        <a:lnTo>
                          <a:pt x="19" y="10"/>
                        </a:lnTo>
                        <a:lnTo>
                          <a:pt x="18" y="14"/>
                        </a:lnTo>
                        <a:lnTo>
                          <a:pt x="18" y="15"/>
                        </a:lnTo>
                        <a:lnTo>
                          <a:pt x="23" y="19"/>
                        </a:lnTo>
                        <a:lnTo>
                          <a:pt x="24" y="46"/>
                        </a:lnTo>
                        <a:lnTo>
                          <a:pt x="22" y="51"/>
                        </a:lnTo>
                        <a:lnTo>
                          <a:pt x="23" y="66"/>
                        </a:lnTo>
                        <a:lnTo>
                          <a:pt x="21" y="68"/>
                        </a:lnTo>
                        <a:lnTo>
                          <a:pt x="20" y="91"/>
                        </a:lnTo>
                        <a:lnTo>
                          <a:pt x="19" y="115"/>
                        </a:lnTo>
                        <a:lnTo>
                          <a:pt x="20" y="116"/>
                        </a:lnTo>
                        <a:lnTo>
                          <a:pt x="24" y="121"/>
                        </a:lnTo>
                        <a:lnTo>
                          <a:pt x="23" y="122"/>
                        </a:lnTo>
                        <a:lnTo>
                          <a:pt x="22" y="123"/>
                        </a:lnTo>
                        <a:lnTo>
                          <a:pt x="19" y="122"/>
                        </a:lnTo>
                        <a:lnTo>
                          <a:pt x="17" y="120"/>
                        </a:lnTo>
                        <a:lnTo>
                          <a:pt x="15" y="119"/>
                        </a:lnTo>
                        <a:lnTo>
                          <a:pt x="15" y="123"/>
                        </a:lnTo>
                        <a:lnTo>
                          <a:pt x="14" y="123"/>
                        </a:lnTo>
                        <a:lnTo>
                          <a:pt x="16" y="127"/>
                        </a:lnTo>
                        <a:lnTo>
                          <a:pt x="15" y="132"/>
                        </a:lnTo>
                        <a:lnTo>
                          <a:pt x="14" y="133"/>
                        </a:lnTo>
                        <a:lnTo>
                          <a:pt x="11" y="128"/>
                        </a:lnTo>
                        <a:lnTo>
                          <a:pt x="11" y="125"/>
                        </a:lnTo>
                        <a:lnTo>
                          <a:pt x="10" y="125"/>
                        </a:lnTo>
                        <a:lnTo>
                          <a:pt x="8" y="94"/>
                        </a:lnTo>
                        <a:lnTo>
                          <a:pt x="10" y="91"/>
                        </a:lnTo>
                        <a:lnTo>
                          <a:pt x="7" y="71"/>
                        </a:lnTo>
                        <a:lnTo>
                          <a:pt x="5" y="70"/>
                        </a:lnTo>
                        <a:lnTo>
                          <a:pt x="5" y="49"/>
                        </a:lnTo>
                        <a:lnTo>
                          <a:pt x="0" y="46"/>
                        </a:lnTo>
                        <a:lnTo>
                          <a:pt x="2" y="24"/>
                        </a:lnTo>
                        <a:lnTo>
                          <a:pt x="9" y="17"/>
                        </a:lnTo>
                        <a:lnTo>
                          <a:pt x="11" y="15"/>
                        </a:lnTo>
                        <a:lnTo>
                          <a:pt x="11" y="12"/>
                        </a:lnTo>
                        <a:lnTo>
                          <a:pt x="11" y="11"/>
                        </a:lnTo>
                        <a:lnTo>
                          <a:pt x="9" y="10"/>
                        </a:lnTo>
                        <a:lnTo>
                          <a:pt x="8" y="8"/>
                        </a:lnTo>
                        <a:lnTo>
                          <a:pt x="8" y="7"/>
                        </a:lnTo>
                        <a:lnTo>
                          <a:pt x="8" y="5"/>
                        </a:lnTo>
                        <a:lnTo>
                          <a:pt x="8" y="4"/>
                        </a:lnTo>
                        <a:lnTo>
                          <a:pt x="10" y="2"/>
                        </a:lnTo>
                        <a:lnTo>
                          <a:pt x="11" y="0"/>
                        </a:lnTo>
                        <a:lnTo>
                          <a:pt x="12" y="0"/>
                        </a:lnTo>
                        <a:lnTo>
                          <a:pt x="14" y="0"/>
                        </a:lnTo>
                        <a:lnTo>
                          <a:pt x="16" y="0"/>
                        </a:lnTo>
                        <a:lnTo>
                          <a:pt x="17" y="0"/>
                        </a:lnTo>
                        <a:lnTo>
                          <a:pt x="19" y="2"/>
                        </a:lnTo>
                      </a:path>
                    </a:pathLst>
                  </a:cu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22" name="Freeform 18"/>
                  <p:cNvSpPr>
                    <a:spLocks/>
                  </p:cNvSpPr>
                  <p:nvPr/>
                </p:nvSpPr>
                <p:spPr bwMode="auto">
                  <a:xfrm>
                    <a:off x="3132" y="1996"/>
                    <a:ext cx="53" cy="254"/>
                  </a:xfrm>
                  <a:custGeom>
                    <a:avLst/>
                    <a:gdLst>
                      <a:gd name="T0" fmla="*/ 40 w 53"/>
                      <a:gd name="T1" fmla="*/ 5 h 254"/>
                      <a:gd name="T2" fmla="*/ 40 w 53"/>
                      <a:gd name="T3" fmla="*/ 12 h 254"/>
                      <a:gd name="T4" fmla="*/ 40 w 53"/>
                      <a:gd name="T5" fmla="*/ 14 h 254"/>
                      <a:gd name="T6" fmla="*/ 42 w 53"/>
                      <a:gd name="T7" fmla="*/ 18 h 254"/>
                      <a:gd name="T8" fmla="*/ 40 w 53"/>
                      <a:gd name="T9" fmla="*/ 20 h 254"/>
                      <a:gd name="T10" fmla="*/ 41 w 53"/>
                      <a:gd name="T11" fmla="*/ 22 h 254"/>
                      <a:gd name="T12" fmla="*/ 39 w 53"/>
                      <a:gd name="T13" fmla="*/ 29 h 254"/>
                      <a:gd name="T14" fmla="*/ 39 w 53"/>
                      <a:gd name="T15" fmla="*/ 30 h 254"/>
                      <a:gd name="T16" fmla="*/ 48 w 53"/>
                      <a:gd name="T17" fmla="*/ 37 h 254"/>
                      <a:gd name="T18" fmla="*/ 52 w 53"/>
                      <a:gd name="T19" fmla="*/ 89 h 254"/>
                      <a:gd name="T20" fmla="*/ 47 w 53"/>
                      <a:gd name="T21" fmla="*/ 98 h 254"/>
                      <a:gd name="T22" fmla="*/ 49 w 53"/>
                      <a:gd name="T23" fmla="*/ 127 h 254"/>
                      <a:gd name="T24" fmla="*/ 46 w 53"/>
                      <a:gd name="T25" fmla="*/ 129 h 254"/>
                      <a:gd name="T26" fmla="*/ 44 w 53"/>
                      <a:gd name="T27" fmla="*/ 174 h 254"/>
                      <a:gd name="T28" fmla="*/ 42 w 53"/>
                      <a:gd name="T29" fmla="*/ 219 h 254"/>
                      <a:gd name="T30" fmla="*/ 42 w 53"/>
                      <a:gd name="T31" fmla="*/ 221 h 254"/>
                      <a:gd name="T32" fmla="*/ 52 w 53"/>
                      <a:gd name="T33" fmla="*/ 230 h 254"/>
                      <a:gd name="T34" fmla="*/ 50 w 53"/>
                      <a:gd name="T35" fmla="*/ 231 h 254"/>
                      <a:gd name="T36" fmla="*/ 47 w 53"/>
                      <a:gd name="T37" fmla="*/ 233 h 254"/>
                      <a:gd name="T38" fmla="*/ 42 w 53"/>
                      <a:gd name="T39" fmla="*/ 231 h 254"/>
                      <a:gd name="T40" fmla="*/ 36 w 53"/>
                      <a:gd name="T41" fmla="*/ 228 h 254"/>
                      <a:gd name="T42" fmla="*/ 32 w 53"/>
                      <a:gd name="T43" fmla="*/ 227 h 254"/>
                      <a:gd name="T44" fmla="*/ 32 w 53"/>
                      <a:gd name="T45" fmla="*/ 234 h 254"/>
                      <a:gd name="T46" fmla="*/ 30 w 53"/>
                      <a:gd name="T47" fmla="*/ 234 h 254"/>
                      <a:gd name="T48" fmla="*/ 33 w 53"/>
                      <a:gd name="T49" fmla="*/ 240 h 254"/>
                      <a:gd name="T50" fmla="*/ 32 w 53"/>
                      <a:gd name="T51" fmla="*/ 251 h 254"/>
                      <a:gd name="T52" fmla="*/ 28 w 53"/>
                      <a:gd name="T53" fmla="*/ 253 h 254"/>
                      <a:gd name="T54" fmla="*/ 23 w 53"/>
                      <a:gd name="T55" fmla="*/ 244 h 254"/>
                      <a:gd name="T56" fmla="*/ 23 w 53"/>
                      <a:gd name="T57" fmla="*/ 237 h 254"/>
                      <a:gd name="T58" fmla="*/ 21 w 53"/>
                      <a:gd name="T59" fmla="*/ 237 h 254"/>
                      <a:gd name="T60" fmla="*/ 19 w 53"/>
                      <a:gd name="T61" fmla="*/ 179 h 254"/>
                      <a:gd name="T62" fmla="*/ 21 w 53"/>
                      <a:gd name="T63" fmla="*/ 174 h 254"/>
                      <a:gd name="T64" fmla="*/ 15 w 53"/>
                      <a:gd name="T65" fmla="*/ 135 h 254"/>
                      <a:gd name="T66" fmla="*/ 11 w 53"/>
                      <a:gd name="T67" fmla="*/ 134 h 254"/>
                      <a:gd name="T68" fmla="*/ 10 w 53"/>
                      <a:gd name="T69" fmla="*/ 93 h 254"/>
                      <a:gd name="T70" fmla="*/ 0 w 53"/>
                      <a:gd name="T71" fmla="*/ 89 h 254"/>
                      <a:gd name="T72" fmla="*/ 4 w 53"/>
                      <a:gd name="T73" fmla="*/ 46 h 254"/>
                      <a:gd name="T74" fmla="*/ 19 w 53"/>
                      <a:gd name="T75" fmla="*/ 34 h 254"/>
                      <a:gd name="T76" fmla="*/ 23 w 53"/>
                      <a:gd name="T77" fmla="*/ 30 h 254"/>
                      <a:gd name="T78" fmla="*/ 23 w 53"/>
                      <a:gd name="T79" fmla="*/ 25 h 254"/>
                      <a:gd name="T80" fmla="*/ 22 w 53"/>
                      <a:gd name="T81" fmla="*/ 22 h 254"/>
                      <a:gd name="T82" fmla="*/ 20 w 53"/>
                      <a:gd name="T83" fmla="*/ 20 h 254"/>
                      <a:gd name="T84" fmla="*/ 18 w 53"/>
                      <a:gd name="T85" fmla="*/ 17 h 254"/>
                      <a:gd name="T86" fmla="*/ 17 w 53"/>
                      <a:gd name="T87" fmla="*/ 14 h 254"/>
                      <a:gd name="T88" fmla="*/ 17 w 53"/>
                      <a:gd name="T89" fmla="*/ 12 h 254"/>
                      <a:gd name="T90" fmla="*/ 18 w 53"/>
                      <a:gd name="T91" fmla="*/ 8 h 254"/>
                      <a:gd name="T92" fmla="*/ 20 w 53"/>
                      <a:gd name="T93" fmla="*/ 5 h 254"/>
                      <a:gd name="T94" fmla="*/ 23 w 53"/>
                      <a:gd name="T95" fmla="*/ 2 h 254"/>
                      <a:gd name="T96" fmla="*/ 26 w 53"/>
                      <a:gd name="T97" fmla="*/ 0 h 254"/>
                      <a:gd name="T98" fmla="*/ 30 w 53"/>
                      <a:gd name="T99" fmla="*/ 0 h 254"/>
                      <a:gd name="T100" fmla="*/ 33 w 53"/>
                      <a:gd name="T101" fmla="*/ 1 h 254"/>
                      <a:gd name="T102" fmla="*/ 36 w 53"/>
                      <a:gd name="T103" fmla="*/ 2 h 254"/>
                      <a:gd name="T104" fmla="*/ 40 w 53"/>
                      <a:gd name="T105" fmla="*/ 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 h="254">
                        <a:moveTo>
                          <a:pt x="40" y="5"/>
                        </a:moveTo>
                        <a:lnTo>
                          <a:pt x="40" y="12"/>
                        </a:lnTo>
                        <a:lnTo>
                          <a:pt x="40" y="14"/>
                        </a:lnTo>
                        <a:lnTo>
                          <a:pt x="42" y="18"/>
                        </a:lnTo>
                        <a:lnTo>
                          <a:pt x="40" y="20"/>
                        </a:lnTo>
                        <a:lnTo>
                          <a:pt x="41" y="22"/>
                        </a:lnTo>
                        <a:lnTo>
                          <a:pt x="39" y="29"/>
                        </a:lnTo>
                        <a:lnTo>
                          <a:pt x="39" y="30"/>
                        </a:lnTo>
                        <a:lnTo>
                          <a:pt x="48" y="37"/>
                        </a:lnTo>
                        <a:lnTo>
                          <a:pt x="52" y="89"/>
                        </a:lnTo>
                        <a:lnTo>
                          <a:pt x="47" y="98"/>
                        </a:lnTo>
                        <a:lnTo>
                          <a:pt x="49" y="127"/>
                        </a:lnTo>
                        <a:lnTo>
                          <a:pt x="46" y="129"/>
                        </a:lnTo>
                        <a:lnTo>
                          <a:pt x="44" y="174"/>
                        </a:lnTo>
                        <a:lnTo>
                          <a:pt x="42" y="219"/>
                        </a:lnTo>
                        <a:lnTo>
                          <a:pt x="42" y="221"/>
                        </a:lnTo>
                        <a:lnTo>
                          <a:pt x="52" y="230"/>
                        </a:lnTo>
                        <a:lnTo>
                          <a:pt x="50" y="231"/>
                        </a:lnTo>
                        <a:lnTo>
                          <a:pt x="47" y="233"/>
                        </a:lnTo>
                        <a:lnTo>
                          <a:pt x="42" y="231"/>
                        </a:lnTo>
                        <a:lnTo>
                          <a:pt x="36" y="228"/>
                        </a:lnTo>
                        <a:lnTo>
                          <a:pt x="32" y="227"/>
                        </a:lnTo>
                        <a:lnTo>
                          <a:pt x="32" y="234"/>
                        </a:lnTo>
                        <a:lnTo>
                          <a:pt x="30" y="234"/>
                        </a:lnTo>
                        <a:lnTo>
                          <a:pt x="33" y="240"/>
                        </a:lnTo>
                        <a:lnTo>
                          <a:pt x="32" y="251"/>
                        </a:lnTo>
                        <a:lnTo>
                          <a:pt x="28" y="253"/>
                        </a:lnTo>
                        <a:lnTo>
                          <a:pt x="23" y="244"/>
                        </a:lnTo>
                        <a:lnTo>
                          <a:pt x="23" y="237"/>
                        </a:lnTo>
                        <a:lnTo>
                          <a:pt x="21" y="237"/>
                        </a:lnTo>
                        <a:lnTo>
                          <a:pt x="19" y="179"/>
                        </a:lnTo>
                        <a:lnTo>
                          <a:pt x="21" y="174"/>
                        </a:lnTo>
                        <a:lnTo>
                          <a:pt x="15" y="135"/>
                        </a:lnTo>
                        <a:lnTo>
                          <a:pt x="11" y="134"/>
                        </a:lnTo>
                        <a:lnTo>
                          <a:pt x="10" y="93"/>
                        </a:lnTo>
                        <a:lnTo>
                          <a:pt x="0" y="89"/>
                        </a:lnTo>
                        <a:lnTo>
                          <a:pt x="4" y="46"/>
                        </a:lnTo>
                        <a:lnTo>
                          <a:pt x="19" y="34"/>
                        </a:lnTo>
                        <a:lnTo>
                          <a:pt x="23" y="30"/>
                        </a:lnTo>
                        <a:lnTo>
                          <a:pt x="23" y="25"/>
                        </a:lnTo>
                        <a:lnTo>
                          <a:pt x="22" y="22"/>
                        </a:lnTo>
                        <a:lnTo>
                          <a:pt x="20" y="20"/>
                        </a:lnTo>
                        <a:lnTo>
                          <a:pt x="18" y="17"/>
                        </a:lnTo>
                        <a:lnTo>
                          <a:pt x="17" y="14"/>
                        </a:lnTo>
                        <a:lnTo>
                          <a:pt x="17" y="12"/>
                        </a:lnTo>
                        <a:lnTo>
                          <a:pt x="18" y="8"/>
                        </a:lnTo>
                        <a:lnTo>
                          <a:pt x="20" y="5"/>
                        </a:lnTo>
                        <a:lnTo>
                          <a:pt x="23" y="2"/>
                        </a:lnTo>
                        <a:lnTo>
                          <a:pt x="26" y="0"/>
                        </a:lnTo>
                        <a:lnTo>
                          <a:pt x="30" y="0"/>
                        </a:lnTo>
                        <a:lnTo>
                          <a:pt x="33" y="1"/>
                        </a:lnTo>
                        <a:lnTo>
                          <a:pt x="36" y="2"/>
                        </a:lnTo>
                        <a:lnTo>
                          <a:pt x="40" y="5"/>
                        </a:lnTo>
                      </a:path>
                    </a:pathLst>
                  </a:cu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grpSp>
            <p:grpSp>
              <p:nvGrpSpPr>
                <p:cNvPr id="712723" name="Group 19"/>
                <p:cNvGrpSpPr>
                  <a:grpSpLocks/>
                </p:cNvGrpSpPr>
                <p:nvPr/>
              </p:nvGrpSpPr>
              <p:grpSpPr bwMode="auto">
                <a:xfrm>
                  <a:off x="2883" y="1991"/>
                  <a:ext cx="1733" cy="849"/>
                  <a:chOff x="2883" y="1991"/>
                  <a:chExt cx="1733" cy="849"/>
                </a:xfrm>
              </p:grpSpPr>
              <p:grpSp>
                <p:nvGrpSpPr>
                  <p:cNvPr id="712724" name="Group 20"/>
                  <p:cNvGrpSpPr>
                    <a:grpSpLocks/>
                  </p:cNvGrpSpPr>
                  <p:nvPr/>
                </p:nvGrpSpPr>
                <p:grpSpPr bwMode="auto">
                  <a:xfrm>
                    <a:off x="3908" y="2026"/>
                    <a:ext cx="279" cy="603"/>
                    <a:chOff x="3908" y="2026"/>
                    <a:chExt cx="279" cy="603"/>
                  </a:xfrm>
                </p:grpSpPr>
                <p:sp>
                  <p:nvSpPr>
                    <p:cNvPr id="712725" name="Freeform 21"/>
                    <p:cNvSpPr>
                      <a:spLocks/>
                    </p:cNvSpPr>
                    <p:nvPr/>
                  </p:nvSpPr>
                  <p:spPr bwMode="auto">
                    <a:xfrm>
                      <a:off x="3908" y="2026"/>
                      <a:ext cx="176" cy="603"/>
                    </a:xfrm>
                    <a:custGeom>
                      <a:avLst/>
                      <a:gdLst>
                        <a:gd name="T0" fmla="*/ 107 w 176"/>
                        <a:gd name="T1" fmla="*/ 8 h 603"/>
                        <a:gd name="T2" fmla="*/ 141 w 176"/>
                        <a:gd name="T3" fmla="*/ 0 h 603"/>
                        <a:gd name="T4" fmla="*/ 154 w 176"/>
                        <a:gd name="T5" fmla="*/ 16 h 603"/>
                        <a:gd name="T6" fmla="*/ 160 w 176"/>
                        <a:gd name="T7" fmla="*/ 11 h 603"/>
                        <a:gd name="T8" fmla="*/ 169 w 176"/>
                        <a:gd name="T9" fmla="*/ 37 h 603"/>
                        <a:gd name="T10" fmla="*/ 150 w 176"/>
                        <a:gd name="T11" fmla="*/ 54 h 603"/>
                        <a:gd name="T12" fmla="*/ 149 w 176"/>
                        <a:gd name="T13" fmla="*/ 67 h 603"/>
                        <a:gd name="T14" fmla="*/ 144 w 176"/>
                        <a:gd name="T15" fmla="*/ 68 h 603"/>
                        <a:gd name="T16" fmla="*/ 141 w 176"/>
                        <a:gd name="T17" fmla="*/ 82 h 603"/>
                        <a:gd name="T18" fmla="*/ 127 w 176"/>
                        <a:gd name="T19" fmla="*/ 85 h 603"/>
                        <a:gd name="T20" fmla="*/ 127 w 176"/>
                        <a:gd name="T21" fmla="*/ 91 h 603"/>
                        <a:gd name="T22" fmla="*/ 150 w 176"/>
                        <a:gd name="T23" fmla="*/ 109 h 603"/>
                        <a:gd name="T24" fmla="*/ 169 w 176"/>
                        <a:gd name="T25" fmla="*/ 194 h 603"/>
                        <a:gd name="T26" fmla="*/ 154 w 176"/>
                        <a:gd name="T27" fmla="*/ 217 h 603"/>
                        <a:gd name="T28" fmla="*/ 154 w 176"/>
                        <a:gd name="T29" fmla="*/ 375 h 603"/>
                        <a:gd name="T30" fmla="*/ 136 w 176"/>
                        <a:gd name="T31" fmla="*/ 382 h 603"/>
                        <a:gd name="T32" fmla="*/ 133 w 176"/>
                        <a:gd name="T33" fmla="*/ 407 h 603"/>
                        <a:gd name="T34" fmla="*/ 125 w 176"/>
                        <a:gd name="T35" fmla="*/ 473 h 603"/>
                        <a:gd name="T36" fmla="*/ 125 w 176"/>
                        <a:gd name="T37" fmla="*/ 509 h 603"/>
                        <a:gd name="T38" fmla="*/ 154 w 176"/>
                        <a:gd name="T39" fmla="*/ 531 h 603"/>
                        <a:gd name="T40" fmla="*/ 175 w 176"/>
                        <a:gd name="T41" fmla="*/ 542 h 603"/>
                        <a:gd name="T42" fmla="*/ 175 w 176"/>
                        <a:gd name="T43" fmla="*/ 550 h 603"/>
                        <a:gd name="T44" fmla="*/ 131 w 176"/>
                        <a:gd name="T45" fmla="*/ 539 h 603"/>
                        <a:gd name="T46" fmla="*/ 125 w 176"/>
                        <a:gd name="T47" fmla="*/ 532 h 603"/>
                        <a:gd name="T48" fmla="*/ 121 w 176"/>
                        <a:gd name="T49" fmla="*/ 539 h 603"/>
                        <a:gd name="T50" fmla="*/ 116 w 176"/>
                        <a:gd name="T51" fmla="*/ 539 h 603"/>
                        <a:gd name="T52" fmla="*/ 111 w 176"/>
                        <a:gd name="T53" fmla="*/ 514 h 603"/>
                        <a:gd name="T54" fmla="*/ 107 w 176"/>
                        <a:gd name="T55" fmla="*/ 400 h 603"/>
                        <a:gd name="T56" fmla="*/ 98 w 176"/>
                        <a:gd name="T57" fmla="*/ 400 h 603"/>
                        <a:gd name="T58" fmla="*/ 73 w 176"/>
                        <a:gd name="T59" fmla="*/ 501 h 603"/>
                        <a:gd name="T60" fmla="*/ 73 w 176"/>
                        <a:gd name="T61" fmla="*/ 564 h 603"/>
                        <a:gd name="T62" fmla="*/ 63 w 176"/>
                        <a:gd name="T63" fmla="*/ 595 h 603"/>
                        <a:gd name="T64" fmla="*/ 54 w 176"/>
                        <a:gd name="T65" fmla="*/ 602 h 603"/>
                        <a:gd name="T66" fmla="*/ 48 w 176"/>
                        <a:gd name="T67" fmla="*/ 585 h 603"/>
                        <a:gd name="T68" fmla="*/ 55 w 176"/>
                        <a:gd name="T69" fmla="*/ 567 h 603"/>
                        <a:gd name="T70" fmla="*/ 63 w 176"/>
                        <a:gd name="T71" fmla="*/ 528 h 603"/>
                        <a:gd name="T72" fmla="*/ 64 w 176"/>
                        <a:gd name="T73" fmla="*/ 384 h 603"/>
                        <a:gd name="T74" fmla="*/ 72 w 176"/>
                        <a:gd name="T75" fmla="*/ 242 h 603"/>
                        <a:gd name="T76" fmla="*/ 57 w 176"/>
                        <a:gd name="T77" fmla="*/ 230 h 603"/>
                        <a:gd name="T78" fmla="*/ 57 w 176"/>
                        <a:gd name="T79" fmla="*/ 210 h 603"/>
                        <a:gd name="T80" fmla="*/ 57 w 176"/>
                        <a:gd name="T81" fmla="*/ 172 h 603"/>
                        <a:gd name="T82" fmla="*/ 38 w 176"/>
                        <a:gd name="T83" fmla="*/ 181 h 603"/>
                        <a:gd name="T84" fmla="*/ 55 w 176"/>
                        <a:gd name="T85" fmla="*/ 205 h 603"/>
                        <a:gd name="T86" fmla="*/ 55 w 176"/>
                        <a:gd name="T87" fmla="*/ 227 h 603"/>
                        <a:gd name="T88" fmla="*/ 37 w 176"/>
                        <a:gd name="T89" fmla="*/ 213 h 603"/>
                        <a:gd name="T90" fmla="*/ 28 w 176"/>
                        <a:gd name="T91" fmla="*/ 199 h 603"/>
                        <a:gd name="T92" fmla="*/ 19 w 176"/>
                        <a:gd name="T93" fmla="*/ 203 h 603"/>
                        <a:gd name="T94" fmla="*/ 0 w 176"/>
                        <a:gd name="T95" fmla="*/ 179 h 603"/>
                        <a:gd name="T96" fmla="*/ 0 w 176"/>
                        <a:gd name="T97" fmla="*/ 172 h 603"/>
                        <a:gd name="T98" fmla="*/ 10 w 176"/>
                        <a:gd name="T99" fmla="*/ 167 h 603"/>
                        <a:gd name="T100" fmla="*/ 32 w 176"/>
                        <a:gd name="T101" fmla="*/ 142 h 603"/>
                        <a:gd name="T102" fmla="*/ 55 w 176"/>
                        <a:gd name="T103" fmla="*/ 119 h 603"/>
                        <a:gd name="T104" fmla="*/ 84 w 176"/>
                        <a:gd name="T105" fmla="*/ 92 h 603"/>
                        <a:gd name="T106" fmla="*/ 107 w 176"/>
                        <a:gd name="T107" fmla="*/ 83 h 603"/>
                        <a:gd name="T108" fmla="*/ 107 w 176"/>
                        <a:gd name="T109" fmla="*/ 64 h 603"/>
                        <a:gd name="T110" fmla="*/ 98 w 176"/>
                        <a:gd name="T111" fmla="*/ 54 h 603"/>
                        <a:gd name="T112" fmla="*/ 98 w 176"/>
                        <a:gd name="T113" fmla="*/ 30 h 603"/>
                        <a:gd name="T114" fmla="*/ 92 w 176"/>
                        <a:gd name="T115" fmla="*/ 26 h 603"/>
                        <a:gd name="T116" fmla="*/ 107 w 176"/>
                        <a:gd name="T117" fmla="*/ 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 h="603">
                          <a:moveTo>
                            <a:pt x="107" y="8"/>
                          </a:moveTo>
                          <a:lnTo>
                            <a:pt x="141" y="0"/>
                          </a:lnTo>
                          <a:lnTo>
                            <a:pt x="154" y="16"/>
                          </a:lnTo>
                          <a:lnTo>
                            <a:pt x="160" y="11"/>
                          </a:lnTo>
                          <a:lnTo>
                            <a:pt x="169" y="37"/>
                          </a:lnTo>
                          <a:lnTo>
                            <a:pt x="150" y="54"/>
                          </a:lnTo>
                          <a:lnTo>
                            <a:pt x="149" y="67"/>
                          </a:lnTo>
                          <a:lnTo>
                            <a:pt x="144" y="68"/>
                          </a:lnTo>
                          <a:lnTo>
                            <a:pt x="141" y="82"/>
                          </a:lnTo>
                          <a:lnTo>
                            <a:pt x="127" y="85"/>
                          </a:lnTo>
                          <a:lnTo>
                            <a:pt x="127" y="91"/>
                          </a:lnTo>
                          <a:lnTo>
                            <a:pt x="150" y="109"/>
                          </a:lnTo>
                          <a:lnTo>
                            <a:pt x="169" y="194"/>
                          </a:lnTo>
                          <a:lnTo>
                            <a:pt x="154" y="217"/>
                          </a:lnTo>
                          <a:lnTo>
                            <a:pt x="154" y="375"/>
                          </a:lnTo>
                          <a:lnTo>
                            <a:pt x="136" y="382"/>
                          </a:lnTo>
                          <a:lnTo>
                            <a:pt x="133" y="407"/>
                          </a:lnTo>
                          <a:lnTo>
                            <a:pt x="125" y="473"/>
                          </a:lnTo>
                          <a:lnTo>
                            <a:pt x="125" y="509"/>
                          </a:lnTo>
                          <a:lnTo>
                            <a:pt x="154" y="531"/>
                          </a:lnTo>
                          <a:lnTo>
                            <a:pt x="175" y="542"/>
                          </a:lnTo>
                          <a:lnTo>
                            <a:pt x="175" y="550"/>
                          </a:lnTo>
                          <a:lnTo>
                            <a:pt x="131" y="539"/>
                          </a:lnTo>
                          <a:lnTo>
                            <a:pt x="125" y="532"/>
                          </a:lnTo>
                          <a:lnTo>
                            <a:pt x="121" y="539"/>
                          </a:lnTo>
                          <a:lnTo>
                            <a:pt x="116" y="539"/>
                          </a:lnTo>
                          <a:lnTo>
                            <a:pt x="111" y="514"/>
                          </a:lnTo>
                          <a:lnTo>
                            <a:pt x="107" y="400"/>
                          </a:lnTo>
                          <a:lnTo>
                            <a:pt x="98" y="400"/>
                          </a:lnTo>
                          <a:lnTo>
                            <a:pt x="73" y="501"/>
                          </a:lnTo>
                          <a:lnTo>
                            <a:pt x="73" y="564"/>
                          </a:lnTo>
                          <a:lnTo>
                            <a:pt x="63" y="595"/>
                          </a:lnTo>
                          <a:lnTo>
                            <a:pt x="54" y="602"/>
                          </a:lnTo>
                          <a:lnTo>
                            <a:pt x="48" y="585"/>
                          </a:lnTo>
                          <a:lnTo>
                            <a:pt x="55" y="567"/>
                          </a:lnTo>
                          <a:lnTo>
                            <a:pt x="63" y="528"/>
                          </a:lnTo>
                          <a:lnTo>
                            <a:pt x="64" y="384"/>
                          </a:lnTo>
                          <a:lnTo>
                            <a:pt x="72" y="242"/>
                          </a:lnTo>
                          <a:lnTo>
                            <a:pt x="57" y="230"/>
                          </a:lnTo>
                          <a:lnTo>
                            <a:pt x="57" y="210"/>
                          </a:lnTo>
                          <a:lnTo>
                            <a:pt x="57" y="172"/>
                          </a:lnTo>
                          <a:lnTo>
                            <a:pt x="38" y="181"/>
                          </a:lnTo>
                          <a:lnTo>
                            <a:pt x="55" y="205"/>
                          </a:lnTo>
                          <a:lnTo>
                            <a:pt x="55" y="227"/>
                          </a:lnTo>
                          <a:lnTo>
                            <a:pt x="37" y="213"/>
                          </a:lnTo>
                          <a:lnTo>
                            <a:pt x="28" y="199"/>
                          </a:lnTo>
                          <a:lnTo>
                            <a:pt x="19" y="203"/>
                          </a:lnTo>
                          <a:lnTo>
                            <a:pt x="0" y="179"/>
                          </a:lnTo>
                          <a:lnTo>
                            <a:pt x="0" y="172"/>
                          </a:lnTo>
                          <a:lnTo>
                            <a:pt x="10" y="167"/>
                          </a:lnTo>
                          <a:lnTo>
                            <a:pt x="32" y="142"/>
                          </a:lnTo>
                          <a:lnTo>
                            <a:pt x="55" y="119"/>
                          </a:lnTo>
                          <a:lnTo>
                            <a:pt x="84" y="92"/>
                          </a:lnTo>
                          <a:lnTo>
                            <a:pt x="107" y="83"/>
                          </a:lnTo>
                          <a:lnTo>
                            <a:pt x="107" y="64"/>
                          </a:lnTo>
                          <a:lnTo>
                            <a:pt x="98" y="54"/>
                          </a:lnTo>
                          <a:lnTo>
                            <a:pt x="98" y="30"/>
                          </a:lnTo>
                          <a:lnTo>
                            <a:pt x="92" y="26"/>
                          </a:lnTo>
                          <a:lnTo>
                            <a:pt x="107" y="8"/>
                          </a:lnTo>
                        </a:path>
                      </a:pathLst>
                    </a:custGeom>
                    <a:solidFill>
                      <a:srgbClr val="EAEC5E"/>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26" name="Freeform 22"/>
                    <p:cNvSpPr>
                      <a:spLocks/>
                    </p:cNvSpPr>
                    <p:nvPr/>
                  </p:nvSpPr>
                  <p:spPr bwMode="auto">
                    <a:xfrm>
                      <a:off x="4059" y="2030"/>
                      <a:ext cx="128" cy="576"/>
                    </a:xfrm>
                    <a:custGeom>
                      <a:avLst/>
                      <a:gdLst>
                        <a:gd name="T0" fmla="*/ 30 w 128"/>
                        <a:gd name="T1" fmla="*/ 11 h 576"/>
                        <a:gd name="T2" fmla="*/ 30 w 128"/>
                        <a:gd name="T3" fmla="*/ 26 h 576"/>
                        <a:gd name="T4" fmla="*/ 32 w 128"/>
                        <a:gd name="T5" fmla="*/ 30 h 576"/>
                        <a:gd name="T6" fmla="*/ 26 w 128"/>
                        <a:gd name="T7" fmla="*/ 41 h 576"/>
                        <a:gd name="T8" fmla="*/ 30 w 128"/>
                        <a:gd name="T9" fmla="*/ 44 h 576"/>
                        <a:gd name="T10" fmla="*/ 29 w 128"/>
                        <a:gd name="T11" fmla="*/ 48 h 576"/>
                        <a:gd name="T12" fmla="*/ 32 w 128"/>
                        <a:gd name="T13" fmla="*/ 64 h 576"/>
                        <a:gd name="T14" fmla="*/ 32 w 128"/>
                        <a:gd name="T15" fmla="*/ 67 h 576"/>
                        <a:gd name="T16" fmla="*/ 10 w 128"/>
                        <a:gd name="T17" fmla="*/ 82 h 576"/>
                        <a:gd name="T18" fmla="*/ 0 w 128"/>
                        <a:gd name="T19" fmla="*/ 201 h 576"/>
                        <a:gd name="T20" fmla="*/ 13 w 128"/>
                        <a:gd name="T21" fmla="*/ 222 h 576"/>
                        <a:gd name="T22" fmla="*/ 8 w 128"/>
                        <a:gd name="T23" fmla="*/ 287 h 576"/>
                        <a:gd name="T24" fmla="*/ 17 w 128"/>
                        <a:gd name="T25" fmla="*/ 294 h 576"/>
                        <a:gd name="T26" fmla="*/ 21 w 128"/>
                        <a:gd name="T27" fmla="*/ 395 h 576"/>
                        <a:gd name="T28" fmla="*/ 27 w 128"/>
                        <a:gd name="T29" fmla="*/ 497 h 576"/>
                        <a:gd name="T30" fmla="*/ 25 w 128"/>
                        <a:gd name="T31" fmla="*/ 504 h 576"/>
                        <a:gd name="T32" fmla="*/ 3 w 128"/>
                        <a:gd name="T33" fmla="*/ 522 h 576"/>
                        <a:gd name="T34" fmla="*/ 5 w 128"/>
                        <a:gd name="T35" fmla="*/ 526 h 576"/>
                        <a:gd name="T36" fmla="*/ 13 w 128"/>
                        <a:gd name="T37" fmla="*/ 530 h 576"/>
                        <a:gd name="T38" fmla="*/ 27 w 128"/>
                        <a:gd name="T39" fmla="*/ 526 h 576"/>
                        <a:gd name="T40" fmla="*/ 40 w 128"/>
                        <a:gd name="T41" fmla="*/ 519 h 576"/>
                        <a:gd name="T42" fmla="*/ 50 w 128"/>
                        <a:gd name="T43" fmla="*/ 515 h 576"/>
                        <a:gd name="T44" fmla="*/ 50 w 128"/>
                        <a:gd name="T45" fmla="*/ 532 h 576"/>
                        <a:gd name="T46" fmla="*/ 55 w 128"/>
                        <a:gd name="T47" fmla="*/ 533 h 576"/>
                        <a:gd name="T48" fmla="*/ 47 w 128"/>
                        <a:gd name="T49" fmla="*/ 548 h 576"/>
                        <a:gd name="T50" fmla="*/ 51 w 128"/>
                        <a:gd name="T51" fmla="*/ 571 h 576"/>
                        <a:gd name="T52" fmla="*/ 58 w 128"/>
                        <a:gd name="T53" fmla="*/ 575 h 576"/>
                        <a:gd name="T54" fmla="*/ 71 w 128"/>
                        <a:gd name="T55" fmla="*/ 555 h 576"/>
                        <a:gd name="T56" fmla="*/ 71 w 128"/>
                        <a:gd name="T57" fmla="*/ 540 h 576"/>
                        <a:gd name="T58" fmla="*/ 76 w 128"/>
                        <a:gd name="T59" fmla="*/ 539 h 576"/>
                        <a:gd name="T60" fmla="*/ 82 w 128"/>
                        <a:gd name="T61" fmla="*/ 407 h 576"/>
                        <a:gd name="T62" fmla="*/ 76 w 128"/>
                        <a:gd name="T63" fmla="*/ 395 h 576"/>
                        <a:gd name="T64" fmla="*/ 91 w 128"/>
                        <a:gd name="T65" fmla="*/ 307 h 576"/>
                        <a:gd name="T66" fmla="*/ 100 w 128"/>
                        <a:gd name="T67" fmla="*/ 303 h 576"/>
                        <a:gd name="T68" fmla="*/ 103 w 128"/>
                        <a:gd name="T69" fmla="*/ 211 h 576"/>
                        <a:gd name="T70" fmla="*/ 127 w 128"/>
                        <a:gd name="T71" fmla="*/ 201 h 576"/>
                        <a:gd name="T72" fmla="*/ 117 w 128"/>
                        <a:gd name="T73" fmla="*/ 103 h 576"/>
                        <a:gd name="T74" fmla="*/ 81 w 128"/>
                        <a:gd name="T75" fmla="*/ 76 h 576"/>
                        <a:gd name="T76" fmla="*/ 71 w 128"/>
                        <a:gd name="T77" fmla="*/ 66 h 576"/>
                        <a:gd name="T78" fmla="*/ 71 w 128"/>
                        <a:gd name="T79" fmla="*/ 57 h 576"/>
                        <a:gd name="T80" fmla="*/ 75 w 128"/>
                        <a:gd name="T81" fmla="*/ 50 h 576"/>
                        <a:gd name="T82" fmla="*/ 79 w 128"/>
                        <a:gd name="T83" fmla="*/ 45 h 576"/>
                        <a:gd name="T84" fmla="*/ 83 w 128"/>
                        <a:gd name="T85" fmla="*/ 38 h 576"/>
                        <a:gd name="T86" fmla="*/ 85 w 128"/>
                        <a:gd name="T87" fmla="*/ 32 h 576"/>
                        <a:gd name="T88" fmla="*/ 85 w 128"/>
                        <a:gd name="T89" fmla="*/ 25 h 576"/>
                        <a:gd name="T90" fmla="*/ 83 w 128"/>
                        <a:gd name="T91" fmla="*/ 17 h 576"/>
                        <a:gd name="T92" fmla="*/ 78 w 128"/>
                        <a:gd name="T93" fmla="*/ 10 h 576"/>
                        <a:gd name="T94" fmla="*/ 71 w 128"/>
                        <a:gd name="T95" fmla="*/ 3 h 576"/>
                        <a:gd name="T96" fmla="*/ 64 w 128"/>
                        <a:gd name="T97" fmla="*/ 0 h 576"/>
                        <a:gd name="T98" fmla="*/ 56 w 128"/>
                        <a:gd name="T99" fmla="*/ 0 h 576"/>
                        <a:gd name="T100" fmla="*/ 47 w 128"/>
                        <a:gd name="T101" fmla="*/ 1 h 576"/>
                        <a:gd name="T102" fmla="*/ 40 w 128"/>
                        <a:gd name="T103" fmla="*/ 3 h 576"/>
                        <a:gd name="T104" fmla="*/ 30 w 128"/>
                        <a:gd name="T105" fmla="*/ 11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576">
                          <a:moveTo>
                            <a:pt x="30" y="11"/>
                          </a:moveTo>
                          <a:lnTo>
                            <a:pt x="30" y="26"/>
                          </a:lnTo>
                          <a:lnTo>
                            <a:pt x="32" y="30"/>
                          </a:lnTo>
                          <a:lnTo>
                            <a:pt x="26" y="41"/>
                          </a:lnTo>
                          <a:lnTo>
                            <a:pt x="30" y="44"/>
                          </a:lnTo>
                          <a:lnTo>
                            <a:pt x="29" y="48"/>
                          </a:lnTo>
                          <a:lnTo>
                            <a:pt x="32" y="64"/>
                          </a:lnTo>
                          <a:lnTo>
                            <a:pt x="32" y="67"/>
                          </a:lnTo>
                          <a:lnTo>
                            <a:pt x="10" y="82"/>
                          </a:lnTo>
                          <a:lnTo>
                            <a:pt x="0" y="201"/>
                          </a:lnTo>
                          <a:lnTo>
                            <a:pt x="13" y="222"/>
                          </a:lnTo>
                          <a:lnTo>
                            <a:pt x="8" y="287"/>
                          </a:lnTo>
                          <a:lnTo>
                            <a:pt x="17" y="294"/>
                          </a:lnTo>
                          <a:lnTo>
                            <a:pt x="21" y="395"/>
                          </a:lnTo>
                          <a:lnTo>
                            <a:pt x="27" y="497"/>
                          </a:lnTo>
                          <a:lnTo>
                            <a:pt x="25" y="504"/>
                          </a:lnTo>
                          <a:lnTo>
                            <a:pt x="3" y="522"/>
                          </a:lnTo>
                          <a:lnTo>
                            <a:pt x="5" y="526"/>
                          </a:lnTo>
                          <a:lnTo>
                            <a:pt x="13" y="530"/>
                          </a:lnTo>
                          <a:lnTo>
                            <a:pt x="27" y="526"/>
                          </a:lnTo>
                          <a:lnTo>
                            <a:pt x="40" y="519"/>
                          </a:lnTo>
                          <a:lnTo>
                            <a:pt x="50" y="515"/>
                          </a:lnTo>
                          <a:lnTo>
                            <a:pt x="50" y="532"/>
                          </a:lnTo>
                          <a:lnTo>
                            <a:pt x="55" y="533"/>
                          </a:lnTo>
                          <a:lnTo>
                            <a:pt x="47" y="548"/>
                          </a:lnTo>
                          <a:lnTo>
                            <a:pt x="51" y="571"/>
                          </a:lnTo>
                          <a:lnTo>
                            <a:pt x="58" y="575"/>
                          </a:lnTo>
                          <a:lnTo>
                            <a:pt x="71" y="555"/>
                          </a:lnTo>
                          <a:lnTo>
                            <a:pt x="71" y="540"/>
                          </a:lnTo>
                          <a:lnTo>
                            <a:pt x="76" y="539"/>
                          </a:lnTo>
                          <a:lnTo>
                            <a:pt x="82" y="407"/>
                          </a:lnTo>
                          <a:lnTo>
                            <a:pt x="76" y="395"/>
                          </a:lnTo>
                          <a:lnTo>
                            <a:pt x="91" y="307"/>
                          </a:lnTo>
                          <a:lnTo>
                            <a:pt x="100" y="303"/>
                          </a:lnTo>
                          <a:lnTo>
                            <a:pt x="103" y="211"/>
                          </a:lnTo>
                          <a:lnTo>
                            <a:pt x="127" y="201"/>
                          </a:lnTo>
                          <a:lnTo>
                            <a:pt x="117" y="103"/>
                          </a:lnTo>
                          <a:lnTo>
                            <a:pt x="81" y="76"/>
                          </a:lnTo>
                          <a:lnTo>
                            <a:pt x="71" y="66"/>
                          </a:lnTo>
                          <a:lnTo>
                            <a:pt x="71" y="57"/>
                          </a:lnTo>
                          <a:lnTo>
                            <a:pt x="75" y="50"/>
                          </a:lnTo>
                          <a:lnTo>
                            <a:pt x="79" y="45"/>
                          </a:lnTo>
                          <a:lnTo>
                            <a:pt x="83" y="38"/>
                          </a:lnTo>
                          <a:lnTo>
                            <a:pt x="85" y="32"/>
                          </a:lnTo>
                          <a:lnTo>
                            <a:pt x="85" y="25"/>
                          </a:lnTo>
                          <a:lnTo>
                            <a:pt x="83" y="17"/>
                          </a:lnTo>
                          <a:lnTo>
                            <a:pt x="78" y="10"/>
                          </a:lnTo>
                          <a:lnTo>
                            <a:pt x="71" y="3"/>
                          </a:lnTo>
                          <a:lnTo>
                            <a:pt x="64" y="0"/>
                          </a:lnTo>
                          <a:lnTo>
                            <a:pt x="56" y="0"/>
                          </a:lnTo>
                          <a:lnTo>
                            <a:pt x="47" y="1"/>
                          </a:lnTo>
                          <a:lnTo>
                            <a:pt x="40" y="3"/>
                          </a:lnTo>
                          <a:lnTo>
                            <a:pt x="30" y="11"/>
                          </a:lnTo>
                        </a:path>
                      </a:pathLst>
                    </a:custGeom>
                    <a:solidFill>
                      <a:srgbClr val="EAEC5E"/>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grpSp>
              <p:sp>
                <p:nvSpPr>
                  <p:cNvPr id="712727" name="Freeform 23"/>
                  <p:cNvSpPr>
                    <a:spLocks/>
                  </p:cNvSpPr>
                  <p:nvPr/>
                </p:nvSpPr>
                <p:spPr bwMode="auto">
                  <a:xfrm>
                    <a:off x="4471" y="2125"/>
                    <a:ext cx="145" cy="715"/>
                  </a:xfrm>
                  <a:custGeom>
                    <a:avLst/>
                    <a:gdLst>
                      <a:gd name="T0" fmla="*/ 51 w 145"/>
                      <a:gd name="T1" fmla="*/ 11 h 715"/>
                      <a:gd name="T2" fmla="*/ 84 w 145"/>
                      <a:gd name="T3" fmla="*/ 0 h 715"/>
                      <a:gd name="T4" fmla="*/ 110 w 145"/>
                      <a:gd name="T5" fmla="*/ 0 h 715"/>
                      <a:gd name="T6" fmla="*/ 132 w 145"/>
                      <a:gd name="T7" fmla="*/ 6 h 715"/>
                      <a:gd name="T8" fmla="*/ 141 w 145"/>
                      <a:gd name="T9" fmla="*/ 31 h 715"/>
                      <a:gd name="T10" fmla="*/ 141 w 145"/>
                      <a:gd name="T11" fmla="*/ 51 h 715"/>
                      <a:gd name="T12" fmla="*/ 128 w 145"/>
                      <a:gd name="T13" fmla="*/ 77 h 715"/>
                      <a:gd name="T14" fmla="*/ 118 w 145"/>
                      <a:gd name="T15" fmla="*/ 76 h 715"/>
                      <a:gd name="T16" fmla="*/ 133 w 145"/>
                      <a:gd name="T17" fmla="*/ 106 h 715"/>
                      <a:gd name="T18" fmla="*/ 144 w 145"/>
                      <a:gd name="T19" fmla="*/ 153 h 715"/>
                      <a:gd name="T20" fmla="*/ 144 w 145"/>
                      <a:gd name="T21" fmla="*/ 195 h 715"/>
                      <a:gd name="T22" fmla="*/ 141 w 145"/>
                      <a:gd name="T23" fmla="*/ 246 h 715"/>
                      <a:gd name="T24" fmla="*/ 132 w 145"/>
                      <a:gd name="T25" fmla="*/ 298 h 715"/>
                      <a:gd name="T26" fmla="*/ 116 w 145"/>
                      <a:gd name="T27" fmla="*/ 301 h 715"/>
                      <a:gd name="T28" fmla="*/ 116 w 145"/>
                      <a:gd name="T29" fmla="*/ 316 h 715"/>
                      <a:gd name="T30" fmla="*/ 107 w 145"/>
                      <a:gd name="T31" fmla="*/ 322 h 715"/>
                      <a:gd name="T32" fmla="*/ 107 w 145"/>
                      <a:gd name="T33" fmla="*/ 373 h 715"/>
                      <a:gd name="T34" fmla="*/ 98 w 145"/>
                      <a:gd name="T35" fmla="*/ 384 h 715"/>
                      <a:gd name="T36" fmla="*/ 98 w 145"/>
                      <a:gd name="T37" fmla="*/ 479 h 715"/>
                      <a:gd name="T38" fmla="*/ 98 w 145"/>
                      <a:gd name="T39" fmla="*/ 540 h 715"/>
                      <a:gd name="T40" fmla="*/ 111 w 145"/>
                      <a:gd name="T41" fmla="*/ 608 h 715"/>
                      <a:gd name="T42" fmla="*/ 116 w 145"/>
                      <a:gd name="T43" fmla="*/ 694 h 715"/>
                      <a:gd name="T44" fmla="*/ 101 w 145"/>
                      <a:gd name="T45" fmla="*/ 701 h 715"/>
                      <a:gd name="T46" fmla="*/ 101 w 145"/>
                      <a:gd name="T47" fmla="*/ 711 h 715"/>
                      <a:gd name="T48" fmla="*/ 77 w 145"/>
                      <a:gd name="T49" fmla="*/ 711 h 715"/>
                      <a:gd name="T50" fmla="*/ 73 w 145"/>
                      <a:gd name="T51" fmla="*/ 707 h 715"/>
                      <a:gd name="T52" fmla="*/ 63 w 145"/>
                      <a:gd name="T53" fmla="*/ 707 h 715"/>
                      <a:gd name="T54" fmla="*/ 63 w 145"/>
                      <a:gd name="T55" fmla="*/ 714 h 715"/>
                      <a:gd name="T56" fmla="*/ 45 w 145"/>
                      <a:gd name="T57" fmla="*/ 711 h 715"/>
                      <a:gd name="T58" fmla="*/ 8 w 145"/>
                      <a:gd name="T59" fmla="*/ 707 h 715"/>
                      <a:gd name="T60" fmla="*/ 8 w 145"/>
                      <a:gd name="T61" fmla="*/ 701 h 715"/>
                      <a:gd name="T62" fmla="*/ 43 w 145"/>
                      <a:gd name="T63" fmla="*/ 688 h 715"/>
                      <a:gd name="T64" fmla="*/ 43 w 145"/>
                      <a:gd name="T65" fmla="*/ 675 h 715"/>
                      <a:gd name="T66" fmla="*/ 12 w 145"/>
                      <a:gd name="T67" fmla="*/ 669 h 715"/>
                      <a:gd name="T68" fmla="*/ 12 w 145"/>
                      <a:gd name="T69" fmla="*/ 660 h 715"/>
                      <a:gd name="T70" fmla="*/ 33 w 145"/>
                      <a:gd name="T71" fmla="*/ 647 h 715"/>
                      <a:gd name="T72" fmla="*/ 33 w 145"/>
                      <a:gd name="T73" fmla="*/ 550 h 715"/>
                      <a:gd name="T74" fmla="*/ 25 w 145"/>
                      <a:gd name="T75" fmla="*/ 461 h 715"/>
                      <a:gd name="T76" fmla="*/ 27 w 145"/>
                      <a:gd name="T77" fmla="*/ 372 h 715"/>
                      <a:gd name="T78" fmla="*/ 28 w 145"/>
                      <a:gd name="T79" fmla="*/ 322 h 715"/>
                      <a:gd name="T80" fmla="*/ 26 w 145"/>
                      <a:gd name="T81" fmla="*/ 307 h 715"/>
                      <a:gd name="T82" fmla="*/ 26 w 145"/>
                      <a:gd name="T83" fmla="*/ 237 h 715"/>
                      <a:gd name="T84" fmla="*/ 0 w 145"/>
                      <a:gd name="T85" fmla="*/ 221 h 715"/>
                      <a:gd name="T86" fmla="*/ 0 w 145"/>
                      <a:gd name="T87" fmla="*/ 212 h 715"/>
                      <a:gd name="T88" fmla="*/ 55 w 145"/>
                      <a:gd name="T89" fmla="*/ 116 h 715"/>
                      <a:gd name="T90" fmla="*/ 81 w 145"/>
                      <a:gd name="T91" fmla="*/ 103 h 715"/>
                      <a:gd name="T92" fmla="*/ 78 w 145"/>
                      <a:gd name="T93" fmla="*/ 97 h 715"/>
                      <a:gd name="T94" fmla="*/ 60 w 145"/>
                      <a:gd name="T95" fmla="*/ 93 h 715"/>
                      <a:gd name="T96" fmla="*/ 60 w 145"/>
                      <a:gd name="T97" fmla="*/ 87 h 715"/>
                      <a:gd name="T98" fmla="*/ 55 w 145"/>
                      <a:gd name="T99" fmla="*/ 84 h 715"/>
                      <a:gd name="T100" fmla="*/ 55 w 145"/>
                      <a:gd name="T101" fmla="*/ 77 h 715"/>
                      <a:gd name="T102" fmla="*/ 51 w 145"/>
                      <a:gd name="T103" fmla="*/ 74 h 715"/>
                      <a:gd name="T104" fmla="*/ 55 w 145"/>
                      <a:gd name="T105" fmla="*/ 71 h 715"/>
                      <a:gd name="T106" fmla="*/ 51 w 145"/>
                      <a:gd name="T107" fmla="*/ 68 h 715"/>
                      <a:gd name="T108" fmla="*/ 60 w 145"/>
                      <a:gd name="T109" fmla="*/ 51 h 715"/>
                      <a:gd name="T110" fmla="*/ 55 w 145"/>
                      <a:gd name="T111" fmla="*/ 43 h 715"/>
                      <a:gd name="T112" fmla="*/ 60 w 145"/>
                      <a:gd name="T113" fmla="*/ 34 h 715"/>
                      <a:gd name="T114" fmla="*/ 51 w 145"/>
                      <a:gd name="T115" fmla="*/ 27 h 715"/>
                      <a:gd name="T116" fmla="*/ 51 w 145"/>
                      <a:gd name="T117" fmla="*/ 11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715">
                        <a:moveTo>
                          <a:pt x="51" y="11"/>
                        </a:moveTo>
                        <a:lnTo>
                          <a:pt x="84" y="0"/>
                        </a:lnTo>
                        <a:lnTo>
                          <a:pt x="110" y="0"/>
                        </a:lnTo>
                        <a:lnTo>
                          <a:pt x="132" y="6"/>
                        </a:lnTo>
                        <a:lnTo>
                          <a:pt x="141" y="31"/>
                        </a:lnTo>
                        <a:lnTo>
                          <a:pt x="141" y="51"/>
                        </a:lnTo>
                        <a:lnTo>
                          <a:pt x="128" y="77"/>
                        </a:lnTo>
                        <a:lnTo>
                          <a:pt x="118" y="76"/>
                        </a:lnTo>
                        <a:lnTo>
                          <a:pt x="133" y="106"/>
                        </a:lnTo>
                        <a:lnTo>
                          <a:pt x="144" y="153"/>
                        </a:lnTo>
                        <a:lnTo>
                          <a:pt x="144" y="195"/>
                        </a:lnTo>
                        <a:lnTo>
                          <a:pt x="141" y="246"/>
                        </a:lnTo>
                        <a:lnTo>
                          <a:pt x="132" y="298"/>
                        </a:lnTo>
                        <a:lnTo>
                          <a:pt x="116" y="301"/>
                        </a:lnTo>
                        <a:lnTo>
                          <a:pt x="116" y="316"/>
                        </a:lnTo>
                        <a:lnTo>
                          <a:pt x="107" y="322"/>
                        </a:lnTo>
                        <a:lnTo>
                          <a:pt x="107" y="373"/>
                        </a:lnTo>
                        <a:lnTo>
                          <a:pt x="98" y="384"/>
                        </a:lnTo>
                        <a:lnTo>
                          <a:pt x="98" y="479"/>
                        </a:lnTo>
                        <a:lnTo>
                          <a:pt x="98" y="540"/>
                        </a:lnTo>
                        <a:lnTo>
                          <a:pt x="111" y="608"/>
                        </a:lnTo>
                        <a:lnTo>
                          <a:pt x="116" y="694"/>
                        </a:lnTo>
                        <a:lnTo>
                          <a:pt x="101" y="701"/>
                        </a:lnTo>
                        <a:lnTo>
                          <a:pt x="101" y="711"/>
                        </a:lnTo>
                        <a:lnTo>
                          <a:pt x="77" y="711"/>
                        </a:lnTo>
                        <a:lnTo>
                          <a:pt x="73" y="707"/>
                        </a:lnTo>
                        <a:lnTo>
                          <a:pt x="63" y="707"/>
                        </a:lnTo>
                        <a:lnTo>
                          <a:pt x="63" y="714"/>
                        </a:lnTo>
                        <a:lnTo>
                          <a:pt x="45" y="711"/>
                        </a:lnTo>
                        <a:lnTo>
                          <a:pt x="8" y="707"/>
                        </a:lnTo>
                        <a:lnTo>
                          <a:pt x="8" y="701"/>
                        </a:lnTo>
                        <a:lnTo>
                          <a:pt x="43" y="688"/>
                        </a:lnTo>
                        <a:lnTo>
                          <a:pt x="43" y="675"/>
                        </a:lnTo>
                        <a:lnTo>
                          <a:pt x="12" y="669"/>
                        </a:lnTo>
                        <a:lnTo>
                          <a:pt x="12" y="660"/>
                        </a:lnTo>
                        <a:lnTo>
                          <a:pt x="33" y="647"/>
                        </a:lnTo>
                        <a:lnTo>
                          <a:pt x="33" y="550"/>
                        </a:lnTo>
                        <a:lnTo>
                          <a:pt x="25" y="461"/>
                        </a:lnTo>
                        <a:lnTo>
                          <a:pt x="27" y="372"/>
                        </a:lnTo>
                        <a:lnTo>
                          <a:pt x="28" y="322"/>
                        </a:lnTo>
                        <a:lnTo>
                          <a:pt x="26" y="307"/>
                        </a:lnTo>
                        <a:lnTo>
                          <a:pt x="26" y="237"/>
                        </a:lnTo>
                        <a:lnTo>
                          <a:pt x="0" y="221"/>
                        </a:lnTo>
                        <a:lnTo>
                          <a:pt x="0" y="212"/>
                        </a:lnTo>
                        <a:lnTo>
                          <a:pt x="55" y="116"/>
                        </a:lnTo>
                        <a:lnTo>
                          <a:pt x="81" y="103"/>
                        </a:lnTo>
                        <a:lnTo>
                          <a:pt x="78" y="97"/>
                        </a:lnTo>
                        <a:lnTo>
                          <a:pt x="60" y="93"/>
                        </a:lnTo>
                        <a:lnTo>
                          <a:pt x="60" y="87"/>
                        </a:lnTo>
                        <a:lnTo>
                          <a:pt x="55" y="84"/>
                        </a:lnTo>
                        <a:lnTo>
                          <a:pt x="55" y="77"/>
                        </a:lnTo>
                        <a:lnTo>
                          <a:pt x="51" y="74"/>
                        </a:lnTo>
                        <a:lnTo>
                          <a:pt x="55" y="71"/>
                        </a:lnTo>
                        <a:lnTo>
                          <a:pt x="51" y="68"/>
                        </a:lnTo>
                        <a:lnTo>
                          <a:pt x="60" y="51"/>
                        </a:lnTo>
                        <a:lnTo>
                          <a:pt x="55" y="43"/>
                        </a:lnTo>
                        <a:lnTo>
                          <a:pt x="60" y="34"/>
                        </a:lnTo>
                        <a:lnTo>
                          <a:pt x="51" y="27"/>
                        </a:lnTo>
                        <a:lnTo>
                          <a:pt x="51" y="11"/>
                        </a:lnTo>
                      </a:path>
                    </a:pathLst>
                  </a:custGeom>
                  <a:solidFill>
                    <a:srgbClr val="EAEC5E"/>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28" name="Freeform 24"/>
                  <p:cNvSpPr>
                    <a:spLocks/>
                  </p:cNvSpPr>
                  <p:nvPr/>
                </p:nvSpPr>
                <p:spPr bwMode="auto">
                  <a:xfrm>
                    <a:off x="2883" y="2120"/>
                    <a:ext cx="106" cy="379"/>
                  </a:xfrm>
                  <a:custGeom>
                    <a:avLst/>
                    <a:gdLst>
                      <a:gd name="T0" fmla="*/ 41 w 106"/>
                      <a:gd name="T1" fmla="*/ 5 h 379"/>
                      <a:gd name="T2" fmla="*/ 36 w 106"/>
                      <a:gd name="T3" fmla="*/ 25 h 379"/>
                      <a:gd name="T4" fmla="*/ 39 w 106"/>
                      <a:gd name="T5" fmla="*/ 28 h 379"/>
                      <a:gd name="T6" fmla="*/ 43 w 106"/>
                      <a:gd name="T7" fmla="*/ 35 h 379"/>
                      <a:gd name="T8" fmla="*/ 47 w 106"/>
                      <a:gd name="T9" fmla="*/ 49 h 379"/>
                      <a:gd name="T10" fmla="*/ 43 w 106"/>
                      <a:gd name="T11" fmla="*/ 51 h 379"/>
                      <a:gd name="T12" fmla="*/ 19 w 106"/>
                      <a:gd name="T13" fmla="*/ 71 h 379"/>
                      <a:gd name="T14" fmla="*/ 4 w 106"/>
                      <a:gd name="T15" fmla="*/ 186 h 379"/>
                      <a:gd name="T16" fmla="*/ 0 w 106"/>
                      <a:gd name="T17" fmla="*/ 206 h 379"/>
                      <a:gd name="T18" fmla="*/ 7 w 106"/>
                      <a:gd name="T19" fmla="*/ 217 h 379"/>
                      <a:gd name="T20" fmla="*/ 11 w 106"/>
                      <a:gd name="T21" fmla="*/ 219 h 379"/>
                      <a:gd name="T22" fmla="*/ 11 w 106"/>
                      <a:gd name="T23" fmla="*/ 202 h 379"/>
                      <a:gd name="T24" fmla="*/ 11 w 106"/>
                      <a:gd name="T25" fmla="*/ 211 h 379"/>
                      <a:gd name="T26" fmla="*/ 18 w 106"/>
                      <a:gd name="T27" fmla="*/ 204 h 379"/>
                      <a:gd name="T28" fmla="*/ 20 w 106"/>
                      <a:gd name="T29" fmla="*/ 190 h 379"/>
                      <a:gd name="T30" fmla="*/ 34 w 106"/>
                      <a:gd name="T31" fmla="*/ 289 h 379"/>
                      <a:gd name="T32" fmla="*/ 41 w 106"/>
                      <a:gd name="T33" fmla="*/ 349 h 379"/>
                      <a:gd name="T34" fmla="*/ 37 w 106"/>
                      <a:gd name="T35" fmla="*/ 376 h 379"/>
                      <a:gd name="T36" fmla="*/ 54 w 106"/>
                      <a:gd name="T37" fmla="*/ 371 h 379"/>
                      <a:gd name="T38" fmla="*/ 49 w 106"/>
                      <a:gd name="T39" fmla="*/ 338 h 379"/>
                      <a:gd name="T40" fmla="*/ 56 w 106"/>
                      <a:gd name="T41" fmla="*/ 291 h 379"/>
                      <a:gd name="T42" fmla="*/ 58 w 106"/>
                      <a:gd name="T43" fmla="*/ 336 h 379"/>
                      <a:gd name="T44" fmla="*/ 61 w 106"/>
                      <a:gd name="T45" fmla="*/ 368 h 379"/>
                      <a:gd name="T46" fmla="*/ 75 w 106"/>
                      <a:gd name="T47" fmla="*/ 369 h 379"/>
                      <a:gd name="T48" fmla="*/ 80 w 106"/>
                      <a:gd name="T49" fmla="*/ 289 h 379"/>
                      <a:gd name="T50" fmla="*/ 86 w 106"/>
                      <a:gd name="T51" fmla="*/ 281 h 379"/>
                      <a:gd name="T52" fmla="*/ 102 w 106"/>
                      <a:gd name="T53" fmla="*/ 289 h 379"/>
                      <a:gd name="T54" fmla="*/ 94 w 106"/>
                      <a:gd name="T55" fmla="*/ 193 h 379"/>
                      <a:gd name="T56" fmla="*/ 96 w 106"/>
                      <a:gd name="T57" fmla="*/ 174 h 379"/>
                      <a:gd name="T58" fmla="*/ 94 w 106"/>
                      <a:gd name="T59" fmla="*/ 127 h 379"/>
                      <a:gd name="T60" fmla="*/ 71 w 106"/>
                      <a:gd name="T61" fmla="*/ 63 h 379"/>
                      <a:gd name="T62" fmla="*/ 70 w 106"/>
                      <a:gd name="T63" fmla="*/ 41 h 379"/>
                      <a:gd name="T64" fmla="*/ 75 w 106"/>
                      <a:gd name="T65" fmla="*/ 37 h 379"/>
                      <a:gd name="T66" fmla="*/ 80 w 106"/>
                      <a:gd name="T67" fmla="*/ 31 h 379"/>
                      <a:gd name="T68" fmla="*/ 77 w 106"/>
                      <a:gd name="T69" fmla="*/ 5 h 379"/>
                      <a:gd name="T70" fmla="*/ 64 w 106"/>
                      <a:gd name="T71" fmla="*/ 1 h 379"/>
                      <a:gd name="T72" fmla="*/ 53 w 106"/>
                      <a:gd name="T73" fmla="*/ 3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 h="379">
                        <a:moveTo>
                          <a:pt x="53" y="3"/>
                        </a:moveTo>
                        <a:lnTo>
                          <a:pt x="41" y="5"/>
                        </a:lnTo>
                        <a:lnTo>
                          <a:pt x="36" y="19"/>
                        </a:lnTo>
                        <a:lnTo>
                          <a:pt x="36" y="25"/>
                        </a:lnTo>
                        <a:lnTo>
                          <a:pt x="41" y="25"/>
                        </a:lnTo>
                        <a:lnTo>
                          <a:pt x="39" y="28"/>
                        </a:lnTo>
                        <a:lnTo>
                          <a:pt x="41" y="29"/>
                        </a:lnTo>
                        <a:lnTo>
                          <a:pt x="43" y="35"/>
                        </a:lnTo>
                        <a:lnTo>
                          <a:pt x="44" y="37"/>
                        </a:lnTo>
                        <a:lnTo>
                          <a:pt x="47" y="49"/>
                        </a:lnTo>
                        <a:lnTo>
                          <a:pt x="47" y="51"/>
                        </a:lnTo>
                        <a:lnTo>
                          <a:pt x="43" y="51"/>
                        </a:lnTo>
                        <a:lnTo>
                          <a:pt x="34" y="66"/>
                        </a:lnTo>
                        <a:lnTo>
                          <a:pt x="19" y="71"/>
                        </a:lnTo>
                        <a:lnTo>
                          <a:pt x="11" y="82"/>
                        </a:lnTo>
                        <a:lnTo>
                          <a:pt x="4" y="186"/>
                        </a:lnTo>
                        <a:lnTo>
                          <a:pt x="7" y="187"/>
                        </a:lnTo>
                        <a:lnTo>
                          <a:pt x="0" y="206"/>
                        </a:lnTo>
                        <a:lnTo>
                          <a:pt x="4" y="217"/>
                        </a:lnTo>
                        <a:lnTo>
                          <a:pt x="7" y="217"/>
                        </a:lnTo>
                        <a:lnTo>
                          <a:pt x="8" y="219"/>
                        </a:lnTo>
                        <a:lnTo>
                          <a:pt x="11" y="219"/>
                        </a:lnTo>
                        <a:lnTo>
                          <a:pt x="10" y="208"/>
                        </a:lnTo>
                        <a:lnTo>
                          <a:pt x="11" y="202"/>
                        </a:lnTo>
                        <a:lnTo>
                          <a:pt x="13" y="207"/>
                        </a:lnTo>
                        <a:lnTo>
                          <a:pt x="11" y="211"/>
                        </a:lnTo>
                        <a:lnTo>
                          <a:pt x="13" y="213"/>
                        </a:lnTo>
                        <a:lnTo>
                          <a:pt x="18" y="204"/>
                        </a:lnTo>
                        <a:lnTo>
                          <a:pt x="15" y="189"/>
                        </a:lnTo>
                        <a:lnTo>
                          <a:pt x="20" y="190"/>
                        </a:lnTo>
                        <a:lnTo>
                          <a:pt x="18" y="283"/>
                        </a:lnTo>
                        <a:lnTo>
                          <a:pt x="34" y="289"/>
                        </a:lnTo>
                        <a:lnTo>
                          <a:pt x="43" y="343"/>
                        </a:lnTo>
                        <a:lnTo>
                          <a:pt x="41" y="349"/>
                        </a:lnTo>
                        <a:lnTo>
                          <a:pt x="37" y="371"/>
                        </a:lnTo>
                        <a:lnTo>
                          <a:pt x="37" y="376"/>
                        </a:lnTo>
                        <a:lnTo>
                          <a:pt x="49" y="378"/>
                        </a:lnTo>
                        <a:lnTo>
                          <a:pt x="54" y="371"/>
                        </a:lnTo>
                        <a:lnTo>
                          <a:pt x="51" y="352"/>
                        </a:lnTo>
                        <a:lnTo>
                          <a:pt x="49" y="338"/>
                        </a:lnTo>
                        <a:lnTo>
                          <a:pt x="55" y="291"/>
                        </a:lnTo>
                        <a:lnTo>
                          <a:pt x="56" y="291"/>
                        </a:lnTo>
                        <a:lnTo>
                          <a:pt x="61" y="308"/>
                        </a:lnTo>
                        <a:lnTo>
                          <a:pt x="58" y="336"/>
                        </a:lnTo>
                        <a:lnTo>
                          <a:pt x="54" y="339"/>
                        </a:lnTo>
                        <a:lnTo>
                          <a:pt x="61" y="368"/>
                        </a:lnTo>
                        <a:lnTo>
                          <a:pt x="72" y="371"/>
                        </a:lnTo>
                        <a:lnTo>
                          <a:pt x="75" y="369"/>
                        </a:lnTo>
                        <a:lnTo>
                          <a:pt x="66" y="339"/>
                        </a:lnTo>
                        <a:lnTo>
                          <a:pt x="80" y="289"/>
                        </a:lnTo>
                        <a:lnTo>
                          <a:pt x="86" y="284"/>
                        </a:lnTo>
                        <a:lnTo>
                          <a:pt x="86" y="281"/>
                        </a:lnTo>
                        <a:lnTo>
                          <a:pt x="98" y="282"/>
                        </a:lnTo>
                        <a:lnTo>
                          <a:pt x="102" y="289"/>
                        </a:lnTo>
                        <a:lnTo>
                          <a:pt x="105" y="284"/>
                        </a:lnTo>
                        <a:lnTo>
                          <a:pt x="94" y="193"/>
                        </a:lnTo>
                        <a:lnTo>
                          <a:pt x="96" y="193"/>
                        </a:lnTo>
                        <a:lnTo>
                          <a:pt x="96" y="174"/>
                        </a:lnTo>
                        <a:lnTo>
                          <a:pt x="97" y="172"/>
                        </a:lnTo>
                        <a:lnTo>
                          <a:pt x="94" y="127"/>
                        </a:lnTo>
                        <a:lnTo>
                          <a:pt x="90" y="73"/>
                        </a:lnTo>
                        <a:lnTo>
                          <a:pt x="71" y="63"/>
                        </a:lnTo>
                        <a:lnTo>
                          <a:pt x="64" y="51"/>
                        </a:lnTo>
                        <a:lnTo>
                          <a:pt x="70" y="41"/>
                        </a:lnTo>
                        <a:lnTo>
                          <a:pt x="72" y="42"/>
                        </a:lnTo>
                        <a:lnTo>
                          <a:pt x="75" y="37"/>
                        </a:lnTo>
                        <a:lnTo>
                          <a:pt x="75" y="31"/>
                        </a:lnTo>
                        <a:lnTo>
                          <a:pt x="80" y="31"/>
                        </a:lnTo>
                        <a:lnTo>
                          <a:pt x="82" y="16"/>
                        </a:lnTo>
                        <a:lnTo>
                          <a:pt x="77" y="5"/>
                        </a:lnTo>
                        <a:lnTo>
                          <a:pt x="72" y="1"/>
                        </a:lnTo>
                        <a:lnTo>
                          <a:pt x="64" y="1"/>
                        </a:lnTo>
                        <a:lnTo>
                          <a:pt x="59" y="0"/>
                        </a:lnTo>
                        <a:lnTo>
                          <a:pt x="53" y="3"/>
                        </a:lnTo>
                      </a:path>
                    </a:pathLst>
                  </a:custGeom>
                  <a:solidFill>
                    <a:srgbClr val="EAEC5E"/>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29" name="Freeform 25"/>
                  <p:cNvSpPr>
                    <a:spLocks/>
                  </p:cNvSpPr>
                  <p:nvPr/>
                </p:nvSpPr>
                <p:spPr bwMode="auto">
                  <a:xfrm>
                    <a:off x="3681" y="2029"/>
                    <a:ext cx="74" cy="377"/>
                  </a:xfrm>
                  <a:custGeom>
                    <a:avLst/>
                    <a:gdLst>
                      <a:gd name="T0" fmla="*/ 25 w 74"/>
                      <a:gd name="T1" fmla="*/ 5 h 377"/>
                      <a:gd name="T2" fmla="*/ 43 w 74"/>
                      <a:gd name="T3" fmla="*/ 0 h 377"/>
                      <a:gd name="T4" fmla="*/ 56 w 74"/>
                      <a:gd name="T5" fmla="*/ 0 h 377"/>
                      <a:gd name="T6" fmla="*/ 68 w 74"/>
                      <a:gd name="T7" fmla="*/ 3 h 377"/>
                      <a:gd name="T8" fmla="*/ 72 w 74"/>
                      <a:gd name="T9" fmla="*/ 16 h 377"/>
                      <a:gd name="T10" fmla="*/ 72 w 74"/>
                      <a:gd name="T11" fmla="*/ 27 h 377"/>
                      <a:gd name="T12" fmla="*/ 65 w 74"/>
                      <a:gd name="T13" fmla="*/ 40 h 377"/>
                      <a:gd name="T14" fmla="*/ 60 w 74"/>
                      <a:gd name="T15" fmla="*/ 40 h 377"/>
                      <a:gd name="T16" fmla="*/ 68 w 74"/>
                      <a:gd name="T17" fmla="*/ 56 h 377"/>
                      <a:gd name="T18" fmla="*/ 73 w 74"/>
                      <a:gd name="T19" fmla="*/ 80 h 377"/>
                      <a:gd name="T20" fmla="*/ 73 w 74"/>
                      <a:gd name="T21" fmla="*/ 102 h 377"/>
                      <a:gd name="T22" fmla="*/ 72 w 74"/>
                      <a:gd name="T23" fmla="*/ 129 h 377"/>
                      <a:gd name="T24" fmla="*/ 68 w 74"/>
                      <a:gd name="T25" fmla="*/ 156 h 377"/>
                      <a:gd name="T26" fmla="*/ 59 w 74"/>
                      <a:gd name="T27" fmla="*/ 158 h 377"/>
                      <a:gd name="T28" fmla="*/ 59 w 74"/>
                      <a:gd name="T29" fmla="*/ 165 h 377"/>
                      <a:gd name="T30" fmla="*/ 54 w 74"/>
                      <a:gd name="T31" fmla="*/ 169 h 377"/>
                      <a:gd name="T32" fmla="*/ 54 w 74"/>
                      <a:gd name="T33" fmla="*/ 197 h 377"/>
                      <a:gd name="T34" fmla="*/ 50 w 74"/>
                      <a:gd name="T35" fmla="*/ 202 h 377"/>
                      <a:gd name="T36" fmla="*/ 50 w 74"/>
                      <a:gd name="T37" fmla="*/ 253 h 377"/>
                      <a:gd name="T38" fmla="*/ 50 w 74"/>
                      <a:gd name="T39" fmla="*/ 285 h 377"/>
                      <a:gd name="T40" fmla="*/ 56 w 74"/>
                      <a:gd name="T41" fmla="*/ 320 h 377"/>
                      <a:gd name="T42" fmla="*/ 59 w 74"/>
                      <a:gd name="T43" fmla="*/ 366 h 377"/>
                      <a:gd name="T44" fmla="*/ 51 w 74"/>
                      <a:gd name="T45" fmla="*/ 370 h 377"/>
                      <a:gd name="T46" fmla="*/ 51 w 74"/>
                      <a:gd name="T47" fmla="*/ 376 h 377"/>
                      <a:gd name="T48" fmla="*/ 40 w 74"/>
                      <a:gd name="T49" fmla="*/ 376 h 377"/>
                      <a:gd name="T50" fmla="*/ 37 w 74"/>
                      <a:gd name="T51" fmla="*/ 373 h 377"/>
                      <a:gd name="T52" fmla="*/ 32 w 74"/>
                      <a:gd name="T53" fmla="*/ 373 h 377"/>
                      <a:gd name="T54" fmla="*/ 32 w 74"/>
                      <a:gd name="T55" fmla="*/ 376 h 377"/>
                      <a:gd name="T56" fmla="*/ 23 w 74"/>
                      <a:gd name="T57" fmla="*/ 376 h 377"/>
                      <a:gd name="T58" fmla="*/ 5 w 74"/>
                      <a:gd name="T59" fmla="*/ 373 h 377"/>
                      <a:gd name="T60" fmla="*/ 5 w 74"/>
                      <a:gd name="T61" fmla="*/ 370 h 377"/>
                      <a:gd name="T62" fmla="*/ 21 w 74"/>
                      <a:gd name="T63" fmla="*/ 363 h 377"/>
                      <a:gd name="T64" fmla="*/ 21 w 74"/>
                      <a:gd name="T65" fmla="*/ 356 h 377"/>
                      <a:gd name="T66" fmla="*/ 6 w 74"/>
                      <a:gd name="T67" fmla="*/ 353 h 377"/>
                      <a:gd name="T68" fmla="*/ 6 w 74"/>
                      <a:gd name="T69" fmla="*/ 349 h 377"/>
                      <a:gd name="T70" fmla="*/ 17 w 74"/>
                      <a:gd name="T71" fmla="*/ 342 h 377"/>
                      <a:gd name="T72" fmla="*/ 17 w 74"/>
                      <a:gd name="T73" fmla="*/ 290 h 377"/>
                      <a:gd name="T74" fmla="*/ 13 w 74"/>
                      <a:gd name="T75" fmla="*/ 243 h 377"/>
                      <a:gd name="T76" fmla="*/ 14 w 74"/>
                      <a:gd name="T77" fmla="*/ 196 h 377"/>
                      <a:gd name="T78" fmla="*/ 14 w 74"/>
                      <a:gd name="T79" fmla="*/ 169 h 377"/>
                      <a:gd name="T80" fmla="*/ 13 w 74"/>
                      <a:gd name="T81" fmla="*/ 161 h 377"/>
                      <a:gd name="T82" fmla="*/ 13 w 74"/>
                      <a:gd name="T83" fmla="*/ 124 h 377"/>
                      <a:gd name="T84" fmla="*/ 0 w 74"/>
                      <a:gd name="T85" fmla="*/ 116 h 377"/>
                      <a:gd name="T86" fmla="*/ 0 w 74"/>
                      <a:gd name="T87" fmla="*/ 112 h 377"/>
                      <a:gd name="T88" fmla="*/ 28 w 74"/>
                      <a:gd name="T89" fmla="*/ 61 h 377"/>
                      <a:gd name="T90" fmla="*/ 41 w 74"/>
                      <a:gd name="T91" fmla="*/ 54 h 377"/>
                      <a:gd name="T92" fmla="*/ 40 w 74"/>
                      <a:gd name="T93" fmla="*/ 51 h 377"/>
                      <a:gd name="T94" fmla="*/ 30 w 74"/>
                      <a:gd name="T95" fmla="*/ 49 h 377"/>
                      <a:gd name="T96" fmla="*/ 30 w 74"/>
                      <a:gd name="T97" fmla="*/ 46 h 377"/>
                      <a:gd name="T98" fmla="*/ 28 w 74"/>
                      <a:gd name="T99" fmla="*/ 44 h 377"/>
                      <a:gd name="T100" fmla="*/ 28 w 74"/>
                      <a:gd name="T101" fmla="*/ 40 h 377"/>
                      <a:gd name="T102" fmla="*/ 25 w 74"/>
                      <a:gd name="T103" fmla="*/ 39 h 377"/>
                      <a:gd name="T104" fmla="*/ 28 w 74"/>
                      <a:gd name="T105" fmla="*/ 37 h 377"/>
                      <a:gd name="T106" fmla="*/ 26 w 74"/>
                      <a:gd name="T107" fmla="*/ 35 h 377"/>
                      <a:gd name="T108" fmla="*/ 30 w 74"/>
                      <a:gd name="T109" fmla="*/ 27 h 377"/>
                      <a:gd name="T110" fmla="*/ 28 w 74"/>
                      <a:gd name="T111" fmla="*/ 22 h 377"/>
                      <a:gd name="T112" fmla="*/ 30 w 74"/>
                      <a:gd name="T113" fmla="*/ 18 h 377"/>
                      <a:gd name="T114" fmla="*/ 26 w 74"/>
                      <a:gd name="T115" fmla="*/ 14 h 377"/>
                      <a:gd name="T116" fmla="*/ 25 w 74"/>
                      <a:gd name="T117" fmla="*/ 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4" h="377">
                        <a:moveTo>
                          <a:pt x="25" y="5"/>
                        </a:moveTo>
                        <a:lnTo>
                          <a:pt x="43" y="0"/>
                        </a:lnTo>
                        <a:lnTo>
                          <a:pt x="56" y="0"/>
                        </a:lnTo>
                        <a:lnTo>
                          <a:pt x="68" y="3"/>
                        </a:lnTo>
                        <a:lnTo>
                          <a:pt x="72" y="16"/>
                        </a:lnTo>
                        <a:lnTo>
                          <a:pt x="72" y="27"/>
                        </a:lnTo>
                        <a:lnTo>
                          <a:pt x="65" y="40"/>
                        </a:lnTo>
                        <a:lnTo>
                          <a:pt x="60" y="40"/>
                        </a:lnTo>
                        <a:lnTo>
                          <a:pt x="68" y="56"/>
                        </a:lnTo>
                        <a:lnTo>
                          <a:pt x="73" y="80"/>
                        </a:lnTo>
                        <a:lnTo>
                          <a:pt x="73" y="102"/>
                        </a:lnTo>
                        <a:lnTo>
                          <a:pt x="72" y="129"/>
                        </a:lnTo>
                        <a:lnTo>
                          <a:pt x="68" y="156"/>
                        </a:lnTo>
                        <a:lnTo>
                          <a:pt x="59" y="158"/>
                        </a:lnTo>
                        <a:lnTo>
                          <a:pt x="59" y="165"/>
                        </a:lnTo>
                        <a:lnTo>
                          <a:pt x="54" y="169"/>
                        </a:lnTo>
                        <a:lnTo>
                          <a:pt x="54" y="197"/>
                        </a:lnTo>
                        <a:lnTo>
                          <a:pt x="50" y="202"/>
                        </a:lnTo>
                        <a:lnTo>
                          <a:pt x="50" y="253"/>
                        </a:lnTo>
                        <a:lnTo>
                          <a:pt x="50" y="285"/>
                        </a:lnTo>
                        <a:lnTo>
                          <a:pt x="56" y="320"/>
                        </a:lnTo>
                        <a:lnTo>
                          <a:pt x="59" y="366"/>
                        </a:lnTo>
                        <a:lnTo>
                          <a:pt x="51" y="370"/>
                        </a:lnTo>
                        <a:lnTo>
                          <a:pt x="51" y="376"/>
                        </a:lnTo>
                        <a:lnTo>
                          <a:pt x="40" y="376"/>
                        </a:lnTo>
                        <a:lnTo>
                          <a:pt x="37" y="373"/>
                        </a:lnTo>
                        <a:lnTo>
                          <a:pt x="32" y="373"/>
                        </a:lnTo>
                        <a:lnTo>
                          <a:pt x="32" y="376"/>
                        </a:lnTo>
                        <a:lnTo>
                          <a:pt x="23" y="376"/>
                        </a:lnTo>
                        <a:lnTo>
                          <a:pt x="5" y="373"/>
                        </a:lnTo>
                        <a:lnTo>
                          <a:pt x="5" y="370"/>
                        </a:lnTo>
                        <a:lnTo>
                          <a:pt x="21" y="363"/>
                        </a:lnTo>
                        <a:lnTo>
                          <a:pt x="21" y="356"/>
                        </a:lnTo>
                        <a:lnTo>
                          <a:pt x="6" y="353"/>
                        </a:lnTo>
                        <a:lnTo>
                          <a:pt x="6" y="349"/>
                        </a:lnTo>
                        <a:lnTo>
                          <a:pt x="17" y="342"/>
                        </a:lnTo>
                        <a:lnTo>
                          <a:pt x="17" y="290"/>
                        </a:lnTo>
                        <a:lnTo>
                          <a:pt x="13" y="243"/>
                        </a:lnTo>
                        <a:lnTo>
                          <a:pt x="14" y="196"/>
                        </a:lnTo>
                        <a:lnTo>
                          <a:pt x="14" y="169"/>
                        </a:lnTo>
                        <a:lnTo>
                          <a:pt x="13" y="161"/>
                        </a:lnTo>
                        <a:lnTo>
                          <a:pt x="13" y="124"/>
                        </a:lnTo>
                        <a:lnTo>
                          <a:pt x="0" y="116"/>
                        </a:lnTo>
                        <a:lnTo>
                          <a:pt x="0" y="112"/>
                        </a:lnTo>
                        <a:lnTo>
                          <a:pt x="28" y="61"/>
                        </a:lnTo>
                        <a:lnTo>
                          <a:pt x="41" y="54"/>
                        </a:lnTo>
                        <a:lnTo>
                          <a:pt x="40" y="51"/>
                        </a:lnTo>
                        <a:lnTo>
                          <a:pt x="30" y="49"/>
                        </a:lnTo>
                        <a:lnTo>
                          <a:pt x="30" y="46"/>
                        </a:lnTo>
                        <a:lnTo>
                          <a:pt x="28" y="44"/>
                        </a:lnTo>
                        <a:lnTo>
                          <a:pt x="28" y="40"/>
                        </a:lnTo>
                        <a:lnTo>
                          <a:pt x="25" y="39"/>
                        </a:lnTo>
                        <a:lnTo>
                          <a:pt x="28" y="37"/>
                        </a:lnTo>
                        <a:lnTo>
                          <a:pt x="26" y="35"/>
                        </a:lnTo>
                        <a:lnTo>
                          <a:pt x="30" y="27"/>
                        </a:lnTo>
                        <a:lnTo>
                          <a:pt x="28" y="22"/>
                        </a:lnTo>
                        <a:lnTo>
                          <a:pt x="30" y="18"/>
                        </a:lnTo>
                        <a:lnTo>
                          <a:pt x="26" y="14"/>
                        </a:lnTo>
                        <a:lnTo>
                          <a:pt x="25" y="5"/>
                        </a:lnTo>
                      </a:path>
                    </a:pathLst>
                  </a:custGeom>
                  <a:solidFill>
                    <a:srgbClr val="EAEC5E"/>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30" name="Freeform 26"/>
                  <p:cNvSpPr>
                    <a:spLocks/>
                  </p:cNvSpPr>
                  <p:nvPr/>
                </p:nvSpPr>
                <p:spPr bwMode="auto">
                  <a:xfrm>
                    <a:off x="3565" y="1991"/>
                    <a:ext cx="101" cy="337"/>
                  </a:xfrm>
                  <a:custGeom>
                    <a:avLst/>
                    <a:gdLst>
                      <a:gd name="T0" fmla="*/ 61 w 101"/>
                      <a:gd name="T1" fmla="*/ 4 h 337"/>
                      <a:gd name="T2" fmla="*/ 66 w 101"/>
                      <a:gd name="T3" fmla="*/ 22 h 337"/>
                      <a:gd name="T4" fmla="*/ 63 w 101"/>
                      <a:gd name="T5" fmla="*/ 24 h 337"/>
                      <a:gd name="T6" fmla="*/ 60 w 101"/>
                      <a:gd name="T7" fmla="*/ 31 h 337"/>
                      <a:gd name="T8" fmla="*/ 55 w 101"/>
                      <a:gd name="T9" fmla="*/ 43 h 337"/>
                      <a:gd name="T10" fmla="*/ 60 w 101"/>
                      <a:gd name="T11" fmla="*/ 45 h 337"/>
                      <a:gd name="T12" fmla="*/ 82 w 101"/>
                      <a:gd name="T13" fmla="*/ 63 h 337"/>
                      <a:gd name="T14" fmla="*/ 97 w 101"/>
                      <a:gd name="T15" fmla="*/ 164 h 337"/>
                      <a:gd name="T16" fmla="*/ 100 w 101"/>
                      <a:gd name="T17" fmla="*/ 182 h 337"/>
                      <a:gd name="T18" fmla="*/ 94 w 101"/>
                      <a:gd name="T19" fmla="*/ 191 h 337"/>
                      <a:gd name="T20" fmla="*/ 89 w 101"/>
                      <a:gd name="T21" fmla="*/ 194 h 337"/>
                      <a:gd name="T22" fmla="*/ 89 w 101"/>
                      <a:gd name="T23" fmla="*/ 178 h 337"/>
                      <a:gd name="T24" fmla="*/ 89 w 101"/>
                      <a:gd name="T25" fmla="*/ 187 h 337"/>
                      <a:gd name="T26" fmla="*/ 84 w 101"/>
                      <a:gd name="T27" fmla="*/ 181 h 337"/>
                      <a:gd name="T28" fmla="*/ 81 w 101"/>
                      <a:gd name="T29" fmla="*/ 168 h 337"/>
                      <a:gd name="T30" fmla="*/ 68 w 101"/>
                      <a:gd name="T31" fmla="*/ 255 h 337"/>
                      <a:gd name="T32" fmla="*/ 61 w 101"/>
                      <a:gd name="T33" fmla="*/ 310 h 337"/>
                      <a:gd name="T34" fmla="*/ 65 w 101"/>
                      <a:gd name="T35" fmla="*/ 333 h 337"/>
                      <a:gd name="T36" fmla="*/ 48 w 101"/>
                      <a:gd name="T37" fmla="*/ 330 h 337"/>
                      <a:gd name="T38" fmla="*/ 53 w 101"/>
                      <a:gd name="T39" fmla="*/ 300 h 337"/>
                      <a:gd name="T40" fmla="*/ 46 w 101"/>
                      <a:gd name="T41" fmla="*/ 258 h 337"/>
                      <a:gd name="T42" fmla="*/ 45 w 101"/>
                      <a:gd name="T43" fmla="*/ 298 h 337"/>
                      <a:gd name="T44" fmla="*/ 42 w 101"/>
                      <a:gd name="T45" fmla="*/ 327 h 337"/>
                      <a:gd name="T46" fmla="*/ 29 w 101"/>
                      <a:gd name="T47" fmla="*/ 328 h 337"/>
                      <a:gd name="T48" fmla="*/ 24 w 101"/>
                      <a:gd name="T49" fmla="*/ 255 h 337"/>
                      <a:gd name="T50" fmla="*/ 18 w 101"/>
                      <a:gd name="T51" fmla="*/ 249 h 337"/>
                      <a:gd name="T52" fmla="*/ 3 w 101"/>
                      <a:gd name="T53" fmla="*/ 255 h 337"/>
                      <a:gd name="T54" fmla="*/ 11 w 101"/>
                      <a:gd name="T55" fmla="*/ 171 h 337"/>
                      <a:gd name="T56" fmla="*/ 9 w 101"/>
                      <a:gd name="T57" fmla="*/ 154 h 337"/>
                      <a:gd name="T58" fmla="*/ 11 w 101"/>
                      <a:gd name="T59" fmla="*/ 112 h 337"/>
                      <a:gd name="T60" fmla="*/ 33 w 101"/>
                      <a:gd name="T61" fmla="*/ 56 h 337"/>
                      <a:gd name="T62" fmla="*/ 33 w 101"/>
                      <a:gd name="T63" fmla="*/ 36 h 337"/>
                      <a:gd name="T64" fmla="*/ 29 w 101"/>
                      <a:gd name="T65" fmla="*/ 32 h 337"/>
                      <a:gd name="T66" fmla="*/ 24 w 101"/>
                      <a:gd name="T67" fmla="*/ 27 h 337"/>
                      <a:gd name="T68" fmla="*/ 27 w 101"/>
                      <a:gd name="T69" fmla="*/ 4 h 337"/>
                      <a:gd name="T70" fmla="*/ 40 w 101"/>
                      <a:gd name="T71" fmla="*/ 1 h 337"/>
                      <a:gd name="T72" fmla="*/ 50 w 101"/>
                      <a:gd name="T73" fmla="*/ 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337">
                        <a:moveTo>
                          <a:pt x="50" y="2"/>
                        </a:moveTo>
                        <a:lnTo>
                          <a:pt x="61" y="4"/>
                        </a:lnTo>
                        <a:lnTo>
                          <a:pt x="66" y="17"/>
                        </a:lnTo>
                        <a:lnTo>
                          <a:pt x="66" y="22"/>
                        </a:lnTo>
                        <a:lnTo>
                          <a:pt x="61" y="22"/>
                        </a:lnTo>
                        <a:lnTo>
                          <a:pt x="63" y="24"/>
                        </a:lnTo>
                        <a:lnTo>
                          <a:pt x="61" y="25"/>
                        </a:lnTo>
                        <a:lnTo>
                          <a:pt x="60" y="31"/>
                        </a:lnTo>
                        <a:lnTo>
                          <a:pt x="58" y="32"/>
                        </a:lnTo>
                        <a:lnTo>
                          <a:pt x="55" y="43"/>
                        </a:lnTo>
                        <a:lnTo>
                          <a:pt x="55" y="45"/>
                        </a:lnTo>
                        <a:lnTo>
                          <a:pt x="60" y="45"/>
                        </a:lnTo>
                        <a:lnTo>
                          <a:pt x="68" y="58"/>
                        </a:lnTo>
                        <a:lnTo>
                          <a:pt x="82" y="63"/>
                        </a:lnTo>
                        <a:lnTo>
                          <a:pt x="89" y="72"/>
                        </a:lnTo>
                        <a:lnTo>
                          <a:pt x="97" y="164"/>
                        </a:lnTo>
                        <a:lnTo>
                          <a:pt x="94" y="166"/>
                        </a:lnTo>
                        <a:lnTo>
                          <a:pt x="100" y="182"/>
                        </a:lnTo>
                        <a:lnTo>
                          <a:pt x="97" y="191"/>
                        </a:lnTo>
                        <a:lnTo>
                          <a:pt x="94" y="191"/>
                        </a:lnTo>
                        <a:lnTo>
                          <a:pt x="93" y="194"/>
                        </a:lnTo>
                        <a:lnTo>
                          <a:pt x="89" y="194"/>
                        </a:lnTo>
                        <a:lnTo>
                          <a:pt x="91" y="184"/>
                        </a:lnTo>
                        <a:lnTo>
                          <a:pt x="89" y="178"/>
                        </a:lnTo>
                        <a:lnTo>
                          <a:pt x="88" y="183"/>
                        </a:lnTo>
                        <a:lnTo>
                          <a:pt x="89" y="187"/>
                        </a:lnTo>
                        <a:lnTo>
                          <a:pt x="87" y="189"/>
                        </a:lnTo>
                        <a:lnTo>
                          <a:pt x="84" y="181"/>
                        </a:lnTo>
                        <a:lnTo>
                          <a:pt x="86" y="167"/>
                        </a:lnTo>
                        <a:lnTo>
                          <a:pt x="81" y="168"/>
                        </a:lnTo>
                        <a:lnTo>
                          <a:pt x="84" y="251"/>
                        </a:lnTo>
                        <a:lnTo>
                          <a:pt x="68" y="255"/>
                        </a:lnTo>
                        <a:lnTo>
                          <a:pt x="60" y="305"/>
                        </a:lnTo>
                        <a:lnTo>
                          <a:pt x="61" y="310"/>
                        </a:lnTo>
                        <a:lnTo>
                          <a:pt x="65" y="330"/>
                        </a:lnTo>
                        <a:lnTo>
                          <a:pt x="65" y="333"/>
                        </a:lnTo>
                        <a:lnTo>
                          <a:pt x="53" y="336"/>
                        </a:lnTo>
                        <a:lnTo>
                          <a:pt x="48" y="330"/>
                        </a:lnTo>
                        <a:lnTo>
                          <a:pt x="51" y="313"/>
                        </a:lnTo>
                        <a:lnTo>
                          <a:pt x="53" y="300"/>
                        </a:lnTo>
                        <a:lnTo>
                          <a:pt x="48" y="258"/>
                        </a:lnTo>
                        <a:lnTo>
                          <a:pt x="46" y="258"/>
                        </a:lnTo>
                        <a:lnTo>
                          <a:pt x="42" y="273"/>
                        </a:lnTo>
                        <a:lnTo>
                          <a:pt x="45" y="298"/>
                        </a:lnTo>
                        <a:lnTo>
                          <a:pt x="48" y="301"/>
                        </a:lnTo>
                        <a:lnTo>
                          <a:pt x="42" y="327"/>
                        </a:lnTo>
                        <a:lnTo>
                          <a:pt x="31" y="330"/>
                        </a:lnTo>
                        <a:lnTo>
                          <a:pt x="29" y="328"/>
                        </a:lnTo>
                        <a:lnTo>
                          <a:pt x="37" y="302"/>
                        </a:lnTo>
                        <a:lnTo>
                          <a:pt x="24" y="255"/>
                        </a:lnTo>
                        <a:lnTo>
                          <a:pt x="18" y="252"/>
                        </a:lnTo>
                        <a:lnTo>
                          <a:pt x="18" y="249"/>
                        </a:lnTo>
                        <a:lnTo>
                          <a:pt x="6" y="250"/>
                        </a:lnTo>
                        <a:lnTo>
                          <a:pt x="3" y="255"/>
                        </a:lnTo>
                        <a:lnTo>
                          <a:pt x="0" y="252"/>
                        </a:lnTo>
                        <a:lnTo>
                          <a:pt x="11" y="171"/>
                        </a:lnTo>
                        <a:lnTo>
                          <a:pt x="9" y="171"/>
                        </a:lnTo>
                        <a:lnTo>
                          <a:pt x="9" y="154"/>
                        </a:lnTo>
                        <a:lnTo>
                          <a:pt x="8" y="152"/>
                        </a:lnTo>
                        <a:lnTo>
                          <a:pt x="11" y="112"/>
                        </a:lnTo>
                        <a:lnTo>
                          <a:pt x="15" y="65"/>
                        </a:lnTo>
                        <a:lnTo>
                          <a:pt x="33" y="56"/>
                        </a:lnTo>
                        <a:lnTo>
                          <a:pt x="39" y="45"/>
                        </a:lnTo>
                        <a:lnTo>
                          <a:pt x="33" y="36"/>
                        </a:lnTo>
                        <a:lnTo>
                          <a:pt x="31" y="37"/>
                        </a:lnTo>
                        <a:lnTo>
                          <a:pt x="29" y="32"/>
                        </a:lnTo>
                        <a:lnTo>
                          <a:pt x="29" y="27"/>
                        </a:lnTo>
                        <a:lnTo>
                          <a:pt x="24" y="27"/>
                        </a:lnTo>
                        <a:lnTo>
                          <a:pt x="23" y="14"/>
                        </a:lnTo>
                        <a:lnTo>
                          <a:pt x="27" y="4"/>
                        </a:lnTo>
                        <a:lnTo>
                          <a:pt x="32" y="1"/>
                        </a:lnTo>
                        <a:lnTo>
                          <a:pt x="40" y="1"/>
                        </a:lnTo>
                        <a:lnTo>
                          <a:pt x="44" y="0"/>
                        </a:lnTo>
                        <a:lnTo>
                          <a:pt x="50" y="2"/>
                        </a:lnTo>
                      </a:path>
                    </a:pathLst>
                  </a:custGeom>
                  <a:solidFill>
                    <a:srgbClr val="EAEC5E"/>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31" name="Freeform 27"/>
                  <p:cNvSpPr>
                    <a:spLocks/>
                  </p:cNvSpPr>
                  <p:nvPr/>
                </p:nvSpPr>
                <p:spPr bwMode="auto">
                  <a:xfrm>
                    <a:off x="3017" y="2020"/>
                    <a:ext cx="65" cy="237"/>
                  </a:xfrm>
                  <a:custGeom>
                    <a:avLst/>
                    <a:gdLst>
                      <a:gd name="T0" fmla="*/ 25 w 65"/>
                      <a:gd name="T1" fmla="*/ 3 h 237"/>
                      <a:gd name="T2" fmla="*/ 21 w 65"/>
                      <a:gd name="T3" fmla="*/ 15 h 237"/>
                      <a:gd name="T4" fmla="*/ 24 w 65"/>
                      <a:gd name="T5" fmla="*/ 17 h 237"/>
                      <a:gd name="T6" fmla="*/ 26 w 65"/>
                      <a:gd name="T7" fmla="*/ 22 h 237"/>
                      <a:gd name="T8" fmla="*/ 29 w 65"/>
                      <a:gd name="T9" fmla="*/ 30 h 237"/>
                      <a:gd name="T10" fmla="*/ 26 w 65"/>
                      <a:gd name="T11" fmla="*/ 32 h 237"/>
                      <a:gd name="T12" fmla="*/ 12 w 65"/>
                      <a:gd name="T13" fmla="*/ 44 h 237"/>
                      <a:gd name="T14" fmla="*/ 2 w 65"/>
                      <a:gd name="T15" fmla="*/ 116 h 237"/>
                      <a:gd name="T16" fmla="*/ 0 w 65"/>
                      <a:gd name="T17" fmla="*/ 128 h 237"/>
                      <a:gd name="T18" fmla="*/ 4 w 65"/>
                      <a:gd name="T19" fmla="*/ 135 h 237"/>
                      <a:gd name="T20" fmla="*/ 7 w 65"/>
                      <a:gd name="T21" fmla="*/ 136 h 237"/>
                      <a:gd name="T22" fmla="*/ 7 w 65"/>
                      <a:gd name="T23" fmla="*/ 126 h 237"/>
                      <a:gd name="T24" fmla="*/ 7 w 65"/>
                      <a:gd name="T25" fmla="*/ 131 h 237"/>
                      <a:gd name="T26" fmla="*/ 10 w 65"/>
                      <a:gd name="T27" fmla="*/ 128 h 237"/>
                      <a:gd name="T28" fmla="*/ 12 w 65"/>
                      <a:gd name="T29" fmla="*/ 118 h 237"/>
                      <a:gd name="T30" fmla="*/ 21 w 65"/>
                      <a:gd name="T31" fmla="*/ 180 h 237"/>
                      <a:gd name="T32" fmla="*/ 25 w 65"/>
                      <a:gd name="T33" fmla="*/ 218 h 237"/>
                      <a:gd name="T34" fmla="*/ 23 w 65"/>
                      <a:gd name="T35" fmla="*/ 234 h 237"/>
                      <a:gd name="T36" fmla="*/ 33 w 65"/>
                      <a:gd name="T37" fmla="*/ 232 h 237"/>
                      <a:gd name="T38" fmla="*/ 30 w 65"/>
                      <a:gd name="T39" fmla="*/ 211 h 237"/>
                      <a:gd name="T40" fmla="*/ 34 w 65"/>
                      <a:gd name="T41" fmla="*/ 182 h 237"/>
                      <a:gd name="T42" fmla="*/ 36 w 65"/>
                      <a:gd name="T43" fmla="*/ 209 h 237"/>
                      <a:gd name="T44" fmla="*/ 37 w 65"/>
                      <a:gd name="T45" fmla="*/ 229 h 237"/>
                      <a:gd name="T46" fmla="*/ 45 w 65"/>
                      <a:gd name="T47" fmla="*/ 230 h 237"/>
                      <a:gd name="T48" fmla="*/ 49 w 65"/>
                      <a:gd name="T49" fmla="*/ 180 h 237"/>
                      <a:gd name="T50" fmla="*/ 52 w 65"/>
                      <a:gd name="T51" fmla="*/ 175 h 237"/>
                      <a:gd name="T52" fmla="*/ 62 w 65"/>
                      <a:gd name="T53" fmla="*/ 180 h 237"/>
                      <a:gd name="T54" fmla="*/ 57 w 65"/>
                      <a:gd name="T55" fmla="*/ 120 h 237"/>
                      <a:gd name="T56" fmla="*/ 58 w 65"/>
                      <a:gd name="T57" fmla="*/ 108 h 237"/>
                      <a:gd name="T58" fmla="*/ 57 w 65"/>
                      <a:gd name="T59" fmla="*/ 79 h 237"/>
                      <a:gd name="T60" fmla="*/ 43 w 65"/>
                      <a:gd name="T61" fmla="*/ 39 h 237"/>
                      <a:gd name="T62" fmla="*/ 43 w 65"/>
                      <a:gd name="T63" fmla="*/ 26 h 237"/>
                      <a:gd name="T64" fmla="*/ 45 w 65"/>
                      <a:gd name="T65" fmla="*/ 23 h 237"/>
                      <a:gd name="T66" fmla="*/ 49 w 65"/>
                      <a:gd name="T67" fmla="*/ 19 h 237"/>
                      <a:gd name="T68" fmla="*/ 46 w 65"/>
                      <a:gd name="T69" fmla="*/ 3 h 237"/>
                      <a:gd name="T70" fmla="*/ 39 w 65"/>
                      <a:gd name="T71" fmla="*/ 1 h 237"/>
                      <a:gd name="T72" fmla="*/ 32 w 65"/>
                      <a:gd name="T73" fmla="*/ 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237">
                        <a:moveTo>
                          <a:pt x="32" y="1"/>
                        </a:moveTo>
                        <a:lnTo>
                          <a:pt x="25" y="3"/>
                        </a:lnTo>
                        <a:lnTo>
                          <a:pt x="21" y="12"/>
                        </a:lnTo>
                        <a:lnTo>
                          <a:pt x="21" y="15"/>
                        </a:lnTo>
                        <a:lnTo>
                          <a:pt x="25" y="15"/>
                        </a:lnTo>
                        <a:lnTo>
                          <a:pt x="24" y="17"/>
                        </a:lnTo>
                        <a:lnTo>
                          <a:pt x="25" y="18"/>
                        </a:lnTo>
                        <a:lnTo>
                          <a:pt x="26" y="22"/>
                        </a:lnTo>
                        <a:lnTo>
                          <a:pt x="27" y="23"/>
                        </a:lnTo>
                        <a:lnTo>
                          <a:pt x="29" y="30"/>
                        </a:lnTo>
                        <a:lnTo>
                          <a:pt x="29" y="32"/>
                        </a:lnTo>
                        <a:lnTo>
                          <a:pt x="26" y="32"/>
                        </a:lnTo>
                        <a:lnTo>
                          <a:pt x="21" y="41"/>
                        </a:lnTo>
                        <a:lnTo>
                          <a:pt x="12" y="44"/>
                        </a:lnTo>
                        <a:lnTo>
                          <a:pt x="7" y="51"/>
                        </a:lnTo>
                        <a:lnTo>
                          <a:pt x="2" y="116"/>
                        </a:lnTo>
                        <a:lnTo>
                          <a:pt x="4" y="116"/>
                        </a:lnTo>
                        <a:lnTo>
                          <a:pt x="0" y="128"/>
                        </a:lnTo>
                        <a:lnTo>
                          <a:pt x="2" y="135"/>
                        </a:lnTo>
                        <a:lnTo>
                          <a:pt x="4" y="135"/>
                        </a:lnTo>
                        <a:lnTo>
                          <a:pt x="5" y="136"/>
                        </a:lnTo>
                        <a:lnTo>
                          <a:pt x="7" y="136"/>
                        </a:lnTo>
                        <a:lnTo>
                          <a:pt x="5" y="130"/>
                        </a:lnTo>
                        <a:lnTo>
                          <a:pt x="7" y="126"/>
                        </a:lnTo>
                        <a:lnTo>
                          <a:pt x="7" y="129"/>
                        </a:lnTo>
                        <a:lnTo>
                          <a:pt x="7" y="131"/>
                        </a:lnTo>
                        <a:lnTo>
                          <a:pt x="8" y="133"/>
                        </a:lnTo>
                        <a:lnTo>
                          <a:pt x="10" y="128"/>
                        </a:lnTo>
                        <a:lnTo>
                          <a:pt x="9" y="118"/>
                        </a:lnTo>
                        <a:lnTo>
                          <a:pt x="12" y="118"/>
                        </a:lnTo>
                        <a:lnTo>
                          <a:pt x="10" y="176"/>
                        </a:lnTo>
                        <a:lnTo>
                          <a:pt x="21" y="180"/>
                        </a:lnTo>
                        <a:lnTo>
                          <a:pt x="26" y="214"/>
                        </a:lnTo>
                        <a:lnTo>
                          <a:pt x="25" y="218"/>
                        </a:lnTo>
                        <a:lnTo>
                          <a:pt x="23" y="231"/>
                        </a:lnTo>
                        <a:lnTo>
                          <a:pt x="23" y="234"/>
                        </a:lnTo>
                        <a:lnTo>
                          <a:pt x="30" y="236"/>
                        </a:lnTo>
                        <a:lnTo>
                          <a:pt x="33" y="232"/>
                        </a:lnTo>
                        <a:lnTo>
                          <a:pt x="31" y="220"/>
                        </a:lnTo>
                        <a:lnTo>
                          <a:pt x="30" y="211"/>
                        </a:lnTo>
                        <a:lnTo>
                          <a:pt x="34" y="181"/>
                        </a:lnTo>
                        <a:lnTo>
                          <a:pt x="34" y="182"/>
                        </a:lnTo>
                        <a:lnTo>
                          <a:pt x="37" y="192"/>
                        </a:lnTo>
                        <a:lnTo>
                          <a:pt x="36" y="209"/>
                        </a:lnTo>
                        <a:lnTo>
                          <a:pt x="33" y="212"/>
                        </a:lnTo>
                        <a:lnTo>
                          <a:pt x="37" y="229"/>
                        </a:lnTo>
                        <a:lnTo>
                          <a:pt x="44" y="231"/>
                        </a:lnTo>
                        <a:lnTo>
                          <a:pt x="45" y="230"/>
                        </a:lnTo>
                        <a:lnTo>
                          <a:pt x="40" y="212"/>
                        </a:lnTo>
                        <a:lnTo>
                          <a:pt x="49" y="180"/>
                        </a:lnTo>
                        <a:lnTo>
                          <a:pt x="52" y="178"/>
                        </a:lnTo>
                        <a:lnTo>
                          <a:pt x="52" y="175"/>
                        </a:lnTo>
                        <a:lnTo>
                          <a:pt x="60" y="176"/>
                        </a:lnTo>
                        <a:lnTo>
                          <a:pt x="62" y="180"/>
                        </a:lnTo>
                        <a:lnTo>
                          <a:pt x="64" y="178"/>
                        </a:lnTo>
                        <a:lnTo>
                          <a:pt x="57" y="120"/>
                        </a:lnTo>
                        <a:lnTo>
                          <a:pt x="58" y="121"/>
                        </a:lnTo>
                        <a:lnTo>
                          <a:pt x="58" y="108"/>
                        </a:lnTo>
                        <a:lnTo>
                          <a:pt x="59" y="107"/>
                        </a:lnTo>
                        <a:lnTo>
                          <a:pt x="57" y="79"/>
                        </a:lnTo>
                        <a:lnTo>
                          <a:pt x="55" y="45"/>
                        </a:lnTo>
                        <a:lnTo>
                          <a:pt x="43" y="39"/>
                        </a:lnTo>
                        <a:lnTo>
                          <a:pt x="39" y="32"/>
                        </a:lnTo>
                        <a:lnTo>
                          <a:pt x="43" y="26"/>
                        </a:lnTo>
                        <a:lnTo>
                          <a:pt x="44" y="26"/>
                        </a:lnTo>
                        <a:lnTo>
                          <a:pt x="45" y="23"/>
                        </a:lnTo>
                        <a:lnTo>
                          <a:pt x="45" y="19"/>
                        </a:lnTo>
                        <a:lnTo>
                          <a:pt x="49" y="19"/>
                        </a:lnTo>
                        <a:lnTo>
                          <a:pt x="50" y="10"/>
                        </a:lnTo>
                        <a:lnTo>
                          <a:pt x="46" y="3"/>
                        </a:lnTo>
                        <a:lnTo>
                          <a:pt x="44" y="1"/>
                        </a:lnTo>
                        <a:lnTo>
                          <a:pt x="39" y="1"/>
                        </a:lnTo>
                        <a:lnTo>
                          <a:pt x="36" y="0"/>
                        </a:lnTo>
                        <a:lnTo>
                          <a:pt x="32" y="1"/>
                        </a:lnTo>
                      </a:path>
                    </a:pathLst>
                  </a:custGeom>
                  <a:solidFill>
                    <a:srgbClr val="EAEC5E"/>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grpSp>
            <p:grpSp>
              <p:nvGrpSpPr>
                <p:cNvPr id="712732" name="Group 28"/>
                <p:cNvGrpSpPr>
                  <a:grpSpLocks/>
                </p:cNvGrpSpPr>
                <p:nvPr/>
              </p:nvGrpSpPr>
              <p:grpSpPr bwMode="auto">
                <a:xfrm>
                  <a:off x="2430" y="2042"/>
                  <a:ext cx="2415" cy="1059"/>
                  <a:chOff x="2430" y="2042"/>
                  <a:chExt cx="2415" cy="1059"/>
                </a:xfrm>
              </p:grpSpPr>
              <p:sp>
                <p:nvSpPr>
                  <p:cNvPr id="712733" name="Freeform 29"/>
                  <p:cNvSpPr>
                    <a:spLocks/>
                  </p:cNvSpPr>
                  <p:nvPr/>
                </p:nvSpPr>
                <p:spPr bwMode="auto">
                  <a:xfrm>
                    <a:off x="4331" y="2124"/>
                    <a:ext cx="210" cy="730"/>
                  </a:xfrm>
                  <a:custGeom>
                    <a:avLst/>
                    <a:gdLst>
                      <a:gd name="T0" fmla="*/ 81 w 210"/>
                      <a:gd name="T1" fmla="*/ 10 h 730"/>
                      <a:gd name="T2" fmla="*/ 70 w 210"/>
                      <a:gd name="T3" fmla="*/ 50 h 730"/>
                      <a:gd name="T4" fmla="*/ 77 w 210"/>
                      <a:gd name="T5" fmla="*/ 54 h 730"/>
                      <a:gd name="T6" fmla="*/ 84 w 210"/>
                      <a:gd name="T7" fmla="*/ 70 h 730"/>
                      <a:gd name="T8" fmla="*/ 94 w 210"/>
                      <a:gd name="T9" fmla="*/ 95 h 730"/>
                      <a:gd name="T10" fmla="*/ 84 w 210"/>
                      <a:gd name="T11" fmla="*/ 100 h 730"/>
                      <a:gd name="T12" fmla="*/ 37 w 210"/>
                      <a:gd name="T13" fmla="*/ 137 h 730"/>
                      <a:gd name="T14" fmla="*/ 7 w 210"/>
                      <a:gd name="T15" fmla="*/ 359 h 730"/>
                      <a:gd name="T16" fmla="*/ 0 w 210"/>
                      <a:gd name="T17" fmla="*/ 397 h 730"/>
                      <a:gd name="T18" fmla="*/ 13 w 210"/>
                      <a:gd name="T19" fmla="*/ 418 h 730"/>
                      <a:gd name="T20" fmla="*/ 22 w 210"/>
                      <a:gd name="T21" fmla="*/ 423 h 730"/>
                      <a:gd name="T22" fmla="*/ 22 w 210"/>
                      <a:gd name="T23" fmla="*/ 390 h 730"/>
                      <a:gd name="T24" fmla="*/ 22 w 210"/>
                      <a:gd name="T25" fmla="*/ 406 h 730"/>
                      <a:gd name="T26" fmla="*/ 33 w 210"/>
                      <a:gd name="T27" fmla="*/ 394 h 730"/>
                      <a:gd name="T28" fmla="*/ 40 w 210"/>
                      <a:gd name="T29" fmla="*/ 366 h 730"/>
                      <a:gd name="T30" fmla="*/ 68 w 210"/>
                      <a:gd name="T31" fmla="*/ 557 h 730"/>
                      <a:gd name="T32" fmla="*/ 81 w 210"/>
                      <a:gd name="T33" fmla="*/ 673 h 730"/>
                      <a:gd name="T34" fmla="*/ 74 w 210"/>
                      <a:gd name="T35" fmla="*/ 724 h 730"/>
                      <a:gd name="T36" fmla="*/ 108 w 210"/>
                      <a:gd name="T37" fmla="*/ 717 h 730"/>
                      <a:gd name="T38" fmla="*/ 98 w 210"/>
                      <a:gd name="T39" fmla="*/ 651 h 730"/>
                      <a:gd name="T40" fmla="*/ 111 w 210"/>
                      <a:gd name="T41" fmla="*/ 562 h 730"/>
                      <a:gd name="T42" fmla="*/ 115 w 210"/>
                      <a:gd name="T43" fmla="*/ 648 h 730"/>
                      <a:gd name="T44" fmla="*/ 121 w 210"/>
                      <a:gd name="T45" fmla="*/ 710 h 730"/>
                      <a:gd name="T46" fmla="*/ 149 w 210"/>
                      <a:gd name="T47" fmla="*/ 713 h 730"/>
                      <a:gd name="T48" fmla="*/ 159 w 210"/>
                      <a:gd name="T49" fmla="*/ 557 h 730"/>
                      <a:gd name="T50" fmla="*/ 171 w 210"/>
                      <a:gd name="T51" fmla="*/ 542 h 730"/>
                      <a:gd name="T52" fmla="*/ 203 w 210"/>
                      <a:gd name="T53" fmla="*/ 557 h 730"/>
                      <a:gd name="T54" fmla="*/ 186 w 210"/>
                      <a:gd name="T55" fmla="*/ 373 h 730"/>
                      <a:gd name="T56" fmla="*/ 189 w 210"/>
                      <a:gd name="T57" fmla="*/ 337 h 730"/>
                      <a:gd name="T58" fmla="*/ 186 w 210"/>
                      <a:gd name="T59" fmla="*/ 246 h 730"/>
                      <a:gd name="T60" fmla="*/ 139 w 210"/>
                      <a:gd name="T61" fmla="*/ 123 h 730"/>
                      <a:gd name="T62" fmla="*/ 139 w 210"/>
                      <a:gd name="T63" fmla="*/ 79 h 730"/>
                      <a:gd name="T64" fmla="*/ 149 w 210"/>
                      <a:gd name="T65" fmla="*/ 72 h 730"/>
                      <a:gd name="T66" fmla="*/ 159 w 210"/>
                      <a:gd name="T67" fmla="*/ 59 h 730"/>
                      <a:gd name="T68" fmla="*/ 152 w 210"/>
                      <a:gd name="T69" fmla="*/ 10 h 730"/>
                      <a:gd name="T70" fmla="*/ 126 w 210"/>
                      <a:gd name="T71" fmla="*/ 3 h 730"/>
                      <a:gd name="T72" fmla="*/ 106 w 210"/>
                      <a:gd name="T73" fmla="*/ 5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0" h="730">
                        <a:moveTo>
                          <a:pt x="106" y="5"/>
                        </a:moveTo>
                        <a:lnTo>
                          <a:pt x="81" y="10"/>
                        </a:lnTo>
                        <a:lnTo>
                          <a:pt x="70" y="38"/>
                        </a:lnTo>
                        <a:lnTo>
                          <a:pt x="70" y="50"/>
                        </a:lnTo>
                        <a:lnTo>
                          <a:pt x="81" y="50"/>
                        </a:lnTo>
                        <a:lnTo>
                          <a:pt x="77" y="54"/>
                        </a:lnTo>
                        <a:lnTo>
                          <a:pt x="81" y="57"/>
                        </a:lnTo>
                        <a:lnTo>
                          <a:pt x="84" y="70"/>
                        </a:lnTo>
                        <a:lnTo>
                          <a:pt x="88" y="71"/>
                        </a:lnTo>
                        <a:lnTo>
                          <a:pt x="94" y="95"/>
                        </a:lnTo>
                        <a:lnTo>
                          <a:pt x="94" y="100"/>
                        </a:lnTo>
                        <a:lnTo>
                          <a:pt x="84" y="100"/>
                        </a:lnTo>
                        <a:lnTo>
                          <a:pt x="67" y="127"/>
                        </a:lnTo>
                        <a:lnTo>
                          <a:pt x="37" y="137"/>
                        </a:lnTo>
                        <a:lnTo>
                          <a:pt x="22" y="159"/>
                        </a:lnTo>
                        <a:lnTo>
                          <a:pt x="7" y="359"/>
                        </a:lnTo>
                        <a:lnTo>
                          <a:pt x="13" y="361"/>
                        </a:lnTo>
                        <a:lnTo>
                          <a:pt x="0" y="397"/>
                        </a:lnTo>
                        <a:lnTo>
                          <a:pt x="7" y="418"/>
                        </a:lnTo>
                        <a:lnTo>
                          <a:pt x="13" y="418"/>
                        </a:lnTo>
                        <a:lnTo>
                          <a:pt x="16" y="423"/>
                        </a:lnTo>
                        <a:lnTo>
                          <a:pt x="22" y="423"/>
                        </a:lnTo>
                        <a:lnTo>
                          <a:pt x="19" y="402"/>
                        </a:lnTo>
                        <a:lnTo>
                          <a:pt x="22" y="390"/>
                        </a:lnTo>
                        <a:lnTo>
                          <a:pt x="26" y="399"/>
                        </a:lnTo>
                        <a:lnTo>
                          <a:pt x="22" y="406"/>
                        </a:lnTo>
                        <a:lnTo>
                          <a:pt x="26" y="410"/>
                        </a:lnTo>
                        <a:lnTo>
                          <a:pt x="33" y="394"/>
                        </a:lnTo>
                        <a:lnTo>
                          <a:pt x="29" y="365"/>
                        </a:lnTo>
                        <a:lnTo>
                          <a:pt x="40" y="366"/>
                        </a:lnTo>
                        <a:lnTo>
                          <a:pt x="33" y="547"/>
                        </a:lnTo>
                        <a:lnTo>
                          <a:pt x="68" y="557"/>
                        </a:lnTo>
                        <a:lnTo>
                          <a:pt x="84" y="662"/>
                        </a:lnTo>
                        <a:lnTo>
                          <a:pt x="81" y="673"/>
                        </a:lnTo>
                        <a:lnTo>
                          <a:pt x="74" y="716"/>
                        </a:lnTo>
                        <a:lnTo>
                          <a:pt x="74" y="724"/>
                        </a:lnTo>
                        <a:lnTo>
                          <a:pt x="98" y="729"/>
                        </a:lnTo>
                        <a:lnTo>
                          <a:pt x="108" y="717"/>
                        </a:lnTo>
                        <a:lnTo>
                          <a:pt x="102" y="678"/>
                        </a:lnTo>
                        <a:lnTo>
                          <a:pt x="98" y="651"/>
                        </a:lnTo>
                        <a:lnTo>
                          <a:pt x="108" y="562"/>
                        </a:lnTo>
                        <a:lnTo>
                          <a:pt x="111" y="562"/>
                        </a:lnTo>
                        <a:lnTo>
                          <a:pt x="121" y="594"/>
                        </a:lnTo>
                        <a:lnTo>
                          <a:pt x="115" y="648"/>
                        </a:lnTo>
                        <a:lnTo>
                          <a:pt x="108" y="654"/>
                        </a:lnTo>
                        <a:lnTo>
                          <a:pt x="121" y="710"/>
                        </a:lnTo>
                        <a:lnTo>
                          <a:pt x="145" y="717"/>
                        </a:lnTo>
                        <a:lnTo>
                          <a:pt x="149" y="713"/>
                        </a:lnTo>
                        <a:lnTo>
                          <a:pt x="132" y="654"/>
                        </a:lnTo>
                        <a:lnTo>
                          <a:pt x="159" y="557"/>
                        </a:lnTo>
                        <a:lnTo>
                          <a:pt x="171" y="549"/>
                        </a:lnTo>
                        <a:lnTo>
                          <a:pt x="171" y="542"/>
                        </a:lnTo>
                        <a:lnTo>
                          <a:pt x="196" y="543"/>
                        </a:lnTo>
                        <a:lnTo>
                          <a:pt x="203" y="557"/>
                        </a:lnTo>
                        <a:lnTo>
                          <a:pt x="209" y="549"/>
                        </a:lnTo>
                        <a:lnTo>
                          <a:pt x="186" y="373"/>
                        </a:lnTo>
                        <a:lnTo>
                          <a:pt x="189" y="373"/>
                        </a:lnTo>
                        <a:lnTo>
                          <a:pt x="189" y="337"/>
                        </a:lnTo>
                        <a:lnTo>
                          <a:pt x="193" y="332"/>
                        </a:lnTo>
                        <a:lnTo>
                          <a:pt x="186" y="246"/>
                        </a:lnTo>
                        <a:lnTo>
                          <a:pt x="178" y="142"/>
                        </a:lnTo>
                        <a:lnTo>
                          <a:pt x="139" y="123"/>
                        </a:lnTo>
                        <a:lnTo>
                          <a:pt x="127" y="100"/>
                        </a:lnTo>
                        <a:lnTo>
                          <a:pt x="139" y="79"/>
                        </a:lnTo>
                        <a:lnTo>
                          <a:pt x="145" y="82"/>
                        </a:lnTo>
                        <a:lnTo>
                          <a:pt x="149" y="72"/>
                        </a:lnTo>
                        <a:lnTo>
                          <a:pt x="149" y="61"/>
                        </a:lnTo>
                        <a:lnTo>
                          <a:pt x="159" y="59"/>
                        </a:lnTo>
                        <a:lnTo>
                          <a:pt x="162" y="31"/>
                        </a:lnTo>
                        <a:lnTo>
                          <a:pt x="152" y="10"/>
                        </a:lnTo>
                        <a:lnTo>
                          <a:pt x="142" y="3"/>
                        </a:lnTo>
                        <a:lnTo>
                          <a:pt x="126" y="3"/>
                        </a:lnTo>
                        <a:lnTo>
                          <a:pt x="116" y="0"/>
                        </a:lnTo>
                        <a:lnTo>
                          <a:pt x="106" y="5"/>
                        </a:lnTo>
                      </a:path>
                    </a:pathLst>
                  </a:cu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34" name="Freeform 30"/>
                  <p:cNvSpPr>
                    <a:spLocks/>
                  </p:cNvSpPr>
                  <p:nvPr/>
                </p:nvSpPr>
                <p:spPr bwMode="auto">
                  <a:xfrm>
                    <a:off x="3770" y="2168"/>
                    <a:ext cx="211" cy="724"/>
                  </a:xfrm>
                  <a:custGeom>
                    <a:avLst/>
                    <a:gdLst>
                      <a:gd name="T0" fmla="*/ 133 w 211"/>
                      <a:gd name="T1" fmla="*/ 0 h 724"/>
                      <a:gd name="T2" fmla="*/ 87 w 211"/>
                      <a:gd name="T3" fmla="*/ 23 h 724"/>
                      <a:gd name="T4" fmla="*/ 86 w 211"/>
                      <a:gd name="T5" fmla="*/ 71 h 724"/>
                      <a:gd name="T6" fmla="*/ 63 w 211"/>
                      <a:gd name="T7" fmla="*/ 94 h 724"/>
                      <a:gd name="T8" fmla="*/ 15 w 211"/>
                      <a:gd name="T9" fmla="*/ 121 h 724"/>
                      <a:gd name="T10" fmla="*/ 7 w 211"/>
                      <a:gd name="T11" fmla="*/ 260 h 724"/>
                      <a:gd name="T12" fmla="*/ 39 w 211"/>
                      <a:gd name="T13" fmla="*/ 380 h 724"/>
                      <a:gd name="T14" fmla="*/ 73 w 211"/>
                      <a:gd name="T15" fmla="*/ 471 h 724"/>
                      <a:gd name="T16" fmla="*/ 66 w 211"/>
                      <a:gd name="T17" fmla="*/ 687 h 724"/>
                      <a:gd name="T18" fmla="*/ 72 w 211"/>
                      <a:gd name="T19" fmla="*/ 696 h 724"/>
                      <a:gd name="T20" fmla="*/ 105 w 211"/>
                      <a:gd name="T21" fmla="*/ 719 h 724"/>
                      <a:gd name="T22" fmla="*/ 123 w 211"/>
                      <a:gd name="T23" fmla="*/ 723 h 724"/>
                      <a:gd name="T24" fmla="*/ 135 w 211"/>
                      <a:gd name="T25" fmla="*/ 717 h 724"/>
                      <a:gd name="T26" fmla="*/ 128 w 211"/>
                      <a:gd name="T27" fmla="*/ 705 h 724"/>
                      <a:gd name="T28" fmla="*/ 112 w 211"/>
                      <a:gd name="T29" fmla="*/ 687 h 724"/>
                      <a:gd name="T30" fmla="*/ 119 w 211"/>
                      <a:gd name="T31" fmla="*/ 680 h 724"/>
                      <a:gd name="T32" fmla="*/ 161 w 211"/>
                      <a:gd name="T33" fmla="*/ 694 h 724"/>
                      <a:gd name="T34" fmla="*/ 164 w 211"/>
                      <a:gd name="T35" fmla="*/ 685 h 724"/>
                      <a:gd name="T36" fmla="*/ 161 w 211"/>
                      <a:gd name="T37" fmla="*/ 676 h 724"/>
                      <a:gd name="T38" fmla="*/ 148 w 211"/>
                      <a:gd name="T39" fmla="*/ 663 h 724"/>
                      <a:gd name="T40" fmla="*/ 162 w 211"/>
                      <a:gd name="T41" fmla="*/ 592 h 724"/>
                      <a:gd name="T42" fmla="*/ 176 w 211"/>
                      <a:gd name="T43" fmla="*/ 396 h 724"/>
                      <a:gd name="T44" fmla="*/ 183 w 211"/>
                      <a:gd name="T45" fmla="*/ 357 h 724"/>
                      <a:gd name="T46" fmla="*/ 171 w 211"/>
                      <a:gd name="T47" fmla="*/ 279 h 724"/>
                      <a:gd name="T48" fmla="*/ 181 w 211"/>
                      <a:gd name="T49" fmla="*/ 278 h 724"/>
                      <a:gd name="T50" fmla="*/ 189 w 211"/>
                      <a:gd name="T51" fmla="*/ 275 h 724"/>
                      <a:gd name="T52" fmla="*/ 197 w 211"/>
                      <a:gd name="T53" fmla="*/ 270 h 724"/>
                      <a:gd name="T54" fmla="*/ 203 w 211"/>
                      <a:gd name="T55" fmla="*/ 264 h 724"/>
                      <a:gd name="T56" fmla="*/ 210 w 211"/>
                      <a:gd name="T57" fmla="*/ 254 h 724"/>
                      <a:gd name="T58" fmla="*/ 204 w 211"/>
                      <a:gd name="T59" fmla="*/ 215 h 724"/>
                      <a:gd name="T60" fmla="*/ 154 w 211"/>
                      <a:gd name="T61" fmla="*/ 124 h 724"/>
                      <a:gd name="T62" fmla="*/ 135 w 211"/>
                      <a:gd name="T63" fmla="*/ 97 h 724"/>
                      <a:gd name="T64" fmla="*/ 157 w 211"/>
                      <a:gd name="T65" fmla="*/ 80 h 724"/>
                      <a:gd name="T66" fmla="*/ 159 w 211"/>
                      <a:gd name="T67" fmla="*/ 76 h 724"/>
                      <a:gd name="T68" fmla="*/ 166 w 211"/>
                      <a:gd name="T69" fmla="*/ 68 h 724"/>
                      <a:gd name="T70" fmla="*/ 165 w 211"/>
                      <a:gd name="T71" fmla="*/ 48 h 724"/>
                      <a:gd name="T72" fmla="*/ 168 w 211"/>
                      <a:gd name="T73" fmla="*/ 25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1" h="724">
                        <a:moveTo>
                          <a:pt x="158" y="9"/>
                        </a:moveTo>
                        <a:lnTo>
                          <a:pt x="133" y="0"/>
                        </a:lnTo>
                        <a:lnTo>
                          <a:pt x="105" y="4"/>
                        </a:lnTo>
                        <a:lnTo>
                          <a:pt x="87" y="23"/>
                        </a:lnTo>
                        <a:lnTo>
                          <a:pt x="80" y="45"/>
                        </a:lnTo>
                        <a:lnTo>
                          <a:pt x="86" y="71"/>
                        </a:lnTo>
                        <a:lnTo>
                          <a:pt x="76" y="87"/>
                        </a:lnTo>
                        <a:lnTo>
                          <a:pt x="63" y="94"/>
                        </a:lnTo>
                        <a:lnTo>
                          <a:pt x="26" y="110"/>
                        </a:lnTo>
                        <a:lnTo>
                          <a:pt x="15" y="121"/>
                        </a:lnTo>
                        <a:lnTo>
                          <a:pt x="0" y="236"/>
                        </a:lnTo>
                        <a:lnTo>
                          <a:pt x="7" y="260"/>
                        </a:lnTo>
                        <a:lnTo>
                          <a:pt x="45" y="270"/>
                        </a:lnTo>
                        <a:lnTo>
                          <a:pt x="39" y="380"/>
                        </a:lnTo>
                        <a:lnTo>
                          <a:pt x="66" y="390"/>
                        </a:lnTo>
                        <a:lnTo>
                          <a:pt x="73" y="471"/>
                        </a:lnTo>
                        <a:lnTo>
                          <a:pt x="67" y="610"/>
                        </a:lnTo>
                        <a:lnTo>
                          <a:pt x="66" y="687"/>
                        </a:lnTo>
                        <a:lnTo>
                          <a:pt x="72" y="689"/>
                        </a:lnTo>
                        <a:lnTo>
                          <a:pt x="72" y="696"/>
                        </a:lnTo>
                        <a:lnTo>
                          <a:pt x="93" y="710"/>
                        </a:lnTo>
                        <a:lnTo>
                          <a:pt x="105" y="719"/>
                        </a:lnTo>
                        <a:lnTo>
                          <a:pt x="113" y="723"/>
                        </a:lnTo>
                        <a:lnTo>
                          <a:pt x="123" y="723"/>
                        </a:lnTo>
                        <a:lnTo>
                          <a:pt x="133" y="720"/>
                        </a:lnTo>
                        <a:lnTo>
                          <a:pt x="135" y="717"/>
                        </a:lnTo>
                        <a:lnTo>
                          <a:pt x="133" y="711"/>
                        </a:lnTo>
                        <a:lnTo>
                          <a:pt x="128" y="705"/>
                        </a:lnTo>
                        <a:lnTo>
                          <a:pt x="121" y="695"/>
                        </a:lnTo>
                        <a:lnTo>
                          <a:pt x="112" y="687"/>
                        </a:lnTo>
                        <a:lnTo>
                          <a:pt x="119" y="689"/>
                        </a:lnTo>
                        <a:lnTo>
                          <a:pt x="119" y="680"/>
                        </a:lnTo>
                        <a:lnTo>
                          <a:pt x="148" y="694"/>
                        </a:lnTo>
                        <a:lnTo>
                          <a:pt x="161" y="694"/>
                        </a:lnTo>
                        <a:lnTo>
                          <a:pt x="164" y="689"/>
                        </a:lnTo>
                        <a:lnTo>
                          <a:pt x="164" y="685"/>
                        </a:lnTo>
                        <a:lnTo>
                          <a:pt x="163" y="680"/>
                        </a:lnTo>
                        <a:lnTo>
                          <a:pt x="161" y="676"/>
                        </a:lnTo>
                        <a:lnTo>
                          <a:pt x="153" y="669"/>
                        </a:lnTo>
                        <a:lnTo>
                          <a:pt x="148" y="663"/>
                        </a:lnTo>
                        <a:lnTo>
                          <a:pt x="155" y="661"/>
                        </a:lnTo>
                        <a:lnTo>
                          <a:pt x="162" y="592"/>
                        </a:lnTo>
                        <a:lnTo>
                          <a:pt x="165" y="484"/>
                        </a:lnTo>
                        <a:lnTo>
                          <a:pt x="176" y="396"/>
                        </a:lnTo>
                        <a:lnTo>
                          <a:pt x="180" y="371"/>
                        </a:lnTo>
                        <a:lnTo>
                          <a:pt x="183" y="357"/>
                        </a:lnTo>
                        <a:lnTo>
                          <a:pt x="174" y="303"/>
                        </a:lnTo>
                        <a:lnTo>
                          <a:pt x="171" y="279"/>
                        </a:lnTo>
                        <a:lnTo>
                          <a:pt x="177" y="282"/>
                        </a:lnTo>
                        <a:lnTo>
                          <a:pt x="181" y="278"/>
                        </a:lnTo>
                        <a:lnTo>
                          <a:pt x="183" y="278"/>
                        </a:lnTo>
                        <a:lnTo>
                          <a:pt x="189" y="275"/>
                        </a:lnTo>
                        <a:lnTo>
                          <a:pt x="195" y="276"/>
                        </a:lnTo>
                        <a:lnTo>
                          <a:pt x="197" y="270"/>
                        </a:lnTo>
                        <a:lnTo>
                          <a:pt x="201" y="269"/>
                        </a:lnTo>
                        <a:lnTo>
                          <a:pt x="203" y="264"/>
                        </a:lnTo>
                        <a:lnTo>
                          <a:pt x="207" y="260"/>
                        </a:lnTo>
                        <a:lnTo>
                          <a:pt x="210" y="254"/>
                        </a:lnTo>
                        <a:lnTo>
                          <a:pt x="199" y="230"/>
                        </a:lnTo>
                        <a:lnTo>
                          <a:pt x="204" y="215"/>
                        </a:lnTo>
                        <a:lnTo>
                          <a:pt x="184" y="230"/>
                        </a:lnTo>
                        <a:lnTo>
                          <a:pt x="154" y="124"/>
                        </a:lnTo>
                        <a:lnTo>
                          <a:pt x="130" y="102"/>
                        </a:lnTo>
                        <a:lnTo>
                          <a:pt x="135" y="97"/>
                        </a:lnTo>
                        <a:lnTo>
                          <a:pt x="155" y="94"/>
                        </a:lnTo>
                        <a:lnTo>
                          <a:pt x="157" y="80"/>
                        </a:lnTo>
                        <a:lnTo>
                          <a:pt x="151" y="77"/>
                        </a:lnTo>
                        <a:lnTo>
                          <a:pt x="159" y="76"/>
                        </a:lnTo>
                        <a:lnTo>
                          <a:pt x="158" y="71"/>
                        </a:lnTo>
                        <a:lnTo>
                          <a:pt x="166" y="68"/>
                        </a:lnTo>
                        <a:lnTo>
                          <a:pt x="160" y="50"/>
                        </a:lnTo>
                        <a:lnTo>
                          <a:pt x="165" y="48"/>
                        </a:lnTo>
                        <a:lnTo>
                          <a:pt x="162" y="25"/>
                        </a:lnTo>
                        <a:lnTo>
                          <a:pt x="168" y="25"/>
                        </a:lnTo>
                        <a:lnTo>
                          <a:pt x="158" y="9"/>
                        </a:lnTo>
                      </a:path>
                    </a:pathLst>
                  </a:cu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35" name="Freeform 31"/>
                  <p:cNvSpPr>
                    <a:spLocks/>
                  </p:cNvSpPr>
                  <p:nvPr/>
                </p:nvSpPr>
                <p:spPr bwMode="auto">
                  <a:xfrm>
                    <a:off x="3358" y="2126"/>
                    <a:ext cx="156" cy="691"/>
                  </a:xfrm>
                  <a:custGeom>
                    <a:avLst/>
                    <a:gdLst>
                      <a:gd name="T0" fmla="*/ 118 w 156"/>
                      <a:gd name="T1" fmla="*/ 14 h 691"/>
                      <a:gd name="T2" fmla="*/ 118 w 156"/>
                      <a:gd name="T3" fmla="*/ 31 h 691"/>
                      <a:gd name="T4" fmla="*/ 116 w 156"/>
                      <a:gd name="T5" fmla="*/ 36 h 691"/>
                      <a:gd name="T6" fmla="*/ 123 w 156"/>
                      <a:gd name="T7" fmla="*/ 50 h 691"/>
                      <a:gd name="T8" fmla="*/ 118 w 156"/>
                      <a:gd name="T9" fmla="*/ 53 h 691"/>
                      <a:gd name="T10" fmla="*/ 120 w 156"/>
                      <a:gd name="T11" fmla="*/ 59 h 691"/>
                      <a:gd name="T12" fmla="*/ 115 w 156"/>
                      <a:gd name="T13" fmla="*/ 77 h 691"/>
                      <a:gd name="T14" fmla="*/ 115 w 156"/>
                      <a:gd name="T15" fmla="*/ 82 h 691"/>
                      <a:gd name="T16" fmla="*/ 142 w 156"/>
                      <a:gd name="T17" fmla="*/ 100 h 691"/>
                      <a:gd name="T18" fmla="*/ 155 w 156"/>
                      <a:gd name="T19" fmla="*/ 242 h 691"/>
                      <a:gd name="T20" fmla="*/ 138 w 156"/>
                      <a:gd name="T21" fmla="*/ 268 h 691"/>
                      <a:gd name="T22" fmla="*/ 145 w 156"/>
                      <a:gd name="T23" fmla="*/ 344 h 691"/>
                      <a:gd name="T24" fmla="*/ 133 w 156"/>
                      <a:gd name="T25" fmla="*/ 353 h 691"/>
                      <a:gd name="T26" fmla="*/ 129 w 156"/>
                      <a:gd name="T27" fmla="*/ 474 h 691"/>
                      <a:gd name="T28" fmla="*/ 121 w 156"/>
                      <a:gd name="T29" fmla="*/ 596 h 691"/>
                      <a:gd name="T30" fmla="*/ 124 w 156"/>
                      <a:gd name="T31" fmla="*/ 603 h 691"/>
                      <a:gd name="T32" fmla="*/ 151 w 156"/>
                      <a:gd name="T33" fmla="*/ 627 h 691"/>
                      <a:gd name="T34" fmla="*/ 148 w 156"/>
                      <a:gd name="T35" fmla="*/ 631 h 691"/>
                      <a:gd name="T36" fmla="*/ 138 w 156"/>
                      <a:gd name="T37" fmla="*/ 635 h 691"/>
                      <a:gd name="T38" fmla="*/ 122 w 156"/>
                      <a:gd name="T39" fmla="*/ 631 h 691"/>
                      <a:gd name="T40" fmla="*/ 107 w 156"/>
                      <a:gd name="T41" fmla="*/ 622 h 691"/>
                      <a:gd name="T42" fmla="*/ 94 w 156"/>
                      <a:gd name="T43" fmla="*/ 617 h 691"/>
                      <a:gd name="T44" fmla="*/ 94 w 156"/>
                      <a:gd name="T45" fmla="*/ 638 h 691"/>
                      <a:gd name="T46" fmla="*/ 88 w 156"/>
                      <a:gd name="T47" fmla="*/ 639 h 691"/>
                      <a:gd name="T48" fmla="*/ 97 w 156"/>
                      <a:gd name="T49" fmla="*/ 656 h 691"/>
                      <a:gd name="T50" fmla="*/ 93 w 156"/>
                      <a:gd name="T51" fmla="*/ 686 h 691"/>
                      <a:gd name="T52" fmla="*/ 84 w 156"/>
                      <a:gd name="T53" fmla="*/ 690 h 691"/>
                      <a:gd name="T54" fmla="*/ 67 w 156"/>
                      <a:gd name="T55" fmla="*/ 665 h 691"/>
                      <a:gd name="T56" fmla="*/ 67 w 156"/>
                      <a:gd name="T57" fmla="*/ 648 h 691"/>
                      <a:gd name="T58" fmla="*/ 62 w 156"/>
                      <a:gd name="T59" fmla="*/ 646 h 691"/>
                      <a:gd name="T60" fmla="*/ 55 w 156"/>
                      <a:gd name="T61" fmla="*/ 489 h 691"/>
                      <a:gd name="T62" fmla="*/ 62 w 156"/>
                      <a:gd name="T63" fmla="*/ 474 h 691"/>
                      <a:gd name="T64" fmla="*/ 44 w 156"/>
                      <a:gd name="T65" fmla="*/ 368 h 691"/>
                      <a:gd name="T66" fmla="*/ 33 w 156"/>
                      <a:gd name="T67" fmla="*/ 364 h 691"/>
                      <a:gd name="T68" fmla="*/ 29 w 156"/>
                      <a:gd name="T69" fmla="*/ 255 h 691"/>
                      <a:gd name="T70" fmla="*/ 0 w 156"/>
                      <a:gd name="T71" fmla="*/ 242 h 691"/>
                      <a:gd name="T72" fmla="*/ 12 w 156"/>
                      <a:gd name="T73" fmla="*/ 124 h 691"/>
                      <a:gd name="T74" fmla="*/ 56 w 156"/>
                      <a:gd name="T75" fmla="*/ 91 h 691"/>
                      <a:gd name="T76" fmla="*/ 68 w 156"/>
                      <a:gd name="T77" fmla="*/ 81 h 691"/>
                      <a:gd name="T78" fmla="*/ 68 w 156"/>
                      <a:gd name="T79" fmla="*/ 69 h 691"/>
                      <a:gd name="T80" fmla="*/ 64 w 156"/>
                      <a:gd name="T81" fmla="*/ 61 h 691"/>
                      <a:gd name="T82" fmla="*/ 59 w 156"/>
                      <a:gd name="T83" fmla="*/ 55 h 691"/>
                      <a:gd name="T84" fmla="*/ 54 w 156"/>
                      <a:gd name="T85" fmla="*/ 46 h 691"/>
                      <a:gd name="T86" fmla="*/ 51 w 156"/>
                      <a:gd name="T87" fmla="*/ 39 h 691"/>
                      <a:gd name="T88" fmla="*/ 51 w 156"/>
                      <a:gd name="T89" fmla="*/ 30 h 691"/>
                      <a:gd name="T90" fmla="*/ 54 w 156"/>
                      <a:gd name="T91" fmla="*/ 22 h 691"/>
                      <a:gd name="T92" fmla="*/ 60 w 156"/>
                      <a:gd name="T93" fmla="*/ 12 h 691"/>
                      <a:gd name="T94" fmla="*/ 68 w 156"/>
                      <a:gd name="T95" fmla="*/ 5 h 691"/>
                      <a:gd name="T96" fmla="*/ 77 w 156"/>
                      <a:gd name="T97" fmla="*/ 1 h 691"/>
                      <a:gd name="T98" fmla="*/ 87 w 156"/>
                      <a:gd name="T99" fmla="*/ 0 h 691"/>
                      <a:gd name="T100" fmla="*/ 97 w 156"/>
                      <a:gd name="T101" fmla="*/ 2 h 691"/>
                      <a:gd name="T102" fmla="*/ 107 w 156"/>
                      <a:gd name="T103" fmla="*/ 5 h 691"/>
                      <a:gd name="T104" fmla="*/ 118 w 156"/>
                      <a:gd name="T105" fmla="*/ 14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691">
                        <a:moveTo>
                          <a:pt x="118" y="14"/>
                        </a:moveTo>
                        <a:lnTo>
                          <a:pt x="118" y="31"/>
                        </a:lnTo>
                        <a:lnTo>
                          <a:pt x="116" y="36"/>
                        </a:lnTo>
                        <a:lnTo>
                          <a:pt x="123" y="50"/>
                        </a:lnTo>
                        <a:lnTo>
                          <a:pt x="118" y="53"/>
                        </a:lnTo>
                        <a:lnTo>
                          <a:pt x="120" y="59"/>
                        </a:lnTo>
                        <a:lnTo>
                          <a:pt x="115" y="77"/>
                        </a:lnTo>
                        <a:lnTo>
                          <a:pt x="115" y="82"/>
                        </a:lnTo>
                        <a:lnTo>
                          <a:pt x="142" y="100"/>
                        </a:lnTo>
                        <a:lnTo>
                          <a:pt x="155" y="242"/>
                        </a:lnTo>
                        <a:lnTo>
                          <a:pt x="138" y="268"/>
                        </a:lnTo>
                        <a:lnTo>
                          <a:pt x="145" y="344"/>
                        </a:lnTo>
                        <a:lnTo>
                          <a:pt x="133" y="353"/>
                        </a:lnTo>
                        <a:lnTo>
                          <a:pt x="129" y="474"/>
                        </a:lnTo>
                        <a:lnTo>
                          <a:pt x="121" y="596"/>
                        </a:lnTo>
                        <a:lnTo>
                          <a:pt x="124" y="603"/>
                        </a:lnTo>
                        <a:lnTo>
                          <a:pt x="151" y="627"/>
                        </a:lnTo>
                        <a:lnTo>
                          <a:pt x="148" y="631"/>
                        </a:lnTo>
                        <a:lnTo>
                          <a:pt x="138" y="635"/>
                        </a:lnTo>
                        <a:lnTo>
                          <a:pt x="122" y="631"/>
                        </a:lnTo>
                        <a:lnTo>
                          <a:pt x="107" y="622"/>
                        </a:lnTo>
                        <a:lnTo>
                          <a:pt x="94" y="617"/>
                        </a:lnTo>
                        <a:lnTo>
                          <a:pt x="94" y="638"/>
                        </a:lnTo>
                        <a:lnTo>
                          <a:pt x="88" y="639"/>
                        </a:lnTo>
                        <a:lnTo>
                          <a:pt x="97" y="656"/>
                        </a:lnTo>
                        <a:lnTo>
                          <a:pt x="93" y="686"/>
                        </a:lnTo>
                        <a:lnTo>
                          <a:pt x="84" y="690"/>
                        </a:lnTo>
                        <a:lnTo>
                          <a:pt x="67" y="665"/>
                        </a:lnTo>
                        <a:lnTo>
                          <a:pt x="67" y="648"/>
                        </a:lnTo>
                        <a:lnTo>
                          <a:pt x="62" y="646"/>
                        </a:lnTo>
                        <a:lnTo>
                          <a:pt x="55" y="489"/>
                        </a:lnTo>
                        <a:lnTo>
                          <a:pt x="62" y="474"/>
                        </a:lnTo>
                        <a:lnTo>
                          <a:pt x="44" y="368"/>
                        </a:lnTo>
                        <a:lnTo>
                          <a:pt x="33" y="364"/>
                        </a:lnTo>
                        <a:lnTo>
                          <a:pt x="29" y="255"/>
                        </a:lnTo>
                        <a:lnTo>
                          <a:pt x="0" y="242"/>
                        </a:lnTo>
                        <a:lnTo>
                          <a:pt x="12" y="124"/>
                        </a:lnTo>
                        <a:lnTo>
                          <a:pt x="56" y="91"/>
                        </a:lnTo>
                        <a:lnTo>
                          <a:pt x="68" y="81"/>
                        </a:lnTo>
                        <a:lnTo>
                          <a:pt x="68" y="69"/>
                        </a:lnTo>
                        <a:lnTo>
                          <a:pt x="64" y="61"/>
                        </a:lnTo>
                        <a:lnTo>
                          <a:pt x="59" y="55"/>
                        </a:lnTo>
                        <a:lnTo>
                          <a:pt x="54" y="46"/>
                        </a:lnTo>
                        <a:lnTo>
                          <a:pt x="51" y="39"/>
                        </a:lnTo>
                        <a:lnTo>
                          <a:pt x="51" y="30"/>
                        </a:lnTo>
                        <a:lnTo>
                          <a:pt x="54" y="22"/>
                        </a:lnTo>
                        <a:lnTo>
                          <a:pt x="60" y="12"/>
                        </a:lnTo>
                        <a:lnTo>
                          <a:pt x="68" y="5"/>
                        </a:lnTo>
                        <a:lnTo>
                          <a:pt x="77" y="1"/>
                        </a:lnTo>
                        <a:lnTo>
                          <a:pt x="87" y="0"/>
                        </a:lnTo>
                        <a:lnTo>
                          <a:pt x="97" y="2"/>
                        </a:lnTo>
                        <a:lnTo>
                          <a:pt x="107" y="5"/>
                        </a:lnTo>
                        <a:lnTo>
                          <a:pt x="118" y="14"/>
                        </a:lnTo>
                      </a:path>
                    </a:pathLst>
                  </a:cu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36" name="Freeform 32"/>
                  <p:cNvSpPr>
                    <a:spLocks/>
                  </p:cNvSpPr>
                  <p:nvPr/>
                </p:nvSpPr>
                <p:spPr bwMode="auto">
                  <a:xfrm>
                    <a:off x="3002" y="2119"/>
                    <a:ext cx="185" cy="628"/>
                  </a:xfrm>
                  <a:custGeom>
                    <a:avLst/>
                    <a:gdLst>
                      <a:gd name="T0" fmla="*/ 112 w 185"/>
                      <a:gd name="T1" fmla="*/ 8 h 628"/>
                      <a:gd name="T2" fmla="*/ 149 w 185"/>
                      <a:gd name="T3" fmla="*/ 0 h 628"/>
                      <a:gd name="T4" fmla="*/ 162 w 185"/>
                      <a:gd name="T5" fmla="*/ 15 h 628"/>
                      <a:gd name="T6" fmla="*/ 169 w 185"/>
                      <a:gd name="T7" fmla="*/ 10 h 628"/>
                      <a:gd name="T8" fmla="*/ 178 w 185"/>
                      <a:gd name="T9" fmla="*/ 38 h 628"/>
                      <a:gd name="T10" fmla="*/ 158 w 185"/>
                      <a:gd name="T11" fmla="*/ 55 h 628"/>
                      <a:gd name="T12" fmla="*/ 157 w 185"/>
                      <a:gd name="T13" fmla="*/ 69 h 628"/>
                      <a:gd name="T14" fmla="*/ 152 w 185"/>
                      <a:gd name="T15" fmla="*/ 71 h 628"/>
                      <a:gd name="T16" fmla="*/ 149 w 185"/>
                      <a:gd name="T17" fmla="*/ 85 h 628"/>
                      <a:gd name="T18" fmla="*/ 134 w 185"/>
                      <a:gd name="T19" fmla="*/ 88 h 628"/>
                      <a:gd name="T20" fmla="*/ 134 w 185"/>
                      <a:gd name="T21" fmla="*/ 94 h 628"/>
                      <a:gd name="T22" fmla="*/ 158 w 185"/>
                      <a:gd name="T23" fmla="*/ 112 h 628"/>
                      <a:gd name="T24" fmla="*/ 178 w 185"/>
                      <a:gd name="T25" fmla="*/ 202 h 628"/>
                      <a:gd name="T26" fmla="*/ 162 w 185"/>
                      <a:gd name="T27" fmla="*/ 226 h 628"/>
                      <a:gd name="T28" fmla="*/ 162 w 185"/>
                      <a:gd name="T29" fmla="*/ 390 h 628"/>
                      <a:gd name="T30" fmla="*/ 143 w 185"/>
                      <a:gd name="T31" fmla="*/ 397 h 628"/>
                      <a:gd name="T32" fmla="*/ 140 w 185"/>
                      <a:gd name="T33" fmla="*/ 423 h 628"/>
                      <a:gd name="T34" fmla="*/ 132 w 185"/>
                      <a:gd name="T35" fmla="*/ 493 h 628"/>
                      <a:gd name="T36" fmla="*/ 132 w 185"/>
                      <a:gd name="T37" fmla="*/ 530 h 628"/>
                      <a:gd name="T38" fmla="*/ 162 w 185"/>
                      <a:gd name="T39" fmla="*/ 553 h 628"/>
                      <a:gd name="T40" fmla="*/ 184 w 185"/>
                      <a:gd name="T41" fmla="*/ 565 h 628"/>
                      <a:gd name="T42" fmla="*/ 184 w 185"/>
                      <a:gd name="T43" fmla="*/ 572 h 628"/>
                      <a:gd name="T44" fmla="*/ 138 w 185"/>
                      <a:gd name="T45" fmla="*/ 561 h 628"/>
                      <a:gd name="T46" fmla="*/ 132 w 185"/>
                      <a:gd name="T47" fmla="*/ 554 h 628"/>
                      <a:gd name="T48" fmla="*/ 127 w 185"/>
                      <a:gd name="T49" fmla="*/ 561 h 628"/>
                      <a:gd name="T50" fmla="*/ 123 w 185"/>
                      <a:gd name="T51" fmla="*/ 561 h 628"/>
                      <a:gd name="T52" fmla="*/ 117 w 185"/>
                      <a:gd name="T53" fmla="*/ 535 h 628"/>
                      <a:gd name="T54" fmla="*/ 112 w 185"/>
                      <a:gd name="T55" fmla="*/ 416 h 628"/>
                      <a:gd name="T56" fmla="*/ 103 w 185"/>
                      <a:gd name="T57" fmla="*/ 416 h 628"/>
                      <a:gd name="T58" fmla="*/ 77 w 185"/>
                      <a:gd name="T59" fmla="*/ 521 h 628"/>
                      <a:gd name="T60" fmla="*/ 77 w 185"/>
                      <a:gd name="T61" fmla="*/ 587 h 628"/>
                      <a:gd name="T62" fmla="*/ 66 w 185"/>
                      <a:gd name="T63" fmla="*/ 619 h 628"/>
                      <a:gd name="T64" fmla="*/ 57 w 185"/>
                      <a:gd name="T65" fmla="*/ 627 h 628"/>
                      <a:gd name="T66" fmla="*/ 51 w 185"/>
                      <a:gd name="T67" fmla="*/ 609 h 628"/>
                      <a:gd name="T68" fmla="*/ 58 w 185"/>
                      <a:gd name="T69" fmla="*/ 590 h 628"/>
                      <a:gd name="T70" fmla="*/ 66 w 185"/>
                      <a:gd name="T71" fmla="*/ 550 h 628"/>
                      <a:gd name="T72" fmla="*/ 68 w 185"/>
                      <a:gd name="T73" fmla="*/ 399 h 628"/>
                      <a:gd name="T74" fmla="*/ 77 w 185"/>
                      <a:gd name="T75" fmla="*/ 252 h 628"/>
                      <a:gd name="T76" fmla="*/ 61 w 185"/>
                      <a:gd name="T77" fmla="*/ 240 h 628"/>
                      <a:gd name="T78" fmla="*/ 61 w 185"/>
                      <a:gd name="T79" fmla="*/ 218 h 628"/>
                      <a:gd name="T80" fmla="*/ 61 w 185"/>
                      <a:gd name="T81" fmla="*/ 179 h 628"/>
                      <a:gd name="T82" fmla="*/ 40 w 185"/>
                      <a:gd name="T83" fmla="*/ 189 h 628"/>
                      <a:gd name="T84" fmla="*/ 58 w 185"/>
                      <a:gd name="T85" fmla="*/ 214 h 628"/>
                      <a:gd name="T86" fmla="*/ 58 w 185"/>
                      <a:gd name="T87" fmla="*/ 237 h 628"/>
                      <a:gd name="T88" fmla="*/ 39 w 185"/>
                      <a:gd name="T89" fmla="*/ 222 h 628"/>
                      <a:gd name="T90" fmla="*/ 29 w 185"/>
                      <a:gd name="T91" fmla="*/ 208 h 628"/>
                      <a:gd name="T92" fmla="*/ 20 w 185"/>
                      <a:gd name="T93" fmla="*/ 211 h 628"/>
                      <a:gd name="T94" fmla="*/ 0 w 185"/>
                      <a:gd name="T95" fmla="*/ 187 h 628"/>
                      <a:gd name="T96" fmla="*/ 0 w 185"/>
                      <a:gd name="T97" fmla="*/ 179 h 628"/>
                      <a:gd name="T98" fmla="*/ 10 w 185"/>
                      <a:gd name="T99" fmla="*/ 175 h 628"/>
                      <a:gd name="T100" fmla="*/ 34 w 185"/>
                      <a:gd name="T101" fmla="*/ 147 h 628"/>
                      <a:gd name="T102" fmla="*/ 58 w 185"/>
                      <a:gd name="T103" fmla="*/ 123 h 628"/>
                      <a:gd name="T104" fmla="*/ 89 w 185"/>
                      <a:gd name="T105" fmla="*/ 95 h 628"/>
                      <a:gd name="T106" fmla="*/ 112 w 185"/>
                      <a:gd name="T107" fmla="*/ 86 h 628"/>
                      <a:gd name="T108" fmla="*/ 112 w 185"/>
                      <a:gd name="T109" fmla="*/ 66 h 628"/>
                      <a:gd name="T110" fmla="*/ 103 w 185"/>
                      <a:gd name="T111" fmla="*/ 56 h 628"/>
                      <a:gd name="T112" fmla="*/ 103 w 185"/>
                      <a:gd name="T113" fmla="*/ 31 h 628"/>
                      <a:gd name="T114" fmla="*/ 97 w 185"/>
                      <a:gd name="T115" fmla="*/ 26 h 628"/>
                      <a:gd name="T116" fmla="*/ 112 w 185"/>
                      <a:gd name="T117" fmla="*/ 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 h="628">
                        <a:moveTo>
                          <a:pt x="112" y="8"/>
                        </a:moveTo>
                        <a:lnTo>
                          <a:pt x="149" y="0"/>
                        </a:lnTo>
                        <a:lnTo>
                          <a:pt x="162" y="15"/>
                        </a:lnTo>
                        <a:lnTo>
                          <a:pt x="169" y="10"/>
                        </a:lnTo>
                        <a:lnTo>
                          <a:pt x="178" y="38"/>
                        </a:lnTo>
                        <a:lnTo>
                          <a:pt x="158" y="55"/>
                        </a:lnTo>
                        <a:lnTo>
                          <a:pt x="157" y="69"/>
                        </a:lnTo>
                        <a:lnTo>
                          <a:pt x="152" y="71"/>
                        </a:lnTo>
                        <a:lnTo>
                          <a:pt x="149" y="85"/>
                        </a:lnTo>
                        <a:lnTo>
                          <a:pt x="134" y="88"/>
                        </a:lnTo>
                        <a:lnTo>
                          <a:pt x="134" y="94"/>
                        </a:lnTo>
                        <a:lnTo>
                          <a:pt x="158" y="112"/>
                        </a:lnTo>
                        <a:lnTo>
                          <a:pt x="178" y="202"/>
                        </a:lnTo>
                        <a:lnTo>
                          <a:pt x="162" y="226"/>
                        </a:lnTo>
                        <a:lnTo>
                          <a:pt x="162" y="390"/>
                        </a:lnTo>
                        <a:lnTo>
                          <a:pt x="143" y="397"/>
                        </a:lnTo>
                        <a:lnTo>
                          <a:pt x="140" y="423"/>
                        </a:lnTo>
                        <a:lnTo>
                          <a:pt x="132" y="493"/>
                        </a:lnTo>
                        <a:lnTo>
                          <a:pt x="132" y="530"/>
                        </a:lnTo>
                        <a:lnTo>
                          <a:pt x="162" y="553"/>
                        </a:lnTo>
                        <a:lnTo>
                          <a:pt x="184" y="565"/>
                        </a:lnTo>
                        <a:lnTo>
                          <a:pt x="184" y="572"/>
                        </a:lnTo>
                        <a:lnTo>
                          <a:pt x="138" y="561"/>
                        </a:lnTo>
                        <a:lnTo>
                          <a:pt x="132" y="554"/>
                        </a:lnTo>
                        <a:lnTo>
                          <a:pt x="127" y="561"/>
                        </a:lnTo>
                        <a:lnTo>
                          <a:pt x="123" y="561"/>
                        </a:lnTo>
                        <a:lnTo>
                          <a:pt x="117" y="535"/>
                        </a:lnTo>
                        <a:lnTo>
                          <a:pt x="112" y="416"/>
                        </a:lnTo>
                        <a:lnTo>
                          <a:pt x="103" y="416"/>
                        </a:lnTo>
                        <a:lnTo>
                          <a:pt x="77" y="521"/>
                        </a:lnTo>
                        <a:lnTo>
                          <a:pt x="77" y="587"/>
                        </a:lnTo>
                        <a:lnTo>
                          <a:pt x="66" y="619"/>
                        </a:lnTo>
                        <a:lnTo>
                          <a:pt x="57" y="627"/>
                        </a:lnTo>
                        <a:lnTo>
                          <a:pt x="51" y="609"/>
                        </a:lnTo>
                        <a:lnTo>
                          <a:pt x="58" y="590"/>
                        </a:lnTo>
                        <a:lnTo>
                          <a:pt x="66" y="550"/>
                        </a:lnTo>
                        <a:lnTo>
                          <a:pt x="68" y="399"/>
                        </a:lnTo>
                        <a:lnTo>
                          <a:pt x="77" y="252"/>
                        </a:lnTo>
                        <a:lnTo>
                          <a:pt x="61" y="240"/>
                        </a:lnTo>
                        <a:lnTo>
                          <a:pt x="61" y="218"/>
                        </a:lnTo>
                        <a:lnTo>
                          <a:pt x="61" y="179"/>
                        </a:lnTo>
                        <a:lnTo>
                          <a:pt x="40" y="189"/>
                        </a:lnTo>
                        <a:lnTo>
                          <a:pt x="58" y="214"/>
                        </a:lnTo>
                        <a:lnTo>
                          <a:pt x="58" y="237"/>
                        </a:lnTo>
                        <a:lnTo>
                          <a:pt x="39" y="222"/>
                        </a:lnTo>
                        <a:lnTo>
                          <a:pt x="29" y="208"/>
                        </a:lnTo>
                        <a:lnTo>
                          <a:pt x="20" y="211"/>
                        </a:lnTo>
                        <a:lnTo>
                          <a:pt x="0" y="187"/>
                        </a:lnTo>
                        <a:lnTo>
                          <a:pt x="0" y="179"/>
                        </a:lnTo>
                        <a:lnTo>
                          <a:pt x="10" y="175"/>
                        </a:lnTo>
                        <a:lnTo>
                          <a:pt x="34" y="147"/>
                        </a:lnTo>
                        <a:lnTo>
                          <a:pt x="58" y="123"/>
                        </a:lnTo>
                        <a:lnTo>
                          <a:pt x="89" y="95"/>
                        </a:lnTo>
                        <a:lnTo>
                          <a:pt x="112" y="86"/>
                        </a:lnTo>
                        <a:lnTo>
                          <a:pt x="112" y="66"/>
                        </a:lnTo>
                        <a:lnTo>
                          <a:pt x="103" y="56"/>
                        </a:lnTo>
                        <a:lnTo>
                          <a:pt x="103" y="31"/>
                        </a:lnTo>
                        <a:lnTo>
                          <a:pt x="97" y="26"/>
                        </a:lnTo>
                        <a:lnTo>
                          <a:pt x="112" y="8"/>
                        </a:lnTo>
                      </a:path>
                    </a:pathLst>
                  </a:cu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37" name="Freeform 33"/>
                  <p:cNvSpPr>
                    <a:spLocks/>
                  </p:cNvSpPr>
                  <p:nvPr/>
                </p:nvSpPr>
                <p:spPr bwMode="auto">
                  <a:xfrm>
                    <a:off x="2430" y="2134"/>
                    <a:ext cx="178" cy="778"/>
                  </a:xfrm>
                  <a:custGeom>
                    <a:avLst/>
                    <a:gdLst>
                      <a:gd name="T0" fmla="*/ 42 w 178"/>
                      <a:gd name="T1" fmla="*/ 16 h 778"/>
                      <a:gd name="T2" fmla="*/ 42 w 178"/>
                      <a:gd name="T3" fmla="*/ 35 h 778"/>
                      <a:gd name="T4" fmla="*/ 45 w 178"/>
                      <a:gd name="T5" fmla="*/ 41 h 778"/>
                      <a:gd name="T6" fmla="*/ 37 w 178"/>
                      <a:gd name="T7" fmla="*/ 56 h 778"/>
                      <a:gd name="T8" fmla="*/ 42 w 178"/>
                      <a:gd name="T9" fmla="*/ 60 h 778"/>
                      <a:gd name="T10" fmla="*/ 40 w 178"/>
                      <a:gd name="T11" fmla="*/ 66 h 778"/>
                      <a:gd name="T12" fmla="*/ 46 w 178"/>
                      <a:gd name="T13" fmla="*/ 88 h 778"/>
                      <a:gd name="T14" fmla="*/ 46 w 178"/>
                      <a:gd name="T15" fmla="*/ 92 h 778"/>
                      <a:gd name="T16" fmla="*/ 15 w 178"/>
                      <a:gd name="T17" fmla="*/ 113 h 778"/>
                      <a:gd name="T18" fmla="*/ 0 w 178"/>
                      <a:gd name="T19" fmla="*/ 273 h 778"/>
                      <a:gd name="T20" fmla="*/ 19 w 178"/>
                      <a:gd name="T21" fmla="*/ 301 h 778"/>
                      <a:gd name="T22" fmla="*/ 12 w 178"/>
                      <a:gd name="T23" fmla="*/ 388 h 778"/>
                      <a:gd name="T24" fmla="*/ 25 w 178"/>
                      <a:gd name="T25" fmla="*/ 398 h 778"/>
                      <a:gd name="T26" fmla="*/ 30 w 178"/>
                      <a:gd name="T27" fmla="*/ 534 h 778"/>
                      <a:gd name="T28" fmla="*/ 38 w 178"/>
                      <a:gd name="T29" fmla="*/ 672 h 778"/>
                      <a:gd name="T30" fmla="*/ 35 w 178"/>
                      <a:gd name="T31" fmla="*/ 680 h 778"/>
                      <a:gd name="T32" fmla="*/ 4 w 178"/>
                      <a:gd name="T33" fmla="*/ 706 h 778"/>
                      <a:gd name="T34" fmla="*/ 8 w 178"/>
                      <a:gd name="T35" fmla="*/ 711 h 778"/>
                      <a:gd name="T36" fmla="*/ 19 w 178"/>
                      <a:gd name="T37" fmla="*/ 715 h 778"/>
                      <a:gd name="T38" fmla="*/ 37 w 178"/>
                      <a:gd name="T39" fmla="*/ 711 h 778"/>
                      <a:gd name="T40" fmla="*/ 55 w 178"/>
                      <a:gd name="T41" fmla="*/ 701 h 778"/>
                      <a:gd name="T42" fmla="*/ 70 w 178"/>
                      <a:gd name="T43" fmla="*/ 695 h 778"/>
                      <a:gd name="T44" fmla="*/ 70 w 178"/>
                      <a:gd name="T45" fmla="*/ 719 h 778"/>
                      <a:gd name="T46" fmla="*/ 76 w 178"/>
                      <a:gd name="T47" fmla="*/ 720 h 778"/>
                      <a:gd name="T48" fmla="*/ 66 w 178"/>
                      <a:gd name="T49" fmla="*/ 739 h 778"/>
                      <a:gd name="T50" fmla="*/ 71 w 178"/>
                      <a:gd name="T51" fmla="*/ 773 h 778"/>
                      <a:gd name="T52" fmla="*/ 81 w 178"/>
                      <a:gd name="T53" fmla="*/ 777 h 778"/>
                      <a:gd name="T54" fmla="*/ 101 w 178"/>
                      <a:gd name="T55" fmla="*/ 750 h 778"/>
                      <a:gd name="T56" fmla="*/ 101 w 178"/>
                      <a:gd name="T57" fmla="*/ 730 h 778"/>
                      <a:gd name="T58" fmla="*/ 107 w 178"/>
                      <a:gd name="T59" fmla="*/ 728 h 778"/>
                      <a:gd name="T60" fmla="*/ 114 w 178"/>
                      <a:gd name="T61" fmla="*/ 551 h 778"/>
                      <a:gd name="T62" fmla="*/ 107 w 178"/>
                      <a:gd name="T63" fmla="*/ 534 h 778"/>
                      <a:gd name="T64" fmla="*/ 127 w 178"/>
                      <a:gd name="T65" fmla="*/ 415 h 778"/>
                      <a:gd name="T66" fmla="*/ 140 w 178"/>
                      <a:gd name="T67" fmla="*/ 410 h 778"/>
                      <a:gd name="T68" fmla="*/ 144 w 178"/>
                      <a:gd name="T69" fmla="*/ 287 h 778"/>
                      <a:gd name="T70" fmla="*/ 177 w 178"/>
                      <a:gd name="T71" fmla="*/ 273 h 778"/>
                      <a:gd name="T72" fmla="*/ 163 w 178"/>
                      <a:gd name="T73" fmla="*/ 140 h 778"/>
                      <a:gd name="T74" fmla="*/ 113 w 178"/>
                      <a:gd name="T75" fmla="*/ 103 h 778"/>
                      <a:gd name="T76" fmla="*/ 100 w 178"/>
                      <a:gd name="T77" fmla="*/ 91 h 778"/>
                      <a:gd name="T78" fmla="*/ 99 w 178"/>
                      <a:gd name="T79" fmla="*/ 78 h 778"/>
                      <a:gd name="T80" fmla="*/ 104 w 178"/>
                      <a:gd name="T81" fmla="*/ 69 h 778"/>
                      <a:gd name="T82" fmla="*/ 110 w 178"/>
                      <a:gd name="T83" fmla="*/ 62 h 778"/>
                      <a:gd name="T84" fmla="*/ 115 w 178"/>
                      <a:gd name="T85" fmla="*/ 52 h 778"/>
                      <a:gd name="T86" fmla="*/ 119 w 178"/>
                      <a:gd name="T87" fmla="*/ 44 h 778"/>
                      <a:gd name="T88" fmla="*/ 119 w 178"/>
                      <a:gd name="T89" fmla="*/ 34 h 778"/>
                      <a:gd name="T90" fmla="*/ 115 w 178"/>
                      <a:gd name="T91" fmla="*/ 25 h 778"/>
                      <a:gd name="T92" fmla="*/ 109 w 178"/>
                      <a:gd name="T93" fmla="*/ 14 h 778"/>
                      <a:gd name="T94" fmla="*/ 100 w 178"/>
                      <a:gd name="T95" fmla="*/ 6 h 778"/>
                      <a:gd name="T96" fmla="*/ 90 w 178"/>
                      <a:gd name="T97" fmla="*/ 2 h 778"/>
                      <a:gd name="T98" fmla="*/ 77 w 178"/>
                      <a:gd name="T99" fmla="*/ 0 h 778"/>
                      <a:gd name="T100" fmla="*/ 66 w 178"/>
                      <a:gd name="T101" fmla="*/ 2 h 778"/>
                      <a:gd name="T102" fmla="*/ 55 w 178"/>
                      <a:gd name="T103" fmla="*/ 5 h 778"/>
                      <a:gd name="T104" fmla="*/ 42 w 178"/>
                      <a:gd name="T105" fmla="*/ 16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8" h="778">
                        <a:moveTo>
                          <a:pt x="42" y="16"/>
                        </a:moveTo>
                        <a:lnTo>
                          <a:pt x="42" y="35"/>
                        </a:lnTo>
                        <a:lnTo>
                          <a:pt x="45" y="41"/>
                        </a:lnTo>
                        <a:lnTo>
                          <a:pt x="37" y="56"/>
                        </a:lnTo>
                        <a:lnTo>
                          <a:pt x="42" y="60"/>
                        </a:lnTo>
                        <a:lnTo>
                          <a:pt x="40" y="66"/>
                        </a:lnTo>
                        <a:lnTo>
                          <a:pt x="46" y="88"/>
                        </a:lnTo>
                        <a:lnTo>
                          <a:pt x="46" y="92"/>
                        </a:lnTo>
                        <a:lnTo>
                          <a:pt x="15" y="113"/>
                        </a:lnTo>
                        <a:lnTo>
                          <a:pt x="0" y="273"/>
                        </a:lnTo>
                        <a:lnTo>
                          <a:pt x="19" y="301"/>
                        </a:lnTo>
                        <a:lnTo>
                          <a:pt x="12" y="388"/>
                        </a:lnTo>
                        <a:lnTo>
                          <a:pt x="25" y="398"/>
                        </a:lnTo>
                        <a:lnTo>
                          <a:pt x="30" y="534"/>
                        </a:lnTo>
                        <a:lnTo>
                          <a:pt x="38" y="672"/>
                        </a:lnTo>
                        <a:lnTo>
                          <a:pt x="35" y="680"/>
                        </a:lnTo>
                        <a:lnTo>
                          <a:pt x="4" y="706"/>
                        </a:lnTo>
                        <a:lnTo>
                          <a:pt x="8" y="711"/>
                        </a:lnTo>
                        <a:lnTo>
                          <a:pt x="19" y="715"/>
                        </a:lnTo>
                        <a:lnTo>
                          <a:pt x="37" y="711"/>
                        </a:lnTo>
                        <a:lnTo>
                          <a:pt x="55" y="701"/>
                        </a:lnTo>
                        <a:lnTo>
                          <a:pt x="70" y="695"/>
                        </a:lnTo>
                        <a:lnTo>
                          <a:pt x="70" y="719"/>
                        </a:lnTo>
                        <a:lnTo>
                          <a:pt x="76" y="720"/>
                        </a:lnTo>
                        <a:lnTo>
                          <a:pt x="66" y="739"/>
                        </a:lnTo>
                        <a:lnTo>
                          <a:pt x="71" y="773"/>
                        </a:lnTo>
                        <a:lnTo>
                          <a:pt x="81" y="777"/>
                        </a:lnTo>
                        <a:lnTo>
                          <a:pt x="101" y="750"/>
                        </a:lnTo>
                        <a:lnTo>
                          <a:pt x="101" y="730"/>
                        </a:lnTo>
                        <a:lnTo>
                          <a:pt x="107" y="728"/>
                        </a:lnTo>
                        <a:lnTo>
                          <a:pt x="114" y="551"/>
                        </a:lnTo>
                        <a:lnTo>
                          <a:pt x="107" y="534"/>
                        </a:lnTo>
                        <a:lnTo>
                          <a:pt x="127" y="415"/>
                        </a:lnTo>
                        <a:lnTo>
                          <a:pt x="140" y="410"/>
                        </a:lnTo>
                        <a:lnTo>
                          <a:pt x="144" y="287"/>
                        </a:lnTo>
                        <a:lnTo>
                          <a:pt x="177" y="273"/>
                        </a:lnTo>
                        <a:lnTo>
                          <a:pt x="163" y="140"/>
                        </a:lnTo>
                        <a:lnTo>
                          <a:pt x="113" y="103"/>
                        </a:lnTo>
                        <a:lnTo>
                          <a:pt x="100" y="91"/>
                        </a:lnTo>
                        <a:lnTo>
                          <a:pt x="99" y="78"/>
                        </a:lnTo>
                        <a:lnTo>
                          <a:pt x="104" y="69"/>
                        </a:lnTo>
                        <a:lnTo>
                          <a:pt x="110" y="62"/>
                        </a:lnTo>
                        <a:lnTo>
                          <a:pt x="115" y="52"/>
                        </a:lnTo>
                        <a:lnTo>
                          <a:pt x="119" y="44"/>
                        </a:lnTo>
                        <a:lnTo>
                          <a:pt x="119" y="34"/>
                        </a:lnTo>
                        <a:lnTo>
                          <a:pt x="115" y="25"/>
                        </a:lnTo>
                        <a:lnTo>
                          <a:pt x="109" y="14"/>
                        </a:lnTo>
                        <a:lnTo>
                          <a:pt x="100" y="6"/>
                        </a:lnTo>
                        <a:lnTo>
                          <a:pt x="90" y="2"/>
                        </a:lnTo>
                        <a:lnTo>
                          <a:pt x="77" y="0"/>
                        </a:lnTo>
                        <a:lnTo>
                          <a:pt x="66" y="2"/>
                        </a:lnTo>
                        <a:lnTo>
                          <a:pt x="55" y="5"/>
                        </a:lnTo>
                        <a:lnTo>
                          <a:pt x="42" y="16"/>
                        </a:lnTo>
                      </a:path>
                    </a:pathLst>
                  </a:cu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38" name="Freeform 34"/>
                  <p:cNvSpPr>
                    <a:spLocks/>
                  </p:cNvSpPr>
                  <p:nvPr/>
                </p:nvSpPr>
                <p:spPr bwMode="auto">
                  <a:xfrm>
                    <a:off x="4658" y="2042"/>
                    <a:ext cx="187" cy="607"/>
                  </a:xfrm>
                  <a:custGeom>
                    <a:avLst/>
                    <a:gdLst>
                      <a:gd name="T0" fmla="*/ 117 w 187"/>
                      <a:gd name="T1" fmla="*/ 0 h 607"/>
                      <a:gd name="T2" fmla="*/ 76 w 187"/>
                      <a:gd name="T3" fmla="*/ 19 h 607"/>
                      <a:gd name="T4" fmla="*/ 75 w 187"/>
                      <a:gd name="T5" fmla="*/ 60 h 607"/>
                      <a:gd name="T6" fmla="*/ 55 w 187"/>
                      <a:gd name="T7" fmla="*/ 79 h 607"/>
                      <a:gd name="T8" fmla="*/ 12 w 187"/>
                      <a:gd name="T9" fmla="*/ 101 h 607"/>
                      <a:gd name="T10" fmla="*/ 5 w 187"/>
                      <a:gd name="T11" fmla="*/ 218 h 607"/>
                      <a:gd name="T12" fmla="*/ 35 w 187"/>
                      <a:gd name="T13" fmla="*/ 319 h 607"/>
                      <a:gd name="T14" fmla="*/ 63 w 187"/>
                      <a:gd name="T15" fmla="*/ 395 h 607"/>
                      <a:gd name="T16" fmla="*/ 58 w 187"/>
                      <a:gd name="T17" fmla="*/ 576 h 607"/>
                      <a:gd name="T18" fmla="*/ 63 w 187"/>
                      <a:gd name="T19" fmla="*/ 584 h 607"/>
                      <a:gd name="T20" fmla="*/ 93 w 187"/>
                      <a:gd name="T21" fmla="*/ 603 h 607"/>
                      <a:gd name="T22" fmla="*/ 109 w 187"/>
                      <a:gd name="T23" fmla="*/ 606 h 607"/>
                      <a:gd name="T24" fmla="*/ 120 w 187"/>
                      <a:gd name="T25" fmla="*/ 601 h 607"/>
                      <a:gd name="T26" fmla="*/ 114 w 187"/>
                      <a:gd name="T27" fmla="*/ 591 h 607"/>
                      <a:gd name="T28" fmla="*/ 99 w 187"/>
                      <a:gd name="T29" fmla="*/ 576 h 607"/>
                      <a:gd name="T30" fmla="*/ 105 w 187"/>
                      <a:gd name="T31" fmla="*/ 570 h 607"/>
                      <a:gd name="T32" fmla="*/ 142 w 187"/>
                      <a:gd name="T33" fmla="*/ 582 h 607"/>
                      <a:gd name="T34" fmla="*/ 146 w 187"/>
                      <a:gd name="T35" fmla="*/ 574 h 607"/>
                      <a:gd name="T36" fmla="*/ 142 w 187"/>
                      <a:gd name="T37" fmla="*/ 567 h 607"/>
                      <a:gd name="T38" fmla="*/ 131 w 187"/>
                      <a:gd name="T39" fmla="*/ 556 h 607"/>
                      <a:gd name="T40" fmla="*/ 144 w 187"/>
                      <a:gd name="T41" fmla="*/ 497 h 607"/>
                      <a:gd name="T42" fmla="*/ 157 w 187"/>
                      <a:gd name="T43" fmla="*/ 332 h 607"/>
                      <a:gd name="T44" fmla="*/ 163 w 187"/>
                      <a:gd name="T45" fmla="*/ 300 h 607"/>
                      <a:gd name="T46" fmla="*/ 151 w 187"/>
                      <a:gd name="T47" fmla="*/ 234 h 607"/>
                      <a:gd name="T48" fmla="*/ 160 w 187"/>
                      <a:gd name="T49" fmla="*/ 233 h 607"/>
                      <a:gd name="T50" fmla="*/ 168 w 187"/>
                      <a:gd name="T51" fmla="*/ 230 h 607"/>
                      <a:gd name="T52" fmla="*/ 175 w 187"/>
                      <a:gd name="T53" fmla="*/ 226 h 607"/>
                      <a:gd name="T54" fmla="*/ 180 w 187"/>
                      <a:gd name="T55" fmla="*/ 221 h 607"/>
                      <a:gd name="T56" fmla="*/ 186 w 187"/>
                      <a:gd name="T57" fmla="*/ 212 h 607"/>
                      <a:gd name="T58" fmla="*/ 181 w 187"/>
                      <a:gd name="T59" fmla="*/ 180 h 607"/>
                      <a:gd name="T60" fmla="*/ 136 w 187"/>
                      <a:gd name="T61" fmla="*/ 104 h 607"/>
                      <a:gd name="T62" fmla="*/ 120 w 187"/>
                      <a:gd name="T63" fmla="*/ 82 h 607"/>
                      <a:gd name="T64" fmla="*/ 140 w 187"/>
                      <a:gd name="T65" fmla="*/ 68 h 607"/>
                      <a:gd name="T66" fmla="*/ 140 w 187"/>
                      <a:gd name="T67" fmla="*/ 64 h 607"/>
                      <a:gd name="T68" fmla="*/ 147 w 187"/>
                      <a:gd name="T69" fmla="*/ 57 h 607"/>
                      <a:gd name="T70" fmla="*/ 146 w 187"/>
                      <a:gd name="T71" fmla="*/ 40 h 607"/>
                      <a:gd name="T72" fmla="*/ 149 w 187"/>
                      <a:gd name="T73" fmla="*/ 22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7" h="607">
                        <a:moveTo>
                          <a:pt x="140" y="7"/>
                        </a:moveTo>
                        <a:lnTo>
                          <a:pt x="117" y="0"/>
                        </a:lnTo>
                        <a:lnTo>
                          <a:pt x="93" y="4"/>
                        </a:lnTo>
                        <a:lnTo>
                          <a:pt x="76" y="19"/>
                        </a:lnTo>
                        <a:lnTo>
                          <a:pt x="70" y="38"/>
                        </a:lnTo>
                        <a:lnTo>
                          <a:pt x="75" y="60"/>
                        </a:lnTo>
                        <a:lnTo>
                          <a:pt x="67" y="73"/>
                        </a:lnTo>
                        <a:lnTo>
                          <a:pt x="55" y="79"/>
                        </a:lnTo>
                        <a:lnTo>
                          <a:pt x="22" y="93"/>
                        </a:lnTo>
                        <a:lnTo>
                          <a:pt x="12" y="101"/>
                        </a:lnTo>
                        <a:lnTo>
                          <a:pt x="0" y="198"/>
                        </a:lnTo>
                        <a:lnTo>
                          <a:pt x="5" y="218"/>
                        </a:lnTo>
                        <a:lnTo>
                          <a:pt x="39" y="226"/>
                        </a:lnTo>
                        <a:lnTo>
                          <a:pt x="35" y="319"/>
                        </a:lnTo>
                        <a:lnTo>
                          <a:pt x="58" y="328"/>
                        </a:lnTo>
                        <a:lnTo>
                          <a:pt x="63" y="395"/>
                        </a:lnTo>
                        <a:lnTo>
                          <a:pt x="59" y="512"/>
                        </a:lnTo>
                        <a:lnTo>
                          <a:pt x="58" y="576"/>
                        </a:lnTo>
                        <a:lnTo>
                          <a:pt x="63" y="578"/>
                        </a:lnTo>
                        <a:lnTo>
                          <a:pt x="63" y="584"/>
                        </a:lnTo>
                        <a:lnTo>
                          <a:pt x="81" y="595"/>
                        </a:lnTo>
                        <a:lnTo>
                          <a:pt x="93" y="603"/>
                        </a:lnTo>
                        <a:lnTo>
                          <a:pt x="100" y="606"/>
                        </a:lnTo>
                        <a:lnTo>
                          <a:pt x="109" y="606"/>
                        </a:lnTo>
                        <a:lnTo>
                          <a:pt x="118" y="604"/>
                        </a:lnTo>
                        <a:lnTo>
                          <a:pt x="120" y="601"/>
                        </a:lnTo>
                        <a:lnTo>
                          <a:pt x="118" y="596"/>
                        </a:lnTo>
                        <a:lnTo>
                          <a:pt x="114" y="591"/>
                        </a:lnTo>
                        <a:lnTo>
                          <a:pt x="107" y="583"/>
                        </a:lnTo>
                        <a:lnTo>
                          <a:pt x="99" y="576"/>
                        </a:lnTo>
                        <a:lnTo>
                          <a:pt x="105" y="578"/>
                        </a:lnTo>
                        <a:lnTo>
                          <a:pt x="105" y="570"/>
                        </a:lnTo>
                        <a:lnTo>
                          <a:pt x="131" y="582"/>
                        </a:lnTo>
                        <a:lnTo>
                          <a:pt x="142" y="582"/>
                        </a:lnTo>
                        <a:lnTo>
                          <a:pt x="146" y="578"/>
                        </a:lnTo>
                        <a:lnTo>
                          <a:pt x="146" y="574"/>
                        </a:lnTo>
                        <a:lnTo>
                          <a:pt x="145" y="571"/>
                        </a:lnTo>
                        <a:lnTo>
                          <a:pt x="142" y="567"/>
                        </a:lnTo>
                        <a:lnTo>
                          <a:pt x="136" y="561"/>
                        </a:lnTo>
                        <a:lnTo>
                          <a:pt x="131" y="556"/>
                        </a:lnTo>
                        <a:lnTo>
                          <a:pt x="138" y="555"/>
                        </a:lnTo>
                        <a:lnTo>
                          <a:pt x="144" y="497"/>
                        </a:lnTo>
                        <a:lnTo>
                          <a:pt x="146" y="407"/>
                        </a:lnTo>
                        <a:lnTo>
                          <a:pt x="157" y="332"/>
                        </a:lnTo>
                        <a:lnTo>
                          <a:pt x="160" y="311"/>
                        </a:lnTo>
                        <a:lnTo>
                          <a:pt x="163" y="300"/>
                        </a:lnTo>
                        <a:lnTo>
                          <a:pt x="155" y="255"/>
                        </a:lnTo>
                        <a:lnTo>
                          <a:pt x="151" y="234"/>
                        </a:lnTo>
                        <a:lnTo>
                          <a:pt x="157" y="236"/>
                        </a:lnTo>
                        <a:lnTo>
                          <a:pt x="160" y="233"/>
                        </a:lnTo>
                        <a:lnTo>
                          <a:pt x="163" y="233"/>
                        </a:lnTo>
                        <a:lnTo>
                          <a:pt x="168" y="230"/>
                        </a:lnTo>
                        <a:lnTo>
                          <a:pt x="173" y="230"/>
                        </a:lnTo>
                        <a:lnTo>
                          <a:pt x="175" y="226"/>
                        </a:lnTo>
                        <a:lnTo>
                          <a:pt x="178" y="225"/>
                        </a:lnTo>
                        <a:lnTo>
                          <a:pt x="180" y="221"/>
                        </a:lnTo>
                        <a:lnTo>
                          <a:pt x="184" y="218"/>
                        </a:lnTo>
                        <a:lnTo>
                          <a:pt x="186" y="212"/>
                        </a:lnTo>
                        <a:lnTo>
                          <a:pt x="177" y="192"/>
                        </a:lnTo>
                        <a:lnTo>
                          <a:pt x="181" y="180"/>
                        </a:lnTo>
                        <a:lnTo>
                          <a:pt x="163" y="192"/>
                        </a:lnTo>
                        <a:lnTo>
                          <a:pt x="136" y="104"/>
                        </a:lnTo>
                        <a:lnTo>
                          <a:pt x="116" y="86"/>
                        </a:lnTo>
                        <a:lnTo>
                          <a:pt x="120" y="82"/>
                        </a:lnTo>
                        <a:lnTo>
                          <a:pt x="138" y="79"/>
                        </a:lnTo>
                        <a:lnTo>
                          <a:pt x="140" y="68"/>
                        </a:lnTo>
                        <a:lnTo>
                          <a:pt x="133" y="65"/>
                        </a:lnTo>
                        <a:lnTo>
                          <a:pt x="140" y="64"/>
                        </a:lnTo>
                        <a:lnTo>
                          <a:pt x="140" y="60"/>
                        </a:lnTo>
                        <a:lnTo>
                          <a:pt x="147" y="57"/>
                        </a:lnTo>
                        <a:lnTo>
                          <a:pt x="142" y="43"/>
                        </a:lnTo>
                        <a:lnTo>
                          <a:pt x="146" y="40"/>
                        </a:lnTo>
                        <a:lnTo>
                          <a:pt x="144" y="22"/>
                        </a:lnTo>
                        <a:lnTo>
                          <a:pt x="149" y="22"/>
                        </a:lnTo>
                        <a:lnTo>
                          <a:pt x="140" y="7"/>
                        </a:lnTo>
                      </a:path>
                    </a:pathLst>
                  </a:cu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39" name="Freeform 35"/>
                  <p:cNvSpPr>
                    <a:spLocks/>
                  </p:cNvSpPr>
                  <p:nvPr/>
                </p:nvSpPr>
                <p:spPr bwMode="auto">
                  <a:xfrm>
                    <a:off x="2617" y="2146"/>
                    <a:ext cx="166" cy="811"/>
                  </a:xfrm>
                  <a:custGeom>
                    <a:avLst/>
                    <a:gdLst>
                      <a:gd name="T0" fmla="*/ 108 w 166"/>
                      <a:gd name="T1" fmla="*/ 12 h 811"/>
                      <a:gd name="T2" fmla="*/ 69 w 166"/>
                      <a:gd name="T3" fmla="*/ 0 h 811"/>
                      <a:gd name="T4" fmla="*/ 40 w 166"/>
                      <a:gd name="T5" fmla="*/ 0 h 811"/>
                      <a:gd name="T6" fmla="*/ 14 w 166"/>
                      <a:gd name="T7" fmla="*/ 7 h 811"/>
                      <a:gd name="T8" fmla="*/ 4 w 166"/>
                      <a:gd name="T9" fmla="*/ 35 h 811"/>
                      <a:gd name="T10" fmla="*/ 4 w 166"/>
                      <a:gd name="T11" fmla="*/ 59 h 811"/>
                      <a:gd name="T12" fmla="*/ 18 w 166"/>
                      <a:gd name="T13" fmla="*/ 87 h 811"/>
                      <a:gd name="T14" fmla="*/ 30 w 166"/>
                      <a:gd name="T15" fmla="*/ 87 h 811"/>
                      <a:gd name="T16" fmla="*/ 14 w 166"/>
                      <a:gd name="T17" fmla="*/ 119 h 811"/>
                      <a:gd name="T18" fmla="*/ 0 w 166"/>
                      <a:gd name="T19" fmla="*/ 174 h 811"/>
                      <a:gd name="T20" fmla="*/ 0 w 166"/>
                      <a:gd name="T21" fmla="*/ 221 h 811"/>
                      <a:gd name="T22" fmla="*/ 4 w 166"/>
                      <a:gd name="T23" fmla="*/ 280 h 811"/>
                      <a:gd name="T24" fmla="*/ 14 w 166"/>
                      <a:gd name="T25" fmla="*/ 338 h 811"/>
                      <a:gd name="T26" fmla="*/ 33 w 166"/>
                      <a:gd name="T27" fmla="*/ 341 h 811"/>
                      <a:gd name="T28" fmla="*/ 33 w 166"/>
                      <a:gd name="T29" fmla="*/ 358 h 811"/>
                      <a:gd name="T30" fmla="*/ 43 w 166"/>
                      <a:gd name="T31" fmla="*/ 365 h 811"/>
                      <a:gd name="T32" fmla="*/ 43 w 166"/>
                      <a:gd name="T33" fmla="*/ 424 h 811"/>
                      <a:gd name="T34" fmla="*/ 53 w 166"/>
                      <a:gd name="T35" fmla="*/ 435 h 811"/>
                      <a:gd name="T36" fmla="*/ 53 w 166"/>
                      <a:gd name="T37" fmla="*/ 544 h 811"/>
                      <a:gd name="T38" fmla="*/ 53 w 166"/>
                      <a:gd name="T39" fmla="*/ 613 h 811"/>
                      <a:gd name="T40" fmla="*/ 38 w 166"/>
                      <a:gd name="T41" fmla="*/ 689 h 811"/>
                      <a:gd name="T42" fmla="*/ 32 w 166"/>
                      <a:gd name="T43" fmla="*/ 788 h 811"/>
                      <a:gd name="T44" fmla="*/ 49 w 166"/>
                      <a:gd name="T45" fmla="*/ 795 h 811"/>
                      <a:gd name="T46" fmla="*/ 49 w 166"/>
                      <a:gd name="T47" fmla="*/ 807 h 811"/>
                      <a:gd name="T48" fmla="*/ 77 w 166"/>
                      <a:gd name="T49" fmla="*/ 807 h 811"/>
                      <a:gd name="T50" fmla="*/ 82 w 166"/>
                      <a:gd name="T51" fmla="*/ 803 h 811"/>
                      <a:gd name="T52" fmla="*/ 93 w 166"/>
                      <a:gd name="T53" fmla="*/ 803 h 811"/>
                      <a:gd name="T54" fmla="*/ 93 w 166"/>
                      <a:gd name="T55" fmla="*/ 810 h 811"/>
                      <a:gd name="T56" fmla="*/ 113 w 166"/>
                      <a:gd name="T57" fmla="*/ 807 h 811"/>
                      <a:gd name="T58" fmla="*/ 156 w 166"/>
                      <a:gd name="T59" fmla="*/ 803 h 811"/>
                      <a:gd name="T60" fmla="*/ 156 w 166"/>
                      <a:gd name="T61" fmla="*/ 796 h 811"/>
                      <a:gd name="T62" fmla="*/ 117 w 166"/>
                      <a:gd name="T63" fmla="*/ 780 h 811"/>
                      <a:gd name="T64" fmla="*/ 117 w 166"/>
                      <a:gd name="T65" fmla="*/ 766 h 811"/>
                      <a:gd name="T66" fmla="*/ 152 w 166"/>
                      <a:gd name="T67" fmla="*/ 759 h 811"/>
                      <a:gd name="T68" fmla="*/ 152 w 166"/>
                      <a:gd name="T69" fmla="*/ 749 h 811"/>
                      <a:gd name="T70" fmla="*/ 128 w 166"/>
                      <a:gd name="T71" fmla="*/ 734 h 811"/>
                      <a:gd name="T72" fmla="*/ 128 w 166"/>
                      <a:gd name="T73" fmla="*/ 624 h 811"/>
                      <a:gd name="T74" fmla="*/ 136 w 166"/>
                      <a:gd name="T75" fmla="*/ 523 h 811"/>
                      <a:gd name="T76" fmla="*/ 134 w 166"/>
                      <a:gd name="T77" fmla="*/ 422 h 811"/>
                      <a:gd name="T78" fmla="*/ 132 w 166"/>
                      <a:gd name="T79" fmla="*/ 365 h 811"/>
                      <a:gd name="T80" fmla="*/ 136 w 166"/>
                      <a:gd name="T81" fmla="*/ 348 h 811"/>
                      <a:gd name="T82" fmla="*/ 136 w 166"/>
                      <a:gd name="T83" fmla="*/ 268 h 811"/>
                      <a:gd name="T84" fmla="*/ 165 w 166"/>
                      <a:gd name="T85" fmla="*/ 251 h 811"/>
                      <a:gd name="T86" fmla="*/ 165 w 166"/>
                      <a:gd name="T87" fmla="*/ 240 h 811"/>
                      <a:gd name="T88" fmla="*/ 103 w 166"/>
                      <a:gd name="T89" fmla="*/ 131 h 811"/>
                      <a:gd name="T90" fmla="*/ 72 w 166"/>
                      <a:gd name="T91" fmla="*/ 117 h 811"/>
                      <a:gd name="T92" fmla="*/ 77 w 166"/>
                      <a:gd name="T93" fmla="*/ 110 h 811"/>
                      <a:gd name="T94" fmla="*/ 97 w 166"/>
                      <a:gd name="T95" fmla="*/ 105 h 811"/>
                      <a:gd name="T96" fmla="*/ 97 w 166"/>
                      <a:gd name="T97" fmla="*/ 99 h 811"/>
                      <a:gd name="T98" fmla="*/ 103 w 166"/>
                      <a:gd name="T99" fmla="*/ 95 h 811"/>
                      <a:gd name="T100" fmla="*/ 103 w 166"/>
                      <a:gd name="T101" fmla="*/ 87 h 811"/>
                      <a:gd name="T102" fmla="*/ 108 w 166"/>
                      <a:gd name="T103" fmla="*/ 84 h 811"/>
                      <a:gd name="T104" fmla="*/ 103 w 166"/>
                      <a:gd name="T105" fmla="*/ 80 h 811"/>
                      <a:gd name="T106" fmla="*/ 107 w 166"/>
                      <a:gd name="T107" fmla="*/ 77 h 811"/>
                      <a:gd name="T108" fmla="*/ 97 w 166"/>
                      <a:gd name="T109" fmla="*/ 59 h 811"/>
                      <a:gd name="T110" fmla="*/ 103 w 166"/>
                      <a:gd name="T111" fmla="*/ 49 h 811"/>
                      <a:gd name="T112" fmla="*/ 97 w 166"/>
                      <a:gd name="T113" fmla="*/ 38 h 811"/>
                      <a:gd name="T114" fmla="*/ 107 w 166"/>
                      <a:gd name="T115" fmla="*/ 30 h 811"/>
                      <a:gd name="T116" fmla="*/ 108 w 166"/>
                      <a:gd name="T117" fmla="*/ 12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6" h="811">
                        <a:moveTo>
                          <a:pt x="108" y="12"/>
                        </a:moveTo>
                        <a:lnTo>
                          <a:pt x="69" y="0"/>
                        </a:lnTo>
                        <a:lnTo>
                          <a:pt x="40" y="0"/>
                        </a:lnTo>
                        <a:lnTo>
                          <a:pt x="14" y="7"/>
                        </a:lnTo>
                        <a:lnTo>
                          <a:pt x="4" y="35"/>
                        </a:lnTo>
                        <a:lnTo>
                          <a:pt x="4" y="59"/>
                        </a:lnTo>
                        <a:lnTo>
                          <a:pt x="18" y="87"/>
                        </a:lnTo>
                        <a:lnTo>
                          <a:pt x="30" y="87"/>
                        </a:lnTo>
                        <a:lnTo>
                          <a:pt x="14" y="119"/>
                        </a:lnTo>
                        <a:lnTo>
                          <a:pt x="0" y="174"/>
                        </a:lnTo>
                        <a:lnTo>
                          <a:pt x="0" y="221"/>
                        </a:lnTo>
                        <a:lnTo>
                          <a:pt x="4" y="280"/>
                        </a:lnTo>
                        <a:lnTo>
                          <a:pt x="14" y="338"/>
                        </a:lnTo>
                        <a:lnTo>
                          <a:pt x="33" y="341"/>
                        </a:lnTo>
                        <a:lnTo>
                          <a:pt x="33" y="358"/>
                        </a:lnTo>
                        <a:lnTo>
                          <a:pt x="43" y="365"/>
                        </a:lnTo>
                        <a:lnTo>
                          <a:pt x="43" y="424"/>
                        </a:lnTo>
                        <a:lnTo>
                          <a:pt x="53" y="435"/>
                        </a:lnTo>
                        <a:lnTo>
                          <a:pt x="53" y="544"/>
                        </a:lnTo>
                        <a:lnTo>
                          <a:pt x="53" y="613"/>
                        </a:lnTo>
                        <a:lnTo>
                          <a:pt x="38" y="689"/>
                        </a:lnTo>
                        <a:lnTo>
                          <a:pt x="32" y="788"/>
                        </a:lnTo>
                        <a:lnTo>
                          <a:pt x="49" y="795"/>
                        </a:lnTo>
                        <a:lnTo>
                          <a:pt x="49" y="807"/>
                        </a:lnTo>
                        <a:lnTo>
                          <a:pt x="77" y="807"/>
                        </a:lnTo>
                        <a:lnTo>
                          <a:pt x="82" y="803"/>
                        </a:lnTo>
                        <a:lnTo>
                          <a:pt x="93" y="803"/>
                        </a:lnTo>
                        <a:lnTo>
                          <a:pt x="93" y="810"/>
                        </a:lnTo>
                        <a:lnTo>
                          <a:pt x="113" y="807"/>
                        </a:lnTo>
                        <a:lnTo>
                          <a:pt x="156" y="803"/>
                        </a:lnTo>
                        <a:lnTo>
                          <a:pt x="156" y="796"/>
                        </a:lnTo>
                        <a:lnTo>
                          <a:pt x="117" y="780"/>
                        </a:lnTo>
                        <a:lnTo>
                          <a:pt x="117" y="766"/>
                        </a:lnTo>
                        <a:lnTo>
                          <a:pt x="152" y="759"/>
                        </a:lnTo>
                        <a:lnTo>
                          <a:pt x="152" y="749"/>
                        </a:lnTo>
                        <a:lnTo>
                          <a:pt x="128" y="734"/>
                        </a:lnTo>
                        <a:lnTo>
                          <a:pt x="128" y="624"/>
                        </a:lnTo>
                        <a:lnTo>
                          <a:pt x="136" y="523"/>
                        </a:lnTo>
                        <a:lnTo>
                          <a:pt x="134" y="422"/>
                        </a:lnTo>
                        <a:lnTo>
                          <a:pt x="132" y="365"/>
                        </a:lnTo>
                        <a:lnTo>
                          <a:pt x="136" y="348"/>
                        </a:lnTo>
                        <a:lnTo>
                          <a:pt x="136" y="268"/>
                        </a:lnTo>
                        <a:lnTo>
                          <a:pt x="165" y="251"/>
                        </a:lnTo>
                        <a:lnTo>
                          <a:pt x="165" y="240"/>
                        </a:lnTo>
                        <a:lnTo>
                          <a:pt x="103" y="131"/>
                        </a:lnTo>
                        <a:lnTo>
                          <a:pt x="72" y="117"/>
                        </a:lnTo>
                        <a:lnTo>
                          <a:pt x="77" y="110"/>
                        </a:lnTo>
                        <a:lnTo>
                          <a:pt x="97" y="105"/>
                        </a:lnTo>
                        <a:lnTo>
                          <a:pt x="97" y="99"/>
                        </a:lnTo>
                        <a:lnTo>
                          <a:pt x="103" y="95"/>
                        </a:lnTo>
                        <a:lnTo>
                          <a:pt x="103" y="87"/>
                        </a:lnTo>
                        <a:lnTo>
                          <a:pt x="108" y="84"/>
                        </a:lnTo>
                        <a:lnTo>
                          <a:pt x="103" y="80"/>
                        </a:lnTo>
                        <a:lnTo>
                          <a:pt x="107" y="77"/>
                        </a:lnTo>
                        <a:lnTo>
                          <a:pt x="97" y="59"/>
                        </a:lnTo>
                        <a:lnTo>
                          <a:pt x="103" y="49"/>
                        </a:lnTo>
                        <a:lnTo>
                          <a:pt x="97" y="38"/>
                        </a:lnTo>
                        <a:lnTo>
                          <a:pt x="107" y="30"/>
                        </a:lnTo>
                        <a:lnTo>
                          <a:pt x="108" y="12"/>
                        </a:lnTo>
                      </a:path>
                    </a:pathLst>
                  </a:cu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40" name="Freeform 36"/>
                  <p:cNvSpPr>
                    <a:spLocks/>
                  </p:cNvSpPr>
                  <p:nvPr/>
                </p:nvSpPr>
                <p:spPr bwMode="auto">
                  <a:xfrm>
                    <a:off x="2771" y="2258"/>
                    <a:ext cx="242" cy="835"/>
                  </a:xfrm>
                  <a:custGeom>
                    <a:avLst/>
                    <a:gdLst>
                      <a:gd name="T0" fmla="*/ 93 w 242"/>
                      <a:gd name="T1" fmla="*/ 11 h 835"/>
                      <a:gd name="T2" fmla="*/ 81 w 242"/>
                      <a:gd name="T3" fmla="*/ 57 h 835"/>
                      <a:gd name="T4" fmla="*/ 89 w 242"/>
                      <a:gd name="T5" fmla="*/ 62 h 835"/>
                      <a:gd name="T6" fmla="*/ 97 w 242"/>
                      <a:gd name="T7" fmla="*/ 80 h 835"/>
                      <a:gd name="T8" fmla="*/ 108 w 242"/>
                      <a:gd name="T9" fmla="*/ 108 h 835"/>
                      <a:gd name="T10" fmla="*/ 97 w 242"/>
                      <a:gd name="T11" fmla="*/ 114 h 835"/>
                      <a:gd name="T12" fmla="*/ 43 w 242"/>
                      <a:gd name="T13" fmla="*/ 156 h 835"/>
                      <a:gd name="T14" fmla="*/ 7 w 242"/>
                      <a:gd name="T15" fmla="*/ 409 h 835"/>
                      <a:gd name="T16" fmla="*/ 0 w 242"/>
                      <a:gd name="T17" fmla="*/ 452 h 835"/>
                      <a:gd name="T18" fmla="*/ 15 w 242"/>
                      <a:gd name="T19" fmla="*/ 477 h 835"/>
                      <a:gd name="T20" fmla="*/ 26 w 242"/>
                      <a:gd name="T21" fmla="*/ 483 h 835"/>
                      <a:gd name="T22" fmla="*/ 26 w 242"/>
                      <a:gd name="T23" fmla="*/ 444 h 835"/>
                      <a:gd name="T24" fmla="*/ 26 w 242"/>
                      <a:gd name="T25" fmla="*/ 464 h 835"/>
                      <a:gd name="T26" fmla="*/ 39 w 242"/>
                      <a:gd name="T27" fmla="*/ 450 h 835"/>
                      <a:gd name="T28" fmla="*/ 46 w 242"/>
                      <a:gd name="T29" fmla="*/ 418 h 835"/>
                      <a:gd name="T30" fmla="*/ 78 w 242"/>
                      <a:gd name="T31" fmla="*/ 636 h 835"/>
                      <a:gd name="T32" fmla="*/ 93 w 242"/>
                      <a:gd name="T33" fmla="*/ 769 h 835"/>
                      <a:gd name="T34" fmla="*/ 85 w 242"/>
                      <a:gd name="T35" fmla="*/ 828 h 835"/>
                      <a:gd name="T36" fmla="*/ 124 w 242"/>
                      <a:gd name="T37" fmla="*/ 820 h 835"/>
                      <a:gd name="T38" fmla="*/ 113 w 242"/>
                      <a:gd name="T39" fmla="*/ 744 h 835"/>
                      <a:gd name="T40" fmla="*/ 128 w 242"/>
                      <a:gd name="T41" fmla="*/ 642 h 835"/>
                      <a:gd name="T42" fmla="*/ 132 w 242"/>
                      <a:gd name="T43" fmla="*/ 742 h 835"/>
                      <a:gd name="T44" fmla="*/ 139 w 242"/>
                      <a:gd name="T45" fmla="*/ 812 h 835"/>
                      <a:gd name="T46" fmla="*/ 171 w 242"/>
                      <a:gd name="T47" fmla="*/ 814 h 835"/>
                      <a:gd name="T48" fmla="*/ 183 w 242"/>
                      <a:gd name="T49" fmla="*/ 636 h 835"/>
                      <a:gd name="T50" fmla="*/ 197 w 242"/>
                      <a:gd name="T51" fmla="*/ 619 h 835"/>
                      <a:gd name="T52" fmla="*/ 234 w 242"/>
                      <a:gd name="T53" fmla="*/ 636 h 835"/>
                      <a:gd name="T54" fmla="*/ 214 w 242"/>
                      <a:gd name="T55" fmla="*/ 425 h 835"/>
                      <a:gd name="T56" fmla="*/ 218 w 242"/>
                      <a:gd name="T57" fmla="*/ 384 h 835"/>
                      <a:gd name="T58" fmla="*/ 214 w 242"/>
                      <a:gd name="T59" fmla="*/ 280 h 835"/>
                      <a:gd name="T60" fmla="*/ 160 w 242"/>
                      <a:gd name="T61" fmla="*/ 140 h 835"/>
                      <a:gd name="T62" fmla="*/ 160 w 242"/>
                      <a:gd name="T63" fmla="*/ 91 h 835"/>
                      <a:gd name="T64" fmla="*/ 171 w 242"/>
                      <a:gd name="T65" fmla="*/ 83 h 835"/>
                      <a:gd name="T66" fmla="*/ 183 w 242"/>
                      <a:gd name="T67" fmla="*/ 69 h 835"/>
                      <a:gd name="T68" fmla="*/ 175 w 242"/>
                      <a:gd name="T69" fmla="*/ 11 h 835"/>
                      <a:gd name="T70" fmla="*/ 146 w 242"/>
                      <a:gd name="T71" fmla="*/ 3 h 835"/>
                      <a:gd name="T72" fmla="*/ 121 w 242"/>
                      <a:gd name="T73" fmla="*/ 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2" h="835">
                        <a:moveTo>
                          <a:pt x="121" y="6"/>
                        </a:moveTo>
                        <a:lnTo>
                          <a:pt x="93" y="11"/>
                        </a:lnTo>
                        <a:lnTo>
                          <a:pt x="81" y="43"/>
                        </a:lnTo>
                        <a:lnTo>
                          <a:pt x="81" y="57"/>
                        </a:lnTo>
                        <a:lnTo>
                          <a:pt x="93" y="57"/>
                        </a:lnTo>
                        <a:lnTo>
                          <a:pt x="89" y="62"/>
                        </a:lnTo>
                        <a:lnTo>
                          <a:pt x="93" y="66"/>
                        </a:lnTo>
                        <a:lnTo>
                          <a:pt x="97" y="80"/>
                        </a:lnTo>
                        <a:lnTo>
                          <a:pt x="100" y="82"/>
                        </a:lnTo>
                        <a:lnTo>
                          <a:pt x="108" y="108"/>
                        </a:lnTo>
                        <a:lnTo>
                          <a:pt x="108" y="114"/>
                        </a:lnTo>
                        <a:lnTo>
                          <a:pt x="97" y="114"/>
                        </a:lnTo>
                        <a:lnTo>
                          <a:pt x="77" y="146"/>
                        </a:lnTo>
                        <a:lnTo>
                          <a:pt x="43" y="156"/>
                        </a:lnTo>
                        <a:lnTo>
                          <a:pt x="26" y="181"/>
                        </a:lnTo>
                        <a:lnTo>
                          <a:pt x="7" y="409"/>
                        </a:lnTo>
                        <a:lnTo>
                          <a:pt x="15" y="412"/>
                        </a:lnTo>
                        <a:lnTo>
                          <a:pt x="0" y="452"/>
                        </a:lnTo>
                        <a:lnTo>
                          <a:pt x="7" y="477"/>
                        </a:lnTo>
                        <a:lnTo>
                          <a:pt x="15" y="477"/>
                        </a:lnTo>
                        <a:lnTo>
                          <a:pt x="19" y="483"/>
                        </a:lnTo>
                        <a:lnTo>
                          <a:pt x="26" y="483"/>
                        </a:lnTo>
                        <a:lnTo>
                          <a:pt x="22" y="459"/>
                        </a:lnTo>
                        <a:lnTo>
                          <a:pt x="26" y="444"/>
                        </a:lnTo>
                        <a:lnTo>
                          <a:pt x="30" y="456"/>
                        </a:lnTo>
                        <a:lnTo>
                          <a:pt x="26" y="464"/>
                        </a:lnTo>
                        <a:lnTo>
                          <a:pt x="31" y="469"/>
                        </a:lnTo>
                        <a:lnTo>
                          <a:pt x="39" y="450"/>
                        </a:lnTo>
                        <a:lnTo>
                          <a:pt x="33" y="416"/>
                        </a:lnTo>
                        <a:lnTo>
                          <a:pt x="46" y="418"/>
                        </a:lnTo>
                        <a:lnTo>
                          <a:pt x="39" y="624"/>
                        </a:lnTo>
                        <a:lnTo>
                          <a:pt x="78" y="636"/>
                        </a:lnTo>
                        <a:lnTo>
                          <a:pt x="97" y="757"/>
                        </a:lnTo>
                        <a:lnTo>
                          <a:pt x="93" y="769"/>
                        </a:lnTo>
                        <a:lnTo>
                          <a:pt x="85" y="819"/>
                        </a:lnTo>
                        <a:lnTo>
                          <a:pt x="85" y="828"/>
                        </a:lnTo>
                        <a:lnTo>
                          <a:pt x="113" y="834"/>
                        </a:lnTo>
                        <a:lnTo>
                          <a:pt x="124" y="820"/>
                        </a:lnTo>
                        <a:lnTo>
                          <a:pt x="117" y="776"/>
                        </a:lnTo>
                        <a:lnTo>
                          <a:pt x="113" y="744"/>
                        </a:lnTo>
                        <a:lnTo>
                          <a:pt x="124" y="641"/>
                        </a:lnTo>
                        <a:lnTo>
                          <a:pt x="128" y="642"/>
                        </a:lnTo>
                        <a:lnTo>
                          <a:pt x="139" y="679"/>
                        </a:lnTo>
                        <a:lnTo>
                          <a:pt x="132" y="742"/>
                        </a:lnTo>
                        <a:lnTo>
                          <a:pt x="124" y="747"/>
                        </a:lnTo>
                        <a:lnTo>
                          <a:pt x="139" y="812"/>
                        </a:lnTo>
                        <a:lnTo>
                          <a:pt x="166" y="819"/>
                        </a:lnTo>
                        <a:lnTo>
                          <a:pt x="171" y="814"/>
                        </a:lnTo>
                        <a:lnTo>
                          <a:pt x="151" y="749"/>
                        </a:lnTo>
                        <a:lnTo>
                          <a:pt x="183" y="636"/>
                        </a:lnTo>
                        <a:lnTo>
                          <a:pt x="197" y="627"/>
                        </a:lnTo>
                        <a:lnTo>
                          <a:pt x="197" y="619"/>
                        </a:lnTo>
                        <a:lnTo>
                          <a:pt x="226" y="621"/>
                        </a:lnTo>
                        <a:lnTo>
                          <a:pt x="234" y="636"/>
                        </a:lnTo>
                        <a:lnTo>
                          <a:pt x="241" y="627"/>
                        </a:lnTo>
                        <a:lnTo>
                          <a:pt x="214" y="425"/>
                        </a:lnTo>
                        <a:lnTo>
                          <a:pt x="218" y="426"/>
                        </a:lnTo>
                        <a:lnTo>
                          <a:pt x="218" y="384"/>
                        </a:lnTo>
                        <a:lnTo>
                          <a:pt x="222" y="379"/>
                        </a:lnTo>
                        <a:lnTo>
                          <a:pt x="214" y="280"/>
                        </a:lnTo>
                        <a:lnTo>
                          <a:pt x="206" y="163"/>
                        </a:lnTo>
                        <a:lnTo>
                          <a:pt x="160" y="140"/>
                        </a:lnTo>
                        <a:lnTo>
                          <a:pt x="147" y="114"/>
                        </a:lnTo>
                        <a:lnTo>
                          <a:pt x="160" y="91"/>
                        </a:lnTo>
                        <a:lnTo>
                          <a:pt x="166" y="94"/>
                        </a:lnTo>
                        <a:lnTo>
                          <a:pt x="171" y="83"/>
                        </a:lnTo>
                        <a:lnTo>
                          <a:pt x="171" y="70"/>
                        </a:lnTo>
                        <a:lnTo>
                          <a:pt x="183" y="69"/>
                        </a:lnTo>
                        <a:lnTo>
                          <a:pt x="186" y="36"/>
                        </a:lnTo>
                        <a:lnTo>
                          <a:pt x="175" y="11"/>
                        </a:lnTo>
                        <a:lnTo>
                          <a:pt x="163" y="3"/>
                        </a:lnTo>
                        <a:lnTo>
                          <a:pt x="146" y="3"/>
                        </a:lnTo>
                        <a:lnTo>
                          <a:pt x="133" y="0"/>
                        </a:lnTo>
                        <a:lnTo>
                          <a:pt x="121" y="6"/>
                        </a:lnTo>
                      </a:path>
                    </a:pathLst>
                  </a:cu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41" name="Freeform 37"/>
                  <p:cNvSpPr>
                    <a:spLocks/>
                  </p:cNvSpPr>
                  <p:nvPr/>
                </p:nvSpPr>
                <p:spPr bwMode="auto">
                  <a:xfrm>
                    <a:off x="4083" y="2250"/>
                    <a:ext cx="268" cy="851"/>
                  </a:xfrm>
                  <a:custGeom>
                    <a:avLst/>
                    <a:gdLst>
                      <a:gd name="T0" fmla="*/ 163 w 268"/>
                      <a:gd name="T1" fmla="*/ 11 h 851"/>
                      <a:gd name="T2" fmla="*/ 176 w 268"/>
                      <a:gd name="T3" fmla="*/ 58 h 851"/>
                      <a:gd name="T4" fmla="*/ 167 w 268"/>
                      <a:gd name="T5" fmla="*/ 63 h 851"/>
                      <a:gd name="T6" fmla="*/ 159 w 268"/>
                      <a:gd name="T7" fmla="*/ 81 h 851"/>
                      <a:gd name="T8" fmla="*/ 145 w 268"/>
                      <a:gd name="T9" fmla="*/ 110 h 851"/>
                      <a:gd name="T10" fmla="*/ 159 w 268"/>
                      <a:gd name="T11" fmla="*/ 116 h 851"/>
                      <a:gd name="T12" fmla="*/ 219 w 268"/>
                      <a:gd name="T13" fmla="*/ 159 h 851"/>
                      <a:gd name="T14" fmla="*/ 258 w 268"/>
                      <a:gd name="T15" fmla="*/ 417 h 851"/>
                      <a:gd name="T16" fmla="*/ 267 w 268"/>
                      <a:gd name="T17" fmla="*/ 461 h 851"/>
                      <a:gd name="T18" fmla="*/ 250 w 268"/>
                      <a:gd name="T19" fmla="*/ 486 h 851"/>
                      <a:gd name="T20" fmla="*/ 237 w 268"/>
                      <a:gd name="T21" fmla="*/ 492 h 851"/>
                      <a:gd name="T22" fmla="*/ 237 w 268"/>
                      <a:gd name="T23" fmla="*/ 453 h 851"/>
                      <a:gd name="T24" fmla="*/ 237 w 268"/>
                      <a:gd name="T25" fmla="*/ 472 h 851"/>
                      <a:gd name="T26" fmla="*/ 223 w 268"/>
                      <a:gd name="T27" fmla="*/ 458 h 851"/>
                      <a:gd name="T28" fmla="*/ 215 w 268"/>
                      <a:gd name="T29" fmla="*/ 426 h 851"/>
                      <a:gd name="T30" fmla="*/ 180 w 268"/>
                      <a:gd name="T31" fmla="*/ 648 h 851"/>
                      <a:gd name="T32" fmla="*/ 163 w 268"/>
                      <a:gd name="T33" fmla="*/ 784 h 851"/>
                      <a:gd name="T34" fmla="*/ 172 w 268"/>
                      <a:gd name="T35" fmla="*/ 845 h 851"/>
                      <a:gd name="T36" fmla="*/ 129 w 268"/>
                      <a:gd name="T37" fmla="*/ 836 h 851"/>
                      <a:gd name="T38" fmla="*/ 141 w 268"/>
                      <a:gd name="T39" fmla="*/ 759 h 851"/>
                      <a:gd name="T40" fmla="*/ 124 w 268"/>
                      <a:gd name="T41" fmla="*/ 655 h 851"/>
                      <a:gd name="T42" fmla="*/ 120 w 268"/>
                      <a:gd name="T43" fmla="*/ 756 h 851"/>
                      <a:gd name="T44" fmla="*/ 112 w 268"/>
                      <a:gd name="T45" fmla="*/ 827 h 851"/>
                      <a:gd name="T46" fmla="*/ 77 w 268"/>
                      <a:gd name="T47" fmla="*/ 831 h 851"/>
                      <a:gd name="T48" fmla="*/ 63 w 268"/>
                      <a:gd name="T49" fmla="*/ 648 h 851"/>
                      <a:gd name="T50" fmla="*/ 48 w 268"/>
                      <a:gd name="T51" fmla="*/ 631 h 851"/>
                      <a:gd name="T52" fmla="*/ 8 w 268"/>
                      <a:gd name="T53" fmla="*/ 648 h 851"/>
                      <a:gd name="T54" fmla="*/ 30 w 268"/>
                      <a:gd name="T55" fmla="*/ 433 h 851"/>
                      <a:gd name="T56" fmla="*/ 25 w 268"/>
                      <a:gd name="T57" fmla="*/ 392 h 851"/>
                      <a:gd name="T58" fmla="*/ 29 w 268"/>
                      <a:gd name="T59" fmla="*/ 285 h 851"/>
                      <a:gd name="T60" fmla="*/ 89 w 268"/>
                      <a:gd name="T61" fmla="*/ 143 h 851"/>
                      <a:gd name="T62" fmla="*/ 89 w 268"/>
                      <a:gd name="T63" fmla="*/ 93 h 851"/>
                      <a:gd name="T64" fmla="*/ 77 w 268"/>
                      <a:gd name="T65" fmla="*/ 84 h 851"/>
                      <a:gd name="T66" fmla="*/ 63 w 268"/>
                      <a:gd name="T67" fmla="*/ 70 h 851"/>
                      <a:gd name="T68" fmla="*/ 72 w 268"/>
                      <a:gd name="T69" fmla="*/ 11 h 851"/>
                      <a:gd name="T70" fmla="*/ 105 w 268"/>
                      <a:gd name="T71" fmla="*/ 2 h 851"/>
                      <a:gd name="T72" fmla="*/ 132 w 268"/>
                      <a:gd name="T73" fmla="*/ 6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851">
                        <a:moveTo>
                          <a:pt x="132" y="6"/>
                        </a:moveTo>
                        <a:lnTo>
                          <a:pt x="163" y="11"/>
                        </a:lnTo>
                        <a:lnTo>
                          <a:pt x="176" y="44"/>
                        </a:lnTo>
                        <a:lnTo>
                          <a:pt x="176" y="58"/>
                        </a:lnTo>
                        <a:lnTo>
                          <a:pt x="163" y="58"/>
                        </a:lnTo>
                        <a:lnTo>
                          <a:pt x="167" y="63"/>
                        </a:lnTo>
                        <a:lnTo>
                          <a:pt x="163" y="67"/>
                        </a:lnTo>
                        <a:lnTo>
                          <a:pt x="159" y="81"/>
                        </a:lnTo>
                        <a:lnTo>
                          <a:pt x="154" y="83"/>
                        </a:lnTo>
                        <a:lnTo>
                          <a:pt x="145" y="110"/>
                        </a:lnTo>
                        <a:lnTo>
                          <a:pt x="145" y="116"/>
                        </a:lnTo>
                        <a:lnTo>
                          <a:pt x="159" y="116"/>
                        </a:lnTo>
                        <a:lnTo>
                          <a:pt x="181" y="148"/>
                        </a:lnTo>
                        <a:lnTo>
                          <a:pt x="219" y="159"/>
                        </a:lnTo>
                        <a:lnTo>
                          <a:pt x="237" y="185"/>
                        </a:lnTo>
                        <a:lnTo>
                          <a:pt x="258" y="417"/>
                        </a:lnTo>
                        <a:lnTo>
                          <a:pt x="249" y="420"/>
                        </a:lnTo>
                        <a:lnTo>
                          <a:pt x="267" y="461"/>
                        </a:lnTo>
                        <a:lnTo>
                          <a:pt x="258" y="486"/>
                        </a:lnTo>
                        <a:lnTo>
                          <a:pt x="250" y="486"/>
                        </a:lnTo>
                        <a:lnTo>
                          <a:pt x="245" y="492"/>
                        </a:lnTo>
                        <a:lnTo>
                          <a:pt x="237" y="492"/>
                        </a:lnTo>
                        <a:lnTo>
                          <a:pt x="241" y="468"/>
                        </a:lnTo>
                        <a:lnTo>
                          <a:pt x="237" y="453"/>
                        </a:lnTo>
                        <a:lnTo>
                          <a:pt x="233" y="465"/>
                        </a:lnTo>
                        <a:lnTo>
                          <a:pt x="237" y="472"/>
                        </a:lnTo>
                        <a:lnTo>
                          <a:pt x="232" y="478"/>
                        </a:lnTo>
                        <a:lnTo>
                          <a:pt x="223" y="458"/>
                        </a:lnTo>
                        <a:lnTo>
                          <a:pt x="229" y="424"/>
                        </a:lnTo>
                        <a:lnTo>
                          <a:pt x="215" y="426"/>
                        </a:lnTo>
                        <a:lnTo>
                          <a:pt x="223" y="637"/>
                        </a:lnTo>
                        <a:lnTo>
                          <a:pt x="180" y="648"/>
                        </a:lnTo>
                        <a:lnTo>
                          <a:pt x="159" y="771"/>
                        </a:lnTo>
                        <a:lnTo>
                          <a:pt x="163" y="784"/>
                        </a:lnTo>
                        <a:lnTo>
                          <a:pt x="172" y="835"/>
                        </a:lnTo>
                        <a:lnTo>
                          <a:pt x="172" y="845"/>
                        </a:lnTo>
                        <a:lnTo>
                          <a:pt x="141" y="850"/>
                        </a:lnTo>
                        <a:lnTo>
                          <a:pt x="129" y="836"/>
                        </a:lnTo>
                        <a:lnTo>
                          <a:pt x="136" y="791"/>
                        </a:lnTo>
                        <a:lnTo>
                          <a:pt x="141" y="759"/>
                        </a:lnTo>
                        <a:lnTo>
                          <a:pt x="128" y="654"/>
                        </a:lnTo>
                        <a:lnTo>
                          <a:pt x="124" y="655"/>
                        </a:lnTo>
                        <a:lnTo>
                          <a:pt x="112" y="692"/>
                        </a:lnTo>
                        <a:lnTo>
                          <a:pt x="120" y="756"/>
                        </a:lnTo>
                        <a:lnTo>
                          <a:pt x="129" y="762"/>
                        </a:lnTo>
                        <a:lnTo>
                          <a:pt x="112" y="827"/>
                        </a:lnTo>
                        <a:lnTo>
                          <a:pt x="81" y="836"/>
                        </a:lnTo>
                        <a:lnTo>
                          <a:pt x="77" y="831"/>
                        </a:lnTo>
                        <a:lnTo>
                          <a:pt x="98" y="763"/>
                        </a:lnTo>
                        <a:lnTo>
                          <a:pt x="63" y="648"/>
                        </a:lnTo>
                        <a:lnTo>
                          <a:pt x="48" y="639"/>
                        </a:lnTo>
                        <a:lnTo>
                          <a:pt x="48" y="631"/>
                        </a:lnTo>
                        <a:lnTo>
                          <a:pt x="17" y="633"/>
                        </a:lnTo>
                        <a:lnTo>
                          <a:pt x="8" y="648"/>
                        </a:lnTo>
                        <a:lnTo>
                          <a:pt x="0" y="639"/>
                        </a:lnTo>
                        <a:lnTo>
                          <a:pt x="30" y="433"/>
                        </a:lnTo>
                        <a:lnTo>
                          <a:pt x="25" y="434"/>
                        </a:lnTo>
                        <a:lnTo>
                          <a:pt x="25" y="392"/>
                        </a:lnTo>
                        <a:lnTo>
                          <a:pt x="20" y="386"/>
                        </a:lnTo>
                        <a:lnTo>
                          <a:pt x="29" y="285"/>
                        </a:lnTo>
                        <a:lnTo>
                          <a:pt x="39" y="166"/>
                        </a:lnTo>
                        <a:lnTo>
                          <a:pt x="89" y="143"/>
                        </a:lnTo>
                        <a:lnTo>
                          <a:pt x="103" y="116"/>
                        </a:lnTo>
                        <a:lnTo>
                          <a:pt x="89" y="93"/>
                        </a:lnTo>
                        <a:lnTo>
                          <a:pt x="81" y="95"/>
                        </a:lnTo>
                        <a:lnTo>
                          <a:pt x="77" y="84"/>
                        </a:lnTo>
                        <a:lnTo>
                          <a:pt x="77" y="71"/>
                        </a:lnTo>
                        <a:lnTo>
                          <a:pt x="63" y="70"/>
                        </a:lnTo>
                        <a:lnTo>
                          <a:pt x="60" y="36"/>
                        </a:lnTo>
                        <a:lnTo>
                          <a:pt x="72" y="11"/>
                        </a:lnTo>
                        <a:lnTo>
                          <a:pt x="85" y="2"/>
                        </a:lnTo>
                        <a:lnTo>
                          <a:pt x="105" y="2"/>
                        </a:lnTo>
                        <a:lnTo>
                          <a:pt x="118" y="0"/>
                        </a:lnTo>
                        <a:lnTo>
                          <a:pt x="132" y="6"/>
                        </a:lnTo>
                      </a:path>
                    </a:pathLst>
                  </a:cu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grpSp>
            <p:sp>
              <p:nvSpPr>
                <p:cNvPr id="712742" name="Freeform 38"/>
                <p:cNvSpPr>
                  <a:spLocks/>
                </p:cNvSpPr>
                <p:nvPr/>
              </p:nvSpPr>
              <p:spPr bwMode="auto">
                <a:xfrm>
                  <a:off x="3183" y="2118"/>
                  <a:ext cx="134" cy="601"/>
                </a:xfrm>
                <a:custGeom>
                  <a:avLst/>
                  <a:gdLst>
                    <a:gd name="T0" fmla="*/ 30 w 134"/>
                    <a:gd name="T1" fmla="*/ 11 h 601"/>
                    <a:gd name="T2" fmla="*/ 30 w 134"/>
                    <a:gd name="T3" fmla="*/ 27 h 601"/>
                    <a:gd name="T4" fmla="*/ 33 w 134"/>
                    <a:gd name="T5" fmla="*/ 31 h 601"/>
                    <a:gd name="T6" fmla="*/ 27 w 134"/>
                    <a:gd name="T7" fmla="*/ 42 h 601"/>
                    <a:gd name="T8" fmla="*/ 30 w 134"/>
                    <a:gd name="T9" fmla="*/ 46 h 601"/>
                    <a:gd name="T10" fmla="*/ 30 w 134"/>
                    <a:gd name="T11" fmla="*/ 51 h 601"/>
                    <a:gd name="T12" fmla="*/ 34 w 134"/>
                    <a:gd name="T13" fmla="*/ 67 h 601"/>
                    <a:gd name="T14" fmla="*/ 34 w 134"/>
                    <a:gd name="T15" fmla="*/ 70 h 601"/>
                    <a:gd name="T16" fmla="*/ 10 w 134"/>
                    <a:gd name="T17" fmla="*/ 86 h 601"/>
                    <a:gd name="T18" fmla="*/ 0 w 134"/>
                    <a:gd name="T19" fmla="*/ 211 h 601"/>
                    <a:gd name="T20" fmla="*/ 13 w 134"/>
                    <a:gd name="T21" fmla="*/ 232 h 601"/>
                    <a:gd name="T22" fmla="*/ 8 w 134"/>
                    <a:gd name="T23" fmla="*/ 300 h 601"/>
                    <a:gd name="T24" fmla="*/ 17 w 134"/>
                    <a:gd name="T25" fmla="*/ 307 h 601"/>
                    <a:gd name="T26" fmla="*/ 22 w 134"/>
                    <a:gd name="T27" fmla="*/ 413 h 601"/>
                    <a:gd name="T28" fmla="*/ 28 w 134"/>
                    <a:gd name="T29" fmla="*/ 519 h 601"/>
                    <a:gd name="T30" fmla="*/ 25 w 134"/>
                    <a:gd name="T31" fmla="*/ 525 h 601"/>
                    <a:gd name="T32" fmla="*/ 2 w 134"/>
                    <a:gd name="T33" fmla="*/ 545 h 601"/>
                    <a:gd name="T34" fmla="*/ 5 w 134"/>
                    <a:gd name="T35" fmla="*/ 548 h 601"/>
                    <a:gd name="T36" fmla="*/ 13 w 134"/>
                    <a:gd name="T37" fmla="*/ 553 h 601"/>
                    <a:gd name="T38" fmla="*/ 28 w 134"/>
                    <a:gd name="T39" fmla="*/ 548 h 601"/>
                    <a:gd name="T40" fmla="*/ 41 w 134"/>
                    <a:gd name="T41" fmla="*/ 541 h 601"/>
                    <a:gd name="T42" fmla="*/ 52 w 134"/>
                    <a:gd name="T43" fmla="*/ 537 h 601"/>
                    <a:gd name="T44" fmla="*/ 52 w 134"/>
                    <a:gd name="T45" fmla="*/ 555 h 601"/>
                    <a:gd name="T46" fmla="*/ 57 w 134"/>
                    <a:gd name="T47" fmla="*/ 555 h 601"/>
                    <a:gd name="T48" fmla="*/ 49 w 134"/>
                    <a:gd name="T49" fmla="*/ 571 h 601"/>
                    <a:gd name="T50" fmla="*/ 53 w 134"/>
                    <a:gd name="T51" fmla="*/ 596 h 601"/>
                    <a:gd name="T52" fmla="*/ 61 w 134"/>
                    <a:gd name="T53" fmla="*/ 600 h 601"/>
                    <a:gd name="T54" fmla="*/ 75 w 134"/>
                    <a:gd name="T55" fmla="*/ 579 h 601"/>
                    <a:gd name="T56" fmla="*/ 75 w 134"/>
                    <a:gd name="T57" fmla="*/ 563 h 601"/>
                    <a:gd name="T58" fmla="*/ 79 w 134"/>
                    <a:gd name="T59" fmla="*/ 562 h 601"/>
                    <a:gd name="T60" fmla="*/ 85 w 134"/>
                    <a:gd name="T61" fmla="*/ 425 h 601"/>
                    <a:gd name="T62" fmla="*/ 79 w 134"/>
                    <a:gd name="T63" fmla="*/ 412 h 601"/>
                    <a:gd name="T64" fmla="*/ 95 w 134"/>
                    <a:gd name="T65" fmla="*/ 320 h 601"/>
                    <a:gd name="T66" fmla="*/ 105 w 134"/>
                    <a:gd name="T67" fmla="*/ 316 h 601"/>
                    <a:gd name="T68" fmla="*/ 108 w 134"/>
                    <a:gd name="T69" fmla="*/ 221 h 601"/>
                    <a:gd name="T70" fmla="*/ 133 w 134"/>
                    <a:gd name="T71" fmla="*/ 210 h 601"/>
                    <a:gd name="T72" fmla="*/ 123 w 134"/>
                    <a:gd name="T73" fmla="*/ 107 h 601"/>
                    <a:gd name="T74" fmla="*/ 84 w 134"/>
                    <a:gd name="T75" fmla="*/ 79 h 601"/>
                    <a:gd name="T76" fmla="*/ 75 w 134"/>
                    <a:gd name="T77" fmla="*/ 69 h 601"/>
                    <a:gd name="T78" fmla="*/ 75 w 134"/>
                    <a:gd name="T79" fmla="*/ 60 h 601"/>
                    <a:gd name="T80" fmla="*/ 78 w 134"/>
                    <a:gd name="T81" fmla="*/ 53 h 601"/>
                    <a:gd name="T82" fmla="*/ 82 w 134"/>
                    <a:gd name="T83" fmla="*/ 47 h 601"/>
                    <a:gd name="T84" fmla="*/ 86 w 134"/>
                    <a:gd name="T85" fmla="*/ 40 h 601"/>
                    <a:gd name="T86" fmla="*/ 89 w 134"/>
                    <a:gd name="T87" fmla="*/ 33 h 601"/>
                    <a:gd name="T88" fmla="*/ 89 w 134"/>
                    <a:gd name="T89" fmla="*/ 26 h 601"/>
                    <a:gd name="T90" fmla="*/ 86 w 134"/>
                    <a:gd name="T91" fmla="*/ 18 h 601"/>
                    <a:gd name="T92" fmla="*/ 82 w 134"/>
                    <a:gd name="T93" fmla="*/ 10 h 601"/>
                    <a:gd name="T94" fmla="*/ 75 w 134"/>
                    <a:gd name="T95" fmla="*/ 4 h 601"/>
                    <a:gd name="T96" fmla="*/ 67 w 134"/>
                    <a:gd name="T97" fmla="*/ 0 h 601"/>
                    <a:gd name="T98" fmla="*/ 58 w 134"/>
                    <a:gd name="T99" fmla="*/ 0 h 601"/>
                    <a:gd name="T100" fmla="*/ 49 w 134"/>
                    <a:gd name="T101" fmla="*/ 1 h 601"/>
                    <a:gd name="T102" fmla="*/ 41 w 134"/>
                    <a:gd name="T103" fmla="*/ 4 h 601"/>
                    <a:gd name="T104" fmla="*/ 30 w 134"/>
                    <a:gd name="T105" fmla="*/ 1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 h="601">
                      <a:moveTo>
                        <a:pt x="30" y="11"/>
                      </a:moveTo>
                      <a:lnTo>
                        <a:pt x="30" y="27"/>
                      </a:lnTo>
                      <a:lnTo>
                        <a:pt x="33" y="31"/>
                      </a:lnTo>
                      <a:lnTo>
                        <a:pt x="27" y="42"/>
                      </a:lnTo>
                      <a:lnTo>
                        <a:pt x="30" y="46"/>
                      </a:lnTo>
                      <a:lnTo>
                        <a:pt x="30" y="51"/>
                      </a:lnTo>
                      <a:lnTo>
                        <a:pt x="34" y="67"/>
                      </a:lnTo>
                      <a:lnTo>
                        <a:pt x="34" y="70"/>
                      </a:lnTo>
                      <a:lnTo>
                        <a:pt x="10" y="86"/>
                      </a:lnTo>
                      <a:lnTo>
                        <a:pt x="0" y="211"/>
                      </a:lnTo>
                      <a:lnTo>
                        <a:pt x="13" y="232"/>
                      </a:lnTo>
                      <a:lnTo>
                        <a:pt x="8" y="300"/>
                      </a:lnTo>
                      <a:lnTo>
                        <a:pt x="17" y="307"/>
                      </a:lnTo>
                      <a:lnTo>
                        <a:pt x="22" y="413"/>
                      </a:lnTo>
                      <a:lnTo>
                        <a:pt x="28" y="519"/>
                      </a:lnTo>
                      <a:lnTo>
                        <a:pt x="25" y="525"/>
                      </a:lnTo>
                      <a:lnTo>
                        <a:pt x="2" y="545"/>
                      </a:lnTo>
                      <a:lnTo>
                        <a:pt x="5" y="548"/>
                      </a:lnTo>
                      <a:lnTo>
                        <a:pt x="13" y="553"/>
                      </a:lnTo>
                      <a:lnTo>
                        <a:pt x="28" y="548"/>
                      </a:lnTo>
                      <a:lnTo>
                        <a:pt x="41" y="541"/>
                      </a:lnTo>
                      <a:lnTo>
                        <a:pt x="52" y="537"/>
                      </a:lnTo>
                      <a:lnTo>
                        <a:pt x="52" y="555"/>
                      </a:lnTo>
                      <a:lnTo>
                        <a:pt x="57" y="555"/>
                      </a:lnTo>
                      <a:lnTo>
                        <a:pt x="49" y="571"/>
                      </a:lnTo>
                      <a:lnTo>
                        <a:pt x="53" y="596"/>
                      </a:lnTo>
                      <a:lnTo>
                        <a:pt x="61" y="600"/>
                      </a:lnTo>
                      <a:lnTo>
                        <a:pt x="75" y="579"/>
                      </a:lnTo>
                      <a:lnTo>
                        <a:pt x="75" y="563"/>
                      </a:lnTo>
                      <a:lnTo>
                        <a:pt x="79" y="562"/>
                      </a:lnTo>
                      <a:lnTo>
                        <a:pt x="85" y="425"/>
                      </a:lnTo>
                      <a:lnTo>
                        <a:pt x="79" y="412"/>
                      </a:lnTo>
                      <a:lnTo>
                        <a:pt x="95" y="320"/>
                      </a:lnTo>
                      <a:lnTo>
                        <a:pt x="105" y="316"/>
                      </a:lnTo>
                      <a:lnTo>
                        <a:pt x="108" y="221"/>
                      </a:lnTo>
                      <a:lnTo>
                        <a:pt x="133" y="210"/>
                      </a:lnTo>
                      <a:lnTo>
                        <a:pt x="123" y="107"/>
                      </a:lnTo>
                      <a:lnTo>
                        <a:pt x="84" y="79"/>
                      </a:lnTo>
                      <a:lnTo>
                        <a:pt x="75" y="69"/>
                      </a:lnTo>
                      <a:lnTo>
                        <a:pt x="75" y="60"/>
                      </a:lnTo>
                      <a:lnTo>
                        <a:pt x="78" y="53"/>
                      </a:lnTo>
                      <a:lnTo>
                        <a:pt x="82" y="47"/>
                      </a:lnTo>
                      <a:lnTo>
                        <a:pt x="86" y="40"/>
                      </a:lnTo>
                      <a:lnTo>
                        <a:pt x="89" y="33"/>
                      </a:lnTo>
                      <a:lnTo>
                        <a:pt x="89" y="26"/>
                      </a:lnTo>
                      <a:lnTo>
                        <a:pt x="86" y="18"/>
                      </a:lnTo>
                      <a:lnTo>
                        <a:pt x="82" y="10"/>
                      </a:lnTo>
                      <a:lnTo>
                        <a:pt x="75" y="4"/>
                      </a:lnTo>
                      <a:lnTo>
                        <a:pt x="67" y="0"/>
                      </a:lnTo>
                      <a:lnTo>
                        <a:pt x="58" y="0"/>
                      </a:lnTo>
                      <a:lnTo>
                        <a:pt x="49" y="1"/>
                      </a:lnTo>
                      <a:lnTo>
                        <a:pt x="41" y="4"/>
                      </a:lnTo>
                      <a:lnTo>
                        <a:pt x="30" y="11"/>
                      </a:lnTo>
                    </a:path>
                  </a:pathLst>
                </a:custGeom>
                <a:solidFill>
                  <a:srgbClr val="EAEC5E"/>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grpSp>
              <p:nvGrpSpPr>
                <p:cNvPr id="712743" name="Group 39"/>
                <p:cNvGrpSpPr>
                  <a:grpSpLocks/>
                </p:cNvGrpSpPr>
                <p:nvPr/>
              </p:nvGrpSpPr>
              <p:grpSpPr bwMode="auto">
                <a:xfrm>
                  <a:off x="3210" y="2435"/>
                  <a:ext cx="893" cy="924"/>
                  <a:chOff x="3210" y="2435"/>
                  <a:chExt cx="893" cy="924"/>
                </a:xfrm>
              </p:grpSpPr>
              <p:sp>
                <p:nvSpPr>
                  <p:cNvPr id="712744" name="Freeform 40"/>
                  <p:cNvSpPr>
                    <a:spLocks/>
                  </p:cNvSpPr>
                  <p:nvPr/>
                </p:nvSpPr>
                <p:spPr bwMode="auto">
                  <a:xfrm>
                    <a:off x="3503" y="2438"/>
                    <a:ext cx="268" cy="919"/>
                  </a:xfrm>
                  <a:custGeom>
                    <a:avLst/>
                    <a:gdLst>
                      <a:gd name="T0" fmla="*/ 104 w 268"/>
                      <a:gd name="T1" fmla="*/ 13 h 919"/>
                      <a:gd name="T2" fmla="*/ 91 w 268"/>
                      <a:gd name="T3" fmla="*/ 63 h 919"/>
                      <a:gd name="T4" fmla="*/ 100 w 268"/>
                      <a:gd name="T5" fmla="*/ 68 h 919"/>
                      <a:gd name="T6" fmla="*/ 108 w 268"/>
                      <a:gd name="T7" fmla="*/ 88 h 919"/>
                      <a:gd name="T8" fmla="*/ 121 w 268"/>
                      <a:gd name="T9" fmla="*/ 119 h 919"/>
                      <a:gd name="T10" fmla="*/ 108 w 268"/>
                      <a:gd name="T11" fmla="*/ 125 h 919"/>
                      <a:gd name="T12" fmla="*/ 48 w 268"/>
                      <a:gd name="T13" fmla="*/ 172 h 919"/>
                      <a:gd name="T14" fmla="*/ 9 w 268"/>
                      <a:gd name="T15" fmla="*/ 451 h 919"/>
                      <a:gd name="T16" fmla="*/ 0 w 268"/>
                      <a:gd name="T17" fmla="*/ 498 h 919"/>
                      <a:gd name="T18" fmla="*/ 17 w 268"/>
                      <a:gd name="T19" fmla="*/ 525 h 919"/>
                      <a:gd name="T20" fmla="*/ 30 w 268"/>
                      <a:gd name="T21" fmla="*/ 531 h 919"/>
                      <a:gd name="T22" fmla="*/ 30 w 268"/>
                      <a:gd name="T23" fmla="*/ 489 h 919"/>
                      <a:gd name="T24" fmla="*/ 30 w 268"/>
                      <a:gd name="T25" fmla="*/ 510 h 919"/>
                      <a:gd name="T26" fmla="*/ 44 w 268"/>
                      <a:gd name="T27" fmla="*/ 494 h 919"/>
                      <a:gd name="T28" fmla="*/ 52 w 268"/>
                      <a:gd name="T29" fmla="*/ 460 h 919"/>
                      <a:gd name="T30" fmla="*/ 87 w 268"/>
                      <a:gd name="T31" fmla="*/ 700 h 919"/>
                      <a:gd name="T32" fmla="*/ 104 w 268"/>
                      <a:gd name="T33" fmla="*/ 846 h 919"/>
                      <a:gd name="T34" fmla="*/ 95 w 268"/>
                      <a:gd name="T35" fmla="*/ 911 h 919"/>
                      <a:gd name="T36" fmla="*/ 138 w 268"/>
                      <a:gd name="T37" fmla="*/ 902 h 919"/>
                      <a:gd name="T38" fmla="*/ 125 w 268"/>
                      <a:gd name="T39" fmla="*/ 819 h 919"/>
                      <a:gd name="T40" fmla="*/ 142 w 268"/>
                      <a:gd name="T41" fmla="*/ 707 h 919"/>
                      <a:gd name="T42" fmla="*/ 147 w 268"/>
                      <a:gd name="T43" fmla="*/ 816 h 919"/>
                      <a:gd name="T44" fmla="*/ 155 w 268"/>
                      <a:gd name="T45" fmla="*/ 893 h 919"/>
                      <a:gd name="T46" fmla="*/ 190 w 268"/>
                      <a:gd name="T47" fmla="*/ 896 h 919"/>
                      <a:gd name="T48" fmla="*/ 203 w 268"/>
                      <a:gd name="T49" fmla="*/ 700 h 919"/>
                      <a:gd name="T50" fmla="*/ 219 w 268"/>
                      <a:gd name="T51" fmla="*/ 682 h 919"/>
                      <a:gd name="T52" fmla="*/ 259 w 268"/>
                      <a:gd name="T53" fmla="*/ 700 h 919"/>
                      <a:gd name="T54" fmla="*/ 237 w 268"/>
                      <a:gd name="T55" fmla="*/ 468 h 919"/>
                      <a:gd name="T56" fmla="*/ 242 w 268"/>
                      <a:gd name="T57" fmla="*/ 423 h 919"/>
                      <a:gd name="T58" fmla="*/ 238 w 268"/>
                      <a:gd name="T59" fmla="*/ 308 h 919"/>
                      <a:gd name="T60" fmla="*/ 178 w 268"/>
                      <a:gd name="T61" fmla="*/ 154 h 919"/>
                      <a:gd name="T62" fmla="*/ 177 w 268"/>
                      <a:gd name="T63" fmla="*/ 100 h 919"/>
                      <a:gd name="T64" fmla="*/ 190 w 268"/>
                      <a:gd name="T65" fmla="*/ 90 h 919"/>
                      <a:gd name="T66" fmla="*/ 203 w 268"/>
                      <a:gd name="T67" fmla="*/ 75 h 919"/>
                      <a:gd name="T68" fmla="*/ 194 w 268"/>
                      <a:gd name="T69" fmla="*/ 13 h 919"/>
                      <a:gd name="T70" fmla="*/ 162 w 268"/>
                      <a:gd name="T71" fmla="*/ 4 h 919"/>
                      <a:gd name="T72" fmla="*/ 135 w 268"/>
                      <a:gd name="T73" fmla="*/ 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919">
                        <a:moveTo>
                          <a:pt x="135" y="7"/>
                        </a:moveTo>
                        <a:lnTo>
                          <a:pt x="104" y="13"/>
                        </a:lnTo>
                        <a:lnTo>
                          <a:pt x="91" y="48"/>
                        </a:lnTo>
                        <a:lnTo>
                          <a:pt x="91" y="63"/>
                        </a:lnTo>
                        <a:lnTo>
                          <a:pt x="104" y="63"/>
                        </a:lnTo>
                        <a:lnTo>
                          <a:pt x="100" y="68"/>
                        </a:lnTo>
                        <a:lnTo>
                          <a:pt x="104" y="72"/>
                        </a:lnTo>
                        <a:lnTo>
                          <a:pt x="108" y="88"/>
                        </a:lnTo>
                        <a:lnTo>
                          <a:pt x="112" y="90"/>
                        </a:lnTo>
                        <a:lnTo>
                          <a:pt x="121" y="119"/>
                        </a:lnTo>
                        <a:lnTo>
                          <a:pt x="121" y="125"/>
                        </a:lnTo>
                        <a:lnTo>
                          <a:pt x="108" y="125"/>
                        </a:lnTo>
                        <a:lnTo>
                          <a:pt x="86" y="160"/>
                        </a:lnTo>
                        <a:lnTo>
                          <a:pt x="48" y="172"/>
                        </a:lnTo>
                        <a:lnTo>
                          <a:pt x="30" y="199"/>
                        </a:lnTo>
                        <a:lnTo>
                          <a:pt x="9" y="451"/>
                        </a:lnTo>
                        <a:lnTo>
                          <a:pt x="18" y="453"/>
                        </a:lnTo>
                        <a:lnTo>
                          <a:pt x="0" y="498"/>
                        </a:lnTo>
                        <a:lnTo>
                          <a:pt x="9" y="525"/>
                        </a:lnTo>
                        <a:lnTo>
                          <a:pt x="17" y="525"/>
                        </a:lnTo>
                        <a:lnTo>
                          <a:pt x="22" y="531"/>
                        </a:lnTo>
                        <a:lnTo>
                          <a:pt x="30" y="531"/>
                        </a:lnTo>
                        <a:lnTo>
                          <a:pt x="26" y="505"/>
                        </a:lnTo>
                        <a:lnTo>
                          <a:pt x="30" y="489"/>
                        </a:lnTo>
                        <a:lnTo>
                          <a:pt x="34" y="501"/>
                        </a:lnTo>
                        <a:lnTo>
                          <a:pt x="30" y="510"/>
                        </a:lnTo>
                        <a:lnTo>
                          <a:pt x="35" y="516"/>
                        </a:lnTo>
                        <a:lnTo>
                          <a:pt x="44" y="494"/>
                        </a:lnTo>
                        <a:lnTo>
                          <a:pt x="38" y="458"/>
                        </a:lnTo>
                        <a:lnTo>
                          <a:pt x="52" y="460"/>
                        </a:lnTo>
                        <a:lnTo>
                          <a:pt x="44" y="688"/>
                        </a:lnTo>
                        <a:lnTo>
                          <a:pt x="87" y="700"/>
                        </a:lnTo>
                        <a:lnTo>
                          <a:pt x="108" y="832"/>
                        </a:lnTo>
                        <a:lnTo>
                          <a:pt x="104" y="846"/>
                        </a:lnTo>
                        <a:lnTo>
                          <a:pt x="95" y="901"/>
                        </a:lnTo>
                        <a:lnTo>
                          <a:pt x="95" y="911"/>
                        </a:lnTo>
                        <a:lnTo>
                          <a:pt x="125" y="918"/>
                        </a:lnTo>
                        <a:lnTo>
                          <a:pt x="138" y="902"/>
                        </a:lnTo>
                        <a:lnTo>
                          <a:pt x="131" y="853"/>
                        </a:lnTo>
                        <a:lnTo>
                          <a:pt x="125" y="819"/>
                        </a:lnTo>
                        <a:lnTo>
                          <a:pt x="138" y="706"/>
                        </a:lnTo>
                        <a:lnTo>
                          <a:pt x="142" y="707"/>
                        </a:lnTo>
                        <a:lnTo>
                          <a:pt x="155" y="747"/>
                        </a:lnTo>
                        <a:lnTo>
                          <a:pt x="147" y="816"/>
                        </a:lnTo>
                        <a:lnTo>
                          <a:pt x="138" y="822"/>
                        </a:lnTo>
                        <a:lnTo>
                          <a:pt x="155" y="893"/>
                        </a:lnTo>
                        <a:lnTo>
                          <a:pt x="185" y="902"/>
                        </a:lnTo>
                        <a:lnTo>
                          <a:pt x="190" y="896"/>
                        </a:lnTo>
                        <a:lnTo>
                          <a:pt x="168" y="823"/>
                        </a:lnTo>
                        <a:lnTo>
                          <a:pt x="203" y="700"/>
                        </a:lnTo>
                        <a:lnTo>
                          <a:pt x="219" y="691"/>
                        </a:lnTo>
                        <a:lnTo>
                          <a:pt x="219" y="682"/>
                        </a:lnTo>
                        <a:lnTo>
                          <a:pt x="250" y="684"/>
                        </a:lnTo>
                        <a:lnTo>
                          <a:pt x="259" y="700"/>
                        </a:lnTo>
                        <a:lnTo>
                          <a:pt x="267" y="691"/>
                        </a:lnTo>
                        <a:lnTo>
                          <a:pt x="237" y="468"/>
                        </a:lnTo>
                        <a:lnTo>
                          <a:pt x="242" y="469"/>
                        </a:lnTo>
                        <a:lnTo>
                          <a:pt x="242" y="423"/>
                        </a:lnTo>
                        <a:lnTo>
                          <a:pt x="246" y="416"/>
                        </a:lnTo>
                        <a:lnTo>
                          <a:pt x="238" y="308"/>
                        </a:lnTo>
                        <a:lnTo>
                          <a:pt x="228" y="179"/>
                        </a:lnTo>
                        <a:lnTo>
                          <a:pt x="178" y="154"/>
                        </a:lnTo>
                        <a:lnTo>
                          <a:pt x="163" y="125"/>
                        </a:lnTo>
                        <a:lnTo>
                          <a:pt x="177" y="100"/>
                        </a:lnTo>
                        <a:lnTo>
                          <a:pt x="185" y="103"/>
                        </a:lnTo>
                        <a:lnTo>
                          <a:pt x="190" y="90"/>
                        </a:lnTo>
                        <a:lnTo>
                          <a:pt x="190" y="77"/>
                        </a:lnTo>
                        <a:lnTo>
                          <a:pt x="203" y="75"/>
                        </a:lnTo>
                        <a:lnTo>
                          <a:pt x="207" y="39"/>
                        </a:lnTo>
                        <a:lnTo>
                          <a:pt x="194" y="13"/>
                        </a:lnTo>
                        <a:lnTo>
                          <a:pt x="181" y="4"/>
                        </a:lnTo>
                        <a:lnTo>
                          <a:pt x="162" y="4"/>
                        </a:lnTo>
                        <a:lnTo>
                          <a:pt x="148" y="0"/>
                        </a:lnTo>
                        <a:lnTo>
                          <a:pt x="135" y="7"/>
                        </a:lnTo>
                      </a:path>
                    </a:pathLst>
                  </a:custGeom>
                  <a:solidFill>
                    <a:srgbClr val="9FBFFF"/>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45" name="Freeform 41"/>
                  <p:cNvSpPr>
                    <a:spLocks/>
                  </p:cNvSpPr>
                  <p:nvPr/>
                </p:nvSpPr>
                <p:spPr bwMode="auto">
                  <a:xfrm>
                    <a:off x="3833" y="2435"/>
                    <a:ext cx="270" cy="921"/>
                  </a:xfrm>
                  <a:custGeom>
                    <a:avLst/>
                    <a:gdLst>
                      <a:gd name="T0" fmla="*/ 100 w 270"/>
                      <a:gd name="T1" fmla="*/ 0 h 921"/>
                      <a:gd name="T2" fmla="*/ 159 w 270"/>
                      <a:gd name="T3" fmla="*/ 30 h 921"/>
                      <a:gd name="T4" fmla="*/ 160 w 270"/>
                      <a:gd name="T5" fmla="*/ 92 h 921"/>
                      <a:gd name="T6" fmla="*/ 188 w 270"/>
                      <a:gd name="T7" fmla="*/ 121 h 921"/>
                      <a:gd name="T8" fmla="*/ 249 w 270"/>
                      <a:gd name="T9" fmla="*/ 155 h 921"/>
                      <a:gd name="T10" fmla="*/ 261 w 270"/>
                      <a:gd name="T11" fmla="*/ 331 h 921"/>
                      <a:gd name="T12" fmla="*/ 219 w 270"/>
                      <a:gd name="T13" fmla="*/ 483 h 921"/>
                      <a:gd name="T14" fmla="*/ 177 w 270"/>
                      <a:gd name="T15" fmla="*/ 599 h 921"/>
                      <a:gd name="T16" fmla="*/ 185 w 270"/>
                      <a:gd name="T17" fmla="*/ 874 h 921"/>
                      <a:gd name="T18" fmla="*/ 177 w 270"/>
                      <a:gd name="T19" fmla="*/ 885 h 921"/>
                      <a:gd name="T20" fmla="*/ 135 w 270"/>
                      <a:gd name="T21" fmla="*/ 915 h 921"/>
                      <a:gd name="T22" fmla="*/ 112 w 270"/>
                      <a:gd name="T23" fmla="*/ 920 h 921"/>
                      <a:gd name="T24" fmla="*/ 96 w 270"/>
                      <a:gd name="T25" fmla="*/ 912 h 921"/>
                      <a:gd name="T26" fmla="*/ 105 w 270"/>
                      <a:gd name="T27" fmla="*/ 896 h 921"/>
                      <a:gd name="T28" fmla="*/ 126 w 270"/>
                      <a:gd name="T29" fmla="*/ 873 h 921"/>
                      <a:gd name="T30" fmla="*/ 117 w 270"/>
                      <a:gd name="T31" fmla="*/ 865 h 921"/>
                      <a:gd name="T32" fmla="*/ 64 w 270"/>
                      <a:gd name="T33" fmla="*/ 882 h 921"/>
                      <a:gd name="T34" fmla="*/ 59 w 270"/>
                      <a:gd name="T35" fmla="*/ 871 h 921"/>
                      <a:gd name="T36" fmla="*/ 64 w 270"/>
                      <a:gd name="T37" fmla="*/ 860 h 921"/>
                      <a:gd name="T38" fmla="*/ 81 w 270"/>
                      <a:gd name="T39" fmla="*/ 843 h 921"/>
                      <a:gd name="T40" fmla="*/ 62 w 270"/>
                      <a:gd name="T41" fmla="*/ 754 h 921"/>
                      <a:gd name="T42" fmla="*/ 44 w 270"/>
                      <a:gd name="T43" fmla="*/ 503 h 921"/>
                      <a:gd name="T44" fmla="*/ 35 w 270"/>
                      <a:gd name="T45" fmla="*/ 454 h 921"/>
                      <a:gd name="T46" fmla="*/ 50 w 270"/>
                      <a:gd name="T47" fmla="*/ 355 h 921"/>
                      <a:gd name="T48" fmla="*/ 38 w 270"/>
                      <a:gd name="T49" fmla="*/ 354 h 921"/>
                      <a:gd name="T50" fmla="*/ 28 w 270"/>
                      <a:gd name="T51" fmla="*/ 350 h 921"/>
                      <a:gd name="T52" fmla="*/ 17 w 270"/>
                      <a:gd name="T53" fmla="*/ 343 h 921"/>
                      <a:gd name="T54" fmla="*/ 11 w 270"/>
                      <a:gd name="T55" fmla="*/ 336 h 921"/>
                      <a:gd name="T56" fmla="*/ 0 w 270"/>
                      <a:gd name="T57" fmla="*/ 323 h 921"/>
                      <a:gd name="T58" fmla="*/ 8 w 270"/>
                      <a:gd name="T59" fmla="*/ 273 h 921"/>
                      <a:gd name="T60" fmla="*/ 73 w 270"/>
                      <a:gd name="T61" fmla="*/ 158 h 921"/>
                      <a:gd name="T62" fmla="*/ 96 w 270"/>
                      <a:gd name="T63" fmla="*/ 125 h 921"/>
                      <a:gd name="T64" fmla="*/ 68 w 270"/>
                      <a:gd name="T65" fmla="*/ 103 h 921"/>
                      <a:gd name="T66" fmla="*/ 66 w 270"/>
                      <a:gd name="T67" fmla="*/ 98 h 921"/>
                      <a:gd name="T68" fmla="*/ 58 w 270"/>
                      <a:gd name="T69" fmla="*/ 88 h 921"/>
                      <a:gd name="T70" fmla="*/ 59 w 270"/>
                      <a:gd name="T71" fmla="*/ 62 h 921"/>
                      <a:gd name="T72" fmla="*/ 55 w 270"/>
                      <a:gd name="T73" fmla="*/ 33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0" h="921">
                        <a:moveTo>
                          <a:pt x="67" y="12"/>
                        </a:moveTo>
                        <a:lnTo>
                          <a:pt x="100" y="0"/>
                        </a:lnTo>
                        <a:lnTo>
                          <a:pt x="135" y="7"/>
                        </a:lnTo>
                        <a:lnTo>
                          <a:pt x="159" y="30"/>
                        </a:lnTo>
                        <a:lnTo>
                          <a:pt x="168" y="58"/>
                        </a:lnTo>
                        <a:lnTo>
                          <a:pt x="160" y="92"/>
                        </a:lnTo>
                        <a:lnTo>
                          <a:pt x="172" y="111"/>
                        </a:lnTo>
                        <a:lnTo>
                          <a:pt x="188" y="121"/>
                        </a:lnTo>
                        <a:lnTo>
                          <a:pt x="236" y="141"/>
                        </a:lnTo>
                        <a:lnTo>
                          <a:pt x="249" y="155"/>
                        </a:lnTo>
                        <a:lnTo>
                          <a:pt x="269" y="301"/>
                        </a:lnTo>
                        <a:lnTo>
                          <a:pt x="261" y="331"/>
                        </a:lnTo>
                        <a:lnTo>
                          <a:pt x="211" y="343"/>
                        </a:lnTo>
                        <a:lnTo>
                          <a:pt x="219" y="483"/>
                        </a:lnTo>
                        <a:lnTo>
                          <a:pt x="185" y="496"/>
                        </a:lnTo>
                        <a:lnTo>
                          <a:pt x="177" y="599"/>
                        </a:lnTo>
                        <a:lnTo>
                          <a:pt x="184" y="776"/>
                        </a:lnTo>
                        <a:lnTo>
                          <a:pt x="185" y="874"/>
                        </a:lnTo>
                        <a:lnTo>
                          <a:pt x="177" y="877"/>
                        </a:lnTo>
                        <a:lnTo>
                          <a:pt x="177" y="885"/>
                        </a:lnTo>
                        <a:lnTo>
                          <a:pt x="151" y="903"/>
                        </a:lnTo>
                        <a:lnTo>
                          <a:pt x="135" y="915"/>
                        </a:lnTo>
                        <a:lnTo>
                          <a:pt x="124" y="919"/>
                        </a:lnTo>
                        <a:lnTo>
                          <a:pt x="112" y="920"/>
                        </a:lnTo>
                        <a:lnTo>
                          <a:pt x="99" y="916"/>
                        </a:lnTo>
                        <a:lnTo>
                          <a:pt x="96" y="912"/>
                        </a:lnTo>
                        <a:lnTo>
                          <a:pt x="99" y="905"/>
                        </a:lnTo>
                        <a:lnTo>
                          <a:pt x="105" y="896"/>
                        </a:lnTo>
                        <a:lnTo>
                          <a:pt x="114" y="884"/>
                        </a:lnTo>
                        <a:lnTo>
                          <a:pt x="126" y="873"/>
                        </a:lnTo>
                        <a:lnTo>
                          <a:pt x="117" y="877"/>
                        </a:lnTo>
                        <a:lnTo>
                          <a:pt x="117" y="865"/>
                        </a:lnTo>
                        <a:lnTo>
                          <a:pt x="80" y="882"/>
                        </a:lnTo>
                        <a:lnTo>
                          <a:pt x="64" y="882"/>
                        </a:lnTo>
                        <a:lnTo>
                          <a:pt x="59" y="877"/>
                        </a:lnTo>
                        <a:lnTo>
                          <a:pt x="59" y="871"/>
                        </a:lnTo>
                        <a:lnTo>
                          <a:pt x="61" y="866"/>
                        </a:lnTo>
                        <a:lnTo>
                          <a:pt x="64" y="860"/>
                        </a:lnTo>
                        <a:lnTo>
                          <a:pt x="73" y="851"/>
                        </a:lnTo>
                        <a:lnTo>
                          <a:pt x="81" y="843"/>
                        </a:lnTo>
                        <a:lnTo>
                          <a:pt x="71" y="841"/>
                        </a:lnTo>
                        <a:lnTo>
                          <a:pt x="62" y="754"/>
                        </a:lnTo>
                        <a:lnTo>
                          <a:pt x="59" y="617"/>
                        </a:lnTo>
                        <a:lnTo>
                          <a:pt x="44" y="503"/>
                        </a:lnTo>
                        <a:lnTo>
                          <a:pt x="39" y="472"/>
                        </a:lnTo>
                        <a:lnTo>
                          <a:pt x="35" y="454"/>
                        </a:lnTo>
                        <a:lnTo>
                          <a:pt x="46" y="386"/>
                        </a:lnTo>
                        <a:lnTo>
                          <a:pt x="50" y="355"/>
                        </a:lnTo>
                        <a:lnTo>
                          <a:pt x="43" y="359"/>
                        </a:lnTo>
                        <a:lnTo>
                          <a:pt x="38" y="354"/>
                        </a:lnTo>
                        <a:lnTo>
                          <a:pt x="35" y="354"/>
                        </a:lnTo>
                        <a:lnTo>
                          <a:pt x="28" y="350"/>
                        </a:lnTo>
                        <a:lnTo>
                          <a:pt x="20" y="350"/>
                        </a:lnTo>
                        <a:lnTo>
                          <a:pt x="17" y="343"/>
                        </a:lnTo>
                        <a:lnTo>
                          <a:pt x="13" y="342"/>
                        </a:lnTo>
                        <a:lnTo>
                          <a:pt x="11" y="336"/>
                        </a:lnTo>
                        <a:lnTo>
                          <a:pt x="4" y="331"/>
                        </a:lnTo>
                        <a:lnTo>
                          <a:pt x="0" y="323"/>
                        </a:lnTo>
                        <a:lnTo>
                          <a:pt x="15" y="292"/>
                        </a:lnTo>
                        <a:lnTo>
                          <a:pt x="8" y="273"/>
                        </a:lnTo>
                        <a:lnTo>
                          <a:pt x="34" y="292"/>
                        </a:lnTo>
                        <a:lnTo>
                          <a:pt x="73" y="158"/>
                        </a:lnTo>
                        <a:lnTo>
                          <a:pt x="102" y="132"/>
                        </a:lnTo>
                        <a:lnTo>
                          <a:pt x="96" y="125"/>
                        </a:lnTo>
                        <a:lnTo>
                          <a:pt x="71" y="121"/>
                        </a:lnTo>
                        <a:lnTo>
                          <a:pt x="68" y="103"/>
                        </a:lnTo>
                        <a:lnTo>
                          <a:pt x="76" y="99"/>
                        </a:lnTo>
                        <a:lnTo>
                          <a:pt x="66" y="98"/>
                        </a:lnTo>
                        <a:lnTo>
                          <a:pt x="68" y="91"/>
                        </a:lnTo>
                        <a:lnTo>
                          <a:pt x="58" y="88"/>
                        </a:lnTo>
                        <a:lnTo>
                          <a:pt x="65" y="66"/>
                        </a:lnTo>
                        <a:lnTo>
                          <a:pt x="59" y="62"/>
                        </a:lnTo>
                        <a:lnTo>
                          <a:pt x="62" y="34"/>
                        </a:lnTo>
                        <a:lnTo>
                          <a:pt x="55" y="33"/>
                        </a:lnTo>
                        <a:lnTo>
                          <a:pt x="67" y="12"/>
                        </a:lnTo>
                      </a:path>
                    </a:pathLst>
                  </a:custGeom>
                  <a:solidFill>
                    <a:srgbClr val="3F7FFF"/>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712746" name="Freeform 42"/>
                  <p:cNvSpPr>
                    <a:spLocks/>
                  </p:cNvSpPr>
                  <p:nvPr/>
                </p:nvSpPr>
                <p:spPr bwMode="auto">
                  <a:xfrm>
                    <a:off x="3210" y="2435"/>
                    <a:ext cx="192" cy="924"/>
                  </a:xfrm>
                  <a:custGeom>
                    <a:avLst/>
                    <a:gdLst>
                      <a:gd name="T0" fmla="*/ 124 w 192"/>
                      <a:gd name="T1" fmla="*/ 14 h 924"/>
                      <a:gd name="T2" fmla="*/ 80 w 192"/>
                      <a:gd name="T3" fmla="*/ 0 h 924"/>
                      <a:gd name="T4" fmla="*/ 46 w 192"/>
                      <a:gd name="T5" fmla="*/ 0 h 924"/>
                      <a:gd name="T6" fmla="*/ 17 w 192"/>
                      <a:gd name="T7" fmla="*/ 8 h 924"/>
                      <a:gd name="T8" fmla="*/ 5 w 192"/>
                      <a:gd name="T9" fmla="*/ 39 h 924"/>
                      <a:gd name="T10" fmla="*/ 5 w 192"/>
                      <a:gd name="T11" fmla="*/ 67 h 924"/>
                      <a:gd name="T12" fmla="*/ 22 w 192"/>
                      <a:gd name="T13" fmla="*/ 100 h 924"/>
                      <a:gd name="T14" fmla="*/ 35 w 192"/>
                      <a:gd name="T15" fmla="*/ 99 h 924"/>
                      <a:gd name="T16" fmla="*/ 16 w 192"/>
                      <a:gd name="T17" fmla="*/ 137 h 924"/>
                      <a:gd name="T18" fmla="*/ 0 w 192"/>
                      <a:gd name="T19" fmla="*/ 197 h 924"/>
                      <a:gd name="T20" fmla="*/ 0 w 192"/>
                      <a:gd name="T21" fmla="*/ 251 h 924"/>
                      <a:gd name="T22" fmla="*/ 5 w 192"/>
                      <a:gd name="T23" fmla="*/ 318 h 924"/>
                      <a:gd name="T24" fmla="*/ 17 w 192"/>
                      <a:gd name="T25" fmla="*/ 384 h 924"/>
                      <a:gd name="T26" fmla="*/ 39 w 192"/>
                      <a:gd name="T27" fmla="*/ 388 h 924"/>
                      <a:gd name="T28" fmla="*/ 39 w 192"/>
                      <a:gd name="T29" fmla="*/ 407 h 924"/>
                      <a:gd name="T30" fmla="*/ 51 w 192"/>
                      <a:gd name="T31" fmla="*/ 415 h 924"/>
                      <a:gd name="T32" fmla="*/ 51 w 192"/>
                      <a:gd name="T33" fmla="*/ 482 h 924"/>
                      <a:gd name="T34" fmla="*/ 62 w 192"/>
                      <a:gd name="T35" fmla="*/ 495 h 924"/>
                      <a:gd name="T36" fmla="*/ 62 w 192"/>
                      <a:gd name="T37" fmla="*/ 620 h 924"/>
                      <a:gd name="T38" fmla="*/ 62 w 192"/>
                      <a:gd name="T39" fmla="*/ 698 h 924"/>
                      <a:gd name="T40" fmla="*/ 45 w 192"/>
                      <a:gd name="T41" fmla="*/ 785 h 924"/>
                      <a:gd name="T42" fmla="*/ 38 w 192"/>
                      <a:gd name="T43" fmla="*/ 898 h 924"/>
                      <a:gd name="T44" fmla="*/ 58 w 192"/>
                      <a:gd name="T45" fmla="*/ 906 h 924"/>
                      <a:gd name="T46" fmla="*/ 58 w 192"/>
                      <a:gd name="T47" fmla="*/ 919 h 924"/>
                      <a:gd name="T48" fmla="*/ 90 w 192"/>
                      <a:gd name="T49" fmla="*/ 919 h 924"/>
                      <a:gd name="T50" fmla="*/ 95 w 192"/>
                      <a:gd name="T51" fmla="*/ 914 h 924"/>
                      <a:gd name="T52" fmla="*/ 107 w 192"/>
                      <a:gd name="T53" fmla="*/ 914 h 924"/>
                      <a:gd name="T54" fmla="*/ 107 w 192"/>
                      <a:gd name="T55" fmla="*/ 923 h 924"/>
                      <a:gd name="T56" fmla="*/ 131 w 192"/>
                      <a:gd name="T57" fmla="*/ 919 h 924"/>
                      <a:gd name="T58" fmla="*/ 180 w 192"/>
                      <a:gd name="T59" fmla="*/ 914 h 924"/>
                      <a:gd name="T60" fmla="*/ 180 w 192"/>
                      <a:gd name="T61" fmla="*/ 907 h 924"/>
                      <a:gd name="T62" fmla="*/ 135 w 192"/>
                      <a:gd name="T63" fmla="*/ 889 h 924"/>
                      <a:gd name="T64" fmla="*/ 135 w 192"/>
                      <a:gd name="T65" fmla="*/ 873 h 924"/>
                      <a:gd name="T66" fmla="*/ 175 w 192"/>
                      <a:gd name="T67" fmla="*/ 865 h 924"/>
                      <a:gd name="T68" fmla="*/ 175 w 192"/>
                      <a:gd name="T69" fmla="*/ 853 h 924"/>
                      <a:gd name="T70" fmla="*/ 147 w 192"/>
                      <a:gd name="T71" fmla="*/ 837 h 924"/>
                      <a:gd name="T72" fmla="*/ 147 w 192"/>
                      <a:gd name="T73" fmla="*/ 711 h 924"/>
                      <a:gd name="T74" fmla="*/ 158 w 192"/>
                      <a:gd name="T75" fmla="*/ 596 h 924"/>
                      <a:gd name="T76" fmla="*/ 154 w 192"/>
                      <a:gd name="T77" fmla="*/ 480 h 924"/>
                      <a:gd name="T78" fmla="*/ 153 w 192"/>
                      <a:gd name="T79" fmla="*/ 415 h 924"/>
                      <a:gd name="T80" fmla="*/ 157 w 192"/>
                      <a:gd name="T81" fmla="*/ 395 h 924"/>
                      <a:gd name="T82" fmla="*/ 157 w 192"/>
                      <a:gd name="T83" fmla="*/ 305 h 924"/>
                      <a:gd name="T84" fmla="*/ 190 w 192"/>
                      <a:gd name="T85" fmla="*/ 285 h 924"/>
                      <a:gd name="T86" fmla="*/ 191 w 192"/>
                      <a:gd name="T87" fmla="*/ 273 h 924"/>
                      <a:gd name="T88" fmla="*/ 119 w 192"/>
                      <a:gd name="T89" fmla="*/ 150 h 924"/>
                      <a:gd name="T90" fmla="*/ 84 w 192"/>
                      <a:gd name="T91" fmla="*/ 133 h 924"/>
                      <a:gd name="T92" fmla="*/ 89 w 192"/>
                      <a:gd name="T93" fmla="*/ 125 h 924"/>
                      <a:gd name="T94" fmla="*/ 112 w 192"/>
                      <a:gd name="T95" fmla="*/ 121 h 924"/>
                      <a:gd name="T96" fmla="*/ 112 w 192"/>
                      <a:gd name="T97" fmla="*/ 112 h 924"/>
                      <a:gd name="T98" fmla="*/ 119 w 192"/>
                      <a:gd name="T99" fmla="*/ 109 h 924"/>
                      <a:gd name="T100" fmla="*/ 119 w 192"/>
                      <a:gd name="T101" fmla="*/ 100 h 924"/>
                      <a:gd name="T102" fmla="*/ 124 w 192"/>
                      <a:gd name="T103" fmla="*/ 95 h 924"/>
                      <a:gd name="T104" fmla="*/ 119 w 192"/>
                      <a:gd name="T105" fmla="*/ 91 h 924"/>
                      <a:gd name="T106" fmla="*/ 123 w 192"/>
                      <a:gd name="T107" fmla="*/ 88 h 924"/>
                      <a:gd name="T108" fmla="*/ 112 w 192"/>
                      <a:gd name="T109" fmla="*/ 67 h 924"/>
                      <a:gd name="T110" fmla="*/ 119 w 192"/>
                      <a:gd name="T111" fmla="*/ 55 h 924"/>
                      <a:gd name="T112" fmla="*/ 112 w 192"/>
                      <a:gd name="T113" fmla="*/ 43 h 924"/>
                      <a:gd name="T114" fmla="*/ 123 w 192"/>
                      <a:gd name="T115" fmla="*/ 35 h 924"/>
                      <a:gd name="T116" fmla="*/ 124 w 192"/>
                      <a:gd name="T117" fmla="*/ 14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2" h="924">
                        <a:moveTo>
                          <a:pt x="124" y="14"/>
                        </a:moveTo>
                        <a:lnTo>
                          <a:pt x="80" y="0"/>
                        </a:lnTo>
                        <a:lnTo>
                          <a:pt x="46" y="0"/>
                        </a:lnTo>
                        <a:lnTo>
                          <a:pt x="17" y="8"/>
                        </a:lnTo>
                        <a:lnTo>
                          <a:pt x="5" y="39"/>
                        </a:lnTo>
                        <a:lnTo>
                          <a:pt x="5" y="67"/>
                        </a:lnTo>
                        <a:lnTo>
                          <a:pt x="22" y="100"/>
                        </a:lnTo>
                        <a:lnTo>
                          <a:pt x="35" y="99"/>
                        </a:lnTo>
                        <a:lnTo>
                          <a:pt x="16" y="137"/>
                        </a:lnTo>
                        <a:lnTo>
                          <a:pt x="0" y="197"/>
                        </a:lnTo>
                        <a:lnTo>
                          <a:pt x="0" y="251"/>
                        </a:lnTo>
                        <a:lnTo>
                          <a:pt x="5" y="318"/>
                        </a:lnTo>
                        <a:lnTo>
                          <a:pt x="17" y="384"/>
                        </a:lnTo>
                        <a:lnTo>
                          <a:pt x="39" y="388"/>
                        </a:lnTo>
                        <a:lnTo>
                          <a:pt x="39" y="407"/>
                        </a:lnTo>
                        <a:lnTo>
                          <a:pt x="51" y="415"/>
                        </a:lnTo>
                        <a:lnTo>
                          <a:pt x="51" y="482"/>
                        </a:lnTo>
                        <a:lnTo>
                          <a:pt x="62" y="495"/>
                        </a:lnTo>
                        <a:lnTo>
                          <a:pt x="62" y="620"/>
                        </a:lnTo>
                        <a:lnTo>
                          <a:pt x="62" y="698"/>
                        </a:lnTo>
                        <a:lnTo>
                          <a:pt x="45" y="785"/>
                        </a:lnTo>
                        <a:lnTo>
                          <a:pt x="38" y="898"/>
                        </a:lnTo>
                        <a:lnTo>
                          <a:pt x="58" y="906"/>
                        </a:lnTo>
                        <a:lnTo>
                          <a:pt x="58" y="919"/>
                        </a:lnTo>
                        <a:lnTo>
                          <a:pt x="90" y="919"/>
                        </a:lnTo>
                        <a:lnTo>
                          <a:pt x="95" y="914"/>
                        </a:lnTo>
                        <a:lnTo>
                          <a:pt x="107" y="914"/>
                        </a:lnTo>
                        <a:lnTo>
                          <a:pt x="107" y="923"/>
                        </a:lnTo>
                        <a:lnTo>
                          <a:pt x="131" y="919"/>
                        </a:lnTo>
                        <a:lnTo>
                          <a:pt x="180" y="914"/>
                        </a:lnTo>
                        <a:lnTo>
                          <a:pt x="180" y="907"/>
                        </a:lnTo>
                        <a:lnTo>
                          <a:pt x="135" y="889"/>
                        </a:lnTo>
                        <a:lnTo>
                          <a:pt x="135" y="873"/>
                        </a:lnTo>
                        <a:lnTo>
                          <a:pt x="175" y="865"/>
                        </a:lnTo>
                        <a:lnTo>
                          <a:pt x="175" y="853"/>
                        </a:lnTo>
                        <a:lnTo>
                          <a:pt x="147" y="837"/>
                        </a:lnTo>
                        <a:lnTo>
                          <a:pt x="147" y="711"/>
                        </a:lnTo>
                        <a:lnTo>
                          <a:pt x="158" y="596"/>
                        </a:lnTo>
                        <a:lnTo>
                          <a:pt x="154" y="480"/>
                        </a:lnTo>
                        <a:lnTo>
                          <a:pt x="153" y="415"/>
                        </a:lnTo>
                        <a:lnTo>
                          <a:pt x="157" y="395"/>
                        </a:lnTo>
                        <a:lnTo>
                          <a:pt x="157" y="305"/>
                        </a:lnTo>
                        <a:lnTo>
                          <a:pt x="190" y="285"/>
                        </a:lnTo>
                        <a:lnTo>
                          <a:pt x="191" y="273"/>
                        </a:lnTo>
                        <a:lnTo>
                          <a:pt x="119" y="150"/>
                        </a:lnTo>
                        <a:lnTo>
                          <a:pt x="84" y="133"/>
                        </a:lnTo>
                        <a:lnTo>
                          <a:pt x="89" y="125"/>
                        </a:lnTo>
                        <a:lnTo>
                          <a:pt x="112" y="121"/>
                        </a:lnTo>
                        <a:lnTo>
                          <a:pt x="112" y="112"/>
                        </a:lnTo>
                        <a:lnTo>
                          <a:pt x="119" y="109"/>
                        </a:lnTo>
                        <a:lnTo>
                          <a:pt x="119" y="100"/>
                        </a:lnTo>
                        <a:lnTo>
                          <a:pt x="124" y="95"/>
                        </a:lnTo>
                        <a:lnTo>
                          <a:pt x="119" y="91"/>
                        </a:lnTo>
                        <a:lnTo>
                          <a:pt x="123" y="88"/>
                        </a:lnTo>
                        <a:lnTo>
                          <a:pt x="112" y="67"/>
                        </a:lnTo>
                        <a:lnTo>
                          <a:pt x="119" y="55"/>
                        </a:lnTo>
                        <a:lnTo>
                          <a:pt x="112" y="43"/>
                        </a:lnTo>
                        <a:lnTo>
                          <a:pt x="123" y="35"/>
                        </a:lnTo>
                        <a:lnTo>
                          <a:pt x="124" y="14"/>
                        </a:lnTo>
                      </a:path>
                    </a:pathLst>
                  </a:custGeom>
                  <a:solidFill>
                    <a:srgbClr val="3F7FFF"/>
                  </a:solidFill>
                  <a:ln>
                    <a:noFill/>
                  </a:ln>
                  <a:effectLst>
                    <a:outerShdw dist="35921" dir="2700000" algn="ctr" rotWithShape="0">
                      <a:schemeClr val="bg2"/>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grpSp>
          </p:grpSp>
          <p:sp>
            <p:nvSpPr>
              <p:cNvPr id="712747" name="Text Box 43"/>
              <p:cNvSpPr txBox="1">
                <a:spLocks noChangeArrowheads="1"/>
              </p:cNvSpPr>
              <p:nvPr/>
            </p:nvSpPr>
            <p:spPr bwMode="auto">
              <a:xfrm>
                <a:off x="3140" y="1200"/>
                <a:ext cx="51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FFFFA7"/>
                    </a:solidFill>
                    <a:effectLst>
                      <a:outerShdw blurRad="38100" dist="38100" dir="2700000" algn="tl">
                        <a:srgbClr val="000000"/>
                      </a:outerShdw>
                    </a:effectLst>
                  </a:rPr>
                  <a:t>总体</a:t>
                </a:r>
              </a:p>
            </p:txBody>
          </p:sp>
          <p:sp>
            <p:nvSpPr>
              <p:cNvPr id="712748" name="Oval 44"/>
              <p:cNvSpPr>
                <a:spLocks noChangeArrowheads="1"/>
              </p:cNvSpPr>
              <p:nvPr/>
            </p:nvSpPr>
            <p:spPr bwMode="auto">
              <a:xfrm>
                <a:off x="2112" y="1200"/>
                <a:ext cx="2448" cy="1488"/>
              </a:xfrm>
              <a:prstGeom prst="ellipse">
                <a:avLst/>
              </a:prstGeom>
              <a:noFill/>
              <a:ln w="19050">
                <a:solidFill>
                  <a:srgbClr val="FFFFA7"/>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grpSp>
          <p:nvGrpSpPr>
            <p:cNvPr id="712786" name="Group 82"/>
            <p:cNvGrpSpPr>
              <a:grpSpLocks/>
            </p:cNvGrpSpPr>
            <p:nvPr/>
          </p:nvGrpSpPr>
          <p:grpSpPr bwMode="auto">
            <a:xfrm>
              <a:off x="3600" y="2736"/>
              <a:ext cx="1680" cy="1031"/>
              <a:chOff x="3600" y="2736"/>
              <a:chExt cx="1680" cy="1031"/>
            </a:xfrm>
          </p:grpSpPr>
          <p:grpSp>
            <p:nvGrpSpPr>
              <p:cNvPr id="712782" name="Group 78"/>
              <p:cNvGrpSpPr>
                <a:grpSpLocks/>
              </p:cNvGrpSpPr>
              <p:nvPr/>
            </p:nvGrpSpPr>
            <p:grpSpPr bwMode="auto">
              <a:xfrm>
                <a:off x="3600" y="2736"/>
                <a:ext cx="1680" cy="1031"/>
                <a:chOff x="3600" y="2736"/>
                <a:chExt cx="1558" cy="1031"/>
              </a:xfrm>
            </p:grpSpPr>
            <p:sp>
              <p:nvSpPr>
                <p:cNvPr id="712756" name="Freeform 52"/>
                <p:cNvSpPr>
                  <a:spLocks/>
                </p:cNvSpPr>
                <p:nvPr/>
              </p:nvSpPr>
              <p:spPr bwMode="auto">
                <a:xfrm>
                  <a:off x="3616" y="2736"/>
                  <a:ext cx="1542" cy="1004"/>
                </a:xfrm>
                <a:custGeom>
                  <a:avLst/>
                  <a:gdLst>
                    <a:gd name="T0" fmla="*/ 0 w 3800"/>
                    <a:gd name="T1" fmla="*/ 0 h 1784"/>
                    <a:gd name="T2" fmla="*/ 0 w 3800"/>
                    <a:gd name="T3" fmla="*/ 1784 h 1784"/>
                    <a:gd name="T4" fmla="*/ 3800 w 3800"/>
                    <a:gd name="T5" fmla="*/ 1784 h 1784"/>
                  </a:gdLst>
                  <a:ahLst/>
                  <a:cxnLst>
                    <a:cxn ang="0">
                      <a:pos x="T0" y="T1"/>
                    </a:cxn>
                    <a:cxn ang="0">
                      <a:pos x="T2" y="T3"/>
                    </a:cxn>
                    <a:cxn ang="0">
                      <a:pos x="T4" y="T5"/>
                    </a:cxn>
                  </a:cxnLst>
                  <a:rect l="0" t="0" r="r" b="b"/>
                  <a:pathLst>
                    <a:path w="3800" h="1784">
                      <a:moveTo>
                        <a:pt x="0" y="0"/>
                      </a:moveTo>
                      <a:lnTo>
                        <a:pt x="0" y="1784"/>
                      </a:lnTo>
                      <a:lnTo>
                        <a:pt x="3800" y="1784"/>
                      </a:lnTo>
                    </a:path>
                  </a:pathLst>
                </a:custGeom>
                <a:noFill/>
                <a:ln w="55563">
                  <a:solidFill>
                    <a:schemeClr val="tx1"/>
                  </a:solidFill>
                  <a:round/>
                  <a:headEnd type="triangle" w="med" len="med"/>
                  <a:tailEnd type="triangle" w="med" len="me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2758" name="Group 54"/>
                <p:cNvGrpSpPr>
                  <a:grpSpLocks/>
                </p:cNvGrpSpPr>
                <p:nvPr/>
              </p:nvGrpSpPr>
              <p:grpSpPr bwMode="auto">
                <a:xfrm>
                  <a:off x="3600" y="2875"/>
                  <a:ext cx="19" cy="769"/>
                  <a:chOff x="1152" y="2047"/>
                  <a:chExt cx="47" cy="1434"/>
                </a:xfrm>
              </p:grpSpPr>
              <p:sp>
                <p:nvSpPr>
                  <p:cNvPr id="712759" name="Line 55"/>
                  <p:cNvSpPr>
                    <a:spLocks noChangeShapeType="1"/>
                  </p:cNvSpPr>
                  <p:nvPr/>
                </p:nvSpPr>
                <p:spPr bwMode="auto">
                  <a:xfrm>
                    <a:off x="1152" y="2047"/>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60" name="Line 56"/>
                  <p:cNvSpPr>
                    <a:spLocks noChangeShapeType="1"/>
                  </p:cNvSpPr>
                  <p:nvPr/>
                </p:nvSpPr>
                <p:spPr bwMode="auto">
                  <a:xfrm>
                    <a:off x="1152" y="2226"/>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61" name="Line 57"/>
                  <p:cNvSpPr>
                    <a:spLocks noChangeShapeType="1"/>
                  </p:cNvSpPr>
                  <p:nvPr/>
                </p:nvSpPr>
                <p:spPr bwMode="auto">
                  <a:xfrm>
                    <a:off x="1152" y="2406"/>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62" name="Line 58"/>
                  <p:cNvSpPr>
                    <a:spLocks noChangeShapeType="1"/>
                  </p:cNvSpPr>
                  <p:nvPr/>
                </p:nvSpPr>
                <p:spPr bwMode="auto">
                  <a:xfrm>
                    <a:off x="1152" y="2585"/>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63" name="Line 59"/>
                  <p:cNvSpPr>
                    <a:spLocks noChangeShapeType="1"/>
                  </p:cNvSpPr>
                  <p:nvPr/>
                </p:nvSpPr>
                <p:spPr bwMode="auto">
                  <a:xfrm>
                    <a:off x="1152" y="2764"/>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64" name="Line 60"/>
                  <p:cNvSpPr>
                    <a:spLocks noChangeShapeType="1"/>
                  </p:cNvSpPr>
                  <p:nvPr/>
                </p:nvSpPr>
                <p:spPr bwMode="auto">
                  <a:xfrm>
                    <a:off x="1152" y="2943"/>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65" name="Line 61"/>
                  <p:cNvSpPr>
                    <a:spLocks noChangeShapeType="1"/>
                  </p:cNvSpPr>
                  <p:nvPr/>
                </p:nvSpPr>
                <p:spPr bwMode="auto">
                  <a:xfrm>
                    <a:off x="1152" y="3122"/>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66" name="Line 62"/>
                  <p:cNvSpPr>
                    <a:spLocks noChangeShapeType="1"/>
                  </p:cNvSpPr>
                  <p:nvPr/>
                </p:nvSpPr>
                <p:spPr bwMode="auto">
                  <a:xfrm>
                    <a:off x="1152" y="3301"/>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67" name="Line 63"/>
                  <p:cNvSpPr>
                    <a:spLocks noChangeShapeType="1"/>
                  </p:cNvSpPr>
                  <p:nvPr/>
                </p:nvSpPr>
                <p:spPr bwMode="auto">
                  <a:xfrm>
                    <a:off x="1152" y="3480"/>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712768" name="Group 64"/>
                <p:cNvGrpSpPr>
                  <a:grpSpLocks/>
                </p:cNvGrpSpPr>
                <p:nvPr/>
              </p:nvGrpSpPr>
              <p:grpSpPr bwMode="auto">
                <a:xfrm>
                  <a:off x="3785" y="3738"/>
                  <a:ext cx="1221" cy="29"/>
                  <a:chOff x="1577" y="3656"/>
                  <a:chExt cx="3041" cy="23"/>
                </a:xfrm>
              </p:grpSpPr>
              <p:sp>
                <p:nvSpPr>
                  <p:cNvPr id="712769" name="Line 65"/>
                  <p:cNvSpPr>
                    <a:spLocks noChangeShapeType="1"/>
                  </p:cNvSpPr>
                  <p:nvPr/>
                </p:nvSpPr>
                <p:spPr bwMode="auto">
                  <a:xfrm>
                    <a:off x="4617" y="3656"/>
                    <a:ext cx="1" cy="23"/>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70" name="Line 66"/>
                  <p:cNvSpPr>
                    <a:spLocks noChangeShapeType="1"/>
                  </p:cNvSpPr>
                  <p:nvPr/>
                </p:nvSpPr>
                <p:spPr bwMode="auto">
                  <a:xfrm>
                    <a:off x="4239" y="3656"/>
                    <a:ext cx="1" cy="23"/>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71" name="Line 67"/>
                  <p:cNvSpPr>
                    <a:spLocks noChangeShapeType="1"/>
                  </p:cNvSpPr>
                  <p:nvPr/>
                </p:nvSpPr>
                <p:spPr bwMode="auto">
                  <a:xfrm>
                    <a:off x="3857" y="3656"/>
                    <a:ext cx="1" cy="23"/>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72" name="Line 68"/>
                  <p:cNvSpPr>
                    <a:spLocks noChangeShapeType="1"/>
                  </p:cNvSpPr>
                  <p:nvPr/>
                </p:nvSpPr>
                <p:spPr bwMode="auto">
                  <a:xfrm>
                    <a:off x="3479" y="3656"/>
                    <a:ext cx="1" cy="23"/>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73" name="Line 69"/>
                  <p:cNvSpPr>
                    <a:spLocks noChangeShapeType="1"/>
                  </p:cNvSpPr>
                  <p:nvPr/>
                </p:nvSpPr>
                <p:spPr bwMode="auto">
                  <a:xfrm>
                    <a:off x="3097" y="3656"/>
                    <a:ext cx="1" cy="23"/>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74" name="Line 70"/>
                  <p:cNvSpPr>
                    <a:spLocks noChangeShapeType="1"/>
                  </p:cNvSpPr>
                  <p:nvPr/>
                </p:nvSpPr>
                <p:spPr bwMode="auto">
                  <a:xfrm>
                    <a:off x="2719" y="3656"/>
                    <a:ext cx="1" cy="23"/>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75" name="Line 71"/>
                  <p:cNvSpPr>
                    <a:spLocks noChangeShapeType="1"/>
                  </p:cNvSpPr>
                  <p:nvPr/>
                </p:nvSpPr>
                <p:spPr bwMode="auto">
                  <a:xfrm>
                    <a:off x="2337" y="3656"/>
                    <a:ext cx="1" cy="23"/>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76" name="Line 72"/>
                  <p:cNvSpPr>
                    <a:spLocks noChangeShapeType="1"/>
                  </p:cNvSpPr>
                  <p:nvPr/>
                </p:nvSpPr>
                <p:spPr bwMode="auto">
                  <a:xfrm>
                    <a:off x="1959" y="3656"/>
                    <a:ext cx="1" cy="23"/>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2777" name="Line 73"/>
                  <p:cNvSpPr>
                    <a:spLocks noChangeShapeType="1"/>
                  </p:cNvSpPr>
                  <p:nvPr/>
                </p:nvSpPr>
                <p:spPr bwMode="auto">
                  <a:xfrm>
                    <a:off x="1577" y="3656"/>
                    <a:ext cx="1" cy="23"/>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grpSp>
            <p:nvGrpSpPr>
              <p:cNvPr id="712784" name="Group 80"/>
              <p:cNvGrpSpPr>
                <a:grpSpLocks/>
              </p:cNvGrpSpPr>
              <p:nvPr/>
            </p:nvGrpSpPr>
            <p:grpSpPr bwMode="auto">
              <a:xfrm>
                <a:off x="3696" y="2928"/>
                <a:ext cx="1488" cy="735"/>
                <a:chOff x="3696" y="2928"/>
                <a:chExt cx="2014" cy="735"/>
              </a:xfrm>
            </p:grpSpPr>
            <p:sp>
              <p:nvSpPr>
                <p:cNvPr id="712754" name="Freeform 50"/>
                <p:cNvSpPr>
                  <a:spLocks/>
                </p:cNvSpPr>
                <p:nvPr/>
              </p:nvSpPr>
              <p:spPr bwMode="auto">
                <a:xfrm>
                  <a:off x="4704" y="2928"/>
                  <a:ext cx="1006" cy="735"/>
                </a:xfrm>
                <a:custGeom>
                  <a:avLst/>
                  <a:gdLst>
                    <a:gd name="T0" fmla="*/ 2506 w 2506"/>
                    <a:gd name="T1" fmla="*/ 1371 h 1371"/>
                    <a:gd name="T2" fmla="*/ 2241 w 2506"/>
                    <a:gd name="T3" fmla="*/ 1355 h 1371"/>
                    <a:gd name="T4" fmla="*/ 2108 w 2506"/>
                    <a:gd name="T5" fmla="*/ 1340 h 1371"/>
                    <a:gd name="T6" fmla="*/ 1980 w 2506"/>
                    <a:gd name="T7" fmla="*/ 1316 h 1371"/>
                    <a:gd name="T8" fmla="*/ 1847 w 2506"/>
                    <a:gd name="T9" fmla="*/ 1285 h 1371"/>
                    <a:gd name="T10" fmla="*/ 1715 w 2506"/>
                    <a:gd name="T11" fmla="*/ 1242 h 1371"/>
                    <a:gd name="T12" fmla="*/ 1582 w 2506"/>
                    <a:gd name="T13" fmla="*/ 1188 h 1371"/>
                    <a:gd name="T14" fmla="*/ 1317 w 2506"/>
                    <a:gd name="T15" fmla="*/ 1028 h 1371"/>
                    <a:gd name="T16" fmla="*/ 1056 w 2506"/>
                    <a:gd name="T17" fmla="*/ 802 h 1371"/>
                    <a:gd name="T18" fmla="*/ 791 w 2506"/>
                    <a:gd name="T19" fmla="*/ 533 h 1371"/>
                    <a:gd name="T20" fmla="*/ 658 w 2506"/>
                    <a:gd name="T21" fmla="*/ 397 h 1371"/>
                    <a:gd name="T22" fmla="*/ 530 w 2506"/>
                    <a:gd name="T23" fmla="*/ 269 h 1371"/>
                    <a:gd name="T24" fmla="*/ 397 w 2506"/>
                    <a:gd name="T25" fmla="*/ 159 h 1371"/>
                    <a:gd name="T26" fmla="*/ 265 w 2506"/>
                    <a:gd name="T27" fmla="*/ 74 h 1371"/>
                    <a:gd name="T28" fmla="*/ 132 w 2506"/>
                    <a:gd name="T29" fmla="*/ 19 h 1371"/>
                    <a:gd name="T30" fmla="*/ 0 w 2506"/>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6" h="1371">
                      <a:moveTo>
                        <a:pt x="2506" y="1371"/>
                      </a:moveTo>
                      <a:lnTo>
                        <a:pt x="2241" y="1355"/>
                      </a:lnTo>
                      <a:lnTo>
                        <a:pt x="2108" y="1340"/>
                      </a:lnTo>
                      <a:lnTo>
                        <a:pt x="1980" y="1316"/>
                      </a:lnTo>
                      <a:lnTo>
                        <a:pt x="1847" y="1285"/>
                      </a:lnTo>
                      <a:lnTo>
                        <a:pt x="1715" y="1242"/>
                      </a:lnTo>
                      <a:lnTo>
                        <a:pt x="1582" y="1188"/>
                      </a:lnTo>
                      <a:lnTo>
                        <a:pt x="1317" y="1028"/>
                      </a:lnTo>
                      <a:lnTo>
                        <a:pt x="1056" y="802"/>
                      </a:lnTo>
                      <a:lnTo>
                        <a:pt x="791" y="533"/>
                      </a:lnTo>
                      <a:lnTo>
                        <a:pt x="658" y="397"/>
                      </a:lnTo>
                      <a:lnTo>
                        <a:pt x="530" y="269"/>
                      </a:lnTo>
                      <a:lnTo>
                        <a:pt x="397" y="159"/>
                      </a:lnTo>
                      <a:lnTo>
                        <a:pt x="265" y="74"/>
                      </a:lnTo>
                      <a:lnTo>
                        <a:pt x="132" y="19"/>
                      </a:lnTo>
                      <a:lnTo>
                        <a:pt x="0" y="0"/>
                      </a:lnTo>
                    </a:path>
                  </a:pathLst>
                </a:custGeom>
                <a:noFill/>
                <a:ln w="76200">
                  <a:solidFill>
                    <a:srgbClr val="FF00FF"/>
                  </a:solidFill>
                  <a:round/>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783" name="Freeform 79"/>
                <p:cNvSpPr>
                  <a:spLocks/>
                </p:cNvSpPr>
                <p:nvPr/>
              </p:nvSpPr>
              <p:spPr bwMode="auto">
                <a:xfrm flipH="1">
                  <a:off x="3696" y="2928"/>
                  <a:ext cx="1006" cy="735"/>
                </a:xfrm>
                <a:custGeom>
                  <a:avLst/>
                  <a:gdLst>
                    <a:gd name="T0" fmla="*/ 2506 w 2506"/>
                    <a:gd name="T1" fmla="*/ 1371 h 1371"/>
                    <a:gd name="T2" fmla="*/ 2241 w 2506"/>
                    <a:gd name="T3" fmla="*/ 1355 h 1371"/>
                    <a:gd name="T4" fmla="*/ 2108 w 2506"/>
                    <a:gd name="T5" fmla="*/ 1340 h 1371"/>
                    <a:gd name="T6" fmla="*/ 1980 w 2506"/>
                    <a:gd name="T7" fmla="*/ 1316 h 1371"/>
                    <a:gd name="T8" fmla="*/ 1847 w 2506"/>
                    <a:gd name="T9" fmla="*/ 1285 h 1371"/>
                    <a:gd name="T10" fmla="*/ 1715 w 2506"/>
                    <a:gd name="T11" fmla="*/ 1242 h 1371"/>
                    <a:gd name="T12" fmla="*/ 1582 w 2506"/>
                    <a:gd name="T13" fmla="*/ 1188 h 1371"/>
                    <a:gd name="T14" fmla="*/ 1317 w 2506"/>
                    <a:gd name="T15" fmla="*/ 1028 h 1371"/>
                    <a:gd name="T16" fmla="*/ 1056 w 2506"/>
                    <a:gd name="T17" fmla="*/ 802 h 1371"/>
                    <a:gd name="T18" fmla="*/ 791 w 2506"/>
                    <a:gd name="T19" fmla="*/ 533 h 1371"/>
                    <a:gd name="T20" fmla="*/ 658 w 2506"/>
                    <a:gd name="T21" fmla="*/ 397 h 1371"/>
                    <a:gd name="T22" fmla="*/ 530 w 2506"/>
                    <a:gd name="T23" fmla="*/ 269 h 1371"/>
                    <a:gd name="T24" fmla="*/ 397 w 2506"/>
                    <a:gd name="T25" fmla="*/ 159 h 1371"/>
                    <a:gd name="T26" fmla="*/ 265 w 2506"/>
                    <a:gd name="T27" fmla="*/ 74 h 1371"/>
                    <a:gd name="T28" fmla="*/ 132 w 2506"/>
                    <a:gd name="T29" fmla="*/ 19 h 1371"/>
                    <a:gd name="T30" fmla="*/ 0 w 2506"/>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6" h="1371">
                      <a:moveTo>
                        <a:pt x="2506" y="1371"/>
                      </a:moveTo>
                      <a:lnTo>
                        <a:pt x="2241" y="1355"/>
                      </a:lnTo>
                      <a:lnTo>
                        <a:pt x="2108" y="1340"/>
                      </a:lnTo>
                      <a:lnTo>
                        <a:pt x="1980" y="1316"/>
                      </a:lnTo>
                      <a:lnTo>
                        <a:pt x="1847" y="1285"/>
                      </a:lnTo>
                      <a:lnTo>
                        <a:pt x="1715" y="1242"/>
                      </a:lnTo>
                      <a:lnTo>
                        <a:pt x="1582" y="1188"/>
                      </a:lnTo>
                      <a:lnTo>
                        <a:pt x="1317" y="1028"/>
                      </a:lnTo>
                      <a:lnTo>
                        <a:pt x="1056" y="802"/>
                      </a:lnTo>
                      <a:lnTo>
                        <a:pt x="791" y="533"/>
                      </a:lnTo>
                      <a:lnTo>
                        <a:pt x="658" y="397"/>
                      </a:lnTo>
                      <a:lnTo>
                        <a:pt x="530" y="269"/>
                      </a:lnTo>
                      <a:lnTo>
                        <a:pt x="397" y="159"/>
                      </a:lnTo>
                      <a:lnTo>
                        <a:pt x="265" y="74"/>
                      </a:lnTo>
                      <a:lnTo>
                        <a:pt x="132" y="19"/>
                      </a:lnTo>
                      <a:lnTo>
                        <a:pt x="0" y="0"/>
                      </a:lnTo>
                    </a:path>
                  </a:pathLst>
                </a:custGeom>
                <a:noFill/>
                <a:ln w="76200">
                  <a:solidFill>
                    <a:srgbClr val="FF00FF"/>
                  </a:solidFill>
                  <a:round/>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12789" name="AutoShape 85"/>
            <p:cNvSpPr>
              <a:spLocks noChangeArrowheads="1"/>
            </p:cNvSpPr>
            <p:nvPr/>
          </p:nvSpPr>
          <p:spPr bwMode="auto">
            <a:xfrm>
              <a:off x="3120" y="3168"/>
              <a:ext cx="480" cy="192"/>
            </a:xfrm>
            <a:prstGeom prst="rightArrow">
              <a:avLst>
                <a:gd name="adj1" fmla="val 50000"/>
                <a:gd name="adj2" fmla="val 62500"/>
              </a:avLst>
            </a:prstGeom>
            <a:solidFill>
              <a:schemeClr val="accent2"/>
            </a:solidFill>
            <a:ln w="12700">
              <a:solidFill>
                <a:schemeClr val="bg2"/>
              </a:solidFill>
              <a:miter lim="800000"/>
              <a:headEnd/>
              <a:tailEnd/>
            </a:ln>
            <a:effectLst>
              <a:outerShdw dist="35921" dir="2700000" algn="ctr" rotWithShape="0">
                <a:schemeClr val="bg2"/>
              </a:outerShdw>
            </a:effectLst>
          </p:spPr>
          <p:txBody>
            <a:bodyPr wrap="none" anchor="ctr"/>
            <a:lstStyle/>
            <a:p>
              <a:endParaRPr lang="zh-CN" altLang="en-US"/>
            </a:p>
          </p:txBody>
        </p:sp>
      </p:grpSp>
    </p:spTree>
    <p:extLst>
      <p:ext uri="{BB962C8B-B14F-4D97-AF65-F5344CB8AC3E}">
        <p14:creationId xmlns:p14="http://schemas.microsoft.com/office/powerpoint/2010/main" val="2917772743"/>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4754" name="Rectangle 2"/>
          <p:cNvSpPr>
            <a:spLocks noGrp="1" noChangeArrowheads="1"/>
          </p:cNvSpPr>
          <p:nvPr>
            <p:ph type="body" idx="1"/>
          </p:nvPr>
        </p:nvSpPr>
        <p:spPr>
          <a:xfrm>
            <a:off x="969056" y="1488395"/>
            <a:ext cx="10558915" cy="4419600"/>
          </a:xfrm>
          <a:noFill/>
          <a:ln/>
        </p:spPr>
        <p:txBody>
          <a:bodyPr>
            <a:normAutofit/>
          </a:bodyPr>
          <a:lstStyle/>
          <a:p>
            <a:pPr marL="0" indent="0">
              <a:spcBef>
                <a:spcPct val="60000"/>
              </a:spcBef>
              <a:buNone/>
            </a:pPr>
            <a:r>
              <a:rPr lang="zh-CN" altLang="en-US" dirty="0" smtClean="0">
                <a:latin typeface="黑体" panose="02010609060101010101" pitchFamily="49" charset="-122"/>
                <a:ea typeface="黑体" panose="02010609060101010101" pitchFamily="49" charset="-122"/>
              </a:rPr>
              <a:t>总体是指考察的对象的全体， 个体是总体中的每一个考察的对象， 样本是总体中所抽取的一部分个体， 而样本容量是指样本中个体的数目。</a:t>
            </a:r>
            <a:endParaRPr lang="en-US" altLang="zh-CN" dirty="0" smtClean="0">
              <a:latin typeface="黑体" panose="02010609060101010101" pitchFamily="49" charset="-122"/>
              <a:ea typeface="黑体" panose="02010609060101010101" pitchFamily="49" charset="-122"/>
            </a:endParaRPr>
          </a:p>
          <a:p>
            <a:pPr marL="0" indent="0">
              <a:spcBef>
                <a:spcPct val="60000"/>
              </a:spcBef>
              <a:buNone/>
            </a:pPr>
            <a:r>
              <a:rPr lang="zh-CN" altLang="en-US" sz="3200" b="1" dirty="0" smtClean="0">
                <a:solidFill>
                  <a:srgbClr val="C00000"/>
                </a:solidFill>
                <a:latin typeface="黑体" panose="02010609060101010101" pitchFamily="49" charset="-122"/>
                <a:ea typeface="黑体" panose="02010609060101010101" pitchFamily="49" charset="-122"/>
              </a:rPr>
              <a:t>样本分布</a:t>
            </a:r>
            <a:r>
              <a:rPr lang="zh-CN" altLang="en-US" b="1" dirty="0" smtClean="0">
                <a:latin typeface="黑体" panose="02010609060101010101" pitchFamily="49" charset="-122"/>
                <a:ea typeface="黑体" panose="02010609060101010101" pitchFamily="49" charset="-122"/>
              </a:rPr>
              <a:t>是用来估计总体分布的。样本分布有区别于总体分布，它是从总体中按一定的分组标志选出来的部分样本容量。当</a:t>
            </a:r>
            <a:r>
              <a:rPr lang="zh-CN" altLang="en-US" b="1" dirty="0">
                <a:latin typeface="黑体" panose="02010609060101010101" pitchFamily="49" charset="-122"/>
                <a:ea typeface="黑体" panose="02010609060101010101" pitchFamily="49" charset="-122"/>
              </a:rPr>
              <a:t>样本容量</a:t>
            </a:r>
            <a:r>
              <a:rPr lang="en-US" altLang="zh-CN" b="1" i="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逐渐增大时，样本分布逐渐接近总体的</a:t>
            </a:r>
            <a:r>
              <a:rPr lang="zh-CN" altLang="en-US" b="1" dirty="0" smtClean="0">
                <a:latin typeface="黑体" panose="02010609060101010101" pitchFamily="49" charset="-122"/>
                <a:ea typeface="黑体" panose="02010609060101010101" pitchFamily="49" charset="-122"/>
              </a:rPr>
              <a:t>分布。</a:t>
            </a:r>
            <a:endParaRPr lang="zh-CN" altLang="en-US" b="1" dirty="0">
              <a:latin typeface="黑体" panose="02010609060101010101" pitchFamily="49" charset="-122"/>
              <a:ea typeface="黑体" panose="02010609060101010101" pitchFamily="49" charset="-122"/>
            </a:endParaRPr>
          </a:p>
        </p:txBody>
      </p:sp>
      <p:sp>
        <p:nvSpPr>
          <p:cNvPr id="714755" name="Rectangle 3"/>
          <p:cNvSpPr>
            <a:spLocks noGrp="1" noChangeArrowheads="1"/>
          </p:cNvSpPr>
          <p:nvPr>
            <p:ph type="title"/>
          </p:nvPr>
        </p:nvSpPr>
        <p:spPr>
          <a:xfrm>
            <a:off x="653143" y="393929"/>
            <a:ext cx="3390900" cy="706437"/>
          </a:xfrm>
          <a:solidFill>
            <a:schemeClr val="bg1"/>
          </a:solidFill>
          <a:ln/>
        </p:spPr>
        <p:txBody>
          <a:bodyPr vert="horz" lIns="91440" tIns="45720" rIns="91440" bIns="45720" rtlCol="0" anchor="ctr">
            <a:normAutofit fontScale="90000"/>
          </a:bodyPr>
          <a:lstStyle/>
          <a:p>
            <a:r>
              <a:rPr lang="zh-CN" altLang="en-US" dirty="0">
                <a:solidFill>
                  <a:schemeClr val="tx2"/>
                </a:solidFill>
                <a:latin typeface="Arial" panose="020B0604020202020204" pitchFamily="34" charset="0"/>
              </a:rPr>
              <a:t>二、样本分布</a:t>
            </a:r>
          </a:p>
        </p:txBody>
      </p:sp>
    </p:spTree>
    <p:extLst>
      <p:ext uri="{BB962C8B-B14F-4D97-AF65-F5344CB8AC3E}">
        <p14:creationId xmlns:p14="http://schemas.microsoft.com/office/powerpoint/2010/main" val="210046903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5394" name="Rectangle 2"/>
          <p:cNvSpPr>
            <a:spLocks noGrp="1" noChangeArrowheads="1"/>
          </p:cNvSpPr>
          <p:nvPr>
            <p:ph type="body" idx="1"/>
          </p:nvPr>
        </p:nvSpPr>
        <p:spPr>
          <a:xfrm>
            <a:off x="998764" y="1633085"/>
            <a:ext cx="9734550" cy="4267200"/>
          </a:xfrm>
          <a:noFill/>
          <a:ln/>
        </p:spPr>
        <p:txBody>
          <a:bodyPr/>
          <a:lstStyle/>
          <a:p>
            <a:pPr marL="0" indent="0">
              <a:spcBef>
                <a:spcPct val="60000"/>
              </a:spcBef>
              <a:buNone/>
            </a:pPr>
            <a:r>
              <a:rPr lang="zh-CN" altLang="en-US" b="1" dirty="0" smtClean="0">
                <a:latin typeface="黑体" panose="02010609060101010101" pitchFamily="49" charset="-122"/>
                <a:ea typeface="黑体" panose="02010609060101010101" pitchFamily="49" charset="-122"/>
              </a:rPr>
              <a:t>    从已知的总体中以一定的样本容量进行随机抽样，由样本的统计数所对应的概率分布称为抽样分布。抽样分布是统计推断的理论基础。</a:t>
            </a:r>
            <a:endParaRPr lang="en-US" altLang="zh-CN" b="1" dirty="0" smtClean="0">
              <a:latin typeface="黑体" panose="02010609060101010101" pitchFamily="49" charset="-122"/>
              <a:ea typeface="黑体" panose="02010609060101010101" pitchFamily="49" charset="-122"/>
            </a:endParaRPr>
          </a:p>
          <a:p>
            <a:pPr marL="0" indent="0">
              <a:spcBef>
                <a:spcPct val="60000"/>
              </a:spcBef>
              <a:buNone/>
            </a:pPr>
            <a:endParaRPr lang="en-US" altLang="zh-CN" b="1" dirty="0">
              <a:latin typeface="黑体" panose="02010609060101010101" pitchFamily="49" charset="-122"/>
              <a:ea typeface="黑体" panose="02010609060101010101" pitchFamily="49" charset="-122"/>
            </a:endParaRPr>
          </a:p>
          <a:p>
            <a:pPr marL="0" indent="0">
              <a:spcBef>
                <a:spcPct val="60000"/>
              </a:spcBef>
              <a:buNone/>
            </a:pPr>
            <a:endParaRPr lang="zh-CN" altLang="en-US" b="1" dirty="0">
              <a:latin typeface="黑体" panose="02010609060101010101" pitchFamily="49" charset="-122"/>
              <a:ea typeface="黑体" panose="02010609060101010101" pitchFamily="49" charset="-122"/>
            </a:endParaRPr>
          </a:p>
        </p:txBody>
      </p:sp>
      <p:sp>
        <p:nvSpPr>
          <p:cNvPr id="315395" name="Rectangle 3"/>
          <p:cNvSpPr>
            <a:spLocks noGrp="1" noChangeArrowheads="1"/>
          </p:cNvSpPr>
          <p:nvPr>
            <p:ph type="title"/>
          </p:nvPr>
        </p:nvSpPr>
        <p:spPr>
          <a:xfrm>
            <a:off x="631372" y="356507"/>
            <a:ext cx="3535363" cy="635000"/>
          </a:xfrm>
          <a:solidFill>
            <a:schemeClr val="bg1"/>
          </a:solidFill>
          <a:ln/>
        </p:spPr>
        <p:txBody>
          <a:bodyPr vert="horz" lIns="91440" tIns="45720" rIns="91440" bIns="45720" rtlCol="0" anchor="ctr">
            <a:normAutofit fontScale="90000"/>
          </a:bodyPr>
          <a:lstStyle/>
          <a:p>
            <a:r>
              <a:rPr lang="zh-CN" altLang="en-US" dirty="0">
                <a:solidFill>
                  <a:schemeClr val="tx2"/>
                </a:solidFill>
                <a:latin typeface="Arial" panose="020B0604020202020204" pitchFamily="34" charset="0"/>
              </a:rPr>
              <a:t>三、抽样分布</a:t>
            </a:r>
          </a:p>
        </p:txBody>
      </p:sp>
    </p:spTree>
    <p:extLst>
      <p:ext uri="{BB962C8B-B14F-4D97-AF65-F5344CB8AC3E}">
        <p14:creationId xmlns:p14="http://schemas.microsoft.com/office/powerpoint/2010/main" val="378784146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p:cNvSpPr>
            <a:spLocks noGrp="1" noChangeArrowheads="1"/>
          </p:cNvSpPr>
          <p:nvPr>
            <p:ph type="title"/>
          </p:nvPr>
        </p:nvSpPr>
        <p:spPr>
          <a:xfrm>
            <a:off x="660400" y="524556"/>
            <a:ext cx="3851275" cy="635000"/>
          </a:xfrm>
          <a:solidFill>
            <a:schemeClr val="bg1"/>
          </a:solidFill>
          <a:ln/>
        </p:spPr>
        <p:txBody>
          <a:bodyPr vert="horz" lIns="91440" tIns="45720" rIns="91440" bIns="45720" rtlCol="0" anchor="ctr">
            <a:normAutofit fontScale="90000"/>
          </a:bodyPr>
          <a:lstStyle/>
          <a:p>
            <a:r>
              <a:rPr lang="zh-CN" altLang="en-US">
                <a:latin typeface="Arial" panose="020B0604020202020204" pitchFamily="34" charset="0"/>
              </a:rPr>
              <a:t>三、抽样分布</a:t>
            </a:r>
          </a:p>
        </p:txBody>
      </p:sp>
      <p:grpSp>
        <p:nvGrpSpPr>
          <p:cNvPr id="718022" name="Group 198"/>
          <p:cNvGrpSpPr>
            <a:grpSpLocks/>
          </p:cNvGrpSpPr>
          <p:nvPr/>
        </p:nvGrpSpPr>
        <p:grpSpPr bwMode="auto">
          <a:xfrm>
            <a:off x="1847850" y="1316721"/>
            <a:ext cx="8820150" cy="2689225"/>
            <a:chOff x="204" y="1570"/>
            <a:chExt cx="5556" cy="1694"/>
          </a:xfrm>
        </p:grpSpPr>
        <p:sp>
          <p:nvSpPr>
            <p:cNvPr id="717893" name="AutoShape 69"/>
            <p:cNvSpPr>
              <a:spLocks noChangeArrowheads="1"/>
            </p:cNvSpPr>
            <p:nvPr/>
          </p:nvSpPr>
          <p:spPr bwMode="auto">
            <a:xfrm>
              <a:off x="3560" y="2296"/>
              <a:ext cx="681" cy="192"/>
            </a:xfrm>
            <a:prstGeom prst="rightArrow">
              <a:avLst>
                <a:gd name="adj1" fmla="val 50000"/>
                <a:gd name="adj2" fmla="val 88672"/>
              </a:avLst>
            </a:prstGeom>
            <a:solidFill>
              <a:schemeClr val="tx2"/>
            </a:solidFill>
            <a:ln w="12700">
              <a:solidFill>
                <a:schemeClr val="accent1"/>
              </a:solidFill>
              <a:miter lim="800000"/>
              <a:headEnd/>
              <a:tailEnd/>
            </a:ln>
            <a:effectLst>
              <a:outerShdw dist="35921" dir="2700000" algn="ctr" rotWithShape="0">
                <a:schemeClr val="bg2"/>
              </a:outerShdw>
            </a:effectLst>
          </p:spPr>
          <p:txBody>
            <a:bodyPr wrap="none" anchor="ctr"/>
            <a:lstStyle/>
            <a:p>
              <a:endParaRPr lang="zh-CN" altLang="en-US"/>
            </a:p>
          </p:txBody>
        </p:sp>
        <p:grpSp>
          <p:nvGrpSpPr>
            <p:cNvPr id="718018" name="Group 194"/>
            <p:cNvGrpSpPr>
              <a:grpSpLocks/>
            </p:cNvGrpSpPr>
            <p:nvPr/>
          </p:nvGrpSpPr>
          <p:grpSpPr bwMode="auto">
            <a:xfrm>
              <a:off x="204" y="1752"/>
              <a:ext cx="1723" cy="1179"/>
              <a:chOff x="295" y="1162"/>
              <a:chExt cx="1723" cy="1179"/>
            </a:xfrm>
          </p:grpSpPr>
          <p:sp>
            <p:nvSpPr>
              <p:cNvPr id="717954" name="AutoShape 130"/>
              <p:cNvSpPr>
                <a:spLocks noChangeArrowheads="1"/>
              </p:cNvSpPr>
              <p:nvPr/>
            </p:nvSpPr>
            <p:spPr bwMode="auto">
              <a:xfrm>
                <a:off x="295" y="1162"/>
                <a:ext cx="1723" cy="1179"/>
              </a:xfrm>
              <a:prstGeom prst="flowChartAlternateProcess">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黑体" panose="02010609060101010101" pitchFamily="49" charset="-122"/>
                  <a:ea typeface="黑体" panose="02010609060101010101" pitchFamily="49" charset="-122"/>
                </a:endParaRPr>
              </a:p>
              <a:p>
                <a:pPr algn="ctr"/>
                <a:endParaRPr lang="en-US" altLang="zh-CN">
                  <a:latin typeface="黑体" panose="02010609060101010101" pitchFamily="49" charset="-122"/>
                  <a:ea typeface="黑体" panose="02010609060101010101" pitchFamily="49" charset="-122"/>
                </a:endParaRPr>
              </a:p>
              <a:p>
                <a:pPr algn="ctr"/>
                <a:endParaRPr lang="en-US" altLang="zh-CN">
                  <a:latin typeface="黑体" panose="02010609060101010101" pitchFamily="49" charset="-122"/>
                  <a:ea typeface="黑体" panose="02010609060101010101" pitchFamily="49" charset="-122"/>
                </a:endParaRPr>
              </a:p>
              <a:p>
                <a:pPr algn="ctr"/>
                <a:r>
                  <a:rPr lang="en-US" altLang="zh-CN">
                    <a:latin typeface="黑体" panose="02010609060101010101" pitchFamily="49" charset="-122"/>
                    <a:ea typeface="黑体" panose="02010609060101010101" pitchFamily="49" charset="-122"/>
                  </a:rPr>
                  <a:t>       </a:t>
                </a:r>
              </a:p>
            </p:txBody>
          </p:sp>
          <p:pic>
            <p:nvPicPr>
              <p:cNvPr id="717966" name="Picture 142"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 y="1253"/>
                <a:ext cx="272" cy="179"/>
              </a:xfrm>
              <a:prstGeom prst="rect">
                <a:avLst/>
              </a:prstGeom>
              <a:noFill/>
              <a:extLst>
                <a:ext uri="{909E8E84-426E-40DD-AFC4-6F175D3DCCD1}">
                  <a14:hiddenFill xmlns:a14="http://schemas.microsoft.com/office/drawing/2010/main">
                    <a:solidFill>
                      <a:srgbClr val="FFFFFF"/>
                    </a:solidFill>
                  </a14:hiddenFill>
                </a:ext>
              </a:extLst>
            </p:spPr>
          </p:pic>
          <p:pic>
            <p:nvPicPr>
              <p:cNvPr id="717967" name="Picture 143"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 y="1480"/>
                <a:ext cx="227" cy="161"/>
              </a:xfrm>
              <a:prstGeom prst="rect">
                <a:avLst/>
              </a:prstGeom>
              <a:noFill/>
              <a:extLst>
                <a:ext uri="{909E8E84-426E-40DD-AFC4-6F175D3DCCD1}">
                  <a14:hiddenFill xmlns:a14="http://schemas.microsoft.com/office/drawing/2010/main">
                    <a:solidFill>
                      <a:srgbClr val="FFFFFF"/>
                    </a:solidFill>
                  </a14:hiddenFill>
                </a:ext>
              </a:extLst>
            </p:spPr>
          </p:pic>
          <p:pic>
            <p:nvPicPr>
              <p:cNvPr id="717988" name="Picture 164"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 y="1706"/>
                <a:ext cx="272" cy="252"/>
              </a:xfrm>
              <a:prstGeom prst="rect">
                <a:avLst/>
              </a:prstGeom>
              <a:noFill/>
              <a:extLst>
                <a:ext uri="{909E8E84-426E-40DD-AFC4-6F175D3DCCD1}">
                  <a14:hiddenFill xmlns:a14="http://schemas.microsoft.com/office/drawing/2010/main">
                    <a:solidFill>
                      <a:srgbClr val="FFFFFF"/>
                    </a:solidFill>
                  </a14:hiddenFill>
                </a:ext>
              </a:extLst>
            </p:spPr>
          </p:pic>
          <p:pic>
            <p:nvPicPr>
              <p:cNvPr id="717989" name="Picture 165"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 y="1253"/>
                <a:ext cx="227" cy="182"/>
              </a:xfrm>
              <a:prstGeom prst="rect">
                <a:avLst/>
              </a:prstGeom>
              <a:noFill/>
              <a:extLst>
                <a:ext uri="{909E8E84-426E-40DD-AFC4-6F175D3DCCD1}">
                  <a14:hiddenFill xmlns:a14="http://schemas.microsoft.com/office/drawing/2010/main">
                    <a:solidFill>
                      <a:srgbClr val="FFFFFF"/>
                    </a:solidFill>
                  </a14:hiddenFill>
                </a:ext>
              </a:extLst>
            </p:spPr>
          </p:pic>
          <p:pic>
            <p:nvPicPr>
              <p:cNvPr id="717990" name="Picture 166"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 y="2024"/>
                <a:ext cx="318" cy="252"/>
              </a:xfrm>
              <a:prstGeom prst="rect">
                <a:avLst/>
              </a:prstGeom>
              <a:noFill/>
              <a:extLst>
                <a:ext uri="{909E8E84-426E-40DD-AFC4-6F175D3DCCD1}">
                  <a14:hiddenFill xmlns:a14="http://schemas.microsoft.com/office/drawing/2010/main">
                    <a:solidFill>
                      <a:srgbClr val="FFFFFF"/>
                    </a:solidFill>
                  </a14:hiddenFill>
                </a:ext>
              </a:extLst>
            </p:spPr>
          </p:pic>
          <p:pic>
            <p:nvPicPr>
              <p:cNvPr id="717992" name="Picture 168"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0" y="1752"/>
                <a:ext cx="318" cy="252"/>
              </a:xfrm>
              <a:prstGeom prst="rect">
                <a:avLst/>
              </a:prstGeom>
              <a:noFill/>
              <a:extLst>
                <a:ext uri="{909E8E84-426E-40DD-AFC4-6F175D3DCCD1}">
                  <a14:hiddenFill xmlns:a14="http://schemas.microsoft.com/office/drawing/2010/main">
                    <a:solidFill>
                      <a:srgbClr val="FFFFFF"/>
                    </a:solidFill>
                  </a14:hiddenFill>
                </a:ext>
              </a:extLst>
            </p:spPr>
          </p:pic>
          <p:pic>
            <p:nvPicPr>
              <p:cNvPr id="717993" name="Picture 169"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 y="1207"/>
                <a:ext cx="226" cy="206"/>
              </a:xfrm>
              <a:prstGeom prst="rect">
                <a:avLst/>
              </a:prstGeom>
              <a:noFill/>
              <a:extLst>
                <a:ext uri="{909E8E84-426E-40DD-AFC4-6F175D3DCCD1}">
                  <a14:hiddenFill xmlns:a14="http://schemas.microsoft.com/office/drawing/2010/main">
                    <a:solidFill>
                      <a:srgbClr val="FFFFFF"/>
                    </a:solidFill>
                  </a14:hiddenFill>
                </a:ext>
              </a:extLst>
            </p:spPr>
          </p:pic>
          <p:pic>
            <p:nvPicPr>
              <p:cNvPr id="717994" name="Picture 170"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 y="1480"/>
                <a:ext cx="317" cy="251"/>
              </a:xfrm>
              <a:prstGeom prst="rect">
                <a:avLst/>
              </a:prstGeom>
              <a:noFill/>
              <a:extLst>
                <a:ext uri="{909E8E84-426E-40DD-AFC4-6F175D3DCCD1}">
                  <a14:hiddenFill xmlns:a14="http://schemas.microsoft.com/office/drawing/2010/main">
                    <a:solidFill>
                      <a:srgbClr val="FFFFFF"/>
                    </a:solidFill>
                  </a14:hiddenFill>
                </a:ext>
              </a:extLst>
            </p:spPr>
          </p:pic>
          <p:pic>
            <p:nvPicPr>
              <p:cNvPr id="717995" name="Picture 171"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 y="2024"/>
                <a:ext cx="317" cy="251"/>
              </a:xfrm>
              <a:prstGeom prst="rect">
                <a:avLst/>
              </a:prstGeom>
              <a:noFill/>
              <a:extLst>
                <a:ext uri="{909E8E84-426E-40DD-AFC4-6F175D3DCCD1}">
                  <a14:hiddenFill xmlns:a14="http://schemas.microsoft.com/office/drawing/2010/main">
                    <a:solidFill>
                      <a:srgbClr val="FFFFFF"/>
                    </a:solidFill>
                  </a14:hiddenFill>
                </a:ext>
              </a:extLst>
            </p:spPr>
          </p:pic>
          <p:pic>
            <p:nvPicPr>
              <p:cNvPr id="717996" name="Picture 172"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0" y="1480"/>
                <a:ext cx="272" cy="251"/>
              </a:xfrm>
              <a:prstGeom prst="rect">
                <a:avLst/>
              </a:prstGeom>
              <a:noFill/>
              <a:extLst>
                <a:ext uri="{909E8E84-426E-40DD-AFC4-6F175D3DCCD1}">
                  <a14:hiddenFill xmlns:a14="http://schemas.microsoft.com/office/drawing/2010/main">
                    <a:solidFill>
                      <a:srgbClr val="FFFFFF"/>
                    </a:solidFill>
                  </a14:hiddenFill>
                </a:ext>
              </a:extLst>
            </p:spPr>
          </p:pic>
          <p:pic>
            <p:nvPicPr>
              <p:cNvPr id="717998" name="Picture 174"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 y="1752"/>
                <a:ext cx="272" cy="251"/>
              </a:xfrm>
              <a:prstGeom prst="rect">
                <a:avLst/>
              </a:prstGeom>
              <a:noFill/>
              <a:extLst>
                <a:ext uri="{909E8E84-426E-40DD-AFC4-6F175D3DCCD1}">
                  <a14:hiddenFill xmlns:a14="http://schemas.microsoft.com/office/drawing/2010/main">
                    <a:solidFill>
                      <a:srgbClr val="FFFFFF"/>
                    </a:solidFill>
                  </a14:hiddenFill>
                </a:ext>
              </a:extLst>
            </p:spPr>
          </p:pic>
          <p:pic>
            <p:nvPicPr>
              <p:cNvPr id="718000" name="Picture 176"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 y="1480"/>
                <a:ext cx="272" cy="223"/>
              </a:xfrm>
              <a:prstGeom prst="rect">
                <a:avLst/>
              </a:prstGeom>
              <a:noFill/>
              <a:extLst>
                <a:ext uri="{909E8E84-426E-40DD-AFC4-6F175D3DCCD1}">
                  <a14:hiddenFill xmlns:a14="http://schemas.microsoft.com/office/drawing/2010/main">
                    <a:solidFill>
                      <a:srgbClr val="FFFFFF"/>
                    </a:solidFill>
                  </a14:hiddenFill>
                </a:ext>
              </a:extLst>
            </p:spPr>
          </p:pic>
          <p:pic>
            <p:nvPicPr>
              <p:cNvPr id="718002" name="Picture 178"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 y="1752"/>
                <a:ext cx="272" cy="224"/>
              </a:xfrm>
              <a:prstGeom prst="rect">
                <a:avLst/>
              </a:prstGeom>
              <a:noFill/>
              <a:extLst>
                <a:ext uri="{909E8E84-426E-40DD-AFC4-6F175D3DCCD1}">
                  <a14:hiddenFill xmlns:a14="http://schemas.microsoft.com/office/drawing/2010/main">
                    <a:solidFill>
                      <a:srgbClr val="FFFFFF"/>
                    </a:solidFill>
                  </a14:hiddenFill>
                </a:ext>
              </a:extLst>
            </p:spPr>
          </p:pic>
          <p:pic>
            <p:nvPicPr>
              <p:cNvPr id="718003" name="Picture 179"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0" y="1207"/>
                <a:ext cx="272" cy="223"/>
              </a:xfrm>
              <a:prstGeom prst="rect">
                <a:avLst/>
              </a:prstGeom>
              <a:noFill/>
              <a:extLst>
                <a:ext uri="{909E8E84-426E-40DD-AFC4-6F175D3DCCD1}">
                  <a14:hiddenFill xmlns:a14="http://schemas.microsoft.com/office/drawing/2010/main">
                    <a:solidFill>
                      <a:srgbClr val="FFFFFF"/>
                    </a:solidFill>
                  </a14:hiddenFill>
                </a:ext>
              </a:extLst>
            </p:spPr>
          </p:pic>
          <p:pic>
            <p:nvPicPr>
              <p:cNvPr id="718004" name="Picture 180"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 y="1933"/>
                <a:ext cx="363" cy="307"/>
              </a:xfrm>
              <a:prstGeom prst="rect">
                <a:avLst/>
              </a:prstGeom>
              <a:noFill/>
              <a:extLst>
                <a:ext uri="{909E8E84-426E-40DD-AFC4-6F175D3DCCD1}">
                  <a14:hiddenFill xmlns:a14="http://schemas.microsoft.com/office/drawing/2010/main">
                    <a:solidFill>
                      <a:srgbClr val="FFFFFF"/>
                    </a:solidFill>
                  </a14:hiddenFill>
                </a:ext>
              </a:extLst>
            </p:spPr>
          </p:pic>
          <p:pic>
            <p:nvPicPr>
              <p:cNvPr id="718006" name="Picture 182"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6" y="2024"/>
                <a:ext cx="317" cy="2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8013" name="Group 189"/>
            <p:cNvGrpSpPr>
              <a:grpSpLocks/>
            </p:cNvGrpSpPr>
            <p:nvPr/>
          </p:nvGrpSpPr>
          <p:grpSpPr bwMode="auto">
            <a:xfrm>
              <a:off x="4346" y="1570"/>
              <a:ext cx="1414" cy="1422"/>
              <a:chOff x="3152" y="2251"/>
              <a:chExt cx="1663" cy="1422"/>
            </a:xfrm>
          </p:grpSpPr>
          <p:sp>
            <p:nvSpPr>
              <p:cNvPr id="717903" name="Freeform 79"/>
              <p:cNvSpPr>
                <a:spLocks/>
              </p:cNvSpPr>
              <p:nvPr/>
            </p:nvSpPr>
            <p:spPr bwMode="auto">
              <a:xfrm>
                <a:off x="3152" y="2251"/>
                <a:ext cx="1663" cy="1089"/>
              </a:xfrm>
              <a:custGeom>
                <a:avLst/>
                <a:gdLst>
                  <a:gd name="T0" fmla="*/ 0 w 3800"/>
                  <a:gd name="T1" fmla="*/ 0 h 1784"/>
                  <a:gd name="T2" fmla="*/ 0 w 3800"/>
                  <a:gd name="T3" fmla="*/ 1784 h 1784"/>
                  <a:gd name="T4" fmla="*/ 3800 w 3800"/>
                  <a:gd name="T5" fmla="*/ 1784 h 1784"/>
                </a:gdLst>
                <a:ahLst/>
                <a:cxnLst>
                  <a:cxn ang="0">
                    <a:pos x="T0" y="T1"/>
                  </a:cxn>
                  <a:cxn ang="0">
                    <a:pos x="T2" y="T3"/>
                  </a:cxn>
                  <a:cxn ang="0">
                    <a:pos x="T4" y="T5"/>
                  </a:cxn>
                </a:cxnLst>
                <a:rect l="0" t="0" r="r" b="b"/>
                <a:pathLst>
                  <a:path w="3800" h="1784">
                    <a:moveTo>
                      <a:pt x="0" y="0"/>
                    </a:moveTo>
                    <a:lnTo>
                      <a:pt x="0" y="1784"/>
                    </a:lnTo>
                    <a:lnTo>
                      <a:pt x="3800" y="1784"/>
                    </a:lnTo>
                  </a:path>
                </a:pathLst>
              </a:custGeom>
              <a:noFill/>
              <a:ln w="28575">
                <a:solidFill>
                  <a:schemeClr val="bg2"/>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grpSp>
            <p:nvGrpSpPr>
              <p:cNvPr id="717946" name="Group 122"/>
              <p:cNvGrpSpPr>
                <a:grpSpLocks/>
              </p:cNvGrpSpPr>
              <p:nvPr/>
            </p:nvGrpSpPr>
            <p:grpSpPr bwMode="auto">
              <a:xfrm>
                <a:off x="3203" y="2413"/>
                <a:ext cx="1488" cy="798"/>
                <a:chOff x="3696" y="2928"/>
                <a:chExt cx="2014" cy="735"/>
              </a:xfrm>
            </p:grpSpPr>
            <p:sp>
              <p:nvSpPr>
                <p:cNvPr id="717947" name="Freeform 123"/>
                <p:cNvSpPr>
                  <a:spLocks/>
                </p:cNvSpPr>
                <p:nvPr/>
              </p:nvSpPr>
              <p:spPr bwMode="auto">
                <a:xfrm>
                  <a:off x="4704" y="2928"/>
                  <a:ext cx="1006" cy="735"/>
                </a:xfrm>
                <a:custGeom>
                  <a:avLst/>
                  <a:gdLst>
                    <a:gd name="T0" fmla="*/ 2506 w 2506"/>
                    <a:gd name="T1" fmla="*/ 1371 h 1371"/>
                    <a:gd name="T2" fmla="*/ 2241 w 2506"/>
                    <a:gd name="T3" fmla="*/ 1355 h 1371"/>
                    <a:gd name="T4" fmla="*/ 2108 w 2506"/>
                    <a:gd name="T5" fmla="*/ 1340 h 1371"/>
                    <a:gd name="T6" fmla="*/ 1980 w 2506"/>
                    <a:gd name="T7" fmla="*/ 1316 h 1371"/>
                    <a:gd name="T8" fmla="*/ 1847 w 2506"/>
                    <a:gd name="T9" fmla="*/ 1285 h 1371"/>
                    <a:gd name="T10" fmla="*/ 1715 w 2506"/>
                    <a:gd name="T11" fmla="*/ 1242 h 1371"/>
                    <a:gd name="T12" fmla="*/ 1582 w 2506"/>
                    <a:gd name="T13" fmla="*/ 1188 h 1371"/>
                    <a:gd name="T14" fmla="*/ 1317 w 2506"/>
                    <a:gd name="T15" fmla="*/ 1028 h 1371"/>
                    <a:gd name="T16" fmla="*/ 1056 w 2506"/>
                    <a:gd name="T17" fmla="*/ 802 h 1371"/>
                    <a:gd name="T18" fmla="*/ 791 w 2506"/>
                    <a:gd name="T19" fmla="*/ 533 h 1371"/>
                    <a:gd name="T20" fmla="*/ 658 w 2506"/>
                    <a:gd name="T21" fmla="*/ 397 h 1371"/>
                    <a:gd name="T22" fmla="*/ 530 w 2506"/>
                    <a:gd name="T23" fmla="*/ 269 h 1371"/>
                    <a:gd name="T24" fmla="*/ 397 w 2506"/>
                    <a:gd name="T25" fmla="*/ 159 h 1371"/>
                    <a:gd name="T26" fmla="*/ 265 w 2506"/>
                    <a:gd name="T27" fmla="*/ 74 h 1371"/>
                    <a:gd name="T28" fmla="*/ 132 w 2506"/>
                    <a:gd name="T29" fmla="*/ 19 h 1371"/>
                    <a:gd name="T30" fmla="*/ 0 w 2506"/>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6" h="1371">
                      <a:moveTo>
                        <a:pt x="2506" y="1371"/>
                      </a:moveTo>
                      <a:lnTo>
                        <a:pt x="2241" y="1355"/>
                      </a:lnTo>
                      <a:lnTo>
                        <a:pt x="2108" y="1340"/>
                      </a:lnTo>
                      <a:lnTo>
                        <a:pt x="1980" y="1316"/>
                      </a:lnTo>
                      <a:lnTo>
                        <a:pt x="1847" y="1285"/>
                      </a:lnTo>
                      <a:lnTo>
                        <a:pt x="1715" y="1242"/>
                      </a:lnTo>
                      <a:lnTo>
                        <a:pt x="1582" y="1188"/>
                      </a:lnTo>
                      <a:lnTo>
                        <a:pt x="1317" y="1028"/>
                      </a:lnTo>
                      <a:lnTo>
                        <a:pt x="1056" y="802"/>
                      </a:lnTo>
                      <a:lnTo>
                        <a:pt x="791" y="533"/>
                      </a:lnTo>
                      <a:lnTo>
                        <a:pt x="658" y="397"/>
                      </a:lnTo>
                      <a:lnTo>
                        <a:pt x="530" y="269"/>
                      </a:lnTo>
                      <a:lnTo>
                        <a:pt x="397" y="159"/>
                      </a:lnTo>
                      <a:lnTo>
                        <a:pt x="265" y="74"/>
                      </a:lnTo>
                      <a:lnTo>
                        <a:pt x="132" y="19"/>
                      </a:lnTo>
                      <a:lnTo>
                        <a:pt x="0" y="0"/>
                      </a:lnTo>
                    </a:path>
                  </a:pathLst>
                </a:custGeom>
                <a:noFill/>
                <a:ln w="28575">
                  <a:solidFill>
                    <a:schemeClr val="tx2"/>
                  </a:solidFill>
                  <a:round/>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948" name="Freeform 124"/>
                <p:cNvSpPr>
                  <a:spLocks/>
                </p:cNvSpPr>
                <p:nvPr/>
              </p:nvSpPr>
              <p:spPr bwMode="auto">
                <a:xfrm flipH="1">
                  <a:off x="3696" y="2928"/>
                  <a:ext cx="1006" cy="735"/>
                </a:xfrm>
                <a:custGeom>
                  <a:avLst/>
                  <a:gdLst>
                    <a:gd name="T0" fmla="*/ 2506 w 2506"/>
                    <a:gd name="T1" fmla="*/ 1371 h 1371"/>
                    <a:gd name="T2" fmla="*/ 2241 w 2506"/>
                    <a:gd name="T3" fmla="*/ 1355 h 1371"/>
                    <a:gd name="T4" fmla="*/ 2108 w 2506"/>
                    <a:gd name="T5" fmla="*/ 1340 h 1371"/>
                    <a:gd name="T6" fmla="*/ 1980 w 2506"/>
                    <a:gd name="T7" fmla="*/ 1316 h 1371"/>
                    <a:gd name="T8" fmla="*/ 1847 w 2506"/>
                    <a:gd name="T9" fmla="*/ 1285 h 1371"/>
                    <a:gd name="T10" fmla="*/ 1715 w 2506"/>
                    <a:gd name="T11" fmla="*/ 1242 h 1371"/>
                    <a:gd name="T12" fmla="*/ 1582 w 2506"/>
                    <a:gd name="T13" fmla="*/ 1188 h 1371"/>
                    <a:gd name="T14" fmla="*/ 1317 w 2506"/>
                    <a:gd name="T15" fmla="*/ 1028 h 1371"/>
                    <a:gd name="T16" fmla="*/ 1056 w 2506"/>
                    <a:gd name="T17" fmla="*/ 802 h 1371"/>
                    <a:gd name="T18" fmla="*/ 791 w 2506"/>
                    <a:gd name="T19" fmla="*/ 533 h 1371"/>
                    <a:gd name="T20" fmla="*/ 658 w 2506"/>
                    <a:gd name="T21" fmla="*/ 397 h 1371"/>
                    <a:gd name="T22" fmla="*/ 530 w 2506"/>
                    <a:gd name="T23" fmla="*/ 269 h 1371"/>
                    <a:gd name="T24" fmla="*/ 397 w 2506"/>
                    <a:gd name="T25" fmla="*/ 159 h 1371"/>
                    <a:gd name="T26" fmla="*/ 265 w 2506"/>
                    <a:gd name="T27" fmla="*/ 74 h 1371"/>
                    <a:gd name="T28" fmla="*/ 132 w 2506"/>
                    <a:gd name="T29" fmla="*/ 19 h 1371"/>
                    <a:gd name="T30" fmla="*/ 0 w 2506"/>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6" h="1371">
                      <a:moveTo>
                        <a:pt x="2506" y="1371"/>
                      </a:moveTo>
                      <a:lnTo>
                        <a:pt x="2241" y="1355"/>
                      </a:lnTo>
                      <a:lnTo>
                        <a:pt x="2108" y="1340"/>
                      </a:lnTo>
                      <a:lnTo>
                        <a:pt x="1980" y="1316"/>
                      </a:lnTo>
                      <a:lnTo>
                        <a:pt x="1847" y="1285"/>
                      </a:lnTo>
                      <a:lnTo>
                        <a:pt x="1715" y="1242"/>
                      </a:lnTo>
                      <a:lnTo>
                        <a:pt x="1582" y="1188"/>
                      </a:lnTo>
                      <a:lnTo>
                        <a:pt x="1317" y="1028"/>
                      </a:lnTo>
                      <a:lnTo>
                        <a:pt x="1056" y="802"/>
                      </a:lnTo>
                      <a:lnTo>
                        <a:pt x="791" y="533"/>
                      </a:lnTo>
                      <a:lnTo>
                        <a:pt x="658" y="397"/>
                      </a:lnTo>
                      <a:lnTo>
                        <a:pt x="530" y="269"/>
                      </a:lnTo>
                      <a:lnTo>
                        <a:pt x="397" y="159"/>
                      </a:lnTo>
                      <a:lnTo>
                        <a:pt x="265" y="74"/>
                      </a:lnTo>
                      <a:lnTo>
                        <a:pt x="132" y="19"/>
                      </a:lnTo>
                      <a:lnTo>
                        <a:pt x="0" y="0"/>
                      </a:lnTo>
                    </a:path>
                  </a:pathLst>
                </a:custGeom>
                <a:noFill/>
                <a:ln w="28575">
                  <a:solidFill>
                    <a:schemeClr val="tx2"/>
                  </a:solidFill>
                  <a:round/>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18007" name="Rectangle 183"/>
              <p:cNvSpPr>
                <a:spLocks noChangeArrowheads="1"/>
              </p:cNvSpPr>
              <p:nvPr/>
            </p:nvSpPr>
            <p:spPr bwMode="auto">
              <a:xfrm>
                <a:off x="3470" y="3385"/>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effectLst>
                      <a:outerShdw blurRad="38100" dist="38100" dir="2700000" algn="tl">
                        <a:srgbClr val="000000"/>
                      </a:outerShdw>
                    </a:effectLst>
                    <a:ea typeface="黑体" panose="02010609060101010101" pitchFamily="49" charset="-122"/>
                  </a:rPr>
                  <a:t>抽样分布</a:t>
                </a:r>
              </a:p>
            </p:txBody>
          </p:sp>
        </p:grpSp>
        <p:sp>
          <p:nvSpPr>
            <p:cNvPr id="718015" name="AutoShape 191"/>
            <p:cNvSpPr>
              <a:spLocks noChangeArrowheads="1"/>
            </p:cNvSpPr>
            <p:nvPr/>
          </p:nvSpPr>
          <p:spPr bwMode="auto">
            <a:xfrm>
              <a:off x="1882" y="2251"/>
              <a:ext cx="544" cy="231"/>
            </a:xfrm>
            <a:prstGeom prst="rightArrow">
              <a:avLst>
                <a:gd name="adj1" fmla="val 50000"/>
                <a:gd name="adj2" fmla="val 588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16" name="Rectangle 192"/>
            <p:cNvSpPr>
              <a:spLocks noChangeArrowheads="1"/>
            </p:cNvSpPr>
            <p:nvPr/>
          </p:nvSpPr>
          <p:spPr bwMode="auto">
            <a:xfrm>
              <a:off x="657" y="2976"/>
              <a:ext cx="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effectLst>
                    <a:outerShdw blurRad="38100" dist="38100" dir="2700000" algn="tl">
                      <a:srgbClr val="000000"/>
                    </a:outerShdw>
                  </a:effectLst>
                </a:rPr>
                <a:t>总  体</a:t>
              </a:r>
            </a:p>
          </p:txBody>
        </p:sp>
        <p:grpSp>
          <p:nvGrpSpPr>
            <p:cNvPr id="718019" name="Group 195"/>
            <p:cNvGrpSpPr>
              <a:grpSpLocks/>
            </p:cNvGrpSpPr>
            <p:nvPr/>
          </p:nvGrpSpPr>
          <p:grpSpPr bwMode="auto">
            <a:xfrm>
              <a:off x="2426" y="2069"/>
              <a:ext cx="1089" cy="1026"/>
              <a:chOff x="2290" y="2795"/>
              <a:chExt cx="1089" cy="1026"/>
            </a:xfrm>
          </p:grpSpPr>
          <p:sp>
            <p:nvSpPr>
              <p:cNvPr id="717955" name="Oval 131"/>
              <p:cNvSpPr>
                <a:spLocks noChangeArrowheads="1"/>
              </p:cNvSpPr>
              <p:nvPr/>
            </p:nvSpPr>
            <p:spPr bwMode="auto">
              <a:xfrm>
                <a:off x="2290" y="2795"/>
                <a:ext cx="1089" cy="68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ffectLst>
                    <a:outerShdw blurRad="38100" dist="38100" dir="2700000" algn="tl">
                      <a:srgbClr val="FFFFFF"/>
                    </a:outerShdw>
                  </a:effectLst>
                </a:endParaRPr>
              </a:p>
            </p:txBody>
          </p:sp>
          <p:pic>
            <p:nvPicPr>
              <p:cNvPr id="718009" name="Picture 185"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8" y="3113"/>
                <a:ext cx="227" cy="216"/>
              </a:xfrm>
              <a:prstGeom prst="rect">
                <a:avLst/>
              </a:prstGeom>
              <a:noFill/>
              <a:extLst>
                <a:ext uri="{909E8E84-426E-40DD-AFC4-6F175D3DCCD1}">
                  <a14:hiddenFill xmlns:a14="http://schemas.microsoft.com/office/drawing/2010/main">
                    <a:solidFill>
                      <a:srgbClr val="FFFFFF"/>
                    </a:solidFill>
                  </a14:hiddenFill>
                </a:ext>
              </a:extLst>
            </p:spPr>
          </p:pic>
          <p:pic>
            <p:nvPicPr>
              <p:cNvPr id="718010" name="Picture 186"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9" y="2931"/>
                <a:ext cx="227" cy="160"/>
              </a:xfrm>
              <a:prstGeom prst="rect">
                <a:avLst/>
              </a:prstGeom>
              <a:noFill/>
              <a:extLst>
                <a:ext uri="{909E8E84-426E-40DD-AFC4-6F175D3DCCD1}">
                  <a14:hiddenFill xmlns:a14="http://schemas.microsoft.com/office/drawing/2010/main">
                    <a:solidFill>
                      <a:srgbClr val="FFFFFF"/>
                    </a:solidFill>
                  </a14:hiddenFill>
                </a:ext>
              </a:extLst>
            </p:spPr>
          </p:pic>
          <p:pic>
            <p:nvPicPr>
              <p:cNvPr id="718011" name="Picture 187" descr="j0212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6" y="3067"/>
                <a:ext cx="182" cy="252"/>
              </a:xfrm>
              <a:prstGeom prst="rect">
                <a:avLst/>
              </a:prstGeom>
              <a:noFill/>
              <a:extLst>
                <a:ext uri="{909E8E84-426E-40DD-AFC4-6F175D3DCCD1}">
                  <a14:hiddenFill xmlns:a14="http://schemas.microsoft.com/office/drawing/2010/main">
                    <a:solidFill>
                      <a:srgbClr val="FFFFFF"/>
                    </a:solidFill>
                  </a14:hiddenFill>
                </a:ext>
              </a:extLst>
            </p:spPr>
          </p:pic>
          <p:sp>
            <p:nvSpPr>
              <p:cNvPr id="718017" name="Rectangle 193"/>
              <p:cNvSpPr>
                <a:spLocks noChangeArrowheads="1"/>
              </p:cNvSpPr>
              <p:nvPr/>
            </p:nvSpPr>
            <p:spPr bwMode="auto">
              <a:xfrm>
                <a:off x="2608" y="3533"/>
                <a:ext cx="555"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effectLst>
                      <a:outerShdw blurRad="38100" dist="38100" dir="2700000" algn="tl">
                        <a:srgbClr val="000000"/>
                      </a:outerShdw>
                    </a:effectLst>
                  </a:rPr>
                  <a:t>样 本</a:t>
                </a:r>
              </a:p>
            </p:txBody>
          </p:sp>
        </p:grpSp>
        <p:sp>
          <p:nvSpPr>
            <p:cNvPr id="718020" name="Rectangle 196"/>
            <p:cNvSpPr>
              <a:spLocks noChangeArrowheads="1"/>
            </p:cNvSpPr>
            <p:nvPr/>
          </p:nvSpPr>
          <p:spPr bwMode="auto">
            <a:xfrm>
              <a:off x="3515" y="2523"/>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样本方差</a:t>
              </a:r>
            </a:p>
          </p:txBody>
        </p:sp>
        <p:sp>
          <p:nvSpPr>
            <p:cNvPr id="718021" name="Rectangle 197"/>
            <p:cNvSpPr>
              <a:spLocks noChangeArrowheads="1"/>
            </p:cNvSpPr>
            <p:nvPr/>
          </p:nvSpPr>
          <p:spPr bwMode="auto">
            <a:xfrm>
              <a:off x="3515" y="2069"/>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样本均值</a:t>
              </a:r>
            </a:p>
          </p:txBody>
        </p:sp>
      </p:grpSp>
      <p:sp>
        <p:nvSpPr>
          <p:cNvPr id="2" name="矩形 1"/>
          <p:cNvSpPr/>
          <p:nvPr/>
        </p:nvSpPr>
        <p:spPr>
          <a:xfrm>
            <a:off x="788307" y="4549329"/>
            <a:ext cx="10758261" cy="1569660"/>
          </a:xfrm>
          <a:prstGeom prst="rect">
            <a:avLst/>
          </a:prstGeom>
        </p:spPr>
        <p:txBody>
          <a:bodyPr wrap="square">
            <a:spAutoFit/>
          </a:bodyPr>
          <a:lstStyle/>
          <a:p>
            <a:pPr>
              <a:spcBef>
                <a:spcPct val="60000"/>
              </a:spcBef>
            </a:pPr>
            <a:r>
              <a:rPr lang="zh-CN" altLang="en-US" sz="2400" b="1" dirty="0" smtClean="0">
                <a:latin typeface="黑体" panose="02010609060101010101" pitchFamily="49" charset="-122"/>
                <a:ea typeface="黑体" panose="02010609060101010101" pitchFamily="49" charset="-122"/>
              </a:rPr>
              <a:t>从一个给定的总体中抽取（不论是否有放回）容量（或大小）为</a:t>
            </a:r>
            <a:r>
              <a:rPr lang="en-US" altLang="zh-CN" sz="2400" b="1" dirty="0" smtClean="0">
                <a:latin typeface="黑体" panose="02010609060101010101" pitchFamily="49" charset="-122"/>
                <a:ea typeface="黑体" panose="02010609060101010101" pitchFamily="49" charset="-122"/>
              </a:rPr>
              <a:t>n</a:t>
            </a:r>
            <a:r>
              <a:rPr lang="zh-CN" altLang="en-US" sz="2400" b="1" dirty="0" smtClean="0">
                <a:latin typeface="黑体" panose="02010609060101010101" pitchFamily="49" charset="-122"/>
                <a:ea typeface="黑体" panose="02010609060101010101" pitchFamily="49" charset="-122"/>
              </a:rPr>
              <a:t>的所有可能的样本，对于每一个样本，计算出某个统计量（如样本均值或标准差）的值，不同的样本得到的该统计量的值是不一样的，由此得到这个统计量的分布，称之为抽样分布。</a:t>
            </a:r>
          </a:p>
        </p:txBody>
      </p:sp>
    </p:spTree>
    <p:extLst>
      <p:ext uri="{BB962C8B-B14F-4D97-AF65-F5344CB8AC3E}">
        <p14:creationId xmlns:p14="http://schemas.microsoft.com/office/powerpoint/2010/main" val="2885808744"/>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1147</Words>
  <Application>Microsoft Office PowerPoint</Application>
  <PresentationFormat>宽屏</PresentationFormat>
  <Paragraphs>147</Paragraphs>
  <Slides>26</Slides>
  <Notes>24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39" baseType="lpstr">
      <vt:lpstr>黑体</vt:lpstr>
      <vt:lpstr>宋体</vt:lpstr>
      <vt:lpstr>Arial</vt:lpstr>
      <vt:lpstr>Book Antiqua</vt:lpstr>
      <vt:lpstr>Calibri</vt:lpstr>
      <vt:lpstr>Calibri Light</vt:lpstr>
      <vt:lpstr>Garamond</vt:lpstr>
      <vt:lpstr>Symbol</vt:lpstr>
      <vt:lpstr>Times New Roman</vt:lpstr>
      <vt:lpstr>Wingdings 3</vt:lpstr>
      <vt:lpstr>Office 主题</vt:lpstr>
      <vt:lpstr>Equation</vt:lpstr>
      <vt:lpstr>公式</vt:lpstr>
      <vt:lpstr>第八章   抽样分布</vt:lpstr>
      <vt:lpstr>PowerPoint 演示文稿</vt:lpstr>
      <vt:lpstr>PowerPoint 演示文稿</vt:lpstr>
      <vt:lpstr>抽样：所考察对象的某一数值指标的全体构成的集合看作总体，构成总体的每一个元素作为个体，从总体中抽取一部分的个体所组成的集合叫做样本，样本中的个体数目叫做样本数量。</vt:lpstr>
      <vt:lpstr>PowerPoint 演示文稿</vt:lpstr>
      <vt:lpstr>一、总体分布</vt:lpstr>
      <vt:lpstr>二、样本分布</vt:lpstr>
      <vt:lpstr>三、抽样分布</vt:lpstr>
      <vt:lpstr>三、抽样分布</vt:lpstr>
      <vt:lpstr>PowerPoint 演示文稿</vt:lpstr>
      <vt:lpstr>一、样本均值的抽样分布</vt:lpstr>
      <vt:lpstr>关于正态分布的一个定理</vt:lpstr>
      <vt:lpstr>抽样分布与总体分布的关系</vt:lpstr>
      <vt:lpstr>样本均值的数学期望与方差</vt:lpstr>
      <vt:lpstr>样本均值的抽样平均误差</vt:lpstr>
      <vt:lpstr>二、样本比例的抽样分布</vt:lpstr>
      <vt:lpstr>样本比例的数学期望与方差</vt:lpstr>
      <vt:lpstr>三、样本方差的抽样分布</vt:lpstr>
      <vt:lpstr>关于2分布</vt:lpstr>
      <vt:lpstr>2分布的性质</vt:lpstr>
      <vt:lpstr>PowerPoint 演示文稿</vt:lpstr>
      <vt:lpstr>一、两个样本均值之差的抽样分布</vt:lpstr>
      <vt:lpstr>二、两个样本比例之差的抽样分布</vt:lpstr>
      <vt:lpstr>三、两个样本方差比的抽样分布</vt:lpstr>
      <vt:lpstr>F分布 </vt:lpstr>
      <vt:lpstr>F分布图示</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抽样分布</dc:title>
  <dc:creator>Feng Xu</dc:creator>
  <cp:lastModifiedBy>Feng Xu</cp:lastModifiedBy>
  <cp:revision>17</cp:revision>
  <dcterms:created xsi:type="dcterms:W3CDTF">2016-10-27T08:31:58Z</dcterms:created>
  <dcterms:modified xsi:type="dcterms:W3CDTF">2017-10-23T11:26:03Z</dcterms:modified>
</cp:coreProperties>
</file>