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78" r:id="rId3"/>
    <p:sldId id="279" r:id="rId4"/>
    <p:sldId id="280" r:id="rId5"/>
    <p:sldId id="281" r:id="rId6"/>
    <p:sldId id="282" r:id="rId7"/>
    <p:sldId id="261" r:id="rId8"/>
    <p:sldId id="263" r:id="rId9"/>
    <p:sldId id="264" r:id="rId10"/>
    <p:sldId id="346" r:id="rId11"/>
    <p:sldId id="258" r:id="rId12"/>
    <p:sldId id="303" r:id="rId13"/>
    <p:sldId id="283" r:id="rId14"/>
    <p:sldId id="284" r:id="rId15"/>
    <p:sldId id="285" r:id="rId16"/>
    <p:sldId id="286" r:id="rId17"/>
    <p:sldId id="287" r:id="rId18"/>
    <p:sldId id="302" r:id="rId19"/>
    <p:sldId id="290" r:id="rId20"/>
    <p:sldId id="304" r:id="rId21"/>
    <p:sldId id="291" r:id="rId22"/>
    <p:sldId id="292" r:id="rId23"/>
    <p:sldId id="293" r:id="rId24"/>
    <p:sldId id="294" r:id="rId25"/>
    <p:sldId id="295" r:id="rId26"/>
    <p:sldId id="296" r:id="rId27"/>
    <p:sldId id="297" r:id="rId28"/>
    <p:sldId id="305" r:id="rId29"/>
    <p:sldId id="306" r:id="rId30"/>
    <p:sldId id="307" r:id="rId31"/>
    <p:sldId id="308" r:id="rId32"/>
    <p:sldId id="309" r:id="rId33"/>
    <p:sldId id="298"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6" r:id="rId57"/>
    <p:sldId id="337" r:id="rId58"/>
    <p:sldId id="338" r:id="rId59"/>
    <p:sldId id="339" r:id="rId60"/>
    <p:sldId id="340" r:id="rId61"/>
    <p:sldId id="341" r:id="rId62"/>
    <p:sldId id="342" r:id="rId63"/>
    <p:sldId id="343" r:id="rId64"/>
    <p:sldId id="344" r:id="rId65"/>
    <p:sldId id="345"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3261" autoAdjust="0"/>
  </p:normalViewPr>
  <p:slideViewPr>
    <p:cSldViewPr snapToGrid="0">
      <p:cViewPr varScale="1">
        <p:scale>
          <a:sx n="75" d="100"/>
          <a:sy n="75" d="100"/>
        </p:scale>
        <p:origin x="18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DFC81-BCA7-41B2-84B2-C43ABA92A3B3}"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E6E61-B163-4CDA-9478-49843726E808}" type="slidenum">
              <a:rPr lang="zh-CN" altLang="en-US" smtClean="0"/>
              <a:t>‹#›</a:t>
            </a:fld>
            <a:endParaRPr lang="zh-CN" altLang="en-US"/>
          </a:p>
        </p:txBody>
      </p:sp>
    </p:spTree>
    <p:extLst>
      <p:ext uri="{BB962C8B-B14F-4D97-AF65-F5344CB8AC3E}">
        <p14:creationId xmlns:p14="http://schemas.microsoft.com/office/powerpoint/2010/main" val="218870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2178.ht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baike.baidu.com/view/7158.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2178.ht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baike.baidu.com/view/715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16"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D909A65-10BB-4B08-8A65-278A97F5B6C9}" type="slidenum">
              <a:rPr kumimoji="1" lang="ja-JP" altLang="en-US" smtClean="0"/>
              <a:pPr/>
              <a:t>2</a:t>
            </a:fld>
            <a:endParaRPr kumimoji="1" lang="ja-JP" altLang="en-US"/>
          </a:p>
        </p:txBody>
      </p:sp>
    </p:spTree>
    <p:extLst>
      <p:ext uri="{BB962C8B-B14F-4D97-AF65-F5344CB8AC3E}">
        <p14:creationId xmlns:p14="http://schemas.microsoft.com/office/powerpoint/2010/main" val="69580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5C3E3D-BCEB-48AE-A985-419C6F1EA3DF}" type="slidenum">
              <a:rPr lang="zh-CN" altLang="en-US" smtClean="0"/>
              <a:pPr>
                <a:defRPr/>
              </a:pPr>
              <a:t>54</a:t>
            </a:fld>
            <a:endParaRPr lang="en-US" altLang="zh-CN"/>
          </a:p>
        </p:txBody>
      </p:sp>
    </p:spTree>
    <p:extLst>
      <p:ext uri="{BB962C8B-B14F-4D97-AF65-F5344CB8AC3E}">
        <p14:creationId xmlns:p14="http://schemas.microsoft.com/office/powerpoint/2010/main" val="3973624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r>
              <a:rPr lang="en-US" altLang="zh-CN" baseline="0" dirty="0" smtClean="0"/>
              <a:t> D, B</a:t>
            </a:r>
            <a:endParaRPr lang="en-US" altLang="zh-CN" dirty="0" smtClean="0"/>
          </a:p>
        </p:txBody>
      </p:sp>
      <p:sp>
        <p:nvSpPr>
          <p:cNvPr id="4" name="灯片编号占位符 3"/>
          <p:cNvSpPr>
            <a:spLocks noGrp="1"/>
          </p:cNvSpPr>
          <p:nvPr>
            <p:ph type="sldNum" sz="quarter" idx="10"/>
          </p:nvPr>
        </p:nvSpPr>
        <p:spPr/>
        <p:txBody>
          <a:bodyPr/>
          <a:lstStyle/>
          <a:p>
            <a:fld id="{F2CE6E61-B163-4CDA-9478-49843726E808}" type="slidenum">
              <a:rPr lang="zh-CN" altLang="en-US" smtClean="0"/>
              <a:t>56</a:t>
            </a:fld>
            <a:endParaRPr lang="zh-CN" altLang="en-US"/>
          </a:p>
        </p:txBody>
      </p:sp>
    </p:spTree>
    <p:extLst>
      <p:ext uri="{BB962C8B-B14F-4D97-AF65-F5344CB8AC3E}">
        <p14:creationId xmlns:p14="http://schemas.microsoft.com/office/powerpoint/2010/main" val="756005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B</a:t>
            </a:r>
            <a:endParaRPr lang="zh-CN" altLang="en-US" dirty="0"/>
          </a:p>
        </p:txBody>
      </p:sp>
      <p:sp>
        <p:nvSpPr>
          <p:cNvPr id="4" name="灯片编号占位符 3"/>
          <p:cNvSpPr>
            <a:spLocks noGrp="1"/>
          </p:cNvSpPr>
          <p:nvPr>
            <p:ph type="sldNum" sz="quarter" idx="10"/>
          </p:nvPr>
        </p:nvSpPr>
        <p:spPr/>
        <p:txBody>
          <a:bodyPr/>
          <a:lstStyle/>
          <a:p>
            <a:fld id="{F2CE6E61-B163-4CDA-9478-49843726E808}" type="slidenum">
              <a:rPr lang="zh-CN" altLang="en-US" smtClean="0"/>
              <a:t>57</a:t>
            </a:fld>
            <a:endParaRPr lang="zh-CN" altLang="en-US"/>
          </a:p>
        </p:txBody>
      </p:sp>
    </p:spTree>
    <p:extLst>
      <p:ext uri="{BB962C8B-B14F-4D97-AF65-F5344CB8AC3E}">
        <p14:creationId xmlns:p14="http://schemas.microsoft.com/office/powerpoint/2010/main" val="293369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A,D,A</a:t>
            </a:r>
            <a:endParaRPr lang="zh-CN" altLang="en-US" dirty="0"/>
          </a:p>
        </p:txBody>
      </p:sp>
      <p:sp>
        <p:nvSpPr>
          <p:cNvPr id="4" name="灯片编号占位符 3"/>
          <p:cNvSpPr>
            <a:spLocks noGrp="1"/>
          </p:cNvSpPr>
          <p:nvPr>
            <p:ph type="sldNum" sz="quarter" idx="10"/>
          </p:nvPr>
        </p:nvSpPr>
        <p:spPr/>
        <p:txBody>
          <a:bodyPr/>
          <a:lstStyle/>
          <a:p>
            <a:fld id="{F2CE6E61-B163-4CDA-9478-49843726E808}" type="slidenum">
              <a:rPr lang="zh-CN" altLang="en-US" smtClean="0"/>
              <a:t>58</a:t>
            </a:fld>
            <a:endParaRPr lang="zh-CN" altLang="en-US"/>
          </a:p>
        </p:txBody>
      </p:sp>
    </p:spTree>
    <p:extLst>
      <p:ext uri="{BB962C8B-B14F-4D97-AF65-F5344CB8AC3E}">
        <p14:creationId xmlns:p14="http://schemas.microsoft.com/office/powerpoint/2010/main" val="4238296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 × ,</a:t>
            </a:r>
            <a:endParaRPr lang="zh-CN" altLang="en-US" dirty="0"/>
          </a:p>
        </p:txBody>
      </p:sp>
      <p:sp>
        <p:nvSpPr>
          <p:cNvPr id="4" name="灯片编号占位符 3"/>
          <p:cNvSpPr>
            <a:spLocks noGrp="1"/>
          </p:cNvSpPr>
          <p:nvPr>
            <p:ph type="sldNum" sz="quarter" idx="10"/>
          </p:nvPr>
        </p:nvSpPr>
        <p:spPr/>
        <p:txBody>
          <a:bodyPr/>
          <a:lstStyle/>
          <a:p>
            <a:fld id="{F2CE6E61-B163-4CDA-9478-49843726E808}" type="slidenum">
              <a:rPr lang="zh-CN" altLang="en-US" smtClean="0"/>
              <a:t>59</a:t>
            </a:fld>
            <a:endParaRPr lang="zh-CN" altLang="en-US"/>
          </a:p>
        </p:txBody>
      </p:sp>
    </p:spTree>
    <p:extLst>
      <p:ext uri="{BB962C8B-B14F-4D97-AF65-F5344CB8AC3E}">
        <p14:creationId xmlns:p14="http://schemas.microsoft.com/office/powerpoint/2010/main" val="1986456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CE6E61-B163-4CDA-9478-49843726E808}" type="slidenum">
              <a:rPr lang="zh-CN" altLang="en-US" smtClean="0"/>
              <a:t>60</a:t>
            </a:fld>
            <a:endParaRPr lang="zh-CN" altLang="en-US"/>
          </a:p>
        </p:txBody>
      </p:sp>
    </p:spTree>
    <p:extLst>
      <p:ext uri="{BB962C8B-B14F-4D97-AF65-F5344CB8AC3E}">
        <p14:creationId xmlns:p14="http://schemas.microsoft.com/office/powerpoint/2010/main" val="43998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b="1">
                <a:solidFill>
                  <a:schemeClr val="tx2"/>
                </a:solidFill>
                <a:latin typeface="Times New Roman" panose="02020603050405020304" pitchFamily="18" charset="0"/>
                <a:ea typeface="宋体" panose="02010600030101010101" pitchFamily="2" charset="-122"/>
              </a:defRPr>
            </a:lvl1pPr>
            <a:lvl2pPr marL="742950" indent="-285750">
              <a:defRPr kumimoji="1" sz="2400" b="1">
                <a:solidFill>
                  <a:schemeClr val="tx2"/>
                </a:solidFill>
                <a:latin typeface="Times New Roman" panose="02020603050405020304" pitchFamily="18" charset="0"/>
                <a:ea typeface="宋体" panose="02010600030101010101" pitchFamily="2" charset="-122"/>
              </a:defRPr>
            </a:lvl2pPr>
            <a:lvl3pPr marL="1143000" indent="-228600">
              <a:defRPr kumimoji="1" sz="2400" b="1">
                <a:solidFill>
                  <a:schemeClr val="tx2"/>
                </a:solidFill>
                <a:latin typeface="Times New Roman" panose="02020603050405020304" pitchFamily="18" charset="0"/>
                <a:ea typeface="宋体" panose="02010600030101010101" pitchFamily="2" charset="-122"/>
              </a:defRPr>
            </a:lvl3pPr>
            <a:lvl4pPr marL="1600200" indent="-228600">
              <a:defRPr kumimoji="1" sz="2400" b="1">
                <a:solidFill>
                  <a:schemeClr val="tx2"/>
                </a:solidFill>
                <a:latin typeface="Times New Roman" panose="02020603050405020304" pitchFamily="18" charset="0"/>
                <a:ea typeface="宋体" panose="02010600030101010101" pitchFamily="2" charset="-122"/>
              </a:defRPr>
            </a:lvl4pPr>
            <a:lvl5pPr marL="2057400" indent="-22860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fld id="{3A27FA8E-7415-48F4-B341-365ED5242E93}" type="slidenum">
              <a:rPr lang="en-US" altLang="zh-CN" sz="1200" b="0">
                <a:solidFill>
                  <a:schemeClr val="tx1"/>
                </a:solidFill>
              </a:rPr>
              <a:pPr/>
              <a:t>7</a:t>
            </a:fld>
            <a:endParaRPr lang="en-US" altLang="zh-CN" sz="1200" b="0">
              <a:solidFill>
                <a:schemeClr val="tx1"/>
              </a:solidFill>
            </a:endParaRPr>
          </a:p>
        </p:txBody>
      </p:sp>
      <p:sp>
        <p:nvSpPr>
          <p:cNvPr id="12291" name="Rectangle 2"/>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en-US" altLang="zh-CN" dirty="0" smtClean="0"/>
          </a:p>
        </p:txBody>
      </p:sp>
      <p:sp>
        <p:nvSpPr>
          <p:cNvPr id="12292"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21664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b="1">
                <a:solidFill>
                  <a:schemeClr val="tx2"/>
                </a:solidFill>
                <a:latin typeface="Times New Roman" panose="02020603050405020304" pitchFamily="18" charset="0"/>
                <a:ea typeface="宋体" panose="02010600030101010101" pitchFamily="2" charset="-122"/>
              </a:defRPr>
            </a:lvl1pPr>
            <a:lvl2pPr marL="742950" indent="-285750">
              <a:defRPr kumimoji="1" sz="2400" b="1">
                <a:solidFill>
                  <a:schemeClr val="tx2"/>
                </a:solidFill>
                <a:latin typeface="Times New Roman" panose="02020603050405020304" pitchFamily="18" charset="0"/>
                <a:ea typeface="宋体" panose="02010600030101010101" pitchFamily="2" charset="-122"/>
              </a:defRPr>
            </a:lvl2pPr>
            <a:lvl3pPr marL="1143000" indent="-228600">
              <a:defRPr kumimoji="1" sz="2400" b="1">
                <a:solidFill>
                  <a:schemeClr val="tx2"/>
                </a:solidFill>
                <a:latin typeface="Times New Roman" panose="02020603050405020304" pitchFamily="18" charset="0"/>
                <a:ea typeface="宋体" panose="02010600030101010101" pitchFamily="2" charset="-122"/>
              </a:defRPr>
            </a:lvl3pPr>
            <a:lvl4pPr marL="1600200" indent="-228600">
              <a:defRPr kumimoji="1" sz="2400" b="1">
                <a:solidFill>
                  <a:schemeClr val="tx2"/>
                </a:solidFill>
                <a:latin typeface="Times New Roman" panose="02020603050405020304" pitchFamily="18" charset="0"/>
                <a:ea typeface="宋体" panose="02010600030101010101" pitchFamily="2" charset="-122"/>
              </a:defRPr>
            </a:lvl4pPr>
            <a:lvl5pPr marL="2057400" indent="-22860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fld id="{64BB7A33-9313-489C-8E9D-1F5CBD575CE6}" type="slidenum">
              <a:rPr lang="en-US" altLang="zh-CN" sz="1200" b="0">
                <a:solidFill>
                  <a:schemeClr val="tx1"/>
                </a:solidFill>
              </a:rPr>
              <a:pPr/>
              <a:t>11</a:t>
            </a:fld>
            <a:endParaRPr lang="en-US" altLang="zh-CN" sz="1200" b="0">
              <a:solidFill>
                <a:schemeClr val="tx1"/>
              </a:solidFill>
            </a:endParaRPr>
          </a:p>
        </p:txBody>
      </p:sp>
      <p:sp>
        <p:nvSpPr>
          <p:cNvPr id="6147" name="Rectangle 2"/>
          <p:cNvSpPr>
            <a:spLocks noGrp="1" noRot="1" noChangeAspect="1" noChangeArrowheads="1" noTextEdit="1"/>
          </p:cNvSpPr>
          <p:nvPr>
            <p:ph type="sldImg"/>
          </p:nvPr>
        </p:nvSpPr>
        <p:spPr>
          <a:xfrm>
            <a:off x="1371600" y="1143000"/>
            <a:ext cx="4114800" cy="3086100"/>
          </a:xfrm>
          <a:ln/>
        </p:spPr>
      </p:sp>
      <p:sp>
        <p:nvSpPr>
          <p:cNvPr id="61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1615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E932-40D8-43C6-8FC5-B38EF8AB08AF}" type="slidenum">
              <a:rPr lang="zh-CN" altLang="en-US"/>
              <a:pPr/>
              <a:t>13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ltLang="zh-CN" sz="2000"/>
              <a:t>《</a:t>
            </a:r>
            <a:r>
              <a:rPr lang="zh-CN" altLang="en-US" sz="2000"/>
              <a:t>禹贡</a:t>
            </a:r>
            <a:r>
              <a:rPr lang="en-US" altLang="zh-CN" sz="2000"/>
              <a:t>》</a:t>
            </a:r>
            <a:r>
              <a:rPr lang="zh-CN" altLang="en-US" sz="2000"/>
              <a:t>是</a:t>
            </a:r>
            <a:r>
              <a:rPr lang="en-US" altLang="zh-CN" sz="2000"/>
              <a:t>《</a:t>
            </a:r>
            <a:r>
              <a:rPr lang="zh-CN" altLang="en-US" sz="2000"/>
              <a:t>尚书</a:t>
            </a:r>
            <a:r>
              <a:rPr lang="en-US" altLang="zh-CN" sz="2000"/>
              <a:t>》(</a:t>
            </a:r>
            <a:r>
              <a:rPr lang="zh-CN" altLang="en-US" sz="2000"/>
              <a:t>一作</a:t>
            </a:r>
            <a:r>
              <a:rPr lang="en-US" altLang="zh-CN" sz="2000"/>
              <a:t>《</a:t>
            </a:r>
            <a:r>
              <a:rPr lang="zh-CN" altLang="en-US" sz="2000"/>
              <a:t>书经</a:t>
            </a:r>
            <a:r>
              <a:rPr lang="en-US" altLang="zh-CN" sz="2000"/>
              <a:t>》</a:t>
            </a:r>
            <a:r>
              <a:rPr lang="zh-CN" altLang="en-US" sz="2000"/>
              <a:t>，简称</a:t>
            </a:r>
            <a:r>
              <a:rPr lang="en-US" altLang="zh-CN" sz="2000"/>
              <a:t>《</a:t>
            </a:r>
            <a:r>
              <a:rPr lang="zh-CN" altLang="en-US" sz="2000"/>
              <a:t>书</a:t>
            </a:r>
            <a:r>
              <a:rPr lang="en-US" altLang="zh-CN" sz="2000"/>
              <a:t>》)</a:t>
            </a:r>
            <a:r>
              <a:rPr lang="zh-CN" altLang="en-US" sz="2000"/>
              <a:t>中的一篇。由于内容以</a:t>
            </a:r>
            <a:r>
              <a:rPr lang="zh-CN" altLang="en-US" sz="2000">
                <a:hlinkClick r:id="rId3"/>
              </a:rPr>
              <a:t>大禹治水</a:t>
            </a:r>
            <a:r>
              <a:rPr lang="zh-CN" altLang="en-US" sz="2000"/>
              <a:t>为主，向来列于虞夏书中，以至古来认为是</a:t>
            </a:r>
            <a:r>
              <a:rPr lang="zh-CN" altLang="en-US" sz="2000">
                <a:hlinkClick r:id="rId4"/>
              </a:rPr>
              <a:t>大禹</a:t>
            </a:r>
            <a:r>
              <a:rPr lang="zh-CN" altLang="en-US" sz="2000"/>
              <a:t>的亲笔。 </a:t>
            </a:r>
          </a:p>
          <a:p>
            <a:r>
              <a:rPr lang="zh-CN" altLang="en-US" sz="2000"/>
              <a:t>这篇</a:t>
            </a:r>
            <a:r>
              <a:rPr lang="en-US" altLang="zh-CN" sz="2000"/>
              <a:t>《</a:t>
            </a:r>
            <a:r>
              <a:rPr lang="zh-CN" altLang="en-US" sz="2000"/>
              <a:t>禹贡</a:t>
            </a:r>
            <a:r>
              <a:rPr lang="en-US" altLang="zh-CN" sz="2000"/>
              <a:t>》</a:t>
            </a:r>
            <a:r>
              <a:rPr lang="zh-CN" altLang="en-US" sz="2000"/>
              <a:t>以地理为径，分当时天下为九州，为冀、兖、青、徐、扬、荆、豫、梁、雍</a:t>
            </a:r>
            <a:r>
              <a:rPr lang="zh-CN" altLang="en-US" sz="1600"/>
              <a:t> 。</a:t>
            </a:r>
          </a:p>
        </p:txBody>
      </p:sp>
    </p:spTree>
    <p:extLst>
      <p:ext uri="{BB962C8B-B14F-4D97-AF65-F5344CB8AC3E}">
        <p14:creationId xmlns:p14="http://schemas.microsoft.com/office/powerpoint/2010/main" val="3048456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7ECB2-8710-46D9-927B-0E7ECE33814F}" type="slidenum">
              <a:rPr lang="zh-CN" altLang="en-US"/>
              <a:pPr/>
              <a:t>14</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ltLang="zh-CN" sz="2000"/>
              <a:t>《</a:t>
            </a:r>
            <a:r>
              <a:rPr lang="zh-CN" altLang="en-US" sz="2000"/>
              <a:t>禹贡</a:t>
            </a:r>
            <a:r>
              <a:rPr lang="en-US" altLang="zh-CN" sz="2000"/>
              <a:t>》</a:t>
            </a:r>
            <a:r>
              <a:rPr lang="zh-CN" altLang="en-US" sz="2000"/>
              <a:t>是</a:t>
            </a:r>
            <a:r>
              <a:rPr lang="en-US" altLang="zh-CN" sz="2000"/>
              <a:t>《</a:t>
            </a:r>
            <a:r>
              <a:rPr lang="zh-CN" altLang="en-US" sz="2000"/>
              <a:t>尚书</a:t>
            </a:r>
            <a:r>
              <a:rPr lang="en-US" altLang="zh-CN" sz="2000"/>
              <a:t>》(</a:t>
            </a:r>
            <a:r>
              <a:rPr lang="zh-CN" altLang="en-US" sz="2000"/>
              <a:t>一作</a:t>
            </a:r>
            <a:r>
              <a:rPr lang="en-US" altLang="zh-CN" sz="2000"/>
              <a:t>《</a:t>
            </a:r>
            <a:r>
              <a:rPr lang="zh-CN" altLang="en-US" sz="2000"/>
              <a:t>书经</a:t>
            </a:r>
            <a:r>
              <a:rPr lang="en-US" altLang="zh-CN" sz="2000"/>
              <a:t>》</a:t>
            </a:r>
            <a:r>
              <a:rPr lang="zh-CN" altLang="en-US" sz="2000"/>
              <a:t>，简称</a:t>
            </a:r>
            <a:r>
              <a:rPr lang="en-US" altLang="zh-CN" sz="2000"/>
              <a:t>《</a:t>
            </a:r>
            <a:r>
              <a:rPr lang="zh-CN" altLang="en-US" sz="2000"/>
              <a:t>书</a:t>
            </a:r>
            <a:r>
              <a:rPr lang="en-US" altLang="zh-CN" sz="2000"/>
              <a:t>》)</a:t>
            </a:r>
            <a:r>
              <a:rPr lang="zh-CN" altLang="en-US" sz="2000"/>
              <a:t>中的一篇。由于内容以</a:t>
            </a:r>
            <a:r>
              <a:rPr lang="zh-CN" altLang="en-US" sz="2000">
                <a:hlinkClick r:id="rId3"/>
              </a:rPr>
              <a:t>大禹治水</a:t>
            </a:r>
            <a:r>
              <a:rPr lang="zh-CN" altLang="en-US" sz="2000"/>
              <a:t>为主，向来列于虞夏书中，以至古来认为是</a:t>
            </a:r>
            <a:r>
              <a:rPr lang="zh-CN" altLang="en-US" sz="2000">
                <a:hlinkClick r:id="rId4"/>
              </a:rPr>
              <a:t>大禹</a:t>
            </a:r>
            <a:r>
              <a:rPr lang="zh-CN" altLang="en-US" sz="2000"/>
              <a:t>的亲笔。 </a:t>
            </a:r>
          </a:p>
          <a:p>
            <a:r>
              <a:rPr lang="zh-CN" altLang="en-US" sz="2000"/>
              <a:t>这篇</a:t>
            </a:r>
            <a:r>
              <a:rPr lang="en-US" altLang="zh-CN" sz="2000"/>
              <a:t>《</a:t>
            </a:r>
            <a:r>
              <a:rPr lang="zh-CN" altLang="en-US" sz="2000"/>
              <a:t>禹贡</a:t>
            </a:r>
            <a:r>
              <a:rPr lang="en-US" altLang="zh-CN" sz="2000"/>
              <a:t>》</a:t>
            </a:r>
            <a:r>
              <a:rPr lang="zh-CN" altLang="en-US" sz="2000"/>
              <a:t>以地理为径，分当时天下为九州，为冀、兖、青、徐、扬、荆、豫、梁、雍</a:t>
            </a:r>
            <a:r>
              <a:rPr lang="zh-CN" altLang="en-US" sz="1600"/>
              <a:t> 。</a:t>
            </a:r>
          </a:p>
        </p:txBody>
      </p:sp>
    </p:spTree>
    <p:extLst>
      <p:ext uri="{BB962C8B-B14F-4D97-AF65-F5344CB8AC3E}">
        <p14:creationId xmlns:p14="http://schemas.microsoft.com/office/powerpoint/2010/main" val="71670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D4946-A742-4C0A-8CFB-73866F4DEAA2}" type="slidenum">
              <a:rPr lang="zh-CN" altLang="en-US"/>
              <a:pPr/>
              <a:t>15</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zh-CN" altLang="en-US" dirty="0"/>
              <a:t>威廉：既用数字、质量、尺度来表达问题，还用图表形式来概括数字资料</a:t>
            </a:r>
          </a:p>
          <a:p>
            <a:r>
              <a:rPr lang="zh-CN" altLang="en-US" dirty="0"/>
              <a:t>约翰：人口与社会现象中的数量规律性：新生儿性别比例１４：１３</a:t>
            </a:r>
          </a:p>
          <a:p>
            <a:r>
              <a:rPr lang="zh-CN" altLang="en-US" dirty="0"/>
              <a:t>国势学记载主要用文字叙述的形式，基本上没有量的描述与分析。</a:t>
            </a:r>
            <a:endParaRPr lang="en-US" altLang="zh-CN" dirty="0"/>
          </a:p>
        </p:txBody>
      </p:sp>
    </p:spTree>
    <p:extLst>
      <p:ext uri="{BB962C8B-B14F-4D97-AF65-F5344CB8AC3E}">
        <p14:creationId xmlns:p14="http://schemas.microsoft.com/office/powerpoint/2010/main" val="243689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9B94D8-AA59-4ACA-9E8A-58238DCD4AEB}" type="slidenum">
              <a:rPr lang="zh-CN" altLang="en-US"/>
              <a:pPr/>
              <a:t>16</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zh-CN" altLang="en-US"/>
              <a:t>比利时的凯特勒：把概率论正式引进统计学，从而使统计学的理论方法与内容发生了质的飞跃，奠定了现代统计学的基础。</a:t>
            </a:r>
          </a:p>
          <a:p>
            <a:r>
              <a:rPr lang="zh-CN" altLang="en-US"/>
              <a:t>自然现象和社会现象都是有规律的，把自然规律和社会规律混同起来</a:t>
            </a:r>
          </a:p>
          <a:p>
            <a:r>
              <a:rPr lang="zh-CN" altLang="en-US"/>
              <a:t>研究过程中要用全面调查，也可以适量的使用抽样调查。</a:t>
            </a:r>
          </a:p>
          <a:p>
            <a:r>
              <a:rPr lang="en-US" altLang="zh-CN"/>
              <a:t>1895</a:t>
            </a:r>
            <a:r>
              <a:rPr lang="zh-CN" altLang="en-US"/>
              <a:t>年，恩格尔</a:t>
            </a:r>
            <a:r>
              <a:rPr lang="en-US" altLang="zh-CN"/>
              <a:t>〈</a:t>
            </a:r>
            <a:r>
              <a:rPr lang="zh-CN" altLang="en-US"/>
              <a:t>比利时工人家庭的生活费</a:t>
            </a:r>
            <a:r>
              <a:rPr lang="en-US" altLang="zh-CN"/>
              <a:t>〉</a:t>
            </a:r>
            <a:r>
              <a:rPr lang="zh-CN" altLang="en-US"/>
              <a:t>，恩格尔法则，恩格尔系数作为衡量生活水平的标准</a:t>
            </a:r>
          </a:p>
          <a:p>
            <a:r>
              <a:rPr lang="zh-CN" altLang="en-US"/>
              <a:t>一个家庭收入越少，家庭收入中（或总支出中）用来购买食物的支出所占的比例就越大，随着家庭收入的增加，家庭收入中（或总支出中）用来购买食物的支出则会下降。推而广之，一个国家越穷，每个国民的平均收入中（或平均支出中）用于购买食物的支出所占比例就越大，随着国家的富裕，这个比例呈下降趋势。 </a:t>
            </a:r>
          </a:p>
          <a:p>
            <a:r>
              <a:rPr lang="zh-CN" altLang="en-US"/>
              <a:t>恩格尔系数是根据恩格尔定律得出的比例数，是表示生活水平高低的一个指标。其计算公式如下：</a:t>
            </a:r>
          </a:p>
          <a:p>
            <a:r>
              <a:rPr lang="zh-CN" altLang="en-US">
                <a:latin typeface="Arial" panose="020B0604020202020204" pitchFamily="34" charset="0"/>
              </a:rPr>
              <a:t> </a:t>
            </a:r>
            <a:r>
              <a:rPr lang="zh-CN" altLang="en-US"/>
              <a:t>　　　　　</a:t>
            </a:r>
            <a:r>
              <a:rPr lang="zh-CN" altLang="en-US">
                <a:latin typeface="Arial" panose="020B0604020202020204" pitchFamily="34" charset="0"/>
              </a:rPr>
              <a:t> </a:t>
            </a:r>
            <a:r>
              <a:rPr lang="zh-CN" altLang="en-US"/>
              <a:t>　恩格尔系数＝ 　</a:t>
            </a:r>
            <a:r>
              <a:rPr lang="zh-CN" altLang="en-US">
                <a:latin typeface="Arial" panose="020B0604020202020204" pitchFamily="34" charset="0"/>
              </a:rPr>
              <a:t> </a:t>
            </a:r>
            <a:r>
              <a:rPr lang="zh-CN" altLang="en-US"/>
              <a:t>食物支出金额</a:t>
            </a:r>
            <a:r>
              <a:rPr lang="en-US" altLang="zh-CN"/>
              <a:t>/</a:t>
            </a:r>
            <a:r>
              <a:rPr lang="zh-CN" altLang="en-US"/>
              <a:t>总支出金额</a:t>
            </a:r>
            <a:r>
              <a:rPr lang="en-US" altLang="zh-CN"/>
              <a:t/>
            </a:r>
            <a:br>
              <a:rPr lang="en-US" altLang="zh-CN"/>
            </a:br>
            <a:r>
              <a:rPr lang="zh-CN" altLang="en-US"/>
              <a:t>系数</a:t>
            </a:r>
            <a:r>
              <a:rPr lang="en-US" altLang="zh-CN"/>
              <a:t>60%</a:t>
            </a:r>
            <a:r>
              <a:rPr lang="zh-CN" altLang="en-US"/>
              <a:t>以上为贫困，</a:t>
            </a:r>
            <a:r>
              <a:rPr lang="en-US" altLang="zh-CN"/>
              <a:t>50-60</a:t>
            </a:r>
            <a:r>
              <a:rPr lang="zh-CN" altLang="en-US"/>
              <a:t>为温饱，</a:t>
            </a:r>
            <a:r>
              <a:rPr lang="en-US" altLang="zh-CN"/>
              <a:t>40-50%</a:t>
            </a:r>
            <a:r>
              <a:rPr lang="zh-CN" altLang="en-US"/>
              <a:t>为小康，</a:t>
            </a:r>
            <a:r>
              <a:rPr lang="en-US" altLang="zh-CN"/>
              <a:t>40%</a:t>
            </a:r>
            <a:r>
              <a:rPr lang="zh-CN" altLang="en-US"/>
              <a:t>以下为富裕。 </a:t>
            </a:r>
          </a:p>
          <a:p>
            <a:r>
              <a:rPr lang="zh-CN" altLang="en-US">
                <a:latin typeface="Arial" panose="020B0604020202020204" pitchFamily="34" charset="0"/>
              </a:rPr>
              <a:t>  </a:t>
            </a:r>
            <a:r>
              <a:rPr lang="zh-CN" altLang="en-US"/>
              <a:t>　美国自</a:t>
            </a:r>
            <a:r>
              <a:rPr lang="en-US" altLang="zh-CN"/>
              <a:t>1980</a:t>
            </a:r>
            <a:r>
              <a:rPr lang="zh-CN" altLang="en-US"/>
              <a:t>年以来的恩格尔系数平均为</a:t>
            </a:r>
            <a:r>
              <a:rPr lang="en-US" altLang="zh-CN"/>
              <a:t>16.45%</a:t>
            </a:r>
            <a:r>
              <a:rPr lang="zh-CN" altLang="en-US"/>
              <a:t>，日本</a:t>
            </a:r>
            <a:r>
              <a:rPr lang="en-US" altLang="zh-CN"/>
              <a:t>1990</a:t>
            </a:r>
            <a:r>
              <a:rPr lang="zh-CN" altLang="en-US"/>
              <a:t>年以来平均为</a:t>
            </a:r>
            <a:r>
              <a:rPr lang="en-US" altLang="zh-CN"/>
              <a:t>24.12%</a:t>
            </a:r>
            <a:r>
              <a:rPr lang="zh-CN" altLang="en-US"/>
              <a:t>。 </a:t>
            </a:r>
          </a:p>
          <a:p>
            <a:r>
              <a:rPr lang="zh-CN" altLang="en-US"/>
              <a:t>　　　　　　　</a:t>
            </a:r>
            <a:r>
              <a:rPr lang="zh-CN" altLang="en-US">
                <a:latin typeface="Arial" panose="020B0604020202020204" pitchFamily="34" charset="0"/>
              </a:rPr>
              <a:t> </a:t>
            </a:r>
            <a:r>
              <a:rPr lang="zh-CN" altLang="en-US"/>
              <a:t>进入</a:t>
            </a:r>
            <a:r>
              <a:rPr lang="en-US" altLang="zh-CN"/>
              <a:t>2010</a:t>
            </a:r>
            <a:r>
              <a:rPr lang="zh-CN" altLang="en-US"/>
              <a:t>年，中国的恩格尔系数达到</a:t>
            </a:r>
            <a:r>
              <a:rPr lang="en-US" altLang="zh-CN"/>
              <a:t>39.76%</a:t>
            </a:r>
            <a:r>
              <a:rPr lang="zh-CN" altLang="en-US"/>
              <a:t>，接近</a:t>
            </a:r>
            <a:r>
              <a:rPr lang="en-US" altLang="zh-CN"/>
              <a:t>40% </a:t>
            </a:r>
            <a:endParaRPr lang="zh-CN" altLang="en-US"/>
          </a:p>
        </p:txBody>
      </p:sp>
    </p:spTree>
    <p:extLst>
      <p:ext uri="{BB962C8B-B14F-4D97-AF65-F5344CB8AC3E}">
        <p14:creationId xmlns:p14="http://schemas.microsoft.com/office/powerpoint/2010/main" val="65063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CF87F-DC51-4C5B-9E82-60F6057393A7}" type="slidenum">
              <a:rPr lang="zh-CN" altLang="en-US"/>
              <a:pPr/>
              <a:t>17</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zh-CN" altLang="en-US"/>
              <a:t>比利时的凯特勒：把概率论正式引进统计学，从而使统计学的理论方法与内容发生了质的飞跃，奠定了现代统计学的基础。</a:t>
            </a:r>
          </a:p>
          <a:p>
            <a:r>
              <a:rPr lang="zh-CN" altLang="en-US"/>
              <a:t>自然现象和社会现象都是有规律的，把自然规律和社会规律混同起来</a:t>
            </a:r>
          </a:p>
          <a:p>
            <a:r>
              <a:rPr lang="zh-CN" altLang="en-US"/>
              <a:t>社会统计学派认为研究对象是社会现象，目的在于明确社会现象的内在联系和相互之间的关系，研究过程中要用全面调查，也可以适量的使用抽样调查。</a:t>
            </a:r>
          </a:p>
          <a:p>
            <a:r>
              <a:rPr lang="en-US" altLang="zh-CN"/>
              <a:t>1895</a:t>
            </a:r>
            <a:r>
              <a:rPr lang="zh-CN" altLang="en-US"/>
              <a:t>年，恩格尔</a:t>
            </a:r>
            <a:r>
              <a:rPr lang="en-US" altLang="zh-CN"/>
              <a:t>〈</a:t>
            </a:r>
            <a:r>
              <a:rPr lang="zh-CN" altLang="en-US"/>
              <a:t>比利时工人家庭的生活费</a:t>
            </a:r>
            <a:r>
              <a:rPr lang="en-US" altLang="zh-CN"/>
              <a:t>〉</a:t>
            </a:r>
            <a:r>
              <a:rPr lang="zh-CN" altLang="en-US"/>
              <a:t>，恩格尔法则，恩格尔系数作为衡量生活水平的标准</a:t>
            </a:r>
          </a:p>
          <a:p>
            <a:r>
              <a:rPr lang="zh-CN" altLang="en-US"/>
              <a:t>一个家庭收入越少，家庭收入中（或总支出中）用来购买食物的支出所占的比例就越大，随着家庭收入的增加，家庭收入中（或总支出中）用来购买食物的支出则会下降。推而广之，一个国家越穷，每个国民的平均收入中（或平均支出中）用于购买食物的支出所占比例就越大，随着国家的富裕，这个比例呈下降趋势。 </a:t>
            </a:r>
          </a:p>
          <a:p>
            <a:r>
              <a:rPr lang="zh-CN" altLang="en-US"/>
              <a:t>恩格尔系数是根据恩格尔定律得出的比例数，是表示生活水平高低的一个指标。其计算公式如下：</a:t>
            </a:r>
          </a:p>
          <a:p>
            <a:r>
              <a:rPr lang="zh-CN" altLang="en-US">
                <a:latin typeface="Arial" panose="020B0604020202020204" pitchFamily="34" charset="0"/>
              </a:rPr>
              <a:t> </a:t>
            </a:r>
            <a:r>
              <a:rPr lang="zh-CN" altLang="en-US"/>
              <a:t>　　　　　</a:t>
            </a:r>
            <a:r>
              <a:rPr lang="zh-CN" altLang="en-US">
                <a:latin typeface="Arial" panose="020B0604020202020204" pitchFamily="34" charset="0"/>
              </a:rPr>
              <a:t> </a:t>
            </a:r>
            <a:r>
              <a:rPr lang="zh-CN" altLang="en-US"/>
              <a:t>　恩格尔系数＝ 　</a:t>
            </a:r>
            <a:r>
              <a:rPr lang="zh-CN" altLang="en-US">
                <a:latin typeface="Arial" panose="020B0604020202020204" pitchFamily="34" charset="0"/>
              </a:rPr>
              <a:t> </a:t>
            </a:r>
            <a:r>
              <a:rPr lang="zh-CN" altLang="en-US"/>
              <a:t>食物支出金额</a:t>
            </a:r>
            <a:r>
              <a:rPr lang="en-US" altLang="zh-CN"/>
              <a:t>/</a:t>
            </a:r>
            <a:r>
              <a:rPr lang="zh-CN" altLang="en-US"/>
              <a:t>总支出金额</a:t>
            </a:r>
            <a:r>
              <a:rPr lang="en-US" altLang="zh-CN"/>
              <a:t/>
            </a:r>
            <a:br>
              <a:rPr lang="en-US" altLang="zh-CN"/>
            </a:br>
            <a:r>
              <a:rPr lang="zh-CN" altLang="en-US"/>
              <a:t>系数</a:t>
            </a:r>
            <a:r>
              <a:rPr lang="en-US" altLang="zh-CN"/>
              <a:t>60%</a:t>
            </a:r>
            <a:r>
              <a:rPr lang="zh-CN" altLang="en-US"/>
              <a:t>以上为贫困，</a:t>
            </a:r>
            <a:r>
              <a:rPr lang="en-US" altLang="zh-CN"/>
              <a:t>50-60</a:t>
            </a:r>
            <a:r>
              <a:rPr lang="zh-CN" altLang="en-US"/>
              <a:t>为温饱，</a:t>
            </a:r>
            <a:r>
              <a:rPr lang="en-US" altLang="zh-CN"/>
              <a:t>40-50%</a:t>
            </a:r>
            <a:r>
              <a:rPr lang="zh-CN" altLang="en-US"/>
              <a:t>为小康，</a:t>
            </a:r>
            <a:r>
              <a:rPr lang="en-US" altLang="zh-CN"/>
              <a:t>40%</a:t>
            </a:r>
            <a:r>
              <a:rPr lang="zh-CN" altLang="en-US"/>
              <a:t>以下为富裕。 </a:t>
            </a:r>
          </a:p>
          <a:p>
            <a:r>
              <a:rPr lang="zh-CN" altLang="en-US">
                <a:latin typeface="Arial" panose="020B0604020202020204" pitchFamily="34" charset="0"/>
              </a:rPr>
              <a:t>  </a:t>
            </a:r>
            <a:r>
              <a:rPr lang="zh-CN" altLang="en-US"/>
              <a:t>　美国自</a:t>
            </a:r>
            <a:r>
              <a:rPr lang="en-US" altLang="zh-CN"/>
              <a:t>1980</a:t>
            </a:r>
            <a:r>
              <a:rPr lang="zh-CN" altLang="en-US"/>
              <a:t>年以来的恩格尔系数平均为</a:t>
            </a:r>
            <a:r>
              <a:rPr lang="en-US" altLang="zh-CN"/>
              <a:t>16.45%</a:t>
            </a:r>
            <a:r>
              <a:rPr lang="zh-CN" altLang="en-US"/>
              <a:t>，日本</a:t>
            </a:r>
            <a:r>
              <a:rPr lang="en-US" altLang="zh-CN"/>
              <a:t>1990</a:t>
            </a:r>
            <a:r>
              <a:rPr lang="zh-CN" altLang="en-US"/>
              <a:t>年以来平均为</a:t>
            </a:r>
            <a:r>
              <a:rPr lang="en-US" altLang="zh-CN"/>
              <a:t>24.12%</a:t>
            </a:r>
            <a:r>
              <a:rPr lang="zh-CN" altLang="en-US"/>
              <a:t>。 </a:t>
            </a:r>
          </a:p>
          <a:p>
            <a:r>
              <a:rPr lang="zh-CN" altLang="en-US"/>
              <a:t>　　　　　　　</a:t>
            </a:r>
            <a:r>
              <a:rPr lang="zh-CN" altLang="en-US">
                <a:latin typeface="Arial" panose="020B0604020202020204" pitchFamily="34" charset="0"/>
              </a:rPr>
              <a:t> </a:t>
            </a:r>
            <a:r>
              <a:rPr lang="zh-CN" altLang="en-US"/>
              <a:t>进入</a:t>
            </a:r>
            <a:r>
              <a:rPr lang="en-US" altLang="zh-CN"/>
              <a:t>2010</a:t>
            </a:r>
            <a:r>
              <a:rPr lang="zh-CN" altLang="en-US"/>
              <a:t>年，中国的恩格尔系数达到</a:t>
            </a:r>
            <a:r>
              <a:rPr lang="en-US" altLang="zh-CN"/>
              <a:t>39.76%</a:t>
            </a:r>
            <a:r>
              <a:rPr lang="zh-CN" altLang="en-US"/>
              <a:t>，接近</a:t>
            </a:r>
            <a:r>
              <a:rPr lang="en-US" altLang="zh-CN"/>
              <a:t>40% </a:t>
            </a:r>
            <a:endParaRPr lang="zh-CN" altLang="en-US"/>
          </a:p>
        </p:txBody>
      </p:sp>
    </p:spTree>
    <p:extLst>
      <p:ext uri="{BB962C8B-B14F-4D97-AF65-F5344CB8AC3E}">
        <p14:creationId xmlns:p14="http://schemas.microsoft.com/office/powerpoint/2010/main" val="2179867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kumimoji="1" sz="2400" b="1">
                <a:solidFill>
                  <a:schemeClr val="tx2"/>
                </a:solidFill>
                <a:latin typeface="Times New Roman" panose="02020603050405020304" pitchFamily="18" charset="0"/>
                <a:ea typeface="宋体" panose="02010600030101010101" pitchFamily="2" charset="-122"/>
              </a:defRPr>
            </a:lvl1pPr>
            <a:lvl2pPr marL="742950" indent="-285750">
              <a:defRPr kumimoji="1" sz="2400" b="1">
                <a:solidFill>
                  <a:schemeClr val="tx2"/>
                </a:solidFill>
                <a:latin typeface="Times New Roman" panose="02020603050405020304" pitchFamily="18" charset="0"/>
                <a:ea typeface="宋体" panose="02010600030101010101" pitchFamily="2" charset="-122"/>
              </a:defRPr>
            </a:lvl2pPr>
            <a:lvl3pPr marL="1143000" indent="-228600">
              <a:defRPr kumimoji="1" sz="2400" b="1">
                <a:solidFill>
                  <a:schemeClr val="tx2"/>
                </a:solidFill>
                <a:latin typeface="Times New Roman" panose="02020603050405020304" pitchFamily="18" charset="0"/>
                <a:ea typeface="宋体" panose="02010600030101010101" pitchFamily="2" charset="-122"/>
              </a:defRPr>
            </a:lvl3pPr>
            <a:lvl4pPr marL="1600200" indent="-228600">
              <a:defRPr kumimoji="1" sz="2400" b="1">
                <a:solidFill>
                  <a:schemeClr val="tx2"/>
                </a:solidFill>
                <a:latin typeface="Times New Roman" panose="02020603050405020304" pitchFamily="18" charset="0"/>
                <a:ea typeface="宋体" panose="02010600030101010101" pitchFamily="2" charset="-122"/>
              </a:defRPr>
            </a:lvl4pPr>
            <a:lvl5pPr marL="2057400" indent="-22860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fld id="{0ABB7C10-20F3-4ED9-A370-297AFDE3A0C9}" type="slidenum">
              <a:rPr lang="en-US" altLang="zh-CN" sz="1200" b="0">
                <a:solidFill>
                  <a:schemeClr val="tx1"/>
                </a:solidFill>
              </a:rPr>
              <a:pPr/>
              <a:t>18</a:t>
            </a:fld>
            <a:endParaRPr lang="en-US" altLang="zh-CN" sz="1200" b="0">
              <a:solidFill>
                <a:schemeClr val="tx1"/>
              </a:solidFill>
            </a:endParaRPr>
          </a:p>
        </p:txBody>
      </p:sp>
      <p:sp>
        <p:nvSpPr>
          <p:cNvPr id="18435" name="Rectangle 2"/>
          <p:cNvSpPr>
            <a:spLocks noGrp="1" noRot="1" noChangeAspect="1" noChangeArrowheads="1" noTextEdit="1"/>
          </p:cNvSpPr>
          <p:nvPr>
            <p:ph type="sldImg"/>
          </p:nvPr>
        </p:nvSpPr>
        <p:spPr>
          <a:xfrm>
            <a:off x="1371600" y="1143000"/>
            <a:ext cx="4114800" cy="3086100"/>
          </a:xfrm>
          <a:ln/>
        </p:spPr>
      </p:sp>
      <p:sp>
        <p:nvSpPr>
          <p:cNvPr id="1843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8950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4693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354607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9801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149257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169068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8349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236445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179695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26295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10758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CF22EF8-3B0A-4D08-9BB0-4694A0F910A4}"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214332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2EF8-3B0A-4D08-9BB0-4694A0F910A4}" type="datetimeFigureOut">
              <a:rPr lang="zh-CN" altLang="en-US" smtClean="0"/>
              <a:t>2019/9/16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2A7BB-F78C-4E55-9134-F1656D7E93FB}" type="slidenum">
              <a:rPr lang="zh-CN" altLang="en-US" smtClean="0"/>
              <a:t>‹#›</a:t>
            </a:fld>
            <a:endParaRPr lang="zh-CN" altLang="en-US"/>
          </a:p>
        </p:txBody>
      </p:sp>
    </p:spTree>
    <p:extLst>
      <p:ext uri="{BB962C8B-B14F-4D97-AF65-F5344CB8AC3E}">
        <p14:creationId xmlns:p14="http://schemas.microsoft.com/office/powerpoint/2010/main" val="568529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hyperlink" Target="mailto:xufeng@mail.buc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latin typeface="Times New Roman" panose="02020603050405020304" pitchFamily="18" charset="0"/>
                <a:ea typeface="黑体" panose="02010609060101010101" pitchFamily="49" charset="-122"/>
              </a:rPr>
              <a:t>统计学</a:t>
            </a:r>
            <a:r>
              <a:rPr lang="en-US" altLang="zh-CN" sz="4800" dirty="0" smtClean="0">
                <a:latin typeface="Times New Roman" panose="02020603050405020304" pitchFamily="18" charset="0"/>
                <a:ea typeface="黑体" panose="02010609060101010101" pitchFamily="49" charset="-122"/>
              </a:rPr>
              <a:t/>
            </a:r>
            <a:br>
              <a:rPr lang="en-US" altLang="zh-CN" sz="4800" dirty="0" smtClean="0">
                <a:latin typeface="Times New Roman" panose="02020603050405020304" pitchFamily="18" charset="0"/>
                <a:ea typeface="黑体" panose="02010609060101010101" pitchFamily="49" charset="-122"/>
              </a:rPr>
            </a:br>
            <a:r>
              <a:rPr lang="zh-CN" altLang="en-US" sz="4800" dirty="0" smtClean="0">
                <a:latin typeface="Times New Roman" panose="02020603050405020304" pitchFamily="18" charset="0"/>
                <a:ea typeface="黑体" panose="02010609060101010101" pitchFamily="49" charset="-122"/>
              </a:rPr>
              <a:t>（</a:t>
            </a:r>
            <a:r>
              <a:rPr lang="en-US" altLang="zh-CN" sz="4800" dirty="0" smtClean="0">
                <a:latin typeface="Times New Roman" panose="02020603050405020304" pitchFamily="18" charset="0"/>
                <a:ea typeface="黑体" panose="02010609060101010101" pitchFamily="49" charset="-122"/>
              </a:rPr>
              <a:t>Statistics</a:t>
            </a:r>
            <a:r>
              <a:rPr lang="zh-CN" altLang="en-US" sz="4800" dirty="0" smtClean="0">
                <a:latin typeface="Times New Roman" panose="02020603050405020304" pitchFamily="18" charset="0"/>
                <a:ea typeface="黑体" panose="02010609060101010101" pitchFamily="49" charset="-122"/>
              </a:rPr>
              <a:t>）</a:t>
            </a:r>
            <a:endParaRPr lang="zh-CN" altLang="en-US" sz="4800" dirty="0">
              <a:latin typeface="Times New Roman" panose="02020603050405020304" pitchFamily="18" charset="0"/>
              <a:ea typeface="黑体" panose="02010609060101010101" pitchFamily="49" charset="-122"/>
            </a:endParaRPr>
          </a:p>
        </p:txBody>
      </p:sp>
      <p:sp>
        <p:nvSpPr>
          <p:cNvPr id="3" name="文本框 2"/>
          <p:cNvSpPr txBox="1"/>
          <p:nvPr/>
        </p:nvSpPr>
        <p:spPr>
          <a:xfrm>
            <a:off x="0" y="4935682"/>
            <a:ext cx="9144000" cy="461665"/>
          </a:xfrm>
          <a:prstGeom prst="rect">
            <a:avLst/>
          </a:prstGeom>
          <a:noFill/>
        </p:spPr>
        <p:txBody>
          <a:bodyPr wrap="square" rtlCol="0">
            <a:spAutoFit/>
          </a:bodyPr>
          <a:lstStyle/>
          <a:p>
            <a:pPr algn="ctr"/>
            <a:r>
              <a:rPr lang="zh-CN" altLang="en-US" sz="2400" dirty="0" smtClean="0">
                <a:latin typeface="黑体" panose="02010609060101010101" pitchFamily="49" charset="-122"/>
                <a:ea typeface="黑体" panose="02010609060101010101" pitchFamily="49" charset="-122"/>
              </a:rPr>
              <a:t>授课人：徐峰</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67352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200" dirty="0" smtClean="0"/>
              <a:t>BUCT</a:t>
            </a:r>
            <a:r>
              <a:rPr lang="zh-CN" altLang="en-US" sz="3200" dirty="0" smtClean="0"/>
              <a:t>大学生每个月</a:t>
            </a:r>
            <a:r>
              <a:rPr lang="zh-CN" altLang="en-US" sz="3200" dirty="0"/>
              <a:t>平均</a:t>
            </a:r>
            <a:r>
              <a:rPr lang="zh-CN" altLang="en-US" sz="3200" dirty="0" smtClean="0"/>
              <a:t>生活费（元</a:t>
            </a:r>
            <a:r>
              <a:rPr lang="en-US" altLang="zh-CN" sz="3200" dirty="0" smtClean="0"/>
              <a:t>/</a:t>
            </a:r>
            <a:r>
              <a:rPr lang="zh-CN" altLang="en-US" sz="3200" dirty="0" smtClean="0"/>
              <a:t>月）</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72842148"/>
              </p:ext>
            </p:extLst>
          </p:nvPr>
        </p:nvGraphicFramePr>
        <p:xfrm>
          <a:off x="457197" y="2454278"/>
          <a:ext cx="8138684" cy="3312678"/>
        </p:xfrm>
        <a:graphic>
          <a:graphicData uri="http://schemas.openxmlformats.org/drawingml/2006/table">
            <a:tbl>
              <a:tblPr>
                <a:tableStyleId>{5C22544A-7EE6-4342-B048-85BDC9FD1C3A}</a:tableStyleId>
              </a:tblPr>
              <a:tblGrid>
                <a:gridCol w="1017335">
                  <a:extLst>
                    <a:ext uri="{9D8B030D-6E8A-4147-A177-3AD203B41FA5}">
                      <a16:colId xmlns:a16="http://schemas.microsoft.com/office/drawing/2014/main" val="20000"/>
                    </a:ext>
                  </a:extLst>
                </a:gridCol>
                <a:gridCol w="872002">
                  <a:extLst>
                    <a:ext uri="{9D8B030D-6E8A-4147-A177-3AD203B41FA5}">
                      <a16:colId xmlns:a16="http://schemas.microsoft.com/office/drawing/2014/main" val="20001"/>
                    </a:ext>
                  </a:extLst>
                </a:gridCol>
                <a:gridCol w="1017335">
                  <a:extLst>
                    <a:ext uri="{9D8B030D-6E8A-4147-A177-3AD203B41FA5}">
                      <a16:colId xmlns:a16="http://schemas.microsoft.com/office/drawing/2014/main" val="20002"/>
                    </a:ext>
                  </a:extLst>
                </a:gridCol>
                <a:gridCol w="872002">
                  <a:extLst>
                    <a:ext uri="{9D8B030D-6E8A-4147-A177-3AD203B41FA5}">
                      <a16:colId xmlns:a16="http://schemas.microsoft.com/office/drawing/2014/main" val="20003"/>
                    </a:ext>
                  </a:extLst>
                </a:gridCol>
                <a:gridCol w="872002">
                  <a:extLst>
                    <a:ext uri="{9D8B030D-6E8A-4147-A177-3AD203B41FA5}">
                      <a16:colId xmlns:a16="http://schemas.microsoft.com/office/drawing/2014/main" val="20004"/>
                    </a:ext>
                  </a:extLst>
                </a:gridCol>
                <a:gridCol w="872002">
                  <a:extLst>
                    <a:ext uri="{9D8B030D-6E8A-4147-A177-3AD203B41FA5}">
                      <a16:colId xmlns:a16="http://schemas.microsoft.com/office/drawing/2014/main" val="20005"/>
                    </a:ext>
                  </a:extLst>
                </a:gridCol>
                <a:gridCol w="872002">
                  <a:extLst>
                    <a:ext uri="{9D8B030D-6E8A-4147-A177-3AD203B41FA5}">
                      <a16:colId xmlns:a16="http://schemas.microsoft.com/office/drawing/2014/main" val="20006"/>
                    </a:ext>
                  </a:extLst>
                </a:gridCol>
                <a:gridCol w="872002">
                  <a:extLst>
                    <a:ext uri="{9D8B030D-6E8A-4147-A177-3AD203B41FA5}">
                      <a16:colId xmlns:a16="http://schemas.microsoft.com/office/drawing/2014/main" val="20007"/>
                    </a:ext>
                  </a:extLst>
                </a:gridCol>
                <a:gridCol w="872002">
                  <a:extLst>
                    <a:ext uri="{9D8B030D-6E8A-4147-A177-3AD203B41FA5}">
                      <a16:colId xmlns:a16="http://schemas.microsoft.com/office/drawing/2014/main" val="20008"/>
                    </a:ext>
                  </a:extLst>
                </a:gridCol>
              </a:tblGrid>
              <a:tr h="552113">
                <a:tc>
                  <a:txBody>
                    <a:bodyPr/>
                    <a:lstStyle/>
                    <a:p>
                      <a:pPr algn="ctr" fontAlgn="ctr"/>
                      <a:r>
                        <a:rPr lang="en-US" altLang="zh-CN" sz="1800" u="none" strike="noStrike">
                          <a:effectLst/>
                        </a:rPr>
                        <a:t>1160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1770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2380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1070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1540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1720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1970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extLst>
                  <a:ext uri="{0D108BD9-81ED-4DB2-BD59-A6C34878D82A}">
                    <a16:rowId xmlns:a16="http://schemas.microsoft.com/office/drawing/2014/main" val="10000"/>
                  </a:ext>
                </a:extLst>
              </a:tr>
              <a:tr h="552113">
                <a:tc>
                  <a:txBody>
                    <a:bodyPr/>
                    <a:lstStyle/>
                    <a:p>
                      <a:pPr algn="ctr" fontAlgn="ctr"/>
                      <a:r>
                        <a:rPr lang="en-US" altLang="zh-CN" sz="1800" u="none" strike="noStrike">
                          <a:effectLst/>
                        </a:rPr>
                        <a:t>1100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1350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1460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1940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920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2300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1240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1710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extLst>
                  <a:ext uri="{0D108BD9-81ED-4DB2-BD59-A6C34878D82A}">
                    <a16:rowId xmlns:a16="http://schemas.microsoft.com/office/drawing/2014/main" val="10001"/>
                  </a:ext>
                </a:extLst>
              </a:tr>
              <a:tr h="552113">
                <a:tc>
                  <a:txBody>
                    <a:bodyPr/>
                    <a:lstStyle/>
                    <a:p>
                      <a:pPr algn="ctr" fontAlgn="ctr"/>
                      <a:r>
                        <a:rPr lang="en-US" altLang="zh-CN" sz="1800" u="none" strike="noStrike">
                          <a:effectLst/>
                        </a:rPr>
                        <a:t>1420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1050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1310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1670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2080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1400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1280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1390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1550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extLst>
                  <a:ext uri="{0D108BD9-81ED-4DB2-BD59-A6C34878D82A}">
                    <a16:rowId xmlns:a16="http://schemas.microsoft.com/office/drawing/2014/main" val="10002"/>
                  </a:ext>
                </a:extLst>
              </a:tr>
              <a:tr h="552113">
                <a:tc>
                  <a:txBody>
                    <a:bodyPr/>
                    <a:lstStyle/>
                    <a:p>
                      <a:pPr algn="ctr" fontAlgn="ctr"/>
                      <a:r>
                        <a:rPr lang="en-US" altLang="zh-CN" sz="1800" u="none" strike="noStrike">
                          <a:effectLst/>
                        </a:rPr>
                        <a:t>840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1120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1540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1650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1120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1330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1730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1870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extLst>
                  <a:ext uri="{0D108BD9-81ED-4DB2-BD59-A6C34878D82A}">
                    <a16:rowId xmlns:a16="http://schemas.microsoft.com/office/drawing/2014/main" val="10003"/>
                  </a:ext>
                </a:extLst>
              </a:tr>
              <a:tr h="552113">
                <a:tc>
                  <a:txBody>
                    <a:bodyPr/>
                    <a:lstStyle/>
                    <a:p>
                      <a:pPr algn="ctr" fontAlgn="ctr"/>
                      <a:r>
                        <a:rPr lang="en-US" altLang="zh-CN" sz="1800" u="none" strike="noStrike">
                          <a:effectLst/>
                        </a:rPr>
                        <a:t>1080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810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1350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1590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1880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1460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1200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1490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1630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extLst>
                  <a:ext uri="{0D108BD9-81ED-4DB2-BD59-A6C34878D82A}">
                    <a16:rowId xmlns:a16="http://schemas.microsoft.com/office/drawing/2014/main" val="10004"/>
                  </a:ext>
                </a:extLst>
              </a:tr>
              <a:tr h="552113">
                <a:tc>
                  <a:txBody>
                    <a:bodyPr/>
                    <a:lstStyle/>
                    <a:p>
                      <a:pPr algn="ctr" fontAlgn="ctr"/>
                      <a:r>
                        <a:rPr lang="en-US" altLang="zh-CN" sz="1800" u="none" strike="noStrike">
                          <a:effectLst/>
                        </a:rPr>
                        <a:t>990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1860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1570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2120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1300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1750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2060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a:effectLst/>
                        </a:rPr>
                        <a:t>870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1840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2247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subTitle" idx="1"/>
          </p:nvPr>
        </p:nvSpPr>
        <p:spPr bwMode="auto">
          <a:xfrm>
            <a:off x="0" y="3158729"/>
            <a:ext cx="9144000" cy="685800"/>
          </a:xfrm>
        </p:spPr>
        <p:txBody>
          <a:bodyPr wrap="square" numCol="1" anchor="t" anchorCtr="0" compatLnSpc="1">
            <a:prstTxWarp prst="textNoShape">
              <a:avLst/>
            </a:prstTxWarp>
            <a:normAutofit/>
          </a:bodyPr>
          <a:lstStyle/>
          <a:p>
            <a:r>
              <a:rPr lang="zh-CN" altLang="en-US" sz="4000" b="1">
                <a:latin typeface="黑体" panose="02010609060101010101" pitchFamily="49" charset="-122"/>
                <a:ea typeface="黑体" panose="02010609060101010101" pitchFamily="49" charset="-122"/>
              </a:rPr>
              <a:t>第一章     绪 论</a:t>
            </a:r>
            <a:endParaRPr lang="zh-CN" altLang="en-US" sz="2800"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099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21C4D37-85E8-4968-935C-B9D19526B5C3}" type="slidenum">
              <a:rPr lang="zh-CN" altLang="en-US"/>
              <a:pPr>
                <a:defRPr/>
              </a:pPr>
              <a:t>12</a:t>
            </a:fld>
            <a:endParaRPr lang="en-US" altLang="zh-CN"/>
          </a:p>
        </p:txBody>
      </p:sp>
      <p:sp>
        <p:nvSpPr>
          <p:cNvPr id="16388" name="Rectangle 4"/>
          <p:cNvSpPr>
            <a:spLocks noGrp="1" noChangeArrowheads="1"/>
          </p:cNvSpPr>
          <p:nvPr>
            <p:ph type="body" idx="1"/>
          </p:nvPr>
        </p:nvSpPr>
        <p:spPr>
          <a:xfrm>
            <a:off x="1042988" y="1557338"/>
            <a:ext cx="7777162" cy="4384675"/>
          </a:xfrm>
          <a:noFill/>
        </p:spPr>
        <p:txBody>
          <a:bodyPr/>
          <a:lstStyle/>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1.1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统计实践的历史</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1.2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统计学的产生和发展</a:t>
            </a:r>
          </a:p>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1.3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统计的含义</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1.4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统计的研究对象和特点</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1.5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统计的研究方法</a:t>
            </a:r>
          </a:p>
          <a:p>
            <a:pPr eaLnBrk="1" hangingPunct="1"/>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1.6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统计学中的几个基本概念</a:t>
            </a:r>
          </a:p>
          <a:p>
            <a:pPr eaLnBrk="1" hangingPunct="1"/>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Rectangle 2"/>
          <p:cNvSpPr txBox="1">
            <a:spLocks noChangeArrowheads="1"/>
          </p:cNvSpPr>
          <p:nvPr/>
        </p:nvSpPr>
        <p:spPr>
          <a:xfrm>
            <a:off x="0" y="120427"/>
            <a:ext cx="7886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p"/>
            </a:pPr>
            <a:r>
              <a:rPr lang="zh-CN" altLang="en-US" sz="3600" dirty="0" smtClean="0">
                <a:solidFill>
                  <a:srgbClr val="002060"/>
                </a:solidFill>
                <a:latin typeface="黑体" panose="02010609060101010101" pitchFamily="49" charset="-122"/>
                <a:ea typeface="黑体" panose="02010609060101010101" pitchFamily="49" charset="-122"/>
              </a:rPr>
              <a:t>第一章 绪论</a:t>
            </a:r>
            <a:endParaRPr lang="zh-CN" altLang="en-US" sz="3600" dirty="0">
              <a:solidFill>
                <a:srgbClr val="002060"/>
              </a:solidFill>
              <a:latin typeface="黑体" panose="02010609060101010101" pitchFamily="49" charset="-122"/>
              <a:ea typeface="黑体" panose="02010609060101010101" pitchFamily="49" charset="-122"/>
            </a:endParaRPr>
          </a:p>
        </p:txBody>
      </p:sp>
      <p:sp>
        <p:nvSpPr>
          <p:cNvPr id="3" name="矩形 2"/>
          <p:cNvSpPr/>
          <p:nvPr/>
        </p:nvSpPr>
        <p:spPr>
          <a:xfrm>
            <a:off x="1657350" y="4626463"/>
            <a:ext cx="4572000" cy="1569660"/>
          </a:xfrm>
          <a:prstGeom prst="rect">
            <a:avLst/>
          </a:prstGeom>
        </p:spPr>
        <p:txBody>
          <a:bodyPr>
            <a:spAutoFit/>
          </a:bodyPr>
          <a:lstStyle/>
          <a:p>
            <a:r>
              <a:rPr lang="en-US" altLang="zh-CN" sz="2400" dirty="0" smtClean="0">
                <a:latin typeface="黑体" panose="02010609060101010101" pitchFamily="49" charset="-122"/>
                <a:ea typeface="黑体" panose="02010609060101010101" pitchFamily="49" charset="-122"/>
              </a:rPr>
              <a:t>1.4.1 </a:t>
            </a:r>
            <a:r>
              <a:rPr lang="zh-CN" altLang="en-US" sz="2400" dirty="0">
                <a:latin typeface="黑体" panose="02010609060101010101" pitchFamily="49" charset="-122"/>
                <a:ea typeface="黑体" panose="02010609060101010101" pitchFamily="49" charset="-122"/>
              </a:rPr>
              <a:t>统计总体和样本</a:t>
            </a:r>
          </a:p>
          <a:p>
            <a:r>
              <a:rPr lang="en-US" altLang="zh-CN" sz="2400" dirty="0" smtClean="0">
                <a:latin typeface="黑体" panose="02010609060101010101" pitchFamily="49" charset="-122"/>
                <a:ea typeface="黑体" panose="02010609060101010101" pitchFamily="49" charset="-122"/>
              </a:rPr>
              <a:t>1.4.2 </a:t>
            </a:r>
            <a:r>
              <a:rPr lang="zh-CN" altLang="en-US" sz="2400" dirty="0">
                <a:latin typeface="黑体" panose="02010609060101010101" pitchFamily="49" charset="-122"/>
                <a:ea typeface="黑体" panose="02010609060101010101" pitchFamily="49" charset="-122"/>
              </a:rPr>
              <a:t>标志和标志表现</a:t>
            </a:r>
          </a:p>
          <a:p>
            <a:r>
              <a:rPr lang="en-US" altLang="zh-CN" sz="2400" dirty="0" smtClean="0">
                <a:latin typeface="黑体" panose="02010609060101010101" pitchFamily="49" charset="-122"/>
                <a:ea typeface="黑体" panose="02010609060101010101" pitchFamily="49" charset="-122"/>
              </a:rPr>
              <a:t>1.4.3 </a:t>
            </a:r>
            <a:r>
              <a:rPr lang="zh-CN" altLang="en-US" sz="2400" dirty="0">
                <a:latin typeface="黑体" panose="02010609060101010101" pitchFamily="49" charset="-122"/>
                <a:ea typeface="黑体" panose="02010609060101010101" pitchFamily="49" charset="-122"/>
              </a:rPr>
              <a:t>变量和变量值</a:t>
            </a:r>
          </a:p>
          <a:p>
            <a:r>
              <a:rPr lang="en-US" altLang="zh-CN" sz="2400" dirty="0" smtClean="0">
                <a:latin typeface="黑体" panose="02010609060101010101" pitchFamily="49" charset="-122"/>
                <a:ea typeface="黑体" panose="02010609060101010101" pitchFamily="49" charset="-122"/>
              </a:rPr>
              <a:t>1.4.4 </a:t>
            </a:r>
            <a:r>
              <a:rPr lang="zh-CN" altLang="en-US" sz="2400" dirty="0">
                <a:latin typeface="黑体" panose="02010609060101010101" pitchFamily="49" charset="-122"/>
                <a:ea typeface="黑体" panose="02010609060101010101" pitchFamily="49" charset="-122"/>
              </a:rPr>
              <a:t>统计指标和统计指标体系</a:t>
            </a:r>
          </a:p>
        </p:txBody>
      </p:sp>
    </p:spTree>
    <p:extLst>
      <p:ext uri="{BB962C8B-B14F-4D97-AF65-F5344CB8AC3E}">
        <p14:creationId xmlns:p14="http://schemas.microsoft.com/office/powerpoint/2010/main" val="14144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055386E-CDDF-482D-90DC-1FA2BE238193}" type="slidenum">
              <a:rPr lang="zh-CN" altLang="en-US"/>
              <a:pPr/>
              <a:t>13</a:t>
            </a:fld>
            <a:endParaRPr lang="en-US" altLang="zh-CN"/>
          </a:p>
        </p:txBody>
      </p:sp>
      <p:sp>
        <p:nvSpPr>
          <p:cNvPr id="166914" name="Rectangle 2"/>
          <p:cNvSpPr>
            <a:spLocks noGrp="1" noChangeArrowheads="1"/>
          </p:cNvSpPr>
          <p:nvPr>
            <p:ph type="title"/>
          </p:nvPr>
        </p:nvSpPr>
        <p:spPr>
          <a:xfrm>
            <a:off x="0" y="120427"/>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a:solidFill>
                  <a:srgbClr val="002060"/>
                </a:solidFill>
                <a:latin typeface="黑体" panose="02010609060101010101" pitchFamily="49" charset="-122"/>
                <a:ea typeface="黑体" panose="02010609060101010101" pitchFamily="49" charset="-122"/>
              </a:rPr>
              <a:t>1.1 </a:t>
            </a:r>
            <a:r>
              <a:rPr lang="zh-CN" altLang="en-US" sz="3600" dirty="0">
                <a:solidFill>
                  <a:srgbClr val="002060"/>
                </a:solidFill>
                <a:latin typeface="黑体" panose="02010609060101010101" pitchFamily="49" charset="-122"/>
                <a:ea typeface="黑体" panose="02010609060101010101" pitchFamily="49" charset="-122"/>
              </a:rPr>
              <a:t>统计实践的历史追溯</a:t>
            </a:r>
          </a:p>
        </p:txBody>
      </p:sp>
      <p:sp>
        <p:nvSpPr>
          <p:cNvPr id="166915" name="Rectangle 3"/>
          <p:cNvSpPr>
            <a:spLocks noGrp="1" noChangeArrowheads="1"/>
          </p:cNvSpPr>
          <p:nvPr>
            <p:ph type="body" idx="1"/>
          </p:nvPr>
        </p:nvSpPr>
        <p:spPr>
          <a:xfrm>
            <a:off x="193182" y="1557338"/>
            <a:ext cx="8950817" cy="4824412"/>
          </a:xfrm>
        </p:spPr>
        <p:txBody>
          <a:bodyPr>
            <a:normAutofit/>
          </a:body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统计实践活动有几千年的</a:t>
            </a:r>
            <a:r>
              <a:rPr lang="zh-CN" altLang="en-US" dirty="0" smtClean="0">
                <a:latin typeface="黑体" panose="02010609060101010101" pitchFamily="49" charset="-122"/>
                <a:ea typeface="黑体" panose="02010609060101010101" pitchFamily="49" charset="-122"/>
              </a:rPr>
              <a:t>历史</a:t>
            </a:r>
            <a:endParaRPr lang="en-US" altLang="zh-CN" dirty="0" smtClean="0">
              <a:latin typeface="黑体" panose="02010609060101010101" pitchFamily="49" charset="-122"/>
              <a:ea typeface="黑体" panose="02010609060101010101" pitchFamily="49" charset="-122"/>
            </a:endParaRPr>
          </a:p>
          <a:p>
            <a:pPr marL="0" indent="0">
              <a:buNone/>
            </a:pPr>
            <a:r>
              <a:rPr lang="zh-CN" altLang="en-US" dirty="0" smtClean="0">
                <a:latin typeface="黑体" panose="02010609060101010101" pitchFamily="49" charset="-122"/>
                <a:ea typeface="黑体" panose="02010609060101010101" pitchFamily="49" charset="-122"/>
              </a:rPr>
              <a:t>最早</a:t>
            </a:r>
            <a:r>
              <a:rPr lang="zh-CN" altLang="en-US" dirty="0">
                <a:latin typeface="黑体" panose="02010609060101010101" pitchFamily="49" charset="-122"/>
                <a:ea typeface="黑体" panose="02010609060101010101" pitchFamily="49" charset="-122"/>
              </a:rPr>
              <a:t>：原始人在洞穴石壁上画线、绳上打结等计数方法</a:t>
            </a:r>
          </a:p>
          <a:p>
            <a:pPr>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中国</a:t>
            </a:r>
          </a:p>
          <a:p>
            <a:pPr>
              <a:buFont typeface="Wingdings" panose="05000000000000000000" pitchFamily="2" charset="2"/>
              <a:buNone/>
            </a:pPr>
            <a:r>
              <a:rPr lang="zh-CN" altLang="en-US" dirty="0" smtClean="0">
                <a:latin typeface="黑体" panose="02010609060101010101" pitchFamily="49" charset="-122"/>
                <a:ea typeface="黑体" panose="02010609060101010101" pitchFamily="49" charset="-122"/>
              </a:rPr>
              <a:t>秦国：</a:t>
            </a:r>
            <a:r>
              <a:rPr lang="zh-CN" altLang="en-US" dirty="0">
                <a:latin typeface="黑体" panose="02010609060101010101" pitchFamily="49" charset="-122"/>
                <a:ea typeface="黑体" panose="02010609060101010101" pitchFamily="49" charset="-122"/>
              </a:rPr>
              <a:t>农业、自然资源、土地、保甲户口等登记统计</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03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A70A149-049E-4818-A54C-E2CE6C9C4CF8}" type="slidenum">
              <a:rPr lang="zh-CN" altLang="en-US"/>
              <a:pPr/>
              <a:t>14</a:t>
            </a:fld>
            <a:endParaRPr lang="en-US" altLang="zh-CN"/>
          </a:p>
        </p:txBody>
      </p:sp>
      <p:sp>
        <p:nvSpPr>
          <p:cNvPr id="198658" name="Rectangle 2"/>
          <p:cNvSpPr>
            <a:spLocks noGrp="1" noChangeArrowheads="1"/>
          </p:cNvSpPr>
          <p:nvPr>
            <p:ph type="title"/>
          </p:nvPr>
        </p:nvSpPr>
        <p:spPr>
          <a:xfrm>
            <a:off x="0" y="9467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1.1 </a:t>
            </a:r>
            <a:r>
              <a:rPr lang="zh-CN" altLang="en-US" sz="3600" dirty="0" smtClean="0">
                <a:solidFill>
                  <a:srgbClr val="002060"/>
                </a:solidFill>
                <a:latin typeface="黑体" panose="02010609060101010101" pitchFamily="49" charset="-122"/>
                <a:ea typeface="黑体" panose="02010609060101010101" pitchFamily="49" charset="-122"/>
              </a:rPr>
              <a:t>统计</a:t>
            </a:r>
            <a:r>
              <a:rPr lang="zh-CN" altLang="en-US" sz="3600" dirty="0">
                <a:solidFill>
                  <a:srgbClr val="002060"/>
                </a:solidFill>
                <a:latin typeface="黑体" panose="02010609060101010101" pitchFamily="49" charset="-122"/>
                <a:ea typeface="黑体" panose="02010609060101010101" pitchFamily="49" charset="-122"/>
              </a:rPr>
              <a:t>实践的历史追溯</a:t>
            </a:r>
          </a:p>
        </p:txBody>
      </p:sp>
      <p:sp>
        <p:nvSpPr>
          <p:cNvPr id="198659" name="Rectangle 3"/>
          <p:cNvSpPr>
            <a:spLocks noGrp="1" noChangeArrowheads="1"/>
          </p:cNvSpPr>
          <p:nvPr>
            <p:ph type="body" idx="1"/>
          </p:nvPr>
        </p:nvSpPr>
        <p:spPr>
          <a:xfrm>
            <a:off x="243290" y="1531939"/>
            <a:ext cx="7993062" cy="4824412"/>
          </a:xfrm>
        </p:spPr>
        <p:txBody>
          <a:bodyPr vert="horz" lIns="91440" tIns="45720" rIns="91440" bIns="45720" rtlCol="0">
            <a:normAutofit/>
          </a:bodyPr>
          <a:lstStyle/>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国外</a:t>
            </a:r>
          </a:p>
          <a:p>
            <a:pPr marL="0" indent="0">
              <a:buNone/>
            </a:pPr>
            <a:r>
              <a:rPr lang="zh-CN" altLang="en-US" dirty="0" smtClean="0">
                <a:latin typeface="黑体" panose="02010609060101010101" pitchFamily="49" charset="-122"/>
                <a:ea typeface="黑体" panose="02010609060101010101" pitchFamily="49" charset="-122"/>
              </a:rPr>
              <a:t>  古</a:t>
            </a:r>
            <a:r>
              <a:rPr lang="zh-CN" altLang="en-US" dirty="0">
                <a:latin typeface="黑体" panose="02010609060101010101" pitchFamily="49" charset="-122"/>
                <a:ea typeface="黑体" panose="02010609060101010101" pitchFamily="49" charset="-122"/>
              </a:rPr>
              <a:t>埃及：</a:t>
            </a:r>
            <a:r>
              <a:rPr lang="en-US" altLang="zh-CN" dirty="0">
                <a:latin typeface="黑体" panose="02010609060101010101" pitchFamily="49" charset="-122"/>
                <a:ea typeface="黑体" panose="02010609060101010101" pitchFamily="49" charset="-122"/>
              </a:rPr>
              <a:t>3000</a:t>
            </a:r>
            <a:r>
              <a:rPr lang="zh-CN" altLang="en-US" dirty="0">
                <a:latin typeface="黑体" panose="02010609060101010101" pitchFamily="49" charset="-122"/>
                <a:ea typeface="黑体" panose="02010609060101010101" pitchFamily="49" charset="-122"/>
              </a:rPr>
              <a:t>年前，全国人口与财产普查</a:t>
            </a:r>
          </a:p>
          <a:p>
            <a:pPr marL="0" indent="0">
              <a:buNone/>
            </a:pPr>
            <a:r>
              <a:rPr lang="zh-CN" altLang="en-US" dirty="0" smtClean="0">
                <a:latin typeface="黑体" panose="02010609060101010101" pitchFamily="49" charset="-122"/>
                <a:ea typeface="黑体" panose="02010609060101010101" pitchFamily="49" charset="-122"/>
              </a:rPr>
              <a:t>  古希腊</a:t>
            </a:r>
            <a:r>
              <a:rPr lang="zh-CN" altLang="en-US" dirty="0">
                <a:latin typeface="黑体" panose="02010609060101010101" pitchFamily="49" charset="-122"/>
                <a:ea typeface="黑体" panose="02010609060101010101" pitchFamily="49" charset="-122"/>
              </a:rPr>
              <a:t>：公元前</a:t>
            </a:r>
            <a:r>
              <a:rPr lang="en-US" altLang="zh-CN" dirty="0">
                <a:latin typeface="黑体" panose="02010609060101010101" pitchFamily="49" charset="-122"/>
                <a:ea typeface="黑体" panose="02010609060101010101" pitchFamily="49" charset="-122"/>
              </a:rPr>
              <a:t>600</a:t>
            </a:r>
            <a:r>
              <a:rPr lang="zh-CN" altLang="en-US" dirty="0">
                <a:latin typeface="黑体" panose="02010609060101010101" pitchFamily="49" charset="-122"/>
                <a:ea typeface="黑体" panose="02010609060101010101" pitchFamily="49" charset="-122"/>
              </a:rPr>
              <a:t>年前，人口普查</a:t>
            </a:r>
          </a:p>
          <a:p>
            <a:pPr marL="0" indent="0">
              <a:buNone/>
            </a:pPr>
            <a:r>
              <a:rPr lang="zh-CN" altLang="en-US" dirty="0" smtClean="0">
                <a:latin typeface="黑体" panose="02010609060101010101" pitchFamily="49" charset="-122"/>
                <a:ea typeface="黑体" panose="02010609060101010101" pitchFamily="49" charset="-122"/>
              </a:rPr>
              <a:t>  欧洲</a:t>
            </a:r>
            <a:r>
              <a:rPr lang="zh-CN" altLang="en-US" dirty="0">
                <a:latin typeface="黑体" panose="02010609060101010101" pitchFamily="49" charset="-122"/>
                <a:ea typeface="黑体" panose="02010609060101010101" pitchFamily="49" charset="-122"/>
              </a:rPr>
              <a:t>：中世纪，统计方法收集资料</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资本主义社会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广泛发展</a:t>
            </a:r>
          </a:p>
          <a:p>
            <a:pPr marL="0" indent="0">
              <a:buNone/>
            </a:pPr>
            <a:r>
              <a:rPr lang="zh-CN" altLang="en-US" dirty="0" smtClean="0">
                <a:latin typeface="黑体" panose="02010609060101010101" pitchFamily="49" charset="-122"/>
                <a:ea typeface="黑体" panose="02010609060101010101" pitchFamily="49" charset="-122"/>
              </a:rPr>
              <a:t>  十六七世纪</a:t>
            </a:r>
            <a:r>
              <a:rPr lang="zh-CN" altLang="en-US" dirty="0">
                <a:latin typeface="黑体" panose="02010609060101010101" pitchFamily="49" charset="-122"/>
                <a:ea typeface="黑体" panose="02010609060101010101" pitchFamily="49" charset="-122"/>
              </a:rPr>
              <a:t>：国家管理      </a:t>
            </a:r>
            <a:r>
              <a:rPr lang="zh-CN" altLang="en-US" dirty="0" smtClean="0">
                <a:latin typeface="黑体" panose="02010609060101010101" pitchFamily="49" charset="-122"/>
                <a:ea typeface="黑体" panose="02010609060101010101" pitchFamily="49" charset="-122"/>
              </a:rPr>
              <a:t>社会</a:t>
            </a:r>
            <a:r>
              <a:rPr lang="zh-CN" altLang="en-US" dirty="0">
                <a:latin typeface="黑体" panose="02010609060101010101" pitchFamily="49" charset="-122"/>
                <a:ea typeface="黑体" panose="02010609060101010101" pitchFamily="49" charset="-122"/>
              </a:rPr>
              <a:t>经济活动</a:t>
            </a:r>
          </a:p>
          <a:p>
            <a:pPr marL="0" indent="0">
              <a:buNone/>
            </a:pPr>
            <a:r>
              <a:rPr lang="zh-CN" altLang="en-US" dirty="0" smtClean="0">
                <a:latin typeface="黑体" panose="02010609060101010101" pitchFamily="49" charset="-122"/>
                <a:ea typeface="黑体" panose="02010609060101010101" pitchFamily="49" charset="-122"/>
              </a:rPr>
              <a:t>  十八世纪</a:t>
            </a:r>
            <a:r>
              <a:rPr lang="zh-CN" altLang="en-US" dirty="0">
                <a:latin typeface="黑体" panose="02010609060101010101" pitchFamily="49" charset="-122"/>
                <a:ea typeface="黑体" panose="02010609060101010101" pitchFamily="49" charset="-122"/>
              </a:rPr>
              <a:t>：专业统计机构</a:t>
            </a:r>
          </a:p>
          <a:p>
            <a:pPr>
              <a:buFont typeface="Wingdings" panose="05000000000000000000" pitchFamily="2" charset="2"/>
              <a:buChar char="Ø"/>
            </a:pPr>
            <a:endParaRPr lang="en-US" altLang="zh-CN" dirty="0">
              <a:latin typeface="黑体" panose="02010609060101010101" pitchFamily="49" charset="-122"/>
              <a:ea typeface="黑体" panose="02010609060101010101" pitchFamily="49" charset="-122"/>
            </a:endParaRPr>
          </a:p>
        </p:txBody>
      </p:sp>
      <p:sp>
        <p:nvSpPr>
          <p:cNvPr id="198661" name="AutoShape 5"/>
          <p:cNvSpPr>
            <a:spLocks noChangeArrowheads="1"/>
          </p:cNvSpPr>
          <p:nvPr/>
        </p:nvSpPr>
        <p:spPr bwMode="auto">
          <a:xfrm>
            <a:off x="4342853" y="4681514"/>
            <a:ext cx="863600" cy="341313"/>
          </a:xfrm>
          <a:prstGeom prst="rightArrow">
            <a:avLst>
              <a:gd name="adj1" fmla="val 50000"/>
              <a:gd name="adj2" fmla="val 632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49559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3AF497-8581-4AE7-8FD1-77BBFF7FD938}" type="slidenum">
              <a:rPr lang="zh-CN" altLang="en-US"/>
              <a:pPr/>
              <a:t>15</a:t>
            </a:fld>
            <a:endParaRPr lang="en-US" altLang="zh-CN"/>
          </a:p>
        </p:txBody>
      </p:sp>
      <p:sp>
        <p:nvSpPr>
          <p:cNvPr id="167939" name="Rectangle 3"/>
          <p:cNvSpPr>
            <a:spLocks noGrp="1" noChangeArrowheads="1"/>
          </p:cNvSpPr>
          <p:nvPr>
            <p:ph type="body" idx="1"/>
          </p:nvPr>
        </p:nvSpPr>
        <p:spPr>
          <a:xfrm>
            <a:off x="192982" y="1289051"/>
            <a:ext cx="8796472" cy="5249862"/>
          </a:xfrm>
        </p:spPr>
        <p:txBody>
          <a:bodyPr>
            <a:normAutofit/>
          </a:bodyPr>
          <a:lstStyle/>
          <a:p>
            <a:pPr>
              <a:buFont typeface="Wingdings" panose="05000000000000000000" pitchFamily="2" charset="2"/>
              <a:buChar char="u"/>
            </a:pPr>
            <a:r>
              <a:rPr lang="en-US" altLang="zh-CN" sz="3200" dirty="0">
                <a:latin typeface="黑体" panose="02010609060101010101" pitchFamily="49" charset="-122"/>
                <a:ea typeface="黑体" panose="02010609060101010101" pitchFamily="49" charset="-122"/>
              </a:rPr>
              <a:t>17</a:t>
            </a:r>
            <a:r>
              <a:rPr lang="zh-CN" altLang="en-US" sz="3200" dirty="0">
                <a:latin typeface="黑体" panose="02010609060101010101" pitchFamily="49" charset="-122"/>
                <a:ea typeface="黑体" panose="02010609060101010101" pitchFamily="49" charset="-122"/>
              </a:rPr>
              <a:t>世纪到</a:t>
            </a:r>
            <a:r>
              <a:rPr lang="en-US" altLang="zh-CN" sz="3200" dirty="0">
                <a:latin typeface="黑体" panose="02010609060101010101" pitchFamily="49" charset="-122"/>
                <a:ea typeface="黑体" panose="02010609060101010101" pitchFamily="49" charset="-122"/>
              </a:rPr>
              <a:t>19</a:t>
            </a:r>
            <a:r>
              <a:rPr lang="zh-CN" altLang="en-US" sz="3200" dirty="0">
                <a:latin typeface="黑体" panose="02010609060101010101" pitchFamily="49" charset="-122"/>
                <a:ea typeface="黑体" panose="02010609060101010101" pitchFamily="49" charset="-122"/>
              </a:rPr>
              <a:t>世纪中叶，开始形成不同学派</a:t>
            </a:r>
            <a:r>
              <a:rPr lang="zh-CN" altLang="en-US" sz="3200" dirty="0" smtClean="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a:pPr>
            <a:r>
              <a:rPr lang="zh-CN" altLang="en-US" sz="2800" dirty="0">
                <a:solidFill>
                  <a:srgbClr val="0070C0"/>
                </a:solidFill>
                <a:latin typeface="黑体" panose="02010609060101010101" pitchFamily="49" charset="-122"/>
                <a:ea typeface="黑体" panose="02010609060101010101" pitchFamily="49" charset="-122"/>
              </a:rPr>
              <a:t>政治算术学派</a:t>
            </a:r>
            <a:r>
              <a:rPr lang="en-US" altLang="zh-CN" sz="2800" dirty="0">
                <a:solidFill>
                  <a:srgbClr val="0070C0"/>
                </a:solidFill>
                <a:latin typeface="黑体" panose="02010609060101010101" pitchFamily="49" charset="-122"/>
                <a:ea typeface="黑体" panose="02010609060101010101" pitchFamily="49" charset="-122"/>
              </a:rPr>
              <a:t>—</a:t>
            </a:r>
            <a:r>
              <a:rPr lang="zh-CN" altLang="en-US" sz="2800" dirty="0">
                <a:solidFill>
                  <a:srgbClr val="0070C0"/>
                </a:solidFill>
                <a:latin typeface="黑体" panose="02010609060101010101" pitchFamily="49" charset="-122"/>
                <a:ea typeface="黑体" panose="02010609060101010101" pitchFamily="49" charset="-122"/>
              </a:rPr>
              <a:t>英国</a:t>
            </a:r>
          </a:p>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威廉</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配第：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政治算术</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，统计学之父。</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约翰．格朗特：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关于死亡表的自然观察与政治观察</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，人口统计的</a:t>
            </a:r>
            <a:r>
              <a:rPr lang="zh-CN" altLang="en-US" sz="2400" dirty="0" smtClean="0">
                <a:latin typeface="黑体" panose="02010609060101010101" pitchFamily="49" charset="-122"/>
                <a:ea typeface="黑体" panose="02010609060101010101" pitchFamily="49" charset="-122"/>
              </a:rPr>
              <a:t>创始人</a:t>
            </a:r>
            <a:endParaRPr lang="en-US" altLang="zh-CN" sz="2400" dirty="0" smtClean="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endParaRPr lang="zh-CN" altLang="en-US" sz="28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startAt="2"/>
            </a:pPr>
            <a:r>
              <a:rPr lang="zh-CN" altLang="en-US" sz="2800" dirty="0">
                <a:solidFill>
                  <a:srgbClr val="0070C0"/>
                </a:solidFill>
                <a:latin typeface="黑体" panose="02010609060101010101" pitchFamily="49" charset="-122"/>
                <a:ea typeface="黑体" panose="02010609060101010101" pitchFamily="49" charset="-122"/>
              </a:rPr>
              <a:t>国势学派（“记述学派”）</a:t>
            </a:r>
          </a:p>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德国</a:t>
            </a:r>
            <a:r>
              <a:rPr lang="zh-CN" altLang="en-US" sz="2400" dirty="0">
                <a:latin typeface="黑体" panose="02010609060101010101" pitchFamily="49" charset="-122"/>
                <a:ea typeface="黑体" panose="02010609060101010101" pitchFamily="49" charset="-122"/>
              </a:rPr>
              <a:t>的康令和阿亨瓦尔</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国势学：介绍如何记录国家发展的重要事件</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提出了名字“统计学”（</a:t>
            </a:r>
            <a:r>
              <a:rPr lang="en-US" altLang="zh-CN" sz="2400" dirty="0">
                <a:latin typeface="黑体" panose="02010609060101010101" pitchFamily="49" charset="-122"/>
                <a:ea typeface="黑体" panose="02010609060101010101" pitchFamily="49" charset="-122"/>
              </a:rPr>
              <a:t>Statistics</a:t>
            </a:r>
            <a:r>
              <a:rPr lang="zh-CN" altLang="en-US" sz="2400" dirty="0">
                <a:latin typeface="黑体" panose="02010609060101010101" pitchFamily="49" charset="-122"/>
                <a:ea typeface="黑体" panose="02010609060101010101" pitchFamily="49" charset="-122"/>
              </a:rPr>
              <a:t>），系统对比的方法。</a:t>
            </a:r>
          </a:p>
        </p:txBody>
      </p:sp>
      <p:sp>
        <p:nvSpPr>
          <p:cNvPr id="167940" name="Rectangle 4"/>
          <p:cNvSpPr>
            <a:spLocks noChangeArrowheads="1"/>
          </p:cNvSpPr>
          <p:nvPr/>
        </p:nvSpPr>
        <p:spPr bwMode="auto">
          <a:xfrm>
            <a:off x="0" y="21240"/>
            <a:ext cx="7868992" cy="1089529"/>
          </a:xfrm>
          <a:prstGeom prst="rect">
            <a:avLst/>
          </a:prstGeom>
        </p:spPr>
        <p:txBody>
          <a:bodyPr vert="horz" lIns="91440" tIns="45720" rIns="91440" bIns="45720" rtlCol="0" anchor="ctr">
            <a:noAutofit/>
          </a:bodyPr>
          <a:lstStyle/>
          <a:p>
            <a:pPr marL="457200" indent="-457200">
              <a:lnSpc>
                <a:spcPct val="90000"/>
              </a:lnSpc>
              <a:spcBef>
                <a:spcPct val="0"/>
              </a:spcBef>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cs typeface="+mj-cs"/>
              </a:rPr>
              <a:t>1.2 </a:t>
            </a:r>
            <a:r>
              <a:rPr lang="zh-CN" altLang="en-US" sz="3600" dirty="0">
                <a:solidFill>
                  <a:srgbClr val="002060"/>
                </a:solidFill>
                <a:latin typeface="黑体" panose="02010609060101010101" pitchFamily="49" charset="-122"/>
                <a:ea typeface="黑体" panose="02010609060101010101" pitchFamily="49" charset="-122"/>
                <a:cs typeface="+mj-cs"/>
              </a:rPr>
              <a:t>统计学的产生和发展</a:t>
            </a:r>
          </a:p>
        </p:txBody>
      </p:sp>
    </p:spTree>
    <p:extLst>
      <p:ext uri="{BB962C8B-B14F-4D97-AF65-F5344CB8AC3E}">
        <p14:creationId xmlns:p14="http://schemas.microsoft.com/office/powerpoint/2010/main" val="325025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80ACA0-A75A-40B1-A7E8-C938554B6D50}" type="slidenum">
              <a:rPr lang="zh-CN" altLang="en-US"/>
              <a:pPr/>
              <a:t>16</a:t>
            </a:fld>
            <a:endParaRPr lang="en-US" altLang="zh-CN"/>
          </a:p>
        </p:txBody>
      </p:sp>
      <p:sp>
        <p:nvSpPr>
          <p:cNvPr id="201730" name="Rectangle 2"/>
          <p:cNvSpPr>
            <a:spLocks noGrp="1" noChangeArrowheads="1"/>
          </p:cNvSpPr>
          <p:nvPr>
            <p:ph type="body" idx="1"/>
          </p:nvPr>
        </p:nvSpPr>
        <p:spPr>
          <a:xfrm>
            <a:off x="283134" y="1289051"/>
            <a:ext cx="7850187" cy="5249862"/>
          </a:xfrm>
        </p:spPr>
        <p:txBody>
          <a:bodyPr/>
          <a:lstStyle/>
          <a:p>
            <a:pPr marL="552450" indent="-552450">
              <a:buFont typeface="Wingdings" panose="05000000000000000000" pitchFamily="2" charset="2"/>
              <a:buAutoNum type="arabicPeriod" startAt="3"/>
            </a:pPr>
            <a:r>
              <a:rPr lang="zh-CN" altLang="en-US" sz="2800" dirty="0" smtClean="0">
                <a:solidFill>
                  <a:srgbClr val="0070C0"/>
                </a:solidFill>
                <a:latin typeface="黑体" panose="02010609060101010101" pitchFamily="49" charset="-122"/>
                <a:ea typeface="黑体" panose="02010609060101010101" pitchFamily="49" charset="-122"/>
              </a:rPr>
              <a:t>数理统计学</a:t>
            </a:r>
            <a:r>
              <a:rPr lang="zh-CN" altLang="en-US" sz="2800" dirty="0">
                <a:solidFill>
                  <a:srgbClr val="0070C0"/>
                </a:solidFill>
                <a:latin typeface="黑体" panose="02010609060101010101" pitchFamily="49" charset="-122"/>
                <a:ea typeface="黑体" panose="02010609060101010101" pitchFamily="49" charset="-122"/>
              </a:rPr>
              <a:t>派</a:t>
            </a:r>
          </a:p>
          <a:p>
            <a:pPr marL="552450" indent="-55245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19</a:t>
            </a:r>
            <a:r>
              <a:rPr lang="zh-CN" altLang="en-US" sz="2400" dirty="0">
                <a:latin typeface="黑体" panose="02010609060101010101" pitchFamily="49" charset="-122"/>
                <a:ea typeface="黑体" panose="02010609060101010101" pitchFamily="49" charset="-122"/>
              </a:rPr>
              <a:t>世纪中叶比利时的凯特勒：把概率论正式引进统计学， “现代统计学之父” 。</a:t>
            </a:r>
          </a:p>
          <a:p>
            <a:pPr marL="552450" indent="-55245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1867</a:t>
            </a:r>
            <a:r>
              <a:rPr lang="zh-CN" altLang="en-US" sz="2400" dirty="0">
                <a:latin typeface="黑体" panose="02010609060101010101" pitchFamily="49" charset="-122"/>
                <a:ea typeface="黑体" panose="02010609060101010101" pitchFamily="49" charset="-122"/>
              </a:rPr>
              <a:t>年，韦特斯坦：提出“数理统计学</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术语</a:t>
            </a:r>
            <a:endParaRPr lang="en-US" altLang="zh-CN" sz="2400" dirty="0" smtClean="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startAt="4"/>
            </a:pPr>
            <a:r>
              <a:rPr lang="zh-CN" altLang="en-US" sz="2800" dirty="0">
                <a:solidFill>
                  <a:srgbClr val="0070C0"/>
                </a:solidFill>
                <a:latin typeface="黑体" panose="02010609060101010101" pitchFamily="49" charset="-122"/>
                <a:ea typeface="黑体" panose="02010609060101010101" pitchFamily="49" charset="-122"/>
              </a:rPr>
              <a:t>社会统计学派</a:t>
            </a:r>
          </a:p>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源于德国，代表人物克尼斯，恩格尔和梅尔</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研究对象是社会现象，目的在于明确社会现象的内在联系和相互之间的关系</a:t>
            </a:r>
          </a:p>
          <a:p>
            <a:pPr marL="552450" indent="-552450">
              <a:buFont typeface="Wingdings" panose="05000000000000000000" pitchFamily="2" charset="2"/>
              <a:buNone/>
            </a:pPr>
            <a:endParaRPr lang="zh-CN" altLang="en-US" dirty="0">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0" y="21240"/>
            <a:ext cx="7868992" cy="1089529"/>
          </a:xfrm>
          <a:prstGeom prst="rect">
            <a:avLst/>
          </a:prstGeom>
        </p:spPr>
        <p:txBody>
          <a:bodyPr vert="horz" lIns="91440" tIns="45720" rIns="91440" bIns="45720" rtlCol="0" anchor="ctr">
            <a:noAutofit/>
          </a:bodyPr>
          <a:lstStyle/>
          <a:p>
            <a:pPr marL="457200" indent="-457200">
              <a:lnSpc>
                <a:spcPct val="90000"/>
              </a:lnSpc>
              <a:spcBef>
                <a:spcPct val="0"/>
              </a:spcBef>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cs typeface="+mj-cs"/>
              </a:rPr>
              <a:t>1.2 </a:t>
            </a:r>
            <a:r>
              <a:rPr lang="zh-CN" altLang="en-US" sz="3600" dirty="0">
                <a:solidFill>
                  <a:srgbClr val="002060"/>
                </a:solidFill>
                <a:latin typeface="黑体" panose="02010609060101010101" pitchFamily="49" charset="-122"/>
                <a:ea typeface="黑体" panose="02010609060101010101" pitchFamily="49" charset="-122"/>
                <a:cs typeface="+mj-cs"/>
              </a:rPr>
              <a:t>统计学的产生和发展</a:t>
            </a:r>
          </a:p>
        </p:txBody>
      </p:sp>
    </p:spTree>
    <p:extLst>
      <p:ext uri="{BB962C8B-B14F-4D97-AF65-F5344CB8AC3E}">
        <p14:creationId xmlns:p14="http://schemas.microsoft.com/office/powerpoint/2010/main" val="1877974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5585FE6-7729-466D-B799-45A5ED678755}" type="slidenum">
              <a:rPr lang="zh-CN" altLang="en-US"/>
              <a:pPr/>
              <a:t>17</a:t>
            </a:fld>
            <a:endParaRPr lang="en-US" altLang="zh-CN"/>
          </a:p>
        </p:txBody>
      </p:sp>
      <p:sp>
        <p:nvSpPr>
          <p:cNvPr id="203778" name="Rectangle 2"/>
          <p:cNvSpPr>
            <a:spLocks noGrp="1" noChangeArrowheads="1"/>
          </p:cNvSpPr>
          <p:nvPr>
            <p:ph type="body" idx="1"/>
          </p:nvPr>
        </p:nvSpPr>
        <p:spPr>
          <a:xfrm>
            <a:off x="347528" y="1628179"/>
            <a:ext cx="7850187" cy="5249862"/>
          </a:xfrm>
        </p:spPr>
        <p:txBody>
          <a:bodyPr/>
          <a:lstStyle/>
          <a:p>
            <a:pPr marL="552450" indent="-552450">
              <a:buFont typeface="Wingdings" panose="05000000000000000000" pitchFamily="2" charset="2"/>
              <a:buAutoNum type="arabicPeriod" startAt="5"/>
            </a:pPr>
            <a:r>
              <a:rPr lang="zh-CN" altLang="en-US" sz="2800" dirty="0" smtClean="0">
                <a:solidFill>
                  <a:srgbClr val="0070C0"/>
                </a:solidFill>
                <a:latin typeface="黑体" panose="02010609060101010101" pitchFamily="49" charset="-122"/>
                <a:ea typeface="黑体" panose="02010609060101010101" pitchFamily="49" charset="-122"/>
              </a:rPr>
              <a:t>马克思主义</a:t>
            </a:r>
            <a:r>
              <a:rPr lang="zh-CN" altLang="en-US" sz="2800" dirty="0">
                <a:solidFill>
                  <a:srgbClr val="0070C0"/>
                </a:solidFill>
                <a:latin typeface="黑体" panose="02010609060101010101" pitchFamily="49" charset="-122"/>
                <a:ea typeface="黑体" panose="02010609060101010101" pitchFamily="49" charset="-122"/>
              </a:rPr>
              <a:t>理论统计</a:t>
            </a:r>
            <a:r>
              <a:rPr lang="zh-CN" altLang="en-US" sz="2800" dirty="0" smtClean="0">
                <a:solidFill>
                  <a:srgbClr val="0070C0"/>
                </a:solidFill>
                <a:latin typeface="黑体" panose="02010609060101010101" pitchFamily="49" charset="-122"/>
                <a:ea typeface="黑体" panose="02010609060101010101" pitchFamily="49" charset="-122"/>
              </a:rPr>
              <a:t>学派</a:t>
            </a:r>
            <a:endParaRPr lang="en-US" altLang="zh-CN" sz="2800" dirty="0" smtClean="0">
              <a:solidFill>
                <a:srgbClr val="0070C0"/>
              </a:solidFill>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startAt="5"/>
            </a:pPr>
            <a:endParaRPr lang="zh-CN" altLang="en-US" sz="2800" dirty="0">
              <a:solidFill>
                <a:srgbClr val="0070C0"/>
              </a:solidFill>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startAt="5"/>
            </a:pPr>
            <a:r>
              <a:rPr lang="zh-CN" altLang="en-US" sz="2800" dirty="0">
                <a:solidFill>
                  <a:srgbClr val="0070C0"/>
                </a:solidFill>
                <a:latin typeface="黑体" panose="02010609060101010101" pitchFamily="49" charset="-122"/>
                <a:ea typeface="黑体" panose="02010609060101010101" pitchFamily="49" charset="-122"/>
              </a:rPr>
              <a:t>当代中国的统计学</a:t>
            </a:r>
          </a:p>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建国</a:t>
            </a:r>
            <a:r>
              <a:rPr lang="zh-CN" altLang="en-US" sz="2400" dirty="0">
                <a:latin typeface="黑体" panose="02010609060101010101" pitchFamily="49" charset="-122"/>
                <a:ea typeface="黑体" panose="02010609060101010101" pitchFamily="49" charset="-122"/>
              </a:rPr>
              <a:t>前：欧美数理统计学派</a:t>
            </a:r>
          </a:p>
          <a:p>
            <a:pPr marL="552450" indent="-55245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建国后：计划经济，苏联社会主义统计学</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80</a:t>
            </a:r>
            <a:r>
              <a:rPr lang="zh-CN" altLang="en-US" sz="2400" dirty="0">
                <a:latin typeface="黑体" panose="02010609060101010101" pitchFamily="49" charset="-122"/>
                <a:ea typeface="黑体" panose="02010609060101010101" pitchFamily="49" charset="-122"/>
              </a:rPr>
              <a:t>年代后：有中国特色统计</a:t>
            </a:r>
            <a:endParaRPr lang="en-US" altLang="zh-CN" sz="2400" dirty="0">
              <a:latin typeface="黑体" panose="02010609060101010101" pitchFamily="49" charset="-122"/>
              <a:ea typeface="黑体" panose="02010609060101010101" pitchFamily="49" charset="-122"/>
            </a:endParaRPr>
          </a:p>
          <a:p>
            <a:pPr marL="552450" indent="-552450"/>
            <a:endParaRPr lang="zh-CN" altLang="en-US" dirty="0">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0" y="21240"/>
            <a:ext cx="7868992" cy="1089529"/>
          </a:xfrm>
          <a:prstGeom prst="rect">
            <a:avLst/>
          </a:prstGeom>
        </p:spPr>
        <p:txBody>
          <a:bodyPr vert="horz" lIns="91440" tIns="45720" rIns="91440" bIns="45720" rtlCol="0" anchor="ctr">
            <a:noAutofit/>
          </a:bodyPr>
          <a:lstStyle/>
          <a:p>
            <a:pPr marL="457200" indent="-457200">
              <a:lnSpc>
                <a:spcPct val="90000"/>
              </a:lnSpc>
              <a:spcBef>
                <a:spcPct val="0"/>
              </a:spcBef>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cs typeface="+mj-cs"/>
              </a:rPr>
              <a:t>1.2 </a:t>
            </a:r>
            <a:r>
              <a:rPr lang="zh-CN" altLang="en-US" sz="3600" dirty="0">
                <a:solidFill>
                  <a:srgbClr val="002060"/>
                </a:solidFill>
                <a:latin typeface="黑体" panose="02010609060101010101" pitchFamily="49" charset="-122"/>
                <a:ea typeface="黑体" panose="02010609060101010101" pitchFamily="49" charset="-122"/>
                <a:cs typeface="+mj-cs"/>
              </a:rPr>
              <a:t>统计学的产生和发展</a:t>
            </a:r>
          </a:p>
        </p:txBody>
      </p:sp>
    </p:spTree>
    <p:extLst>
      <p:ext uri="{BB962C8B-B14F-4D97-AF65-F5344CB8AC3E}">
        <p14:creationId xmlns:p14="http://schemas.microsoft.com/office/powerpoint/2010/main" val="341415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945572" y="1475510"/>
            <a:ext cx="7762010" cy="3113485"/>
          </a:xfrm>
        </p:spPr>
        <p:txBody>
          <a:bodyPr>
            <a:normAutofit/>
          </a:bodyPr>
          <a:lstStyle/>
          <a:p>
            <a:pPr marL="0" indent="0">
              <a:buNone/>
              <a:defRPr/>
            </a:pPr>
            <a:endParaRPr lang="zh-CN" altLang="en-US" b="1" dirty="0">
              <a:latin typeface="黑体" panose="02010609060101010101" pitchFamily="49" charset="-122"/>
              <a:ea typeface="黑体" panose="02010609060101010101" pitchFamily="49" charset="-122"/>
            </a:endParaRPr>
          </a:p>
          <a:p>
            <a:pPr>
              <a:defRPr/>
            </a:pPr>
            <a:r>
              <a:rPr lang="zh-CN" altLang="en-US" b="1" dirty="0" smtClean="0">
                <a:latin typeface="黑体" panose="02010609060101010101" pitchFamily="49" charset="-122"/>
                <a:ea typeface="黑体" panose="02010609060101010101" pitchFamily="49" charset="-122"/>
              </a:rPr>
              <a:t>原始社会</a:t>
            </a:r>
            <a:r>
              <a:rPr lang="zh-CN" altLang="en-US" b="1" dirty="0">
                <a:latin typeface="黑体" panose="02010609060101010101" pitchFamily="49" charset="-122"/>
                <a:ea typeface="黑体" panose="02010609060101010101" pitchFamily="49" charset="-122"/>
              </a:rPr>
              <a:t>：统计萌芽</a:t>
            </a:r>
            <a:r>
              <a:rPr lang="zh-CN" altLang="en-US" b="1" dirty="0" smtClean="0">
                <a:latin typeface="黑体" panose="02010609060101010101" pitchFamily="49" charset="-122"/>
                <a:ea typeface="黑体" panose="02010609060101010101" pitchFamily="49" charset="-122"/>
              </a:rPr>
              <a:t>时期</a:t>
            </a:r>
            <a:endParaRPr lang="zh-CN" altLang="en-US" b="1" dirty="0">
              <a:latin typeface="黑体" panose="02010609060101010101" pitchFamily="49" charset="-122"/>
              <a:ea typeface="黑体" panose="02010609060101010101" pitchFamily="49" charset="-122"/>
            </a:endParaRPr>
          </a:p>
          <a:p>
            <a:pPr>
              <a:defRPr/>
            </a:pPr>
            <a:r>
              <a:rPr lang="zh-CN" altLang="en-US" b="1" dirty="0" smtClean="0">
                <a:latin typeface="黑体" panose="02010609060101010101" pitchFamily="49" charset="-122"/>
                <a:ea typeface="黑体" panose="02010609060101010101" pitchFamily="49" charset="-122"/>
              </a:rPr>
              <a:t>奴隶社会</a:t>
            </a:r>
            <a:r>
              <a:rPr lang="zh-CN" altLang="en-US" b="1" dirty="0">
                <a:latin typeface="黑体" panose="02010609060101010101" pitchFamily="49" charset="-122"/>
                <a:ea typeface="黑体" panose="02010609060101010101" pitchFamily="49" charset="-122"/>
              </a:rPr>
              <a:t>：有了初步的国情</a:t>
            </a:r>
            <a:r>
              <a:rPr lang="zh-CN" altLang="en-US" b="1" dirty="0" smtClean="0">
                <a:latin typeface="黑体" panose="02010609060101010101" pitchFamily="49" charset="-122"/>
                <a:ea typeface="黑体" panose="02010609060101010101" pitchFamily="49" charset="-122"/>
              </a:rPr>
              <a:t>统计</a:t>
            </a:r>
            <a:endParaRPr lang="zh-CN" altLang="en-US" b="1" dirty="0">
              <a:latin typeface="黑体" panose="02010609060101010101" pitchFamily="49" charset="-122"/>
              <a:ea typeface="黑体" panose="02010609060101010101" pitchFamily="49" charset="-122"/>
            </a:endParaRPr>
          </a:p>
          <a:p>
            <a:pPr>
              <a:defRPr/>
            </a:pPr>
            <a:r>
              <a:rPr lang="zh-CN" altLang="en-US" b="1" dirty="0" smtClean="0">
                <a:latin typeface="黑体" panose="02010609060101010101" pitchFamily="49" charset="-122"/>
                <a:ea typeface="黑体" panose="02010609060101010101" pitchFamily="49" charset="-122"/>
              </a:rPr>
              <a:t>封建社会</a:t>
            </a:r>
            <a:r>
              <a:rPr lang="zh-CN" altLang="en-US" b="1" dirty="0">
                <a:latin typeface="黑体" panose="02010609060101010101" pitchFamily="49" charset="-122"/>
                <a:ea typeface="黑体" panose="02010609060101010101" pitchFamily="49" charset="-122"/>
              </a:rPr>
              <a:t>：开始了初步的</a:t>
            </a:r>
            <a:r>
              <a:rPr lang="zh-CN" altLang="en-US" b="1" dirty="0" smtClean="0">
                <a:latin typeface="黑体" panose="02010609060101010101" pitchFamily="49" charset="-122"/>
                <a:ea typeface="黑体" panose="02010609060101010101" pitchFamily="49" charset="-122"/>
              </a:rPr>
              <a:t>发展</a:t>
            </a:r>
            <a:endParaRPr lang="zh-CN" altLang="en-US" b="1" dirty="0">
              <a:latin typeface="黑体" panose="02010609060101010101" pitchFamily="49" charset="-122"/>
              <a:ea typeface="黑体" panose="02010609060101010101" pitchFamily="49" charset="-122"/>
            </a:endParaRPr>
          </a:p>
          <a:p>
            <a:pPr>
              <a:defRPr/>
            </a:pPr>
            <a:r>
              <a:rPr lang="zh-CN" altLang="en-US" b="1" dirty="0" smtClean="0">
                <a:latin typeface="黑体" panose="02010609060101010101" pitchFamily="49" charset="-122"/>
                <a:ea typeface="黑体" panose="02010609060101010101" pitchFamily="49" charset="-122"/>
              </a:rPr>
              <a:t>资本主义社会</a:t>
            </a:r>
            <a:r>
              <a:rPr lang="zh-CN" altLang="en-US" b="1" dirty="0">
                <a:latin typeface="黑体" panose="02010609060101010101" pitchFamily="49" charset="-122"/>
                <a:ea typeface="黑体" panose="02010609060101010101" pitchFamily="49" charset="-122"/>
              </a:rPr>
              <a:t>：统计成为一个独立</a:t>
            </a:r>
            <a:r>
              <a:rPr lang="zh-CN" altLang="en-US" b="1" dirty="0" smtClean="0">
                <a:latin typeface="黑体" panose="02010609060101010101" pitchFamily="49" charset="-122"/>
                <a:ea typeface="黑体" panose="02010609060101010101" pitchFamily="49" charset="-122"/>
              </a:rPr>
              <a:t>部门</a:t>
            </a:r>
            <a:endParaRPr lang="zh-CN" altLang="en-US" b="1" dirty="0">
              <a:latin typeface="黑体" panose="02010609060101010101" pitchFamily="49" charset="-122"/>
              <a:ea typeface="黑体" panose="02010609060101010101" pitchFamily="49" charset="-122"/>
            </a:endParaRPr>
          </a:p>
          <a:p>
            <a:pPr>
              <a:defRPr/>
            </a:pPr>
            <a:r>
              <a:rPr lang="zh-CN" altLang="en-US" b="1" dirty="0" smtClean="0">
                <a:latin typeface="黑体" panose="02010609060101010101" pitchFamily="49" charset="-122"/>
                <a:ea typeface="黑体" panose="02010609060101010101" pitchFamily="49" charset="-122"/>
              </a:rPr>
              <a:t>社会主义社会</a:t>
            </a:r>
            <a:r>
              <a:rPr lang="zh-CN" altLang="en-US" b="1" dirty="0">
                <a:latin typeface="黑体" panose="02010609060101010101" pitchFamily="49" charset="-122"/>
                <a:ea typeface="黑体" panose="02010609060101010101" pitchFamily="49" charset="-122"/>
              </a:rPr>
              <a:t>：认识社会的有力</a:t>
            </a:r>
            <a:r>
              <a:rPr lang="zh-CN" altLang="en-US" b="1" dirty="0" smtClean="0">
                <a:latin typeface="黑体" panose="02010609060101010101" pitchFamily="49" charset="-122"/>
                <a:ea typeface="黑体" panose="02010609060101010101" pitchFamily="49" charset="-122"/>
              </a:rPr>
              <a:t>武器</a:t>
            </a:r>
            <a:endParaRPr lang="zh-CN" altLang="en-US" b="1"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0" y="529939"/>
            <a:ext cx="9144000" cy="1325563"/>
          </a:xfrm>
        </p:spPr>
        <p:txBody>
          <a:bodyPr vert="horz" lIns="91440" tIns="45720" rIns="91440" bIns="45720" rtlCol="0" anchor="ctr">
            <a:noAutofit/>
          </a:bodyPr>
          <a:lstStyle/>
          <a:p>
            <a:pPr algn="ctr"/>
            <a:r>
              <a:rPr lang="zh-CN" altLang="en-US" sz="3600" dirty="0" smtClean="0">
                <a:solidFill>
                  <a:srgbClr val="002060"/>
                </a:solidFill>
                <a:latin typeface="黑体" panose="02010609060101010101" pitchFamily="49" charset="-122"/>
                <a:ea typeface="黑体" panose="02010609060101010101" pitchFamily="49" charset="-122"/>
              </a:rPr>
              <a:t>统计</a:t>
            </a:r>
            <a:r>
              <a:rPr lang="zh-CN" altLang="en-US" sz="3600" dirty="0">
                <a:solidFill>
                  <a:srgbClr val="002060"/>
                </a:solidFill>
                <a:latin typeface="黑体" panose="02010609060101010101" pitchFamily="49" charset="-122"/>
                <a:ea typeface="黑体" panose="02010609060101010101" pitchFamily="49" charset="-122"/>
              </a:rPr>
              <a:t>发展史</a:t>
            </a:r>
            <a:br>
              <a:rPr lang="zh-CN" altLang="en-US" sz="3600" dirty="0">
                <a:solidFill>
                  <a:srgbClr val="002060"/>
                </a:solidFill>
                <a:latin typeface="黑体" panose="02010609060101010101" pitchFamily="49" charset="-122"/>
                <a:ea typeface="黑体" panose="02010609060101010101" pitchFamily="49" charset="-122"/>
              </a:rPr>
            </a:b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2412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FCC9B75-00E8-4606-A621-7E1409BF6860}" type="slidenum">
              <a:rPr lang="zh-CN" altLang="en-US"/>
              <a:pPr/>
              <a:t>19</a:t>
            </a:fld>
            <a:endParaRPr lang="en-US" altLang="zh-CN"/>
          </a:p>
        </p:txBody>
      </p:sp>
      <p:sp>
        <p:nvSpPr>
          <p:cNvPr id="101378" name="Rectangle 2"/>
          <p:cNvSpPr>
            <a:spLocks noGrp="1" noChangeArrowheads="1"/>
          </p:cNvSpPr>
          <p:nvPr>
            <p:ph type="title"/>
          </p:nvPr>
        </p:nvSpPr>
        <p:spPr>
          <a:xfrm>
            <a:off x="0" y="41274"/>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1.3 </a:t>
            </a:r>
            <a:r>
              <a:rPr lang="zh-CN" altLang="en-US" sz="3600" dirty="0">
                <a:solidFill>
                  <a:srgbClr val="002060"/>
                </a:solidFill>
                <a:latin typeface="黑体" panose="02010609060101010101" pitchFamily="49" charset="-122"/>
                <a:ea typeface="黑体" panose="02010609060101010101" pitchFamily="49" charset="-122"/>
              </a:rPr>
              <a:t>统计的含义</a:t>
            </a:r>
          </a:p>
        </p:txBody>
      </p:sp>
      <p:sp>
        <p:nvSpPr>
          <p:cNvPr id="101379" name="Rectangle 3"/>
          <p:cNvSpPr>
            <a:spLocks noGrp="1" noChangeArrowheads="1"/>
          </p:cNvSpPr>
          <p:nvPr>
            <p:ph type="body" idx="1"/>
          </p:nvPr>
        </p:nvSpPr>
        <p:spPr>
          <a:xfrm>
            <a:off x="456394" y="1378710"/>
            <a:ext cx="8533059" cy="4608512"/>
          </a:xfrm>
        </p:spPr>
        <p:txBody>
          <a:bodyPr/>
          <a:lstStyle/>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统计的含义包括：</a:t>
            </a:r>
            <a:r>
              <a:rPr lang="zh-CN" altLang="en-US" sz="2800" b="1" dirty="0">
                <a:solidFill>
                  <a:srgbClr val="00B050"/>
                </a:solidFill>
                <a:latin typeface="黑体" panose="02010609060101010101" pitchFamily="49" charset="-122"/>
                <a:ea typeface="黑体" panose="02010609060101010101" pitchFamily="49" charset="-122"/>
              </a:rPr>
              <a:t>统计工作</a:t>
            </a:r>
            <a:r>
              <a:rPr lang="zh-CN" altLang="en-US" sz="2800" dirty="0">
                <a:latin typeface="黑体" panose="02010609060101010101" pitchFamily="49" charset="-122"/>
                <a:ea typeface="黑体" panose="02010609060101010101" pitchFamily="49" charset="-122"/>
              </a:rPr>
              <a:t>、</a:t>
            </a:r>
            <a:r>
              <a:rPr lang="zh-CN" altLang="en-US" sz="2800" b="1" dirty="0">
                <a:solidFill>
                  <a:srgbClr val="00B050"/>
                </a:solidFill>
                <a:latin typeface="黑体" panose="02010609060101010101" pitchFamily="49" charset="-122"/>
                <a:ea typeface="黑体" panose="02010609060101010101" pitchFamily="49" charset="-122"/>
              </a:rPr>
              <a:t>统计资料</a:t>
            </a:r>
            <a:r>
              <a:rPr lang="zh-CN" altLang="en-US" sz="2800" dirty="0">
                <a:latin typeface="黑体" panose="02010609060101010101" pitchFamily="49" charset="-122"/>
                <a:ea typeface="黑体" panose="02010609060101010101" pitchFamily="49" charset="-122"/>
              </a:rPr>
              <a:t>和</a:t>
            </a:r>
            <a:r>
              <a:rPr lang="zh-CN" altLang="en-US" sz="2800" b="1" dirty="0" smtClean="0">
                <a:solidFill>
                  <a:srgbClr val="00B050"/>
                </a:solidFill>
                <a:latin typeface="黑体" panose="02010609060101010101" pitchFamily="49" charset="-122"/>
                <a:ea typeface="黑体" panose="02010609060101010101" pitchFamily="49" charset="-122"/>
              </a:rPr>
              <a:t>统计学</a:t>
            </a:r>
            <a:endParaRPr lang="zh-CN" altLang="en-US" sz="2400" dirty="0">
              <a:latin typeface="黑体" panose="02010609060101010101" pitchFamily="49" charset="-122"/>
              <a:ea typeface="黑体" panose="02010609060101010101" pitchFamily="49" charset="-122"/>
            </a:endParaRPr>
          </a:p>
          <a:p>
            <a:pPr marL="0" indent="0">
              <a:buNone/>
            </a:pPr>
            <a:endParaRPr lang="zh-CN" altLang="en-US" sz="2000" u="sng" dirty="0">
              <a:solidFill>
                <a:srgbClr val="0033CC"/>
              </a:solidFill>
              <a:latin typeface="黑体" panose="02010609060101010101" pitchFamily="49" charset="-122"/>
              <a:ea typeface="黑体" panose="02010609060101010101" pitchFamily="49" charset="-122"/>
            </a:endParaRPr>
          </a:p>
        </p:txBody>
      </p:sp>
      <p:sp>
        <p:nvSpPr>
          <p:cNvPr id="5" name="AutoShape 4"/>
          <p:cNvSpPr>
            <a:spLocks noChangeArrowheads="1"/>
          </p:cNvSpPr>
          <p:nvPr/>
        </p:nvSpPr>
        <p:spPr bwMode="auto">
          <a:xfrm>
            <a:off x="7141673" y="3830682"/>
            <a:ext cx="1724025" cy="719138"/>
          </a:xfrm>
          <a:prstGeom prst="actionButtonBlank">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anchor="ctr"/>
          <a:lstStyle/>
          <a:p>
            <a:pPr algn="ctr"/>
            <a:r>
              <a:rPr lang="zh-CN" altLang="en-US" sz="2400" b="1" dirty="0">
                <a:solidFill>
                  <a:srgbClr val="00B050"/>
                </a:solidFill>
                <a:latin typeface="Times New Roman" panose="02020603050405020304" pitchFamily="18" charset="0"/>
                <a:ea typeface="幼圆" panose="02010509060101010101" pitchFamily="49" charset="-122"/>
              </a:rPr>
              <a:t>统计学</a:t>
            </a:r>
          </a:p>
        </p:txBody>
      </p:sp>
      <p:grpSp>
        <p:nvGrpSpPr>
          <p:cNvPr id="7" name="Group 5"/>
          <p:cNvGrpSpPr>
            <a:grpSpLocks/>
          </p:cNvGrpSpPr>
          <p:nvPr/>
        </p:nvGrpSpPr>
        <p:grpSpPr bwMode="auto">
          <a:xfrm>
            <a:off x="755650" y="2369310"/>
            <a:ext cx="7273925" cy="2285999"/>
            <a:chOff x="385" y="1752"/>
            <a:chExt cx="4582" cy="1440"/>
          </a:xfrm>
        </p:grpSpPr>
        <p:sp>
          <p:nvSpPr>
            <p:cNvPr id="8" name="AutoShape 6"/>
            <p:cNvSpPr>
              <a:spLocks noChangeArrowheads="1"/>
            </p:cNvSpPr>
            <p:nvPr/>
          </p:nvSpPr>
          <p:spPr bwMode="auto">
            <a:xfrm>
              <a:off x="2381" y="1752"/>
              <a:ext cx="907" cy="363"/>
            </a:xfrm>
            <a:prstGeom prst="actionButtonBlank">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anchor="ctr"/>
            <a:lstStyle/>
            <a:p>
              <a:pPr algn="ctr" eaLnBrk="1" hangingPunct="1"/>
              <a:r>
                <a:rPr lang="zh-CN" altLang="en-US" sz="2800" b="1" dirty="0">
                  <a:solidFill>
                    <a:srgbClr val="000000"/>
                  </a:solidFill>
                  <a:latin typeface="Times New Roman" panose="02020603050405020304" pitchFamily="18" charset="0"/>
                  <a:ea typeface="幼圆" panose="02010509060101010101" pitchFamily="49" charset="-122"/>
                </a:rPr>
                <a:t>统   计</a:t>
              </a:r>
              <a:endParaRPr lang="zh-CN" altLang="en-US" sz="2800" dirty="0">
                <a:latin typeface="Garamond" panose="02020404030301010803" pitchFamily="18" charset="0"/>
              </a:endParaRPr>
            </a:p>
          </p:txBody>
        </p:sp>
        <p:sp>
          <p:nvSpPr>
            <p:cNvPr id="9" name="AutoShape 7"/>
            <p:cNvSpPr>
              <a:spLocks noChangeArrowheads="1"/>
            </p:cNvSpPr>
            <p:nvPr/>
          </p:nvSpPr>
          <p:spPr bwMode="auto">
            <a:xfrm>
              <a:off x="385" y="2659"/>
              <a:ext cx="955" cy="487"/>
            </a:xfrm>
            <a:prstGeom prst="actionButtonBlank">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anchor="ctr"/>
            <a:lstStyle/>
            <a:p>
              <a:pPr algn="ctr" eaLnBrk="1" hangingPunct="1"/>
              <a:r>
                <a:rPr lang="zh-CN" altLang="en-US" sz="2400" b="1" dirty="0">
                  <a:solidFill>
                    <a:srgbClr val="00B050"/>
                  </a:solidFill>
                  <a:latin typeface="Times New Roman" panose="02020603050405020304" pitchFamily="18" charset="0"/>
                  <a:ea typeface="幼圆" panose="02010509060101010101" pitchFamily="49" charset="-122"/>
                </a:rPr>
                <a:t>统计工作</a:t>
              </a:r>
            </a:p>
          </p:txBody>
        </p:sp>
        <p:sp>
          <p:nvSpPr>
            <p:cNvPr id="10" name="AutoShape 8"/>
            <p:cNvSpPr>
              <a:spLocks noChangeArrowheads="1"/>
            </p:cNvSpPr>
            <p:nvPr/>
          </p:nvSpPr>
          <p:spPr bwMode="auto">
            <a:xfrm>
              <a:off x="2257" y="2705"/>
              <a:ext cx="1154" cy="487"/>
            </a:xfrm>
            <a:prstGeom prst="actionButtonBlank">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anchor="ctr"/>
            <a:lstStyle/>
            <a:p>
              <a:pPr algn="ctr"/>
              <a:r>
                <a:rPr lang="zh-CN" altLang="en-US" sz="2400" b="1" dirty="0">
                  <a:solidFill>
                    <a:srgbClr val="00B050"/>
                  </a:solidFill>
                  <a:latin typeface="Times New Roman" panose="02020603050405020304" pitchFamily="18" charset="0"/>
                  <a:ea typeface="幼圆" panose="02010509060101010101" pitchFamily="49" charset="-122"/>
                </a:rPr>
                <a:t>统计资料</a:t>
              </a:r>
            </a:p>
          </p:txBody>
        </p:sp>
        <p:sp>
          <p:nvSpPr>
            <p:cNvPr id="11" name="Line 9"/>
            <p:cNvSpPr>
              <a:spLocks noChangeShapeType="1"/>
            </p:cNvSpPr>
            <p:nvPr/>
          </p:nvSpPr>
          <p:spPr bwMode="auto">
            <a:xfrm flipV="1">
              <a:off x="884" y="2432"/>
              <a:ext cx="4083"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2835" y="2115"/>
              <a:ext cx="0" cy="5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884" y="2430"/>
              <a:ext cx="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Line 12"/>
          <p:cNvSpPr>
            <a:spLocks noChangeShapeType="1"/>
          </p:cNvSpPr>
          <p:nvPr/>
        </p:nvSpPr>
        <p:spPr bwMode="auto">
          <a:xfrm>
            <a:off x="8027988" y="3448811"/>
            <a:ext cx="0" cy="374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 name="Object 14"/>
          <p:cNvGraphicFramePr>
            <a:graphicFrameLocks noChangeAspect="1"/>
          </p:cNvGraphicFramePr>
          <p:nvPr>
            <p:extLst>
              <p:ext uri="{D42A27DB-BD31-4B8C-83A1-F6EECF244321}">
                <p14:modId xmlns:p14="http://schemas.microsoft.com/office/powerpoint/2010/main" val="3678175596"/>
              </p:ext>
            </p:extLst>
          </p:nvPr>
        </p:nvGraphicFramePr>
        <p:xfrm>
          <a:off x="1328882" y="5179809"/>
          <a:ext cx="6919623" cy="829538"/>
        </p:xfrm>
        <a:graphic>
          <a:graphicData uri="http://schemas.openxmlformats.org/presentationml/2006/ole">
            <mc:AlternateContent xmlns:mc="http://schemas.openxmlformats.org/markup-compatibility/2006">
              <mc:Choice xmlns:v="urn:schemas-microsoft-com:vml" Requires="v">
                <p:oleObj spid="_x0000_s3151" name="Equation" r:id="rId3" imgW="3340080" imgH="317160" progId="Equation.DSMT4">
                  <p:embed/>
                </p:oleObj>
              </mc:Choice>
              <mc:Fallback>
                <p:oleObj name="Equation" r:id="rId3" imgW="334008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882" y="5179809"/>
                        <a:ext cx="6919623" cy="829538"/>
                      </a:xfrm>
                      <a:prstGeom prst="rect">
                        <a:avLst/>
                      </a:prstGeom>
                      <a:noFill/>
                      <a:extLst/>
                    </p:spPr>
                  </p:pic>
                </p:oleObj>
              </mc:Fallback>
            </mc:AlternateContent>
          </a:graphicData>
        </a:graphic>
      </p:graphicFrame>
    </p:spTree>
    <p:extLst>
      <p:ext uri="{BB962C8B-B14F-4D97-AF65-F5344CB8AC3E}">
        <p14:creationId xmlns:p14="http://schemas.microsoft.com/office/powerpoint/2010/main" val="2626943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108520" y="288479"/>
            <a:ext cx="8892479" cy="4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9" tIns="45695" rIns="91389" bIns="45695" numCol="1" anchor="ctr" anchorCtr="0" compatLnSpc="1">
            <a:prstTxWarp prst="textNoShape">
              <a:avLst/>
            </a:prstTxWarp>
          </a:bodyPr>
          <a:lstStyle>
            <a:lvl1pPr algn="ctr" defTabSz="914202" eaLnBrk="0" fontAlgn="base" hangingPunct="0">
              <a:spcBef>
                <a:spcPct val="0"/>
              </a:spcBef>
              <a:spcAft>
                <a:spcPct val="0"/>
              </a:spcAft>
              <a:defRPr kumimoji="0" sz="3600" b="1" baseline="0">
                <a:solidFill>
                  <a:prstClr val="white"/>
                </a:solidFill>
                <a:latin typeface="Times New Roman" charset="0"/>
                <a:ea typeface="黑体" charset="0"/>
                <a:cs typeface="黑体" charset="0"/>
              </a:defRPr>
            </a:lvl1pPr>
            <a:lvl2pPr algn="ctr" defTabSz="914202" eaLnBrk="0" fontAlgn="base" hangingPunct="0">
              <a:spcBef>
                <a:spcPct val="0"/>
              </a:spcBef>
              <a:spcAft>
                <a:spcPct val="0"/>
              </a:spcAft>
              <a:defRPr kumimoji="1" sz="3000">
                <a:solidFill>
                  <a:schemeClr val="bg1"/>
                </a:solidFill>
                <a:latin typeface="黑体" pitchFamily="49" charset="-122"/>
                <a:ea typeface="黑体" pitchFamily="49" charset="-122"/>
                <a:cs typeface="黑体" charset="0"/>
              </a:defRPr>
            </a:lvl2pPr>
            <a:lvl3pPr algn="ctr" defTabSz="914202" eaLnBrk="0" fontAlgn="base" hangingPunct="0">
              <a:spcBef>
                <a:spcPct val="0"/>
              </a:spcBef>
              <a:spcAft>
                <a:spcPct val="0"/>
              </a:spcAft>
              <a:defRPr kumimoji="1" sz="3000">
                <a:solidFill>
                  <a:schemeClr val="bg1"/>
                </a:solidFill>
                <a:latin typeface="黑体" pitchFamily="49" charset="-122"/>
                <a:ea typeface="黑体" pitchFamily="49" charset="-122"/>
                <a:cs typeface="黑体" charset="0"/>
              </a:defRPr>
            </a:lvl3pPr>
            <a:lvl4pPr algn="ctr" defTabSz="914202" eaLnBrk="0" fontAlgn="base" hangingPunct="0">
              <a:spcBef>
                <a:spcPct val="0"/>
              </a:spcBef>
              <a:spcAft>
                <a:spcPct val="0"/>
              </a:spcAft>
              <a:defRPr kumimoji="1" sz="3000">
                <a:solidFill>
                  <a:schemeClr val="bg1"/>
                </a:solidFill>
                <a:latin typeface="黑体" pitchFamily="49" charset="-122"/>
                <a:ea typeface="黑体" pitchFamily="49" charset="-122"/>
                <a:cs typeface="黑体" charset="0"/>
              </a:defRPr>
            </a:lvl4pPr>
            <a:lvl5pPr algn="ctr" defTabSz="914202" eaLnBrk="0" fontAlgn="base" hangingPunct="0">
              <a:spcBef>
                <a:spcPct val="0"/>
              </a:spcBef>
              <a:spcAft>
                <a:spcPct val="0"/>
              </a:spcAft>
              <a:defRPr kumimoji="1" sz="3000">
                <a:solidFill>
                  <a:schemeClr val="bg1"/>
                </a:solidFill>
                <a:latin typeface="黑体" pitchFamily="49" charset="-122"/>
                <a:ea typeface="黑体" pitchFamily="49" charset="-122"/>
                <a:cs typeface="黑体" charset="0"/>
              </a:defRPr>
            </a:lvl5pPr>
            <a:lvl6pPr marL="433043" algn="ctr" defTabSz="914202" fontAlgn="base">
              <a:spcBef>
                <a:spcPct val="0"/>
              </a:spcBef>
              <a:spcAft>
                <a:spcPct val="0"/>
              </a:spcAft>
              <a:defRPr sz="4400">
                <a:solidFill>
                  <a:schemeClr val="tx2"/>
                </a:solidFill>
                <a:latin typeface="Arial" charset="0"/>
                <a:ea typeface="宋体" pitchFamily="2" charset="-122"/>
              </a:defRPr>
            </a:lvl6pPr>
            <a:lvl7pPr marL="866085" algn="ctr" defTabSz="914202" fontAlgn="base">
              <a:spcBef>
                <a:spcPct val="0"/>
              </a:spcBef>
              <a:spcAft>
                <a:spcPct val="0"/>
              </a:spcAft>
              <a:defRPr sz="4400">
                <a:solidFill>
                  <a:schemeClr val="tx2"/>
                </a:solidFill>
                <a:latin typeface="Arial" charset="0"/>
                <a:ea typeface="宋体" pitchFamily="2" charset="-122"/>
              </a:defRPr>
            </a:lvl7pPr>
            <a:lvl8pPr marL="1299126" algn="ctr" defTabSz="914202" fontAlgn="base">
              <a:spcBef>
                <a:spcPct val="0"/>
              </a:spcBef>
              <a:spcAft>
                <a:spcPct val="0"/>
              </a:spcAft>
              <a:defRPr sz="4400">
                <a:solidFill>
                  <a:schemeClr val="tx2"/>
                </a:solidFill>
                <a:latin typeface="Arial" charset="0"/>
                <a:ea typeface="宋体" pitchFamily="2" charset="-122"/>
              </a:defRPr>
            </a:lvl8pPr>
            <a:lvl9pPr marL="1732169" algn="ctr" defTabSz="914202" fontAlgn="base">
              <a:spcBef>
                <a:spcPct val="0"/>
              </a:spcBef>
              <a:spcAft>
                <a:spcPct val="0"/>
              </a:spcAft>
              <a:defRPr sz="4400">
                <a:solidFill>
                  <a:schemeClr val="tx2"/>
                </a:solidFill>
                <a:latin typeface="Arial" charset="0"/>
                <a:ea typeface="宋体" pitchFamily="2" charset="-122"/>
              </a:defRPr>
            </a:lvl9pPr>
          </a:lstStyle>
          <a:p>
            <a:r>
              <a:rPr lang="zh-CN" altLang="en-US" sz="2800" dirty="0">
                <a:solidFill>
                  <a:schemeClr val="bg1"/>
                </a:solidFill>
                <a:latin typeface="微软雅黑" panose="020B0503020204020204" pitchFamily="34" charset="-122"/>
                <a:ea typeface="微软雅黑" panose="020B0503020204020204" pitchFamily="34" charset="-122"/>
              </a:rPr>
              <a:t>自我介绍</a:t>
            </a:r>
          </a:p>
          <a:p>
            <a:r>
              <a:rPr lang="zh-CN" altLang="en-US" sz="2800" dirty="0" smtClean="0">
                <a:solidFill>
                  <a:schemeClr val="tx1"/>
                </a:solidFill>
                <a:latin typeface="微软雅黑" panose="020B0503020204020204" pitchFamily="34" charset="-122"/>
                <a:ea typeface="微软雅黑" panose="020B0503020204020204" pitchFamily="34" charset="-122"/>
              </a:rPr>
              <a:t>自我介绍</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
        <p:nvSpPr>
          <p:cNvPr id="4" name="テキスト ボックス 3"/>
          <p:cNvSpPr txBox="1"/>
          <p:nvPr/>
        </p:nvSpPr>
        <p:spPr>
          <a:xfrm>
            <a:off x="179512" y="1484784"/>
            <a:ext cx="8784975" cy="38318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姓名：</a:t>
            </a:r>
            <a:r>
              <a:rPr lang="ja-JP" altLang="en-US"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徐 峰</a:t>
            </a:r>
            <a:endParaRPr lang="en-US" altLang="ja-JP"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现</a:t>
            </a:r>
            <a:r>
              <a:rPr lang="zh-CN" altLang="en-US" sz="2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工作</a:t>
            </a:r>
            <a:r>
              <a:rPr lang="zh-CN" altLang="en-US"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单位：                   </a:t>
            </a: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经济管理学院</a:t>
            </a: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国际经济与贸易</a:t>
            </a: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专业</a:t>
            </a:r>
            <a:endPar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最高学历</a:t>
            </a:r>
            <a:r>
              <a:rPr lang="en-US" altLang="zh-CN"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ja-JP" altLang="en-US"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ja-JP" altLang="en-US" sz="2400" dirty="0" smtClean="0">
                <a:latin typeface="Times New Roman" panose="02020603050405020304" pitchFamily="18" charset="0"/>
                <a:ea typeface="黑体" panose="02010609060101010101" pitchFamily="49" charset="-122"/>
                <a:cs typeface="Times New Roman" panose="02020603050405020304" pitchFamily="18" charset="0"/>
              </a:rPr>
              <a:t>　　　          博士</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管理科学与工程</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ja-JP"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ja-JP"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日本</a:t>
            </a:r>
            <a:r>
              <a:rPr lang="ja-JP" altLang="en-US" sz="2400" dirty="0">
                <a:latin typeface="Times New Roman" panose="02020603050405020304" pitchFamily="18" charset="0"/>
                <a:ea typeface="黑体" panose="02010609060101010101" pitchFamily="49" charset="-122"/>
                <a:cs typeface="Times New Roman" panose="02020603050405020304" pitchFamily="18" charset="0"/>
              </a:rPr>
              <a:t>筑波大学</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生命</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环境</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学院管理科学与工程专业</a:t>
            </a:r>
            <a:r>
              <a:rPr lang="ja-JP"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ja-JP"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E-mail</a:t>
            </a:r>
            <a:r>
              <a:rPr lang="zh-CN" altLang="en-US"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hlinkClick r:id="rId3"/>
              </a:rPr>
              <a:t>xufeng@mail.buct.edu.cn</a:t>
            </a:r>
            <a:endPar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研究室</a:t>
            </a:r>
            <a:r>
              <a:rPr lang="en-US" altLang="zh-CN" sz="2400" b="1" dirty="0" smtClean="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电教楼</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320</a:t>
            </a:r>
          </a:p>
          <a:p>
            <a:pPr>
              <a:lnSpc>
                <a:spcPct val="150000"/>
              </a:lnSpc>
            </a:pP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44092358"/>
      </p:ext>
    </p:extLst>
  </p:cSld>
  <p:clrMapOvr>
    <a:masterClrMapping/>
  </p:clrMapOvr>
  <mc:AlternateContent xmlns:mc="http://schemas.openxmlformats.org/markup-compatibility/2006" xmlns:p14="http://schemas.microsoft.com/office/powerpoint/2010/main">
    <mc:Choice Requires="p14">
      <p:transition spd="slow" p14:dur="2000" advTm="15760"/>
    </mc:Choice>
    <mc:Fallback xmlns="">
      <p:transition spd="slow" advTm="1576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FCC9B75-00E8-4606-A621-7E1409BF6860}" type="slidenum">
              <a:rPr lang="zh-CN" altLang="en-US"/>
              <a:pPr/>
              <a:t>20</a:t>
            </a:fld>
            <a:endParaRPr lang="en-US" altLang="zh-CN"/>
          </a:p>
        </p:txBody>
      </p:sp>
      <p:sp>
        <p:nvSpPr>
          <p:cNvPr id="101378" name="Rectangle 2"/>
          <p:cNvSpPr>
            <a:spLocks noGrp="1" noChangeArrowheads="1"/>
          </p:cNvSpPr>
          <p:nvPr>
            <p:ph type="title"/>
          </p:nvPr>
        </p:nvSpPr>
        <p:spPr>
          <a:xfrm>
            <a:off x="0" y="41274"/>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1.3 </a:t>
            </a:r>
            <a:r>
              <a:rPr lang="zh-CN" altLang="en-US" sz="3600" dirty="0">
                <a:solidFill>
                  <a:srgbClr val="002060"/>
                </a:solidFill>
                <a:latin typeface="黑体" panose="02010609060101010101" pitchFamily="49" charset="-122"/>
                <a:ea typeface="黑体" panose="02010609060101010101" pitchFamily="49" charset="-122"/>
              </a:rPr>
              <a:t>统计的含义</a:t>
            </a:r>
          </a:p>
        </p:txBody>
      </p:sp>
      <p:sp>
        <p:nvSpPr>
          <p:cNvPr id="101379" name="Rectangle 3"/>
          <p:cNvSpPr>
            <a:spLocks noGrp="1" noChangeArrowheads="1"/>
          </p:cNvSpPr>
          <p:nvPr>
            <p:ph type="body" idx="1"/>
          </p:nvPr>
        </p:nvSpPr>
        <p:spPr>
          <a:xfrm>
            <a:off x="456394" y="1378710"/>
            <a:ext cx="8533059" cy="4608512"/>
          </a:xfrm>
        </p:spPr>
        <p:txBody>
          <a:bodyPr/>
          <a:lstStyle/>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统计的含义包括：统计工作、统计资料和统计学</a:t>
            </a:r>
            <a:r>
              <a:rPr lang="zh-CN" altLang="en-US" sz="2400" dirty="0">
                <a:latin typeface="黑体" panose="02010609060101010101" pitchFamily="49" charset="-122"/>
                <a:ea typeface="黑体" panose="02010609060101010101" pitchFamily="49" charset="-122"/>
              </a:rPr>
              <a:t>。</a:t>
            </a:r>
          </a:p>
          <a:p>
            <a:pPr marL="552450" indent="-552450"/>
            <a:endParaRPr lang="zh-CN" altLang="en-US" sz="2000" u="sng" dirty="0">
              <a:solidFill>
                <a:srgbClr val="0033CC"/>
              </a:solidFill>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r>
              <a:rPr lang="en-US" altLang="zh-CN" sz="2800" dirty="0">
                <a:latin typeface="黑体" panose="02010609060101010101" pitchFamily="49" charset="-122"/>
                <a:ea typeface="黑体" panose="02010609060101010101" pitchFamily="49" charset="-122"/>
              </a:rPr>
              <a:t>1. </a:t>
            </a:r>
            <a:r>
              <a:rPr lang="zh-CN" altLang="en-US" sz="2800" u="sng" dirty="0">
                <a:solidFill>
                  <a:srgbClr val="0033CC"/>
                </a:solidFill>
                <a:latin typeface="黑体" panose="02010609060101010101" pitchFamily="49" charset="-122"/>
                <a:ea typeface="黑体" panose="02010609060101010101" pitchFamily="49" charset="-122"/>
              </a:rPr>
              <a:t>统计工作</a:t>
            </a:r>
            <a:r>
              <a:rPr lang="zh-CN" altLang="en-US" sz="2800" dirty="0">
                <a:latin typeface="黑体" panose="02010609060101010101" pitchFamily="49" charset="-122"/>
                <a:ea typeface="黑体" panose="02010609060101010101" pitchFamily="49" charset="-122"/>
              </a:rPr>
              <a:t>是对统计数据进行收集活动。</a:t>
            </a:r>
            <a:endParaRPr lang="zh-CN" altLang="en-US" sz="2800" u="sng" dirty="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包括了</a:t>
            </a:r>
            <a:r>
              <a:rPr lang="zh-CN" altLang="en-US" sz="2400" b="1" dirty="0" smtClean="0">
                <a:solidFill>
                  <a:srgbClr val="002060"/>
                </a:solidFill>
                <a:latin typeface="黑体" panose="02010609060101010101" pitchFamily="49" charset="-122"/>
                <a:ea typeface="黑体" panose="02010609060101010101" pitchFamily="49" charset="-122"/>
              </a:rPr>
              <a:t>统计</a:t>
            </a:r>
            <a:r>
              <a:rPr lang="zh-CN" altLang="en-US" sz="2400" b="1" dirty="0">
                <a:solidFill>
                  <a:srgbClr val="002060"/>
                </a:solidFill>
                <a:latin typeface="黑体" panose="02010609060101010101" pitchFamily="49" charset="-122"/>
                <a:ea typeface="黑体" panose="02010609060101010101" pitchFamily="49" charset="-122"/>
              </a:rPr>
              <a:t>设计</a:t>
            </a:r>
            <a:r>
              <a:rPr lang="zh-CN" altLang="en-US" sz="2400" dirty="0">
                <a:latin typeface="黑体" panose="02010609060101010101" pitchFamily="49" charset="-122"/>
                <a:ea typeface="黑体" panose="02010609060101010101" pitchFamily="49" charset="-122"/>
              </a:rPr>
              <a:t>、</a:t>
            </a:r>
            <a:r>
              <a:rPr lang="zh-CN" altLang="en-US" sz="2400" b="1" dirty="0">
                <a:solidFill>
                  <a:srgbClr val="002060"/>
                </a:solidFill>
                <a:latin typeface="黑体" panose="02010609060101010101" pitchFamily="49" charset="-122"/>
                <a:ea typeface="黑体" panose="02010609060101010101" pitchFamily="49" charset="-122"/>
              </a:rPr>
              <a:t>统计调查</a:t>
            </a:r>
            <a:r>
              <a:rPr lang="zh-CN" altLang="en-US" sz="2400" dirty="0">
                <a:latin typeface="黑体" panose="02010609060101010101" pitchFamily="49" charset="-122"/>
                <a:ea typeface="黑体" panose="02010609060101010101" pitchFamily="49" charset="-122"/>
              </a:rPr>
              <a:t>、</a:t>
            </a:r>
            <a:r>
              <a:rPr lang="zh-CN" altLang="en-US" sz="2400" b="1" dirty="0">
                <a:solidFill>
                  <a:srgbClr val="002060"/>
                </a:solidFill>
                <a:latin typeface="黑体" panose="02010609060101010101" pitchFamily="49" charset="-122"/>
                <a:ea typeface="黑体" panose="02010609060101010101" pitchFamily="49" charset="-122"/>
              </a:rPr>
              <a:t>统计整理</a:t>
            </a:r>
            <a:r>
              <a:rPr lang="zh-CN" altLang="en-US" sz="2400" dirty="0">
                <a:latin typeface="黑体" panose="02010609060101010101" pitchFamily="49" charset="-122"/>
                <a:ea typeface="黑体" panose="02010609060101010101" pitchFamily="49" charset="-122"/>
              </a:rPr>
              <a:t>、</a:t>
            </a:r>
            <a:r>
              <a:rPr lang="zh-CN" altLang="en-US" sz="2400" b="1" dirty="0">
                <a:solidFill>
                  <a:srgbClr val="002060"/>
                </a:solidFill>
                <a:latin typeface="黑体" panose="02010609060101010101" pitchFamily="49" charset="-122"/>
                <a:ea typeface="黑体" panose="02010609060101010101" pitchFamily="49" charset="-122"/>
              </a:rPr>
              <a:t>统计分析</a:t>
            </a:r>
          </a:p>
          <a:p>
            <a:pPr marL="552450" indent="-552450">
              <a:buFont typeface="Wingdings" panose="05000000000000000000" pitchFamily="2" charset="2"/>
              <a:buNone/>
            </a:pPr>
            <a:endParaRPr lang="en-US" altLang="zh-CN" sz="2800" dirty="0" smtClean="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endParaRPr lang="zh-CN" altLang="en-US" sz="2800" dirty="0">
              <a:latin typeface="黑体" panose="02010609060101010101" pitchFamily="49" charset="-122"/>
              <a:ea typeface="黑体" panose="02010609060101010101" pitchFamily="49" charset="-122"/>
            </a:endParaRPr>
          </a:p>
          <a:p>
            <a:pPr marL="933450" lvl="1" indent="-476250">
              <a:buClr>
                <a:schemeClr val="tx1"/>
              </a:buClr>
              <a:buFont typeface="Wingdings" panose="05000000000000000000" pitchFamily="2" charset="2"/>
              <a:buAutoNum type="circleNumDbPlain"/>
            </a:pPr>
            <a:r>
              <a:rPr lang="zh-CN" altLang="en-US" sz="2400" b="1" dirty="0">
                <a:solidFill>
                  <a:srgbClr val="002060"/>
                </a:solidFill>
                <a:latin typeface="黑体" panose="02010609060101010101" pitchFamily="49" charset="-122"/>
                <a:ea typeface="黑体" panose="02010609060101010101" pitchFamily="49" charset="-122"/>
              </a:rPr>
              <a:t>统计设计阶段</a:t>
            </a:r>
            <a:r>
              <a:rPr lang="zh-CN" altLang="en-US" sz="2400" dirty="0">
                <a:latin typeface="黑体" panose="02010609060101010101" pitchFamily="49" charset="-122"/>
                <a:ea typeface="黑体" panose="02010609060101010101" pitchFamily="49" charset="-122"/>
              </a:rPr>
              <a:t>是指统计工作实际展开前所作的计划性安排，是整个统计工作过程的准备阶段。</a:t>
            </a:r>
          </a:p>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统计设计的结果表现最各种统计设计方案。</a:t>
            </a:r>
          </a:p>
        </p:txBody>
      </p:sp>
    </p:spTree>
    <p:extLst>
      <p:ext uri="{BB962C8B-B14F-4D97-AF65-F5344CB8AC3E}">
        <p14:creationId xmlns:p14="http://schemas.microsoft.com/office/powerpoint/2010/main" val="636368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286D37B4-8A92-4FBC-A80B-2E37C7AC7C01}" type="slidenum">
              <a:rPr lang="zh-CN" altLang="en-US"/>
              <a:pPr/>
              <a:t>21</a:t>
            </a:fld>
            <a:endParaRPr lang="en-US" altLang="zh-CN"/>
          </a:p>
        </p:txBody>
      </p:sp>
      <p:sp>
        <p:nvSpPr>
          <p:cNvPr id="207875" name="Rectangle 3"/>
          <p:cNvSpPr>
            <a:spLocks noGrp="1" noChangeArrowheads="1"/>
          </p:cNvSpPr>
          <p:nvPr>
            <p:ph type="body" idx="1"/>
          </p:nvPr>
        </p:nvSpPr>
        <p:spPr>
          <a:xfrm>
            <a:off x="213149" y="1340644"/>
            <a:ext cx="8711910" cy="4608512"/>
          </a:xfrm>
        </p:spPr>
        <p:txBody>
          <a:bodyPr/>
          <a:lstStyle/>
          <a:p>
            <a:pPr marL="552450" indent="-552450">
              <a:buFont typeface="Wingdings" panose="05000000000000000000" pitchFamily="2" charset="2"/>
              <a:buAutoNum type="circleNumDbPlain" startAt="2"/>
            </a:pPr>
            <a:r>
              <a:rPr lang="zh-CN" altLang="en-US" sz="2400" b="1" dirty="0">
                <a:solidFill>
                  <a:srgbClr val="002060"/>
                </a:solidFill>
                <a:latin typeface="黑体" panose="02010609060101010101" pitchFamily="49" charset="-122"/>
                <a:ea typeface="黑体" panose="02010609060101010101" pitchFamily="49" charset="-122"/>
              </a:rPr>
              <a:t>统计调查阶段（数据的收集）</a:t>
            </a:r>
            <a:r>
              <a:rPr lang="zh-CN" altLang="en-US" sz="2400" dirty="0">
                <a:latin typeface="黑体" panose="02010609060101010101" pitchFamily="49" charset="-122"/>
                <a:ea typeface="黑体" panose="02010609060101010101" pitchFamily="49" charset="-122"/>
              </a:rPr>
              <a:t>是指从调查单位收集基础数据的阶段，是实际统计工作的的起点，也是进一步进行统计资料整理和分析的基础。</a:t>
            </a:r>
          </a:p>
          <a:p>
            <a:pPr marL="552450" indent="-552450">
              <a:buFont typeface="Wingdings" panose="05000000000000000000" pitchFamily="2" charset="2"/>
              <a:buNone/>
            </a:pPr>
            <a:endParaRPr lang="zh-CN" altLang="en-US" sz="2800" dirty="0"/>
          </a:p>
          <a:p>
            <a:pPr marL="552450" indent="-552450">
              <a:buFont typeface="Wingdings" panose="05000000000000000000" pitchFamily="2" charset="2"/>
              <a:buNone/>
            </a:pPr>
            <a:endParaRPr lang="en-US" altLang="zh-CN" sz="2400" dirty="0"/>
          </a:p>
        </p:txBody>
      </p:sp>
      <p:sp>
        <p:nvSpPr>
          <p:cNvPr id="207877" name="Text Box 5"/>
          <p:cNvSpPr txBox="1">
            <a:spLocks noChangeArrowheads="1"/>
          </p:cNvSpPr>
          <p:nvPr/>
        </p:nvSpPr>
        <p:spPr bwMode="auto">
          <a:xfrm>
            <a:off x="5076825" y="4221163"/>
            <a:ext cx="136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选取样本的</a:t>
            </a:r>
          </a:p>
          <a:p>
            <a:r>
              <a:rPr lang="zh-CN" altLang="en-US" b="1"/>
              <a:t>不同方法</a:t>
            </a:r>
          </a:p>
        </p:txBody>
      </p:sp>
      <p:sp>
        <p:nvSpPr>
          <p:cNvPr id="207878" name="Text Box 6"/>
          <p:cNvSpPr txBox="1">
            <a:spLocks noChangeArrowheads="1"/>
          </p:cNvSpPr>
          <p:nvPr/>
        </p:nvSpPr>
        <p:spPr bwMode="auto">
          <a:xfrm>
            <a:off x="1476375" y="47244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组织方式</a:t>
            </a:r>
          </a:p>
        </p:txBody>
      </p:sp>
      <p:sp>
        <p:nvSpPr>
          <p:cNvPr id="207879" name="AutoShape 7"/>
          <p:cNvSpPr>
            <a:spLocks/>
          </p:cNvSpPr>
          <p:nvPr/>
        </p:nvSpPr>
        <p:spPr bwMode="auto">
          <a:xfrm>
            <a:off x="3059113" y="3860800"/>
            <a:ext cx="431800" cy="2282825"/>
          </a:xfrm>
          <a:prstGeom prst="leftBrace">
            <a:avLst>
              <a:gd name="adj1" fmla="val 440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0" name="Text Box 8"/>
          <p:cNvSpPr txBox="1">
            <a:spLocks noChangeArrowheads="1"/>
          </p:cNvSpPr>
          <p:nvPr/>
        </p:nvSpPr>
        <p:spPr bwMode="auto">
          <a:xfrm>
            <a:off x="3419475" y="34290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t>普查</a:t>
            </a:r>
          </a:p>
        </p:txBody>
      </p:sp>
      <p:sp>
        <p:nvSpPr>
          <p:cNvPr id="207881" name="Text Box 9"/>
          <p:cNvSpPr txBox="1">
            <a:spLocks noChangeArrowheads="1"/>
          </p:cNvSpPr>
          <p:nvPr/>
        </p:nvSpPr>
        <p:spPr bwMode="auto">
          <a:xfrm>
            <a:off x="3348038" y="4652963"/>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抽样调查</a:t>
            </a:r>
          </a:p>
        </p:txBody>
      </p:sp>
      <p:sp>
        <p:nvSpPr>
          <p:cNvPr id="207883" name="Text Box 11"/>
          <p:cNvSpPr txBox="1">
            <a:spLocks noChangeArrowheads="1"/>
          </p:cNvSpPr>
          <p:nvPr/>
        </p:nvSpPr>
        <p:spPr bwMode="auto">
          <a:xfrm>
            <a:off x="3492500" y="58054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统计报表</a:t>
            </a:r>
          </a:p>
        </p:txBody>
      </p:sp>
      <p:sp>
        <p:nvSpPr>
          <p:cNvPr id="207884" name="Line 12"/>
          <p:cNvSpPr>
            <a:spLocks noChangeShapeType="1"/>
          </p:cNvSpPr>
          <p:nvPr/>
        </p:nvSpPr>
        <p:spPr bwMode="auto">
          <a:xfrm>
            <a:off x="4932363" y="4941888"/>
            <a:ext cx="1511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885" name="AutoShape 13"/>
          <p:cNvSpPr>
            <a:spLocks/>
          </p:cNvSpPr>
          <p:nvPr/>
        </p:nvSpPr>
        <p:spPr bwMode="auto">
          <a:xfrm>
            <a:off x="6588125" y="4221163"/>
            <a:ext cx="144463" cy="1346200"/>
          </a:xfrm>
          <a:prstGeom prst="leftBrace">
            <a:avLst>
              <a:gd name="adj1" fmla="val 7765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6" name="Text Box 14"/>
          <p:cNvSpPr txBox="1">
            <a:spLocks noChangeArrowheads="1"/>
          </p:cNvSpPr>
          <p:nvPr/>
        </p:nvSpPr>
        <p:spPr bwMode="auto">
          <a:xfrm>
            <a:off x="6877050" y="394652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随机抽样</a:t>
            </a:r>
            <a:endParaRPr lang="en-US" altLang="zh-CN" sz="2800" b="1"/>
          </a:p>
        </p:txBody>
      </p:sp>
      <p:sp>
        <p:nvSpPr>
          <p:cNvPr id="207887" name="Text Box 15"/>
          <p:cNvSpPr txBox="1">
            <a:spLocks noChangeArrowheads="1"/>
          </p:cNvSpPr>
          <p:nvPr/>
        </p:nvSpPr>
        <p:spPr bwMode="auto">
          <a:xfrm>
            <a:off x="6804025" y="509905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非随机抽样</a:t>
            </a:r>
            <a:endParaRPr lang="en-US" altLang="zh-CN" sz="2800" b="1"/>
          </a:p>
        </p:txBody>
      </p:sp>
      <p:sp>
        <p:nvSpPr>
          <p:cNvPr id="17" name="Rectangle 2"/>
          <p:cNvSpPr>
            <a:spLocks noGrp="1" noChangeArrowheads="1"/>
          </p:cNvSpPr>
          <p:nvPr>
            <p:ph type="title"/>
          </p:nvPr>
        </p:nvSpPr>
        <p:spPr>
          <a:xfrm>
            <a:off x="0" y="41274"/>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1.3 </a:t>
            </a:r>
            <a:r>
              <a:rPr lang="zh-CN" altLang="en-US" sz="3600" dirty="0">
                <a:solidFill>
                  <a:srgbClr val="002060"/>
                </a:solidFill>
                <a:latin typeface="黑体" panose="02010609060101010101" pitchFamily="49" charset="-122"/>
                <a:ea typeface="黑体" panose="02010609060101010101" pitchFamily="49" charset="-122"/>
              </a:rPr>
              <a:t>统计的含义</a:t>
            </a:r>
          </a:p>
        </p:txBody>
      </p:sp>
    </p:spTree>
    <p:extLst>
      <p:ext uri="{BB962C8B-B14F-4D97-AF65-F5344CB8AC3E}">
        <p14:creationId xmlns:p14="http://schemas.microsoft.com/office/powerpoint/2010/main" val="2859518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0C0619A-96EF-407B-8B9C-550F4A8265A1}" type="slidenum">
              <a:rPr lang="zh-CN" altLang="en-US"/>
              <a:pPr/>
              <a:t>22</a:t>
            </a:fld>
            <a:endParaRPr lang="en-US" altLang="zh-CN"/>
          </a:p>
        </p:txBody>
      </p:sp>
      <p:sp>
        <p:nvSpPr>
          <p:cNvPr id="208899" name="Rectangle 3"/>
          <p:cNvSpPr>
            <a:spLocks noGrp="1" noChangeArrowheads="1"/>
          </p:cNvSpPr>
          <p:nvPr>
            <p:ph type="body" idx="1"/>
          </p:nvPr>
        </p:nvSpPr>
        <p:spPr>
          <a:xfrm>
            <a:off x="206062" y="1557338"/>
            <a:ext cx="8614088" cy="4608512"/>
          </a:xfrm>
        </p:spPr>
        <p:txBody>
          <a:bodyPr/>
          <a:lstStyle/>
          <a:p>
            <a:pPr marL="552450" indent="-552450">
              <a:buFont typeface="Wingdings" panose="05000000000000000000" pitchFamily="2" charset="2"/>
              <a:buAutoNum type="circleNumDbPlain" startAt="3"/>
            </a:pPr>
            <a:r>
              <a:rPr lang="zh-CN" altLang="en-US" sz="2400" b="1" dirty="0">
                <a:solidFill>
                  <a:srgbClr val="002060"/>
                </a:solidFill>
                <a:latin typeface="黑体" panose="02010609060101010101" pitchFamily="49" charset="-122"/>
                <a:ea typeface="黑体" panose="02010609060101010101" pitchFamily="49" charset="-122"/>
              </a:rPr>
              <a:t>统计整理阶段</a:t>
            </a:r>
            <a:r>
              <a:rPr lang="zh-CN" altLang="en-US" sz="2400" dirty="0">
                <a:latin typeface="黑体" panose="02010609060101010101" pitchFamily="49" charset="-122"/>
                <a:ea typeface="黑体" panose="02010609060101010101" pitchFamily="49" charset="-122"/>
              </a:rPr>
              <a:t>是对调查收集到的原始数据进行分类、汇总等一系列加工整理工作的阶段，使数据进一步系统化、条理化，以便进行统计分析</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circleNumDbPlain" startAt="3"/>
            </a:pPr>
            <a:endParaRPr lang="zh-CN" altLang="en-US" sz="24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circleNumDbPlain" startAt="3"/>
            </a:pPr>
            <a:r>
              <a:rPr lang="zh-CN" altLang="en-US" sz="2400" b="1" dirty="0">
                <a:solidFill>
                  <a:srgbClr val="002060"/>
                </a:solidFill>
                <a:latin typeface="黑体" panose="02010609060101010101" pitchFamily="49" charset="-122"/>
                <a:ea typeface="黑体" panose="02010609060101010101" pitchFamily="49" charset="-122"/>
              </a:rPr>
              <a:t>统计分析阶段</a:t>
            </a:r>
            <a:r>
              <a:rPr lang="zh-CN" altLang="en-US" sz="2400" dirty="0">
                <a:latin typeface="黑体" panose="02010609060101010101" pitchFamily="49" charset="-122"/>
                <a:ea typeface="黑体" panose="02010609060101010101" pitchFamily="49" charset="-122"/>
              </a:rPr>
              <a:t>是指对经过加工整理的统计资料加以分析研究，计算各种统计分析指标，通过定性定量分析以揭示现象所包含的数量特征和规律性</a:t>
            </a:r>
            <a:endParaRPr lang="en-US" altLang="zh-CN" sz="24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endParaRPr lang="zh-CN" altLang="en-US" sz="2800" dirty="0"/>
          </a:p>
          <a:p>
            <a:pPr marL="552450" indent="-552450">
              <a:buFont typeface="Wingdings" panose="05000000000000000000" pitchFamily="2" charset="2"/>
              <a:buNone/>
            </a:pPr>
            <a:endParaRPr lang="en-US" altLang="zh-CN" sz="2400" dirty="0"/>
          </a:p>
        </p:txBody>
      </p:sp>
      <p:sp>
        <p:nvSpPr>
          <p:cNvPr id="7" name="Rectangle 2"/>
          <p:cNvSpPr>
            <a:spLocks noGrp="1" noChangeArrowheads="1"/>
          </p:cNvSpPr>
          <p:nvPr>
            <p:ph type="title"/>
          </p:nvPr>
        </p:nvSpPr>
        <p:spPr>
          <a:xfrm>
            <a:off x="0" y="41274"/>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1.3 </a:t>
            </a:r>
            <a:r>
              <a:rPr lang="zh-CN" altLang="en-US" sz="3600" dirty="0">
                <a:solidFill>
                  <a:srgbClr val="002060"/>
                </a:solidFill>
                <a:latin typeface="黑体" panose="02010609060101010101" pitchFamily="49" charset="-122"/>
                <a:ea typeface="黑体" panose="02010609060101010101" pitchFamily="49" charset="-122"/>
              </a:rPr>
              <a:t>统计的含义</a:t>
            </a:r>
          </a:p>
        </p:txBody>
      </p:sp>
    </p:spTree>
    <p:extLst>
      <p:ext uri="{BB962C8B-B14F-4D97-AF65-F5344CB8AC3E}">
        <p14:creationId xmlns:p14="http://schemas.microsoft.com/office/powerpoint/2010/main" val="3622540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04FB41B-832D-4A1D-A674-E38094456A7F}" type="slidenum">
              <a:rPr lang="zh-CN" altLang="en-US"/>
              <a:pPr/>
              <a:t>23</a:t>
            </a:fld>
            <a:endParaRPr lang="en-US" altLang="zh-CN"/>
          </a:p>
        </p:txBody>
      </p:sp>
      <p:sp>
        <p:nvSpPr>
          <p:cNvPr id="209923" name="Rectangle 3"/>
          <p:cNvSpPr>
            <a:spLocks noGrp="1" noChangeArrowheads="1"/>
          </p:cNvSpPr>
          <p:nvPr>
            <p:ph type="body" idx="1"/>
          </p:nvPr>
        </p:nvSpPr>
        <p:spPr>
          <a:xfrm>
            <a:off x="263212" y="1536701"/>
            <a:ext cx="8700484" cy="4608512"/>
          </a:xfrm>
        </p:spPr>
        <p:txBody>
          <a:bodyPr/>
          <a:lstStyle/>
          <a:p>
            <a:pPr marL="552450" indent="-552450">
              <a:buFont typeface="Wingdings" panose="05000000000000000000" pitchFamily="2" charset="2"/>
              <a:buNone/>
            </a:pPr>
            <a:r>
              <a:rPr lang="en-US" altLang="zh-CN" sz="2800" dirty="0">
                <a:solidFill>
                  <a:srgbClr val="0033CC"/>
                </a:solidFill>
                <a:latin typeface="黑体" panose="02010609060101010101" pitchFamily="49" charset="-122"/>
                <a:ea typeface="黑体" panose="02010609060101010101" pitchFamily="49" charset="-122"/>
              </a:rPr>
              <a:t>2. </a:t>
            </a:r>
            <a:r>
              <a:rPr lang="zh-CN" altLang="en-US" sz="2800" dirty="0">
                <a:solidFill>
                  <a:srgbClr val="0033CC"/>
                </a:solidFill>
                <a:latin typeface="黑体" panose="02010609060101010101" pitchFamily="49" charset="-122"/>
                <a:ea typeface="黑体" panose="02010609060101010101" pitchFamily="49" charset="-122"/>
              </a:rPr>
              <a:t>统计资料</a:t>
            </a:r>
            <a:r>
              <a:rPr lang="zh-CN" altLang="en-US" sz="2800" dirty="0">
                <a:latin typeface="黑体" panose="02010609060101010101" pitchFamily="49" charset="-122"/>
                <a:ea typeface="黑体" panose="02010609060101010101" pitchFamily="49" charset="-122"/>
              </a:rPr>
              <a:t>是统计工作过程中所取得的各项数字资料和其他与之相联系的资料的总称。</a:t>
            </a:r>
            <a:endParaRPr lang="zh-CN" altLang="en-US" sz="2800" u="sng" dirty="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包括原始的调查以及经过整理、分析而成的系统的统计</a:t>
            </a:r>
            <a:r>
              <a:rPr lang="zh-CN" altLang="en-US" sz="2400" dirty="0" smtClean="0">
                <a:latin typeface="黑体" panose="02010609060101010101" pitchFamily="49" charset="-122"/>
                <a:ea typeface="黑体" panose="02010609060101010101" pitchFamily="49" charset="-122"/>
              </a:rPr>
              <a:t>资  </a:t>
            </a:r>
            <a:endParaRPr lang="en-US" altLang="zh-CN" sz="2400" dirty="0" smtClean="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料</a:t>
            </a:r>
            <a:r>
              <a:rPr lang="zh-CN" altLang="en-US" sz="2400" dirty="0">
                <a:latin typeface="黑体" panose="02010609060101010101" pitchFamily="49" charset="-122"/>
                <a:ea typeface="黑体" panose="02010609060101010101" pitchFamily="49" charset="-122"/>
              </a:rPr>
              <a:t>，是统计工作的成果或“产品”</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None/>
            </a:pPr>
            <a:r>
              <a:rPr lang="en-US" altLang="zh-CN" sz="2800" dirty="0">
                <a:solidFill>
                  <a:srgbClr val="0033CC"/>
                </a:solidFill>
                <a:latin typeface="黑体" panose="02010609060101010101" pitchFamily="49" charset="-122"/>
                <a:ea typeface="黑体" panose="02010609060101010101" pitchFamily="49" charset="-122"/>
              </a:rPr>
              <a:t>3. </a:t>
            </a:r>
            <a:r>
              <a:rPr lang="zh-CN" altLang="en-US" sz="2800" dirty="0">
                <a:solidFill>
                  <a:srgbClr val="0033CC"/>
                </a:solidFill>
                <a:latin typeface="黑体" panose="02010609060101010101" pitchFamily="49" charset="-122"/>
                <a:ea typeface="黑体" panose="02010609060101010101" pitchFamily="49" charset="-122"/>
              </a:rPr>
              <a:t>统计学</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统计学</a:t>
            </a:r>
            <a:r>
              <a:rPr lang="zh-CN" altLang="en-US" sz="2400" dirty="0">
                <a:latin typeface="黑体" panose="02010609060101010101" pitchFamily="49" charset="-122"/>
                <a:ea typeface="黑体" panose="02010609060101010101" pitchFamily="49" charset="-122"/>
              </a:rPr>
              <a:t>是对研究对象的数据进行收集、整理、</a:t>
            </a:r>
            <a:r>
              <a:rPr lang="zh-CN" altLang="en-US" sz="2400" dirty="0" smtClean="0">
                <a:latin typeface="黑体" panose="02010609060101010101" pitchFamily="49" charset="-122"/>
                <a:ea typeface="黑体" panose="02010609060101010101" pitchFamily="49" charset="-122"/>
              </a:rPr>
              <a:t>分析和</a:t>
            </a:r>
            <a:r>
              <a:rPr lang="zh-CN" altLang="en-US" sz="2400" dirty="0">
                <a:latin typeface="黑体" panose="02010609060101010101" pitchFamily="49" charset="-122"/>
                <a:ea typeface="黑体" panose="02010609060101010101" pitchFamily="49" charset="-122"/>
              </a:rPr>
              <a:t>研究，以显示其总体的特征和规律性的学科。</a:t>
            </a:r>
          </a:p>
          <a:p>
            <a:pPr marL="552450" indent="-55245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以</a:t>
            </a:r>
            <a:r>
              <a:rPr lang="zh-CN" altLang="en-US" sz="2400" dirty="0">
                <a:latin typeface="黑体" panose="02010609060101010101" pitchFamily="49" charset="-122"/>
                <a:ea typeface="黑体" panose="02010609060101010101" pitchFamily="49" charset="-122"/>
              </a:rPr>
              <a:t>少量的数据（称为样本）所提供的信息来推断欲研究对象（称为母体）特征</a:t>
            </a:r>
          </a:p>
        </p:txBody>
      </p:sp>
      <p:sp>
        <p:nvSpPr>
          <p:cNvPr id="7"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1.3 </a:t>
            </a:r>
            <a:r>
              <a:rPr lang="zh-CN" altLang="en-US" sz="3600" dirty="0">
                <a:solidFill>
                  <a:srgbClr val="002060"/>
                </a:solidFill>
                <a:latin typeface="黑体" panose="02010609060101010101" pitchFamily="49" charset="-122"/>
                <a:ea typeface="黑体" panose="02010609060101010101" pitchFamily="49" charset="-122"/>
              </a:rPr>
              <a:t>统计的含义</a:t>
            </a:r>
          </a:p>
        </p:txBody>
      </p:sp>
    </p:spTree>
    <p:extLst>
      <p:ext uri="{BB962C8B-B14F-4D97-AF65-F5344CB8AC3E}">
        <p14:creationId xmlns:p14="http://schemas.microsoft.com/office/powerpoint/2010/main" val="3733789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644E208E-C1D1-4EC1-8221-7D34EFC50F45}" type="slidenum">
              <a:rPr lang="zh-CN" altLang="en-US"/>
              <a:pPr/>
              <a:t>24</a:t>
            </a:fld>
            <a:endParaRPr lang="en-US" altLang="zh-CN"/>
          </a:p>
        </p:txBody>
      </p:sp>
      <p:sp>
        <p:nvSpPr>
          <p:cNvPr id="131076" name="AutoShape 4"/>
          <p:cNvSpPr>
            <a:spLocks noChangeArrowheads="1"/>
          </p:cNvSpPr>
          <p:nvPr/>
        </p:nvSpPr>
        <p:spPr bwMode="auto">
          <a:xfrm>
            <a:off x="1042988" y="1052513"/>
            <a:ext cx="7345362" cy="3167062"/>
          </a:xfrm>
          <a:prstGeom prst="horizontalScroll">
            <a:avLst>
              <a:gd name="adj" fmla="val 12500"/>
            </a:avLst>
          </a:prstGeom>
          <a:gradFill rotWithShape="1">
            <a:gsLst>
              <a:gs pos="0">
                <a:srgbClr val="CCCCFF"/>
              </a:gs>
              <a:gs pos="50000">
                <a:schemeClr val="bg1"/>
              </a:gs>
              <a:gs pos="100000">
                <a:srgbClr val="CCCCFF"/>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黑体" panose="02010609060101010101" pitchFamily="49" charset="-122"/>
              <a:ea typeface="黑体" panose="02010609060101010101" pitchFamily="49" charset="-122"/>
            </a:endParaRPr>
          </a:p>
        </p:txBody>
      </p:sp>
      <p:sp>
        <p:nvSpPr>
          <p:cNvPr id="131075" name="Rectangle 3"/>
          <p:cNvSpPr>
            <a:spLocks noGrp="1" noChangeArrowheads="1"/>
          </p:cNvSpPr>
          <p:nvPr>
            <p:ph type="body" idx="1"/>
          </p:nvPr>
        </p:nvSpPr>
        <p:spPr>
          <a:xfrm>
            <a:off x="1547813" y="1628775"/>
            <a:ext cx="6696075" cy="2305050"/>
          </a:xfrm>
        </p:spPr>
        <p:txBody>
          <a:bodyPr/>
          <a:lstStyle/>
          <a:p>
            <a:r>
              <a:rPr lang="zh-CN" altLang="en-US" sz="2800" dirty="0">
                <a:latin typeface="楷体_GB2312" pitchFamily="49" charset="-122"/>
                <a:ea typeface="楷体_GB2312" pitchFamily="49" charset="-122"/>
              </a:rPr>
              <a:t>统计三个方面的含义之间存在下列关系：</a:t>
            </a:r>
          </a:p>
          <a:p>
            <a:pPr>
              <a:buFont typeface="Wingdings" panose="05000000000000000000" pitchFamily="2" charset="2"/>
              <a:buNone/>
            </a:pPr>
            <a:r>
              <a:rPr lang="zh-CN" altLang="en-US" sz="2800" dirty="0">
                <a:solidFill>
                  <a:schemeClr val="hlink"/>
                </a:solidFill>
                <a:latin typeface="楷体_GB2312" pitchFamily="49" charset="-122"/>
                <a:ea typeface="楷体_GB2312" pitchFamily="49" charset="-122"/>
              </a:rPr>
              <a:t>  统计工作与统计资料是活动与结果的关系，统计工作与统计学是实践与理论的关系。</a:t>
            </a:r>
            <a:r>
              <a:rPr lang="zh-CN" altLang="en-US" sz="3300" dirty="0">
                <a:latin typeface="楷体_GB2312" pitchFamily="49" charset="-122"/>
                <a:ea typeface="楷体_GB2312" pitchFamily="49" charset="-122"/>
              </a:rPr>
              <a:t> </a:t>
            </a:r>
          </a:p>
        </p:txBody>
      </p:sp>
      <p:sp>
        <p:nvSpPr>
          <p:cNvPr id="131077" name="Text Box 5"/>
          <p:cNvSpPr txBox="1">
            <a:spLocks noChangeArrowheads="1"/>
          </p:cNvSpPr>
          <p:nvPr/>
        </p:nvSpPr>
        <p:spPr bwMode="auto">
          <a:xfrm>
            <a:off x="1547813" y="4076700"/>
            <a:ext cx="1604962"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统计工作</a:t>
            </a:r>
          </a:p>
        </p:txBody>
      </p:sp>
      <p:sp>
        <p:nvSpPr>
          <p:cNvPr id="131078" name="Text Box 6"/>
          <p:cNvSpPr txBox="1">
            <a:spLocks noChangeArrowheads="1"/>
          </p:cNvSpPr>
          <p:nvPr/>
        </p:nvSpPr>
        <p:spPr bwMode="auto">
          <a:xfrm>
            <a:off x="3563938" y="4076700"/>
            <a:ext cx="141922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统计资料</a:t>
            </a:r>
            <a:endParaRPr lang="en-US" altLang="zh-CN" sz="2400" b="1"/>
          </a:p>
        </p:txBody>
      </p:sp>
      <p:sp>
        <p:nvSpPr>
          <p:cNvPr id="131079" name="Text Box 7"/>
          <p:cNvSpPr txBox="1">
            <a:spLocks noChangeArrowheads="1"/>
          </p:cNvSpPr>
          <p:nvPr/>
        </p:nvSpPr>
        <p:spPr bwMode="auto">
          <a:xfrm>
            <a:off x="6227763" y="4076700"/>
            <a:ext cx="111283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统计学</a:t>
            </a:r>
          </a:p>
        </p:txBody>
      </p:sp>
      <p:sp>
        <p:nvSpPr>
          <p:cNvPr id="131080" name="AutoShape 8"/>
          <p:cNvSpPr>
            <a:spLocks/>
          </p:cNvSpPr>
          <p:nvPr/>
        </p:nvSpPr>
        <p:spPr bwMode="auto">
          <a:xfrm rot="16200000">
            <a:off x="3024188" y="3897313"/>
            <a:ext cx="431800" cy="1943100"/>
          </a:xfrm>
          <a:prstGeom prst="leftBrace">
            <a:avLst>
              <a:gd name="adj1" fmla="val 37500"/>
              <a:gd name="adj2" fmla="val 5381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AutoShape 9"/>
          <p:cNvSpPr>
            <a:spLocks/>
          </p:cNvSpPr>
          <p:nvPr/>
        </p:nvSpPr>
        <p:spPr bwMode="auto">
          <a:xfrm rot="16200000">
            <a:off x="5221288" y="4148137"/>
            <a:ext cx="431800" cy="3457575"/>
          </a:xfrm>
          <a:prstGeom prst="leftBrace">
            <a:avLst>
              <a:gd name="adj1" fmla="val 66728"/>
              <a:gd name="adj2" fmla="val 5381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2" name="Text Box 10"/>
          <p:cNvSpPr txBox="1">
            <a:spLocks noChangeArrowheads="1"/>
          </p:cNvSpPr>
          <p:nvPr/>
        </p:nvSpPr>
        <p:spPr bwMode="auto">
          <a:xfrm>
            <a:off x="2195513" y="5229225"/>
            <a:ext cx="2238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活动与成果的关系</a:t>
            </a:r>
          </a:p>
        </p:txBody>
      </p:sp>
      <p:sp>
        <p:nvSpPr>
          <p:cNvPr id="131083" name="Text Box 11"/>
          <p:cNvSpPr txBox="1">
            <a:spLocks noChangeArrowheads="1"/>
          </p:cNvSpPr>
          <p:nvPr/>
        </p:nvSpPr>
        <p:spPr bwMode="auto">
          <a:xfrm>
            <a:off x="4500563" y="6237288"/>
            <a:ext cx="22383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实践与理论的关系</a:t>
            </a:r>
          </a:p>
        </p:txBody>
      </p:sp>
      <p:sp>
        <p:nvSpPr>
          <p:cNvPr id="15"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1.3 </a:t>
            </a:r>
            <a:r>
              <a:rPr lang="zh-CN" altLang="en-US" sz="3600" dirty="0">
                <a:solidFill>
                  <a:srgbClr val="002060"/>
                </a:solidFill>
                <a:latin typeface="黑体" panose="02010609060101010101" pitchFamily="49" charset="-122"/>
                <a:ea typeface="黑体" panose="02010609060101010101" pitchFamily="49" charset="-122"/>
              </a:rPr>
              <a:t>统计的含义</a:t>
            </a:r>
          </a:p>
        </p:txBody>
      </p:sp>
    </p:spTree>
    <p:extLst>
      <p:ext uri="{BB962C8B-B14F-4D97-AF65-F5344CB8AC3E}">
        <p14:creationId xmlns:p14="http://schemas.microsoft.com/office/powerpoint/2010/main" val="377842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AEB9AB-ECF5-4187-8CC3-A3DA6C96FC31}" type="slidenum">
              <a:rPr lang="zh-CN" altLang="en-US"/>
              <a:pPr/>
              <a:t>25</a:t>
            </a:fld>
            <a:endParaRPr lang="en-US" altLang="zh-CN"/>
          </a:p>
        </p:txBody>
      </p:sp>
      <p:sp>
        <p:nvSpPr>
          <p:cNvPr id="134146" name="Rectangle 2"/>
          <p:cNvSpPr>
            <a:spLocks noGrp="1" noChangeArrowheads="1"/>
          </p:cNvSpPr>
          <p:nvPr>
            <p:ph type="title"/>
          </p:nvPr>
        </p:nvSpPr>
        <p:spPr>
          <a:xfrm>
            <a:off x="0" y="15875"/>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 </a:t>
            </a:r>
            <a:r>
              <a:rPr lang="zh-CN" altLang="en-US" sz="3600" dirty="0">
                <a:solidFill>
                  <a:srgbClr val="002060"/>
                </a:solidFill>
                <a:latin typeface="黑体" panose="02010609060101010101" pitchFamily="49" charset="-122"/>
                <a:ea typeface="黑体" panose="02010609060101010101" pitchFamily="49" charset="-122"/>
              </a:rPr>
              <a:t>统计的研究对象和特点</a:t>
            </a:r>
          </a:p>
        </p:txBody>
      </p:sp>
      <p:sp>
        <p:nvSpPr>
          <p:cNvPr id="134147" name="Rectangle 3"/>
          <p:cNvSpPr>
            <a:spLocks noGrp="1" noChangeArrowheads="1"/>
          </p:cNvSpPr>
          <p:nvPr>
            <p:ph type="body" idx="1"/>
          </p:nvPr>
        </p:nvSpPr>
        <p:spPr>
          <a:xfrm>
            <a:off x="412124" y="1341438"/>
            <a:ext cx="8512935" cy="4967287"/>
          </a:xfrm>
        </p:spPr>
        <p:txBody>
          <a:bodyPr>
            <a:normAutofit/>
          </a:bodyPr>
          <a:lstStyle/>
          <a:p>
            <a:pPr>
              <a:lnSpc>
                <a:spcPct val="90000"/>
              </a:lnSpc>
            </a:pPr>
            <a:r>
              <a:rPr lang="zh-CN" altLang="en-US" sz="2400" dirty="0">
                <a:latin typeface="黑体" panose="02010609060101010101" pitchFamily="49" charset="-122"/>
                <a:ea typeface="黑体" panose="02010609060101010101" pitchFamily="49" charset="-122"/>
              </a:rPr>
              <a:t>研究对象：统计研究所要认识的客体</a:t>
            </a: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r>
              <a:rPr lang="zh-CN" altLang="en-US" sz="2400" u="sng" dirty="0">
                <a:solidFill>
                  <a:srgbClr val="CC3300"/>
                </a:solidFill>
                <a:latin typeface="黑体" panose="02010609060101010101" pitchFamily="49" charset="-122"/>
                <a:ea typeface="黑体" panose="02010609060101010101" pitchFamily="49" charset="-122"/>
              </a:rPr>
              <a:t>社会经济统计</a:t>
            </a:r>
            <a:r>
              <a:rPr lang="zh-CN" altLang="en-US" sz="2400" dirty="0">
                <a:latin typeface="黑体" panose="02010609060101010101" pitchFamily="49" charset="-122"/>
                <a:ea typeface="黑体" panose="02010609060101010101" pitchFamily="49" charset="-122"/>
              </a:rPr>
              <a:t>的研究对象是社会经济现象总体的数量方面，即</a:t>
            </a:r>
            <a:r>
              <a:rPr lang="zh-CN" altLang="en-US" sz="2400" u="sng" dirty="0">
                <a:latin typeface="黑体" panose="02010609060101010101" pitchFamily="49" charset="-122"/>
                <a:ea typeface="黑体" panose="02010609060101010101" pitchFamily="49" charset="-122"/>
              </a:rPr>
              <a:t>研究社会经济现象</a:t>
            </a:r>
            <a:r>
              <a:rPr lang="zh-CN" altLang="en-US" sz="2400" i="1" u="sng" dirty="0">
                <a:effectLst>
                  <a:outerShdw blurRad="38100" dist="38100" dir="2700000" algn="tl">
                    <a:srgbClr val="C0C0C0"/>
                  </a:outerShdw>
                </a:effectLst>
                <a:latin typeface="黑体" panose="02010609060101010101" pitchFamily="49" charset="-122"/>
                <a:ea typeface="黑体" panose="02010609060101010101" pitchFamily="49" charset="-122"/>
              </a:rPr>
              <a:t>总体</a:t>
            </a:r>
            <a:r>
              <a:rPr lang="zh-CN" altLang="en-US" sz="2400" u="sng" dirty="0">
                <a:effectLst>
                  <a:outerShdw blurRad="38100" dist="38100" dir="2700000" algn="tl">
                    <a:srgbClr val="C0C0C0"/>
                  </a:outerShdw>
                </a:effectLst>
                <a:latin typeface="黑体" panose="02010609060101010101" pitchFamily="49" charset="-122"/>
                <a:ea typeface="黑体" panose="02010609060101010101" pitchFamily="49" charset="-122"/>
              </a:rPr>
              <a:t>的数量特征和数量关系。</a:t>
            </a:r>
          </a:p>
          <a:p>
            <a:pPr>
              <a:lnSpc>
                <a:spcPct val="90000"/>
              </a:lnSpc>
              <a:buFont typeface="Wingdings" panose="05000000000000000000" pitchFamily="2" charset="2"/>
              <a:buNone/>
            </a:pP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    例如</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某地区</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2015</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年</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人口数</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500</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万人、</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工业总产值</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10</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万亿、第三产业从业人数</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20</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万人、</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农民人均纯收入</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2900</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元，分别</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比</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2010</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年</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增长</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6%</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10%</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15%</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13%</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，第三产业从业人数、农民人均纯收入分别</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为某市</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的</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112%</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和</a:t>
            </a:r>
            <a:r>
              <a:rPr lang="en-US" altLang="zh-CN" sz="2400" dirty="0">
                <a:effectLst>
                  <a:outerShdw blurRad="38100" dist="38100" dir="2700000" algn="tl">
                    <a:srgbClr val="C0C0C0"/>
                  </a:outerShdw>
                </a:effectLst>
                <a:latin typeface="黑体" panose="02010609060101010101" pitchFamily="49" charset="-122"/>
                <a:ea typeface="黑体" panose="02010609060101010101" pitchFamily="49" charset="-122"/>
              </a:rPr>
              <a:t>108%</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a:t>
            </a:r>
          </a:p>
          <a:p>
            <a:pPr>
              <a:lnSpc>
                <a:spcPct val="90000"/>
              </a:lnSpc>
              <a:buFont typeface="Wingdings" panose="05000000000000000000" pitchFamily="2" charset="2"/>
              <a:buNone/>
            </a:pP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           </a:t>
            </a:r>
          </a:p>
          <a:p>
            <a:pPr>
              <a:lnSpc>
                <a:spcPct val="90000"/>
              </a:lnSpc>
              <a:buFont typeface="Wingdings" panose="05000000000000000000" pitchFamily="2" charset="2"/>
              <a:buNone/>
            </a:pP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前者</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表现为规模、水平的为数量特征，后者表现为数量关系。</a:t>
            </a:r>
          </a:p>
          <a:p>
            <a:pPr>
              <a:lnSpc>
                <a:spcPct val="90000"/>
              </a:lnSpc>
            </a:pPr>
            <a:endPar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845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351E9A7-841E-478C-A3E7-34A600F0C5E1}" type="slidenum">
              <a:rPr lang="zh-CN" altLang="en-US"/>
              <a:pPr/>
              <a:t>26</a:t>
            </a:fld>
            <a:endParaRPr lang="en-US" altLang="zh-CN"/>
          </a:p>
        </p:txBody>
      </p:sp>
      <p:sp>
        <p:nvSpPr>
          <p:cNvPr id="135170"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 </a:t>
            </a:r>
            <a:r>
              <a:rPr lang="zh-CN" altLang="en-US" sz="3600" dirty="0" smtClean="0">
                <a:solidFill>
                  <a:srgbClr val="002060"/>
                </a:solidFill>
                <a:latin typeface="黑体" panose="02010609060101010101" pitchFamily="49" charset="-122"/>
                <a:ea typeface="黑体" panose="02010609060101010101" pitchFamily="49" charset="-122"/>
              </a:rPr>
              <a:t>统计的特点</a:t>
            </a:r>
            <a:endParaRPr lang="zh-CN" altLang="en-US" sz="3600" dirty="0">
              <a:solidFill>
                <a:srgbClr val="002060"/>
              </a:solidFill>
              <a:latin typeface="黑体" panose="02010609060101010101" pitchFamily="49" charset="-122"/>
              <a:ea typeface="黑体" panose="02010609060101010101" pitchFamily="49" charset="-122"/>
            </a:endParaRPr>
          </a:p>
        </p:txBody>
      </p:sp>
      <p:sp>
        <p:nvSpPr>
          <p:cNvPr id="135171" name="Rectangle 3"/>
          <p:cNvSpPr>
            <a:spLocks noGrp="1" noChangeArrowheads="1"/>
          </p:cNvSpPr>
          <p:nvPr>
            <p:ph type="body" idx="1"/>
          </p:nvPr>
        </p:nvSpPr>
        <p:spPr>
          <a:xfrm>
            <a:off x="358194" y="1665288"/>
            <a:ext cx="7886700" cy="4351338"/>
          </a:xfrm>
        </p:spPr>
        <p:txBody>
          <a:bodyPr/>
          <a:lstStyle/>
          <a:p>
            <a:pPr marL="552450" indent="-552450">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具有</a:t>
            </a:r>
            <a:r>
              <a:rPr lang="zh-CN" altLang="en-US" sz="2800" dirty="0">
                <a:latin typeface="黑体" panose="02010609060101010101" pitchFamily="49" charset="-122"/>
                <a:ea typeface="黑体" panose="02010609060101010101" pitchFamily="49" charset="-122"/>
              </a:rPr>
              <a:t>如下特点：</a:t>
            </a:r>
          </a:p>
          <a:p>
            <a:pPr marL="552450" indent="-552450">
              <a:buFont typeface="Wingdings" panose="05000000000000000000" pitchFamily="2" charset="2"/>
              <a:buNone/>
            </a:pPr>
            <a:endParaRPr lang="zh-CN" altLang="en-US" sz="28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a:pPr>
            <a:r>
              <a:rPr lang="zh-CN" altLang="en-US" sz="2800" dirty="0">
                <a:latin typeface="黑体" panose="02010609060101010101" pitchFamily="49" charset="-122"/>
                <a:ea typeface="黑体" panose="02010609060101010101" pitchFamily="49" charset="-122"/>
              </a:rPr>
              <a:t>数量性：基本</a:t>
            </a:r>
            <a:r>
              <a:rPr lang="zh-CN" altLang="en-US" sz="2800" dirty="0" smtClean="0">
                <a:latin typeface="黑体" panose="02010609060101010101" pitchFamily="49" charset="-122"/>
                <a:ea typeface="黑体" panose="02010609060101010101" pitchFamily="49" charset="-122"/>
              </a:rPr>
              <a:t>特点</a:t>
            </a:r>
            <a:endParaRPr lang="zh-CN" altLang="en-US" sz="28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a:pPr>
            <a:r>
              <a:rPr lang="zh-CN" altLang="en-US" sz="2800" dirty="0" smtClean="0">
                <a:latin typeface="黑体" panose="02010609060101010101" pitchFamily="49" charset="-122"/>
                <a:ea typeface="黑体" panose="02010609060101010101" pitchFamily="49" charset="-122"/>
              </a:rPr>
              <a:t>具体</a:t>
            </a:r>
            <a:r>
              <a:rPr lang="zh-CN" altLang="en-US" sz="2800" dirty="0">
                <a:latin typeface="黑体" panose="02010609060101010101" pitchFamily="49" charset="-122"/>
                <a:ea typeface="黑体" panose="02010609060101010101" pitchFamily="49" charset="-122"/>
              </a:rPr>
              <a:t>性：具有明确的现实</a:t>
            </a:r>
            <a:r>
              <a:rPr lang="zh-CN" altLang="en-US" sz="2800" dirty="0" smtClean="0">
                <a:latin typeface="黑体" panose="02010609060101010101" pitchFamily="49" charset="-122"/>
                <a:ea typeface="黑体" panose="02010609060101010101" pitchFamily="49" charset="-122"/>
              </a:rPr>
              <a:t>含义</a:t>
            </a:r>
            <a:endParaRPr lang="zh-CN" altLang="en-US" sz="2800" dirty="0">
              <a:latin typeface="黑体" panose="02010609060101010101" pitchFamily="49" charset="-122"/>
              <a:ea typeface="黑体" panose="02010609060101010101" pitchFamily="49" charset="-122"/>
            </a:endParaRPr>
          </a:p>
          <a:p>
            <a:pPr marL="552450" indent="-552450">
              <a:buFont typeface="Wingdings" panose="05000000000000000000" pitchFamily="2" charset="2"/>
              <a:buAutoNum type="arabicPeriod"/>
            </a:pPr>
            <a:r>
              <a:rPr lang="zh-CN" altLang="en-US" dirty="0">
                <a:latin typeface="黑体" panose="02010609060101010101" pitchFamily="49" charset="-122"/>
                <a:ea typeface="黑体" panose="02010609060101010101" pitchFamily="49" charset="-122"/>
              </a:rPr>
              <a:t>综合</a:t>
            </a:r>
            <a:r>
              <a:rPr lang="zh-CN" altLang="en-US" sz="2800" dirty="0" smtClean="0">
                <a:latin typeface="黑体" panose="02010609060101010101" pitchFamily="49" charset="-122"/>
                <a:ea typeface="黑体" panose="02010609060101010101" pitchFamily="49" charset="-122"/>
              </a:rPr>
              <a:t>性：与总体密切联系的量</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703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F241222-23E1-4B67-B35D-F8E3139CC777}" type="slidenum">
              <a:rPr lang="zh-CN" altLang="en-US"/>
              <a:pPr/>
              <a:t>27</a:t>
            </a:fld>
            <a:endParaRPr lang="en-US" altLang="zh-CN"/>
          </a:p>
        </p:txBody>
      </p:sp>
      <p:sp>
        <p:nvSpPr>
          <p:cNvPr id="144386"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1.6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的主要研究</a:t>
            </a:r>
            <a:r>
              <a:rPr lang="zh-CN" altLang="en-US" sz="3600" dirty="0">
                <a:solidFill>
                  <a:srgbClr val="002060"/>
                </a:solidFill>
                <a:latin typeface="黑体" panose="02010609060101010101" pitchFamily="49" charset="-122"/>
                <a:ea typeface="黑体" panose="02010609060101010101" pitchFamily="49" charset="-122"/>
              </a:rPr>
              <a:t>方法</a:t>
            </a:r>
          </a:p>
        </p:txBody>
      </p:sp>
      <p:sp>
        <p:nvSpPr>
          <p:cNvPr id="144387" name="Rectangle 3"/>
          <p:cNvSpPr>
            <a:spLocks noGrp="1" noChangeArrowheads="1"/>
          </p:cNvSpPr>
          <p:nvPr>
            <p:ph type="body" idx="1"/>
          </p:nvPr>
        </p:nvSpPr>
        <p:spPr>
          <a:xfrm>
            <a:off x="231820" y="1325563"/>
            <a:ext cx="8283530" cy="4351338"/>
          </a:xfrm>
        </p:spPr>
        <p:txBody>
          <a:bodyPr>
            <a:normAutofit lnSpcReduction="10000"/>
          </a:bodyPr>
          <a:lstStyle/>
          <a:p>
            <a:pPr>
              <a:buFont typeface="Wingdings" panose="05000000000000000000" pitchFamily="2" charset="2"/>
              <a:buNone/>
            </a:pPr>
            <a:r>
              <a:rPr lang="zh-CN" altLang="en-US" dirty="0">
                <a:latin typeface="黑体" panose="02010609060101010101" pitchFamily="49" charset="-122"/>
                <a:ea typeface="黑体" panose="02010609060101010101" pitchFamily="49" charset="-122"/>
              </a:rPr>
              <a:t>统计研究的具体方法主要有：</a:t>
            </a:r>
          </a:p>
          <a:p>
            <a:pPr lvl="1">
              <a:lnSpc>
                <a:spcPct val="150000"/>
              </a:lnSpc>
            </a:pPr>
            <a:r>
              <a:rPr lang="zh-CN" altLang="en-US" sz="3200" b="1" dirty="0">
                <a:solidFill>
                  <a:srgbClr val="002060"/>
                </a:solidFill>
                <a:latin typeface="黑体" panose="02010609060101010101" pitchFamily="49" charset="-122"/>
                <a:ea typeface="黑体" panose="02010609060101010101" pitchFamily="49" charset="-122"/>
              </a:rPr>
              <a:t>大量观察法</a:t>
            </a:r>
          </a:p>
          <a:p>
            <a:pPr lvl="1">
              <a:lnSpc>
                <a:spcPct val="150000"/>
              </a:lnSpc>
            </a:pPr>
            <a:r>
              <a:rPr lang="zh-CN" altLang="en-US" sz="3200" b="1" dirty="0">
                <a:solidFill>
                  <a:srgbClr val="002060"/>
                </a:solidFill>
                <a:latin typeface="黑体" panose="02010609060101010101" pitchFamily="49" charset="-122"/>
                <a:ea typeface="黑体" panose="02010609060101010101" pitchFamily="49" charset="-122"/>
              </a:rPr>
              <a:t>统计分组法</a:t>
            </a:r>
          </a:p>
          <a:p>
            <a:pPr lvl="1">
              <a:lnSpc>
                <a:spcPct val="150000"/>
              </a:lnSpc>
            </a:pPr>
            <a:r>
              <a:rPr lang="zh-CN" altLang="en-US" sz="3200" b="1" dirty="0">
                <a:solidFill>
                  <a:srgbClr val="002060"/>
                </a:solidFill>
                <a:latin typeface="黑体" panose="02010609060101010101" pitchFamily="49" charset="-122"/>
                <a:ea typeface="黑体" panose="02010609060101010101" pitchFamily="49" charset="-122"/>
              </a:rPr>
              <a:t>综合指标法</a:t>
            </a:r>
          </a:p>
          <a:p>
            <a:pPr lvl="1">
              <a:lnSpc>
                <a:spcPct val="150000"/>
              </a:lnSpc>
            </a:pPr>
            <a:r>
              <a:rPr lang="zh-CN" altLang="en-US" sz="3200" b="1" dirty="0">
                <a:solidFill>
                  <a:srgbClr val="002060"/>
                </a:solidFill>
                <a:latin typeface="黑体" panose="02010609060101010101" pitchFamily="49" charset="-122"/>
                <a:ea typeface="黑体" panose="02010609060101010101" pitchFamily="49" charset="-122"/>
              </a:rPr>
              <a:t>统计推断法</a:t>
            </a:r>
          </a:p>
          <a:p>
            <a:pPr lvl="1">
              <a:lnSpc>
                <a:spcPct val="150000"/>
              </a:lnSpc>
            </a:pPr>
            <a:r>
              <a:rPr lang="zh-CN" altLang="en-US" sz="3200" b="1" dirty="0">
                <a:solidFill>
                  <a:srgbClr val="002060"/>
                </a:solidFill>
                <a:latin typeface="黑体" panose="02010609060101010101" pitchFamily="49" charset="-122"/>
                <a:ea typeface="黑体" panose="02010609060101010101" pitchFamily="49" charset="-122"/>
              </a:rPr>
              <a:t>统计模型</a:t>
            </a:r>
            <a:r>
              <a:rPr lang="zh-CN" altLang="en-US" sz="3200" b="1" dirty="0" smtClean="0">
                <a:solidFill>
                  <a:srgbClr val="002060"/>
                </a:solidFill>
                <a:latin typeface="黑体" panose="02010609060101010101" pitchFamily="49" charset="-122"/>
                <a:ea typeface="黑体" panose="02010609060101010101" pitchFamily="49" charset="-122"/>
              </a:rPr>
              <a:t>法</a:t>
            </a:r>
            <a:endParaRPr lang="en-US" altLang="zh-CN" sz="3200" b="1" dirty="0" smtClean="0">
              <a:solidFill>
                <a:srgbClr val="002060"/>
              </a:solidFill>
              <a:latin typeface="黑体" panose="02010609060101010101" pitchFamily="49" charset="-122"/>
              <a:ea typeface="黑体" panose="02010609060101010101" pitchFamily="49" charset="-122"/>
            </a:endParaRPr>
          </a:p>
          <a:p>
            <a:pPr marL="457200" lvl="1" indent="0">
              <a:lnSpc>
                <a:spcPct val="150000"/>
              </a:lnSpc>
              <a:buNone/>
            </a:pPr>
            <a:endParaRPr lang="en-US" altLang="zh-CN" sz="3200" b="1"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0682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977D8C-BA02-4F4A-8B29-DB4E2AFA88A7}" type="slidenum">
              <a:rPr lang="zh-CN" altLang="en-US"/>
              <a:pPr>
                <a:defRPr/>
              </a:pPr>
              <a:t>28</a:t>
            </a:fld>
            <a:endParaRPr lang="en-US" altLang="zh-CN"/>
          </a:p>
        </p:txBody>
      </p:sp>
      <p:sp>
        <p:nvSpPr>
          <p:cNvPr id="37892" name="Rectangle 3"/>
          <p:cNvSpPr>
            <a:spLocks noGrp="1" noChangeArrowheads="1"/>
          </p:cNvSpPr>
          <p:nvPr>
            <p:ph type="body" idx="1"/>
          </p:nvPr>
        </p:nvSpPr>
        <p:spPr>
          <a:xfrm>
            <a:off x="445221" y="1316039"/>
            <a:ext cx="8459787" cy="5040312"/>
          </a:xfrm>
        </p:spPr>
        <p:txBody>
          <a:bodyPr/>
          <a:lstStyle/>
          <a:p>
            <a:pPr marL="514350" indent="-514350" eaLnBrk="1" hangingPunct="1">
              <a:buFont typeface="Wingdings" panose="05000000000000000000" pitchFamily="2" charset="2"/>
              <a:buAutoNum type="arabicPeriod"/>
            </a:pPr>
            <a:r>
              <a:rPr lang="zh-CN" altLang="en-US" sz="2800" b="1" dirty="0" smtClean="0">
                <a:latin typeface="黑体" panose="02010609060101010101" pitchFamily="49" charset="-122"/>
                <a:ea typeface="黑体" panose="02010609060101010101" pitchFamily="49" charset="-122"/>
              </a:rPr>
              <a:t>大量观察法</a:t>
            </a:r>
            <a:endParaRPr lang="en-US" altLang="zh-CN" sz="2800" b="1" dirty="0" smtClean="0">
              <a:latin typeface="黑体" panose="02010609060101010101" pitchFamily="49" charset="-122"/>
              <a:ea typeface="黑体" panose="02010609060101010101" pitchFamily="49" charset="-122"/>
            </a:endParaRPr>
          </a:p>
          <a:p>
            <a:pPr marL="0" indent="0" eaLnBrk="1" hangingPunct="1">
              <a:buNone/>
            </a:pPr>
            <a:endParaRPr lang="zh-CN" altLang="en-US" sz="2800" b="1" dirty="0" smtClean="0">
              <a:latin typeface="黑体" panose="02010609060101010101" pitchFamily="49" charset="-122"/>
              <a:ea typeface="黑体" panose="02010609060101010101" pitchFamily="49" charset="-122"/>
            </a:endParaRPr>
          </a:p>
          <a:p>
            <a:pPr eaLnBrk="1" hangingPunct="1"/>
            <a:r>
              <a:rPr lang="zh-CN" altLang="en-US" sz="2400" dirty="0" smtClean="0"/>
              <a:t>大量观察法是指对所研究事物的全部或足够的数量进行观察的方法。</a:t>
            </a:r>
          </a:p>
          <a:p>
            <a:pPr eaLnBrk="1" hangingPunct="1"/>
            <a:r>
              <a:rPr lang="zh-CN" altLang="en-US" sz="2400" dirty="0" smtClean="0"/>
              <a:t>大量观察法的数学依据是大数定律。</a:t>
            </a:r>
          </a:p>
          <a:p>
            <a:pPr eaLnBrk="1" hangingPunct="1"/>
            <a:r>
              <a:rPr lang="zh-CN" altLang="en-US" sz="2400" dirty="0" smtClean="0"/>
              <a:t>大数定律：在观察过程中，每次取得的结果不同，这是由偶然性所致的，但大量重复观察结果的平均值却几乎接近总体的该数值。</a:t>
            </a:r>
          </a:p>
          <a:p>
            <a:pPr eaLnBrk="1" hangingPunct="1">
              <a:buFont typeface="Wingdings" panose="05000000000000000000" pitchFamily="2" charset="2"/>
              <a:buNone/>
            </a:pPr>
            <a:r>
              <a:rPr lang="zh-CN" altLang="en-US" sz="2400" dirty="0" smtClean="0"/>
              <a:t>    例如：掷硬币</a:t>
            </a:r>
            <a:r>
              <a:rPr lang="en-US" altLang="zh-CN" sz="2400" dirty="0" smtClean="0">
                <a:latin typeface="Arial" panose="020B0604020202020204" pitchFamily="34" charset="0"/>
              </a:rPr>
              <a:t>—</a:t>
            </a:r>
            <a:r>
              <a:rPr lang="en-US" altLang="zh-CN" sz="2400" dirty="0" smtClean="0"/>
              <a:t>50% </a:t>
            </a:r>
          </a:p>
          <a:p>
            <a:pPr eaLnBrk="1" hangingPunct="1"/>
            <a:endParaRPr lang="zh-CN" altLang="en-US" sz="2800" dirty="0" smtClean="0"/>
          </a:p>
        </p:txBody>
      </p:sp>
      <p:sp>
        <p:nvSpPr>
          <p:cNvPr id="5" name="Rectangle 2"/>
          <p:cNvSpPr txBox="1">
            <a:spLocks noChangeArrowheads="1"/>
          </p:cNvSpPr>
          <p:nvPr/>
        </p:nvSpPr>
        <p:spPr>
          <a:xfrm>
            <a:off x="0" y="0"/>
            <a:ext cx="7886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1.6 </a:t>
            </a:r>
            <a:r>
              <a:rPr lang="zh-CN" altLang="en-US" sz="3600" dirty="0" smtClean="0">
                <a:solidFill>
                  <a:srgbClr val="002060"/>
                </a:solidFill>
                <a:latin typeface="黑体" panose="02010609060101010101" pitchFamily="49" charset="-122"/>
                <a:ea typeface="黑体" panose="02010609060101010101" pitchFamily="49" charset="-122"/>
              </a:rPr>
              <a:t>统计的主要研究方法</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401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2A320A9-6C5B-4DBF-9D82-D0108FFC1761}" type="slidenum">
              <a:rPr lang="zh-CN" altLang="en-US"/>
              <a:pPr>
                <a:defRPr/>
              </a:pPr>
              <a:t>29</a:t>
            </a:fld>
            <a:endParaRPr lang="en-US" altLang="zh-CN"/>
          </a:p>
        </p:txBody>
      </p:sp>
      <p:sp>
        <p:nvSpPr>
          <p:cNvPr id="38916" name="Rectangle 3"/>
          <p:cNvSpPr>
            <a:spLocks noGrp="1" noChangeArrowheads="1"/>
          </p:cNvSpPr>
          <p:nvPr>
            <p:ph type="body" idx="1"/>
          </p:nvPr>
        </p:nvSpPr>
        <p:spPr>
          <a:xfrm>
            <a:off x="362094" y="1244601"/>
            <a:ext cx="8553306" cy="5111750"/>
          </a:xfrm>
        </p:spPr>
        <p:txBody>
          <a:bodyPr/>
          <a:lstStyle/>
          <a:p>
            <a:pPr algn="just" eaLnBrk="1" hangingPunct="1">
              <a:lnSpc>
                <a:spcPct val="90000"/>
              </a:lnSpc>
              <a:buFont typeface="Wingdings" panose="05000000000000000000" pitchFamily="2" charset="2"/>
              <a:buNone/>
            </a:pPr>
            <a:r>
              <a:rPr lang="en-US" altLang="zh-CN" sz="2800" b="1" dirty="0" smtClean="0">
                <a:latin typeface="黑体" panose="02010609060101010101" pitchFamily="49" charset="-122"/>
                <a:ea typeface="黑体" panose="02010609060101010101" pitchFamily="49" charset="-122"/>
              </a:rPr>
              <a:t>2</a:t>
            </a:r>
            <a:r>
              <a:rPr lang="en-US" altLang="zh-CN" b="1" dirty="0" smtClean="0">
                <a:latin typeface="黑体" panose="02010609060101010101" pitchFamily="49" charset="-122"/>
                <a:ea typeface="黑体" panose="02010609060101010101" pitchFamily="49" charset="-122"/>
              </a:rPr>
              <a:t>. </a:t>
            </a:r>
            <a:r>
              <a:rPr lang="zh-CN" altLang="en-US" sz="2800" b="1" dirty="0" smtClean="0">
                <a:latin typeface="黑体" panose="02010609060101010101" pitchFamily="49" charset="-122"/>
                <a:ea typeface="黑体" panose="02010609060101010101" pitchFamily="49" charset="-122"/>
              </a:rPr>
              <a:t>统计分组法</a:t>
            </a:r>
            <a:endParaRPr lang="en-US" altLang="zh-CN" sz="2800" b="1"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pPr>
            <a:endParaRPr lang="zh-CN" altLang="en-US" sz="2800" b="1" dirty="0" smtClean="0">
              <a:latin typeface="黑体" panose="02010609060101010101" pitchFamily="49" charset="-122"/>
              <a:ea typeface="黑体" panose="02010609060101010101" pitchFamily="49" charset="-122"/>
            </a:endParaRPr>
          </a:p>
          <a:p>
            <a:pPr algn="just" eaLnBrk="1" hangingPunct="1">
              <a:lnSpc>
                <a:spcPct val="90000"/>
              </a:lnSpc>
            </a:pPr>
            <a:r>
              <a:rPr lang="zh-CN" altLang="en-US" sz="2400" dirty="0" smtClean="0"/>
              <a:t>统计分组法是根据社会经济现象的特点和统计研究的目的要求，按照一个或几个标志，将统计</a:t>
            </a:r>
            <a:r>
              <a:rPr lang="zh-CN" altLang="en-US" sz="2400" dirty="0" smtClean="0">
                <a:ea typeface="楷体_GB2312" pitchFamily="49" charset="-122"/>
              </a:rPr>
              <a:t>总体划分为若干个不同性质而又相互联系的几个部分。</a:t>
            </a:r>
            <a:endParaRPr lang="zh-CN" altLang="en-US" sz="2800" dirty="0" smtClean="0">
              <a:latin typeface="楷体_GB2312" pitchFamily="49" charset="-122"/>
              <a:ea typeface="楷体_GB2312" pitchFamily="49" charset="-122"/>
            </a:endParaRPr>
          </a:p>
          <a:p>
            <a:pPr algn="just" eaLnBrk="1" hangingPunct="1">
              <a:lnSpc>
                <a:spcPct val="90000"/>
              </a:lnSpc>
              <a:buFont typeface="Wingdings" panose="05000000000000000000" pitchFamily="2" charset="2"/>
              <a:buNone/>
            </a:pPr>
            <a:r>
              <a:rPr lang="zh-CN" altLang="en-US" sz="2800" dirty="0" smtClean="0">
                <a:latin typeface="楷体_GB2312" pitchFamily="49" charset="-122"/>
                <a:ea typeface="楷体_GB2312" pitchFamily="49" charset="-122"/>
              </a:rPr>
              <a:t>   </a:t>
            </a:r>
            <a:r>
              <a:rPr lang="zh-CN" altLang="en-US" sz="2400" i="1" dirty="0" smtClean="0">
                <a:latin typeface="楷体_GB2312" pitchFamily="49" charset="-122"/>
                <a:ea typeface="楷体_GB2312" pitchFamily="49" charset="-122"/>
              </a:rPr>
              <a:t>例</a:t>
            </a:r>
            <a:r>
              <a:rPr lang="en-US" altLang="zh-CN" sz="2400" i="1" dirty="0" smtClean="0">
                <a:latin typeface="楷体_GB2312" pitchFamily="49" charset="-122"/>
                <a:ea typeface="楷体_GB2312" pitchFamily="49" charset="-122"/>
              </a:rPr>
              <a:t>:</a:t>
            </a:r>
            <a:r>
              <a:rPr lang="zh-CN" altLang="en-US" sz="2400" i="1" dirty="0" smtClean="0">
                <a:latin typeface="楷体_GB2312" pitchFamily="49" charset="-122"/>
                <a:ea typeface="楷体_GB2312" pitchFamily="49" charset="-122"/>
              </a:rPr>
              <a:t>研究大学生消费情况</a:t>
            </a:r>
            <a:r>
              <a:rPr lang="en-US" altLang="zh-CN" sz="2400" i="1" dirty="0" smtClean="0">
                <a:latin typeface="楷体_GB2312" pitchFamily="49" charset="-122"/>
                <a:ea typeface="楷体_GB2312" pitchFamily="49" charset="-122"/>
              </a:rPr>
              <a:t>:</a:t>
            </a:r>
            <a:r>
              <a:rPr lang="zh-CN" altLang="en-US" sz="2400" i="1" dirty="0" smtClean="0">
                <a:latin typeface="楷体_GB2312" pitchFamily="49" charset="-122"/>
                <a:ea typeface="楷体_GB2312" pitchFamily="49" charset="-122"/>
              </a:rPr>
              <a:t>可以按性别分组；以按地域分组；可以按月消费</a:t>
            </a:r>
            <a:r>
              <a:rPr lang="en-US" altLang="zh-CN" sz="2400" i="1" dirty="0" smtClean="0">
                <a:latin typeface="楷体_GB2312" pitchFamily="49" charset="-122"/>
                <a:ea typeface="楷体_GB2312" pitchFamily="49" charset="-122"/>
              </a:rPr>
              <a:t>500</a:t>
            </a:r>
            <a:r>
              <a:rPr lang="zh-CN" altLang="en-US" sz="2400" i="1" dirty="0" smtClean="0">
                <a:latin typeface="楷体_GB2312" pitchFamily="49" charset="-122"/>
                <a:ea typeface="楷体_GB2312" pitchFamily="49" charset="-122"/>
              </a:rPr>
              <a:t>元以下、</a:t>
            </a:r>
            <a:r>
              <a:rPr lang="en-US" altLang="zh-CN" sz="2400" i="1" dirty="0" smtClean="0">
                <a:latin typeface="楷体_GB2312" pitchFamily="49" charset="-122"/>
                <a:ea typeface="楷体_GB2312" pitchFamily="49" charset="-122"/>
              </a:rPr>
              <a:t>500-1000</a:t>
            </a:r>
            <a:r>
              <a:rPr lang="zh-CN" altLang="en-US" sz="2400" i="1" dirty="0" smtClean="0">
                <a:latin typeface="楷体_GB2312" pitchFamily="49" charset="-122"/>
                <a:ea typeface="楷体_GB2312" pitchFamily="49" charset="-122"/>
              </a:rPr>
              <a:t>、</a:t>
            </a:r>
            <a:r>
              <a:rPr lang="en-US" altLang="zh-CN" sz="2400" i="1" dirty="0" smtClean="0">
                <a:latin typeface="楷体_GB2312" pitchFamily="49" charset="-122"/>
                <a:ea typeface="楷体_GB2312" pitchFamily="49" charset="-122"/>
              </a:rPr>
              <a:t>1000</a:t>
            </a:r>
            <a:r>
              <a:rPr lang="zh-CN" altLang="en-US" sz="2400" i="1" dirty="0" smtClean="0">
                <a:latin typeface="楷体_GB2312" pitchFamily="49" charset="-122"/>
                <a:ea typeface="楷体_GB2312" pitchFamily="49" charset="-122"/>
              </a:rPr>
              <a:t>以上分成三组。</a:t>
            </a:r>
            <a:endParaRPr lang="en-US" altLang="zh-CN" sz="2400" i="1" dirty="0" smtClean="0">
              <a:latin typeface="楷体_GB2312" pitchFamily="49" charset="-122"/>
              <a:ea typeface="楷体_GB2312" pitchFamily="49" charset="-122"/>
            </a:endParaRPr>
          </a:p>
          <a:p>
            <a:pPr algn="just" eaLnBrk="1" hangingPunct="1">
              <a:lnSpc>
                <a:spcPct val="90000"/>
              </a:lnSpc>
              <a:buFont typeface="Wingdings" panose="05000000000000000000" pitchFamily="2" charset="2"/>
              <a:buNone/>
            </a:pPr>
            <a:endParaRPr lang="zh-CN" altLang="en-US" sz="2400" i="1" dirty="0" smtClean="0"/>
          </a:p>
          <a:p>
            <a:pPr algn="just" eaLnBrk="1" hangingPunct="1">
              <a:lnSpc>
                <a:spcPct val="90000"/>
              </a:lnSpc>
            </a:pPr>
            <a:r>
              <a:rPr lang="zh-CN" altLang="en-US" sz="2400" dirty="0" smtClean="0"/>
              <a:t>目的是揭示总体内部</a:t>
            </a:r>
            <a:r>
              <a:rPr lang="zh-CN" altLang="en-US" sz="2400" dirty="0"/>
              <a:t>的</a:t>
            </a:r>
            <a:r>
              <a:rPr lang="zh-CN" altLang="en-US" sz="2400" dirty="0" smtClean="0"/>
              <a:t>各部分之间</a:t>
            </a:r>
            <a:r>
              <a:rPr lang="zh-CN" altLang="en-US" b="1" dirty="0" smtClean="0"/>
              <a:t>存在的差异性</a:t>
            </a:r>
            <a:r>
              <a:rPr lang="zh-CN" altLang="en-US" sz="2400" dirty="0" smtClean="0"/>
              <a:t>，认识它们之间的差异（矛盾）。</a:t>
            </a:r>
            <a:endParaRPr lang="en-US" altLang="zh-CN" sz="2400" dirty="0" smtClean="0"/>
          </a:p>
          <a:p>
            <a:pPr algn="just" eaLnBrk="1" hangingPunct="1">
              <a:lnSpc>
                <a:spcPct val="90000"/>
              </a:lnSpc>
            </a:pPr>
            <a:endParaRPr lang="zh-CN" altLang="en-US" sz="2800" dirty="0" smtClean="0">
              <a:solidFill>
                <a:schemeClr val="hlink"/>
              </a:solidFill>
            </a:endParaRPr>
          </a:p>
        </p:txBody>
      </p:sp>
      <p:sp>
        <p:nvSpPr>
          <p:cNvPr id="7" name="Rectangle 2"/>
          <p:cNvSpPr txBox="1">
            <a:spLocks noChangeArrowheads="1"/>
          </p:cNvSpPr>
          <p:nvPr/>
        </p:nvSpPr>
        <p:spPr>
          <a:xfrm>
            <a:off x="0" y="0"/>
            <a:ext cx="7886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1.6 </a:t>
            </a:r>
            <a:r>
              <a:rPr lang="zh-CN" altLang="en-US" sz="3600" dirty="0" smtClean="0">
                <a:solidFill>
                  <a:srgbClr val="002060"/>
                </a:solidFill>
                <a:latin typeface="黑体" panose="02010609060101010101" pitchFamily="49" charset="-122"/>
                <a:ea typeface="黑体" panose="02010609060101010101" pitchFamily="49" charset="-122"/>
              </a:rPr>
              <a:t>统计的主要研究方法</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2704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616" y="184822"/>
            <a:ext cx="7886700" cy="1325563"/>
          </a:xfrm>
        </p:spPr>
        <p:txBody>
          <a:bodyPr>
            <a:normAutofit/>
          </a:bodyPr>
          <a:lstStyle/>
          <a:p>
            <a:pPr marL="457200" indent="-457200">
              <a:buFont typeface="Wingdings" panose="05000000000000000000" pitchFamily="2" charset="2"/>
              <a:buChar char="p"/>
            </a:pPr>
            <a:r>
              <a:rPr lang="zh-CN" altLang="en-US" sz="3600" dirty="0" smtClean="0">
                <a:solidFill>
                  <a:srgbClr val="002060"/>
                </a:solidFill>
                <a:latin typeface="黑体" panose="02010609060101010101" pitchFamily="49" charset="-122"/>
                <a:ea typeface="黑体" panose="02010609060101010101" pitchFamily="49" charset="-122"/>
              </a:rPr>
              <a:t>课程介绍</a:t>
            </a:r>
            <a:endParaRPr lang="zh-CN" altLang="en-US" sz="3600" dirty="0">
              <a:solidFill>
                <a:srgbClr val="002060"/>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F4C2D458-0B61-463F-BC63-072F5B0553C8}" type="slidenum">
              <a:rPr lang="en-US" altLang="zh-CN" smtClean="0">
                <a:latin typeface="黑体" panose="02010609060101010101" pitchFamily="49" charset="-122"/>
                <a:ea typeface="黑体" panose="02010609060101010101" pitchFamily="49" charset="-122"/>
              </a:rPr>
              <a:pPr>
                <a:defRPr/>
              </a:pPr>
              <a:t>3</a:t>
            </a:fld>
            <a:endParaRPr lang="en-US" altLang="zh-CN">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a:xfrm>
            <a:off x="333421" y="1510385"/>
            <a:ext cx="8654602" cy="43640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SzPct val="90000"/>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课程性质    经济管理类专业必修课</a:t>
            </a:r>
          </a:p>
          <a:p>
            <a:pPr>
              <a:buClr>
                <a:schemeClr val="tx1"/>
              </a:buClr>
              <a:buSzPct val="90000"/>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学时学分    </a:t>
            </a:r>
            <a:r>
              <a:rPr lang="en-US" altLang="zh-CN" sz="2400" dirty="0" smtClean="0">
                <a:latin typeface="黑体" panose="02010609060101010101" pitchFamily="49" charset="-122"/>
                <a:ea typeface="黑体" panose="02010609060101010101" pitchFamily="49" charset="-122"/>
              </a:rPr>
              <a:t>48</a:t>
            </a:r>
            <a:r>
              <a:rPr lang="zh-CN" altLang="en-US" sz="2400" dirty="0" smtClean="0">
                <a:latin typeface="黑体" panose="02010609060101010101" pitchFamily="49" charset="-122"/>
                <a:ea typeface="黑体" panose="02010609060101010101" pitchFamily="49" charset="-122"/>
              </a:rPr>
              <a:t>学时（其中</a:t>
            </a:r>
            <a:r>
              <a:rPr lang="en-US" altLang="zh-CN" sz="2400" dirty="0">
                <a:latin typeface="黑体" panose="02010609060101010101" pitchFamily="49" charset="-122"/>
                <a:ea typeface="黑体" panose="02010609060101010101" pitchFamily="49" charset="-122"/>
              </a:rPr>
              <a:t>8</a:t>
            </a:r>
            <a:r>
              <a:rPr lang="zh-CN" altLang="en-US" sz="2400" dirty="0" smtClean="0">
                <a:latin typeface="黑体" panose="02010609060101010101" pitchFamily="49" charset="-122"/>
                <a:ea typeface="黑体" panose="02010609060101010101" pitchFamily="49" charset="-122"/>
              </a:rPr>
              <a:t>学时为实验课）； </a:t>
            </a:r>
            <a:r>
              <a:rPr lang="en-US" altLang="zh-CN" sz="2400" dirty="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学分</a:t>
            </a:r>
          </a:p>
          <a:p>
            <a:pPr>
              <a:buClr>
                <a:schemeClr val="tx1"/>
              </a:buClr>
              <a:buSzPct val="900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上课时间：  </a:t>
            </a:r>
            <a:endParaRPr lang="en-US" altLang="zh-CN" sz="2400" dirty="0">
              <a:latin typeface="黑体" panose="02010609060101010101" pitchFamily="49" charset="-122"/>
              <a:ea typeface="黑体" panose="02010609060101010101" pitchFamily="49" charset="-122"/>
            </a:endParaRPr>
          </a:p>
          <a:p>
            <a:pPr marL="0" indent="0" algn="just">
              <a:buClr>
                <a:schemeClr val="tx1"/>
              </a:buClr>
              <a:buSzPct val="90000"/>
              <a:buNone/>
            </a:pPr>
            <a:r>
              <a:rPr lang="zh-CN" altLang="en-US" sz="2400" dirty="0">
                <a:solidFill>
                  <a:srgbClr val="002060"/>
                </a:solidFill>
                <a:latin typeface="黑体" panose="02010609060101010101" pitchFamily="49" charset="-122"/>
                <a:ea typeface="黑体" panose="02010609060101010101" pitchFamily="49" charset="-122"/>
              </a:rPr>
              <a:t>     理论课：</a:t>
            </a:r>
            <a:r>
              <a:rPr lang="zh-CN" altLang="en-US" sz="2400" dirty="0" smtClean="0">
                <a:solidFill>
                  <a:srgbClr val="002060"/>
                </a:solidFill>
                <a:latin typeface="黑体" panose="02010609060101010101" pitchFamily="49" charset="-122"/>
                <a:ea typeface="黑体" panose="02010609060101010101" pitchFamily="49" charset="-122"/>
              </a:rPr>
              <a:t>第</a:t>
            </a:r>
            <a:r>
              <a:rPr lang="en-US" altLang="zh-CN" sz="2400" dirty="0" smtClean="0">
                <a:solidFill>
                  <a:srgbClr val="002060"/>
                </a:solidFill>
                <a:latin typeface="黑体" panose="02010609060101010101" pitchFamily="49" charset="-122"/>
                <a:ea typeface="黑体" panose="02010609060101010101" pitchFamily="49" charset="-122"/>
              </a:rPr>
              <a:t>3</a:t>
            </a:r>
            <a:r>
              <a:rPr lang="zh-CN" altLang="en-US" sz="2400" dirty="0" smtClean="0">
                <a:solidFill>
                  <a:srgbClr val="002060"/>
                </a:solidFill>
                <a:latin typeface="黑体" panose="02010609060101010101" pitchFamily="49" charset="-122"/>
                <a:ea typeface="黑体" panose="02010609060101010101" pitchFamily="49" charset="-122"/>
              </a:rPr>
              <a:t>周</a:t>
            </a:r>
            <a:r>
              <a:rPr lang="en-US" altLang="zh-CN" sz="2400" dirty="0" smtClean="0">
                <a:solidFill>
                  <a:srgbClr val="002060"/>
                </a:solidFill>
                <a:latin typeface="黑体" panose="02010609060101010101" pitchFamily="49" charset="-122"/>
                <a:ea typeface="黑体" panose="02010609060101010101" pitchFamily="49" charset="-122"/>
              </a:rPr>
              <a:t>-</a:t>
            </a:r>
            <a:r>
              <a:rPr lang="zh-CN" altLang="en-US" sz="2400" dirty="0" smtClean="0">
                <a:solidFill>
                  <a:srgbClr val="002060"/>
                </a:solidFill>
                <a:latin typeface="黑体" panose="02010609060101010101" pitchFamily="49" charset="-122"/>
                <a:ea typeface="黑体" panose="02010609060101010101" pitchFamily="49" charset="-122"/>
              </a:rPr>
              <a:t>第</a:t>
            </a:r>
            <a:r>
              <a:rPr lang="en-US" altLang="zh-CN" sz="2400" dirty="0" smtClean="0">
                <a:solidFill>
                  <a:srgbClr val="002060"/>
                </a:solidFill>
                <a:latin typeface="黑体" panose="02010609060101010101" pitchFamily="49" charset="-122"/>
                <a:ea typeface="黑体" panose="02010609060101010101" pitchFamily="49" charset="-122"/>
              </a:rPr>
              <a:t>5</a:t>
            </a:r>
            <a:r>
              <a:rPr lang="zh-CN" altLang="en-US" sz="2400" dirty="0" smtClean="0">
                <a:solidFill>
                  <a:srgbClr val="002060"/>
                </a:solidFill>
                <a:latin typeface="黑体" panose="02010609060101010101" pitchFamily="49" charset="-122"/>
                <a:ea typeface="黑体" panose="02010609060101010101" pitchFamily="49" charset="-122"/>
              </a:rPr>
              <a:t>周；第</a:t>
            </a:r>
            <a:r>
              <a:rPr lang="en-US" altLang="zh-CN" sz="2400" dirty="0" smtClean="0">
                <a:solidFill>
                  <a:srgbClr val="002060"/>
                </a:solidFill>
                <a:latin typeface="黑体" panose="02010609060101010101" pitchFamily="49" charset="-122"/>
                <a:ea typeface="黑体" panose="02010609060101010101" pitchFamily="49" charset="-122"/>
              </a:rPr>
              <a:t>7</a:t>
            </a:r>
            <a:r>
              <a:rPr lang="zh-CN" altLang="en-US" sz="2400" dirty="0" smtClean="0">
                <a:solidFill>
                  <a:srgbClr val="002060"/>
                </a:solidFill>
                <a:latin typeface="黑体" panose="02010609060101010101" pitchFamily="49" charset="-122"/>
                <a:ea typeface="黑体" panose="02010609060101010101" pitchFamily="49" charset="-122"/>
              </a:rPr>
              <a:t>周</a:t>
            </a:r>
            <a:r>
              <a:rPr lang="en-US" altLang="zh-CN" sz="2400" dirty="0" smtClean="0">
                <a:solidFill>
                  <a:srgbClr val="002060"/>
                </a:solidFill>
                <a:latin typeface="黑体" panose="02010609060101010101" pitchFamily="49" charset="-122"/>
                <a:ea typeface="黑体" panose="02010609060101010101" pitchFamily="49" charset="-122"/>
              </a:rPr>
              <a:t>-</a:t>
            </a:r>
            <a:r>
              <a:rPr lang="zh-CN" altLang="en-US" sz="2400" dirty="0" smtClean="0">
                <a:solidFill>
                  <a:srgbClr val="002060"/>
                </a:solidFill>
                <a:latin typeface="黑体" panose="02010609060101010101" pitchFamily="49" charset="-122"/>
                <a:ea typeface="黑体" panose="02010609060101010101" pitchFamily="49" charset="-122"/>
              </a:rPr>
              <a:t>第</a:t>
            </a:r>
            <a:r>
              <a:rPr lang="en-US" altLang="zh-CN" sz="2400" dirty="0" smtClean="0">
                <a:solidFill>
                  <a:srgbClr val="002060"/>
                </a:solidFill>
                <a:latin typeface="黑体" panose="02010609060101010101" pitchFamily="49" charset="-122"/>
                <a:ea typeface="黑体" panose="02010609060101010101" pitchFamily="49" charset="-122"/>
              </a:rPr>
              <a:t>17</a:t>
            </a:r>
            <a:r>
              <a:rPr lang="zh-CN" altLang="en-US" sz="2400" dirty="0" smtClean="0">
                <a:solidFill>
                  <a:srgbClr val="002060"/>
                </a:solidFill>
                <a:latin typeface="黑体" panose="02010609060101010101" pitchFamily="49" charset="-122"/>
                <a:ea typeface="黑体" panose="02010609060101010101" pitchFamily="49" charset="-122"/>
              </a:rPr>
              <a:t>周</a:t>
            </a:r>
            <a:r>
              <a:rPr lang="zh-CN" altLang="en-US" sz="2400" dirty="0">
                <a:solidFill>
                  <a:srgbClr val="002060"/>
                </a:solidFill>
                <a:latin typeface="黑体" panose="02010609060101010101" pitchFamily="49" charset="-122"/>
                <a:ea typeface="黑体" panose="02010609060101010101" pitchFamily="49" charset="-122"/>
              </a:rPr>
              <a:t>（</a:t>
            </a:r>
            <a:r>
              <a:rPr lang="zh-CN" altLang="en-US" sz="2400" dirty="0" smtClean="0">
                <a:solidFill>
                  <a:srgbClr val="002060"/>
                </a:solidFill>
                <a:latin typeface="黑体" panose="02010609060101010101" pitchFamily="49" charset="-122"/>
                <a:ea typeface="黑体" panose="02010609060101010101" pitchFamily="49" charset="-122"/>
              </a:rPr>
              <a:t>周一</a:t>
            </a:r>
            <a:r>
              <a:rPr lang="zh-CN" altLang="en-US" sz="2400" dirty="0">
                <a:solidFill>
                  <a:srgbClr val="002060"/>
                </a:solidFill>
                <a:latin typeface="黑体" panose="02010609060101010101" pitchFamily="49" charset="-122"/>
                <a:ea typeface="黑体" panose="02010609060101010101" pitchFamily="49" charset="-122"/>
              </a:rPr>
              <a:t> </a:t>
            </a:r>
            <a:r>
              <a:rPr lang="en-US" altLang="zh-CN" sz="2400" dirty="0" smtClean="0">
                <a:solidFill>
                  <a:srgbClr val="002060"/>
                </a:solidFill>
                <a:latin typeface="黑体" panose="02010609060101010101" pitchFamily="49" charset="-122"/>
                <a:ea typeface="黑体" panose="02010609060101010101" pitchFamily="49" charset="-122"/>
              </a:rPr>
              <a:t>7</a:t>
            </a:r>
            <a:r>
              <a:rPr lang="en-US" altLang="zh-CN" sz="2400" dirty="0">
                <a:solidFill>
                  <a:srgbClr val="002060"/>
                </a:solidFill>
                <a:latin typeface="黑体" panose="02010609060101010101" pitchFamily="49" charset="-122"/>
                <a:ea typeface="黑体" panose="02010609060101010101" pitchFamily="49" charset="-122"/>
              </a:rPr>
              <a:t>-</a:t>
            </a:r>
            <a:r>
              <a:rPr lang="en-US" altLang="zh-CN" sz="2400" dirty="0" smtClean="0">
                <a:solidFill>
                  <a:srgbClr val="002060"/>
                </a:solidFill>
                <a:latin typeface="黑体" panose="02010609060101010101" pitchFamily="49" charset="-122"/>
                <a:ea typeface="黑体" panose="02010609060101010101" pitchFamily="49" charset="-122"/>
              </a:rPr>
              <a:t>9</a:t>
            </a:r>
            <a:r>
              <a:rPr lang="zh-CN" altLang="en-US" sz="2400" dirty="0">
                <a:solidFill>
                  <a:srgbClr val="002060"/>
                </a:solidFill>
                <a:latin typeface="黑体" panose="02010609060101010101" pitchFamily="49" charset="-122"/>
                <a:ea typeface="黑体" panose="02010609060101010101" pitchFamily="49" charset="-122"/>
              </a:rPr>
              <a:t>节）</a:t>
            </a:r>
            <a:endParaRPr lang="en-US" altLang="zh-CN" sz="2400" dirty="0">
              <a:solidFill>
                <a:srgbClr val="002060"/>
              </a:solidFill>
              <a:latin typeface="黑体" panose="02010609060101010101" pitchFamily="49" charset="-122"/>
              <a:ea typeface="黑体" panose="02010609060101010101" pitchFamily="49" charset="-122"/>
            </a:endParaRPr>
          </a:p>
          <a:p>
            <a:pPr marL="0" indent="0" algn="just">
              <a:buClr>
                <a:schemeClr val="tx1"/>
              </a:buClr>
              <a:buSzPct val="90000"/>
              <a:buNone/>
            </a:pPr>
            <a:r>
              <a:rPr lang="en-US" altLang="zh-CN" sz="2400" dirty="0">
                <a:solidFill>
                  <a:srgbClr val="002060"/>
                </a:solidFill>
                <a:latin typeface="黑体" panose="02010609060101010101" pitchFamily="49" charset="-122"/>
                <a:ea typeface="黑体" panose="02010609060101010101" pitchFamily="49" charset="-122"/>
              </a:rPr>
              <a:t>     </a:t>
            </a:r>
            <a:r>
              <a:rPr lang="zh-CN" altLang="en-US" sz="2400" dirty="0">
                <a:solidFill>
                  <a:srgbClr val="002060"/>
                </a:solidFill>
                <a:latin typeface="黑体" panose="02010609060101010101" pitchFamily="49" charset="-122"/>
                <a:ea typeface="黑体" panose="02010609060101010101" pitchFamily="49" charset="-122"/>
              </a:rPr>
              <a:t>实验课：第</a:t>
            </a:r>
            <a:r>
              <a:rPr lang="en-US" altLang="zh-CN" sz="2400" dirty="0" smtClean="0">
                <a:solidFill>
                  <a:srgbClr val="002060"/>
                </a:solidFill>
                <a:latin typeface="黑体" panose="02010609060101010101" pitchFamily="49" charset="-122"/>
                <a:ea typeface="黑体" panose="02010609060101010101" pitchFamily="49" charset="-122"/>
              </a:rPr>
              <a:t>14</a:t>
            </a:r>
            <a:r>
              <a:rPr lang="zh-CN" altLang="en-US" sz="2400" dirty="0" smtClean="0">
                <a:solidFill>
                  <a:srgbClr val="002060"/>
                </a:solidFill>
                <a:latin typeface="黑体" panose="02010609060101010101" pitchFamily="49" charset="-122"/>
                <a:ea typeface="黑体" panose="02010609060101010101" pitchFamily="49" charset="-122"/>
              </a:rPr>
              <a:t>周</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第</a:t>
            </a:r>
            <a:r>
              <a:rPr lang="en-US" altLang="zh-CN" sz="2400" dirty="0">
                <a:solidFill>
                  <a:srgbClr val="002060"/>
                </a:solidFill>
                <a:latin typeface="黑体" panose="02010609060101010101" pitchFamily="49" charset="-122"/>
                <a:ea typeface="黑体" panose="02010609060101010101" pitchFamily="49" charset="-122"/>
              </a:rPr>
              <a:t>16</a:t>
            </a:r>
            <a:r>
              <a:rPr lang="zh-CN" altLang="en-US" sz="2400" dirty="0">
                <a:solidFill>
                  <a:srgbClr val="002060"/>
                </a:solidFill>
                <a:latin typeface="黑体" panose="02010609060101010101" pitchFamily="49" charset="-122"/>
                <a:ea typeface="黑体" panose="02010609060101010101" pitchFamily="49" charset="-122"/>
              </a:rPr>
              <a:t>周（</a:t>
            </a:r>
            <a:r>
              <a:rPr lang="zh-CN" altLang="en-US" sz="2400" dirty="0" smtClean="0">
                <a:solidFill>
                  <a:srgbClr val="002060"/>
                </a:solidFill>
                <a:latin typeface="黑体" panose="02010609060101010101" pitchFamily="49" charset="-122"/>
                <a:ea typeface="黑体" panose="02010609060101010101" pitchFamily="49" charset="-122"/>
              </a:rPr>
              <a:t>周一 </a:t>
            </a:r>
            <a:r>
              <a:rPr lang="en-US" altLang="zh-CN" sz="2400" dirty="0" smtClean="0">
                <a:solidFill>
                  <a:srgbClr val="002060"/>
                </a:solidFill>
                <a:latin typeface="黑体" panose="02010609060101010101" pitchFamily="49" charset="-122"/>
                <a:ea typeface="黑体" panose="02010609060101010101" pitchFamily="49" charset="-122"/>
              </a:rPr>
              <a:t>11-13</a:t>
            </a:r>
            <a:r>
              <a:rPr lang="zh-CN" altLang="en-US" sz="2400" dirty="0" smtClean="0">
                <a:solidFill>
                  <a:srgbClr val="002060"/>
                </a:solidFill>
                <a:latin typeface="黑体" panose="02010609060101010101" pitchFamily="49" charset="-122"/>
                <a:ea typeface="黑体" panose="02010609060101010101" pitchFamily="49" charset="-122"/>
              </a:rPr>
              <a:t>节</a:t>
            </a:r>
            <a:r>
              <a:rPr lang="zh-CN" altLang="en-US" sz="2400" dirty="0">
                <a:solidFill>
                  <a:srgbClr val="002060"/>
                </a:solidFill>
                <a:latin typeface="黑体" panose="02010609060101010101" pitchFamily="49" charset="-122"/>
                <a:ea typeface="黑体" panose="02010609060101010101" pitchFamily="49" charset="-122"/>
              </a:rPr>
              <a:t>）</a:t>
            </a:r>
            <a:endParaRPr lang="en-US" altLang="zh-CN" sz="2400" dirty="0">
              <a:solidFill>
                <a:srgbClr val="002060"/>
              </a:solidFill>
              <a:latin typeface="黑体" panose="02010609060101010101" pitchFamily="49" charset="-122"/>
              <a:ea typeface="黑体" panose="02010609060101010101" pitchFamily="49" charset="-122"/>
            </a:endParaRPr>
          </a:p>
          <a:p>
            <a:pPr marL="0" indent="0">
              <a:buClr>
                <a:schemeClr val="tx1"/>
              </a:buClr>
              <a:buSzPct val="90000"/>
              <a:buNone/>
            </a:pPr>
            <a:endParaRPr lang="zh-CN" altLang="en-US" sz="2400" dirty="0">
              <a:latin typeface="黑体" panose="02010609060101010101" pitchFamily="49" charset="-122"/>
              <a:ea typeface="黑体" panose="02010609060101010101" pitchFamily="49" charset="-122"/>
            </a:endParaRPr>
          </a:p>
          <a:p>
            <a:pPr>
              <a:buClr>
                <a:schemeClr val="tx1"/>
              </a:buClr>
              <a:buSzPct val="90000"/>
              <a:buFont typeface="Wingdings" panose="05000000000000000000" pitchFamily="2" charset="2"/>
              <a:buChar char="u"/>
            </a:pPr>
            <a:r>
              <a:rPr lang="zh-CN" altLang="en-US" sz="2400" dirty="0">
                <a:latin typeface="黑体" panose="02010609060101010101" pitchFamily="49" charset="-122"/>
                <a:ea typeface="黑体" panose="02010609060101010101" pitchFamily="49" charset="-122"/>
              </a:rPr>
              <a:t>考核方式   </a:t>
            </a: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平时成绩</a:t>
            </a:r>
            <a:r>
              <a:rPr lang="en-US" altLang="zh-CN" sz="2400" dirty="0" smtClean="0">
                <a:solidFill>
                  <a:srgbClr val="FF0000"/>
                </a:solidFill>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出勤、作业</a:t>
            </a:r>
            <a:r>
              <a:rPr lang="en-US" altLang="zh-CN" sz="2400" dirty="0" smtClean="0">
                <a:solidFill>
                  <a:srgbClr val="FF0000"/>
                </a:solidFill>
                <a:latin typeface="黑体" panose="02010609060101010101" pitchFamily="49" charset="-122"/>
                <a:ea typeface="黑体" panose="02010609060101010101" pitchFamily="49" charset="-122"/>
              </a:rPr>
              <a:t>】          20</a:t>
            </a:r>
            <a:r>
              <a:rPr lang="en-US" altLang="zh-CN" sz="2400" dirty="0">
                <a:solidFill>
                  <a:srgbClr val="FF0000"/>
                </a:solidFill>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期末考试                        </a:t>
            </a:r>
            <a:r>
              <a:rPr lang="en-US" altLang="zh-CN" sz="2400" dirty="0">
                <a:solidFill>
                  <a:srgbClr val="FF0000"/>
                </a:solidFill>
                <a:latin typeface="黑体" panose="02010609060101010101" pitchFamily="49" charset="-122"/>
                <a:ea typeface="黑体" panose="02010609060101010101" pitchFamily="49" charset="-122"/>
              </a:rPr>
              <a:t>80%</a:t>
            </a:r>
          </a:p>
          <a:p>
            <a:pPr>
              <a:buClr>
                <a:schemeClr val="tx1"/>
              </a:buClr>
              <a:buSzPct val="90000"/>
              <a:buFont typeface="Wingdings" panose="05000000000000000000" pitchFamily="2" charset="2"/>
              <a:buChar char="u"/>
            </a:pPr>
            <a:endParaRPr lang="en-US" altLang="zh-CN" sz="2400" dirty="0" smtClean="0">
              <a:latin typeface="黑体" panose="02010609060101010101" pitchFamily="49" charset="-122"/>
              <a:ea typeface="黑体" panose="02010609060101010101" pitchFamily="49" charset="-122"/>
            </a:endParaRPr>
          </a:p>
          <a:p>
            <a:pPr>
              <a:buClr>
                <a:schemeClr val="tx1"/>
              </a:buClr>
              <a:buSzPct val="90000"/>
              <a:buFont typeface="Wingdings" panose="05000000000000000000" pitchFamily="2" charset="2"/>
              <a:buChar char="u"/>
            </a:pP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p>
          <a:p>
            <a:pPr>
              <a:buFont typeface="Wingdings" panose="05000000000000000000" pitchFamily="2" charset="2"/>
              <a:buNone/>
            </a:pPr>
            <a:endParaRPr lang="zh-CN" altLang="en-US" sz="2400" dirty="0" smtClean="0">
              <a:latin typeface="黑体" panose="02010609060101010101" pitchFamily="49" charset="-122"/>
              <a:ea typeface="黑体" panose="02010609060101010101" pitchFamily="49" charset="-122"/>
            </a:endParaRPr>
          </a:p>
          <a:p>
            <a:endParaRPr lang="zh-CN" altLang="en-US" sz="2400" dirty="0"/>
          </a:p>
        </p:txBody>
      </p:sp>
    </p:spTree>
    <p:extLst>
      <p:ext uri="{BB962C8B-B14F-4D97-AF65-F5344CB8AC3E}">
        <p14:creationId xmlns:p14="http://schemas.microsoft.com/office/powerpoint/2010/main" val="4132207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54310AF-8588-4089-91BD-EE2F6E16FC89}" type="slidenum">
              <a:rPr lang="zh-CN" altLang="en-US"/>
              <a:pPr>
                <a:defRPr/>
              </a:pPr>
              <a:t>30</a:t>
            </a:fld>
            <a:endParaRPr lang="en-US" altLang="zh-CN"/>
          </a:p>
        </p:txBody>
      </p:sp>
      <p:sp>
        <p:nvSpPr>
          <p:cNvPr id="39940" name="Rectangle 3"/>
          <p:cNvSpPr>
            <a:spLocks noGrp="1" noChangeArrowheads="1"/>
          </p:cNvSpPr>
          <p:nvPr>
            <p:ph type="body" idx="1"/>
          </p:nvPr>
        </p:nvSpPr>
        <p:spPr>
          <a:xfrm>
            <a:off x="286543" y="1181751"/>
            <a:ext cx="8639247" cy="5184775"/>
          </a:xfrm>
        </p:spPr>
        <p:txBody>
          <a:bodyPr/>
          <a:lstStyle/>
          <a:p>
            <a:pPr eaLnBrk="1" hangingPunct="1">
              <a:buFont typeface="Wingdings" panose="05000000000000000000" pitchFamily="2" charset="2"/>
              <a:buNone/>
            </a:pPr>
            <a:r>
              <a:rPr lang="en-US" altLang="zh-CN" b="1" dirty="0" smtClean="0"/>
              <a:t>3. </a:t>
            </a:r>
            <a:r>
              <a:rPr lang="zh-CN" altLang="en-US" b="1" dirty="0" smtClean="0"/>
              <a:t>综合指标法</a:t>
            </a:r>
            <a:endParaRPr lang="en-US" altLang="zh-CN" b="1" dirty="0" smtClean="0"/>
          </a:p>
          <a:p>
            <a:pPr eaLnBrk="1" hangingPunct="1">
              <a:buFont typeface="Wingdings" panose="05000000000000000000" pitchFamily="2" charset="2"/>
              <a:buNone/>
            </a:pPr>
            <a:endParaRPr lang="zh-CN" altLang="en-US" b="1" dirty="0" smtClean="0"/>
          </a:p>
          <a:p>
            <a:pPr eaLnBrk="1" hangingPunct="1"/>
            <a:r>
              <a:rPr lang="zh-CN" altLang="en-US" sz="2400" dirty="0" smtClean="0"/>
              <a:t>将</a:t>
            </a:r>
            <a:r>
              <a:rPr lang="zh-CN" altLang="en-US" sz="2400" dirty="0" smtClean="0">
                <a:ea typeface="楷体_GB2312" pitchFamily="49" charset="-122"/>
              </a:rPr>
              <a:t>大量观察所得的资料进行加工、汇总，就可以得到反映现象总体一般数量特征的综合指标，运用各种综合指标对现象总体的数量方面进行分析</a:t>
            </a:r>
            <a:r>
              <a:rPr lang="zh-CN" altLang="en-US" sz="2400" dirty="0" smtClean="0"/>
              <a:t>，这种分析方法叫综合指标法。</a:t>
            </a:r>
            <a:endParaRPr lang="en-US" altLang="zh-CN" sz="2400" dirty="0" smtClean="0"/>
          </a:p>
          <a:p>
            <a:pPr eaLnBrk="1" hangingPunct="1"/>
            <a:endParaRPr lang="zh-CN" altLang="en-US" sz="2400" dirty="0" smtClean="0"/>
          </a:p>
          <a:p>
            <a:pPr eaLnBrk="1" hangingPunct="1"/>
            <a:r>
              <a:rPr lang="zh-CN" altLang="en-US" sz="2400" dirty="0" smtClean="0"/>
              <a:t>常用的综合指标有四类：</a:t>
            </a:r>
            <a:r>
              <a:rPr lang="zh-CN" altLang="en-US" sz="2400" b="1" dirty="0" smtClean="0">
                <a:solidFill>
                  <a:srgbClr val="00B050"/>
                </a:solidFill>
              </a:rPr>
              <a:t>总量指标</a:t>
            </a:r>
            <a:r>
              <a:rPr lang="en-US" altLang="zh-CN" sz="2400" b="1" dirty="0" smtClean="0">
                <a:solidFill>
                  <a:srgbClr val="00B050"/>
                </a:solidFill>
              </a:rPr>
              <a:t>; </a:t>
            </a:r>
            <a:r>
              <a:rPr lang="zh-CN" altLang="en-US" sz="2400" b="1" dirty="0" smtClean="0">
                <a:solidFill>
                  <a:srgbClr val="00B050"/>
                </a:solidFill>
              </a:rPr>
              <a:t>相对指标</a:t>
            </a:r>
            <a:r>
              <a:rPr lang="en-US" altLang="zh-CN" sz="2400" b="1" dirty="0" smtClean="0">
                <a:solidFill>
                  <a:srgbClr val="00B050"/>
                </a:solidFill>
              </a:rPr>
              <a:t>; </a:t>
            </a:r>
            <a:r>
              <a:rPr lang="zh-CN" altLang="en-US" sz="2400" b="1" dirty="0" smtClean="0">
                <a:solidFill>
                  <a:srgbClr val="00B050"/>
                </a:solidFill>
              </a:rPr>
              <a:t>平均指标</a:t>
            </a:r>
            <a:r>
              <a:rPr lang="en-US" altLang="zh-CN" sz="2400" b="1" dirty="0" smtClean="0">
                <a:solidFill>
                  <a:srgbClr val="00B050"/>
                </a:solidFill>
              </a:rPr>
              <a:t>; </a:t>
            </a:r>
            <a:r>
              <a:rPr lang="zh-CN" altLang="en-US" sz="2400" b="1" dirty="0" smtClean="0">
                <a:solidFill>
                  <a:srgbClr val="00B050"/>
                </a:solidFill>
              </a:rPr>
              <a:t>标志变异指标。</a:t>
            </a:r>
            <a:endParaRPr lang="en-US" altLang="zh-CN" sz="2400" b="1" dirty="0" smtClean="0">
              <a:solidFill>
                <a:srgbClr val="00B050"/>
              </a:solidFill>
            </a:endParaRPr>
          </a:p>
          <a:p>
            <a:pPr eaLnBrk="1" hangingPunct="1"/>
            <a:endParaRPr lang="zh-CN" altLang="en-US" sz="2400" dirty="0" smtClean="0"/>
          </a:p>
          <a:p>
            <a:pPr eaLnBrk="1" hangingPunct="1"/>
            <a:r>
              <a:rPr lang="zh-CN" altLang="en-US" sz="2400" dirty="0" smtClean="0"/>
              <a:t>分别反映现象的总体规模、相对水平、集中趋势和离散趋势。</a:t>
            </a:r>
          </a:p>
        </p:txBody>
      </p:sp>
      <p:sp>
        <p:nvSpPr>
          <p:cNvPr id="7" name="Rectangle 2"/>
          <p:cNvSpPr txBox="1">
            <a:spLocks noChangeArrowheads="1"/>
          </p:cNvSpPr>
          <p:nvPr/>
        </p:nvSpPr>
        <p:spPr>
          <a:xfrm>
            <a:off x="0" y="0"/>
            <a:ext cx="7886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1.6 </a:t>
            </a:r>
            <a:r>
              <a:rPr lang="zh-CN" altLang="en-US" sz="3600" dirty="0" smtClean="0">
                <a:solidFill>
                  <a:srgbClr val="002060"/>
                </a:solidFill>
                <a:latin typeface="黑体" panose="02010609060101010101" pitchFamily="49" charset="-122"/>
                <a:ea typeface="黑体" panose="02010609060101010101" pitchFamily="49" charset="-122"/>
              </a:rPr>
              <a:t>统计的主要研究方法</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567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88A5B27-C842-4E6F-8718-355E27F6530B}" type="slidenum">
              <a:rPr lang="zh-CN" altLang="en-US"/>
              <a:pPr>
                <a:defRPr/>
              </a:pPr>
              <a:t>31</a:t>
            </a:fld>
            <a:endParaRPr lang="en-US" altLang="zh-CN"/>
          </a:p>
        </p:txBody>
      </p:sp>
      <p:sp>
        <p:nvSpPr>
          <p:cNvPr id="40964" name="Rectangle 3"/>
          <p:cNvSpPr>
            <a:spLocks noGrp="1" noChangeArrowheads="1"/>
          </p:cNvSpPr>
          <p:nvPr>
            <p:ph type="body" idx="1"/>
          </p:nvPr>
        </p:nvSpPr>
        <p:spPr>
          <a:xfrm>
            <a:off x="286543" y="1357313"/>
            <a:ext cx="8639247" cy="4967287"/>
          </a:xfrm>
        </p:spPr>
        <p:txBody>
          <a:bodyPr/>
          <a:lstStyle/>
          <a:p>
            <a:pPr eaLnBrk="1" hangingPunct="1">
              <a:buFont typeface="Wingdings" panose="05000000000000000000" pitchFamily="2" charset="2"/>
              <a:buNone/>
            </a:pPr>
            <a:r>
              <a:rPr lang="en-US" altLang="zh-CN" sz="2800" b="1" dirty="0" smtClean="0">
                <a:latin typeface="黑体" panose="02010609060101010101" pitchFamily="49" charset="-122"/>
                <a:ea typeface="黑体" panose="02010609060101010101" pitchFamily="49" charset="-122"/>
              </a:rPr>
              <a:t>4</a:t>
            </a:r>
            <a:r>
              <a:rPr lang="en-US" altLang="zh-CN" b="1" dirty="0" smtClean="0">
                <a:latin typeface="黑体" panose="02010609060101010101" pitchFamily="49" charset="-122"/>
                <a:ea typeface="黑体" panose="02010609060101010101" pitchFamily="49" charset="-122"/>
              </a:rPr>
              <a:t>. </a:t>
            </a:r>
            <a:r>
              <a:rPr lang="zh-CN" altLang="en-US" sz="2800" b="1" dirty="0" smtClean="0">
                <a:latin typeface="黑体" panose="02010609060101010101" pitchFamily="49" charset="-122"/>
                <a:ea typeface="黑体" panose="02010609060101010101" pitchFamily="49" charset="-122"/>
              </a:rPr>
              <a:t>统计推断法</a:t>
            </a:r>
            <a:endParaRPr lang="en-US" altLang="zh-CN" sz="2800" b="1" dirty="0"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800" b="1" dirty="0" smtClean="0">
              <a:latin typeface="黑体" panose="02010609060101010101" pitchFamily="49" charset="-122"/>
              <a:ea typeface="黑体" panose="02010609060101010101" pitchFamily="49" charset="-122"/>
            </a:endParaRPr>
          </a:p>
          <a:p>
            <a:pPr eaLnBrk="1" hangingPunct="1"/>
            <a:r>
              <a:rPr lang="zh-CN" altLang="en-US" sz="2400" dirty="0" smtClean="0"/>
              <a:t>统计研究中，某些现象所包括的个体是有限的，另一些现象所包括的个体的量非常大或无限，对于前者可用综合指标法进行分析，而对于后者，则采用统计推断法进行分析。</a:t>
            </a:r>
            <a:endParaRPr lang="en-US" altLang="zh-CN" sz="2400" dirty="0" smtClean="0"/>
          </a:p>
          <a:p>
            <a:pPr eaLnBrk="1" hangingPunct="1"/>
            <a:endParaRPr lang="zh-CN" altLang="en-US" sz="2400" dirty="0" smtClean="0"/>
          </a:p>
          <a:p>
            <a:pPr eaLnBrk="1" hangingPunct="1"/>
            <a:r>
              <a:rPr lang="zh-CN" altLang="en-US" sz="2400" dirty="0" smtClean="0"/>
              <a:t>统计推断法是根据局部样本资料，按一定的置信标准，</a:t>
            </a:r>
            <a:r>
              <a:rPr lang="zh-CN" altLang="en-US" sz="2400" dirty="0" smtClean="0">
                <a:ea typeface="楷体_GB2312" pitchFamily="49" charset="-122"/>
              </a:rPr>
              <a:t>用样本数据来判断总体数量特征的统计分析方法。</a:t>
            </a:r>
            <a:endParaRPr lang="en-US" altLang="zh-CN" sz="2400" dirty="0" smtClean="0">
              <a:ea typeface="楷体_GB2312" pitchFamily="49" charset="-122"/>
            </a:endParaRPr>
          </a:p>
          <a:p>
            <a:pPr eaLnBrk="1" hangingPunct="1"/>
            <a:endParaRPr lang="zh-CN" altLang="en-US" sz="2400" u="sng" dirty="0" smtClean="0">
              <a:ea typeface="楷体_GB2312" pitchFamily="49" charset="-122"/>
            </a:endParaRPr>
          </a:p>
          <a:p>
            <a:pPr eaLnBrk="1" hangingPunct="1"/>
            <a:r>
              <a:rPr lang="zh-CN" altLang="en-US" sz="2400" dirty="0" smtClean="0"/>
              <a:t>统计推断法广泛用于对总体数量特征的估计和对总体某些假设的检验。</a:t>
            </a:r>
          </a:p>
        </p:txBody>
      </p:sp>
      <p:sp>
        <p:nvSpPr>
          <p:cNvPr id="7" name="Rectangle 2"/>
          <p:cNvSpPr txBox="1">
            <a:spLocks noChangeArrowheads="1"/>
          </p:cNvSpPr>
          <p:nvPr/>
        </p:nvSpPr>
        <p:spPr>
          <a:xfrm>
            <a:off x="0" y="0"/>
            <a:ext cx="7886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1.6 </a:t>
            </a:r>
            <a:r>
              <a:rPr lang="zh-CN" altLang="en-US" sz="3600" dirty="0" smtClean="0">
                <a:solidFill>
                  <a:srgbClr val="002060"/>
                </a:solidFill>
                <a:latin typeface="黑体" panose="02010609060101010101" pitchFamily="49" charset="-122"/>
                <a:ea typeface="黑体" panose="02010609060101010101" pitchFamily="49" charset="-122"/>
              </a:rPr>
              <a:t>统计的主要研究方法</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259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6FC5133-4F3B-46FA-B167-393B5458026C}" type="slidenum">
              <a:rPr lang="zh-CN" altLang="en-US"/>
              <a:pPr>
                <a:defRPr/>
              </a:pPr>
              <a:t>32</a:t>
            </a:fld>
            <a:endParaRPr lang="en-US" altLang="zh-CN"/>
          </a:p>
        </p:txBody>
      </p:sp>
      <p:sp>
        <p:nvSpPr>
          <p:cNvPr id="41988" name="Rectangle 3"/>
          <p:cNvSpPr>
            <a:spLocks noGrp="1" noChangeArrowheads="1"/>
          </p:cNvSpPr>
          <p:nvPr>
            <p:ph type="body" idx="1"/>
          </p:nvPr>
        </p:nvSpPr>
        <p:spPr>
          <a:xfrm>
            <a:off x="286544" y="1325563"/>
            <a:ext cx="8670420" cy="4967287"/>
          </a:xfrm>
        </p:spPr>
        <p:txBody>
          <a:bodyPr/>
          <a:lstStyle/>
          <a:p>
            <a:pPr eaLnBrk="1" hangingPunct="1">
              <a:buFont typeface="Wingdings" panose="05000000000000000000" pitchFamily="2" charset="2"/>
              <a:buNone/>
            </a:pPr>
            <a:r>
              <a:rPr lang="en-US" altLang="zh-CN" sz="2800" dirty="0" smtClean="0">
                <a:latin typeface="黑体" panose="02010609060101010101" pitchFamily="49" charset="-122"/>
                <a:ea typeface="黑体" panose="02010609060101010101" pitchFamily="49" charset="-122"/>
              </a:rPr>
              <a:t>5</a:t>
            </a:r>
            <a:r>
              <a:rPr lang="en-US" altLang="zh-CN"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统计模型法</a:t>
            </a:r>
            <a:endParaRPr lang="en-US" altLang="zh-CN" sz="2800" dirty="0"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800" dirty="0" smtClean="0">
              <a:latin typeface="黑体" panose="02010609060101010101" pitchFamily="49" charset="-122"/>
              <a:ea typeface="黑体" panose="02010609060101010101" pitchFamily="49" charset="-122"/>
            </a:endParaRPr>
          </a:p>
          <a:p>
            <a:pPr eaLnBrk="1" hangingPunct="1"/>
            <a:r>
              <a:rPr lang="zh-CN" altLang="en-US" sz="2400" dirty="0" smtClean="0"/>
              <a:t>统计模型法是根据一定的经济理论和假设条件，用数学模型去模拟客观经济现象相互关系的一种研究方法。</a:t>
            </a:r>
          </a:p>
          <a:p>
            <a:pPr eaLnBrk="1" hangingPunct="1"/>
            <a:endParaRPr lang="zh-CN" altLang="en-US" sz="2400" dirty="0" smtClean="0"/>
          </a:p>
          <a:p>
            <a:pPr eaLnBrk="1" hangingPunct="1"/>
            <a:r>
              <a:rPr lang="zh-CN" altLang="en-US" sz="2400" dirty="0" smtClean="0">
                <a:ea typeface="楷体_GB2312" pitchFamily="49" charset="-122"/>
              </a:rPr>
              <a:t>如相关分析法、回归分析法和统计预测法。</a:t>
            </a:r>
          </a:p>
          <a:p>
            <a:pPr eaLnBrk="1" hangingPunct="1">
              <a:buFont typeface="Wingdings" panose="05000000000000000000" pitchFamily="2" charset="2"/>
              <a:buNone/>
            </a:pPr>
            <a:endParaRPr lang="zh-CN" altLang="en-US" sz="2400" dirty="0" smtClean="0">
              <a:ea typeface="楷体_GB2312" pitchFamily="49" charset="-122"/>
            </a:endParaRPr>
          </a:p>
          <a:p>
            <a:pPr eaLnBrk="1" hangingPunct="1"/>
            <a:r>
              <a:rPr lang="zh-CN" altLang="en-US" sz="2400" dirty="0" smtClean="0"/>
              <a:t>描述数量关系，简化复杂关系。</a:t>
            </a:r>
          </a:p>
        </p:txBody>
      </p:sp>
      <p:sp>
        <p:nvSpPr>
          <p:cNvPr id="7" name="Rectangle 2"/>
          <p:cNvSpPr txBox="1">
            <a:spLocks noChangeArrowheads="1"/>
          </p:cNvSpPr>
          <p:nvPr/>
        </p:nvSpPr>
        <p:spPr>
          <a:xfrm>
            <a:off x="0" y="0"/>
            <a:ext cx="7886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1.6 </a:t>
            </a:r>
            <a:r>
              <a:rPr lang="zh-CN" altLang="en-US" sz="3600" dirty="0" smtClean="0">
                <a:solidFill>
                  <a:srgbClr val="002060"/>
                </a:solidFill>
                <a:latin typeface="黑体" panose="02010609060101010101" pitchFamily="49" charset="-122"/>
                <a:ea typeface="黑体" panose="02010609060101010101" pitchFamily="49" charset="-122"/>
              </a:rPr>
              <a:t>统计的主要研究方法</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287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84514" y="1325563"/>
            <a:ext cx="7886700" cy="2961388"/>
          </a:xfrm>
          <a:prstGeom prst="rect">
            <a:avLst/>
          </a:prstGeom>
        </p:spPr>
        <p:txBody>
          <a:bodyPr>
            <a:spAutoFit/>
          </a:bodyPr>
          <a:lstStyle/>
          <a:p>
            <a:pPr>
              <a:lnSpc>
                <a:spcPct val="150000"/>
              </a:lnSpc>
            </a:pPr>
            <a:r>
              <a:rPr lang="en-US" altLang="zh-CN" dirty="0" smtClean="0">
                <a:latin typeface="黑体" panose="02010609060101010101" pitchFamily="49" charset="-122"/>
                <a:ea typeface="黑体" panose="02010609060101010101" pitchFamily="49" charset="-122"/>
              </a:rPr>
              <a:t>1.4.1 </a:t>
            </a:r>
            <a:r>
              <a:rPr lang="zh-CN" altLang="en-US" dirty="0">
                <a:latin typeface="黑体" panose="02010609060101010101" pitchFamily="49" charset="-122"/>
                <a:ea typeface="黑体" panose="02010609060101010101" pitchFamily="49" charset="-122"/>
              </a:rPr>
              <a:t>统计总体和样本</a:t>
            </a:r>
          </a:p>
          <a:p>
            <a:pPr>
              <a:lnSpc>
                <a:spcPct val="150000"/>
              </a:lnSpc>
            </a:pPr>
            <a:r>
              <a:rPr lang="en-US" altLang="zh-CN" dirty="0" smtClean="0">
                <a:latin typeface="黑体" panose="02010609060101010101" pitchFamily="49" charset="-122"/>
                <a:ea typeface="黑体" panose="02010609060101010101" pitchFamily="49" charset="-122"/>
              </a:rPr>
              <a:t>1.4.2 </a:t>
            </a:r>
            <a:r>
              <a:rPr lang="zh-CN" altLang="en-US" dirty="0">
                <a:latin typeface="黑体" panose="02010609060101010101" pitchFamily="49" charset="-122"/>
                <a:ea typeface="黑体" panose="02010609060101010101" pitchFamily="49" charset="-122"/>
              </a:rPr>
              <a:t>标志和标志表现</a:t>
            </a:r>
          </a:p>
          <a:p>
            <a:pPr>
              <a:lnSpc>
                <a:spcPct val="150000"/>
              </a:lnSpc>
            </a:pPr>
            <a:r>
              <a:rPr lang="en-US" altLang="zh-CN" dirty="0" smtClean="0">
                <a:latin typeface="黑体" panose="02010609060101010101" pitchFamily="49" charset="-122"/>
                <a:ea typeface="黑体" panose="02010609060101010101" pitchFamily="49" charset="-122"/>
              </a:rPr>
              <a:t>1.4.3 </a:t>
            </a:r>
            <a:r>
              <a:rPr lang="zh-CN" altLang="en-US" dirty="0">
                <a:latin typeface="黑体" panose="02010609060101010101" pitchFamily="49" charset="-122"/>
                <a:ea typeface="黑体" panose="02010609060101010101" pitchFamily="49" charset="-122"/>
              </a:rPr>
              <a:t>变量和变量值</a:t>
            </a:r>
          </a:p>
          <a:p>
            <a:pPr>
              <a:lnSpc>
                <a:spcPct val="150000"/>
              </a:lnSpc>
            </a:pPr>
            <a:r>
              <a:rPr lang="en-US" altLang="zh-CN" dirty="0" smtClean="0">
                <a:latin typeface="黑体" panose="02010609060101010101" pitchFamily="49" charset="-122"/>
                <a:ea typeface="黑体" panose="02010609060101010101" pitchFamily="49" charset="-122"/>
              </a:rPr>
              <a:t>1.4.4 </a:t>
            </a:r>
            <a:r>
              <a:rPr lang="zh-CN" altLang="en-US" dirty="0">
                <a:latin typeface="黑体" panose="02010609060101010101" pitchFamily="49" charset="-122"/>
                <a:ea typeface="黑体" panose="02010609060101010101" pitchFamily="49" charset="-122"/>
              </a:rPr>
              <a:t>统计指标和统计指标体系</a:t>
            </a:r>
          </a:p>
        </p:txBody>
      </p:sp>
      <p:sp>
        <p:nvSpPr>
          <p:cNvPr id="5"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a:solidFill>
                  <a:srgbClr val="002060"/>
                </a:solidFill>
                <a:latin typeface="黑体" panose="02010609060101010101" pitchFamily="49" charset="-122"/>
                <a:ea typeface="黑体" panose="02010609060101010101" pitchFamily="49" charset="-122"/>
              </a:rPr>
              <a:t>1.4 </a:t>
            </a:r>
            <a:r>
              <a:rPr lang="zh-CN" altLang="en-US" sz="3600" dirty="0">
                <a:solidFill>
                  <a:srgbClr val="002060"/>
                </a:solidFill>
                <a:latin typeface="黑体" panose="02010609060101010101" pitchFamily="49" charset="-122"/>
                <a:ea typeface="黑体" panose="02010609060101010101" pitchFamily="49" charset="-122"/>
              </a:rPr>
              <a:t>统计学中的几个基本概念</a:t>
            </a:r>
          </a:p>
        </p:txBody>
      </p:sp>
    </p:spTree>
    <p:extLst>
      <p:ext uri="{BB962C8B-B14F-4D97-AF65-F5344CB8AC3E}">
        <p14:creationId xmlns:p14="http://schemas.microsoft.com/office/powerpoint/2010/main" val="3382037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CFD8E22-9433-477B-98E0-C57CEFC4DE4A}" type="slidenum">
              <a:rPr lang="zh-CN" altLang="en-US"/>
              <a:pPr>
                <a:defRPr/>
              </a:pPr>
              <a:t>34</a:t>
            </a:fld>
            <a:endParaRPr lang="en-US" altLang="zh-CN"/>
          </a:p>
        </p:txBody>
      </p:sp>
      <p:sp>
        <p:nvSpPr>
          <p:cNvPr id="44035"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a:solidFill>
                  <a:srgbClr val="002060"/>
                </a:solidFill>
                <a:latin typeface="黑体" panose="02010609060101010101" pitchFamily="49" charset="-122"/>
                <a:ea typeface="黑体" panose="02010609060101010101" pitchFamily="49" charset="-122"/>
              </a:rPr>
              <a:t>1.4.1 </a:t>
            </a:r>
            <a:r>
              <a:rPr lang="zh-CN" altLang="en-US" sz="3600" dirty="0">
                <a:solidFill>
                  <a:srgbClr val="002060"/>
                </a:solidFill>
                <a:latin typeface="黑体" panose="02010609060101010101" pitchFamily="49" charset="-122"/>
                <a:ea typeface="黑体" panose="02010609060101010101" pitchFamily="49" charset="-122"/>
              </a:rPr>
              <a:t>统计总体和样本</a:t>
            </a:r>
          </a:p>
        </p:txBody>
      </p:sp>
      <p:sp>
        <p:nvSpPr>
          <p:cNvPr id="152579" name="Rectangle 3"/>
          <p:cNvSpPr>
            <a:spLocks noGrp="1" noChangeArrowheads="1"/>
          </p:cNvSpPr>
          <p:nvPr>
            <p:ph type="body" idx="1"/>
          </p:nvPr>
        </p:nvSpPr>
        <p:spPr>
          <a:xfrm>
            <a:off x="207818" y="1028700"/>
            <a:ext cx="8654184" cy="5829299"/>
          </a:xfrm>
        </p:spPr>
        <p:txBody>
          <a:bodyPr>
            <a:normAutofit fontScale="92500" lnSpcReduction="10000"/>
          </a:bodyPr>
          <a:lstStyle/>
          <a:p>
            <a:pPr eaLnBrk="1" hangingPunct="1">
              <a:lnSpc>
                <a:spcPct val="90000"/>
              </a:lnSpc>
              <a:buFont typeface="Wingdings" panose="05000000000000000000" pitchFamily="2" charset="2"/>
              <a:buNone/>
              <a:defRPr/>
            </a:pPr>
            <a:r>
              <a:rPr lang="en-US" altLang="zh-CN" sz="3000" b="1" dirty="0" smtClean="0">
                <a:latin typeface="黑体" panose="02010609060101010101" pitchFamily="49" charset="-122"/>
                <a:ea typeface="黑体" panose="02010609060101010101" pitchFamily="49" charset="-122"/>
              </a:rPr>
              <a:t>1.</a:t>
            </a:r>
            <a:r>
              <a:rPr lang="zh-CN" altLang="en-US" sz="3000" b="1" dirty="0" smtClean="0">
                <a:latin typeface="黑体" panose="02010609060101010101" pitchFamily="49" charset="-122"/>
                <a:ea typeface="黑体" panose="02010609060101010101" pitchFamily="49" charset="-122"/>
              </a:rPr>
              <a:t>统计总体</a:t>
            </a:r>
          </a:p>
          <a:p>
            <a:pPr algn="just" eaLnBrk="1" hangingPunct="1">
              <a:lnSpc>
                <a:spcPct val="90000"/>
              </a:lnSpc>
              <a:buFont typeface="Wingdings" panose="05000000000000000000" pitchFamily="2" charset="2"/>
              <a:buChar char="p"/>
              <a:defRPr/>
            </a:pPr>
            <a:r>
              <a:rPr lang="zh-CN" altLang="en-US" sz="2400" b="1" dirty="0" smtClean="0">
                <a:solidFill>
                  <a:srgbClr val="00B050"/>
                </a:solidFill>
                <a:latin typeface="黑体" panose="02010609060101010101" pitchFamily="49" charset="-122"/>
                <a:ea typeface="黑体" panose="02010609060101010101" pitchFamily="49" charset="-122"/>
              </a:rPr>
              <a:t>统计总体</a:t>
            </a:r>
            <a:r>
              <a:rPr lang="zh-CN" altLang="en-US" sz="2400" dirty="0" smtClean="0">
                <a:latin typeface="黑体" panose="02010609060101010101" pitchFamily="49" charset="-122"/>
                <a:ea typeface="黑体" panose="02010609060101010101" pitchFamily="49" charset="-122"/>
              </a:rPr>
              <a:t>是统计研究的具体对象，简称总体，是根据一定的目的和要求所确定的研究事物的全体，是客观存在的、具有某种共同性质的许多个别单位所组成的整体。</a:t>
            </a:r>
          </a:p>
          <a:p>
            <a:pPr eaLnBrk="1" hangingPunct="1">
              <a:lnSpc>
                <a:spcPct val="90000"/>
              </a:lnSpc>
              <a:buFont typeface="Wingdings" panose="05000000000000000000" pitchFamily="2" charset="2"/>
              <a:buNone/>
              <a:defRPr/>
            </a:pP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Char char="p"/>
              <a:defRPr/>
            </a:pPr>
            <a:r>
              <a:rPr lang="zh-CN" altLang="en-US" sz="2400" dirty="0" smtClean="0">
                <a:latin typeface="黑体" panose="02010609060101010101" pitchFamily="49" charset="-122"/>
                <a:ea typeface="黑体" panose="02010609060101010101" pitchFamily="49" charset="-122"/>
              </a:rPr>
              <a:t>统计总体其构成的客观条件主要有三方面：</a:t>
            </a:r>
          </a:p>
          <a:p>
            <a:pPr lvl="1" eaLnBrk="1" hangingPunct="1">
              <a:lnSpc>
                <a:spcPct val="90000"/>
              </a:lnSpc>
              <a:buFont typeface="Wingdings" panose="05000000000000000000" pitchFamily="2" charset="2"/>
              <a:buChar char="Ø"/>
              <a:defRPr/>
            </a:pPr>
            <a:r>
              <a:rPr lang="zh-CN" altLang="en-US" sz="2000" dirty="0" smtClean="0">
                <a:latin typeface="黑体" panose="02010609060101010101" pitchFamily="49" charset="-122"/>
                <a:ea typeface="黑体" panose="02010609060101010101" pitchFamily="49" charset="-122"/>
              </a:rPr>
              <a:t> 同质性：所有个体必须在某些性质上是相同的</a:t>
            </a:r>
          </a:p>
          <a:p>
            <a:pPr lvl="1" eaLnBrk="1" hangingPunct="1">
              <a:lnSpc>
                <a:spcPct val="90000"/>
              </a:lnSpc>
              <a:buFont typeface="Wingdings" panose="05000000000000000000" pitchFamily="2" charset="2"/>
              <a:buChar char="Ø"/>
              <a:defRPr/>
            </a:pPr>
            <a:r>
              <a:rPr lang="zh-CN" altLang="en-US" sz="2000" dirty="0" smtClean="0">
                <a:latin typeface="黑体" panose="02010609060101010101" pitchFamily="49" charset="-122"/>
                <a:ea typeface="黑体" panose="02010609060101010101" pitchFamily="49" charset="-122"/>
              </a:rPr>
              <a:t> 大量性：统计总体由许多个体单位组成</a:t>
            </a:r>
          </a:p>
          <a:p>
            <a:pPr lvl="1" eaLnBrk="1" hangingPunct="1">
              <a:lnSpc>
                <a:spcPct val="90000"/>
              </a:lnSpc>
              <a:buFont typeface="Wingdings" panose="05000000000000000000" pitchFamily="2" charset="2"/>
              <a:buChar char="Ø"/>
              <a:defRPr/>
            </a:pPr>
            <a:r>
              <a:rPr lang="zh-CN" altLang="en-US" sz="2000" dirty="0" smtClean="0">
                <a:latin typeface="黑体" panose="02010609060101010101" pitchFamily="49" charset="-122"/>
                <a:ea typeface="黑体" panose="02010609060101010101" pitchFamily="49" charset="-122"/>
              </a:rPr>
              <a:t> 差异性</a:t>
            </a:r>
            <a:r>
              <a:rPr lang="ja-JP" altLang="en-US"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各单位之间存在不同                  </a:t>
            </a:r>
            <a:endParaRPr lang="en-US" altLang="zh-CN" sz="1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Char char="p"/>
              <a:defRPr/>
            </a:pPr>
            <a:r>
              <a:rPr lang="zh-CN" altLang="en-US" sz="2400" b="1" dirty="0" smtClean="0">
                <a:solidFill>
                  <a:srgbClr val="00B050"/>
                </a:solidFill>
                <a:latin typeface="黑体" panose="02010609060101010101" pitchFamily="49" charset="-122"/>
                <a:ea typeface="黑体" panose="02010609060101010101" pitchFamily="49" charset="-122"/>
              </a:rPr>
              <a:t>总体单位</a:t>
            </a:r>
            <a:r>
              <a:rPr lang="zh-CN" altLang="en-US" sz="2400" dirty="0" smtClean="0">
                <a:latin typeface="黑体" panose="02010609060101010101" pitchFamily="49" charset="-122"/>
                <a:ea typeface="黑体" panose="02010609060101010101" pitchFamily="49" charset="-122"/>
              </a:rPr>
              <a:t>是指构成总体的个体单位，是组成统计总体的基本单位</a:t>
            </a:r>
            <a:r>
              <a:rPr lang="zh-CN" altLang="en-US" sz="1800" dirty="0" smtClean="0">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defRPr/>
            </a:pPr>
            <a:endParaRPr lang="en-US" altLang="zh-CN" sz="1800"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en-US" altLang="zh-CN" sz="2400" b="1" i="1" u="sng" dirty="0" smtClean="0">
                <a:solidFill>
                  <a:srgbClr val="002060"/>
                </a:solidFill>
                <a:latin typeface="黑体" panose="02010609060101010101" pitchFamily="49" charset="-122"/>
                <a:ea typeface="黑体" panose="02010609060101010101" pitchFamily="49" charset="-122"/>
              </a:rPr>
              <a:t>*</a:t>
            </a:r>
            <a:r>
              <a:rPr lang="zh-CN" altLang="en-US" sz="2400" b="1" i="1" u="sng" dirty="0" smtClean="0">
                <a:solidFill>
                  <a:srgbClr val="002060"/>
                </a:solidFill>
                <a:latin typeface="黑体" panose="02010609060101010101" pitchFamily="49" charset="-122"/>
                <a:ea typeface="黑体" panose="02010609060101010101" pitchFamily="49" charset="-122"/>
              </a:rPr>
              <a:t>总体与总体单位随研究对象的不同而改变</a:t>
            </a:r>
          </a:p>
          <a:p>
            <a:pPr eaLnBrk="1" hangingPunct="1">
              <a:lnSpc>
                <a:spcPct val="90000"/>
              </a:lnSpc>
              <a:buFont typeface="Wingdings" panose="05000000000000000000" pitchFamily="2" charset="2"/>
              <a:buNone/>
              <a:defRPr/>
            </a:pPr>
            <a:r>
              <a:rPr lang="zh-CN" altLang="en-US" sz="2000" dirty="0" smtClean="0">
                <a:latin typeface="黑体" panose="02010609060101010101" pitchFamily="49" charset="-122"/>
                <a:ea typeface="黑体" panose="02010609060101010101" pitchFamily="49" charset="-122"/>
              </a:rPr>
              <a:t>      </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例：当研究某个地区工业企业生产情况时，该地区所属工业企业的全体便构成统计总体，各个企业就是总体单位。当研究一个企业的生产情况时，则企业是总体，企业下属各车间为总体单位。</a:t>
            </a: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3616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6149F7E-B379-4BAF-9FD5-87F5469C9E71}" type="slidenum">
              <a:rPr lang="zh-CN" altLang="en-US"/>
              <a:pPr>
                <a:defRPr/>
              </a:pPr>
              <a:t>35</a:t>
            </a:fld>
            <a:endParaRPr lang="en-US" altLang="zh-CN"/>
          </a:p>
        </p:txBody>
      </p:sp>
      <p:sp>
        <p:nvSpPr>
          <p:cNvPr id="45060" name="Rectangle 3"/>
          <p:cNvSpPr>
            <a:spLocks noGrp="1" noChangeArrowheads="1"/>
          </p:cNvSpPr>
          <p:nvPr>
            <p:ph type="body" idx="1"/>
          </p:nvPr>
        </p:nvSpPr>
        <p:spPr>
          <a:xfrm>
            <a:off x="207818" y="1230314"/>
            <a:ext cx="8707582" cy="5445125"/>
          </a:xfrm>
        </p:spPr>
        <p:txBody>
          <a:bodyPr/>
          <a:lstStyle/>
          <a:p>
            <a:pPr>
              <a:lnSpc>
                <a:spcPct val="80000"/>
              </a:lnSpc>
              <a:buNone/>
              <a:defRPr/>
            </a:pPr>
            <a:r>
              <a:rPr lang="en-US" altLang="zh-CN" b="1" dirty="0">
                <a:latin typeface="黑体" panose="02010609060101010101" pitchFamily="49" charset="-122"/>
                <a:ea typeface="黑体" panose="02010609060101010101" pitchFamily="49" charset="-122"/>
              </a:rPr>
              <a:t>2. </a:t>
            </a:r>
            <a:r>
              <a:rPr lang="zh-CN" altLang="en-US" b="1" dirty="0">
                <a:latin typeface="黑体" panose="02010609060101010101" pitchFamily="49" charset="-122"/>
                <a:ea typeface="黑体" panose="02010609060101010101" pitchFamily="49" charset="-122"/>
              </a:rPr>
              <a:t>样本</a:t>
            </a:r>
          </a:p>
          <a:p>
            <a:pPr marL="476250" indent="-476250" eaLnBrk="1" hangingPunct="1">
              <a:lnSpc>
                <a:spcPct val="90000"/>
              </a:lnSpc>
              <a:buFont typeface="Wingdings" panose="05000000000000000000" pitchFamily="2" charset="2"/>
              <a:buNone/>
            </a:pPr>
            <a:r>
              <a:rPr lang="zh-CN" altLang="en-US" sz="2800" dirty="0" smtClean="0">
                <a:solidFill>
                  <a:srgbClr val="CC3300"/>
                </a:solidFill>
                <a:latin typeface="楷体_GB2312" pitchFamily="49" charset="-122"/>
                <a:ea typeface="楷体_GB2312" pitchFamily="49" charset="-122"/>
              </a:rPr>
              <a:t>    </a:t>
            </a:r>
            <a:r>
              <a:rPr lang="zh-CN" altLang="en-US" sz="2400" b="1" dirty="0" smtClean="0">
                <a:solidFill>
                  <a:srgbClr val="CC3300"/>
                </a:solidFill>
                <a:latin typeface="黑体" panose="02010609060101010101" pitchFamily="49" charset="-122"/>
                <a:ea typeface="黑体" panose="02010609060101010101" pitchFamily="49" charset="-122"/>
              </a:rPr>
              <a:t>样本</a:t>
            </a:r>
            <a:r>
              <a:rPr lang="zh-CN" altLang="en-US" sz="2400" dirty="0" smtClean="0">
                <a:latin typeface="黑体" panose="02010609060101010101" pitchFamily="49" charset="-122"/>
                <a:ea typeface="黑体" panose="02010609060101010101" pitchFamily="49" charset="-122"/>
              </a:rPr>
              <a:t>是指在统计总体中按照随机原则抽取出来的那部分单位所组成的小总体。</a:t>
            </a:r>
          </a:p>
          <a:p>
            <a:pPr marL="476250" indent="-476250" eaLnBrk="1" hangingPunct="1">
              <a:lnSpc>
                <a:spcPct val="90000"/>
              </a:lnSpc>
              <a:buFont typeface="Wingdings" panose="05000000000000000000" pitchFamily="2" charset="2"/>
              <a:buNone/>
            </a:pPr>
            <a:r>
              <a:rPr lang="zh-CN" altLang="en-US" sz="2800" dirty="0" smtClean="0">
                <a:latin typeface="宋体" panose="02010600030101010101" pitchFamily="2" charset="-122"/>
              </a:rPr>
              <a:t>  </a:t>
            </a:r>
          </a:p>
          <a:p>
            <a:pPr eaLnBrk="1" hangingPunct="1">
              <a:lnSpc>
                <a:spcPct val="90000"/>
              </a:lnSpc>
              <a:buFont typeface="Wingdings" panose="05000000000000000000" pitchFamily="2" charset="2"/>
              <a:buChar char="p"/>
            </a:pPr>
            <a:r>
              <a:rPr lang="zh-CN" altLang="en-US" sz="2400" b="1" dirty="0" smtClean="0">
                <a:solidFill>
                  <a:srgbClr val="00B050"/>
                </a:solidFill>
                <a:latin typeface="黑体" panose="02010609060101010101" pitchFamily="49" charset="-122"/>
                <a:ea typeface="黑体" panose="02010609060101010101" pitchFamily="49" charset="-122"/>
              </a:rPr>
              <a:t>样本的特点：</a:t>
            </a:r>
          </a:p>
          <a:p>
            <a:pPr marL="933450" lvl="1" indent="-476250">
              <a:lnSpc>
                <a:spcPct val="100000"/>
              </a:lnSpc>
              <a:buFont typeface="Wingdings" panose="05000000000000000000" pitchFamily="2" charset="2"/>
              <a:buAutoNum type="circleNumDbPlain"/>
            </a:pPr>
            <a:r>
              <a:rPr lang="zh-CN" altLang="en-US" dirty="0" smtClean="0">
                <a:latin typeface="黑体" panose="02010609060101010101" pitchFamily="49" charset="-122"/>
                <a:ea typeface="黑体" panose="02010609060101010101" pitchFamily="49" charset="-122"/>
              </a:rPr>
              <a:t>  代表性：代表总体</a:t>
            </a:r>
          </a:p>
          <a:p>
            <a:pPr marL="933450" lvl="1" indent="-476250">
              <a:lnSpc>
                <a:spcPct val="100000"/>
              </a:lnSpc>
              <a:buFont typeface="Wingdings" panose="05000000000000000000" pitchFamily="2" charset="2"/>
              <a:buAutoNum type="circleNumDbPlain"/>
            </a:pPr>
            <a:r>
              <a:rPr lang="zh-CN" altLang="en-US" dirty="0" smtClean="0">
                <a:latin typeface="黑体" panose="02010609060101010101" pitchFamily="49" charset="-122"/>
                <a:ea typeface="黑体" panose="02010609060101010101" pitchFamily="49" charset="-122"/>
              </a:rPr>
              <a:t>  客观性：随机和非随机抽样</a:t>
            </a:r>
          </a:p>
          <a:p>
            <a:pPr marL="933450" lvl="1" indent="-476250">
              <a:lnSpc>
                <a:spcPct val="100000"/>
              </a:lnSpc>
              <a:buFont typeface="Wingdings" panose="05000000000000000000" pitchFamily="2" charset="2"/>
              <a:buAutoNum type="circleNumDbPlain"/>
            </a:pPr>
            <a:r>
              <a:rPr lang="zh-CN" altLang="en-US" dirty="0" smtClean="0">
                <a:latin typeface="黑体" panose="02010609060101010101" pitchFamily="49" charset="-122"/>
                <a:ea typeface="黑体" panose="02010609060101010101" pitchFamily="49" charset="-122"/>
              </a:rPr>
              <a:t>  随机性：样本的随机性</a:t>
            </a:r>
          </a:p>
          <a:p>
            <a:pPr marL="933450" lvl="1" indent="-476250">
              <a:lnSpc>
                <a:spcPct val="100000"/>
              </a:lnSpc>
              <a:buFont typeface="Wingdings" panose="05000000000000000000" pitchFamily="2" charset="2"/>
              <a:buAutoNum type="circleNumDbPlain"/>
            </a:pPr>
            <a:r>
              <a:rPr lang="zh-CN" altLang="en-US" dirty="0" smtClean="0">
                <a:latin typeface="黑体" panose="02010609060101010101" pitchFamily="49" charset="-122"/>
                <a:ea typeface="黑体" panose="02010609060101010101" pitchFamily="49" charset="-122"/>
              </a:rPr>
              <a:t>  排他性：必须抽取自总体内部</a:t>
            </a:r>
          </a:p>
          <a:p>
            <a:pPr marL="476250" indent="-476250" eaLnBrk="1" hangingPunct="1">
              <a:lnSpc>
                <a:spcPct val="90000"/>
              </a:lnSpc>
              <a:buFont typeface="Wingdings" panose="05000000000000000000" pitchFamily="2" charset="2"/>
              <a:buNone/>
            </a:pPr>
            <a:endParaRPr lang="zh-CN" altLang="en-US" sz="2800" dirty="0" smtClean="0">
              <a:latin typeface="宋体" panose="02010600030101010101" pitchFamily="2" charset="-122"/>
            </a:endParaRPr>
          </a:p>
        </p:txBody>
      </p:sp>
      <p:sp>
        <p:nvSpPr>
          <p:cNvPr id="7"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a:solidFill>
                  <a:srgbClr val="002060"/>
                </a:solidFill>
                <a:latin typeface="黑体" panose="02010609060101010101" pitchFamily="49" charset="-122"/>
                <a:ea typeface="黑体" panose="02010609060101010101" pitchFamily="49" charset="-122"/>
              </a:rPr>
              <a:t>1.4.1 </a:t>
            </a:r>
            <a:r>
              <a:rPr lang="zh-CN" altLang="en-US" sz="3600" dirty="0">
                <a:solidFill>
                  <a:srgbClr val="002060"/>
                </a:solidFill>
                <a:latin typeface="黑体" panose="02010609060101010101" pitchFamily="49" charset="-122"/>
                <a:ea typeface="黑体" panose="02010609060101010101" pitchFamily="49" charset="-122"/>
              </a:rPr>
              <a:t>统计总体和样本</a:t>
            </a:r>
          </a:p>
        </p:txBody>
      </p:sp>
    </p:spTree>
    <p:extLst>
      <p:ext uri="{BB962C8B-B14F-4D97-AF65-F5344CB8AC3E}">
        <p14:creationId xmlns:p14="http://schemas.microsoft.com/office/powerpoint/2010/main" val="2908745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3B5EE4D-0057-4F74-9160-B22EAB8F1159}" type="slidenum">
              <a:rPr lang="zh-CN" altLang="en-US"/>
              <a:pPr>
                <a:defRPr/>
              </a:pPr>
              <a:t>36</a:t>
            </a:fld>
            <a:endParaRPr lang="en-US" altLang="zh-CN"/>
          </a:p>
        </p:txBody>
      </p:sp>
      <p:sp>
        <p:nvSpPr>
          <p:cNvPr id="46084" name="Rectangle 3"/>
          <p:cNvSpPr>
            <a:spLocks noGrp="1" noChangeArrowheads="1"/>
          </p:cNvSpPr>
          <p:nvPr>
            <p:ph type="body" idx="1"/>
          </p:nvPr>
        </p:nvSpPr>
        <p:spPr>
          <a:xfrm>
            <a:off x="271463" y="1180091"/>
            <a:ext cx="8243887" cy="4967287"/>
          </a:xfrm>
        </p:spPr>
        <p:txBody>
          <a:bodyPr/>
          <a:lstStyle/>
          <a:p>
            <a:pPr eaLnBrk="1" hangingPunct="1">
              <a:lnSpc>
                <a:spcPct val="90000"/>
              </a:lnSpc>
              <a:buFont typeface="Wingdings" panose="05000000000000000000" pitchFamily="2" charset="2"/>
              <a:buNone/>
            </a:pPr>
            <a:r>
              <a:rPr lang="en-US" altLang="zh-CN" sz="2800" b="1" dirty="0" smtClean="0">
                <a:latin typeface="黑体" panose="02010609060101010101" pitchFamily="49" charset="-122"/>
                <a:ea typeface="黑体" panose="02010609060101010101" pitchFamily="49" charset="-122"/>
              </a:rPr>
              <a:t>1. </a:t>
            </a:r>
            <a:r>
              <a:rPr lang="zh-CN" altLang="en-US" b="1" dirty="0">
                <a:latin typeface="黑体" panose="02010609060101010101" pitchFamily="49" charset="-122"/>
                <a:ea typeface="黑体" panose="02010609060101010101" pitchFamily="49" charset="-122"/>
              </a:rPr>
              <a:t>标志</a:t>
            </a:r>
            <a:endParaRPr lang="zh-CN" altLang="en-US" sz="2800" b="1"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400" b="1" dirty="0" smtClean="0">
                <a:solidFill>
                  <a:srgbClr val="00B050"/>
                </a:solidFill>
                <a:latin typeface="黑体" panose="02010609060101010101" pitchFamily="49" charset="-122"/>
                <a:ea typeface="黑体" panose="02010609060101010101" pitchFamily="49" charset="-122"/>
              </a:rPr>
              <a:t>标志</a:t>
            </a:r>
            <a:r>
              <a:rPr lang="zh-CN" altLang="en-US" sz="2400" dirty="0" smtClean="0">
                <a:latin typeface="黑体" panose="02010609060101010101" pitchFamily="49" charset="-122"/>
                <a:ea typeface="黑体" panose="02010609060101010101" pitchFamily="49" charset="-122"/>
              </a:rPr>
              <a:t>是说明</a:t>
            </a:r>
            <a:r>
              <a:rPr lang="zh-CN" altLang="en-US" sz="2400" u="sng" dirty="0" smtClean="0">
                <a:latin typeface="黑体" panose="02010609060101010101" pitchFamily="49" charset="-122"/>
                <a:ea typeface="黑体" panose="02010609060101010101" pitchFamily="49" charset="-122"/>
              </a:rPr>
              <a:t>总体单位属性或特征的名称</a:t>
            </a:r>
            <a:r>
              <a:rPr lang="zh-CN" altLang="en-US" sz="2400" dirty="0" smtClean="0">
                <a:latin typeface="黑体" panose="02010609060101010101" pitchFamily="49" charset="-122"/>
                <a:ea typeface="黑体" panose="02010609060101010101" pitchFamily="49" charset="-122"/>
              </a:rPr>
              <a:t>，总体单位是标志的</a:t>
            </a:r>
            <a:endParaRPr lang="en-US" altLang="zh-CN" sz="24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直接承担者，标志是依附于单位的。</a:t>
            </a: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例如：每个企业表现为规模不同、产品不同等</a:t>
            </a:r>
          </a:p>
          <a:p>
            <a:pPr eaLnBrk="1" hangingPunct="1">
              <a:lnSpc>
                <a:spcPct val="90000"/>
              </a:lnSpc>
              <a:buFont typeface="Wingdings" panose="05000000000000000000" pitchFamily="2" charset="2"/>
              <a:buNone/>
            </a:pPr>
            <a:endParaRPr lang="en-US" altLang="zh-CN" sz="24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400" b="1" dirty="0" smtClean="0">
                <a:solidFill>
                  <a:srgbClr val="00B050"/>
                </a:solidFill>
                <a:latin typeface="黑体" panose="02010609060101010101" pitchFamily="49" charset="-122"/>
                <a:ea typeface="黑体" panose="02010609060101010101" pitchFamily="49" charset="-122"/>
              </a:rPr>
              <a:t>标志表现</a:t>
            </a:r>
            <a:r>
              <a:rPr lang="zh-CN" altLang="en-US" sz="2400" dirty="0" smtClean="0">
                <a:latin typeface="黑体" panose="02010609060101010101" pitchFamily="49" charset="-122"/>
                <a:ea typeface="黑体" panose="02010609060101010101" pitchFamily="49" charset="-122"/>
              </a:rPr>
              <a:t>是标志特征在各单位的具体表现。</a:t>
            </a:r>
          </a:p>
          <a:p>
            <a:pPr eaLnBrk="1" hangingPunct="1">
              <a:lnSpc>
                <a:spcPct val="9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例如：职业</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标志表现为工人、医生等；</a:t>
            </a:r>
          </a:p>
          <a:p>
            <a:pPr eaLnBrk="1" hangingPunct="1">
              <a:lnSpc>
                <a:spcPct val="90000"/>
              </a:lnSpc>
              <a:buFont typeface="Wingdings" panose="05000000000000000000" pitchFamily="2" charset="2"/>
              <a:buNone/>
            </a:pP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年龄</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标志表现为</a:t>
            </a:r>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2</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3</a:t>
            </a:r>
            <a:r>
              <a:rPr lang="zh-CN" altLang="en-US" sz="2000" dirty="0" smtClean="0">
                <a:latin typeface="黑体" panose="02010609060101010101" pitchFamily="49" charset="-122"/>
                <a:ea typeface="黑体" panose="02010609060101010101" pitchFamily="49" charset="-122"/>
              </a:rPr>
              <a:t>等</a:t>
            </a:r>
          </a:p>
        </p:txBody>
      </p:sp>
      <p:sp>
        <p:nvSpPr>
          <p:cNvPr id="8"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1.4.2 </a:t>
            </a:r>
            <a:r>
              <a:rPr lang="zh-CN" altLang="en-US" sz="3600" dirty="0" smtClean="0">
                <a:solidFill>
                  <a:srgbClr val="002060"/>
                </a:solidFill>
                <a:latin typeface="黑体" panose="02010609060101010101" pitchFamily="49" charset="-122"/>
                <a:ea typeface="黑体" panose="02010609060101010101" pitchFamily="49" charset="-122"/>
              </a:rPr>
              <a:t>标志</a:t>
            </a:r>
            <a:r>
              <a:rPr lang="zh-CN" altLang="en-US" sz="3600" dirty="0">
                <a:solidFill>
                  <a:srgbClr val="002060"/>
                </a:solidFill>
                <a:latin typeface="黑体" panose="02010609060101010101" pitchFamily="49" charset="-122"/>
                <a:ea typeface="黑体" panose="02010609060101010101" pitchFamily="49" charset="-122"/>
              </a:rPr>
              <a:t>和标志表现</a:t>
            </a:r>
          </a:p>
        </p:txBody>
      </p:sp>
    </p:spTree>
    <p:extLst>
      <p:ext uri="{BB962C8B-B14F-4D97-AF65-F5344CB8AC3E}">
        <p14:creationId xmlns:p14="http://schemas.microsoft.com/office/powerpoint/2010/main" val="149702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7F8FF9BD-6A4E-4953-816A-D408C5ACE691}" type="slidenum">
              <a:rPr lang="zh-CN" altLang="en-US"/>
              <a:pPr>
                <a:defRPr/>
              </a:pPr>
              <a:t>37</a:t>
            </a:fld>
            <a:endParaRPr lang="en-US" altLang="zh-CN"/>
          </a:p>
        </p:txBody>
      </p:sp>
      <p:sp>
        <p:nvSpPr>
          <p:cNvPr id="211971" name="Rectangle 3"/>
          <p:cNvSpPr>
            <a:spLocks noGrp="1" noChangeArrowheads="1"/>
          </p:cNvSpPr>
          <p:nvPr>
            <p:ph type="body" idx="1"/>
          </p:nvPr>
        </p:nvSpPr>
        <p:spPr>
          <a:xfrm>
            <a:off x="331212" y="1325563"/>
            <a:ext cx="8540461" cy="4967287"/>
          </a:xfrm>
        </p:spPr>
        <p:txBody>
          <a:bodyPr>
            <a:normAutofit fontScale="77500" lnSpcReduction="20000"/>
          </a:bodyPr>
          <a:lstStyle/>
          <a:p>
            <a:pPr algn="just" eaLnBrk="1" hangingPunct="1">
              <a:lnSpc>
                <a:spcPct val="90000"/>
              </a:lnSpc>
              <a:buFont typeface="Wingdings" panose="05000000000000000000" pitchFamily="2" charset="2"/>
              <a:buNone/>
              <a:defRPr/>
            </a:pPr>
            <a:r>
              <a:rPr lang="en-US" altLang="zh-CN" sz="4000" b="1" dirty="0" smtClean="0">
                <a:latin typeface="黑体" panose="02010609060101010101" pitchFamily="49" charset="-122"/>
                <a:ea typeface="黑体" panose="02010609060101010101" pitchFamily="49" charset="-122"/>
              </a:rPr>
              <a:t>2. </a:t>
            </a:r>
            <a:r>
              <a:rPr lang="zh-CN" altLang="en-US" sz="4000" b="1" dirty="0" smtClean="0">
                <a:latin typeface="黑体" panose="02010609060101010101" pitchFamily="49" charset="-122"/>
                <a:ea typeface="黑体" panose="02010609060101010101" pitchFamily="49" charset="-122"/>
              </a:rPr>
              <a:t>分类</a:t>
            </a:r>
            <a:r>
              <a:rPr lang="en-US" altLang="zh-CN" sz="4000" b="1" dirty="0" smtClean="0">
                <a:latin typeface="黑体" panose="02010609060101010101" pitchFamily="49" charset="-122"/>
                <a:ea typeface="黑体" panose="02010609060101010101" pitchFamily="49" charset="-122"/>
              </a:rPr>
              <a:t> </a:t>
            </a:r>
          </a:p>
          <a:p>
            <a:pPr algn="just" eaLnBrk="1" hangingPunct="1">
              <a:lnSpc>
                <a:spcPct val="90000"/>
              </a:lnSpc>
              <a:buFont typeface="Wingdings" panose="05000000000000000000" pitchFamily="2" charset="2"/>
              <a:buNone/>
              <a:defRPr/>
            </a:pPr>
            <a:endParaRPr lang="en-US" altLang="zh-CN" sz="2400" dirty="0" smtClean="0">
              <a:ea typeface="楷体_GB2312" pitchFamily="49" charset="-122"/>
            </a:endParaRPr>
          </a:p>
          <a:p>
            <a:pPr algn="just" eaLnBrk="1" hangingPunct="1">
              <a:lnSpc>
                <a:spcPct val="90000"/>
              </a:lnSpc>
              <a:buFont typeface="Wingdings" panose="05000000000000000000" pitchFamily="2" charset="2"/>
              <a:buChar char="Ø"/>
              <a:defRPr/>
            </a:pPr>
            <a:r>
              <a:rPr lang="zh-CN" altLang="en-US" sz="3400" dirty="0" smtClean="0">
                <a:latin typeface="黑体" panose="02010609060101010101" pitchFamily="49" charset="-122"/>
                <a:ea typeface="黑体" panose="02010609060101010101" pitchFamily="49" charset="-122"/>
              </a:rPr>
              <a:t>按标志的特征不同可以分为品质标志和数量标志。</a:t>
            </a:r>
          </a:p>
          <a:p>
            <a:pPr algn="just" eaLnBrk="1" hangingPunct="1">
              <a:lnSpc>
                <a:spcPct val="90000"/>
              </a:lnSpc>
              <a:buFont typeface="Wingdings" panose="05000000000000000000" pitchFamily="2" charset="2"/>
              <a:buNone/>
              <a:defRPr/>
            </a:pPr>
            <a:r>
              <a:rPr lang="zh-CN" altLang="en-US" sz="3200" dirty="0" smtClean="0">
                <a:latin typeface="黑体" panose="02010609060101010101" pitchFamily="49" charset="-122"/>
                <a:ea typeface="黑体" panose="02010609060101010101" pitchFamily="49" charset="-122"/>
              </a:rPr>
              <a:t>   </a:t>
            </a:r>
            <a:endParaRPr lang="en-US" altLang="zh-CN" sz="32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600" b="1" dirty="0" smtClean="0">
                <a:solidFill>
                  <a:srgbClr val="00B050"/>
                </a:solidFill>
                <a:latin typeface="黑体" panose="02010609060101010101" pitchFamily="49" charset="-122"/>
                <a:ea typeface="黑体" panose="02010609060101010101" pitchFamily="49" charset="-122"/>
              </a:rPr>
              <a:t>品质标志</a:t>
            </a:r>
            <a:r>
              <a:rPr lang="zh-CN" altLang="en-US" sz="2600" dirty="0" smtClean="0">
                <a:latin typeface="黑体" panose="02010609060101010101" pitchFamily="49" charset="-122"/>
                <a:ea typeface="黑体" panose="02010609060101010101" pitchFamily="49" charset="-122"/>
              </a:rPr>
              <a:t>：是表明总体单位属性方面的特征，只能用文字说明，不能用数</a:t>
            </a:r>
            <a:endParaRPr lang="en-US" altLang="zh-CN" sz="2600" dirty="0" smtClean="0">
              <a:latin typeface="黑体" panose="02010609060101010101" pitchFamily="49" charset="-122"/>
              <a:ea typeface="黑体" panose="02010609060101010101" pitchFamily="49" charset="-122"/>
            </a:endParaRPr>
          </a:p>
          <a:p>
            <a:pPr algn="just">
              <a:buNone/>
              <a:defRPr/>
            </a:pPr>
            <a:r>
              <a:rPr lang="zh-CN" altLang="en-US" sz="2600" dirty="0" smtClean="0">
                <a:latin typeface="黑体" panose="02010609060101010101" pitchFamily="49" charset="-122"/>
                <a:ea typeface="黑体" panose="02010609060101010101" pitchFamily="49" charset="-122"/>
              </a:rPr>
              <a:t>值来表示的标志。</a:t>
            </a:r>
            <a:r>
              <a:rPr lang="zh-CN" altLang="en-US" sz="2600" dirty="0" smtClean="0">
                <a:effectLst>
                  <a:outerShdw blurRad="38100" dist="38100" dir="2700000" algn="tl">
                    <a:srgbClr val="C0C0C0"/>
                  </a:outerShdw>
                </a:effectLst>
                <a:latin typeface="黑体" panose="02010609060101010101" pitchFamily="49" charset="-122"/>
                <a:ea typeface="黑体" panose="02010609060101010101" pitchFamily="49" charset="-122"/>
              </a:rPr>
              <a:t>例：企业类型：如国有</a:t>
            </a:r>
            <a:r>
              <a:rPr lang="zh-CN" altLang="en-US" sz="2600" dirty="0">
                <a:effectLst>
                  <a:outerShdw blurRad="38100" dist="38100" dir="2700000" algn="tl">
                    <a:srgbClr val="C0C0C0"/>
                  </a:outerShdw>
                </a:effectLst>
                <a:latin typeface="黑体" panose="02010609060101010101" pitchFamily="49" charset="-122"/>
                <a:ea typeface="黑体" panose="02010609060101010101" pitchFamily="49" charset="-122"/>
              </a:rPr>
              <a:t>、集体、</a:t>
            </a:r>
            <a:r>
              <a:rPr lang="zh-CN" altLang="en-US" sz="2600" dirty="0" smtClean="0">
                <a:effectLst>
                  <a:outerShdw blurRad="38100" dist="38100" dir="2700000" algn="tl">
                    <a:srgbClr val="C0C0C0"/>
                  </a:outerShdw>
                </a:effectLst>
                <a:latin typeface="黑体" panose="02010609060101010101" pitchFamily="49" charset="-122"/>
                <a:ea typeface="黑体" panose="02010609060101010101" pitchFamily="49" charset="-122"/>
              </a:rPr>
              <a:t>私营</a:t>
            </a:r>
            <a:endParaRPr lang="en-US" altLang="zh-CN" sz="2600"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algn="just">
              <a:buNone/>
              <a:defRPr/>
            </a:pPr>
            <a:r>
              <a:rPr lang="en-US" altLang="zh-CN" sz="26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6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600" dirty="0" smtClean="0">
                <a:effectLst>
                  <a:outerShdw blurRad="38100" dist="38100" dir="2700000" algn="tl">
                    <a:srgbClr val="C0C0C0"/>
                  </a:outerShdw>
                </a:effectLst>
                <a:latin typeface="黑体" panose="02010609060101010101" pitchFamily="49" charset="-122"/>
                <a:ea typeface="黑体" panose="02010609060101010101" pitchFamily="49" charset="-122"/>
              </a:rPr>
              <a:t>性别：男</a:t>
            </a:r>
            <a:r>
              <a:rPr lang="zh-CN" altLang="en-US" sz="2600" dirty="0">
                <a:effectLst>
                  <a:outerShdw blurRad="38100" dist="38100" dir="2700000" algn="tl">
                    <a:srgbClr val="C0C0C0"/>
                  </a:outerShdw>
                </a:effectLst>
                <a:latin typeface="黑体" panose="02010609060101010101" pitchFamily="49" charset="-122"/>
                <a:ea typeface="黑体" panose="02010609060101010101" pitchFamily="49" charset="-122"/>
              </a:rPr>
              <a:t>、女</a:t>
            </a:r>
            <a:r>
              <a:rPr lang="zh-CN" altLang="en-US" sz="2600" dirty="0">
                <a:latin typeface="黑体" panose="02010609060101010101" pitchFamily="49" charset="-122"/>
                <a:ea typeface="黑体" panose="02010609060101010101" pitchFamily="49" charset="-122"/>
              </a:rPr>
              <a:t> </a:t>
            </a:r>
            <a:endParaRPr lang="zh-CN" altLang="en-US" sz="2600"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600" dirty="0" smtClean="0">
                <a:latin typeface="黑体" panose="02010609060101010101" pitchFamily="49" charset="-122"/>
                <a:ea typeface="黑体" panose="02010609060101010101" pitchFamily="49" charset="-122"/>
              </a:rPr>
              <a:t>   </a:t>
            </a:r>
            <a:endParaRPr lang="en-US" altLang="zh-CN" sz="26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600" b="1" dirty="0" smtClean="0">
                <a:solidFill>
                  <a:srgbClr val="00B050"/>
                </a:solidFill>
                <a:latin typeface="黑体" panose="02010609060101010101" pitchFamily="49" charset="-122"/>
                <a:ea typeface="黑体" panose="02010609060101010101" pitchFamily="49" charset="-122"/>
              </a:rPr>
              <a:t>数量标志：</a:t>
            </a:r>
            <a:r>
              <a:rPr lang="zh-CN" altLang="en-US" sz="2600" dirty="0" smtClean="0">
                <a:latin typeface="黑体" panose="02010609060101010101" pitchFamily="49" charset="-122"/>
                <a:ea typeface="黑体" panose="02010609060101010101" pitchFamily="49" charset="-122"/>
              </a:rPr>
              <a:t>是表明总体单位数量方面的特征。</a:t>
            </a:r>
            <a:r>
              <a:rPr lang="zh-CN" altLang="en-US" sz="2600" dirty="0" smtClean="0">
                <a:effectLst>
                  <a:outerShdw blurRad="38100" dist="38100" dir="2700000" algn="tl">
                    <a:srgbClr val="C0C0C0"/>
                  </a:outerShdw>
                </a:effectLst>
                <a:latin typeface="黑体" panose="02010609060101010101" pitchFamily="49" charset="-122"/>
                <a:ea typeface="黑体" panose="02010609060101010101" pitchFamily="49" charset="-122"/>
              </a:rPr>
              <a:t>例：产值：亿元</a:t>
            </a:r>
          </a:p>
          <a:p>
            <a:pPr marL="0" indent="0" algn="just" eaLnBrk="1" hangingPunct="1">
              <a:lnSpc>
                <a:spcPct val="90000"/>
              </a:lnSpc>
              <a:buNone/>
              <a:defRPr/>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人数：千人</a:t>
            </a:r>
          </a:p>
          <a:p>
            <a:pPr algn="just" eaLnBrk="1" hangingPunct="1">
              <a:lnSpc>
                <a:spcPct val="90000"/>
              </a:lnSpc>
              <a:buFont typeface="Wingdings" panose="05000000000000000000" pitchFamily="2" charset="2"/>
              <a:buNone/>
              <a:defRPr/>
            </a:pPr>
            <a:endParaRPr lang="en-US" altLang="zh-CN" sz="24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endParaRPr lang="en-US" altLang="zh-CN" sz="2400" dirty="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400" dirty="0" smtClean="0">
                <a:ea typeface="楷体_GB2312" pitchFamily="49" charset="-122"/>
              </a:rPr>
              <a:t>      </a:t>
            </a:r>
          </a:p>
        </p:txBody>
      </p:sp>
      <p:sp>
        <p:nvSpPr>
          <p:cNvPr id="47109" name="AutoShape 4"/>
          <p:cNvSpPr>
            <a:spLocks/>
          </p:cNvSpPr>
          <p:nvPr/>
        </p:nvSpPr>
        <p:spPr bwMode="auto">
          <a:xfrm>
            <a:off x="259773" y="2901085"/>
            <a:ext cx="145471" cy="1556615"/>
          </a:xfrm>
          <a:prstGeom prst="leftBrace">
            <a:avLst>
              <a:gd name="adj1" fmla="val 15962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1.4.2 </a:t>
            </a:r>
            <a:r>
              <a:rPr lang="zh-CN" altLang="en-US" sz="3600" dirty="0" smtClean="0">
                <a:solidFill>
                  <a:srgbClr val="002060"/>
                </a:solidFill>
                <a:latin typeface="黑体" panose="02010609060101010101" pitchFamily="49" charset="-122"/>
                <a:ea typeface="黑体" panose="02010609060101010101" pitchFamily="49" charset="-122"/>
              </a:rPr>
              <a:t>标志</a:t>
            </a:r>
            <a:r>
              <a:rPr lang="zh-CN" altLang="en-US" sz="3600" dirty="0">
                <a:solidFill>
                  <a:srgbClr val="002060"/>
                </a:solidFill>
                <a:latin typeface="黑体" panose="02010609060101010101" pitchFamily="49" charset="-122"/>
                <a:ea typeface="黑体" panose="02010609060101010101" pitchFamily="49" charset="-122"/>
              </a:rPr>
              <a:t>和标志表现</a:t>
            </a:r>
          </a:p>
        </p:txBody>
      </p:sp>
    </p:spTree>
    <p:extLst>
      <p:ext uri="{BB962C8B-B14F-4D97-AF65-F5344CB8AC3E}">
        <p14:creationId xmlns:p14="http://schemas.microsoft.com/office/powerpoint/2010/main" val="47638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CD0AE64-77FA-4FC5-AB78-3D9EEA567EDD}" type="slidenum">
              <a:rPr lang="zh-CN" altLang="en-US"/>
              <a:pPr>
                <a:defRPr/>
              </a:pPr>
              <a:t>38</a:t>
            </a:fld>
            <a:endParaRPr lang="en-US" altLang="zh-CN"/>
          </a:p>
        </p:txBody>
      </p:sp>
      <p:sp>
        <p:nvSpPr>
          <p:cNvPr id="174083" name="Rectangle 3"/>
          <p:cNvSpPr>
            <a:spLocks noGrp="1" noChangeArrowheads="1"/>
          </p:cNvSpPr>
          <p:nvPr>
            <p:ph type="body" idx="1"/>
          </p:nvPr>
        </p:nvSpPr>
        <p:spPr>
          <a:xfrm>
            <a:off x="199159" y="1181750"/>
            <a:ext cx="8809759" cy="5539726"/>
          </a:xfrm>
        </p:spPr>
        <p:txBody>
          <a:bodyPr>
            <a:normAutofit fontScale="92500" lnSpcReduction="10000"/>
          </a:bodyPr>
          <a:lstStyle/>
          <a:p>
            <a:pPr algn="just" eaLnBrk="1" hangingPunct="1">
              <a:lnSpc>
                <a:spcPct val="90000"/>
              </a:lnSpc>
              <a:buFont typeface="Wingdings" panose="05000000000000000000" pitchFamily="2" charset="2"/>
              <a:buNone/>
              <a:defRPr/>
            </a:pPr>
            <a:r>
              <a:rPr lang="en-US" altLang="zh-CN" dirty="0" smtClean="0">
                <a:latin typeface="黑体" panose="02010609060101010101" pitchFamily="49" charset="-122"/>
                <a:ea typeface="黑体" panose="02010609060101010101" pitchFamily="49" charset="-122"/>
              </a:rPr>
              <a:t>3. </a:t>
            </a:r>
            <a:r>
              <a:rPr lang="zh-CN" altLang="en-US" dirty="0" smtClean="0">
                <a:latin typeface="黑体" panose="02010609060101010101" pitchFamily="49" charset="-122"/>
                <a:ea typeface="黑体" panose="02010609060101010101" pitchFamily="49" charset="-122"/>
              </a:rPr>
              <a:t>不变标志和可变标志</a:t>
            </a:r>
          </a:p>
          <a:p>
            <a:pPr algn="just" eaLnBrk="1" hangingPunct="1">
              <a:lnSpc>
                <a:spcPct val="90000"/>
              </a:lnSpc>
              <a:buFont typeface="Wingdings" panose="05000000000000000000" pitchFamily="2" charset="2"/>
              <a:buNone/>
              <a:defRPr/>
            </a:pPr>
            <a:r>
              <a:rPr lang="zh-CN" altLang="en-US" sz="3200" dirty="0" smtClean="0">
                <a:ea typeface="楷体_GB2312" pitchFamily="49" charset="-122"/>
              </a:rPr>
              <a:t>       </a:t>
            </a:r>
            <a:endParaRPr lang="en-US" altLang="zh-CN" sz="3200" dirty="0" smtClean="0">
              <a:ea typeface="楷体_GB2312" pitchFamily="49" charset="-122"/>
            </a:endParaRPr>
          </a:p>
          <a:p>
            <a:pPr algn="just" eaLnBrk="1" hangingPunct="1">
              <a:lnSpc>
                <a:spcPct val="90000"/>
              </a:lnSpc>
              <a:buFont typeface="Wingdings" panose="05000000000000000000" pitchFamily="2" charset="2"/>
              <a:buChar char="Ø"/>
              <a:defRPr/>
            </a:pPr>
            <a:r>
              <a:rPr lang="zh-CN" altLang="en-US" sz="2400" dirty="0" smtClean="0">
                <a:latin typeface="黑体" panose="02010609060101010101" pitchFamily="49" charset="-122"/>
                <a:ea typeface="黑体" panose="02010609060101010101" pitchFamily="49" charset="-122"/>
              </a:rPr>
              <a:t>标志按变异情况可分为不变标志和可变标志。</a:t>
            </a:r>
          </a:p>
          <a:p>
            <a:pPr algn="just" eaLnBrk="1" hangingPunct="1">
              <a:lnSpc>
                <a:spcPct val="90000"/>
              </a:lnSpc>
              <a:buFont typeface="Wingdings" panose="05000000000000000000" pitchFamily="2" charset="2"/>
              <a:buNone/>
              <a:defRPr/>
            </a:pPr>
            <a:r>
              <a:rPr lang="zh-CN" altLang="en-US" sz="2200" dirty="0" smtClean="0">
                <a:latin typeface="黑体" panose="02010609060101010101" pitchFamily="49" charset="-122"/>
                <a:ea typeface="黑体" panose="02010609060101010101" pitchFamily="49" charset="-122"/>
              </a:rPr>
              <a:t>       </a:t>
            </a:r>
            <a:endParaRPr lang="en-US" altLang="zh-CN" sz="22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200" b="1" dirty="0" smtClean="0">
                <a:solidFill>
                  <a:srgbClr val="00B050"/>
                </a:solidFill>
                <a:latin typeface="黑体" panose="02010609060101010101" pitchFamily="49" charset="-122"/>
                <a:ea typeface="黑体" panose="02010609060101010101" pitchFamily="49" charset="-122"/>
              </a:rPr>
              <a:t>不变标志：</a:t>
            </a:r>
            <a:r>
              <a:rPr lang="zh-CN" altLang="en-US" sz="2200" dirty="0" smtClean="0">
                <a:latin typeface="黑体" panose="02010609060101010101" pitchFamily="49" charset="-122"/>
                <a:ea typeface="黑体" panose="02010609060101010101" pitchFamily="49" charset="-122"/>
              </a:rPr>
              <a:t>在一个总体中，对于一个标志来说，如果总体各单位具有相同的</a:t>
            </a:r>
            <a:endParaRPr lang="en-US" altLang="zh-CN" sz="22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200" dirty="0" smtClean="0">
                <a:latin typeface="黑体" panose="02010609060101010101" pitchFamily="49" charset="-122"/>
                <a:ea typeface="黑体" panose="02010609060101010101" pitchFamily="49" charset="-122"/>
              </a:rPr>
              <a:t>标志具体表现，则该标志叫不变标志。</a:t>
            </a:r>
            <a:endParaRPr lang="en-US" altLang="zh-CN" sz="22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en-US" altLang="zh-CN" sz="22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2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200" dirty="0" smtClean="0">
                <a:effectLst>
                  <a:outerShdw blurRad="38100" dist="38100" dir="2700000" algn="tl">
                    <a:srgbClr val="C0C0C0"/>
                  </a:outerShdw>
                </a:effectLst>
                <a:latin typeface="黑体" panose="02010609060101010101" pitchFamily="49" charset="-122"/>
                <a:ea typeface="黑体" panose="02010609060101010101" pitchFamily="49" charset="-122"/>
              </a:rPr>
              <a:t>例：在国有工业企业中，在经济类型这一标志表现上，各个企业都是   </a:t>
            </a:r>
            <a:endParaRPr lang="en-US" altLang="zh-CN" sz="2200"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en-US" altLang="zh-CN" sz="22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2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200" dirty="0" smtClean="0">
                <a:effectLst>
                  <a:outerShdw blurRad="38100" dist="38100" dir="2700000" algn="tl">
                    <a:srgbClr val="C0C0C0"/>
                  </a:outerShdw>
                </a:effectLst>
                <a:latin typeface="黑体" panose="02010609060101010101" pitchFamily="49" charset="-122"/>
                <a:ea typeface="黑体" panose="02010609060101010101" pitchFamily="49" charset="-122"/>
              </a:rPr>
              <a:t>相同的，这样的标志称为不变标志。</a:t>
            </a:r>
          </a:p>
          <a:p>
            <a:pPr algn="just" eaLnBrk="1" hangingPunct="1">
              <a:lnSpc>
                <a:spcPct val="90000"/>
              </a:lnSpc>
              <a:buFont typeface="Wingdings" panose="05000000000000000000" pitchFamily="2" charset="2"/>
              <a:buNone/>
              <a:defRPr/>
            </a:pPr>
            <a:r>
              <a:rPr lang="zh-CN" altLang="en-US" sz="2200" dirty="0" smtClean="0">
                <a:latin typeface="黑体" panose="02010609060101010101" pitchFamily="49" charset="-122"/>
                <a:ea typeface="黑体" panose="02010609060101010101" pitchFamily="49" charset="-122"/>
              </a:rPr>
              <a:t>         </a:t>
            </a:r>
            <a:endParaRPr lang="en-US" altLang="zh-CN" sz="22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200" b="1" dirty="0" smtClean="0">
                <a:solidFill>
                  <a:srgbClr val="00B050"/>
                </a:solidFill>
                <a:latin typeface="黑体" panose="02010609060101010101" pitchFamily="49" charset="-122"/>
                <a:ea typeface="黑体" panose="02010609060101010101" pitchFamily="49" charset="-122"/>
              </a:rPr>
              <a:t>可变标志：</a:t>
            </a:r>
            <a:r>
              <a:rPr lang="zh-CN" altLang="en-US" sz="2200" dirty="0" smtClean="0">
                <a:latin typeface="黑体" panose="02010609060101010101" pitchFamily="49" charset="-122"/>
                <a:ea typeface="黑体" panose="02010609060101010101" pitchFamily="49" charset="-122"/>
              </a:rPr>
              <a:t>在一个总体中，对于一个标志来说，如果总体各单位具有不同的</a:t>
            </a:r>
            <a:endParaRPr lang="en-US" altLang="zh-CN" sz="2200" dirty="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200" dirty="0" smtClean="0">
                <a:latin typeface="黑体" panose="02010609060101010101" pitchFamily="49" charset="-122"/>
                <a:ea typeface="黑体" panose="02010609060101010101" pitchFamily="49" charset="-122"/>
              </a:rPr>
              <a:t>标志具体表现，则该标志叫可变标志</a:t>
            </a:r>
            <a:r>
              <a:rPr lang="en-US" altLang="zh-CN" sz="2200" dirty="0" smtClean="0">
                <a:latin typeface="黑体" panose="02010609060101010101" pitchFamily="49" charset="-122"/>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变异标志</a:t>
            </a:r>
            <a:r>
              <a:rPr lang="en-US" altLang="zh-CN" sz="2200" dirty="0" smtClean="0">
                <a:latin typeface="黑体" panose="02010609060101010101" pitchFamily="49" charset="-122"/>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a:t>
            </a:r>
          </a:p>
          <a:p>
            <a:pPr algn="just" eaLnBrk="1" hangingPunct="1">
              <a:lnSpc>
                <a:spcPct val="90000"/>
              </a:lnSpc>
              <a:buFont typeface="Wingdings" panose="05000000000000000000" pitchFamily="2" charset="2"/>
              <a:buNone/>
              <a:defRPr/>
            </a:pPr>
            <a:r>
              <a:rPr lang="zh-CN" altLang="en-US" sz="2200" dirty="0" smtClean="0">
                <a:effectLst>
                  <a:outerShdw blurRad="38100" dist="38100" dir="2700000" algn="tl">
                    <a:srgbClr val="C0C0C0"/>
                  </a:outerShdw>
                </a:effectLst>
                <a:latin typeface="黑体" panose="02010609060101010101" pitchFamily="49" charset="-122"/>
                <a:ea typeface="黑体" panose="02010609060101010101" pitchFamily="49" charset="-122"/>
              </a:rPr>
              <a:t>                          例：工人数、产值数</a:t>
            </a:r>
          </a:p>
          <a:p>
            <a:pPr algn="just" eaLnBrk="1" hangingPunct="1">
              <a:lnSpc>
                <a:spcPct val="90000"/>
              </a:lnSpc>
              <a:buFont typeface="Wingdings" panose="05000000000000000000" pitchFamily="2" charset="2"/>
              <a:buNone/>
              <a:defRPr/>
            </a:pP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zh-CN" altLang="en-US" sz="2000" dirty="0" smtClean="0">
                <a:latin typeface="黑体" panose="02010609060101010101" pitchFamily="49" charset="-122"/>
                <a:ea typeface="黑体" panose="02010609060101010101" pitchFamily="49" charset="-122"/>
              </a:rPr>
              <a:t>标志表现在各单位之间的变化叫做</a:t>
            </a:r>
            <a:r>
              <a:rPr lang="zh-CN" altLang="en-US" sz="2000" u="sng" dirty="0" smtClean="0">
                <a:latin typeface="黑体" panose="02010609060101010101" pitchFamily="49" charset="-122"/>
                <a:ea typeface="黑体" panose="02010609060101010101" pitchFamily="49" charset="-122"/>
              </a:rPr>
              <a:t>变异</a:t>
            </a:r>
            <a:r>
              <a:rPr lang="en-US" altLang="zh-CN" sz="2000" dirty="0" smtClean="0">
                <a:latin typeface="黑体" panose="02010609060101010101" pitchFamily="49" charset="-122"/>
                <a:ea typeface="黑体" panose="02010609060101010101" pitchFamily="49" charset="-122"/>
              </a:rPr>
              <a:t>.</a:t>
            </a:r>
          </a:p>
          <a:p>
            <a:pPr algn="just" eaLnBrk="1" hangingPunct="1">
              <a:lnSpc>
                <a:spcPct val="90000"/>
              </a:lnSpc>
              <a:defRPr/>
            </a:pPr>
            <a:endParaRPr lang="zh-CN" altLang="en-US" sz="2000" dirty="0" smtClean="0"/>
          </a:p>
        </p:txBody>
      </p:sp>
      <p:sp>
        <p:nvSpPr>
          <p:cNvPr id="48133" name="AutoShape 4"/>
          <p:cNvSpPr>
            <a:spLocks/>
          </p:cNvSpPr>
          <p:nvPr/>
        </p:nvSpPr>
        <p:spPr bwMode="auto">
          <a:xfrm>
            <a:off x="-13207" y="2899964"/>
            <a:ext cx="304151" cy="2472135"/>
          </a:xfrm>
          <a:prstGeom prst="leftBrace">
            <a:avLst>
              <a:gd name="adj1" fmla="val 184631"/>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1.4.2 </a:t>
            </a:r>
            <a:r>
              <a:rPr lang="zh-CN" altLang="en-US" sz="3600" dirty="0" smtClean="0">
                <a:solidFill>
                  <a:srgbClr val="002060"/>
                </a:solidFill>
                <a:latin typeface="黑体" panose="02010609060101010101" pitchFamily="49" charset="-122"/>
                <a:ea typeface="黑体" panose="02010609060101010101" pitchFamily="49" charset="-122"/>
              </a:rPr>
              <a:t>标志</a:t>
            </a:r>
            <a:r>
              <a:rPr lang="zh-CN" altLang="en-US" sz="3600" dirty="0">
                <a:solidFill>
                  <a:srgbClr val="002060"/>
                </a:solidFill>
                <a:latin typeface="黑体" panose="02010609060101010101" pitchFamily="49" charset="-122"/>
                <a:ea typeface="黑体" panose="02010609060101010101" pitchFamily="49" charset="-122"/>
              </a:rPr>
              <a:t>和标志表现</a:t>
            </a:r>
          </a:p>
        </p:txBody>
      </p:sp>
    </p:spTree>
    <p:extLst>
      <p:ext uri="{BB962C8B-B14F-4D97-AF65-F5344CB8AC3E}">
        <p14:creationId xmlns:p14="http://schemas.microsoft.com/office/powerpoint/2010/main" val="32358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BE12923-42D0-40D9-B15B-E605EB82FDEF}" type="slidenum">
              <a:rPr lang="zh-CN" altLang="en-US"/>
              <a:pPr>
                <a:defRPr/>
              </a:pPr>
              <a:t>39</a:t>
            </a:fld>
            <a:endParaRPr lang="en-US" altLang="zh-CN"/>
          </a:p>
        </p:txBody>
      </p:sp>
      <p:sp>
        <p:nvSpPr>
          <p:cNvPr id="49155"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a:solidFill>
                  <a:srgbClr val="002060"/>
                </a:solidFill>
                <a:latin typeface="黑体" panose="02010609060101010101" pitchFamily="49" charset="-122"/>
                <a:ea typeface="黑体" panose="02010609060101010101" pitchFamily="49" charset="-122"/>
              </a:rPr>
              <a:t>1.4.3 </a:t>
            </a:r>
            <a:r>
              <a:rPr lang="zh-CN" altLang="en-US" sz="3600" dirty="0">
                <a:solidFill>
                  <a:srgbClr val="002060"/>
                </a:solidFill>
                <a:latin typeface="黑体" panose="02010609060101010101" pitchFamily="49" charset="-122"/>
                <a:ea typeface="黑体" panose="02010609060101010101" pitchFamily="49" charset="-122"/>
              </a:rPr>
              <a:t>变量和变量值</a:t>
            </a:r>
          </a:p>
        </p:txBody>
      </p:sp>
      <p:sp>
        <p:nvSpPr>
          <p:cNvPr id="49156" name="Rectangle 3"/>
          <p:cNvSpPr>
            <a:spLocks noGrp="1" noChangeArrowheads="1"/>
          </p:cNvSpPr>
          <p:nvPr>
            <p:ph type="body" idx="1"/>
          </p:nvPr>
        </p:nvSpPr>
        <p:spPr>
          <a:xfrm>
            <a:off x="203633" y="1450975"/>
            <a:ext cx="7777162" cy="4779963"/>
          </a:xfrm>
        </p:spPr>
        <p:txBody>
          <a:bodyPr>
            <a:normAutofit/>
          </a:bodyPr>
          <a:lstStyle/>
          <a:p>
            <a:pPr eaLnBrk="1" hangingPunct="1">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1. </a:t>
            </a:r>
            <a:r>
              <a:rPr lang="zh-CN" altLang="en-US" dirty="0" smtClean="0">
                <a:latin typeface="黑体" panose="02010609060101010101" pitchFamily="49" charset="-122"/>
                <a:ea typeface="黑体" panose="02010609060101010101" pitchFamily="49" charset="-122"/>
              </a:rPr>
              <a:t>变量和变量值</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变量是指可变的数量标志。</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变量值是指变量的具体取值。</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p>
          <a:p>
            <a:pPr algn="just" eaLnBrk="1" hangingPunct="1">
              <a:buFont typeface="Wingdings" panose="05000000000000000000" pitchFamily="2" charset="2"/>
              <a:buNone/>
            </a:pPr>
            <a:r>
              <a:rPr lang="zh-CN" altLang="en-US" sz="2000" dirty="0" smtClean="0">
                <a:latin typeface="黑体" panose="02010609060101010101" pitchFamily="49" charset="-122"/>
                <a:ea typeface="黑体" panose="02010609060101010101" pitchFamily="49" charset="-122"/>
              </a:rPr>
              <a:t>例如：以某学生为总体，每一个同学为总体单位，</a:t>
            </a:r>
            <a:endParaRPr lang="en-US" altLang="zh-CN" sz="2000" dirty="0" smtClean="0">
              <a:latin typeface="黑体" panose="02010609060101010101" pitchFamily="49" charset="-122"/>
              <a:ea typeface="黑体" panose="02010609060101010101" pitchFamily="49" charset="-122"/>
            </a:endParaRPr>
          </a:p>
          <a:p>
            <a:pPr algn="just" eaLnBrk="1" hangingPunct="1">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统计学考试成绩是数量标志，标志表现为</a:t>
            </a:r>
            <a:r>
              <a:rPr lang="en-US" altLang="zh-CN" sz="2000" dirty="0" smtClean="0">
                <a:latin typeface="黑体" panose="02010609060101010101" pitchFamily="49" charset="-122"/>
                <a:ea typeface="黑体" panose="02010609060101010101" pitchFamily="49" charset="-122"/>
              </a:rPr>
              <a:t>52</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67</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78…</a:t>
            </a:r>
            <a:r>
              <a:rPr lang="zh-CN" altLang="en-US" sz="2000" dirty="0" smtClean="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pPr algn="just" eaLnBrk="1" hangingPunct="1">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“考试成绩”是变量，具体的考试分数是变量值。</a:t>
            </a:r>
          </a:p>
        </p:txBody>
      </p:sp>
    </p:spTree>
    <p:extLst>
      <p:ext uri="{BB962C8B-B14F-4D97-AF65-F5344CB8AC3E}">
        <p14:creationId xmlns:p14="http://schemas.microsoft.com/office/powerpoint/2010/main" val="362034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B58FB61-4A16-4663-B603-B532001B2DFB}" type="slidenum">
              <a:rPr lang="zh-CN" altLang="en-US"/>
              <a:pPr/>
              <a:t>4</a:t>
            </a:fld>
            <a:endParaRPr lang="en-US" altLang="zh-CN"/>
          </a:p>
        </p:txBody>
      </p:sp>
      <p:sp>
        <p:nvSpPr>
          <p:cNvPr id="230402" name="Rectangle 2"/>
          <p:cNvSpPr>
            <a:spLocks noGrp="1" noChangeArrowheads="1"/>
          </p:cNvSpPr>
          <p:nvPr>
            <p:ph type="title"/>
          </p:nvPr>
        </p:nvSpPr>
        <p:spPr>
          <a:xfrm>
            <a:off x="111706" y="221714"/>
            <a:ext cx="8686800" cy="908050"/>
          </a:xfrm>
        </p:spPr>
        <p:txBody>
          <a:bodyPr vert="horz" lIns="91440" tIns="45720" rIns="91440" bIns="45720" rtlCol="0" anchor="ctr">
            <a:normAutofit/>
          </a:bodyPr>
          <a:lstStyle/>
          <a:p>
            <a:pPr marL="457200" indent="-457200">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rPr>
              <a:t>学习资料</a:t>
            </a:r>
          </a:p>
        </p:txBody>
      </p:sp>
      <p:sp>
        <p:nvSpPr>
          <p:cNvPr id="230403" name="Rectangle 3"/>
          <p:cNvSpPr>
            <a:spLocks noGrp="1" noChangeArrowheads="1"/>
          </p:cNvSpPr>
          <p:nvPr>
            <p:ph type="body" idx="1"/>
          </p:nvPr>
        </p:nvSpPr>
        <p:spPr>
          <a:xfrm>
            <a:off x="244699" y="1329765"/>
            <a:ext cx="8719914" cy="5040312"/>
          </a:xfrm>
        </p:spPr>
        <p:txBody>
          <a:bodyPr/>
          <a:lstStyle/>
          <a:p>
            <a:pPr>
              <a:lnSpc>
                <a:spcPct val="80000"/>
              </a:lnSpc>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教材</a:t>
            </a:r>
            <a:r>
              <a:rPr lang="en-US" altLang="zh-CN" dirty="0" smtClean="0">
                <a:latin typeface="黑体" panose="02010609060101010101" pitchFamily="49" charset="-122"/>
                <a:ea typeface="黑体" panose="02010609060101010101" pitchFamily="49" charset="-122"/>
              </a:rPr>
              <a:t>:</a:t>
            </a:r>
          </a:p>
          <a:p>
            <a:pPr marL="0" indent="0">
              <a:lnSpc>
                <a:spcPct val="80000"/>
              </a:lnSpc>
              <a:buNone/>
            </a:pPr>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统计学原理</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8</a:t>
            </a:r>
            <a:r>
              <a:rPr lang="zh-CN" altLang="en-US" dirty="0" smtClean="0">
                <a:latin typeface="黑体" panose="02010609060101010101" pitchFamily="49" charset="-122"/>
                <a:ea typeface="黑体" panose="02010609060101010101" pitchFamily="49" charset="-122"/>
              </a:rPr>
              <a:t>版</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韩兆洲主编</a:t>
            </a:r>
            <a:endParaRPr lang="en-US" altLang="zh-CN" dirty="0" smtClean="0">
              <a:latin typeface="黑体" panose="02010609060101010101" pitchFamily="49" charset="-122"/>
              <a:ea typeface="黑体" panose="02010609060101010101" pitchFamily="49" charset="-122"/>
            </a:endParaRPr>
          </a:p>
          <a:p>
            <a:pPr>
              <a:lnSpc>
                <a:spcPct val="80000"/>
              </a:lnSpc>
              <a:buFont typeface="Wingdings" panose="05000000000000000000" pitchFamily="2" charset="2"/>
              <a:buChar char="u"/>
            </a:pPr>
            <a:r>
              <a:rPr lang="zh-CN" altLang="en-US" dirty="0" smtClean="0">
                <a:latin typeface="黑体" panose="02010609060101010101" pitchFamily="49" charset="-122"/>
                <a:ea typeface="黑体" panose="02010609060101010101" pitchFamily="49" charset="-122"/>
              </a:rPr>
              <a:t>扩充</a:t>
            </a:r>
            <a:r>
              <a:rPr lang="zh-CN" altLang="en-US" dirty="0">
                <a:latin typeface="黑体" panose="02010609060101010101" pitchFamily="49" charset="-122"/>
                <a:ea typeface="黑体" panose="02010609060101010101" pitchFamily="49" charset="-122"/>
              </a:rPr>
              <a:t>资料</a:t>
            </a:r>
            <a:r>
              <a:rPr lang="en-US" altLang="zh-CN" dirty="0">
                <a:latin typeface="黑体" panose="02010609060101010101" pitchFamily="49" charset="-122"/>
                <a:ea typeface="黑体" panose="02010609060101010101" pitchFamily="49" charset="-122"/>
              </a:rPr>
              <a:t>:</a:t>
            </a:r>
          </a:p>
          <a:p>
            <a:pPr>
              <a:lnSpc>
                <a:spcPct val="80000"/>
              </a:lnSpc>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计量经济学</a:t>
            </a:r>
            <a:r>
              <a:rPr lang="en-US"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版</a:t>
            </a: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李子奈，潘文卿编著</a:t>
            </a:r>
            <a:endParaRPr lang="en-US" altLang="zh-CN" dirty="0" smtClean="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EXCEL</a:t>
            </a:r>
            <a:r>
              <a:rPr lang="zh-CN" altLang="en-US" dirty="0">
                <a:latin typeface="黑体" panose="02010609060101010101" pitchFamily="49" charset="-122"/>
                <a:ea typeface="黑体" panose="02010609060101010101" pitchFamily="49" charset="-122"/>
              </a:rPr>
              <a:t>在经济统计中的应用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邱振昆  </a:t>
            </a:r>
            <a:endParaRPr lang="en-US" altLang="zh-CN" dirty="0" smtClean="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数据统计分析与</a:t>
            </a:r>
            <a:r>
              <a:rPr lang="en-US" altLang="zh-CN" dirty="0">
                <a:latin typeface="黑体" panose="02010609060101010101" pitchFamily="49" charset="-122"/>
                <a:ea typeface="黑体" panose="02010609060101010101" pitchFamily="49" charset="-122"/>
              </a:rPr>
              <a:t>SPSS</a:t>
            </a:r>
            <a:r>
              <a:rPr lang="zh-CN" altLang="en-US" dirty="0">
                <a:latin typeface="黑体" panose="02010609060101010101" pitchFamily="49" charset="-122"/>
                <a:ea typeface="黑体" panose="02010609060101010101" pitchFamily="49" charset="-122"/>
              </a:rPr>
              <a:t>应用</a:t>
            </a:r>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余</a:t>
            </a:r>
            <a:r>
              <a:rPr lang="zh-CN" altLang="en-US" dirty="0">
                <a:latin typeface="黑体" panose="02010609060101010101" pitchFamily="49" charset="-122"/>
                <a:ea typeface="黑体" panose="02010609060101010101" pitchFamily="49" charset="-122"/>
              </a:rPr>
              <a:t>建英、何旭宏  </a:t>
            </a:r>
            <a:endParaRPr lang="en-US" altLang="zh-CN" dirty="0" smtClean="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S</a:t>
            </a:r>
            <a:r>
              <a:rPr lang="en-US" altLang="zh-CN" dirty="0" smtClean="0">
                <a:latin typeface="黑体" panose="02010609060101010101" pitchFamily="49" charset="-122"/>
                <a:ea typeface="黑体" panose="02010609060101010101" pitchFamily="49" charset="-122"/>
              </a:rPr>
              <a:t>tata </a:t>
            </a:r>
            <a:r>
              <a:rPr lang="zh-CN" altLang="en-US" dirty="0" smtClean="0">
                <a:latin typeface="黑体" panose="02010609060101010101" pitchFamily="49" charset="-122"/>
                <a:ea typeface="黑体" panose="02010609060101010101" pitchFamily="49" charset="-122"/>
              </a:rPr>
              <a:t>统计分析与应用</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修订版） 胡博等编著</a:t>
            </a:r>
            <a:endParaRPr lang="zh-CN" altLang="en-US" dirty="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endParaRPr lang="zh-CN" altLang="en-US" sz="1500" dirty="0">
              <a:solidFill>
                <a:srgbClr val="FFFF99"/>
              </a:solidFill>
              <a:latin typeface="宋体" panose="02010600030101010101" pitchFamily="2" charset="-122"/>
            </a:endParaRPr>
          </a:p>
        </p:txBody>
      </p:sp>
    </p:spTree>
    <p:extLst>
      <p:ext uri="{BB962C8B-B14F-4D97-AF65-F5344CB8AC3E}">
        <p14:creationId xmlns:p14="http://schemas.microsoft.com/office/powerpoint/2010/main" val="31183894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03225B43-8E85-457A-A16B-C9D2893D3F28}" type="slidenum">
              <a:rPr lang="zh-CN" altLang="en-US"/>
              <a:pPr>
                <a:defRPr/>
              </a:pPr>
              <a:t>40</a:t>
            </a:fld>
            <a:endParaRPr lang="en-US" altLang="zh-CN"/>
          </a:p>
        </p:txBody>
      </p:sp>
      <p:sp>
        <p:nvSpPr>
          <p:cNvPr id="184323" name="Rectangle 3"/>
          <p:cNvSpPr>
            <a:spLocks noGrp="1" noChangeArrowheads="1"/>
          </p:cNvSpPr>
          <p:nvPr>
            <p:ph type="body" idx="1"/>
          </p:nvPr>
        </p:nvSpPr>
        <p:spPr>
          <a:xfrm>
            <a:off x="228600" y="1412874"/>
            <a:ext cx="8759535" cy="4800889"/>
          </a:xfrm>
        </p:spPr>
        <p:txBody>
          <a:bodyPr>
            <a:normAutofit fontScale="92500" lnSpcReduction="20000"/>
          </a:bodyPr>
          <a:lstStyle/>
          <a:p>
            <a:pPr eaLnBrk="1" hangingPunct="1">
              <a:lnSpc>
                <a:spcPct val="90000"/>
              </a:lnSpc>
              <a:buFont typeface="Wingdings" panose="05000000000000000000" pitchFamily="2" charset="2"/>
              <a:buNone/>
              <a:defRPr/>
            </a:pPr>
            <a:r>
              <a:rPr lang="en-US" altLang="zh-CN" sz="2800" dirty="0" smtClean="0">
                <a:latin typeface="黑体" panose="02010609060101010101" pitchFamily="49" charset="-122"/>
                <a:ea typeface="黑体" panose="02010609060101010101" pitchFamily="49" charset="-122"/>
              </a:rPr>
              <a:t>2. </a:t>
            </a:r>
            <a:r>
              <a:rPr lang="zh-CN" altLang="en-US" sz="2800" dirty="0" smtClean="0">
                <a:latin typeface="黑体" panose="02010609060101010101" pitchFamily="49" charset="-122"/>
                <a:ea typeface="黑体" panose="02010609060101010101" pitchFamily="49" charset="-122"/>
              </a:rPr>
              <a:t>变量分类</a:t>
            </a: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Char char="Ø"/>
              <a:defRPr/>
            </a:pPr>
            <a:r>
              <a:rPr lang="zh-CN" altLang="en-US" sz="2600" dirty="0" smtClean="0">
                <a:latin typeface="黑体" panose="02010609060101010101" pitchFamily="49" charset="-122"/>
                <a:ea typeface="黑体" panose="02010609060101010101" pitchFamily="49" charset="-122"/>
              </a:rPr>
              <a:t>按变量值是否连续分为</a:t>
            </a:r>
            <a:r>
              <a:rPr lang="zh-CN" altLang="en-US" sz="2600" b="1" dirty="0" smtClean="0">
                <a:solidFill>
                  <a:srgbClr val="FF0000"/>
                </a:solidFill>
                <a:latin typeface="黑体" panose="02010609060101010101" pitchFamily="49" charset="-122"/>
                <a:ea typeface="黑体" panose="02010609060101010101" pitchFamily="49" charset="-122"/>
              </a:rPr>
              <a:t>离散变量和连续变量</a:t>
            </a:r>
            <a:r>
              <a:rPr lang="zh-CN" altLang="en-US" sz="2600" dirty="0" smtClean="0">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defRPr/>
            </a:pPr>
            <a:r>
              <a:rPr lang="zh-CN" altLang="en-US" sz="2000" dirty="0" smtClean="0">
                <a:latin typeface="黑体" panose="02010609060101010101" pitchFamily="49" charset="-122"/>
                <a:ea typeface="黑体" panose="02010609060101010101" pitchFamily="49" charset="-122"/>
              </a:rPr>
              <a:t>    离散型变量：只能用整数表示的变量。</a:t>
            </a:r>
          </a:p>
          <a:p>
            <a:pPr eaLnBrk="1" hangingPunct="1">
              <a:lnSpc>
                <a:spcPct val="90000"/>
              </a:lnSpc>
              <a:buFont typeface="Wingdings" panose="05000000000000000000" pitchFamily="2" charset="2"/>
              <a:buNone/>
              <a:defRPr/>
            </a:pP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例：学生人数、机器台数、企业数等。</a:t>
            </a:r>
          </a:p>
          <a:p>
            <a:pPr eaLnBrk="1" hangingPunct="1">
              <a:lnSpc>
                <a:spcPct val="90000"/>
              </a:lnSpc>
              <a:buFont typeface="Wingdings" panose="05000000000000000000" pitchFamily="2" charset="2"/>
              <a:buNone/>
              <a:defRPr/>
            </a:pP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连续型变量：可用小数表示的变量。</a:t>
            </a:r>
          </a:p>
          <a:p>
            <a:pPr eaLnBrk="1" hangingPunct="1">
              <a:lnSpc>
                <a:spcPct val="90000"/>
              </a:lnSpc>
              <a:buFont typeface="Wingdings" panose="05000000000000000000" pitchFamily="2" charset="2"/>
              <a:buNone/>
              <a:defRPr/>
            </a:pP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例：学生身高、体重、</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GDP</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、产品成本、销售收入等。</a:t>
            </a:r>
          </a:p>
          <a:p>
            <a:pPr eaLnBrk="1" hangingPunct="1">
              <a:lnSpc>
                <a:spcPct val="90000"/>
              </a:lnSpc>
              <a:buFont typeface="Wingdings" panose="05000000000000000000" pitchFamily="2" charset="2"/>
              <a:buNone/>
              <a:defRPr/>
            </a:pPr>
            <a:r>
              <a:rPr lang="zh-CN" altLang="en-US" sz="2000" dirty="0" smtClean="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pPr>
              <a:buFont typeface="Wingdings" panose="05000000000000000000" pitchFamily="2" charset="2"/>
              <a:buChar char="Ø"/>
              <a:defRPr/>
            </a:pPr>
            <a:r>
              <a:rPr lang="zh-CN" altLang="en-US" sz="2600" dirty="0" smtClean="0">
                <a:latin typeface="黑体" panose="02010609060101010101" pitchFamily="49" charset="-122"/>
                <a:ea typeface="黑体" panose="02010609060101010101" pitchFamily="49" charset="-122"/>
              </a:rPr>
              <a:t>数据变量按变量性质的不同分为</a:t>
            </a:r>
            <a:r>
              <a:rPr lang="zh-CN" altLang="en-US" sz="2600" b="1" dirty="0" smtClean="0">
                <a:solidFill>
                  <a:srgbClr val="FF0000"/>
                </a:solidFill>
                <a:latin typeface="黑体" panose="02010609060101010101" pitchFamily="49" charset="-122"/>
                <a:ea typeface="黑体" panose="02010609060101010101" pitchFamily="49" charset="-122"/>
              </a:rPr>
              <a:t>确定性变量和随机变量</a:t>
            </a:r>
            <a:r>
              <a:rPr lang="zh-CN" altLang="en-US" sz="2600" dirty="0" smtClean="0">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defRPr/>
            </a:pPr>
            <a:r>
              <a:rPr lang="zh-CN" altLang="en-US" sz="2000" dirty="0" smtClean="0">
                <a:latin typeface="黑体" panose="02010609060101010101" pitchFamily="49" charset="-122"/>
                <a:ea typeface="黑体" panose="02010609060101010101" pitchFamily="49" charset="-122"/>
              </a:rPr>
              <a:t>   确定性变量：是指变量值受确定因素影响，其变动方向明确呈上升或下降趋势。     </a:t>
            </a:r>
            <a:endParaRPr lang="en-US" altLang="zh-CN" sz="20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en-US" altLang="zh-CN" sz="20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例如：销售额、利润等</a:t>
            </a:r>
          </a:p>
          <a:p>
            <a:pPr algn="just" eaLnBrk="1" hangingPunct="1">
              <a:lnSpc>
                <a:spcPct val="90000"/>
              </a:lnSpc>
              <a:buFont typeface="Wingdings" panose="05000000000000000000" pitchFamily="2" charset="2"/>
              <a:buNone/>
              <a:defRPr/>
            </a:pPr>
            <a:r>
              <a:rPr lang="zh-CN" altLang="en-US" sz="2000" dirty="0" smtClean="0">
                <a:latin typeface="黑体" panose="02010609060101010101" pitchFamily="49" charset="-122"/>
                <a:ea typeface="黑体" panose="02010609060101010101" pitchFamily="49" charset="-122"/>
              </a:rPr>
              <a:t>   随机性变量：是指变量值受不确定因素影响，其变动方向呈现偶然性。</a:t>
            </a:r>
            <a:endParaRPr lang="en-US" altLang="zh-CN" sz="2000" dirty="0" smtClean="0">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en-US" altLang="zh-CN" sz="20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例如：从一个</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200</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人的班级中抽取</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50</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人组成一个样本，设</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X</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为样本平均值，  </a:t>
            </a:r>
            <a:endPar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algn="just" eaLnBrk="1" hangingPunct="1">
              <a:lnSpc>
                <a:spcPct val="90000"/>
              </a:lnSpc>
              <a:buFont typeface="Wingdings" panose="05000000000000000000" pitchFamily="2" charset="2"/>
              <a:buNone/>
              <a:defRPr/>
            </a:pPr>
            <a:r>
              <a:rPr lang="en-US" altLang="zh-CN" sz="2000"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             X</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为随机变量。</a:t>
            </a:r>
          </a:p>
        </p:txBody>
      </p:sp>
      <p:sp>
        <p:nvSpPr>
          <p:cNvPr id="50181" name="AutoShape 4"/>
          <p:cNvSpPr>
            <a:spLocks/>
          </p:cNvSpPr>
          <p:nvPr/>
        </p:nvSpPr>
        <p:spPr bwMode="auto">
          <a:xfrm>
            <a:off x="492559" y="2587336"/>
            <a:ext cx="288925" cy="1205346"/>
          </a:xfrm>
          <a:prstGeom prst="leftBrace">
            <a:avLst>
              <a:gd name="adj1" fmla="val 2490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0182" name="AutoShape 5"/>
          <p:cNvSpPr>
            <a:spLocks/>
          </p:cNvSpPr>
          <p:nvPr/>
        </p:nvSpPr>
        <p:spPr bwMode="auto">
          <a:xfrm>
            <a:off x="374073" y="4628719"/>
            <a:ext cx="118486" cy="1460354"/>
          </a:xfrm>
          <a:prstGeom prst="leftBrace">
            <a:avLst>
              <a:gd name="adj1" fmla="val 6648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a:spLocks noGrp="1" noChangeArrowheads="1"/>
          </p:cNvSpPr>
          <p:nvPr>
            <p:ph type="title"/>
          </p:nvPr>
        </p:nvSpPr>
        <p:spPr>
          <a:xfrm>
            <a:off x="0" y="0"/>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a:solidFill>
                  <a:srgbClr val="002060"/>
                </a:solidFill>
                <a:latin typeface="黑体" panose="02010609060101010101" pitchFamily="49" charset="-122"/>
                <a:ea typeface="黑体" panose="02010609060101010101" pitchFamily="49" charset="-122"/>
              </a:rPr>
              <a:t>1.4.3 </a:t>
            </a:r>
            <a:r>
              <a:rPr lang="zh-CN" altLang="en-US" sz="3600" dirty="0">
                <a:solidFill>
                  <a:srgbClr val="002060"/>
                </a:solidFill>
                <a:latin typeface="黑体" panose="02010609060101010101" pitchFamily="49" charset="-122"/>
                <a:ea typeface="黑体" panose="02010609060101010101" pitchFamily="49" charset="-122"/>
              </a:rPr>
              <a:t>变量和变量值</a:t>
            </a:r>
          </a:p>
        </p:txBody>
      </p:sp>
    </p:spTree>
    <p:extLst>
      <p:ext uri="{BB962C8B-B14F-4D97-AF65-F5344CB8AC3E}">
        <p14:creationId xmlns:p14="http://schemas.microsoft.com/office/powerpoint/2010/main" val="268609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46CBDCE-975E-4B59-BB5F-BCE7E000CEFC}" type="slidenum">
              <a:rPr lang="zh-CN" altLang="en-US"/>
              <a:pPr>
                <a:defRPr/>
              </a:pPr>
              <a:t>41</a:t>
            </a:fld>
            <a:endParaRPr lang="en-US" altLang="zh-CN"/>
          </a:p>
        </p:txBody>
      </p:sp>
      <p:sp>
        <p:nvSpPr>
          <p:cNvPr id="51203"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a:t>
            </a:r>
            <a:r>
              <a:rPr lang="zh-CN" altLang="en-US" sz="3600" dirty="0">
                <a:solidFill>
                  <a:srgbClr val="002060"/>
                </a:solidFill>
                <a:latin typeface="黑体" panose="02010609060101010101" pitchFamily="49" charset="-122"/>
                <a:ea typeface="黑体" panose="02010609060101010101" pitchFamily="49" charset="-122"/>
              </a:rPr>
              <a:t>体系</a:t>
            </a:r>
            <a:r>
              <a:rPr lang="zh-CN" altLang="en-US" sz="3600" dirty="0" smtClean="0">
                <a:solidFill>
                  <a:srgbClr val="002060"/>
                </a:solidFill>
                <a:latin typeface="黑体" panose="02010609060101010101" pitchFamily="49" charset="-122"/>
                <a:ea typeface="黑体" panose="02010609060101010101" pitchFamily="49" charset="-122"/>
              </a:rPr>
              <a:t>   </a:t>
            </a:r>
            <a:endParaRPr lang="zh-CN" altLang="en-US" sz="3600" dirty="0">
              <a:solidFill>
                <a:srgbClr val="002060"/>
              </a:solidFill>
              <a:latin typeface="黑体" panose="02010609060101010101" pitchFamily="49" charset="-122"/>
              <a:ea typeface="黑体" panose="02010609060101010101" pitchFamily="49" charset="-122"/>
            </a:endParaRPr>
          </a:p>
        </p:txBody>
      </p:sp>
      <p:sp>
        <p:nvSpPr>
          <p:cNvPr id="156675" name="Rectangle 3"/>
          <p:cNvSpPr>
            <a:spLocks noGrp="1" noChangeArrowheads="1"/>
          </p:cNvSpPr>
          <p:nvPr>
            <p:ph type="body" idx="1"/>
          </p:nvPr>
        </p:nvSpPr>
        <p:spPr>
          <a:xfrm>
            <a:off x="307542" y="975519"/>
            <a:ext cx="8514340" cy="5300662"/>
          </a:xfrm>
        </p:spPr>
        <p:txBody>
          <a:bodyPr>
            <a:normAutofit/>
          </a:bodyPr>
          <a:lstStyle/>
          <a:p>
            <a:pPr eaLnBrk="1" hangingPunct="1">
              <a:lnSpc>
                <a:spcPct val="90000"/>
              </a:lnSpc>
              <a:buFont typeface="Wingdings" panose="05000000000000000000" pitchFamily="2" charset="2"/>
              <a:buNone/>
              <a:defRPr/>
            </a:pPr>
            <a:r>
              <a:rPr lang="zh-CN" altLang="en-US" sz="2800" b="1" dirty="0" smtClean="0">
                <a:solidFill>
                  <a:srgbClr val="FF0000"/>
                </a:solidFill>
                <a:latin typeface="黑体" panose="02010609060101010101" pitchFamily="49" charset="-122"/>
                <a:ea typeface="黑体" panose="02010609060101010101" pitchFamily="49" charset="-122"/>
              </a:rPr>
              <a:t>统计指标</a:t>
            </a:r>
            <a:r>
              <a:rPr lang="zh-CN" altLang="en-US" sz="2400" dirty="0" smtClean="0">
                <a:latin typeface="黑体" panose="02010609060101010101" pitchFamily="49" charset="-122"/>
                <a:ea typeface="黑体" panose="02010609060101010101" pitchFamily="49" charset="-122"/>
              </a:rPr>
              <a:t>是指反映社会经济现象总体数量特征的概念和数值。</a:t>
            </a:r>
          </a:p>
          <a:p>
            <a:pPr eaLnBrk="1" hangingPunct="1">
              <a:lnSpc>
                <a:spcPct val="90000"/>
              </a:lnSpc>
              <a:buFont typeface="Wingdings" panose="05000000000000000000" pitchFamily="2" charset="2"/>
              <a:buNone/>
              <a:defRPr/>
            </a:pP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zh-CN" altLang="en-US" sz="2400" dirty="0" smtClean="0">
                <a:latin typeface="黑体" panose="02010609060101010101" pitchFamily="49" charset="-122"/>
                <a:ea typeface="黑体" panose="02010609060101010101" pitchFamily="49" charset="-122"/>
              </a:rPr>
              <a:t>统计指标有两个基本要素：</a:t>
            </a:r>
            <a:r>
              <a:rPr lang="zh-CN" altLang="en-US" sz="2400" b="1" dirty="0" smtClean="0">
                <a:solidFill>
                  <a:srgbClr val="FF0000"/>
                </a:solidFill>
                <a:latin typeface="黑体" panose="02010609060101010101" pitchFamily="49" charset="-122"/>
                <a:ea typeface="黑体" panose="02010609060101010101" pitchFamily="49" charset="-122"/>
              </a:rPr>
              <a:t>指标的概念</a:t>
            </a:r>
            <a:r>
              <a:rPr lang="zh-CN" altLang="en-US" sz="2400" dirty="0" smtClean="0">
                <a:latin typeface="黑体" panose="02010609060101010101" pitchFamily="49" charset="-122"/>
                <a:ea typeface="黑体" panose="02010609060101010101" pitchFamily="49" charset="-122"/>
              </a:rPr>
              <a:t>（名称）和</a:t>
            </a:r>
            <a:r>
              <a:rPr lang="zh-CN" altLang="en-US" sz="2400" b="1" dirty="0" smtClean="0">
                <a:solidFill>
                  <a:srgbClr val="FF0000"/>
                </a:solidFill>
                <a:latin typeface="黑体" panose="02010609060101010101" pitchFamily="49" charset="-122"/>
                <a:ea typeface="黑体" panose="02010609060101010101" pitchFamily="49" charset="-122"/>
              </a:rPr>
              <a:t>指标数值</a:t>
            </a:r>
            <a:r>
              <a:rPr lang="zh-CN" altLang="en-US" sz="2400" dirty="0" smtClean="0">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defRPr/>
            </a:pPr>
            <a:r>
              <a:rPr lang="zh-CN" altLang="en-US" sz="28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例</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1</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：某地区人口数</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517</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万人，国内生产总值</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380</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亿元，钢产量</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868</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万吨。</a:t>
            </a:r>
          </a:p>
          <a:p>
            <a:pPr eaLnBrk="1" hangingPunct="1">
              <a:lnSpc>
                <a:spcPct val="90000"/>
              </a:lnSpc>
              <a:buFont typeface="Wingdings" panose="05000000000000000000" pitchFamily="2" charset="2"/>
              <a:buNone/>
              <a:defRPr/>
            </a:pP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       例</a:t>
            </a:r>
            <a:r>
              <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2</a:t>
            </a: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某地区国营企业工业总产值情况。该地区所有国营企业是（总体），其中的每一个国营企业是（总体单位），每一个国营企业产值（数量标志）的不同数量（标志表现）进行登记、核算，汇总，综合成全地区的工业总产值（统计指标）。</a:t>
            </a:r>
            <a:endParaRPr lang="zh-CN" altLang="en-US" sz="2400" dirty="0" smtClean="0">
              <a:latin typeface="黑体" panose="02010609060101010101" pitchFamily="49" charset="-122"/>
              <a:ea typeface="黑体" panose="02010609060101010101" pitchFamily="49" charset="-122"/>
            </a:endParaRPr>
          </a:p>
          <a:p>
            <a:pPr eaLnBrk="1" hangingPunct="1">
              <a:lnSpc>
                <a:spcPct val="90000"/>
              </a:lnSpc>
              <a:defRPr/>
            </a:pPr>
            <a:endParaRPr lang="zh-CN" altLang="en-US" sz="28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8021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DD31881-3FB5-4A1B-A6B4-FA141CD4642E}" type="slidenum">
              <a:rPr lang="zh-CN" altLang="en-US"/>
              <a:pPr>
                <a:defRPr/>
              </a:pPr>
              <a:t>42</a:t>
            </a:fld>
            <a:endParaRPr lang="en-US" altLang="zh-CN"/>
          </a:p>
        </p:txBody>
      </p:sp>
      <p:sp>
        <p:nvSpPr>
          <p:cNvPr id="175107" name="Rectangle 3"/>
          <p:cNvSpPr>
            <a:spLocks noGrp="1" noChangeArrowheads="1"/>
          </p:cNvSpPr>
          <p:nvPr>
            <p:ph type="body" idx="1"/>
          </p:nvPr>
        </p:nvSpPr>
        <p:spPr>
          <a:xfrm>
            <a:off x="274061" y="1017010"/>
            <a:ext cx="8641339" cy="4384675"/>
          </a:xfrm>
        </p:spPr>
        <p:txBody>
          <a:bodyPr/>
          <a:lstStyle/>
          <a:p>
            <a:pPr eaLnBrk="1" hangingPunct="1">
              <a:defRPr/>
            </a:pPr>
            <a:endParaRPr lang="zh-CN" altLang="en-US" sz="2400" dirty="0" smtClean="0">
              <a:solidFill>
                <a:srgbClr val="0033CC"/>
              </a:solidFill>
              <a:latin typeface="黑体" panose="02010609060101010101" pitchFamily="49" charset="-122"/>
              <a:ea typeface="黑体" panose="02010609060101010101" pitchFamily="49" charset="-122"/>
            </a:endParaRPr>
          </a:p>
          <a:p>
            <a:pPr eaLnBrk="1" hangingPunct="1">
              <a:defRPr/>
            </a:pPr>
            <a:r>
              <a:rPr lang="zh-CN" altLang="en-US" sz="2400" u="sng" dirty="0" smtClean="0">
                <a:solidFill>
                  <a:srgbClr val="0033CC"/>
                </a:solidFill>
                <a:latin typeface="黑体" panose="02010609060101010101" pitchFamily="49" charset="-122"/>
                <a:ea typeface="黑体" panose="02010609060101010101" pitchFamily="49" charset="-122"/>
              </a:rPr>
              <a:t>指标的概念</a:t>
            </a:r>
            <a:r>
              <a:rPr lang="zh-CN" altLang="en-US" sz="2400" dirty="0" smtClean="0">
                <a:latin typeface="黑体" panose="02010609060101010101" pitchFamily="49" charset="-122"/>
                <a:ea typeface="黑体" panose="02010609060101010101" pitchFamily="49" charset="-122"/>
              </a:rPr>
              <a:t>反映了所研究现象的</a:t>
            </a:r>
            <a:r>
              <a:rPr lang="zh-CN" altLang="en-US" sz="2400" i="1" u="sng" dirty="0" smtClean="0">
                <a:latin typeface="黑体" panose="02010609060101010101" pitchFamily="49" charset="-122"/>
                <a:ea typeface="黑体" panose="02010609060101010101" pitchFamily="49" charset="-122"/>
              </a:rPr>
              <a:t>质的规定性</a:t>
            </a:r>
            <a:r>
              <a:rPr lang="zh-CN" altLang="en-US" sz="2400" dirty="0" smtClean="0">
                <a:latin typeface="黑体" panose="02010609060101010101" pitchFamily="49" charset="-122"/>
                <a:ea typeface="黑体" panose="02010609060101010101" pitchFamily="49" charset="-122"/>
              </a:rPr>
              <a:t>，</a:t>
            </a:r>
            <a:r>
              <a:rPr lang="zh-CN" altLang="en-US" sz="2400" u="sng" dirty="0" smtClean="0">
                <a:solidFill>
                  <a:srgbClr val="0033CC"/>
                </a:solidFill>
                <a:latin typeface="黑体" panose="02010609060101010101" pitchFamily="49" charset="-122"/>
                <a:ea typeface="黑体" panose="02010609060101010101" pitchFamily="49" charset="-122"/>
              </a:rPr>
              <a:t>指标数值</a:t>
            </a:r>
            <a:r>
              <a:rPr lang="zh-CN" altLang="en-US" sz="2400" dirty="0" smtClean="0">
                <a:latin typeface="黑体" panose="02010609060101010101" pitchFamily="49" charset="-122"/>
                <a:ea typeface="黑体" panose="02010609060101010101" pitchFamily="49" charset="-122"/>
              </a:rPr>
              <a:t>则反映了现象的</a:t>
            </a:r>
            <a:r>
              <a:rPr lang="zh-CN" altLang="en-US" sz="2400" i="1" u="sng" dirty="0" smtClean="0">
                <a:latin typeface="黑体" panose="02010609060101010101" pitchFamily="49" charset="-122"/>
                <a:ea typeface="黑体" panose="02010609060101010101" pitchFamily="49" charset="-122"/>
              </a:rPr>
              <a:t>量的规定性</a:t>
            </a:r>
            <a:r>
              <a:rPr lang="zh-CN" altLang="en-US" sz="2400" dirty="0" smtClean="0">
                <a:latin typeface="黑体" panose="02010609060101010101" pitchFamily="49" charset="-122"/>
                <a:ea typeface="黑体" panose="02010609060101010101" pitchFamily="49" charset="-122"/>
              </a:rPr>
              <a:t>。</a:t>
            </a:r>
          </a:p>
          <a:p>
            <a:pPr eaLnBrk="1" hangingPunct="1">
              <a:defRPr/>
            </a:pPr>
            <a:r>
              <a:rPr lang="zh-CN" altLang="en-US" sz="2400" dirty="0" smtClean="0">
                <a:latin typeface="黑体" panose="02010609060101010101" pitchFamily="49" charset="-122"/>
                <a:ea typeface="黑体" panose="02010609060101010101" pitchFamily="49" charset="-122"/>
              </a:rPr>
              <a:t>完整的统计指标是质和量的统一，两者结合起来才有可能对所研究的数量特征及相互关系作出完整的描述。</a:t>
            </a:r>
          </a:p>
          <a:p>
            <a:pPr eaLnBrk="1" hangingPunct="1">
              <a:buFont typeface="Wingdings" panose="05000000000000000000" pitchFamily="2" charset="2"/>
              <a:buNone/>
              <a:defRPr/>
            </a:pPr>
            <a:r>
              <a:rPr lang="zh-CN" altLang="en-US" sz="2400" dirty="0" smtClean="0">
                <a:latin typeface="黑体" panose="02010609060101010101" pitchFamily="49" charset="-122"/>
                <a:ea typeface="黑体" panose="02010609060101010101" pitchFamily="49" charset="-122"/>
              </a:rPr>
              <a:t>    </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例：某地区人口数、国内生产总值、钢产量就是指标的概念（名称），</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517</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万人、</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380</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亿元、</a:t>
            </a:r>
            <a:r>
              <a:rPr lang="en-US" altLang="zh-CN"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868</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万吨就是指标数值。</a:t>
            </a:r>
          </a:p>
        </p:txBody>
      </p:sp>
      <p:sp>
        <p:nvSpPr>
          <p:cNvPr id="9"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a:t>
            </a:r>
            <a:r>
              <a:rPr lang="zh-CN" altLang="en-US" sz="3600" dirty="0">
                <a:solidFill>
                  <a:srgbClr val="002060"/>
                </a:solidFill>
                <a:latin typeface="黑体" panose="02010609060101010101" pitchFamily="49" charset="-122"/>
                <a:ea typeface="黑体" panose="02010609060101010101" pitchFamily="49" charset="-122"/>
              </a:rPr>
              <a:t>体系</a:t>
            </a:r>
            <a:r>
              <a:rPr lang="zh-CN" altLang="en-US" sz="3600" dirty="0" smtClean="0">
                <a:solidFill>
                  <a:srgbClr val="002060"/>
                </a:solidFill>
                <a:latin typeface="黑体" panose="02010609060101010101" pitchFamily="49" charset="-122"/>
                <a:ea typeface="黑体" panose="02010609060101010101" pitchFamily="49" charset="-122"/>
              </a:rPr>
              <a:t>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0789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FBAFC1F-F621-4A6E-9FFF-2B208A41513F}" type="slidenum">
              <a:rPr lang="zh-CN" altLang="en-US"/>
              <a:pPr>
                <a:defRPr/>
              </a:pPr>
              <a:t>43</a:t>
            </a:fld>
            <a:endParaRPr lang="en-US" altLang="zh-CN"/>
          </a:p>
        </p:txBody>
      </p:sp>
      <p:sp>
        <p:nvSpPr>
          <p:cNvPr id="53252" name="Rectangle 3"/>
          <p:cNvSpPr>
            <a:spLocks noGrp="1" noChangeArrowheads="1"/>
          </p:cNvSpPr>
          <p:nvPr>
            <p:ph type="body" idx="1"/>
          </p:nvPr>
        </p:nvSpPr>
        <p:spPr>
          <a:xfrm>
            <a:off x="285749" y="1337252"/>
            <a:ext cx="8577695" cy="4351338"/>
          </a:xfrm>
        </p:spPr>
        <p:txBody>
          <a:bodyPr>
            <a:normAutofit/>
          </a:bodyPr>
          <a:lstStyle/>
          <a:p>
            <a:pPr eaLnBrk="1" hangingPunct="1">
              <a:buFont typeface="Wingdings" panose="05000000000000000000" pitchFamily="2" charset="2"/>
              <a:buChar char="p"/>
            </a:pPr>
            <a:r>
              <a:rPr lang="zh-CN" altLang="en-US" b="1" dirty="0" smtClean="0">
                <a:solidFill>
                  <a:srgbClr val="FF0000"/>
                </a:solidFill>
                <a:latin typeface="黑体" panose="02010609060101010101" pitchFamily="49" charset="-122"/>
                <a:ea typeface="黑体" panose="02010609060101010101" pitchFamily="49" charset="-122"/>
              </a:rPr>
              <a:t>统计指标的特点：</a:t>
            </a:r>
          </a:p>
          <a:p>
            <a:pPr eaLnBrk="1" hangingPunct="1">
              <a:buFont typeface="Wingdings" panose="05000000000000000000" pitchFamily="2" charset="2"/>
              <a:buNone/>
            </a:pPr>
            <a:endParaRPr lang="en-US" altLang="zh-CN" sz="2400" dirty="0"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①同质事物的可量性</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统计指标必须可以用数字来表现，不能用数字表现的范畴是不能当做统计指标的。</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②量的综合性。</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统计指标反映的是总体的量，它是许多个体现象的数量综合的结果。 </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例：研究一个地区的职工收入情况</a:t>
            </a:r>
          </a:p>
          <a:p>
            <a:pPr eaLnBrk="1" hangingPunct="1">
              <a:buFont typeface="Wingdings" panose="05000000000000000000" pitchFamily="2" charset="2"/>
              <a:buNone/>
            </a:pPr>
            <a:endParaRPr lang="zh-CN" altLang="en-US" sz="2400" dirty="0" smtClean="0">
              <a:latin typeface="黑体" panose="02010609060101010101" pitchFamily="49" charset="-122"/>
              <a:ea typeface="黑体" panose="02010609060101010101" pitchFamily="49" charset="-122"/>
            </a:endParaRP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8717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557F414-CD86-4938-8638-857A6BDE45BB}" type="slidenum">
              <a:rPr lang="zh-CN" altLang="en-US"/>
              <a:pPr>
                <a:defRPr/>
              </a:pPr>
              <a:t>44</a:t>
            </a:fld>
            <a:endParaRPr lang="en-US" altLang="zh-CN"/>
          </a:p>
        </p:txBody>
      </p:sp>
      <p:sp>
        <p:nvSpPr>
          <p:cNvPr id="54276" name="Rectangle 3"/>
          <p:cNvSpPr>
            <a:spLocks noGrp="1" noChangeArrowheads="1"/>
          </p:cNvSpPr>
          <p:nvPr>
            <p:ph type="body" idx="1"/>
          </p:nvPr>
        </p:nvSpPr>
        <p:spPr>
          <a:xfrm>
            <a:off x="225424" y="1177925"/>
            <a:ext cx="8575676" cy="4895850"/>
          </a:xfrm>
        </p:spPr>
        <p:txBody>
          <a:bodyPr/>
          <a:lstStyle/>
          <a:p>
            <a:pPr eaLnBrk="1" hangingPunct="1">
              <a:buFont typeface="Wingdings" panose="05000000000000000000" pitchFamily="2" charset="2"/>
              <a:buChar char="p"/>
            </a:pPr>
            <a:r>
              <a:rPr lang="zh-CN" altLang="en-US" b="1" dirty="0" smtClean="0">
                <a:solidFill>
                  <a:srgbClr val="FF0000"/>
                </a:solidFill>
                <a:latin typeface="黑体" panose="02010609060101010101" pitchFamily="49" charset="-122"/>
                <a:ea typeface="黑体" panose="02010609060101010101" pitchFamily="49" charset="-122"/>
              </a:rPr>
              <a:t>统计指标的分类：</a:t>
            </a:r>
          </a:p>
          <a:p>
            <a:pPr eaLnBrk="1" hangingPunct="1"/>
            <a:endParaRPr lang="en-US" altLang="zh-CN" dirty="0" smtClean="0">
              <a:latin typeface="黑体" panose="02010609060101010101" pitchFamily="49" charset="-122"/>
              <a:ea typeface="黑体" panose="02010609060101010101" pitchFamily="49" charset="-122"/>
            </a:endParaRPr>
          </a:p>
          <a:p>
            <a:pPr eaLnBrk="1" hangingPunct="1"/>
            <a:r>
              <a:rPr lang="zh-CN" altLang="en-US" sz="2400" dirty="0" smtClean="0">
                <a:solidFill>
                  <a:srgbClr val="FF0000"/>
                </a:solidFill>
                <a:latin typeface="黑体" panose="02010609060101010101" pitchFamily="49" charset="-122"/>
                <a:ea typeface="黑体" panose="02010609060101010101" pitchFamily="49" charset="-122"/>
              </a:rPr>
              <a:t>指标按反映时间特点不同分为：</a:t>
            </a: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r>
              <a:rPr lang="zh-CN" altLang="en-US" sz="2400" dirty="0" smtClean="0">
                <a:latin typeface="+mn-ea"/>
              </a:rPr>
              <a:t>①</a:t>
            </a:r>
            <a:r>
              <a:rPr lang="zh-CN" altLang="en-US" sz="2400" u="sng" dirty="0" smtClean="0">
                <a:latin typeface="+mn-ea"/>
              </a:rPr>
              <a:t>时点指标：</a:t>
            </a:r>
            <a:r>
              <a:rPr lang="zh-CN" altLang="en-US" sz="2400" dirty="0" smtClean="0">
                <a:latin typeface="+mn-ea"/>
              </a:rPr>
              <a:t>反映的是总体特征在某一时点上的数量表现的指标，常用的是期末数字。</a:t>
            </a:r>
          </a:p>
          <a:p>
            <a:pPr eaLnBrk="1" hangingPunct="1">
              <a:buFont typeface="Wingdings" panose="05000000000000000000" pitchFamily="2" charset="2"/>
              <a:buNone/>
            </a:pPr>
            <a:r>
              <a:rPr lang="zh-CN" altLang="en-US" sz="2400" dirty="0" smtClean="0">
                <a:latin typeface="+mn-ea"/>
              </a:rPr>
              <a:t>       例：</a:t>
            </a:r>
            <a:r>
              <a:rPr lang="en-US" altLang="zh-CN" sz="2400" dirty="0" smtClean="0">
                <a:latin typeface="+mn-ea"/>
              </a:rPr>
              <a:t>2004</a:t>
            </a:r>
            <a:r>
              <a:rPr lang="zh-CN" altLang="en-US" sz="2400" dirty="0" smtClean="0">
                <a:latin typeface="+mn-ea"/>
              </a:rPr>
              <a:t>年末我国医院共有病床</a:t>
            </a:r>
            <a:r>
              <a:rPr lang="en-US" altLang="zh-CN" sz="2400" dirty="0" smtClean="0">
                <a:latin typeface="+mn-ea"/>
              </a:rPr>
              <a:t>379.5</a:t>
            </a:r>
            <a:r>
              <a:rPr lang="zh-CN" altLang="en-US" sz="2400" dirty="0" smtClean="0">
                <a:latin typeface="+mn-ea"/>
              </a:rPr>
              <a:t>万张。</a:t>
            </a:r>
          </a:p>
          <a:p>
            <a:pPr eaLnBrk="1" hangingPunct="1">
              <a:buFont typeface="Wingdings" panose="05000000000000000000" pitchFamily="2" charset="2"/>
              <a:buNone/>
            </a:pPr>
            <a:r>
              <a:rPr lang="zh-CN" altLang="en-US" sz="2400" dirty="0" smtClean="0">
                <a:latin typeface="+mn-ea"/>
              </a:rPr>
              <a:t>   ②</a:t>
            </a:r>
            <a:r>
              <a:rPr lang="zh-CN" altLang="en-US" sz="2400" u="sng" dirty="0" smtClean="0">
                <a:latin typeface="+mn-ea"/>
              </a:rPr>
              <a:t>时期指标：</a:t>
            </a:r>
            <a:r>
              <a:rPr lang="zh-CN" altLang="en-US" sz="2400" dirty="0" smtClean="0">
                <a:latin typeface="+mn-ea"/>
              </a:rPr>
              <a:t>反映总体特征在某一时期的数量表现的指标。</a:t>
            </a:r>
          </a:p>
          <a:p>
            <a:pPr eaLnBrk="1" hangingPunct="1">
              <a:buFont typeface="Wingdings" panose="05000000000000000000" pitchFamily="2" charset="2"/>
              <a:buNone/>
            </a:pPr>
            <a:r>
              <a:rPr lang="zh-CN" altLang="en-US" sz="2400" dirty="0" smtClean="0">
                <a:latin typeface="+mn-ea"/>
              </a:rPr>
              <a:t>      例：某地区</a:t>
            </a:r>
            <a:r>
              <a:rPr lang="en-US" altLang="zh-CN" sz="2400" dirty="0" smtClean="0">
                <a:latin typeface="+mn-ea"/>
              </a:rPr>
              <a:t>2004</a:t>
            </a:r>
            <a:r>
              <a:rPr lang="zh-CN" altLang="en-US" sz="2400" dirty="0" smtClean="0">
                <a:latin typeface="+mn-ea"/>
              </a:rPr>
              <a:t>年国内生产总值为</a:t>
            </a:r>
            <a:r>
              <a:rPr lang="en-US" altLang="zh-CN" sz="2400" dirty="0" smtClean="0">
                <a:latin typeface="+mn-ea"/>
              </a:rPr>
              <a:t>380</a:t>
            </a:r>
            <a:r>
              <a:rPr lang="zh-CN" altLang="en-US" sz="2400" dirty="0" smtClean="0">
                <a:latin typeface="+mn-ea"/>
              </a:rPr>
              <a:t>亿元。</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015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A1C90C3-1913-427A-96AD-932C1B7654A4}" type="slidenum">
              <a:rPr lang="zh-CN" altLang="en-US"/>
              <a:pPr>
                <a:defRPr/>
              </a:pPr>
              <a:t>45</a:t>
            </a:fld>
            <a:endParaRPr lang="en-US" altLang="zh-CN"/>
          </a:p>
        </p:txBody>
      </p:sp>
      <p:sp>
        <p:nvSpPr>
          <p:cNvPr id="55300" name="Rectangle 3"/>
          <p:cNvSpPr>
            <a:spLocks noGrp="1" noChangeArrowheads="1"/>
          </p:cNvSpPr>
          <p:nvPr>
            <p:ph type="body" idx="1"/>
          </p:nvPr>
        </p:nvSpPr>
        <p:spPr>
          <a:xfrm>
            <a:off x="225423" y="1079357"/>
            <a:ext cx="8492549" cy="4895850"/>
          </a:xfrm>
        </p:spPr>
        <p:txBody>
          <a:bodyPr>
            <a:normAutofit/>
          </a:bodyPr>
          <a:lstStyle/>
          <a:p>
            <a:pPr eaLnBrk="1" hangingPunct="1">
              <a:buFont typeface="Wingdings" panose="05000000000000000000" pitchFamily="2" charset="2"/>
              <a:buChar char="p"/>
            </a:pPr>
            <a:r>
              <a:rPr lang="zh-CN" altLang="en-US" b="1" dirty="0" smtClean="0">
                <a:solidFill>
                  <a:srgbClr val="FF0000"/>
                </a:solidFill>
              </a:rPr>
              <a:t>统计指标的分类：</a:t>
            </a:r>
          </a:p>
          <a:p>
            <a:pPr eaLnBrk="1" hangingPunct="1"/>
            <a:endParaRPr lang="en-US" altLang="zh-CN" sz="2400" dirty="0" smtClean="0"/>
          </a:p>
          <a:p>
            <a:pPr eaLnBrk="1" hangingPunct="1"/>
            <a:r>
              <a:rPr lang="zh-CN" altLang="en-US" sz="2400" dirty="0" smtClean="0">
                <a:solidFill>
                  <a:srgbClr val="FF0000"/>
                </a:solidFill>
                <a:latin typeface="黑体" panose="02010609060101010101" pitchFamily="49" charset="-122"/>
                <a:ea typeface="黑体" panose="02010609060101010101" pitchFamily="49" charset="-122"/>
              </a:rPr>
              <a:t>指标按计量单位的特点不同分为：</a:t>
            </a:r>
          </a:p>
          <a:p>
            <a:pPr eaLnBrk="1" hangingPunct="1">
              <a:buFont typeface="Wingdings" panose="05000000000000000000" pitchFamily="2" charset="2"/>
              <a:buNone/>
            </a:pPr>
            <a:r>
              <a:rPr lang="zh-CN" altLang="en-US" sz="2400" dirty="0" smtClean="0">
                <a:latin typeface="+mn-ea"/>
              </a:rPr>
              <a:t>   ①实物指标：实物为单位计量的指标，由国家统一规定的计量单位如米，千瓦时来计量。</a:t>
            </a:r>
          </a:p>
          <a:p>
            <a:pPr eaLnBrk="1" hangingPunct="1">
              <a:buFont typeface="Wingdings" panose="05000000000000000000" pitchFamily="2" charset="2"/>
              <a:buNone/>
            </a:pPr>
            <a:endParaRPr lang="zh-CN" altLang="en-US" sz="2400" dirty="0" smtClean="0">
              <a:latin typeface="+mn-ea"/>
            </a:endParaRPr>
          </a:p>
          <a:p>
            <a:pPr eaLnBrk="1" hangingPunct="1">
              <a:buFont typeface="Wingdings" panose="05000000000000000000" pitchFamily="2" charset="2"/>
              <a:buNone/>
            </a:pPr>
            <a:r>
              <a:rPr lang="zh-CN" altLang="en-US" sz="2400" dirty="0" smtClean="0">
                <a:latin typeface="+mn-ea"/>
              </a:rPr>
              <a:t>   ②价值指标：以货币单位计量，反映事物价值量的指标。</a:t>
            </a:r>
          </a:p>
          <a:p>
            <a:pPr eaLnBrk="1" hangingPunct="1">
              <a:buFont typeface="Wingdings" panose="05000000000000000000" pitchFamily="2" charset="2"/>
              <a:buNone/>
            </a:pPr>
            <a:r>
              <a:rPr lang="zh-CN" altLang="en-US" sz="2400" dirty="0" smtClean="0">
                <a:latin typeface="+mn-ea"/>
              </a:rPr>
              <a:t>      例：产值</a:t>
            </a:r>
            <a:r>
              <a:rPr lang="en-US" altLang="zh-CN" sz="2400" dirty="0" smtClean="0">
                <a:latin typeface="+mn-ea"/>
              </a:rPr>
              <a:t>500</a:t>
            </a:r>
            <a:r>
              <a:rPr lang="zh-CN" altLang="en-US" sz="2400" dirty="0" smtClean="0">
                <a:latin typeface="+mn-ea"/>
              </a:rPr>
              <a:t>万元。</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3367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4241F49-2DA3-47DF-AA21-20B96743BB67}" type="slidenum">
              <a:rPr lang="zh-CN" altLang="en-US"/>
              <a:pPr>
                <a:defRPr/>
              </a:pPr>
              <a:t>46</a:t>
            </a:fld>
            <a:endParaRPr lang="en-US" altLang="zh-CN"/>
          </a:p>
        </p:txBody>
      </p:sp>
      <p:sp>
        <p:nvSpPr>
          <p:cNvPr id="157699" name="Rectangle 3"/>
          <p:cNvSpPr>
            <a:spLocks noGrp="1" noChangeArrowheads="1"/>
          </p:cNvSpPr>
          <p:nvPr>
            <p:ph type="body" idx="1"/>
          </p:nvPr>
        </p:nvSpPr>
        <p:spPr>
          <a:xfrm>
            <a:off x="311728" y="1268413"/>
            <a:ext cx="8645236" cy="4751387"/>
          </a:xfrm>
        </p:spPr>
        <p:txBody>
          <a:bodyPr>
            <a:normAutofit fontScale="92500" lnSpcReduction="20000"/>
          </a:bodyPr>
          <a:lstStyle/>
          <a:p>
            <a:pPr eaLnBrk="1" hangingPunct="1">
              <a:buFont typeface="Wingdings" panose="05000000000000000000" pitchFamily="2" charset="2"/>
              <a:buChar char="p"/>
              <a:defRPr/>
            </a:pPr>
            <a:r>
              <a:rPr lang="zh-CN" altLang="en-US" sz="2800" b="1" dirty="0" smtClean="0">
                <a:solidFill>
                  <a:srgbClr val="FF0000"/>
                </a:solidFill>
              </a:rPr>
              <a:t>统计指标的分类：</a:t>
            </a:r>
          </a:p>
          <a:p>
            <a:pPr eaLnBrk="1" hangingPunct="1">
              <a:buFont typeface="Wingdings" panose="05000000000000000000" pitchFamily="2" charset="2"/>
              <a:buNone/>
              <a:defRPr/>
            </a:pPr>
            <a:endParaRPr lang="en-US" altLang="zh-CN" sz="2400" dirty="0" smtClean="0"/>
          </a:p>
          <a:p>
            <a:pP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反映总体特征的性质的不同分为</a:t>
            </a:r>
            <a:r>
              <a:rPr lang="zh-CN" altLang="en-US" sz="2400" u="sng" dirty="0" smtClean="0">
                <a:solidFill>
                  <a:srgbClr val="FF0000"/>
                </a:solidFill>
                <a:latin typeface="黑体" panose="02010609060101010101" pitchFamily="49" charset="-122"/>
                <a:ea typeface="黑体" panose="02010609060101010101" pitchFamily="49" charset="-122"/>
              </a:rPr>
              <a:t>数量指标和质量指标</a:t>
            </a:r>
            <a:r>
              <a:rPr lang="zh-CN" altLang="en-US" sz="2400" dirty="0" smtClean="0">
                <a:solidFill>
                  <a:srgbClr val="FF0000"/>
                </a:solidFill>
                <a:latin typeface="黑体" panose="02010609060101010101" pitchFamily="49" charset="-122"/>
                <a:ea typeface="黑体" panose="02010609060101010101" pitchFamily="49" charset="-122"/>
              </a:rPr>
              <a:t>。</a:t>
            </a:r>
          </a:p>
          <a:p>
            <a:pPr eaLnBrk="1" hangingPunct="1">
              <a:buFont typeface="Wingdings" panose="05000000000000000000" pitchFamily="2" charset="2"/>
              <a:buNone/>
              <a:defRPr/>
            </a:pPr>
            <a:endParaRPr lang="en-US" altLang="zh-CN" sz="2400" u="sng" dirty="0" smtClean="0"/>
          </a:p>
          <a:p>
            <a:pPr marL="457200" indent="-457200" eaLnBrk="1" hangingPunct="1">
              <a:buFont typeface="+mj-ea"/>
              <a:buAutoNum type="circleNumDbPlain"/>
              <a:defRPr/>
            </a:pPr>
            <a:r>
              <a:rPr lang="zh-CN" altLang="en-US" sz="2400" dirty="0"/>
              <a:t> </a:t>
            </a:r>
            <a:r>
              <a:rPr lang="zh-CN" altLang="en-US" sz="2400" dirty="0" smtClean="0"/>
              <a:t> 数量指标是反映现象总规模、总水平或总数量的统计指标，又称</a:t>
            </a:r>
            <a:r>
              <a:rPr lang="zh-CN" altLang="en-US" sz="2400" u="sng" dirty="0" smtClean="0"/>
              <a:t>总量指标</a:t>
            </a:r>
            <a:r>
              <a:rPr lang="zh-CN" altLang="en-US" sz="2400" dirty="0" smtClean="0"/>
              <a:t>。数量指标</a:t>
            </a:r>
            <a:r>
              <a:rPr lang="zh-CN" altLang="en-US" sz="2400" u="sng" dirty="0" smtClean="0"/>
              <a:t>用</a:t>
            </a:r>
            <a:r>
              <a:rPr lang="zh-CN" altLang="en-US" sz="2400" u="sng" dirty="0" smtClean="0">
                <a:ea typeface="楷体_GB2312" pitchFamily="49" charset="-122"/>
              </a:rPr>
              <a:t>绝对数</a:t>
            </a:r>
            <a:r>
              <a:rPr lang="zh-CN" altLang="en-US" sz="2400" u="sng" dirty="0" smtClean="0"/>
              <a:t>表示</a:t>
            </a:r>
            <a:r>
              <a:rPr lang="zh-CN" altLang="en-US" sz="2400" dirty="0" smtClean="0"/>
              <a:t>。</a:t>
            </a:r>
          </a:p>
          <a:p>
            <a:pPr eaLnBrk="1" hangingPunct="1">
              <a:buFont typeface="Wingdings" panose="05000000000000000000" pitchFamily="2" charset="2"/>
              <a:buNone/>
              <a:defRPr/>
            </a:pPr>
            <a:r>
              <a:rPr lang="zh-CN" altLang="en-US" sz="2400" dirty="0" smtClean="0"/>
              <a:t>              </a:t>
            </a:r>
            <a:r>
              <a:rPr lang="zh-CN" altLang="en-US" sz="2400" dirty="0" smtClean="0">
                <a:effectLst>
                  <a:outerShdw blurRad="38100" dist="38100" dir="2700000" algn="tl">
                    <a:srgbClr val="C0C0C0"/>
                  </a:outerShdw>
                </a:effectLst>
                <a:ea typeface="楷体_GB2312" pitchFamily="49" charset="-122"/>
              </a:rPr>
              <a:t>例：商品销售额、人口总数、工业企业总数等</a:t>
            </a:r>
            <a:r>
              <a:rPr lang="zh-CN" altLang="en-US" sz="2400" dirty="0" smtClean="0"/>
              <a:t>。</a:t>
            </a:r>
          </a:p>
          <a:p>
            <a:pPr eaLnBrk="1" hangingPunct="1">
              <a:buFont typeface="Wingdings" panose="05000000000000000000" pitchFamily="2" charset="2"/>
              <a:buNone/>
              <a:defRPr/>
            </a:pPr>
            <a:r>
              <a:rPr lang="zh-CN" altLang="en-US" sz="2400" dirty="0" smtClean="0"/>
              <a:t>   </a:t>
            </a:r>
            <a:endParaRPr lang="en-US" altLang="zh-CN" sz="2400" dirty="0" smtClean="0"/>
          </a:p>
          <a:p>
            <a:pPr eaLnBrk="1" hangingPunct="1">
              <a:buFont typeface="Wingdings" panose="05000000000000000000" pitchFamily="2" charset="2"/>
              <a:buChar char="Ø"/>
              <a:defRPr/>
            </a:pPr>
            <a:r>
              <a:rPr lang="zh-CN" altLang="en-US" sz="2400" dirty="0" smtClean="0"/>
              <a:t>数量指标包括</a:t>
            </a:r>
            <a:r>
              <a:rPr lang="zh-CN" altLang="en-US" sz="2400" dirty="0" smtClean="0">
                <a:solidFill>
                  <a:srgbClr val="00B0F0"/>
                </a:solidFill>
              </a:rPr>
              <a:t>标志总量和总体单位总量</a:t>
            </a:r>
            <a:r>
              <a:rPr lang="zh-CN" altLang="en-US" sz="2400" dirty="0" smtClean="0"/>
              <a:t>：</a:t>
            </a:r>
          </a:p>
          <a:p>
            <a:pPr eaLnBrk="1" hangingPunct="1">
              <a:buFont typeface="Wingdings" panose="05000000000000000000" pitchFamily="2" charset="2"/>
              <a:buNone/>
              <a:defRPr/>
            </a:pPr>
            <a:r>
              <a:rPr lang="zh-CN" altLang="en-US" sz="2400" dirty="0" smtClean="0"/>
              <a:t>   标志总量：反映总体单位某一数量标志值总和的数量指标。</a:t>
            </a:r>
            <a:endParaRPr lang="en-US" altLang="zh-CN" sz="2400" dirty="0" smtClean="0"/>
          </a:p>
          <a:p>
            <a:pPr eaLnBrk="1" hangingPunct="1">
              <a:buFont typeface="Wingdings" panose="05000000000000000000" pitchFamily="2" charset="2"/>
              <a:buNone/>
              <a:defRPr/>
            </a:pPr>
            <a:r>
              <a:rPr lang="en-US" altLang="zh-CN" sz="2400" dirty="0"/>
              <a:t> </a:t>
            </a:r>
            <a:r>
              <a:rPr lang="en-US" altLang="zh-CN" sz="2400" dirty="0" smtClean="0"/>
              <a:t>         </a:t>
            </a:r>
            <a:r>
              <a:rPr lang="zh-CN" altLang="en-US" sz="2400" dirty="0" smtClean="0"/>
              <a:t>例如：工资总额</a:t>
            </a:r>
            <a:r>
              <a:rPr lang="en-US" altLang="zh-CN" sz="2400" dirty="0" smtClean="0">
                <a:latin typeface="Arial" panose="020B0604020202020204" pitchFamily="34" charset="0"/>
              </a:rPr>
              <a:t>—</a:t>
            </a:r>
            <a:r>
              <a:rPr lang="zh-CN" altLang="en-US" sz="2400" dirty="0" smtClean="0"/>
              <a:t>每个职工工资的总和。</a:t>
            </a:r>
          </a:p>
          <a:p>
            <a:pPr eaLnBrk="1" hangingPunct="1">
              <a:buFont typeface="Wingdings" panose="05000000000000000000" pitchFamily="2" charset="2"/>
              <a:buNone/>
              <a:defRPr/>
            </a:pPr>
            <a:r>
              <a:rPr lang="zh-CN" altLang="en-US" sz="2400" dirty="0" smtClean="0"/>
              <a:t>   总体单位总量：反映总体本身规模大小的数量指标。</a:t>
            </a:r>
          </a:p>
          <a:p>
            <a:pPr eaLnBrk="1" hangingPunct="1">
              <a:buFont typeface="Wingdings" panose="05000000000000000000" pitchFamily="2" charset="2"/>
              <a:buNone/>
              <a:defRPr/>
            </a:pPr>
            <a:r>
              <a:rPr lang="zh-CN" altLang="en-US" sz="2400" dirty="0" smtClean="0"/>
              <a:t>          例如：工业企业总数</a:t>
            </a:r>
          </a:p>
          <a:p>
            <a:pPr eaLnBrk="1" hangingPunct="1">
              <a:defRPr/>
            </a:pPr>
            <a:endParaRPr lang="zh-CN" altLang="en-US" sz="2400" dirty="0" smtClean="0"/>
          </a:p>
          <a:p>
            <a:pPr eaLnBrk="1" hangingPunct="1">
              <a:defRPr/>
            </a:pPr>
            <a:endParaRPr lang="zh-CN" altLang="en-US" sz="2400" dirty="0" smtClean="0">
              <a:effectLst>
                <a:outerShdw blurRad="38100" dist="38100" dir="2700000" algn="tl">
                  <a:srgbClr val="C0C0C0"/>
                </a:outerShdw>
              </a:effectLst>
              <a:ea typeface="楷体_GB2312" pitchFamily="49" charset="-122"/>
            </a:endParaRP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38951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EEAABFD-84E3-4760-9D38-20F4B9754511}" type="slidenum">
              <a:rPr lang="zh-CN" altLang="en-US"/>
              <a:pPr>
                <a:defRPr/>
              </a:pPr>
              <a:t>47</a:t>
            </a:fld>
            <a:endParaRPr lang="en-US" altLang="zh-CN"/>
          </a:p>
        </p:txBody>
      </p:sp>
      <p:sp>
        <p:nvSpPr>
          <p:cNvPr id="220163" name="Rectangle 3"/>
          <p:cNvSpPr>
            <a:spLocks noGrp="1" noChangeArrowheads="1"/>
          </p:cNvSpPr>
          <p:nvPr>
            <p:ph type="body" idx="1"/>
          </p:nvPr>
        </p:nvSpPr>
        <p:spPr>
          <a:xfrm>
            <a:off x="238992" y="1268413"/>
            <a:ext cx="8477972" cy="4751387"/>
          </a:xfrm>
        </p:spPr>
        <p:txBody>
          <a:bodyPr/>
          <a:lstStyle/>
          <a:p>
            <a:pPr eaLnBrk="1" hangingPunct="1">
              <a:lnSpc>
                <a:spcPct val="90000"/>
              </a:lnSpc>
              <a:buFont typeface="Wingdings" panose="05000000000000000000" pitchFamily="2" charset="2"/>
              <a:buChar char="p"/>
              <a:defRPr/>
            </a:pPr>
            <a:r>
              <a:rPr lang="zh-CN" altLang="en-US" b="1" dirty="0" smtClean="0">
                <a:solidFill>
                  <a:srgbClr val="FF0000"/>
                </a:solidFill>
              </a:rPr>
              <a:t>统计指标的分类：</a:t>
            </a:r>
          </a:p>
          <a:p>
            <a:pPr eaLnBrk="1" hangingPunct="1">
              <a:lnSpc>
                <a:spcPct val="90000"/>
              </a:lnSpc>
              <a:buFont typeface="Wingdings" panose="05000000000000000000" pitchFamily="2" charset="2"/>
              <a:buNone/>
              <a:defRPr/>
            </a:pPr>
            <a:endParaRPr lang="zh-CN" altLang="en-US" sz="2800" dirty="0" smtClean="0"/>
          </a:p>
          <a:p>
            <a:pPr eaLnBrk="1" hangingPunct="1">
              <a:lnSpc>
                <a:spcPct val="90000"/>
              </a:lnSpc>
              <a:buFont typeface="Wingdings" panose="05000000000000000000" pitchFamily="2" charset="2"/>
              <a:buNone/>
              <a:defRPr/>
            </a:pPr>
            <a:r>
              <a:rPr lang="zh-CN" altLang="en-US" sz="2400" u="sng" dirty="0" smtClean="0"/>
              <a:t>②</a:t>
            </a:r>
            <a:r>
              <a:rPr lang="zh-CN" altLang="en-US" sz="2400" b="1" u="sng" dirty="0" smtClean="0">
                <a:solidFill>
                  <a:srgbClr val="FF0000"/>
                </a:solidFill>
              </a:rPr>
              <a:t>质量指标</a:t>
            </a:r>
            <a:r>
              <a:rPr lang="zh-CN" altLang="en-US" sz="2400" dirty="0" smtClean="0"/>
              <a:t>是反映总体强度、密度、效果、工作质量、比例等的指标。</a:t>
            </a:r>
          </a:p>
          <a:p>
            <a:pPr eaLnBrk="1" hangingPunct="1">
              <a:lnSpc>
                <a:spcPct val="90000"/>
              </a:lnSpc>
              <a:buFont typeface="Wingdings" panose="05000000000000000000" pitchFamily="2" charset="2"/>
              <a:buNone/>
              <a:defRPr/>
            </a:pPr>
            <a:r>
              <a:rPr lang="zh-CN" altLang="en-US" sz="2400" dirty="0" smtClean="0"/>
              <a:t>   质量指标表明现象的对比关系，质量指标用</a:t>
            </a:r>
            <a:r>
              <a:rPr lang="zh-CN" altLang="en-US" sz="2400" u="sng" dirty="0" smtClean="0">
                <a:ea typeface="楷体_GB2312" pitchFamily="49" charset="-122"/>
              </a:rPr>
              <a:t>相对数或平均数</a:t>
            </a:r>
            <a:r>
              <a:rPr lang="zh-CN" altLang="en-US" sz="2400" dirty="0" smtClean="0"/>
              <a:t>表示。</a:t>
            </a:r>
            <a:r>
              <a:rPr lang="zh-CN" altLang="en-US" sz="2400" u="sng" dirty="0" smtClean="0">
                <a:ea typeface="楷体_GB2312" pitchFamily="49" charset="-122"/>
              </a:rPr>
              <a:t>（包括相对指标和平均指标）</a:t>
            </a:r>
          </a:p>
          <a:p>
            <a:pPr eaLnBrk="1" hangingPunct="1">
              <a:lnSpc>
                <a:spcPct val="90000"/>
              </a:lnSpc>
              <a:buFont typeface="Wingdings" panose="05000000000000000000" pitchFamily="2" charset="2"/>
              <a:buNone/>
              <a:defRPr/>
            </a:pPr>
            <a:r>
              <a:rPr lang="zh-CN" altLang="en-US" sz="2400" dirty="0" smtClean="0">
                <a:effectLst>
                  <a:outerShdw blurRad="38100" dist="38100" dir="2700000" algn="tl">
                    <a:srgbClr val="C0C0C0"/>
                  </a:outerShdw>
                </a:effectLst>
                <a:ea typeface="楷体_GB2312" pitchFamily="49" charset="-122"/>
              </a:rPr>
              <a:t>      </a:t>
            </a:r>
            <a:r>
              <a:rPr lang="zh-CN" altLang="en-US" sz="2000" dirty="0" smtClean="0">
                <a:effectLst>
                  <a:outerShdw blurRad="38100" dist="38100" dir="2700000" algn="tl">
                    <a:srgbClr val="C0C0C0"/>
                  </a:outerShdw>
                </a:effectLst>
                <a:ea typeface="楷体_GB2312" pitchFamily="49" charset="-122"/>
              </a:rPr>
              <a:t>例：人口密度、劳动生产率、资金利率、全国每人拥有粮食数量等</a:t>
            </a:r>
            <a:r>
              <a:rPr lang="zh-CN" altLang="en-US" sz="2400" dirty="0" smtClean="0">
                <a:effectLst>
                  <a:outerShdw blurRad="38100" dist="38100" dir="2700000" algn="tl">
                    <a:srgbClr val="C0C0C0"/>
                  </a:outerShdw>
                </a:effectLst>
                <a:ea typeface="楷体_GB2312" pitchFamily="49" charset="-122"/>
              </a:rPr>
              <a:t>。</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325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7FE6A73-9DC4-47F6-A5C8-185557813D2A}" type="slidenum">
              <a:rPr lang="zh-CN" altLang="en-US"/>
              <a:pPr>
                <a:defRPr/>
              </a:pPr>
              <a:t>48</a:t>
            </a:fld>
            <a:endParaRPr lang="en-US" altLang="zh-CN"/>
          </a:p>
        </p:txBody>
      </p:sp>
      <p:sp>
        <p:nvSpPr>
          <p:cNvPr id="58372" name="Rectangle 3"/>
          <p:cNvSpPr>
            <a:spLocks noGrp="1" noChangeArrowheads="1"/>
          </p:cNvSpPr>
          <p:nvPr>
            <p:ph type="body" idx="1"/>
          </p:nvPr>
        </p:nvSpPr>
        <p:spPr>
          <a:xfrm>
            <a:off x="337704" y="1347644"/>
            <a:ext cx="7886700" cy="4351338"/>
          </a:xfrm>
        </p:spPr>
        <p:txBody>
          <a:bodyPr>
            <a:normAutofit/>
          </a:bodyPr>
          <a:lstStyle/>
          <a:p>
            <a:pPr eaLnBrk="1" hangingPunct="1">
              <a:buFont typeface="Wingdings" panose="05000000000000000000" pitchFamily="2" charset="2"/>
              <a:buChar char="u"/>
            </a:pPr>
            <a:r>
              <a:rPr lang="zh-CN" altLang="en-US" dirty="0" smtClean="0">
                <a:latin typeface="黑体" panose="02010609060101010101" pitchFamily="49" charset="-122"/>
                <a:ea typeface="黑体" panose="02010609060101010101" pitchFamily="49" charset="-122"/>
              </a:rPr>
              <a:t>标志和指标既有区别又有联系。</a:t>
            </a:r>
          </a:p>
          <a:p>
            <a:pPr eaLnBrk="1" hangingPunct="1"/>
            <a:endParaRPr lang="zh-CN" altLang="en-US" dirty="0"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它们的区别是：</a:t>
            </a:r>
          </a:p>
          <a:p>
            <a:pPr eaLnBrk="1" hangingPunct="1"/>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）标志说明</a:t>
            </a:r>
            <a:r>
              <a:rPr lang="zh-CN" altLang="en-US" sz="2400" u="sng" dirty="0" smtClean="0">
                <a:latin typeface="黑体" panose="02010609060101010101" pitchFamily="49" charset="-122"/>
                <a:ea typeface="黑体" panose="02010609060101010101" pitchFamily="49" charset="-122"/>
              </a:rPr>
              <a:t>总体单位</a:t>
            </a:r>
            <a:r>
              <a:rPr lang="zh-CN" altLang="en-US" sz="2400" dirty="0" smtClean="0">
                <a:latin typeface="黑体" panose="02010609060101010101" pitchFamily="49" charset="-122"/>
                <a:ea typeface="黑体" panose="02010609060101010101" pitchFamily="49" charset="-122"/>
              </a:rPr>
              <a:t>的特征，指标说明</a:t>
            </a:r>
            <a:r>
              <a:rPr lang="zh-CN" altLang="en-US" sz="2400" u="sng" dirty="0" smtClean="0">
                <a:latin typeface="黑体" panose="02010609060101010101" pitchFamily="49" charset="-122"/>
                <a:ea typeface="黑体" panose="02010609060101010101" pitchFamily="49" charset="-122"/>
              </a:rPr>
              <a:t>总体</a:t>
            </a:r>
            <a:r>
              <a:rPr lang="zh-CN" altLang="en-US" sz="2400" dirty="0" smtClean="0">
                <a:latin typeface="黑体" panose="02010609060101010101" pitchFamily="49" charset="-122"/>
                <a:ea typeface="黑体" panose="02010609060101010101" pitchFamily="49" charset="-122"/>
              </a:rPr>
              <a:t>的特征。</a:t>
            </a:r>
          </a:p>
          <a:p>
            <a:pPr eaLnBrk="1" hangingPunct="1"/>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）有的标志可用数值来表示，如数量标志。有的标志不能用数值表示，如品质标志。而所有的指标都可用数值表示。</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2321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722B356-26DB-472C-80E2-A6E0F9980041}" type="slidenum">
              <a:rPr lang="zh-CN" altLang="en-US"/>
              <a:pPr>
                <a:defRPr/>
              </a:pPr>
              <a:t>49</a:t>
            </a:fld>
            <a:endParaRPr lang="en-US" altLang="zh-CN"/>
          </a:p>
        </p:txBody>
      </p:sp>
      <p:sp>
        <p:nvSpPr>
          <p:cNvPr id="159747" name="Rectangle 3"/>
          <p:cNvSpPr>
            <a:spLocks noGrp="1" noChangeArrowheads="1"/>
          </p:cNvSpPr>
          <p:nvPr>
            <p:ph type="body" idx="1"/>
          </p:nvPr>
        </p:nvSpPr>
        <p:spPr>
          <a:xfrm>
            <a:off x="247795" y="1142207"/>
            <a:ext cx="8677996" cy="4967287"/>
          </a:xfrm>
        </p:spPr>
        <p:txBody>
          <a:bodyPr/>
          <a:lstStyle/>
          <a:p>
            <a:pPr eaLnBrk="1" hangingPunct="1">
              <a:buFont typeface="Wingdings" panose="05000000000000000000" pitchFamily="2" charset="2"/>
              <a:buNone/>
              <a:defRPr/>
            </a:pPr>
            <a:r>
              <a:rPr lang="zh-CN" altLang="en-US" sz="2800" dirty="0" smtClean="0">
                <a:latin typeface="黑体" panose="02010609060101010101" pitchFamily="49" charset="-122"/>
                <a:ea typeface="黑体" panose="02010609060101010101" pitchFamily="49" charset="-122"/>
              </a:rPr>
              <a:t> 标志和指标间的联系是：</a:t>
            </a:r>
          </a:p>
          <a:p>
            <a:pPr eaLnBrk="1" hangingPunct="1">
              <a:defRPr/>
            </a:pPr>
            <a:r>
              <a:rPr lang="en-US" altLang="zh-CN" sz="2400" dirty="0" smtClean="0">
                <a:solidFill>
                  <a:schemeClr val="hlink"/>
                </a:solidFill>
                <a:latin typeface="黑体" panose="02010609060101010101" pitchFamily="49" charset="-122"/>
                <a:ea typeface="黑体" panose="02010609060101010101" pitchFamily="49" charset="-122"/>
              </a:rPr>
              <a:t>1</a:t>
            </a:r>
            <a:r>
              <a:rPr lang="zh-CN" altLang="en-US" sz="2400" dirty="0" smtClean="0">
                <a:solidFill>
                  <a:schemeClr val="hlink"/>
                </a:solidFill>
                <a:latin typeface="黑体" panose="02010609060101010101" pitchFamily="49" charset="-122"/>
                <a:ea typeface="黑体" panose="02010609060101010101" pitchFamily="49" charset="-122"/>
              </a:rPr>
              <a:t>）数量指标的数值是根据数量标志的标志值汇总而来的。</a:t>
            </a:r>
          </a:p>
          <a:p>
            <a:pPr eaLnBrk="1" hangingPunct="1">
              <a:buFont typeface="Wingdings" panose="05000000000000000000" pitchFamily="2" charset="2"/>
              <a:buNone/>
              <a:defRPr/>
            </a:pPr>
            <a:r>
              <a:rPr lang="zh-CN" altLang="en-US" sz="2400" dirty="0" smtClean="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000" dirty="0" smtClean="0">
                <a:effectLst>
                  <a:outerShdw blurRad="38100" dist="38100" dir="2700000" algn="tl">
                    <a:srgbClr val="C0C0C0"/>
                  </a:outerShdw>
                </a:effectLst>
                <a:latin typeface="黑体" panose="02010609060101010101" pitchFamily="49" charset="-122"/>
                <a:ea typeface="黑体" panose="02010609060101010101" pitchFamily="49" charset="-122"/>
              </a:rPr>
              <a:t>例：某地区钢产量是由该地区所属各个钢生产企业生产的钢数量汇总而来。</a:t>
            </a:r>
          </a:p>
          <a:p>
            <a:pPr eaLnBrk="1" hangingPunct="1">
              <a:defRPr/>
            </a:pPr>
            <a:endParaRPr lang="en-US" altLang="zh-CN" sz="2400"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defRPr/>
            </a:pPr>
            <a:r>
              <a:rPr lang="en-US" altLang="zh-CN" sz="2400" dirty="0" smtClean="0">
                <a:solidFill>
                  <a:schemeClr val="hlink"/>
                </a:solidFill>
                <a:latin typeface="黑体" panose="02010609060101010101" pitchFamily="49" charset="-122"/>
                <a:ea typeface="黑体" panose="02010609060101010101" pitchFamily="49" charset="-122"/>
              </a:rPr>
              <a:t>2</a:t>
            </a:r>
            <a:r>
              <a:rPr lang="zh-CN" altLang="en-US" sz="2400" dirty="0" smtClean="0">
                <a:solidFill>
                  <a:schemeClr val="hlink"/>
                </a:solidFill>
                <a:latin typeface="黑体" panose="02010609060101010101" pitchFamily="49" charset="-122"/>
                <a:ea typeface="黑体" panose="02010609060101010101" pitchFamily="49" charset="-122"/>
              </a:rPr>
              <a:t>）指标与标志间存在变换关系。</a:t>
            </a:r>
            <a:endParaRPr lang="en-US" altLang="zh-CN" sz="2400" dirty="0" smtClean="0">
              <a:solidFill>
                <a:schemeClr val="hlink"/>
              </a:solidFill>
              <a:latin typeface="黑体" panose="02010609060101010101" pitchFamily="49" charset="-122"/>
              <a:ea typeface="黑体" panose="02010609060101010101" pitchFamily="49" charset="-122"/>
            </a:endParaRPr>
          </a:p>
          <a:p>
            <a:pPr marL="0" indent="0" eaLnBrk="1" hangingPunct="1">
              <a:buNone/>
              <a:defRPr/>
            </a:pPr>
            <a:r>
              <a:rPr lang="en-US" altLang="zh-CN" sz="2400" dirty="0">
                <a:solidFill>
                  <a:schemeClr val="hlink"/>
                </a:solidFill>
                <a:latin typeface="黑体" panose="02010609060101010101" pitchFamily="49" charset="-122"/>
                <a:ea typeface="黑体" panose="02010609060101010101" pitchFamily="49" charset="-122"/>
              </a:rPr>
              <a:t> </a:t>
            </a:r>
            <a:r>
              <a:rPr lang="en-US" altLang="zh-CN" sz="2400" dirty="0" smtClean="0">
                <a:solidFill>
                  <a:schemeClr val="hlink"/>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随着研究目的的改变，原来的总体变为总体单位，原来的指标相应地变为数量标志；随着研究目的的改变，原来的总体单位变为总体，原来的数量标志相应地变为指标。</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8808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2705FF-D5D7-4769-9F40-26DEC995638F}" type="slidenum">
              <a:rPr lang="zh-CN" altLang="en-US"/>
              <a:pPr/>
              <a:t>5</a:t>
            </a:fld>
            <a:endParaRPr lang="en-US" altLang="zh-CN"/>
          </a:p>
        </p:txBody>
      </p:sp>
      <p:sp>
        <p:nvSpPr>
          <p:cNvPr id="231426" name="Rectangle 2"/>
          <p:cNvSpPr>
            <a:spLocks noGrp="1" noChangeArrowheads="1"/>
          </p:cNvSpPr>
          <p:nvPr>
            <p:ph type="title"/>
          </p:nvPr>
        </p:nvSpPr>
        <p:spPr>
          <a:xfrm>
            <a:off x="0" y="98761"/>
            <a:ext cx="8686800" cy="706437"/>
          </a:xfrm>
        </p:spPr>
        <p:txBody>
          <a:bodyPr vert="horz" lIns="91440" tIns="45720" rIns="91440" bIns="45720" rtlCol="0" anchor="ctr">
            <a:normAutofit/>
          </a:bodyPr>
          <a:lstStyle/>
          <a:p>
            <a:pPr marL="457200" indent="-457200">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rPr>
              <a:t> 课程内容</a:t>
            </a:r>
          </a:p>
        </p:txBody>
      </p:sp>
      <p:sp>
        <p:nvSpPr>
          <p:cNvPr id="231427" name="Rectangle 3"/>
          <p:cNvSpPr>
            <a:spLocks noGrp="1" noChangeArrowheads="1"/>
          </p:cNvSpPr>
          <p:nvPr>
            <p:ph type="body" idx="1"/>
          </p:nvPr>
        </p:nvSpPr>
        <p:spPr>
          <a:xfrm>
            <a:off x="440871" y="915637"/>
            <a:ext cx="7876042" cy="5543550"/>
          </a:xfrm>
        </p:spPr>
        <p:txBody>
          <a:bodyPr>
            <a:normAutofit/>
          </a:bodyPr>
          <a:lstStyle/>
          <a:p>
            <a:r>
              <a:rPr lang="zh-CN" altLang="en-US" sz="2400" dirty="0" smtClean="0">
                <a:latin typeface="黑体" panose="02010609060101010101" pitchFamily="49" charset="-122"/>
                <a:ea typeface="黑体" panose="02010609060101010101" pitchFamily="49" charset="-122"/>
              </a:rPr>
              <a:t>第一部分     绪论、统计调查、统计整理等</a:t>
            </a:r>
            <a:endParaRPr lang="zh-CN" altLang="en-US"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第二部分     综合指标（总量、相对、平均、变异）</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第</a:t>
            </a:r>
            <a:r>
              <a:rPr lang="zh-CN" altLang="en-US" sz="2400" dirty="0" smtClean="0">
                <a:latin typeface="黑体" panose="02010609060101010101" pitchFamily="49" charset="-122"/>
                <a:ea typeface="黑体" panose="02010609060101010101" pitchFamily="49" charset="-122"/>
              </a:rPr>
              <a:t>三部分     抽样与参数估计</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第四部分     假设检验</a:t>
            </a:r>
            <a:endParaRPr lang="zh-CN" altLang="en-US"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第五部分     相关分析与回归分析</a:t>
            </a:r>
            <a:endParaRPr lang="zh-CN" altLang="en-US"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第六部分     时间序列分析</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第七部分     统计指数</a:t>
            </a: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实验操作：</a:t>
            </a:r>
            <a:endParaRPr lang="zh-CN" altLang="en-US"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Excel</a:t>
            </a:r>
            <a:r>
              <a:rPr lang="zh-CN" altLang="en-US" sz="2400" dirty="0">
                <a:latin typeface="黑体" panose="02010609060101010101" pitchFamily="49" charset="-122"/>
                <a:ea typeface="黑体" panose="02010609060101010101" pitchFamily="49" charset="-122"/>
              </a:rPr>
              <a:t>统计分析实例操作</a:t>
            </a:r>
          </a:p>
          <a:p>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SPSS</a:t>
            </a:r>
            <a:r>
              <a:rPr lang="zh-CN" altLang="en-US" sz="2400" dirty="0" smtClean="0">
                <a:latin typeface="黑体" panose="02010609060101010101" pitchFamily="49" charset="-122"/>
                <a:ea typeface="黑体" panose="02010609060101010101" pitchFamily="49" charset="-122"/>
              </a:rPr>
              <a:t>相关回归分析</a:t>
            </a:r>
            <a:r>
              <a:rPr lang="zh-CN" altLang="en-US" sz="2400" dirty="0">
                <a:latin typeface="黑体" panose="02010609060101010101" pitchFamily="49" charset="-122"/>
                <a:ea typeface="黑体" panose="02010609060101010101" pitchFamily="49" charset="-122"/>
              </a:rPr>
              <a:t>实例操作</a:t>
            </a:r>
            <a:endParaRPr lang="en-US" altLang="zh-CN" sz="240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sz="21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63901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DBE3800-104F-4126-8428-EA9338EBD42F}" type="slidenum">
              <a:rPr lang="zh-CN" altLang="en-US"/>
              <a:pPr>
                <a:defRPr/>
              </a:pPr>
              <a:t>50</a:t>
            </a:fld>
            <a:endParaRPr lang="en-US" altLang="zh-CN"/>
          </a:p>
        </p:txBody>
      </p:sp>
      <p:sp>
        <p:nvSpPr>
          <p:cNvPr id="60420" name="Rectangle 3"/>
          <p:cNvSpPr>
            <a:spLocks noGrp="1" noChangeArrowheads="1"/>
          </p:cNvSpPr>
          <p:nvPr>
            <p:ph type="body" idx="1"/>
          </p:nvPr>
        </p:nvSpPr>
        <p:spPr>
          <a:xfrm>
            <a:off x="166255" y="1341438"/>
            <a:ext cx="8811490" cy="5300662"/>
          </a:xfrm>
        </p:spPr>
        <p:txBody>
          <a:bodyPr/>
          <a:lstStyle/>
          <a:p>
            <a:pPr eaLnBrk="1" hangingPunct="1">
              <a:lnSpc>
                <a:spcPct val="9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一个指标只能反映客观事物的一个方面，由于现象的复</a:t>
            </a: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杂多样性，需要采用指标体系来进行描述。</a:t>
            </a:r>
          </a:p>
          <a:p>
            <a:pPr eaLnBrk="1" hangingPunct="1">
              <a:lnSpc>
                <a:spcPct val="90000"/>
              </a:lnSpc>
              <a:buFont typeface="Wingdings" panose="05000000000000000000" pitchFamily="2" charset="2"/>
              <a:buNone/>
            </a:pPr>
            <a:endParaRPr lang="zh-CN" altLang="en-US"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b="1" dirty="0" smtClean="0">
                <a:solidFill>
                  <a:srgbClr val="FF0000"/>
                </a:solidFill>
                <a:latin typeface="黑体" panose="02010609060101010101" pitchFamily="49" charset="-122"/>
                <a:ea typeface="黑体" panose="02010609060101010101" pitchFamily="49" charset="-122"/>
              </a:rPr>
              <a:t>统计指标体系</a:t>
            </a:r>
            <a:r>
              <a:rPr lang="zh-CN" altLang="en-US" sz="2800" dirty="0" smtClean="0">
                <a:latin typeface="黑体" panose="02010609060101010101" pitchFamily="49" charset="-122"/>
                <a:ea typeface="黑体" panose="02010609060101010101" pitchFamily="49" charset="-122"/>
              </a:rPr>
              <a:t>是各种互相联系的统计指标所构成的一个</a:t>
            </a: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有机整体，用来说明所研究现象各个方面相互依存和相</a:t>
            </a: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互制约的关系。</a:t>
            </a:r>
          </a:p>
          <a:p>
            <a:pPr eaLnBrk="1" hangingPunct="1">
              <a:lnSpc>
                <a:spcPct val="90000"/>
              </a:lnSpc>
              <a:buFont typeface="Wingdings" panose="05000000000000000000" pitchFamily="2" charset="2"/>
              <a:buNone/>
            </a:pPr>
            <a:endParaRPr lang="zh-CN" altLang="en-US"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统计指标体系因各种现象本身联系的多样性和统计研究</a:t>
            </a:r>
            <a:endParaRPr lang="en-US" altLang="zh-CN" sz="28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rPr>
              <a:t>目的不同而分为不同的类别。</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85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09AC25A-3EA1-4458-8651-51431B0D84AF}" type="slidenum">
              <a:rPr lang="zh-CN" altLang="en-US"/>
              <a:pPr>
                <a:defRPr/>
              </a:pPr>
              <a:t>51</a:t>
            </a:fld>
            <a:endParaRPr lang="en-US" altLang="zh-CN"/>
          </a:p>
        </p:txBody>
      </p:sp>
      <p:sp>
        <p:nvSpPr>
          <p:cNvPr id="61444" name="Rectangle 3"/>
          <p:cNvSpPr>
            <a:spLocks noGrp="1" noChangeArrowheads="1"/>
          </p:cNvSpPr>
          <p:nvPr>
            <p:ph type="body" idx="1"/>
          </p:nvPr>
        </p:nvSpPr>
        <p:spPr>
          <a:xfrm>
            <a:off x="171448" y="1055689"/>
            <a:ext cx="8775125" cy="5300662"/>
          </a:xfrm>
        </p:spPr>
        <p:txBody>
          <a:bodyPr/>
          <a:lstStyle/>
          <a:p>
            <a:pPr eaLnBrk="1" hangingPunct="1">
              <a:buFont typeface="Wingdings" panose="05000000000000000000" pitchFamily="2" charset="2"/>
              <a:buChar char="p"/>
            </a:pPr>
            <a:r>
              <a:rPr lang="zh-CN" altLang="en-US" sz="2800" b="1" dirty="0" smtClean="0">
                <a:solidFill>
                  <a:srgbClr val="FF0000"/>
                </a:solidFill>
                <a:latin typeface="黑体" panose="02010609060101010101" pitchFamily="49" charset="-122"/>
                <a:ea typeface="黑体" panose="02010609060101010101" pitchFamily="49" charset="-122"/>
              </a:rPr>
              <a:t>指标体系按反映的内容分为：</a:t>
            </a:r>
            <a:endParaRPr lang="en-US" altLang="zh-CN" sz="2400" dirty="0" smtClean="0"/>
          </a:p>
          <a:p>
            <a:pPr eaLnBrk="1" hangingPunct="1">
              <a:buFont typeface="Wingdings" panose="05000000000000000000" pitchFamily="2" charset="2"/>
              <a:buNone/>
            </a:pPr>
            <a:r>
              <a:rPr lang="zh-CN" altLang="en-US" sz="2400" dirty="0" smtClean="0"/>
              <a:t>①</a:t>
            </a:r>
            <a:r>
              <a:rPr lang="zh-CN" altLang="en-US" sz="2400" u="sng" dirty="0" smtClean="0"/>
              <a:t>基本统计指标体系</a:t>
            </a:r>
            <a:r>
              <a:rPr lang="zh-CN" altLang="en-US" sz="2400" dirty="0" smtClean="0"/>
              <a:t>是指反映社会经济发展基本情况的指标体系。</a:t>
            </a:r>
            <a:r>
              <a:rPr lang="zh-CN" altLang="en-US" sz="2400" dirty="0" smtClean="0">
                <a:ea typeface="楷体_GB2312" pitchFamily="49" charset="-122"/>
              </a:rPr>
              <a:t>具体又分为：</a:t>
            </a:r>
          </a:p>
          <a:p>
            <a:pPr lvl="1" eaLnBrk="1" hangingPunct="1">
              <a:buFont typeface="Wingdings" panose="05000000000000000000" pitchFamily="2" charset="2"/>
              <a:buChar char="Ø"/>
            </a:pPr>
            <a:r>
              <a:rPr lang="zh-CN" altLang="en-US" dirty="0" smtClean="0">
                <a:solidFill>
                  <a:schemeClr val="hlink"/>
                </a:solidFill>
                <a:ea typeface="楷体_GB2312" pitchFamily="49" charset="-122"/>
              </a:rPr>
              <a:t> 经济统计指标体系 </a:t>
            </a:r>
            <a:r>
              <a:rPr lang="en-US" altLang="zh-CN" dirty="0" smtClean="0">
                <a:solidFill>
                  <a:schemeClr val="hlink"/>
                </a:solidFill>
                <a:latin typeface="Arial" panose="020B0604020202020204" pitchFamily="34" charset="0"/>
                <a:ea typeface="楷体_GB2312" pitchFamily="49" charset="-122"/>
              </a:rPr>
              <a:t>–</a:t>
            </a:r>
            <a:r>
              <a:rPr lang="en-US" altLang="zh-CN" dirty="0" smtClean="0">
                <a:solidFill>
                  <a:schemeClr val="hlink"/>
                </a:solidFill>
                <a:ea typeface="楷体_GB2312" pitchFamily="49" charset="-122"/>
              </a:rPr>
              <a:t> </a:t>
            </a:r>
            <a:r>
              <a:rPr lang="zh-CN" altLang="en-US" dirty="0" smtClean="0">
                <a:solidFill>
                  <a:schemeClr val="hlink"/>
                </a:solidFill>
                <a:ea typeface="楷体_GB2312" pitchFamily="49" charset="-122"/>
              </a:rPr>
              <a:t>生产、分配、交换、使用等；</a:t>
            </a:r>
          </a:p>
          <a:p>
            <a:pPr lvl="1" eaLnBrk="1" hangingPunct="1">
              <a:buFont typeface="Wingdings" panose="05000000000000000000" pitchFamily="2" charset="2"/>
              <a:buChar char="Ø"/>
            </a:pPr>
            <a:r>
              <a:rPr lang="zh-CN" altLang="en-US" dirty="0" smtClean="0">
                <a:solidFill>
                  <a:schemeClr val="hlink"/>
                </a:solidFill>
                <a:ea typeface="楷体_GB2312" pitchFamily="49" charset="-122"/>
              </a:rPr>
              <a:t> 社会统计指标体系 </a:t>
            </a:r>
            <a:r>
              <a:rPr lang="en-US" altLang="zh-CN" dirty="0" smtClean="0">
                <a:solidFill>
                  <a:schemeClr val="hlink"/>
                </a:solidFill>
                <a:latin typeface="Arial" panose="020B0604020202020204" pitchFamily="34" charset="0"/>
                <a:ea typeface="楷体_GB2312" pitchFamily="49" charset="-122"/>
              </a:rPr>
              <a:t>–</a:t>
            </a:r>
            <a:r>
              <a:rPr lang="en-US" altLang="zh-CN" dirty="0" smtClean="0">
                <a:solidFill>
                  <a:schemeClr val="hlink"/>
                </a:solidFill>
                <a:ea typeface="楷体_GB2312" pitchFamily="49" charset="-122"/>
              </a:rPr>
              <a:t> </a:t>
            </a:r>
            <a:r>
              <a:rPr lang="zh-CN" altLang="en-US" dirty="0" smtClean="0">
                <a:solidFill>
                  <a:schemeClr val="hlink"/>
                </a:solidFill>
                <a:ea typeface="楷体_GB2312" pitchFamily="49" charset="-122"/>
              </a:rPr>
              <a:t>人口、文化、教育、卫生等；</a:t>
            </a:r>
          </a:p>
          <a:p>
            <a:pPr lvl="1">
              <a:buFont typeface="Wingdings" panose="05000000000000000000" pitchFamily="2" charset="2"/>
              <a:buChar char="Ø"/>
            </a:pPr>
            <a:r>
              <a:rPr lang="zh-CN" altLang="en-US" dirty="0" smtClean="0">
                <a:solidFill>
                  <a:schemeClr val="hlink"/>
                </a:solidFill>
                <a:ea typeface="楷体_GB2312" pitchFamily="49" charset="-122"/>
              </a:rPr>
              <a:t> 科技统计指标体系 </a:t>
            </a:r>
            <a:r>
              <a:rPr lang="en-US" altLang="zh-CN" dirty="0" smtClean="0">
                <a:solidFill>
                  <a:schemeClr val="hlink"/>
                </a:solidFill>
                <a:latin typeface="Arial" panose="020B0604020202020204" pitchFamily="34" charset="0"/>
                <a:ea typeface="楷体_GB2312" pitchFamily="49" charset="-122"/>
              </a:rPr>
              <a:t>–</a:t>
            </a:r>
            <a:r>
              <a:rPr lang="en-US" altLang="zh-CN" dirty="0" smtClean="0">
                <a:solidFill>
                  <a:schemeClr val="hlink"/>
                </a:solidFill>
                <a:ea typeface="楷体_GB2312" pitchFamily="49" charset="-122"/>
              </a:rPr>
              <a:t> </a:t>
            </a:r>
            <a:r>
              <a:rPr lang="zh-CN" altLang="en-US" dirty="0" smtClean="0">
                <a:solidFill>
                  <a:schemeClr val="hlink"/>
                </a:solidFill>
                <a:ea typeface="楷体_GB2312" pitchFamily="49" charset="-122"/>
              </a:rPr>
              <a:t>科学技术机构、人员、投入、</a:t>
            </a:r>
            <a:r>
              <a:rPr lang="zh-CN" altLang="en-US" dirty="0">
                <a:solidFill>
                  <a:schemeClr val="hlink"/>
                </a:solidFill>
                <a:ea typeface="楷体_GB2312" pitchFamily="49" charset="-122"/>
              </a:rPr>
              <a:t> 成果等</a:t>
            </a:r>
            <a:endParaRPr lang="zh-CN" altLang="en-US" dirty="0" smtClean="0">
              <a:solidFill>
                <a:schemeClr val="hlink"/>
              </a:solidFill>
              <a:ea typeface="楷体_GB2312" pitchFamily="49" charset="-122"/>
            </a:endParaRPr>
          </a:p>
          <a:p>
            <a:pPr eaLnBrk="1" hangingPunct="1">
              <a:buFont typeface="Wingdings" panose="05000000000000000000" pitchFamily="2" charset="2"/>
              <a:buNone/>
            </a:pPr>
            <a:r>
              <a:rPr lang="zh-CN" altLang="en-US" sz="2400" dirty="0" smtClean="0"/>
              <a:t>②</a:t>
            </a:r>
            <a:r>
              <a:rPr lang="zh-CN" altLang="en-US" sz="2400" u="sng" dirty="0" smtClean="0"/>
              <a:t>专题统计指标体系</a:t>
            </a:r>
            <a:r>
              <a:rPr lang="zh-CN" altLang="en-US" sz="2400" dirty="0" smtClean="0"/>
              <a:t>是指针对某一社会经济问题而制定的专门统计指标体系 </a:t>
            </a:r>
            <a:r>
              <a:rPr lang="zh-CN" altLang="en-US" sz="2400" dirty="0" smtClean="0">
                <a:ea typeface="楷体_GB2312" pitchFamily="49" charset="-122"/>
              </a:rPr>
              <a:t>例：残疾人状况的指标体系、农产品生产成本和经济效益指标体系。</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56674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75ECD36-858A-4C6F-8D0B-AE1107075126}" type="slidenum">
              <a:rPr lang="zh-CN" altLang="en-US"/>
              <a:pPr>
                <a:defRPr/>
              </a:pPr>
              <a:t>52</a:t>
            </a:fld>
            <a:endParaRPr lang="en-US" altLang="zh-CN"/>
          </a:p>
        </p:txBody>
      </p:sp>
      <p:sp>
        <p:nvSpPr>
          <p:cNvPr id="62468" name="Rectangle 3"/>
          <p:cNvSpPr>
            <a:spLocks noGrp="1" noChangeArrowheads="1"/>
          </p:cNvSpPr>
          <p:nvPr>
            <p:ph type="body" idx="1"/>
          </p:nvPr>
        </p:nvSpPr>
        <p:spPr>
          <a:xfrm>
            <a:off x="503959" y="1238251"/>
            <a:ext cx="7773988" cy="5300662"/>
          </a:xfrm>
        </p:spPr>
        <p:txBody>
          <a:bodyPr/>
          <a:lstStyle/>
          <a:p>
            <a:pPr>
              <a:buFont typeface="Wingdings" panose="05000000000000000000" pitchFamily="2" charset="2"/>
              <a:buChar char="p"/>
            </a:pPr>
            <a:r>
              <a:rPr lang="zh-CN" altLang="en-US" b="1" dirty="0">
                <a:solidFill>
                  <a:srgbClr val="FF0000"/>
                </a:solidFill>
                <a:latin typeface="黑体" panose="02010609060101010101" pitchFamily="49" charset="-122"/>
                <a:ea typeface="黑体" panose="02010609060101010101" pitchFamily="49" charset="-122"/>
              </a:rPr>
              <a:t>指标体系按实施范围分为：</a:t>
            </a:r>
          </a:p>
          <a:p>
            <a:pPr marL="552450" indent="-552450" algn="just" eaLnBrk="1" hangingPunct="1">
              <a:lnSpc>
                <a:spcPct val="90000"/>
              </a:lnSpc>
              <a:buFont typeface="Wingdings" panose="05000000000000000000" pitchFamily="2" charset="2"/>
              <a:buAutoNum type="circleNumDbPlain"/>
            </a:pPr>
            <a:r>
              <a:rPr lang="zh-CN" altLang="en-US" sz="2400" dirty="0" smtClean="0"/>
              <a:t> 国家统计指标体系：由国家统计局制定，在全国范围内实施</a:t>
            </a:r>
          </a:p>
          <a:p>
            <a:pPr marL="552450" indent="-552450" algn="just" eaLnBrk="1" hangingPunct="1">
              <a:lnSpc>
                <a:spcPct val="90000"/>
              </a:lnSpc>
              <a:buFont typeface="Wingdings" panose="05000000000000000000" pitchFamily="2" charset="2"/>
              <a:buAutoNum type="circleNumDbPlain"/>
            </a:pPr>
            <a:r>
              <a:rPr lang="zh-CN" altLang="en-US" sz="2400" dirty="0" smtClean="0"/>
              <a:t>地方统计指标体系：地方各级，在国家统计基础上补充增加设立</a:t>
            </a:r>
          </a:p>
          <a:p>
            <a:pPr marL="552450" indent="-552450" algn="just" eaLnBrk="1" hangingPunct="1">
              <a:lnSpc>
                <a:spcPct val="90000"/>
              </a:lnSpc>
              <a:buFont typeface="Wingdings" panose="05000000000000000000" pitchFamily="2" charset="2"/>
              <a:buAutoNum type="circleNumDbPlain"/>
            </a:pPr>
            <a:r>
              <a:rPr lang="zh-CN" altLang="en-US" sz="2400" dirty="0" smtClean="0">
                <a:ea typeface="楷体_GB2312" pitchFamily="49" charset="-122"/>
              </a:rPr>
              <a:t>行业（或部门）统计指标体系：不同行业、不同部门根据生产经营、业务管理需要设计的。</a:t>
            </a:r>
          </a:p>
          <a:p>
            <a:pPr marL="552450" indent="-552450" algn="just" eaLnBrk="1" hangingPunct="1">
              <a:lnSpc>
                <a:spcPct val="90000"/>
              </a:lnSpc>
              <a:buFont typeface="Wingdings" panose="05000000000000000000" pitchFamily="2" charset="2"/>
              <a:buAutoNum type="circleNumDbPlain"/>
            </a:pPr>
            <a:r>
              <a:rPr lang="zh-CN" altLang="en-US" sz="2400" dirty="0" smtClean="0">
                <a:ea typeface="楷体_GB2312" pitchFamily="49" charset="-122"/>
              </a:rPr>
              <a:t>基层单位统计指标体系：以上级下达的统计指标体系为核心，结合本单位的生产经营管理的需要再加以补充形成。</a:t>
            </a:r>
          </a:p>
        </p:txBody>
      </p:sp>
      <p:sp>
        <p:nvSpPr>
          <p:cNvPr id="7" name="Rectangle 2"/>
          <p:cNvSpPr>
            <a:spLocks noGrp="1" noChangeArrowheads="1"/>
          </p:cNvSpPr>
          <p:nvPr>
            <p:ph type="title"/>
          </p:nvPr>
        </p:nvSpPr>
        <p:spPr>
          <a:xfrm>
            <a:off x="0" y="0"/>
            <a:ext cx="7999412" cy="895350"/>
          </a:xfrm>
        </p:spPr>
        <p:txBody>
          <a:bodyPr vert="horz" lIns="91440" tIns="45720" rIns="91440" bIns="45720" rtlCol="0" anchor="ctr">
            <a:noAutofit/>
          </a:bodyPr>
          <a:lstStyle/>
          <a:p>
            <a:pPr marL="457200" indent="-457200">
              <a:buFont typeface="Wingdings" panose="05000000000000000000" pitchFamily="2" charset="2"/>
              <a:buChar char="p"/>
            </a:pPr>
            <a:r>
              <a:rPr lang="en-US" altLang="zh-CN" sz="3600" dirty="0" smtClean="0">
                <a:solidFill>
                  <a:srgbClr val="002060"/>
                </a:solidFill>
                <a:latin typeface="黑体" panose="02010609060101010101" pitchFamily="49" charset="-122"/>
                <a:ea typeface="黑体" panose="02010609060101010101" pitchFamily="49" charset="-122"/>
              </a:rPr>
              <a:t>1.4.4 </a:t>
            </a:r>
            <a:r>
              <a:rPr lang="zh-CN" altLang="en-US" sz="3600" dirty="0">
                <a:solidFill>
                  <a:srgbClr val="002060"/>
                </a:solidFill>
                <a:latin typeface="黑体" panose="02010609060101010101" pitchFamily="49" charset="-122"/>
                <a:ea typeface="黑体" panose="02010609060101010101" pitchFamily="49" charset="-122"/>
              </a:rPr>
              <a:t>统计</a:t>
            </a:r>
            <a:r>
              <a:rPr lang="zh-CN" altLang="en-US" sz="3600" dirty="0" smtClean="0">
                <a:solidFill>
                  <a:srgbClr val="002060"/>
                </a:solidFill>
                <a:latin typeface="黑体" panose="02010609060101010101" pitchFamily="49" charset="-122"/>
                <a:ea typeface="黑体" panose="02010609060101010101" pitchFamily="49" charset="-122"/>
              </a:rPr>
              <a:t>指标和指标体系   </a:t>
            </a:r>
            <a:endParaRPr lang="zh-CN" altLang="en-US" sz="36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18175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4D326A7-4C09-4F8D-B6E0-C8FD0117AC34}" type="slidenum">
              <a:rPr lang="zh-CN" altLang="en-US"/>
              <a:pPr>
                <a:defRPr/>
              </a:pPr>
              <a:t>53</a:t>
            </a:fld>
            <a:endParaRPr lang="en-US" altLang="zh-CN"/>
          </a:p>
        </p:txBody>
      </p:sp>
      <p:sp>
        <p:nvSpPr>
          <p:cNvPr id="63491" name="Rectangle 2"/>
          <p:cNvSpPr>
            <a:spLocks noGrp="1" noChangeArrowheads="1"/>
          </p:cNvSpPr>
          <p:nvPr>
            <p:ph type="title"/>
          </p:nvPr>
        </p:nvSpPr>
        <p:spPr>
          <a:xfrm>
            <a:off x="0" y="5484"/>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rPr>
              <a:t>本章小结</a:t>
            </a:r>
          </a:p>
        </p:txBody>
      </p:sp>
      <p:sp>
        <p:nvSpPr>
          <p:cNvPr id="63492" name="Rectangle 3"/>
          <p:cNvSpPr>
            <a:spLocks noGrp="1" noChangeArrowheads="1"/>
          </p:cNvSpPr>
          <p:nvPr>
            <p:ph type="body" idx="1"/>
          </p:nvPr>
        </p:nvSpPr>
        <p:spPr>
          <a:xfrm>
            <a:off x="475559" y="1341438"/>
            <a:ext cx="8407184" cy="5300662"/>
          </a:xfrm>
        </p:spPr>
        <p:txBody>
          <a:bodyPr>
            <a:normAutofit/>
          </a:bodyPr>
          <a:lstStyle/>
          <a:p>
            <a:pPr algn="just" eaLnBrk="1" hangingPunct="1"/>
            <a:r>
              <a:rPr lang="zh-CN" altLang="en-US" dirty="0" smtClean="0">
                <a:latin typeface="黑体" panose="02010609060101010101" pitchFamily="49" charset="-122"/>
                <a:ea typeface="黑体" panose="02010609060101010101" pitchFamily="49" charset="-122"/>
              </a:rPr>
              <a:t>主要统计学派：政治算术学派、记述学派、数理统计学派、社会统计学派和马克思统计理论学派。</a:t>
            </a:r>
          </a:p>
          <a:p>
            <a:pPr algn="just" eaLnBrk="1" hangingPunct="1"/>
            <a:r>
              <a:rPr lang="zh-CN" altLang="en-US" dirty="0" smtClean="0">
                <a:latin typeface="黑体" panose="02010609060101010101" pitchFamily="49" charset="-122"/>
                <a:ea typeface="黑体" panose="02010609060101010101" pitchFamily="49" charset="-122"/>
              </a:rPr>
              <a:t>现代统计的涵义包括三个方面：统计工作（统计活动）、统计资料、统计学。统计是统计工作（统计活动）、统计资料、统计学的统一体。</a:t>
            </a:r>
          </a:p>
          <a:p>
            <a:pPr algn="just" eaLnBrk="1" hangingPunct="1"/>
            <a:r>
              <a:rPr lang="zh-CN" altLang="en-US" dirty="0" smtClean="0">
                <a:latin typeface="黑体" panose="02010609060101010101" pitchFamily="49" charset="-122"/>
                <a:ea typeface="黑体" panose="02010609060101010101" pitchFamily="49" charset="-122"/>
              </a:rPr>
              <a:t>社会经济统计的研究对象是大量社会经济现象总体的数量方面，即研究社会经济现象总体的数量特征和数量关系。</a:t>
            </a:r>
          </a:p>
          <a:p>
            <a:pPr algn="just" eaLnBrk="1" hangingPunct="1"/>
            <a:r>
              <a:rPr lang="zh-CN" altLang="en-US" dirty="0" smtClean="0">
                <a:latin typeface="黑体" panose="02010609060101010101" pitchFamily="49" charset="-122"/>
                <a:ea typeface="黑体" panose="02010609060101010101" pitchFamily="49" charset="-122"/>
              </a:rPr>
              <a:t>社会经济统计具有如下特点：数量性、总体性、具体性、变异性。</a:t>
            </a:r>
          </a:p>
        </p:txBody>
      </p:sp>
    </p:spTree>
    <p:extLst>
      <p:ext uri="{BB962C8B-B14F-4D97-AF65-F5344CB8AC3E}">
        <p14:creationId xmlns:p14="http://schemas.microsoft.com/office/powerpoint/2010/main" val="4134918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D0527B0-BB37-4AA9-9B5C-AE71760C210E}" type="slidenum">
              <a:rPr lang="zh-CN" altLang="en-US"/>
              <a:pPr>
                <a:defRPr/>
              </a:pPr>
              <a:t>54</a:t>
            </a:fld>
            <a:endParaRPr lang="en-US" altLang="zh-CN"/>
          </a:p>
        </p:txBody>
      </p:sp>
      <p:sp>
        <p:nvSpPr>
          <p:cNvPr id="64516" name="Rectangle 3"/>
          <p:cNvSpPr>
            <a:spLocks noGrp="1" noChangeArrowheads="1"/>
          </p:cNvSpPr>
          <p:nvPr>
            <p:ph type="body" idx="1"/>
          </p:nvPr>
        </p:nvSpPr>
        <p:spPr>
          <a:xfrm>
            <a:off x="351704" y="1505383"/>
            <a:ext cx="8563696" cy="3743325"/>
          </a:xfrm>
        </p:spPr>
        <p:txBody>
          <a:bodyPr>
            <a:normAutofit/>
          </a:bodyPr>
          <a:lstStyle/>
          <a:p>
            <a:pPr eaLnBrk="1" hangingPunct="1"/>
            <a:r>
              <a:rPr lang="zh-CN" altLang="en-US" sz="2400" dirty="0" smtClean="0">
                <a:latin typeface="黑体" panose="02010609060101010101" pitchFamily="49" charset="-122"/>
                <a:ea typeface="黑体" panose="02010609060101010101" pitchFamily="49" charset="-122"/>
              </a:rPr>
              <a:t>统计研究的具体方法主要有大量观察法、统计分组法、综合指标法、统计推断法和统计模型法。</a:t>
            </a:r>
          </a:p>
          <a:p>
            <a:pPr eaLnBrk="1" hangingPunct="1">
              <a:buFont typeface="Wingdings" panose="05000000000000000000" pitchFamily="2" charset="2"/>
              <a:buNone/>
            </a:pPr>
            <a:endParaRPr lang="zh-CN" altLang="en-US" sz="2400" dirty="0" smtClean="0">
              <a:latin typeface="黑体" panose="02010609060101010101" pitchFamily="49" charset="-122"/>
              <a:ea typeface="黑体" panose="02010609060101010101" pitchFamily="49" charset="-122"/>
            </a:endParaRPr>
          </a:p>
          <a:p>
            <a:pPr eaLnBrk="1" hangingPunct="1"/>
            <a:r>
              <a:rPr lang="zh-CN" altLang="en-US" sz="2400" dirty="0" smtClean="0">
                <a:latin typeface="黑体" panose="02010609060101010101" pitchFamily="49" charset="-122"/>
                <a:ea typeface="黑体" panose="02010609060101010101" pitchFamily="49" charset="-122"/>
              </a:rPr>
              <a:t>统计学中最基本的概念有：统计总体和总体单位，标志和标志表现、变量和变量值、指标及指标体系。</a:t>
            </a:r>
          </a:p>
        </p:txBody>
      </p:sp>
      <p:sp>
        <p:nvSpPr>
          <p:cNvPr id="7" name="Rectangle 2"/>
          <p:cNvSpPr>
            <a:spLocks noGrp="1" noChangeArrowheads="1"/>
          </p:cNvSpPr>
          <p:nvPr>
            <p:ph type="title"/>
          </p:nvPr>
        </p:nvSpPr>
        <p:spPr>
          <a:xfrm>
            <a:off x="0" y="5484"/>
            <a:ext cx="7886700" cy="1325563"/>
          </a:xfrm>
        </p:spPr>
        <p:txBody>
          <a:bodyPr vert="horz" lIns="91440" tIns="45720" rIns="91440" bIns="45720" rtlCol="0" anchor="ctr">
            <a:noAutofit/>
          </a:bodyPr>
          <a:lstStyle/>
          <a:p>
            <a:pPr marL="457200" indent="-457200">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rPr>
              <a:t>本章小结</a:t>
            </a:r>
          </a:p>
        </p:txBody>
      </p:sp>
    </p:spTree>
    <p:extLst>
      <p:ext uri="{BB962C8B-B14F-4D97-AF65-F5344CB8AC3E}">
        <p14:creationId xmlns:p14="http://schemas.microsoft.com/office/powerpoint/2010/main" val="190552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F77940F-A895-4186-9E69-F97623180B57}" type="slidenum">
              <a:rPr lang="zh-CN" altLang="en-US"/>
              <a:pPr>
                <a:defRPr/>
              </a:pPr>
              <a:t>55</a:t>
            </a:fld>
            <a:endParaRPr lang="en-US" altLang="zh-CN"/>
          </a:p>
        </p:txBody>
      </p:sp>
      <p:sp>
        <p:nvSpPr>
          <p:cNvPr id="65539" name="Rectangle 2"/>
          <p:cNvSpPr>
            <a:spLocks noGrp="1" noChangeArrowheads="1"/>
          </p:cNvSpPr>
          <p:nvPr>
            <p:ph type="title"/>
          </p:nvPr>
        </p:nvSpPr>
        <p:spPr/>
        <p:txBody>
          <a:bodyPr/>
          <a:lstStyle/>
          <a:p>
            <a:pPr eaLnBrk="1" hangingPunct="1"/>
            <a:r>
              <a:rPr lang="zh-CN" altLang="en-US" smtClean="0"/>
              <a:t>练习题：</a:t>
            </a:r>
          </a:p>
        </p:txBody>
      </p:sp>
      <p:sp>
        <p:nvSpPr>
          <p:cNvPr id="65540" name="Rectangle 3"/>
          <p:cNvSpPr>
            <a:spLocks noGrp="1" noChangeArrowheads="1"/>
          </p:cNvSpPr>
          <p:nvPr>
            <p:ph type="body" idx="1"/>
          </p:nvPr>
        </p:nvSpPr>
        <p:spPr>
          <a:xfrm>
            <a:off x="446809" y="1557338"/>
            <a:ext cx="8236816" cy="4967287"/>
          </a:xfrm>
        </p:spPr>
        <p:txBody>
          <a:bodyPr>
            <a:normAutofit lnSpcReduction="10000"/>
          </a:bodyPr>
          <a:lstStyle/>
          <a:p>
            <a:pPr marL="552450" indent="-552450" eaLnBrk="1" hangingPunct="1">
              <a:lnSpc>
                <a:spcPct val="90000"/>
              </a:lnSpc>
              <a:buFont typeface="Wingdings" panose="05000000000000000000" pitchFamily="2" charset="2"/>
              <a:buNone/>
            </a:pPr>
            <a:r>
              <a:rPr lang="zh-CN" altLang="en-US" sz="2500" dirty="0" smtClean="0"/>
              <a:t>一、单选</a:t>
            </a:r>
          </a:p>
          <a:p>
            <a:pPr marL="552450" indent="-552450" eaLnBrk="1" hangingPunct="1">
              <a:lnSpc>
                <a:spcPct val="90000"/>
              </a:lnSpc>
              <a:buFont typeface="Wingdings" panose="05000000000000000000" pitchFamily="2" charset="2"/>
              <a:buNone/>
            </a:pPr>
            <a:r>
              <a:rPr lang="en-US" altLang="zh-CN" sz="2500" dirty="0" smtClean="0"/>
              <a:t>1.</a:t>
            </a:r>
            <a:r>
              <a:rPr lang="zh-CN" altLang="en-US" sz="2500" dirty="0" smtClean="0"/>
              <a:t>下列变量中，（ </a:t>
            </a:r>
            <a:r>
              <a:rPr lang="en-US" altLang="zh-CN" sz="2500" dirty="0" smtClean="0"/>
              <a:t>D</a:t>
            </a:r>
            <a:r>
              <a:rPr lang="zh-CN" altLang="en-US" sz="2500" dirty="0" smtClean="0"/>
              <a:t>）属于离散变量</a:t>
            </a:r>
          </a:p>
          <a:p>
            <a:pPr marL="552450" indent="-552450" eaLnBrk="1" hangingPunct="1">
              <a:lnSpc>
                <a:spcPct val="90000"/>
              </a:lnSpc>
              <a:buFont typeface="Wingdings" panose="05000000000000000000" pitchFamily="2" charset="2"/>
              <a:buNone/>
            </a:pPr>
            <a:r>
              <a:rPr lang="en-US" altLang="zh-CN" sz="2500" dirty="0" smtClean="0"/>
              <a:t>A</a:t>
            </a:r>
            <a:r>
              <a:rPr lang="zh-CN" altLang="en-US" sz="2500" dirty="0" smtClean="0"/>
              <a:t>一包谷物的重量 </a:t>
            </a:r>
            <a:r>
              <a:rPr lang="en-US" altLang="zh-CN" sz="2500" dirty="0" smtClean="0"/>
              <a:t>B</a:t>
            </a:r>
            <a:r>
              <a:rPr lang="zh-CN" altLang="en-US" sz="2500" dirty="0" smtClean="0"/>
              <a:t>一个轴承的直径 </a:t>
            </a:r>
          </a:p>
          <a:p>
            <a:pPr marL="552450" indent="-552450" eaLnBrk="1" hangingPunct="1">
              <a:lnSpc>
                <a:spcPct val="90000"/>
              </a:lnSpc>
              <a:buFont typeface="Wingdings" panose="05000000000000000000" pitchFamily="2" charset="2"/>
              <a:buNone/>
            </a:pPr>
            <a:r>
              <a:rPr lang="en-US" altLang="zh-CN" sz="2500" dirty="0" smtClean="0"/>
              <a:t>C</a:t>
            </a:r>
            <a:r>
              <a:rPr lang="zh-CN" altLang="en-US" sz="2500" dirty="0" smtClean="0"/>
              <a:t>在过去一个月中平均每个销售代表接触的期望客户数</a:t>
            </a:r>
          </a:p>
          <a:p>
            <a:pPr marL="552450" indent="-552450" eaLnBrk="1" hangingPunct="1">
              <a:lnSpc>
                <a:spcPct val="90000"/>
              </a:lnSpc>
              <a:buFont typeface="Wingdings" panose="05000000000000000000" pitchFamily="2" charset="2"/>
              <a:buNone/>
            </a:pPr>
            <a:r>
              <a:rPr lang="en-US" altLang="zh-CN" sz="2500" dirty="0" smtClean="0"/>
              <a:t>D</a:t>
            </a:r>
            <a:r>
              <a:rPr lang="zh-CN" altLang="en-US" sz="2500" dirty="0" smtClean="0"/>
              <a:t>一个地区接受失业补助的人数</a:t>
            </a:r>
          </a:p>
          <a:p>
            <a:pPr marL="552450" indent="-552450" eaLnBrk="1" hangingPunct="1">
              <a:lnSpc>
                <a:spcPct val="90000"/>
              </a:lnSpc>
              <a:buFont typeface="Wingdings" panose="05000000000000000000" pitchFamily="2" charset="2"/>
              <a:buNone/>
            </a:pPr>
            <a:r>
              <a:rPr lang="en-US" altLang="zh-CN" sz="2500" dirty="0" smtClean="0"/>
              <a:t>2.</a:t>
            </a:r>
            <a:r>
              <a:rPr lang="zh-CN" altLang="en-US" sz="2500" dirty="0" smtClean="0"/>
              <a:t>某班学生数学考试成绩分别为</a:t>
            </a:r>
            <a:r>
              <a:rPr lang="en-US" altLang="zh-CN" sz="2500" dirty="0" smtClean="0"/>
              <a:t>65</a:t>
            </a:r>
            <a:r>
              <a:rPr lang="zh-CN" altLang="en-US" sz="2500" dirty="0" smtClean="0"/>
              <a:t>分、 </a:t>
            </a:r>
            <a:r>
              <a:rPr lang="en-US" altLang="zh-CN" sz="2500" dirty="0" smtClean="0"/>
              <a:t>71</a:t>
            </a:r>
            <a:r>
              <a:rPr lang="zh-CN" altLang="en-US" sz="2500" dirty="0" smtClean="0"/>
              <a:t>分、</a:t>
            </a:r>
            <a:r>
              <a:rPr lang="en-US" altLang="zh-CN" sz="2500" dirty="0" smtClean="0"/>
              <a:t>80</a:t>
            </a:r>
            <a:r>
              <a:rPr lang="zh-CN" altLang="en-US" sz="2500" dirty="0" smtClean="0"/>
              <a:t>分和</a:t>
            </a:r>
            <a:r>
              <a:rPr lang="en-US" altLang="zh-CN" sz="2500" dirty="0" smtClean="0"/>
              <a:t>87</a:t>
            </a:r>
            <a:r>
              <a:rPr lang="zh-CN" altLang="en-US" sz="2500" dirty="0" smtClean="0"/>
              <a:t>分，这四个数字是（</a:t>
            </a:r>
            <a:r>
              <a:rPr lang="en-US" altLang="zh-CN" sz="2500" dirty="0" smtClean="0"/>
              <a:t>D </a:t>
            </a:r>
            <a:r>
              <a:rPr lang="zh-CN" altLang="en-US" sz="2500" dirty="0" smtClean="0"/>
              <a:t>）</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指标   </a:t>
            </a:r>
            <a:r>
              <a:rPr lang="en-US" altLang="zh-CN" sz="2500" dirty="0" smtClean="0"/>
              <a:t>B</a:t>
            </a:r>
            <a:r>
              <a:rPr lang="zh-CN" altLang="en-US" sz="2500" dirty="0" smtClean="0"/>
              <a:t>标志   </a:t>
            </a:r>
            <a:r>
              <a:rPr lang="en-US" altLang="zh-CN" sz="2500" dirty="0" smtClean="0"/>
              <a:t>C</a:t>
            </a:r>
            <a:r>
              <a:rPr lang="zh-CN" altLang="en-US" sz="2500" dirty="0" smtClean="0"/>
              <a:t>变量   </a:t>
            </a:r>
            <a:r>
              <a:rPr lang="en-US" altLang="zh-CN" sz="2500" dirty="0" smtClean="0"/>
              <a:t>D</a:t>
            </a:r>
            <a:r>
              <a:rPr lang="zh-CN" altLang="en-US" sz="2500" dirty="0" smtClean="0"/>
              <a:t>标志值</a:t>
            </a:r>
          </a:p>
          <a:p>
            <a:pPr marL="552450" indent="-552450" eaLnBrk="1" hangingPunct="1">
              <a:lnSpc>
                <a:spcPct val="90000"/>
              </a:lnSpc>
              <a:buFont typeface="Wingdings" panose="05000000000000000000" pitchFamily="2" charset="2"/>
              <a:buNone/>
            </a:pPr>
            <a:r>
              <a:rPr lang="en-US" altLang="zh-CN" sz="2500" dirty="0" smtClean="0"/>
              <a:t>3.</a:t>
            </a:r>
            <a:r>
              <a:rPr lang="zh-CN" altLang="en-US" sz="2500" dirty="0" smtClean="0"/>
              <a:t>下列属于品质标志的是（</a:t>
            </a:r>
            <a:r>
              <a:rPr lang="en-US" altLang="zh-CN" sz="2500" dirty="0" smtClean="0"/>
              <a:t>B </a:t>
            </a:r>
            <a:r>
              <a:rPr lang="zh-CN" altLang="en-US" sz="2500" dirty="0" smtClean="0"/>
              <a:t>）</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A</a:t>
            </a:r>
            <a:r>
              <a:rPr lang="zh-CN" altLang="en-US" sz="2500" dirty="0" smtClean="0"/>
              <a:t>工人年龄      </a:t>
            </a:r>
            <a:r>
              <a:rPr lang="en-US" altLang="zh-CN" sz="2500" dirty="0" smtClean="0"/>
              <a:t>B</a:t>
            </a:r>
            <a:r>
              <a:rPr lang="zh-CN" altLang="en-US" sz="2500" dirty="0" smtClean="0"/>
              <a:t>工人性别 </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C</a:t>
            </a:r>
            <a:r>
              <a:rPr lang="zh-CN" altLang="en-US" sz="2500" dirty="0" smtClean="0"/>
              <a:t>工人体重      </a:t>
            </a:r>
            <a:r>
              <a:rPr lang="en-US" altLang="zh-CN" sz="2500" dirty="0" smtClean="0"/>
              <a:t>D</a:t>
            </a:r>
            <a:r>
              <a:rPr lang="zh-CN" altLang="en-US" sz="2500" dirty="0" smtClean="0"/>
              <a:t>工人工资</a:t>
            </a:r>
          </a:p>
        </p:txBody>
      </p:sp>
    </p:spTree>
    <p:extLst>
      <p:ext uri="{BB962C8B-B14F-4D97-AF65-F5344CB8AC3E}">
        <p14:creationId xmlns:p14="http://schemas.microsoft.com/office/powerpoint/2010/main" val="381441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F77940F-A895-4186-9E69-F97623180B57}" type="slidenum">
              <a:rPr lang="zh-CN" altLang="en-US"/>
              <a:pPr>
                <a:defRPr/>
              </a:pPr>
              <a:t>56</a:t>
            </a:fld>
            <a:endParaRPr lang="en-US" altLang="zh-CN"/>
          </a:p>
        </p:txBody>
      </p:sp>
      <p:sp>
        <p:nvSpPr>
          <p:cNvPr id="65539" name="Rectangle 2"/>
          <p:cNvSpPr>
            <a:spLocks noGrp="1" noChangeArrowheads="1"/>
          </p:cNvSpPr>
          <p:nvPr>
            <p:ph type="title"/>
          </p:nvPr>
        </p:nvSpPr>
        <p:spPr/>
        <p:txBody>
          <a:bodyPr/>
          <a:lstStyle/>
          <a:p>
            <a:pPr eaLnBrk="1" hangingPunct="1"/>
            <a:r>
              <a:rPr lang="zh-CN" altLang="en-US" smtClean="0"/>
              <a:t>练习题：</a:t>
            </a:r>
          </a:p>
        </p:txBody>
      </p:sp>
      <p:sp>
        <p:nvSpPr>
          <p:cNvPr id="65540" name="Rectangle 3"/>
          <p:cNvSpPr>
            <a:spLocks noGrp="1" noChangeArrowheads="1"/>
          </p:cNvSpPr>
          <p:nvPr>
            <p:ph type="body" idx="1"/>
          </p:nvPr>
        </p:nvSpPr>
        <p:spPr>
          <a:xfrm>
            <a:off x="405245" y="1557338"/>
            <a:ext cx="8278380" cy="4967287"/>
          </a:xfrm>
        </p:spPr>
        <p:txBody>
          <a:bodyPr>
            <a:normAutofit fontScale="92500" lnSpcReduction="20000"/>
          </a:bodyPr>
          <a:lstStyle/>
          <a:p>
            <a:pPr marL="552450" indent="-552450" eaLnBrk="1" hangingPunct="1">
              <a:lnSpc>
                <a:spcPct val="90000"/>
              </a:lnSpc>
              <a:buFont typeface="Wingdings" panose="05000000000000000000" pitchFamily="2" charset="2"/>
              <a:buNone/>
            </a:pPr>
            <a:r>
              <a:rPr lang="zh-CN" altLang="en-US" sz="2500" dirty="0" smtClean="0"/>
              <a:t>一、单选</a:t>
            </a:r>
          </a:p>
          <a:p>
            <a:pPr marL="552450" indent="-552450" eaLnBrk="1" hangingPunct="1">
              <a:lnSpc>
                <a:spcPct val="90000"/>
              </a:lnSpc>
              <a:buFont typeface="Wingdings" panose="05000000000000000000" pitchFamily="2" charset="2"/>
              <a:buNone/>
            </a:pPr>
            <a:r>
              <a:rPr lang="en-US" altLang="zh-CN" sz="2500" dirty="0" smtClean="0"/>
              <a:t>1.</a:t>
            </a:r>
            <a:r>
              <a:rPr lang="zh-CN" altLang="en-US" sz="2500" dirty="0" smtClean="0"/>
              <a:t>下列变量中，（ </a:t>
            </a:r>
            <a:r>
              <a:rPr lang="en-US" altLang="zh-CN" sz="2500" dirty="0"/>
              <a:t> </a:t>
            </a:r>
            <a:r>
              <a:rPr lang="zh-CN" altLang="en-US" sz="2500" dirty="0" smtClean="0"/>
              <a:t>）属于离散变量</a:t>
            </a:r>
          </a:p>
          <a:p>
            <a:pPr marL="552450" indent="-552450" eaLnBrk="1" hangingPunct="1">
              <a:lnSpc>
                <a:spcPct val="90000"/>
              </a:lnSpc>
              <a:buFont typeface="Wingdings" panose="05000000000000000000" pitchFamily="2" charset="2"/>
              <a:buNone/>
            </a:pPr>
            <a:r>
              <a:rPr lang="en-US" altLang="zh-CN" sz="2500" dirty="0" smtClean="0"/>
              <a:t>A</a:t>
            </a:r>
            <a:r>
              <a:rPr lang="zh-CN" altLang="en-US" sz="2500" dirty="0" smtClean="0"/>
              <a:t>一包谷物的重量 </a:t>
            </a:r>
            <a:r>
              <a:rPr lang="en-US" altLang="zh-CN" sz="2500" dirty="0" smtClean="0"/>
              <a:t>B</a:t>
            </a:r>
            <a:r>
              <a:rPr lang="zh-CN" altLang="en-US" sz="2500" dirty="0" smtClean="0"/>
              <a:t>一个轴承的直径 </a:t>
            </a:r>
          </a:p>
          <a:p>
            <a:pPr marL="552450" indent="-552450" eaLnBrk="1" hangingPunct="1">
              <a:lnSpc>
                <a:spcPct val="90000"/>
              </a:lnSpc>
              <a:buFont typeface="Wingdings" panose="05000000000000000000" pitchFamily="2" charset="2"/>
              <a:buNone/>
            </a:pPr>
            <a:r>
              <a:rPr lang="en-US" altLang="zh-CN" sz="2500" dirty="0" smtClean="0"/>
              <a:t>C</a:t>
            </a:r>
            <a:r>
              <a:rPr lang="zh-CN" altLang="en-US" sz="2500" dirty="0" smtClean="0"/>
              <a:t>在过去一个月中平均每个销售代表接触的期望客户数</a:t>
            </a:r>
          </a:p>
          <a:p>
            <a:pPr marL="552450" indent="-552450" eaLnBrk="1" hangingPunct="1">
              <a:lnSpc>
                <a:spcPct val="90000"/>
              </a:lnSpc>
              <a:buFont typeface="Wingdings" panose="05000000000000000000" pitchFamily="2" charset="2"/>
              <a:buNone/>
            </a:pPr>
            <a:r>
              <a:rPr lang="en-US" altLang="zh-CN" sz="2500" dirty="0" smtClean="0"/>
              <a:t>D</a:t>
            </a:r>
            <a:r>
              <a:rPr lang="zh-CN" altLang="en-US" sz="2500" dirty="0" smtClean="0"/>
              <a:t>一个地区接受失业补助的人数</a:t>
            </a:r>
          </a:p>
          <a:p>
            <a:pPr marL="552450" indent="-552450" eaLnBrk="1" hangingPunct="1">
              <a:lnSpc>
                <a:spcPct val="90000"/>
              </a:lnSpc>
              <a:buFont typeface="Wingdings" panose="05000000000000000000" pitchFamily="2" charset="2"/>
              <a:buNone/>
            </a:pPr>
            <a:endParaRPr lang="en-US" altLang="zh-CN" sz="2500" dirty="0" smtClean="0"/>
          </a:p>
          <a:p>
            <a:pPr marL="552450" indent="-552450" eaLnBrk="1" hangingPunct="1">
              <a:lnSpc>
                <a:spcPct val="90000"/>
              </a:lnSpc>
              <a:buFont typeface="Wingdings" panose="05000000000000000000" pitchFamily="2" charset="2"/>
              <a:buNone/>
            </a:pPr>
            <a:r>
              <a:rPr lang="en-US" altLang="zh-CN" sz="2500" dirty="0" smtClean="0"/>
              <a:t>2.</a:t>
            </a:r>
            <a:r>
              <a:rPr lang="zh-CN" altLang="en-US" sz="2500" dirty="0" smtClean="0"/>
              <a:t>某班学生数学考试成绩分别为</a:t>
            </a:r>
            <a:r>
              <a:rPr lang="en-US" altLang="zh-CN" sz="2500" dirty="0" smtClean="0"/>
              <a:t>65</a:t>
            </a:r>
            <a:r>
              <a:rPr lang="zh-CN" altLang="en-US" sz="2500" dirty="0" smtClean="0"/>
              <a:t>分、 </a:t>
            </a:r>
            <a:r>
              <a:rPr lang="en-US" altLang="zh-CN" sz="2500" dirty="0" smtClean="0"/>
              <a:t>71</a:t>
            </a:r>
            <a:r>
              <a:rPr lang="zh-CN" altLang="en-US" sz="2500" dirty="0" smtClean="0"/>
              <a:t>分、</a:t>
            </a:r>
            <a:r>
              <a:rPr lang="en-US" altLang="zh-CN" sz="2500" dirty="0" smtClean="0"/>
              <a:t>80</a:t>
            </a:r>
            <a:r>
              <a:rPr lang="zh-CN" altLang="en-US" sz="2500" dirty="0" smtClean="0"/>
              <a:t>分和</a:t>
            </a:r>
            <a:r>
              <a:rPr lang="en-US" altLang="zh-CN" sz="2500" dirty="0" smtClean="0"/>
              <a:t>87</a:t>
            </a:r>
            <a:r>
              <a:rPr lang="zh-CN" altLang="en-US" sz="2500" dirty="0" smtClean="0"/>
              <a:t>分，这四个数字是（</a:t>
            </a:r>
            <a:r>
              <a:rPr lang="en-US" altLang="zh-CN" sz="2500" dirty="0"/>
              <a:t> </a:t>
            </a:r>
            <a:r>
              <a:rPr lang="en-US" altLang="zh-CN" sz="2500" dirty="0" smtClean="0"/>
              <a:t> </a:t>
            </a:r>
            <a:r>
              <a:rPr lang="zh-CN" altLang="en-US" sz="2500" dirty="0" smtClean="0"/>
              <a:t>）</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指标   </a:t>
            </a:r>
            <a:r>
              <a:rPr lang="en-US" altLang="zh-CN" sz="2500" dirty="0" smtClean="0"/>
              <a:t>B</a:t>
            </a:r>
            <a:r>
              <a:rPr lang="zh-CN" altLang="en-US" sz="2500" dirty="0" smtClean="0"/>
              <a:t>标志   </a:t>
            </a:r>
            <a:r>
              <a:rPr lang="en-US" altLang="zh-CN" sz="2500" dirty="0" smtClean="0"/>
              <a:t>C</a:t>
            </a:r>
            <a:r>
              <a:rPr lang="zh-CN" altLang="en-US" sz="2500" dirty="0" smtClean="0"/>
              <a:t>变量   </a:t>
            </a:r>
            <a:r>
              <a:rPr lang="en-US" altLang="zh-CN" sz="2500" dirty="0" smtClean="0"/>
              <a:t>D</a:t>
            </a:r>
            <a:r>
              <a:rPr lang="zh-CN" altLang="en-US" sz="2500" dirty="0" smtClean="0"/>
              <a:t>标志值</a:t>
            </a:r>
          </a:p>
          <a:p>
            <a:pPr marL="552450" indent="-552450" eaLnBrk="1" hangingPunct="1">
              <a:lnSpc>
                <a:spcPct val="90000"/>
              </a:lnSpc>
              <a:buFont typeface="Wingdings" panose="05000000000000000000" pitchFamily="2" charset="2"/>
              <a:buNone/>
            </a:pPr>
            <a:endParaRPr lang="en-US" altLang="zh-CN" sz="2500" dirty="0" smtClean="0"/>
          </a:p>
          <a:p>
            <a:pPr marL="552450" indent="-552450" eaLnBrk="1" hangingPunct="1">
              <a:lnSpc>
                <a:spcPct val="90000"/>
              </a:lnSpc>
              <a:buFont typeface="Wingdings" panose="05000000000000000000" pitchFamily="2" charset="2"/>
              <a:buNone/>
            </a:pPr>
            <a:r>
              <a:rPr lang="en-US" altLang="zh-CN" sz="2500" dirty="0" smtClean="0"/>
              <a:t>3.</a:t>
            </a:r>
            <a:r>
              <a:rPr lang="zh-CN" altLang="en-US" sz="2500" dirty="0" smtClean="0"/>
              <a:t>下列属于品质标志的是（</a:t>
            </a:r>
            <a:r>
              <a:rPr lang="en-US" altLang="zh-CN" sz="2500" dirty="0"/>
              <a:t> </a:t>
            </a:r>
            <a:r>
              <a:rPr lang="en-US" altLang="zh-CN" sz="2500" dirty="0" smtClean="0"/>
              <a:t> </a:t>
            </a:r>
            <a:r>
              <a:rPr lang="zh-CN" altLang="en-US" sz="2500" dirty="0" smtClean="0"/>
              <a:t>）</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A</a:t>
            </a:r>
            <a:r>
              <a:rPr lang="zh-CN" altLang="en-US" sz="2500" dirty="0" smtClean="0"/>
              <a:t>工人年龄      </a:t>
            </a:r>
            <a:r>
              <a:rPr lang="en-US" altLang="zh-CN" sz="2500" dirty="0" smtClean="0"/>
              <a:t>B</a:t>
            </a:r>
            <a:r>
              <a:rPr lang="zh-CN" altLang="en-US" sz="2500" dirty="0" smtClean="0"/>
              <a:t>工人性别 </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C</a:t>
            </a:r>
            <a:r>
              <a:rPr lang="zh-CN" altLang="en-US" sz="2500" dirty="0" smtClean="0"/>
              <a:t>工人体重      </a:t>
            </a:r>
            <a:r>
              <a:rPr lang="en-US" altLang="zh-CN" sz="2500" dirty="0" smtClean="0"/>
              <a:t>D</a:t>
            </a:r>
            <a:r>
              <a:rPr lang="zh-CN" altLang="en-US" sz="2500" dirty="0" smtClean="0"/>
              <a:t>工人工资</a:t>
            </a:r>
          </a:p>
        </p:txBody>
      </p:sp>
    </p:spTree>
    <p:extLst>
      <p:ext uri="{BB962C8B-B14F-4D97-AF65-F5344CB8AC3E}">
        <p14:creationId xmlns:p14="http://schemas.microsoft.com/office/powerpoint/2010/main" val="126073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B4BE602-BD9A-450C-8857-7C1957BCCBB6}" type="slidenum">
              <a:rPr lang="zh-CN" altLang="en-US"/>
              <a:pPr>
                <a:defRPr/>
              </a:pPr>
              <a:t>57</a:t>
            </a:fld>
            <a:endParaRPr lang="en-US" altLang="zh-CN"/>
          </a:p>
        </p:txBody>
      </p:sp>
      <p:sp>
        <p:nvSpPr>
          <p:cNvPr id="66563" name="Rectangle 2"/>
          <p:cNvSpPr>
            <a:spLocks noGrp="1" noChangeArrowheads="1"/>
          </p:cNvSpPr>
          <p:nvPr>
            <p:ph type="title"/>
          </p:nvPr>
        </p:nvSpPr>
        <p:spPr/>
        <p:txBody>
          <a:bodyPr/>
          <a:lstStyle/>
          <a:p>
            <a:pPr eaLnBrk="1" hangingPunct="1"/>
            <a:r>
              <a:rPr lang="zh-CN" altLang="en-US" smtClean="0"/>
              <a:t>练习题：</a:t>
            </a:r>
          </a:p>
        </p:txBody>
      </p:sp>
      <p:sp>
        <p:nvSpPr>
          <p:cNvPr id="66564" name="Rectangle 3"/>
          <p:cNvSpPr>
            <a:spLocks noGrp="1" noChangeArrowheads="1"/>
          </p:cNvSpPr>
          <p:nvPr>
            <p:ph type="body" idx="1"/>
          </p:nvPr>
        </p:nvSpPr>
        <p:spPr>
          <a:xfrm>
            <a:off x="498764" y="1412875"/>
            <a:ext cx="8394411" cy="4464050"/>
          </a:xfrm>
        </p:spPr>
        <p:txBody>
          <a:bodyPr>
            <a:normAutofit/>
          </a:bodyPr>
          <a:lstStyle/>
          <a:p>
            <a:pPr eaLnBrk="1" hangingPunct="1">
              <a:lnSpc>
                <a:spcPct val="80000"/>
              </a:lnSpc>
              <a:buFont typeface="Wingdings" panose="05000000000000000000" pitchFamily="2" charset="2"/>
              <a:buNone/>
            </a:pPr>
            <a:r>
              <a:rPr lang="en-US" altLang="zh-CN" sz="2500" dirty="0" smtClean="0"/>
              <a:t>4.</a:t>
            </a:r>
            <a:r>
              <a:rPr lang="zh-CN" altLang="en-US" sz="2500" dirty="0" smtClean="0"/>
              <a:t>现要了解某机床厂的生产经营情况，该厂的产量和利润是（</a:t>
            </a:r>
            <a:r>
              <a:rPr lang="en-US" altLang="zh-CN" sz="2500" dirty="0"/>
              <a:t> </a:t>
            </a:r>
            <a:r>
              <a:rPr lang="en-US" altLang="zh-CN" sz="2500" dirty="0" smtClean="0"/>
              <a:t> </a:t>
            </a:r>
            <a:r>
              <a:rPr lang="zh-CN" altLang="en-US" sz="2500" dirty="0" smtClean="0"/>
              <a:t>）</a:t>
            </a:r>
          </a:p>
          <a:p>
            <a:pPr eaLnBrk="1" hangingPunct="1">
              <a:lnSpc>
                <a:spcPct val="80000"/>
              </a:lnSpc>
              <a:buFont typeface="Wingdings" panose="05000000000000000000" pitchFamily="2" charset="2"/>
              <a:buNone/>
            </a:pPr>
            <a:r>
              <a:rPr lang="en-US" altLang="zh-CN" sz="2500" dirty="0" smtClean="0"/>
              <a:t>A</a:t>
            </a:r>
            <a:r>
              <a:rPr lang="zh-CN" altLang="en-US" sz="2500" dirty="0" smtClean="0"/>
              <a:t>连续变量         </a:t>
            </a:r>
            <a:r>
              <a:rPr lang="en-US" altLang="zh-CN" sz="2500" dirty="0" smtClean="0"/>
              <a:t>B</a:t>
            </a:r>
            <a:r>
              <a:rPr lang="zh-CN" altLang="en-US" sz="2500" dirty="0" smtClean="0"/>
              <a:t>离散变量                </a:t>
            </a:r>
          </a:p>
          <a:p>
            <a:pPr eaLnBrk="1" hangingPunct="1">
              <a:lnSpc>
                <a:spcPct val="80000"/>
              </a:lnSpc>
              <a:buFont typeface="Wingdings" panose="05000000000000000000" pitchFamily="2" charset="2"/>
              <a:buNone/>
            </a:pPr>
            <a:r>
              <a:rPr lang="en-US" altLang="zh-CN" sz="2500" dirty="0" smtClean="0"/>
              <a:t>C</a:t>
            </a:r>
            <a:r>
              <a:rPr lang="zh-CN" altLang="en-US" sz="2500" dirty="0" smtClean="0"/>
              <a:t>前者连续变量，后者离散变量          </a:t>
            </a:r>
          </a:p>
          <a:p>
            <a:pPr eaLnBrk="1" hangingPunct="1">
              <a:lnSpc>
                <a:spcPct val="80000"/>
              </a:lnSpc>
              <a:buFont typeface="Wingdings" panose="05000000000000000000" pitchFamily="2" charset="2"/>
              <a:buNone/>
            </a:pPr>
            <a:r>
              <a:rPr lang="en-US" altLang="zh-CN" sz="2500" dirty="0" smtClean="0"/>
              <a:t>D</a:t>
            </a:r>
            <a:r>
              <a:rPr lang="zh-CN" altLang="en-US" sz="2500" dirty="0" smtClean="0"/>
              <a:t>前者离散变量，后者连续变量</a:t>
            </a:r>
          </a:p>
          <a:p>
            <a:pPr eaLnBrk="1" hangingPunct="1">
              <a:lnSpc>
                <a:spcPct val="80000"/>
              </a:lnSpc>
              <a:buFont typeface="Wingdings" panose="05000000000000000000" pitchFamily="2" charset="2"/>
              <a:buNone/>
            </a:pPr>
            <a:endParaRPr lang="en-US" altLang="zh-CN" sz="2500" dirty="0" smtClean="0"/>
          </a:p>
          <a:p>
            <a:pPr eaLnBrk="1" hangingPunct="1">
              <a:lnSpc>
                <a:spcPct val="80000"/>
              </a:lnSpc>
              <a:buFont typeface="Wingdings" panose="05000000000000000000" pitchFamily="2" charset="2"/>
              <a:buNone/>
            </a:pPr>
            <a:r>
              <a:rPr lang="en-US" altLang="zh-CN" sz="2500" dirty="0"/>
              <a:t>5</a:t>
            </a:r>
            <a:r>
              <a:rPr lang="en-US" altLang="zh-CN" sz="2500" dirty="0" smtClean="0"/>
              <a:t>.</a:t>
            </a:r>
            <a:r>
              <a:rPr lang="zh-CN" altLang="en-US" sz="2500" dirty="0" smtClean="0"/>
              <a:t>统计研究的数量必须是（</a:t>
            </a:r>
            <a:r>
              <a:rPr lang="en-US" altLang="zh-CN" sz="2500" dirty="0"/>
              <a:t> </a:t>
            </a:r>
            <a:r>
              <a:rPr lang="en-US" altLang="zh-CN" sz="2500" dirty="0" smtClean="0"/>
              <a:t> </a:t>
            </a:r>
            <a:r>
              <a:rPr lang="zh-CN" altLang="en-US" sz="2500" dirty="0" smtClean="0"/>
              <a:t>）</a:t>
            </a:r>
          </a:p>
          <a:p>
            <a:pPr eaLnBrk="1" hangingPunct="1">
              <a:lnSpc>
                <a:spcPct val="8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抽象的量       </a:t>
            </a:r>
            <a:r>
              <a:rPr lang="en-US" altLang="zh-CN" sz="2500" dirty="0" smtClean="0"/>
              <a:t>B</a:t>
            </a:r>
            <a:r>
              <a:rPr lang="zh-CN" altLang="en-US" sz="2500" dirty="0" smtClean="0"/>
              <a:t>具体的量 </a:t>
            </a:r>
          </a:p>
          <a:p>
            <a:pPr eaLnBrk="1" hangingPunct="1">
              <a:lnSpc>
                <a:spcPct val="80000"/>
              </a:lnSpc>
              <a:buFont typeface="Wingdings" panose="05000000000000000000" pitchFamily="2" charset="2"/>
              <a:buNone/>
            </a:pPr>
            <a:r>
              <a:rPr lang="zh-CN" altLang="en-US" sz="2500" dirty="0" smtClean="0"/>
              <a:t>  </a:t>
            </a:r>
            <a:r>
              <a:rPr lang="en-US" altLang="zh-CN" sz="2500" dirty="0" smtClean="0"/>
              <a:t>C</a:t>
            </a:r>
            <a:r>
              <a:rPr lang="zh-CN" altLang="en-US" sz="2500" dirty="0" smtClean="0"/>
              <a:t>连续不断的量   </a:t>
            </a:r>
            <a:r>
              <a:rPr lang="en-US" altLang="zh-CN" sz="2500" dirty="0" smtClean="0"/>
              <a:t>D</a:t>
            </a:r>
            <a:r>
              <a:rPr lang="zh-CN" altLang="en-US" sz="2500" dirty="0" smtClean="0"/>
              <a:t>可直接相加的量</a:t>
            </a:r>
          </a:p>
        </p:txBody>
      </p:sp>
    </p:spTree>
    <p:extLst>
      <p:ext uri="{BB962C8B-B14F-4D97-AF65-F5344CB8AC3E}">
        <p14:creationId xmlns:p14="http://schemas.microsoft.com/office/powerpoint/2010/main" val="75051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15A4BB0-0850-480D-9961-418A9AA9F760}" type="slidenum">
              <a:rPr lang="zh-CN" altLang="en-US"/>
              <a:pPr>
                <a:defRPr/>
              </a:pPr>
              <a:t>58</a:t>
            </a:fld>
            <a:endParaRPr lang="en-US" altLang="zh-CN"/>
          </a:p>
        </p:txBody>
      </p:sp>
      <p:sp>
        <p:nvSpPr>
          <p:cNvPr id="67587" name="Rectangle 2"/>
          <p:cNvSpPr>
            <a:spLocks noGrp="1" noChangeArrowheads="1"/>
          </p:cNvSpPr>
          <p:nvPr>
            <p:ph type="title"/>
          </p:nvPr>
        </p:nvSpPr>
        <p:spPr>
          <a:xfrm>
            <a:off x="1042988" y="476250"/>
            <a:ext cx="7313612" cy="895350"/>
          </a:xfrm>
        </p:spPr>
        <p:txBody>
          <a:bodyPr/>
          <a:lstStyle/>
          <a:p>
            <a:pPr eaLnBrk="1" hangingPunct="1"/>
            <a:r>
              <a:rPr lang="zh-CN" altLang="en-US" smtClean="0"/>
              <a:t>练习题：</a:t>
            </a:r>
          </a:p>
        </p:txBody>
      </p:sp>
      <p:sp>
        <p:nvSpPr>
          <p:cNvPr id="67588" name="Rectangle 3"/>
          <p:cNvSpPr>
            <a:spLocks noGrp="1" noChangeArrowheads="1"/>
          </p:cNvSpPr>
          <p:nvPr>
            <p:ph type="body" idx="1"/>
          </p:nvPr>
        </p:nvSpPr>
        <p:spPr>
          <a:xfrm>
            <a:off x="363682" y="1231900"/>
            <a:ext cx="8529493" cy="5076825"/>
          </a:xfrm>
        </p:spPr>
        <p:txBody>
          <a:bodyPr>
            <a:normAutofit fontScale="92500" lnSpcReduction="20000"/>
          </a:bodyPr>
          <a:lstStyle/>
          <a:p>
            <a:pPr eaLnBrk="1" hangingPunct="1">
              <a:lnSpc>
                <a:spcPct val="80000"/>
              </a:lnSpc>
              <a:buFont typeface="Wingdings" panose="05000000000000000000" pitchFamily="2" charset="2"/>
              <a:buNone/>
            </a:pPr>
            <a:r>
              <a:rPr lang="en-US" altLang="zh-CN" sz="2500" dirty="0" smtClean="0"/>
              <a:t>6. </a:t>
            </a:r>
            <a:r>
              <a:rPr lang="zh-CN" altLang="en-US" sz="2500" dirty="0" smtClean="0"/>
              <a:t>指标是说明总体特征的，标志则是说明总体单位特征的，所以</a:t>
            </a:r>
            <a:endParaRPr lang="en-US" altLang="zh-CN" sz="2500" dirty="0" smtClean="0"/>
          </a:p>
          <a:p>
            <a:pPr eaLnBrk="1" hangingPunct="1">
              <a:lnSpc>
                <a:spcPct val="80000"/>
              </a:lnSpc>
              <a:buFont typeface="Wingdings" panose="05000000000000000000" pitchFamily="2" charset="2"/>
              <a:buNone/>
            </a:pPr>
            <a:r>
              <a:rPr lang="zh-CN" altLang="en-US" sz="2500" dirty="0" smtClean="0"/>
              <a:t>指标和标志（ ）</a:t>
            </a:r>
          </a:p>
          <a:p>
            <a:pPr eaLnBrk="1" hangingPunct="1">
              <a:lnSpc>
                <a:spcPct val="80000"/>
              </a:lnSpc>
              <a:buFont typeface="Wingdings" panose="05000000000000000000" pitchFamily="2" charset="2"/>
              <a:buNone/>
            </a:pPr>
            <a:r>
              <a:rPr lang="en-US" altLang="zh-CN" sz="2500" dirty="0" smtClean="0"/>
              <a:t>A</a:t>
            </a:r>
            <a:r>
              <a:rPr lang="zh-CN" altLang="en-US" sz="2500" dirty="0" smtClean="0"/>
              <a:t>在一定条件下可以相互变换    </a:t>
            </a:r>
            <a:r>
              <a:rPr lang="en-US" altLang="zh-CN" sz="2500" dirty="0" smtClean="0"/>
              <a:t>B</a:t>
            </a:r>
            <a:r>
              <a:rPr lang="zh-CN" altLang="en-US" sz="2500" dirty="0" smtClean="0"/>
              <a:t>都可以用数值表示 </a:t>
            </a:r>
          </a:p>
          <a:p>
            <a:pPr eaLnBrk="1" hangingPunct="1">
              <a:lnSpc>
                <a:spcPct val="80000"/>
              </a:lnSpc>
              <a:buFont typeface="Wingdings" panose="05000000000000000000" pitchFamily="2" charset="2"/>
              <a:buNone/>
            </a:pPr>
            <a:r>
              <a:rPr lang="en-US" altLang="zh-CN" sz="2500" dirty="0" smtClean="0"/>
              <a:t>C</a:t>
            </a:r>
            <a:r>
              <a:rPr lang="zh-CN" altLang="en-US" sz="2500" dirty="0" smtClean="0"/>
              <a:t>不存在关系                  </a:t>
            </a:r>
            <a:r>
              <a:rPr lang="en-US" altLang="zh-CN" sz="2500" dirty="0" smtClean="0"/>
              <a:t>D</a:t>
            </a:r>
            <a:r>
              <a:rPr lang="zh-CN" altLang="en-US" sz="2500" dirty="0" smtClean="0"/>
              <a:t>关系是固定不变的</a:t>
            </a:r>
          </a:p>
          <a:p>
            <a:pPr eaLnBrk="1" hangingPunct="1">
              <a:lnSpc>
                <a:spcPct val="80000"/>
              </a:lnSpc>
              <a:buFont typeface="Wingdings" panose="05000000000000000000" pitchFamily="2" charset="2"/>
              <a:buNone/>
            </a:pPr>
            <a:endParaRPr lang="en-US" altLang="zh-CN" sz="2500" dirty="0" smtClean="0"/>
          </a:p>
          <a:p>
            <a:pPr eaLnBrk="1" hangingPunct="1">
              <a:lnSpc>
                <a:spcPct val="80000"/>
              </a:lnSpc>
              <a:buFont typeface="Wingdings" panose="05000000000000000000" pitchFamily="2" charset="2"/>
              <a:buNone/>
            </a:pPr>
            <a:r>
              <a:rPr lang="en-US" altLang="zh-CN" sz="2500" dirty="0" smtClean="0"/>
              <a:t>7. </a:t>
            </a:r>
            <a:r>
              <a:rPr lang="zh-CN" altLang="en-US" sz="2500" dirty="0" smtClean="0"/>
              <a:t>统计活动过程一般由四个环节构成，即（ ）。</a:t>
            </a:r>
          </a:p>
          <a:p>
            <a:pPr eaLnBrk="1" hangingPunct="1">
              <a:lnSpc>
                <a:spcPct val="80000"/>
              </a:lnSpc>
              <a:buFont typeface="Wingdings" panose="05000000000000000000" pitchFamily="2" charset="2"/>
              <a:buNone/>
            </a:pPr>
            <a:r>
              <a:rPr lang="en-US" altLang="zh-CN" sz="2500" dirty="0" smtClean="0"/>
              <a:t>A</a:t>
            </a:r>
            <a:r>
              <a:rPr lang="zh-CN" altLang="en-US" sz="2500" dirty="0" smtClean="0"/>
              <a:t>、统计调查、统计整理、统计分析和统计决策</a:t>
            </a:r>
          </a:p>
          <a:p>
            <a:pPr eaLnBrk="1" hangingPunct="1">
              <a:lnSpc>
                <a:spcPct val="80000"/>
              </a:lnSpc>
              <a:buFont typeface="Wingdings" panose="05000000000000000000" pitchFamily="2" charset="2"/>
              <a:buNone/>
            </a:pPr>
            <a:r>
              <a:rPr lang="en-US" altLang="zh-CN" sz="2500" dirty="0" smtClean="0"/>
              <a:t>B</a:t>
            </a:r>
            <a:r>
              <a:rPr lang="zh-CN" altLang="en-US" sz="2500" dirty="0" smtClean="0"/>
              <a:t>、统计调查、统计整理、统汁分析和统计预测</a:t>
            </a:r>
          </a:p>
          <a:p>
            <a:pPr eaLnBrk="1" hangingPunct="1">
              <a:lnSpc>
                <a:spcPct val="80000"/>
              </a:lnSpc>
              <a:buFont typeface="Wingdings" panose="05000000000000000000" pitchFamily="2" charset="2"/>
              <a:buNone/>
            </a:pPr>
            <a:r>
              <a:rPr lang="en-US" altLang="zh-CN" sz="2500" dirty="0" smtClean="0"/>
              <a:t>C</a:t>
            </a:r>
            <a:r>
              <a:rPr lang="zh-CN" altLang="en-US" sz="2500" dirty="0" smtClean="0"/>
              <a:t>、统计设计、统计调查、统计审核和统计分析</a:t>
            </a:r>
          </a:p>
          <a:p>
            <a:pPr eaLnBrk="1" hangingPunct="1">
              <a:lnSpc>
                <a:spcPct val="80000"/>
              </a:lnSpc>
              <a:buFont typeface="Wingdings" panose="05000000000000000000" pitchFamily="2" charset="2"/>
              <a:buNone/>
            </a:pPr>
            <a:r>
              <a:rPr lang="en-US" altLang="zh-CN" sz="2500" dirty="0" smtClean="0"/>
              <a:t>D</a:t>
            </a:r>
            <a:r>
              <a:rPr lang="zh-CN" altLang="en-US" sz="2500" dirty="0" smtClean="0"/>
              <a:t>、统计设计、统计调查、统计整理和统计分析</a:t>
            </a:r>
          </a:p>
          <a:p>
            <a:pPr eaLnBrk="1" hangingPunct="1">
              <a:lnSpc>
                <a:spcPct val="80000"/>
              </a:lnSpc>
              <a:buFont typeface="Wingdings" panose="05000000000000000000" pitchFamily="2" charset="2"/>
              <a:buNone/>
            </a:pPr>
            <a:endParaRPr lang="en-US" altLang="zh-CN" sz="2500" dirty="0" smtClean="0"/>
          </a:p>
          <a:p>
            <a:pPr eaLnBrk="1" hangingPunct="1">
              <a:lnSpc>
                <a:spcPct val="80000"/>
              </a:lnSpc>
              <a:buFont typeface="Wingdings" panose="05000000000000000000" pitchFamily="2" charset="2"/>
              <a:buNone/>
            </a:pPr>
            <a:r>
              <a:rPr lang="en-US" altLang="zh-CN" sz="2500" dirty="0"/>
              <a:t>8</a:t>
            </a:r>
            <a:r>
              <a:rPr lang="en-US" altLang="zh-CN" sz="2500" dirty="0" smtClean="0"/>
              <a:t>. </a:t>
            </a:r>
            <a:r>
              <a:rPr lang="zh-CN" altLang="en-US" sz="2500" dirty="0" smtClean="0"/>
              <a:t>总体有三个人，其某月工资分别为</a:t>
            </a:r>
            <a:r>
              <a:rPr lang="en-US" altLang="zh-CN" sz="2500" dirty="0" smtClean="0"/>
              <a:t>1445</a:t>
            </a:r>
            <a:r>
              <a:rPr lang="zh-CN" altLang="en-US" sz="2500" dirty="0" smtClean="0"/>
              <a:t>元、</a:t>
            </a:r>
            <a:r>
              <a:rPr lang="en-US" altLang="zh-CN" sz="2500" dirty="0" smtClean="0"/>
              <a:t>1650</a:t>
            </a:r>
            <a:r>
              <a:rPr lang="zh-CN" altLang="en-US" sz="2500" dirty="0" smtClean="0"/>
              <a:t>元和</a:t>
            </a:r>
            <a:r>
              <a:rPr lang="en-US" altLang="zh-CN" sz="2500" dirty="0" smtClean="0"/>
              <a:t>950</a:t>
            </a:r>
            <a:r>
              <a:rPr lang="zh-CN" altLang="en-US" sz="2500" dirty="0" smtClean="0"/>
              <a:t>元，其</a:t>
            </a:r>
            <a:endParaRPr lang="en-US" altLang="zh-CN" sz="2500" dirty="0" smtClean="0"/>
          </a:p>
          <a:p>
            <a:pPr eaLnBrk="1" hangingPunct="1">
              <a:lnSpc>
                <a:spcPct val="80000"/>
              </a:lnSpc>
              <a:buFont typeface="Wingdings" panose="05000000000000000000" pitchFamily="2" charset="2"/>
              <a:buNone/>
            </a:pPr>
            <a:r>
              <a:rPr lang="en-US" altLang="zh-CN" sz="2500" dirty="0"/>
              <a:t> </a:t>
            </a:r>
            <a:r>
              <a:rPr lang="en-US" altLang="zh-CN" sz="2500" dirty="0" smtClean="0"/>
              <a:t>    </a:t>
            </a:r>
            <a:r>
              <a:rPr lang="zh-CN" altLang="en-US" sz="2500" dirty="0" smtClean="0"/>
              <a:t>平均工资</a:t>
            </a:r>
            <a:r>
              <a:rPr lang="zh-CN" altLang="en-US" sz="2500" dirty="0" smtClean="0">
                <a:latin typeface="Arial" panose="020B0604020202020204" pitchFamily="34" charset="0"/>
              </a:rPr>
              <a:t>“</a:t>
            </a:r>
            <a:r>
              <a:rPr lang="en-US" altLang="zh-CN" sz="2500" dirty="0" smtClean="0"/>
              <a:t>1348.33</a:t>
            </a:r>
            <a:r>
              <a:rPr lang="en-US" altLang="zh-CN" sz="2500" dirty="0" smtClean="0">
                <a:latin typeface="Arial" panose="020B0604020202020204" pitchFamily="34" charset="0"/>
              </a:rPr>
              <a:t>”</a:t>
            </a:r>
            <a:r>
              <a:rPr lang="zh-CN" altLang="en-US" sz="2500" dirty="0" smtClean="0"/>
              <a:t>元是（</a:t>
            </a:r>
            <a:r>
              <a:rPr lang="en-US" altLang="zh-CN" sz="2500" dirty="0" smtClean="0"/>
              <a:t>  </a:t>
            </a:r>
            <a:r>
              <a:rPr lang="zh-CN" altLang="en-US" sz="2500" dirty="0" smtClean="0"/>
              <a:t>）。</a:t>
            </a:r>
          </a:p>
          <a:p>
            <a:pPr eaLnBrk="1" hangingPunct="1">
              <a:lnSpc>
                <a:spcPct val="8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、指标值     </a:t>
            </a:r>
            <a:r>
              <a:rPr lang="en-US" altLang="zh-CN" sz="2500" dirty="0" smtClean="0"/>
              <a:t>B</a:t>
            </a:r>
            <a:r>
              <a:rPr lang="zh-CN" altLang="en-US" sz="2500" dirty="0" smtClean="0"/>
              <a:t>、标志值       </a:t>
            </a:r>
            <a:r>
              <a:rPr lang="en-US" altLang="zh-CN" sz="2500" dirty="0" smtClean="0"/>
              <a:t>C</a:t>
            </a:r>
            <a:r>
              <a:rPr lang="zh-CN" altLang="en-US" sz="2500" dirty="0" smtClean="0"/>
              <a:t>、变量    </a:t>
            </a:r>
            <a:r>
              <a:rPr lang="en-US" altLang="zh-CN" sz="2500" dirty="0" smtClean="0"/>
              <a:t>D</a:t>
            </a:r>
            <a:r>
              <a:rPr lang="zh-CN" altLang="en-US" sz="2500" dirty="0" smtClean="0"/>
              <a:t>、变异</a:t>
            </a:r>
          </a:p>
        </p:txBody>
      </p:sp>
    </p:spTree>
    <p:extLst>
      <p:ext uri="{BB962C8B-B14F-4D97-AF65-F5344CB8AC3E}">
        <p14:creationId xmlns:p14="http://schemas.microsoft.com/office/powerpoint/2010/main" val="223284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D80721E-E02B-4160-87E8-EAC9499384A6}" type="slidenum">
              <a:rPr lang="zh-CN" altLang="en-US"/>
              <a:pPr>
                <a:defRPr/>
              </a:pPr>
              <a:t>59</a:t>
            </a:fld>
            <a:endParaRPr lang="en-US" altLang="zh-CN"/>
          </a:p>
        </p:txBody>
      </p:sp>
      <p:sp>
        <p:nvSpPr>
          <p:cNvPr id="68611" name="Rectangle 2"/>
          <p:cNvSpPr>
            <a:spLocks noGrp="1" noChangeArrowheads="1"/>
          </p:cNvSpPr>
          <p:nvPr>
            <p:ph type="title"/>
          </p:nvPr>
        </p:nvSpPr>
        <p:spPr/>
        <p:txBody>
          <a:bodyPr/>
          <a:lstStyle/>
          <a:p>
            <a:pPr eaLnBrk="1" hangingPunct="1"/>
            <a:r>
              <a:rPr lang="zh-CN" altLang="en-US" smtClean="0"/>
              <a:t>练习题：</a:t>
            </a:r>
          </a:p>
        </p:txBody>
      </p:sp>
      <p:sp>
        <p:nvSpPr>
          <p:cNvPr id="68612" name="Rectangle 3"/>
          <p:cNvSpPr>
            <a:spLocks noGrp="1" noChangeArrowheads="1"/>
          </p:cNvSpPr>
          <p:nvPr>
            <p:ph type="body" idx="1"/>
          </p:nvPr>
        </p:nvSpPr>
        <p:spPr>
          <a:xfrm>
            <a:off x="628650" y="1557338"/>
            <a:ext cx="8203623" cy="4384675"/>
          </a:xfrm>
        </p:spPr>
        <p:txBody>
          <a:bodyPr/>
          <a:lstStyle/>
          <a:p>
            <a:pPr eaLnBrk="1" hangingPunct="1">
              <a:lnSpc>
                <a:spcPct val="90000"/>
              </a:lnSpc>
              <a:buFont typeface="Wingdings" panose="05000000000000000000" pitchFamily="2" charset="2"/>
              <a:buNone/>
            </a:pPr>
            <a:r>
              <a:rPr lang="zh-CN" altLang="en-US" dirty="0" smtClean="0"/>
              <a:t>二、判断</a:t>
            </a:r>
          </a:p>
          <a:p>
            <a:pPr eaLnBrk="1" hangingPunct="1">
              <a:lnSpc>
                <a:spcPct val="90000"/>
              </a:lnSpc>
              <a:buFont typeface="Wingdings" panose="05000000000000000000" pitchFamily="2" charset="2"/>
              <a:buNone/>
            </a:pPr>
            <a:r>
              <a:rPr lang="en-US" altLang="zh-CN" dirty="0" smtClean="0"/>
              <a:t>1.</a:t>
            </a:r>
            <a:r>
              <a:rPr lang="zh-CN" altLang="en-US" dirty="0" smtClean="0"/>
              <a:t>统计学是一门研究现象总体数量方面的方法论科学，所以它不关心、也不考虑个别现象的数量特征（</a:t>
            </a:r>
            <a:r>
              <a:rPr lang="en-US" altLang="zh-CN" dirty="0"/>
              <a:t> </a:t>
            </a:r>
            <a:r>
              <a:rPr lang="en-US" altLang="zh-CN" dirty="0" smtClean="0"/>
              <a:t> </a:t>
            </a:r>
            <a:r>
              <a:rPr lang="zh-CN" altLang="en-US" dirty="0" smtClean="0"/>
              <a:t>）</a:t>
            </a:r>
          </a:p>
          <a:p>
            <a:pPr eaLnBrk="1" hangingPunct="1">
              <a:lnSpc>
                <a:spcPct val="90000"/>
              </a:lnSpc>
              <a:buFont typeface="Wingdings" panose="05000000000000000000" pitchFamily="2" charset="2"/>
              <a:buNone/>
            </a:pPr>
            <a:r>
              <a:rPr lang="en-US" altLang="zh-CN" dirty="0" smtClean="0"/>
              <a:t>2.</a:t>
            </a:r>
            <a:r>
              <a:rPr lang="zh-CN" altLang="en-US" dirty="0" smtClean="0"/>
              <a:t>三个同学的成绩不同，因此存在三个变量（</a:t>
            </a:r>
            <a:r>
              <a:rPr lang="en-US" altLang="zh-CN" dirty="0"/>
              <a:t> </a:t>
            </a:r>
            <a:r>
              <a:rPr lang="zh-CN" altLang="en-US" dirty="0" smtClean="0"/>
              <a:t>）</a:t>
            </a:r>
          </a:p>
          <a:p>
            <a:pPr eaLnBrk="1" hangingPunct="1">
              <a:lnSpc>
                <a:spcPct val="90000"/>
              </a:lnSpc>
              <a:buFont typeface="Wingdings" panose="05000000000000000000" pitchFamily="2" charset="2"/>
              <a:buNone/>
            </a:pPr>
            <a:r>
              <a:rPr lang="en-US" altLang="zh-CN" dirty="0" smtClean="0"/>
              <a:t>3.</a:t>
            </a:r>
            <a:r>
              <a:rPr lang="zh-CN" altLang="en-US" dirty="0" smtClean="0"/>
              <a:t>统计数字的具体性是统计学区别于数学的根本标志（ ）</a:t>
            </a:r>
          </a:p>
          <a:p>
            <a:pPr eaLnBrk="1" hangingPunct="1">
              <a:lnSpc>
                <a:spcPct val="90000"/>
              </a:lnSpc>
              <a:buFont typeface="Wingdings" panose="05000000000000000000" pitchFamily="2" charset="2"/>
              <a:buNone/>
            </a:pPr>
            <a:r>
              <a:rPr lang="en-US" altLang="zh-CN" dirty="0" smtClean="0"/>
              <a:t>4.</a:t>
            </a:r>
            <a:r>
              <a:rPr lang="zh-CN" altLang="en-US" dirty="0" smtClean="0"/>
              <a:t>统计指标体系是许多指标集合的总称（  ）</a:t>
            </a:r>
          </a:p>
        </p:txBody>
      </p:sp>
    </p:spTree>
    <p:extLst>
      <p:ext uri="{BB962C8B-B14F-4D97-AF65-F5344CB8AC3E}">
        <p14:creationId xmlns:p14="http://schemas.microsoft.com/office/powerpoint/2010/main" val="2388173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E23E4BB-4F02-4AC4-86A5-87D10C16B3E5}" type="slidenum">
              <a:rPr lang="zh-CN" altLang="en-US"/>
              <a:pPr/>
              <a:t>6</a:t>
            </a:fld>
            <a:endParaRPr lang="en-US" altLang="zh-CN"/>
          </a:p>
        </p:txBody>
      </p:sp>
      <p:sp>
        <p:nvSpPr>
          <p:cNvPr id="229378" name="Rectangle 2"/>
          <p:cNvSpPr>
            <a:spLocks noGrp="1" noChangeArrowheads="1"/>
          </p:cNvSpPr>
          <p:nvPr>
            <p:ph type="body" idx="1"/>
          </p:nvPr>
        </p:nvSpPr>
        <p:spPr>
          <a:xfrm>
            <a:off x="323850" y="549275"/>
            <a:ext cx="8497888" cy="6021388"/>
          </a:xfrm>
        </p:spPr>
        <p:txBody>
          <a:bodyPr vert="horz" lIns="91440" tIns="45720" rIns="91440" bIns="45720" rtlCol="0" anchor="ctr">
            <a:normAutofit/>
          </a:bodyPr>
          <a:lstStyle/>
          <a:p>
            <a:pPr marL="457200" indent="-457200">
              <a:spcBef>
                <a:spcPct val="0"/>
              </a:spcBef>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cs typeface="+mj-cs"/>
              </a:rPr>
              <a:t>教学</a:t>
            </a:r>
            <a:r>
              <a:rPr lang="zh-CN" altLang="en-US" sz="3600" dirty="0" smtClean="0">
                <a:solidFill>
                  <a:srgbClr val="002060"/>
                </a:solidFill>
                <a:latin typeface="黑体" panose="02010609060101010101" pitchFamily="49" charset="-122"/>
                <a:ea typeface="黑体" panose="02010609060101010101" pitchFamily="49" charset="-122"/>
                <a:cs typeface="+mj-cs"/>
              </a:rPr>
              <a:t>目的</a:t>
            </a:r>
            <a:endParaRPr lang="zh-CN" altLang="en-US" sz="3600" dirty="0">
              <a:solidFill>
                <a:srgbClr val="002060"/>
              </a:solidFill>
              <a:latin typeface="黑体" panose="02010609060101010101" pitchFamily="49" charset="-122"/>
              <a:ea typeface="黑体" panose="02010609060101010101" pitchFamily="49" charset="-122"/>
              <a:cs typeface="+mj-cs"/>
            </a:endParaRPr>
          </a:p>
          <a:p>
            <a:pPr marL="457200" indent="-457200">
              <a:spcBef>
                <a:spcPct val="0"/>
              </a:spcBef>
              <a:buFont typeface="Wingdings" panose="05000000000000000000" pitchFamily="2" charset="2"/>
              <a:buChar char="p"/>
            </a:pPr>
            <a:endParaRPr lang="zh-CN" altLang="en-US" sz="3600" dirty="0">
              <a:solidFill>
                <a:srgbClr val="002060"/>
              </a:solidFill>
              <a:latin typeface="黑体" panose="02010609060101010101" pitchFamily="49" charset="-122"/>
              <a:ea typeface="黑体" panose="02010609060101010101" pitchFamily="49" charset="-122"/>
              <a:cs typeface="+mj-cs"/>
            </a:endParaRPr>
          </a:p>
          <a:p>
            <a:pPr>
              <a:lnSpc>
                <a:spcPct val="150000"/>
              </a:lnSpc>
              <a:buNone/>
            </a:pPr>
            <a:r>
              <a:rPr lang="zh-CN" altLang="en-US" dirty="0">
                <a:latin typeface="黑体" panose="02010609060101010101" pitchFamily="49" charset="-122"/>
                <a:ea typeface="黑体" panose="02010609060101010101" pitchFamily="49" charset="-122"/>
              </a:rPr>
              <a:t>       通过对本课程的学习，掌握统计分析的基本理论和方法，为专业基础课的学习打下坚实的方法论基础，为宏、微观经济分析和企业经营管理提供基本的定量分析方法；提高定量思维和归纳、概括思维能力，培养运用统计分析方法进行理论研究和解决社会实践问题的能力。</a:t>
            </a:r>
          </a:p>
          <a:p>
            <a:pPr marL="457200" indent="-457200">
              <a:spcBef>
                <a:spcPct val="0"/>
              </a:spcBef>
              <a:buFont typeface="Wingdings" panose="05000000000000000000" pitchFamily="2" charset="2"/>
              <a:buChar char="p"/>
            </a:pPr>
            <a:endParaRPr lang="zh-CN" altLang="en-US" sz="3600" dirty="0">
              <a:solidFill>
                <a:srgbClr val="002060"/>
              </a:solidFill>
              <a:latin typeface="黑体" panose="02010609060101010101" pitchFamily="49" charset="-122"/>
              <a:ea typeface="黑体" panose="02010609060101010101" pitchFamily="49" charset="-122"/>
              <a:cs typeface="+mj-cs"/>
            </a:endParaRPr>
          </a:p>
          <a:p>
            <a:pPr marL="457200" indent="-457200">
              <a:spcBef>
                <a:spcPct val="0"/>
              </a:spcBef>
              <a:buFont typeface="Wingdings" panose="05000000000000000000" pitchFamily="2" charset="2"/>
              <a:buChar char="p"/>
            </a:pPr>
            <a:endParaRPr lang="zh-CN" altLang="en-US" sz="3600" dirty="0">
              <a:solidFill>
                <a:srgbClr val="002060"/>
              </a:solidFill>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41800543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B36255E-E4ED-4418-9B70-173FBCAD864F}" type="slidenum">
              <a:rPr lang="zh-CN" altLang="en-US"/>
              <a:pPr>
                <a:defRPr/>
              </a:pPr>
              <a:t>60</a:t>
            </a:fld>
            <a:endParaRPr lang="en-US" altLang="zh-CN"/>
          </a:p>
        </p:txBody>
      </p:sp>
      <p:sp>
        <p:nvSpPr>
          <p:cNvPr id="69635" name="Rectangle 2"/>
          <p:cNvSpPr>
            <a:spLocks noGrp="1" noChangeArrowheads="1"/>
          </p:cNvSpPr>
          <p:nvPr>
            <p:ph type="title"/>
          </p:nvPr>
        </p:nvSpPr>
        <p:spPr/>
        <p:txBody>
          <a:bodyPr/>
          <a:lstStyle/>
          <a:p>
            <a:pPr eaLnBrk="1" hangingPunct="1"/>
            <a:r>
              <a:rPr lang="zh-CN" altLang="en-US" smtClean="0"/>
              <a:t>练习题：</a:t>
            </a:r>
          </a:p>
        </p:txBody>
      </p:sp>
      <p:sp>
        <p:nvSpPr>
          <p:cNvPr id="6963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smtClean="0"/>
              <a:t>5.</a:t>
            </a:r>
            <a:r>
              <a:rPr lang="zh-CN" altLang="en-US" dirty="0" smtClean="0"/>
              <a:t>一般而言，指标总是依附在总体上，而总体单位则是标志的直接承担者（ ）</a:t>
            </a:r>
          </a:p>
          <a:p>
            <a:pPr eaLnBrk="1" hangingPunct="1">
              <a:buFont typeface="Wingdings" panose="05000000000000000000" pitchFamily="2" charset="2"/>
              <a:buNone/>
            </a:pPr>
            <a:r>
              <a:rPr lang="en-US" altLang="zh-CN" dirty="0" smtClean="0"/>
              <a:t>6.</a:t>
            </a:r>
            <a:r>
              <a:rPr lang="zh-CN" altLang="en-US" dirty="0" smtClean="0"/>
              <a:t>变量是指可变的数量标志（ ）</a:t>
            </a:r>
          </a:p>
          <a:p>
            <a:pPr eaLnBrk="1" hangingPunct="1">
              <a:buFont typeface="Wingdings" panose="05000000000000000000" pitchFamily="2" charset="2"/>
              <a:buNone/>
            </a:pPr>
            <a:r>
              <a:rPr lang="en-US" altLang="zh-CN" dirty="0" smtClean="0"/>
              <a:t>7.</a:t>
            </a:r>
            <a:r>
              <a:rPr lang="zh-CN" altLang="en-US" dirty="0" smtClean="0"/>
              <a:t>综合为统计指标的前提是总体的同质性（ ）</a:t>
            </a:r>
          </a:p>
          <a:p>
            <a:pPr eaLnBrk="1" hangingPunct="1">
              <a:buFont typeface="Wingdings" panose="05000000000000000000" pitchFamily="2" charset="2"/>
              <a:buNone/>
            </a:pPr>
            <a:r>
              <a:rPr lang="en-US" altLang="zh-CN" dirty="0" smtClean="0"/>
              <a:t>8.</a:t>
            </a:r>
            <a:r>
              <a:rPr lang="zh-CN" altLang="en-US" dirty="0" smtClean="0"/>
              <a:t>质量指标是反映总体质的特性，因此，可以用文字来表述（ ）</a:t>
            </a:r>
          </a:p>
        </p:txBody>
      </p:sp>
    </p:spTree>
    <p:extLst>
      <p:ext uri="{BB962C8B-B14F-4D97-AF65-F5344CB8AC3E}">
        <p14:creationId xmlns:p14="http://schemas.microsoft.com/office/powerpoint/2010/main" val="1190467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F77940F-A895-4186-9E69-F97623180B57}" type="slidenum">
              <a:rPr lang="zh-CN" altLang="en-US"/>
              <a:pPr>
                <a:defRPr/>
              </a:pPr>
              <a:t>61</a:t>
            </a:fld>
            <a:endParaRPr lang="en-US" altLang="zh-CN"/>
          </a:p>
        </p:txBody>
      </p:sp>
      <p:sp>
        <p:nvSpPr>
          <p:cNvPr id="65539" name="Rectangle 2"/>
          <p:cNvSpPr>
            <a:spLocks noGrp="1" noChangeArrowheads="1"/>
          </p:cNvSpPr>
          <p:nvPr>
            <p:ph type="title"/>
          </p:nvPr>
        </p:nvSpPr>
        <p:spPr/>
        <p:txBody>
          <a:bodyPr/>
          <a:lstStyle/>
          <a:p>
            <a:pPr eaLnBrk="1" hangingPunct="1"/>
            <a:r>
              <a:rPr lang="zh-CN" altLang="en-US" dirty="0" smtClean="0"/>
              <a:t>练习题答案：</a:t>
            </a:r>
          </a:p>
        </p:txBody>
      </p:sp>
      <p:sp>
        <p:nvSpPr>
          <p:cNvPr id="65540" name="Rectangle 3"/>
          <p:cNvSpPr>
            <a:spLocks noGrp="1" noChangeArrowheads="1"/>
          </p:cNvSpPr>
          <p:nvPr>
            <p:ph type="body" idx="1"/>
          </p:nvPr>
        </p:nvSpPr>
        <p:spPr>
          <a:xfrm>
            <a:off x="304800" y="1557338"/>
            <a:ext cx="8597900" cy="4967287"/>
          </a:xfrm>
        </p:spPr>
        <p:txBody>
          <a:bodyPr>
            <a:normAutofit fontScale="92500" lnSpcReduction="20000"/>
          </a:bodyPr>
          <a:lstStyle/>
          <a:p>
            <a:pPr marL="552450" indent="-552450" eaLnBrk="1" hangingPunct="1">
              <a:lnSpc>
                <a:spcPct val="90000"/>
              </a:lnSpc>
              <a:buFont typeface="Wingdings" panose="05000000000000000000" pitchFamily="2" charset="2"/>
              <a:buNone/>
            </a:pPr>
            <a:r>
              <a:rPr lang="zh-CN" altLang="en-US" sz="2500" dirty="0" smtClean="0"/>
              <a:t>一、单选</a:t>
            </a:r>
          </a:p>
          <a:p>
            <a:pPr marL="552450" indent="-552450" eaLnBrk="1" hangingPunct="1">
              <a:lnSpc>
                <a:spcPct val="90000"/>
              </a:lnSpc>
              <a:buFont typeface="Wingdings" panose="05000000000000000000" pitchFamily="2" charset="2"/>
              <a:buNone/>
            </a:pPr>
            <a:r>
              <a:rPr lang="en-US" altLang="zh-CN" sz="2500" dirty="0" smtClean="0"/>
              <a:t>1.</a:t>
            </a:r>
            <a:r>
              <a:rPr lang="zh-CN" altLang="en-US" sz="2500" dirty="0" smtClean="0"/>
              <a:t>下列变量中，（ </a:t>
            </a:r>
            <a:r>
              <a:rPr lang="en-US" altLang="zh-CN" sz="2500" dirty="0" smtClean="0"/>
              <a:t>D</a:t>
            </a:r>
            <a:r>
              <a:rPr lang="zh-CN" altLang="en-US" sz="2500" dirty="0" smtClean="0"/>
              <a:t>）属于离散变量</a:t>
            </a:r>
          </a:p>
          <a:p>
            <a:pPr marL="552450" indent="-552450" eaLnBrk="1" hangingPunct="1">
              <a:lnSpc>
                <a:spcPct val="90000"/>
              </a:lnSpc>
              <a:buFont typeface="Wingdings" panose="05000000000000000000" pitchFamily="2" charset="2"/>
              <a:buNone/>
            </a:pPr>
            <a:r>
              <a:rPr lang="en-US" altLang="zh-CN" sz="2500" dirty="0" smtClean="0"/>
              <a:t>A</a:t>
            </a:r>
            <a:r>
              <a:rPr lang="zh-CN" altLang="en-US" sz="2500" dirty="0" smtClean="0"/>
              <a:t>一包谷物的重量 </a:t>
            </a:r>
            <a:r>
              <a:rPr lang="en-US" altLang="zh-CN" sz="2500" dirty="0" smtClean="0"/>
              <a:t>B</a:t>
            </a:r>
            <a:r>
              <a:rPr lang="zh-CN" altLang="en-US" sz="2500" dirty="0" smtClean="0"/>
              <a:t>一个轴承的直径 </a:t>
            </a:r>
          </a:p>
          <a:p>
            <a:pPr marL="552450" indent="-552450" eaLnBrk="1" hangingPunct="1">
              <a:lnSpc>
                <a:spcPct val="90000"/>
              </a:lnSpc>
              <a:buFont typeface="Wingdings" panose="05000000000000000000" pitchFamily="2" charset="2"/>
              <a:buNone/>
            </a:pPr>
            <a:r>
              <a:rPr lang="en-US" altLang="zh-CN" sz="2500" dirty="0" smtClean="0"/>
              <a:t>C</a:t>
            </a:r>
            <a:r>
              <a:rPr lang="zh-CN" altLang="en-US" sz="2500" dirty="0" smtClean="0"/>
              <a:t>在过去一个月中平均每个销售代表接触的期望客户数</a:t>
            </a:r>
          </a:p>
          <a:p>
            <a:pPr marL="552450" indent="-552450" eaLnBrk="1" hangingPunct="1">
              <a:lnSpc>
                <a:spcPct val="90000"/>
              </a:lnSpc>
              <a:buFont typeface="Wingdings" panose="05000000000000000000" pitchFamily="2" charset="2"/>
              <a:buNone/>
            </a:pPr>
            <a:r>
              <a:rPr lang="en-US" altLang="zh-CN" sz="2500" dirty="0" smtClean="0"/>
              <a:t>D</a:t>
            </a:r>
            <a:r>
              <a:rPr lang="zh-CN" altLang="en-US" sz="2500" dirty="0" smtClean="0"/>
              <a:t>一个地区接受失业补助的人数</a:t>
            </a:r>
            <a:endParaRPr lang="en-US" altLang="zh-CN" sz="2500" dirty="0" smtClean="0"/>
          </a:p>
          <a:p>
            <a:pPr marL="552450" indent="-552450" eaLnBrk="1" hangingPunct="1">
              <a:lnSpc>
                <a:spcPct val="90000"/>
              </a:lnSpc>
              <a:buFont typeface="Wingdings" panose="05000000000000000000" pitchFamily="2" charset="2"/>
              <a:buNone/>
            </a:pPr>
            <a:endParaRPr lang="zh-CN" altLang="en-US" sz="2500" dirty="0" smtClean="0"/>
          </a:p>
          <a:p>
            <a:pPr marL="552450" indent="-552450" eaLnBrk="1" hangingPunct="1">
              <a:lnSpc>
                <a:spcPct val="90000"/>
              </a:lnSpc>
              <a:buFont typeface="Wingdings" panose="05000000000000000000" pitchFamily="2" charset="2"/>
              <a:buNone/>
            </a:pPr>
            <a:r>
              <a:rPr lang="en-US" altLang="zh-CN" sz="2500" dirty="0" smtClean="0"/>
              <a:t>2.</a:t>
            </a:r>
            <a:r>
              <a:rPr lang="zh-CN" altLang="en-US" sz="2500" dirty="0" smtClean="0"/>
              <a:t>某班学生数学考试成绩分别为</a:t>
            </a:r>
            <a:r>
              <a:rPr lang="en-US" altLang="zh-CN" sz="2500" dirty="0" smtClean="0"/>
              <a:t>65</a:t>
            </a:r>
            <a:r>
              <a:rPr lang="zh-CN" altLang="en-US" sz="2500" dirty="0" smtClean="0"/>
              <a:t>分、 </a:t>
            </a:r>
            <a:r>
              <a:rPr lang="en-US" altLang="zh-CN" sz="2500" dirty="0" smtClean="0"/>
              <a:t>71</a:t>
            </a:r>
            <a:r>
              <a:rPr lang="zh-CN" altLang="en-US" sz="2500" dirty="0" smtClean="0"/>
              <a:t>分、</a:t>
            </a:r>
            <a:r>
              <a:rPr lang="en-US" altLang="zh-CN" sz="2500" dirty="0" smtClean="0"/>
              <a:t>80</a:t>
            </a:r>
            <a:r>
              <a:rPr lang="zh-CN" altLang="en-US" sz="2500" dirty="0" smtClean="0"/>
              <a:t>分和</a:t>
            </a:r>
            <a:r>
              <a:rPr lang="en-US" altLang="zh-CN" sz="2500" dirty="0" smtClean="0"/>
              <a:t>87</a:t>
            </a:r>
            <a:r>
              <a:rPr lang="zh-CN" altLang="en-US" sz="2500" dirty="0" smtClean="0"/>
              <a:t>分，这</a:t>
            </a:r>
            <a:endParaRPr lang="en-US" altLang="zh-CN" sz="2500" dirty="0" smtClean="0"/>
          </a:p>
          <a:p>
            <a:pPr marL="552450" indent="-552450" eaLnBrk="1" hangingPunct="1">
              <a:lnSpc>
                <a:spcPct val="90000"/>
              </a:lnSpc>
              <a:buFont typeface="Wingdings" panose="05000000000000000000" pitchFamily="2" charset="2"/>
              <a:buNone/>
            </a:pPr>
            <a:r>
              <a:rPr lang="zh-CN" altLang="en-US" sz="2500" dirty="0" smtClean="0"/>
              <a:t>四个数字是（</a:t>
            </a:r>
            <a:r>
              <a:rPr lang="en-US" altLang="zh-CN" sz="2500" dirty="0" smtClean="0"/>
              <a:t>D </a:t>
            </a:r>
            <a:r>
              <a:rPr lang="zh-CN" altLang="en-US" sz="2500" dirty="0" smtClean="0"/>
              <a:t>）</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指标   </a:t>
            </a:r>
            <a:r>
              <a:rPr lang="en-US" altLang="zh-CN" sz="2500" dirty="0" smtClean="0"/>
              <a:t>B</a:t>
            </a:r>
            <a:r>
              <a:rPr lang="zh-CN" altLang="en-US" sz="2500" dirty="0" smtClean="0"/>
              <a:t>标志   </a:t>
            </a:r>
            <a:r>
              <a:rPr lang="en-US" altLang="zh-CN" sz="2500" dirty="0" smtClean="0"/>
              <a:t>C</a:t>
            </a:r>
            <a:r>
              <a:rPr lang="zh-CN" altLang="en-US" sz="2500" dirty="0" smtClean="0"/>
              <a:t>变量   </a:t>
            </a:r>
            <a:r>
              <a:rPr lang="en-US" altLang="zh-CN" sz="2500" dirty="0" smtClean="0"/>
              <a:t>D</a:t>
            </a:r>
            <a:r>
              <a:rPr lang="zh-CN" altLang="en-US" sz="2500" dirty="0" smtClean="0"/>
              <a:t>标志值</a:t>
            </a:r>
            <a:endParaRPr lang="en-US" altLang="zh-CN" sz="2500" dirty="0" smtClean="0"/>
          </a:p>
          <a:p>
            <a:pPr marL="552450" indent="-552450" eaLnBrk="1" hangingPunct="1">
              <a:lnSpc>
                <a:spcPct val="90000"/>
              </a:lnSpc>
              <a:buFont typeface="Wingdings" panose="05000000000000000000" pitchFamily="2" charset="2"/>
              <a:buNone/>
            </a:pPr>
            <a:endParaRPr lang="zh-CN" altLang="en-US" sz="2500" dirty="0" smtClean="0"/>
          </a:p>
          <a:p>
            <a:pPr marL="552450" indent="-552450" eaLnBrk="1" hangingPunct="1">
              <a:lnSpc>
                <a:spcPct val="90000"/>
              </a:lnSpc>
              <a:buFont typeface="Wingdings" panose="05000000000000000000" pitchFamily="2" charset="2"/>
              <a:buNone/>
            </a:pPr>
            <a:r>
              <a:rPr lang="en-US" altLang="zh-CN" sz="2500" dirty="0" smtClean="0"/>
              <a:t>3.</a:t>
            </a:r>
            <a:r>
              <a:rPr lang="zh-CN" altLang="en-US" sz="2500" dirty="0" smtClean="0"/>
              <a:t>下列属于品质标志的是（</a:t>
            </a:r>
            <a:r>
              <a:rPr lang="en-US" altLang="zh-CN" sz="2500" dirty="0" smtClean="0"/>
              <a:t>B </a:t>
            </a:r>
            <a:r>
              <a:rPr lang="zh-CN" altLang="en-US" sz="2500" dirty="0" smtClean="0"/>
              <a:t>）</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A</a:t>
            </a:r>
            <a:r>
              <a:rPr lang="zh-CN" altLang="en-US" sz="2500" dirty="0" smtClean="0"/>
              <a:t>工人年龄      </a:t>
            </a:r>
            <a:r>
              <a:rPr lang="en-US" altLang="zh-CN" sz="2500" dirty="0" smtClean="0"/>
              <a:t>B</a:t>
            </a:r>
            <a:r>
              <a:rPr lang="zh-CN" altLang="en-US" sz="2500" dirty="0" smtClean="0"/>
              <a:t>工人性别 </a:t>
            </a:r>
          </a:p>
          <a:p>
            <a:pPr marL="552450" indent="-552450" eaLnBrk="1" hangingPunct="1">
              <a:lnSpc>
                <a:spcPct val="90000"/>
              </a:lnSpc>
              <a:buFont typeface="Wingdings" panose="05000000000000000000" pitchFamily="2" charset="2"/>
              <a:buNone/>
            </a:pPr>
            <a:r>
              <a:rPr lang="zh-CN" altLang="en-US" sz="2500" dirty="0" smtClean="0"/>
              <a:t>  </a:t>
            </a:r>
            <a:r>
              <a:rPr lang="en-US" altLang="zh-CN" sz="2500" dirty="0" smtClean="0"/>
              <a:t>C</a:t>
            </a:r>
            <a:r>
              <a:rPr lang="zh-CN" altLang="en-US" sz="2500" dirty="0" smtClean="0"/>
              <a:t>工人体重      </a:t>
            </a:r>
            <a:r>
              <a:rPr lang="en-US" altLang="zh-CN" sz="2500" dirty="0" smtClean="0"/>
              <a:t>D</a:t>
            </a:r>
            <a:r>
              <a:rPr lang="zh-CN" altLang="en-US" sz="2500" dirty="0" smtClean="0"/>
              <a:t>工人工资</a:t>
            </a:r>
          </a:p>
        </p:txBody>
      </p:sp>
    </p:spTree>
    <p:extLst>
      <p:ext uri="{BB962C8B-B14F-4D97-AF65-F5344CB8AC3E}">
        <p14:creationId xmlns:p14="http://schemas.microsoft.com/office/powerpoint/2010/main" val="4070285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B4BE602-BD9A-450C-8857-7C1957BCCBB6}" type="slidenum">
              <a:rPr lang="zh-CN" altLang="en-US"/>
              <a:pPr>
                <a:defRPr/>
              </a:pPr>
              <a:t>62</a:t>
            </a:fld>
            <a:endParaRPr lang="en-US" altLang="zh-CN"/>
          </a:p>
        </p:txBody>
      </p:sp>
      <p:sp>
        <p:nvSpPr>
          <p:cNvPr id="66563" name="Rectangle 2"/>
          <p:cNvSpPr>
            <a:spLocks noGrp="1" noChangeArrowheads="1"/>
          </p:cNvSpPr>
          <p:nvPr>
            <p:ph type="title"/>
          </p:nvPr>
        </p:nvSpPr>
        <p:spPr/>
        <p:txBody>
          <a:bodyPr/>
          <a:lstStyle/>
          <a:p>
            <a:pPr eaLnBrk="1" hangingPunct="1"/>
            <a:r>
              <a:rPr lang="zh-CN" altLang="en-US" dirty="0" smtClean="0"/>
              <a:t>练习题答案：</a:t>
            </a:r>
          </a:p>
        </p:txBody>
      </p:sp>
      <p:sp>
        <p:nvSpPr>
          <p:cNvPr id="66564" name="Rectangle 3"/>
          <p:cNvSpPr>
            <a:spLocks noGrp="1" noChangeArrowheads="1"/>
          </p:cNvSpPr>
          <p:nvPr>
            <p:ph type="body" idx="1"/>
          </p:nvPr>
        </p:nvSpPr>
        <p:spPr>
          <a:xfrm>
            <a:off x="292100" y="1690689"/>
            <a:ext cx="8623300" cy="4464050"/>
          </a:xfrm>
        </p:spPr>
        <p:txBody>
          <a:bodyPr>
            <a:normAutofit/>
          </a:bodyPr>
          <a:lstStyle/>
          <a:p>
            <a:pPr eaLnBrk="1" hangingPunct="1">
              <a:lnSpc>
                <a:spcPct val="80000"/>
              </a:lnSpc>
              <a:buFont typeface="Wingdings" panose="05000000000000000000" pitchFamily="2" charset="2"/>
              <a:buNone/>
            </a:pPr>
            <a:r>
              <a:rPr lang="en-US" altLang="zh-CN" sz="2500" dirty="0" smtClean="0"/>
              <a:t>4.</a:t>
            </a:r>
            <a:r>
              <a:rPr lang="zh-CN" altLang="en-US" sz="2500" dirty="0" smtClean="0"/>
              <a:t>现要了解某机床厂的生产经营情况，该厂的产量和利润是（</a:t>
            </a:r>
            <a:r>
              <a:rPr lang="en-US" altLang="zh-CN" sz="2500" dirty="0" smtClean="0"/>
              <a:t>D </a:t>
            </a:r>
            <a:r>
              <a:rPr lang="zh-CN" altLang="en-US" sz="2500" dirty="0" smtClean="0"/>
              <a:t>）</a:t>
            </a:r>
          </a:p>
          <a:p>
            <a:pPr eaLnBrk="1" hangingPunct="1">
              <a:lnSpc>
                <a:spcPct val="80000"/>
              </a:lnSpc>
              <a:buFont typeface="Wingdings" panose="05000000000000000000" pitchFamily="2" charset="2"/>
              <a:buNone/>
            </a:pPr>
            <a:r>
              <a:rPr lang="en-US" altLang="zh-CN" sz="2500" dirty="0" smtClean="0"/>
              <a:t>A</a:t>
            </a:r>
            <a:r>
              <a:rPr lang="zh-CN" altLang="en-US" sz="2500" dirty="0" smtClean="0"/>
              <a:t>连续变量         </a:t>
            </a:r>
            <a:r>
              <a:rPr lang="en-US" altLang="zh-CN" sz="2500" dirty="0" smtClean="0"/>
              <a:t>B</a:t>
            </a:r>
            <a:r>
              <a:rPr lang="zh-CN" altLang="en-US" sz="2500" dirty="0" smtClean="0"/>
              <a:t>离散变量                </a:t>
            </a:r>
          </a:p>
          <a:p>
            <a:pPr eaLnBrk="1" hangingPunct="1">
              <a:lnSpc>
                <a:spcPct val="80000"/>
              </a:lnSpc>
              <a:buFont typeface="Wingdings" panose="05000000000000000000" pitchFamily="2" charset="2"/>
              <a:buNone/>
            </a:pPr>
            <a:r>
              <a:rPr lang="en-US" altLang="zh-CN" sz="2500" dirty="0" smtClean="0"/>
              <a:t>C</a:t>
            </a:r>
            <a:r>
              <a:rPr lang="zh-CN" altLang="en-US" sz="2500" dirty="0" smtClean="0"/>
              <a:t>前者连续变量，后者离散变量          </a:t>
            </a:r>
          </a:p>
          <a:p>
            <a:pPr eaLnBrk="1" hangingPunct="1">
              <a:lnSpc>
                <a:spcPct val="80000"/>
              </a:lnSpc>
              <a:buFont typeface="Wingdings" panose="05000000000000000000" pitchFamily="2" charset="2"/>
              <a:buNone/>
            </a:pPr>
            <a:r>
              <a:rPr lang="en-US" altLang="zh-CN" sz="2500" dirty="0" smtClean="0"/>
              <a:t>D</a:t>
            </a:r>
            <a:r>
              <a:rPr lang="zh-CN" altLang="en-US" sz="2500" dirty="0" smtClean="0"/>
              <a:t>前者离散变量，后者连续变量</a:t>
            </a:r>
          </a:p>
          <a:p>
            <a:pPr eaLnBrk="1" hangingPunct="1">
              <a:lnSpc>
                <a:spcPct val="80000"/>
              </a:lnSpc>
              <a:buFont typeface="Wingdings" panose="05000000000000000000" pitchFamily="2" charset="2"/>
              <a:buNone/>
            </a:pPr>
            <a:endParaRPr lang="en-US" altLang="zh-CN" sz="2500" dirty="0" smtClean="0"/>
          </a:p>
          <a:p>
            <a:pPr eaLnBrk="1" hangingPunct="1">
              <a:lnSpc>
                <a:spcPct val="80000"/>
              </a:lnSpc>
              <a:buFont typeface="Wingdings" panose="05000000000000000000" pitchFamily="2" charset="2"/>
              <a:buNone/>
            </a:pPr>
            <a:r>
              <a:rPr lang="en-US" altLang="zh-CN" sz="2500" dirty="0"/>
              <a:t>5</a:t>
            </a:r>
            <a:r>
              <a:rPr lang="en-US" altLang="zh-CN" sz="2500" dirty="0" smtClean="0"/>
              <a:t>.</a:t>
            </a:r>
            <a:r>
              <a:rPr lang="zh-CN" altLang="en-US" sz="2500" dirty="0" smtClean="0"/>
              <a:t>统计研究的数量必须是（</a:t>
            </a:r>
            <a:r>
              <a:rPr lang="en-US" altLang="zh-CN" sz="2500" dirty="0" smtClean="0"/>
              <a:t>B </a:t>
            </a:r>
            <a:r>
              <a:rPr lang="zh-CN" altLang="en-US" sz="2500" dirty="0" smtClean="0"/>
              <a:t>）</a:t>
            </a:r>
          </a:p>
          <a:p>
            <a:pPr eaLnBrk="1" hangingPunct="1">
              <a:lnSpc>
                <a:spcPct val="8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抽象的量       </a:t>
            </a:r>
            <a:r>
              <a:rPr lang="en-US" altLang="zh-CN" sz="2500" dirty="0" smtClean="0"/>
              <a:t>B</a:t>
            </a:r>
            <a:r>
              <a:rPr lang="zh-CN" altLang="en-US" sz="2500" dirty="0" smtClean="0"/>
              <a:t>具体的量 </a:t>
            </a:r>
          </a:p>
          <a:p>
            <a:pPr eaLnBrk="1" hangingPunct="1">
              <a:lnSpc>
                <a:spcPct val="80000"/>
              </a:lnSpc>
              <a:buFont typeface="Wingdings" panose="05000000000000000000" pitchFamily="2" charset="2"/>
              <a:buNone/>
            </a:pPr>
            <a:r>
              <a:rPr lang="zh-CN" altLang="en-US" sz="2500" dirty="0" smtClean="0"/>
              <a:t>  </a:t>
            </a:r>
            <a:r>
              <a:rPr lang="en-US" altLang="zh-CN" sz="2500" dirty="0" smtClean="0"/>
              <a:t>C</a:t>
            </a:r>
            <a:r>
              <a:rPr lang="zh-CN" altLang="en-US" sz="2500" dirty="0" smtClean="0"/>
              <a:t>连续不断的量   </a:t>
            </a:r>
            <a:r>
              <a:rPr lang="en-US" altLang="zh-CN" sz="2500" dirty="0" smtClean="0"/>
              <a:t>D</a:t>
            </a:r>
            <a:r>
              <a:rPr lang="zh-CN" altLang="en-US" sz="2500" dirty="0" smtClean="0"/>
              <a:t>可直接相加的量</a:t>
            </a:r>
          </a:p>
        </p:txBody>
      </p:sp>
    </p:spTree>
    <p:extLst>
      <p:ext uri="{BB962C8B-B14F-4D97-AF65-F5344CB8AC3E}">
        <p14:creationId xmlns:p14="http://schemas.microsoft.com/office/powerpoint/2010/main" val="238375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15A4BB0-0850-480D-9961-418A9AA9F760}" type="slidenum">
              <a:rPr lang="zh-CN" altLang="en-US"/>
              <a:pPr>
                <a:defRPr/>
              </a:pPr>
              <a:t>63</a:t>
            </a:fld>
            <a:endParaRPr lang="en-US" altLang="zh-CN"/>
          </a:p>
        </p:txBody>
      </p:sp>
      <p:sp>
        <p:nvSpPr>
          <p:cNvPr id="67587" name="Rectangle 2"/>
          <p:cNvSpPr>
            <a:spLocks noGrp="1" noChangeArrowheads="1"/>
          </p:cNvSpPr>
          <p:nvPr>
            <p:ph type="title"/>
          </p:nvPr>
        </p:nvSpPr>
        <p:spPr>
          <a:xfrm>
            <a:off x="1042988" y="476250"/>
            <a:ext cx="7313612" cy="895350"/>
          </a:xfrm>
        </p:spPr>
        <p:txBody>
          <a:bodyPr/>
          <a:lstStyle/>
          <a:p>
            <a:pPr eaLnBrk="1" hangingPunct="1"/>
            <a:r>
              <a:rPr lang="zh-CN" altLang="en-US" dirty="0" smtClean="0"/>
              <a:t>练习题答案：</a:t>
            </a:r>
          </a:p>
        </p:txBody>
      </p:sp>
      <p:sp>
        <p:nvSpPr>
          <p:cNvPr id="67588" name="Rectangle 3"/>
          <p:cNvSpPr>
            <a:spLocks noGrp="1" noChangeArrowheads="1"/>
          </p:cNvSpPr>
          <p:nvPr>
            <p:ph type="body" idx="1"/>
          </p:nvPr>
        </p:nvSpPr>
        <p:spPr>
          <a:xfrm>
            <a:off x="317500" y="1484313"/>
            <a:ext cx="8575675" cy="4824412"/>
          </a:xfrm>
        </p:spPr>
        <p:txBody>
          <a:bodyPr>
            <a:normAutofit fontScale="92500" lnSpcReduction="20000"/>
          </a:bodyPr>
          <a:lstStyle/>
          <a:p>
            <a:pPr eaLnBrk="1" hangingPunct="1">
              <a:lnSpc>
                <a:spcPct val="80000"/>
              </a:lnSpc>
              <a:buFont typeface="Wingdings" panose="05000000000000000000" pitchFamily="2" charset="2"/>
              <a:buNone/>
            </a:pPr>
            <a:r>
              <a:rPr lang="en-US" altLang="zh-CN" sz="2500" dirty="0" smtClean="0"/>
              <a:t>6. </a:t>
            </a:r>
            <a:r>
              <a:rPr lang="zh-CN" altLang="en-US" sz="2500" dirty="0" smtClean="0"/>
              <a:t>指标是说明总体特征的，标志则是说明总体单位特征的，</a:t>
            </a:r>
            <a:endParaRPr lang="en-US" altLang="zh-CN" sz="2500" dirty="0" smtClean="0"/>
          </a:p>
          <a:p>
            <a:pPr eaLnBrk="1" hangingPunct="1">
              <a:lnSpc>
                <a:spcPct val="80000"/>
              </a:lnSpc>
              <a:buFont typeface="Wingdings" panose="05000000000000000000" pitchFamily="2" charset="2"/>
              <a:buNone/>
            </a:pPr>
            <a:r>
              <a:rPr lang="zh-CN" altLang="en-US" sz="2500" dirty="0" smtClean="0"/>
              <a:t>所以指标和标志（</a:t>
            </a:r>
            <a:r>
              <a:rPr lang="en-US" altLang="zh-CN" sz="2500" dirty="0" smtClean="0"/>
              <a:t>A </a:t>
            </a:r>
            <a:r>
              <a:rPr lang="zh-CN" altLang="en-US" sz="2500" dirty="0" smtClean="0"/>
              <a:t>）</a:t>
            </a:r>
          </a:p>
          <a:p>
            <a:pPr eaLnBrk="1" hangingPunct="1">
              <a:lnSpc>
                <a:spcPct val="80000"/>
              </a:lnSpc>
              <a:buFont typeface="Wingdings" panose="05000000000000000000" pitchFamily="2" charset="2"/>
              <a:buNone/>
            </a:pPr>
            <a:r>
              <a:rPr lang="en-US" altLang="zh-CN" sz="2500" dirty="0" smtClean="0"/>
              <a:t>A</a:t>
            </a:r>
            <a:r>
              <a:rPr lang="zh-CN" altLang="en-US" sz="2500" dirty="0" smtClean="0"/>
              <a:t>在一定条件下可以相互变换    </a:t>
            </a:r>
            <a:r>
              <a:rPr lang="en-US" altLang="zh-CN" sz="2500" dirty="0" smtClean="0"/>
              <a:t>B</a:t>
            </a:r>
            <a:r>
              <a:rPr lang="zh-CN" altLang="en-US" sz="2500" dirty="0" smtClean="0"/>
              <a:t>都可以用数值表示 </a:t>
            </a:r>
          </a:p>
          <a:p>
            <a:pPr eaLnBrk="1" hangingPunct="1">
              <a:lnSpc>
                <a:spcPct val="80000"/>
              </a:lnSpc>
              <a:buFont typeface="Wingdings" panose="05000000000000000000" pitchFamily="2" charset="2"/>
              <a:buNone/>
            </a:pPr>
            <a:r>
              <a:rPr lang="en-US" altLang="zh-CN" sz="2500" dirty="0" smtClean="0"/>
              <a:t>C</a:t>
            </a:r>
            <a:r>
              <a:rPr lang="zh-CN" altLang="en-US" sz="2500" dirty="0" smtClean="0"/>
              <a:t>不存在关系                  </a:t>
            </a:r>
            <a:r>
              <a:rPr lang="en-US" altLang="zh-CN" sz="2500" dirty="0" smtClean="0"/>
              <a:t>D</a:t>
            </a:r>
            <a:r>
              <a:rPr lang="zh-CN" altLang="en-US" sz="2500" dirty="0" smtClean="0"/>
              <a:t>关系是固定不变的</a:t>
            </a:r>
          </a:p>
          <a:p>
            <a:pPr eaLnBrk="1" hangingPunct="1">
              <a:lnSpc>
                <a:spcPct val="80000"/>
              </a:lnSpc>
              <a:buFont typeface="Wingdings" panose="05000000000000000000" pitchFamily="2" charset="2"/>
              <a:buNone/>
            </a:pPr>
            <a:endParaRPr lang="en-US" altLang="zh-CN" sz="2500" dirty="0" smtClean="0"/>
          </a:p>
          <a:p>
            <a:pPr eaLnBrk="1" hangingPunct="1">
              <a:lnSpc>
                <a:spcPct val="80000"/>
              </a:lnSpc>
              <a:buFont typeface="Wingdings" panose="05000000000000000000" pitchFamily="2" charset="2"/>
              <a:buNone/>
            </a:pPr>
            <a:r>
              <a:rPr lang="en-US" altLang="zh-CN" sz="2500" dirty="0" smtClean="0"/>
              <a:t>7. </a:t>
            </a:r>
            <a:r>
              <a:rPr lang="zh-CN" altLang="en-US" sz="2500" dirty="0" smtClean="0"/>
              <a:t>统计活动过程一般由四个环节构成，即（</a:t>
            </a:r>
            <a:r>
              <a:rPr lang="en-US" altLang="zh-CN" sz="2500" dirty="0" smtClean="0"/>
              <a:t>D  </a:t>
            </a:r>
            <a:r>
              <a:rPr lang="zh-CN" altLang="en-US" sz="2500" dirty="0" smtClean="0"/>
              <a:t>）。</a:t>
            </a:r>
          </a:p>
          <a:p>
            <a:pPr eaLnBrk="1" hangingPunct="1">
              <a:lnSpc>
                <a:spcPct val="80000"/>
              </a:lnSpc>
              <a:buFont typeface="Wingdings" panose="05000000000000000000" pitchFamily="2" charset="2"/>
              <a:buNone/>
            </a:pPr>
            <a:r>
              <a:rPr lang="en-US" altLang="zh-CN" sz="2500" dirty="0" smtClean="0"/>
              <a:t>A</a:t>
            </a:r>
            <a:r>
              <a:rPr lang="zh-CN" altLang="en-US" sz="2500" dirty="0" smtClean="0"/>
              <a:t>、统计调查、统计整理、统计分析和统计决策</a:t>
            </a:r>
          </a:p>
          <a:p>
            <a:pPr eaLnBrk="1" hangingPunct="1">
              <a:lnSpc>
                <a:spcPct val="80000"/>
              </a:lnSpc>
              <a:buFont typeface="Wingdings" panose="05000000000000000000" pitchFamily="2" charset="2"/>
              <a:buNone/>
            </a:pPr>
            <a:r>
              <a:rPr lang="en-US" altLang="zh-CN" sz="2500" dirty="0" smtClean="0"/>
              <a:t>B</a:t>
            </a:r>
            <a:r>
              <a:rPr lang="zh-CN" altLang="en-US" sz="2500" dirty="0" smtClean="0"/>
              <a:t>、统计调查、统计整理、统汁分析和统计预测</a:t>
            </a:r>
          </a:p>
          <a:p>
            <a:pPr eaLnBrk="1" hangingPunct="1">
              <a:lnSpc>
                <a:spcPct val="80000"/>
              </a:lnSpc>
              <a:buFont typeface="Wingdings" panose="05000000000000000000" pitchFamily="2" charset="2"/>
              <a:buNone/>
            </a:pPr>
            <a:r>
              <a:rPr lang="en-US" altLang="zh-CN" sz="2500" dirty="0" smtClean="0"/>
              <a:t>C</a:t>
            </a:r>
            <a:r>
              <a:rPr lang="zh-CN" altLang="en-US" sz="2500" dirty="0" smtClean="0"/>
              <a:t>、统计设计、统计调查、统计审核和统计分析</a:t>
            </a:r>
          </a:p>
          <a:p>
            <a:pPr eaLnBrk="1" hangingPunct="1">
              <a:lnSpc>
                <a:spcPct val="80000"/>
              </a:lnSpc>
              <a:buFont typeface="Wingdings" panose="05000000000000000000" pitchFamily="2" charset="2"/>
              <a:buNone/>
            </a:pPr>
            <a:r>
              <a:rPr lang="en-US" altLang="zh-CN" sz="2500" dirty="0" smtClean="0"/>
              <a:t>D</a:t>
            </a:r>
            <a:r>
              <a:rPr lang="zh-CN" altLang="en-US" sz="2500" dirty="0" smtClean="0"/>
              <a:t>、统计设计、统计调查、统计整理和统计分析</a:t>
            </a:r>
          </a:p>
          <a:p>
            <a:pPr eaLnBrk="1" hangingPunct="1">
              <a:lnSpc>
                <a:spcPct val="80000"/>
              </a:lnSpc>
              <a:buFont typeface="Wingdings" panose="05000000000000000000" pitchFamily="2" charset="2"/>
              <a:buNone/>
            </a:pPr>
            <a:endParaRPr lang="en-US" altLang="zh-CN" sz="2500" dirty="0" smtClean="0"/>
          </a:p>
          <a:p>
            <a:pPr eaLnBrk="1" hangingPunct="1">
              <a:lnSpc>
                <a:spcPct val="80000"/>
              </a:lnSpc>
              <a:buFont typeface="Wingdings" panose="05000000000000000000" pitchFamily="2" charset="2"/>
              <a:buNone/>
            </a:pPr>
            <a:r>
              <a:rPr lang="en-US" altLang="zh-CN" sz="2500" dirty="0" smtClean="0"/>
              <a:t>8. </a:t>
            </a:r>
            <a:r>
              <a:rPr lang="zh-CN" altLang="en-US" sz="2500" dirty="0" smtClean="0"/>
              <a:t>总体有三个人，其某月工资分别为</a:t>
            </a:r>
            <a:r>
              <a:rPr lang="en-US" altLang="zh-CN" sz="2500" dirty="0" smtClean="0"/>
              <a:t>1445</a:t>
            </a:r>
            <a:r>
              <a:rPr lang="zh-CN" altLang="en-US" sz="2500" dirty="0" smtClean="0"/>
              <a:t>元、</a:t>
            </a:r>
            <a:r>
              <a:rPr lang="en-US" altLang="zh-CN" sz="2500" dirty="0" smtClean="0"/>
              <a:t>1650</a:t>
            </a:r>
            <a:r>
              <a:rPr lang="zh-CN" altLang="en-US" sz="2500" dirty="0" smtClean="0"/>
              <a:t>元和</a:t>
            </a:r>
            <a:r>
              <a:rPr lang="en-US" altLang="zh-CN" sz="2500" dirty="0" smtClean="0"/>
              <a:t>950</a:t>
            </a:r>
            <a:r>
              <a:rPr lang="zh-CN" altLang="en-US" sz="2500" dirty="0" smtClean="0"/>
              <a:t>元，其</a:t>
            </a:r>
            <a:endParaRPr lang="en-US" altLang="zh-CN" sz="2500" dirty="0" smtClean="0"/>
          </a:p>
          <a:p>
            <a:pPr eaLnBrk="1" hangingPunct="1">
              <a:lnSpc>
                <a:spcPct val="80000"/>
              </a:lnSpc>
              <a:buFont typeface="Wingdings" panose="05000000000000000000" pitchFamily="2" charset="2"/>
              <a:buNone/>
            </a:pPr>
            <a:r>
              <a:rPr lang="en-US" altLang="zh-CN" sz="2500" dirty="0"/>
              <a:t> </a:t>
            </a:r>
            <a:r>
              <a:rPr lang="en-US" altLang="zh-CN" sz="2500" dirty="0" smtClean="0"/>
              <a:t>   </a:t>
            </a:r>
            <a:r>
              <a:rPr lang="zh-CN" altLang="en-US" sz="2500" dirty="0" smtClean="0"/>
              <a:t>平均工资</a:t>
            </a:r>
            <a:r>
              <a:rPr lang="zh-CN" altLang="en-US" sz="2500" dirty="0" smtClean="0">
                <a:latin typeface="Arial" panose="020B0604020202020204" pitchFamily="34" charset="0"/>
              </a:rPr>
              <a:t>“</a:t>
            </a:r>
            <a:r>
              <a:rPr lang="en-US" altLang="zh-CN" sz="2500" dirty="0" smtClean="0"/>
              <a:t>1348.33</a:t>
            </a:r>
            <a:r>
              <a:rPr lang="en-US" altLang="zh-CN" sz="2500" dirty="0" smtClean="0">
                <a:latin typeface="Arial" panose="020B0604020202020204" pitchFamily="34" charset="0"/>
              </a:rPr>
              <a:t>”</a:t>
            </a:r>
            <a:r>
              <a:rPr lang="zh-CN" altLang="en-US" sz="2500" dirty="0" smtClean="0"/>
              <a:t>元是（</a:t>
            </a:r>
            <a:r>
              <a:rPr lang="en-US" altLang="zh-CN" sz="2500" dirty="0" smtClean="0"/>
              <a:t>A  </a:t>
            </a:r>
            <a:r>
              <a:rPr lang="zh-CN" altLang="en-US" sz="2500" dirty="0" smtClean="0"/>
              <a:t>）。</a:t>
            </a:r>
          </a:p>
          <a:p>
            <a:pPr eaLnBrk="1" hangingPunct="1">
              <a:lnSpc>
                <a:spcPct val="80000"/>
              </a:lnSpc>
              <a:buFont typeface="Wingdings" panose="05000000000000000000" pitchFamily="2" charset="2"/>
              <a:buNone/>
            </a:pPr>
            <a:r>
              <a:rPr lang="zh-CN" altLang="en-US" sz="2500" dirty="0" smtClean="0"/>
              <a:t>     </a:t>
            </a:r>
            <a:r>
              <a:rPr lang="en-US" altLang="zh-CN" sz="2500" dirty="0" smtClean="0"/>
              <a:t>A</a:t>
            </a:r>
            <a:r>
              <a:rPr lang="zh-CN" altLang="en-US" sz="2500" dirty="0" smtClean="0"/>
              <a:t>、指标值     </a:t>
            </a:r>
            <a:r>
              <a:rPr lang="en-US" altLang="zh-CN" sz="2500" dirty="0" smtClean="0"/>
              <a:t>B</a:t>
            </a:r>
            <a:r>
              <a:rPr lang="zh-CN" altLang="en-US" sz="2500" dirty="0" smtClean="0"/>
              <a:t>、标志值       </a:t>
            </a:r>
            <a:r>
              <a:rPr lang="en-US" altLang="zh-CN" sz="2500" dirty="0" smtClean="0"/>
              <a:t>C</a:t>
            </a:r>
            <a:r>
              <a:rPr lang="zh-CN" altLang="en-US" sz="2500" dirty="0" smtClean="0"/>
              <a:t>、变量    </a:t>
            </a:r>
            <a:r>
              <a:rPr lang="en-US" altLang="zh-CN" sz="2500" dirty="0" smtClean="0"/>
              <a:t>D</a:t>
            </a:r>
            <a:r>
              <a:rPr lang="zh-CN" altLang="en-US" sz="2500" dirty="0" smtClean="0"/>
              <a:t>、变异</a:t>
            </a:r>
          </a:p>
        </p:txBody>
      </p:sp>
    </p:spTree>
    <p:extLst>
      <p:ext uri="{BB962C8B-B14F-4D97-AF65-F5344CB8AC3E}">
        <p14:creationId xmlns:p14="http://schemas.microsoft.com/office/powerpoint/2010/main" val="197925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D80721E-E02B-4160-87E8-EAC9499384A6}" type="slidenum">
              <a:rPr lang="zh-CN" altLang="en-US"/>
              <a:pPr>
                <a:defRPr/>
              </a:pPr>
              <a:t>64</a:t>
            </a:fld>
            <a:endParaRPr lang="en-US" altLang="zh-CN"/>
          </a:p>
        </p:txBody>
      </p:sp>
      <p:sp>
        <p:nvSpPr>
          <p:cNvPr id="68611" name="Rectangle 2"/>
          <p:cNvSpPr>
            <a:spLocks noGrp="1" noChangeArrowheads="1"/>
          </p:cNvSpPr>
          <p:nvPr>
            <p:ph type="title"/>
          </p:nvPr>
        </p:nvSpPr>
        <p:spPr/>
        <p:txBody>
          <a:bodyPr/>
          <a:lstStyle/>
          <a:p>
            <a:pPr eaLnBrk="1" hangingPunct="1"/>
            <a:r>
              <a:rPr lang="zh-CN" altLang="en-US" dirty="0" smtClean="0"/>
              <a:t>练习题答案：</a:t>
            </a:r>
          </a:p>
        </p:txBody>
      </p:sp>
      <p:sp>
        <p:nvSpPr>
          <p:cNvPr id="68612" name="Rectangle 3"/>
          <p:cNvSpPr>
            <a:spLocks noGrp="1" noChangeArrowheads="1"/>
          </p:cNvSpPr>
          <p:nvPr>
            <p:ph type="body" idx="1"/>
          </p:nvPr>
        </p:nvSpPr>
        <p:spPr>
          <a:xfrm>
            <a:off x="266700" y="1557338"/>
            <a:ext cx="8416925" cy="4384675"/>
          </a:xfrm>
        </p:spPr>
        <p:txBody>
          <a:bodyPr>
            <a:normAutofit fontScale="92500"/>
          </a:bodyPr>
          <a:lstStyle/>
          <a:p>
            <a:pPr eaLnBrk="1" hangingPunct="1">
              <a:lnSpc>
                <a:spcPct val="90000"/>
              </a:lnSpc>
              <a:buFont typeface="Wingdings" panose="05000000000000000000" pitchFamily="2" charset="2"/>
              <a:buNone/>
            </a:pPr>
            <a:r>
              <a:rPr lang="zh-CN" altLang="en-US" dirty="0" smtClean="0"/>
              <a:t>二、判断</a:t>
            </a:r>
          </a:p>
          <a:p>
            <a:pPr eaLnBrk="1" hangingPunct="1">
              <a:lnSpc>
                <a:spcPct val="90000"/>
              </a:lnSpc>
              <a:buFont typeface="Wingdings" panose="05000000000000000000" pitchFamily="2" charset="2"/>
              <a:buNone/>
            </a:pPr>
            <a:r>
              <a:rPr lang="en-US" altLang="zh-CN" dirty="0" smtClean="0"/>
              <a:t>1.</a:t>
            </a:r>
            <a:r>
              <a:rPr lang="zh-CN" altLang="en-US" dirty="0" smtClean="0"/>
              <a:t>统计学是一门研究现象总体数量方面的方法论科学，所以它不关心、也不考虑个别现象的数量特征（</a:t>
            </a:r>
            <a:r>
              <a:rPr lang="en-US" altLang="zh-CN" dirty="0" smtClean="0"/>
              <a:t>× </a:t>
            </a:r>
            <a:r>
              <a:rPr lang="zh-CN" altLang="en-US" dirty="0" smtClean="0"/>
              <a:t>）</a:t>
            </a:r>
          </a:p>
          <a:p>
            <a:pPr eaLnBrk="1" hangingPunct="1">
              <a:lnSpc>
                <a:spcPct val="90000"/>
              </a:lnSpc>
              <a:buFont typeface="Wingdings" panose="05000000000000000000" pitchFamily="2" charset="2"/>
              <a:buNone/>
            </a:pPr>
            <a:endParaRPr lang="en-US" altLang="zh-CN" dirty="0" smtClean="0"/>
          </a:p>
          <a:p>
            <a:pPr eaLnBrk="1" hangingPunct="1">
              <a:lnSpc>
                <a:spcPct val="90000"/>
              </a:lnSpc>
              <a:buFont typeface="Wingdings" panose="05000000000000000000" pitchFamily="2" charset="2"/>
              <a:buNone/>
            </a:pPr>
            <a:r>
              <a:rPr lang="en-US" altLang="zh-CN" dirty="0" smtClean="0"/>
              <a:t>2.</a:t>
            </a:r>
            <a:r>
              <a:rPr lang="zh-CN" altLang="en-US" dirty="0" smtClean="0"/>
              <a:t>三个同学的成绩不同，因此存在三个变量（</a:t>
            </a:r>
            <a:r>
              <a:rPr lang="en-US" altLang="zh-CN" dirty="0" smtClean="0"/>
              <a:t>×</a:t>
            </a:r>
            <a:r>
              <a:rPr lang="zh-CN" altLang="en-US" dirty="0" smtClean="0"/>
              <a:t>）</a:t>
            </a:r>
          </a:p>
          <a:p>
            <a:pPr eaLnBrk="1" hangingPunct="1">
              <a:lnSpc>
                <a:spcPct val="90000"/>
              </a:lnSpc>
              <a:buFont typeface="Wingdings" panose="05000000000000000000" pitchFamily="2" charset="2"/>
              <a:buNone/>
            </a:pPr>
            <a:endParaRPr lang="en-US" altLang="zh-CN" dirty="0" smtClean="0"/>
          </a:p>
          <a:p>
            <a:pPr eaLnBrk="1" hangingPunct="1">
              <a:lnSpc>
                <a:spcPct val="90000"/>
              </a:lnSpc>
              <a:buFont typeface="Wingdings" panose="05000000000000000000" pitchFamily="2" charset="2"/>
              <a:buNone/>
            </a:pPr>
            <a:r>
              <a:rPr lang="en-US" altLang="zh-CN" dirty="0" smtClean="0"/>
              <a:t>3.</a:t>
            </a:r>
            <a:r>
              <a:rPr lang="zh-CN" altLang="en-US" dirty="0" smtClean="0"/>
              <a:t>统计数字的具体性是统计学区别于数学的根本标志（√ ）</a:t>
            </a:r>
          </a:p>
          <a:p>
            <a:pPr eaLnBrk="1" hangingPunct="1">
              <a:lnSpc>
                <a:spcPct val="90000"/>
              </a:lnSpc>
              <a:buFont typeface="Wingdings" panose="05000000000000000000" pitchFamily="2" charset="2"/>
              <a:buNone/>
            </a:pPr>
            <a:endParaRPr lang="en-US" altLang="zh-CN" dirty="0" smtClean="0"/>
          </a:p>
          <a:p>
            <a:pPr eaLnBrk="1" hangingPunct="1">
              <a:lnSpc>
                <a:spcPct val="90000"/>
              </a:lnSpc>
              <a:buFont typeface="Wingdings" panose="05000000000000000000" pitchFamily="2" charset="2"/>
              <a:buNone/>
            </a:pPr>
            <a:r>
              <a:rPr lang="en-US" altLang="zh-CN" dirty="0" smtClean="0"/>
              <a:t>4.</a:t>
            </a:r>
            <a:r>
              <a:rPr lang="zh-CN" altLang="en-US" dirty="0" smtClean="0"/>
              <a:t>统计指标体系是许多指标集合的总称（√ ）</a:t>
            </a:r>
          </a:p>
        </p:txBody>
      </p:sp>
    </p:spTree>
    <p:extLst>
      <p:ext uri="{BB962C8B-B14F-4D97-AF65-F5344CB8AC3E}">
        <p14:creationId xmlns:p14="http://schemas.microsoft.com/office/powerpoint/2010/main" val="484439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B36255E-E4ED-4418-9B70-173FBCAD864F}" type="slidenum">
              <a:rPr lang="zh-CN" altLang="en-US"/>
              <a:pPr>
                <a:defRPr/>
              </a:pPr>
              <a:t>65</a:t>
            </a:fld>
            <a:endParaRPr lang="en-US" altLang="zh-CN"/>
          </a:p>
        </p:txBody>
      </p:sp>
      <p:sp>
        <p:nvSpPr>
          <p:cNvPr id="69635" name="Rectangle 2"/>
          <p:cNvSpPr>
            <a:spLocks noGrp="1" noChangeArrowheads="1"/>
          </p:cNvSpPr>
          <p:nvPr>
            <p:ph type="title"/>
          </p:nvPr>
        </p:nvSpPr>
        <p:spPr/>
        <p:txBody>
          <a:bodyPr/>
          <a:lstStyle/>
          <a:p>
            <a:pPr eaLnBrk="1" hangingPunct="1"/>
            <a:r>
              <a:rPr lang="zh-CN" altLang="en-US" dirty="0" smtClean="0"/>
              <a:t>练习题答案：</a:t>
            </a:r>
          </a:p>
        </p:txBody>
      </p:sp>
      <p:sp>
        <p:nvSpPr>
          <p:cNvPr id="69636" name="Rectangle 3"/>
          <p:cNvSpPr>
            <a:spLocks noGrp="1" noChangeArrowheads="1"/>
          </p:cNvSpPr>
          <p:nvPr>
            <p:ph type="body" idx="1"/>
          </p:nvPr>
        </p:nvSpPr>
        <p:spPr>
          <a:xfrm>
            <a:off x="457200" y="1825625"/>
            <a:ext cx="8382000" cy="4351338"/>
          </a:xfrm>
        </p:spPr>
        <p:txBody>
          <a:bodyPr/>
          <a:lstStyle/>
          <a:p>
            <a:pPr eaLnBrk="1" hangingPunct="1">
              <a:buFont typeface="Wingdings" panose="05000000000000000000" pitchFamily="2" charset="2"/>
              <a:buNone/>
            </a:pPr>
            <a:r>
              <a:rPr lang="en-US" altLang="zh-CN" dirty="0" smtClean="0"/>
              <a:t>5.</a:t>
            </a:r>
            <a:r>
              <a:rPr lang="zh-CN" altLang="en-US" dirty="0" smtClean="0"/>
              <a:t>一般而言，指标总是依附在总体上，而总体单位则是标志的直接承担者（√ ）</a:t>
            </a:r>
            <a:endParaRPr lang="en-US" altLang="zh-CN"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en-US" altLang="zh-CN" dirty="0" smtClean="0"/>
              <a:t>6.</a:t>
            </a:r>
            <a:r>
              <a:rPr lang="zh-CN" altLang="en-US" dirty="0" smtClean="0"/>
              <a:t>变量是指可变的数量标志（ √）</a:t>
            </a:r>
            <a:endParaRPr lang="en-US" altLang="zh-CN"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en-US" altLang="zh-CN" dirty="0" smtClean="0"/>
              <a:t>7.</a:t>
            </a:r>
            <a:r>
              <a:rPr lang="zh-CN" altLang="en-US" dirty="0" smtClean="0"/>
              <a:t>综合为统计指标的前提是总体的同质性（ </a:t>
            </a:r>
            <a:r>
              <a:rPr lang="en-US" altLang="zh-CN" dirty="0" smtClean="0"/>
              <a:t>×</a:t>
            </a:r>
            <a:r>
              <a:rPr lang="zh-CN" altLang="en-US" dirty="0" smtClean="0"/>
              <a:t>）</a:t>
            </a:r>
            <a:endParaRPr lang="en-US" altLang="zh-CN"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en-US" altLang="zh-CN" dirty="0" smtClean="0"/>
              <a:t>8.</a:t>
            </a:r>
            <a:r>
              <a:rPr lang="zh-CN" altLang="en-US" dirty="0" smtClean="0"/>
              <a:t>质量指标是反映总体质的特性，因此，可以用文字来表述（</a:t>
            </a:r>
            <a:r>
              <a:rPr lang="en-US" altLang="zh-CN" dirty="0" smtClean="0"/>
              <a:t>× </a:t>
            </a:r>
            <a:r>
              <a:rPr lang="zh-CN" altLang="en-US" dirty="0" smtClean="0"/>
              <a:t>）</a:t>
            </a:r>
          </a:p>
        </p:txBody>
      </p:sp>
    </p:spTree>
    <p:extLst>
      <p:ext uri="{BB962C8B-B14F-4D97-AF65-F5344CB8AC3E}">
        <p14:creationId xmlns:p14="http://schemas.microsoft.com/office/powerpoint/2010/main" val="1006582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Grp="1" noChangeArrowheads="1"/>
          </p:cNvSpPr>
          <p:nvPr>
            <p:ph sz="half" idx="1"/>
          </p:nvPr>
        </p:nvSpPr>
        <p:spPr>
          <a:xfrm>
            <a:off x="280116" y="1578433"/>
            <a:ext cx="8503276" cy="30861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67866" tIns="33338" rIns="67866" bIns="33338" rtlCol="0">
            <a:normAutofit/>
          </a:bodyPr>
          <a:lstStyle/>
          <a:p>
            <a:pPr marL="428625" indent="-428625" algn="just">
              <a:spcBef>
                <a:spcPct val="0"/>
              </a:spcBef>
              <a:defRPr/>
            </a:pPr>
            <a:r>
              <a:rPr lang="en-US" altLang="zh-CN" sz="4400" b="1" i="1" dirty="0">
                <a:solidFill>
                  <a:schemeClr val="accent1"/>
                </a:solidFill>
                <a:effectLst>
                  <a:outerShdw blurRad="38100" dist="38100" dir="2700000" algn="tl">
                    <a:srgbClr val="000000"/>
                  </a:outerShdw>
                </a:effectLst>
              </a:rPr>
              <a:t>statistics</a:t>
            </a:r>
            <a:r>
              <a:rPr lang="en-US" altLang="zh-CN" sz="4400" b="1" dirty="0">
                <a:solidFill>
                  <a:schemeClr val="accent1"/>
                </a:solidFill>
                <a:effectLst>
                  <a:outerShdw blurRad="38100" dist="38100" dir="2700000" algn="tl">
                    <a:srgbClr val="000000"/>
                  </a:outerShdw>
                </a:effectLst>
              </a:rPr>
              <a:t>:</a:t>
            </a:r>
            <a:r>
              <a:rPr lang="en-US" altLang="zh-CN" sz="4400" b="1" dirty="0">
                <a:solidFill>
                  <a:srgbClr val="DDDDDD"/>
                </a:solidFill>
              </a:rPr>
              <a:t> </a:t>
            </a:r>
            <a:r>
              <a:rPr lang="en-US" altLang="zh-CN" sz="3600" b="1" dirty="0">
                <a:solidFill>
                  <a:schemeClr val="tx2"/>
                </a:solidFill>
                <a:latin typeface="Times New Roman" panose="02020603050405020304" pitchFamily="18" charset="0"/>
                <a:cs typeface="Times New Roman" panose="02020603050405020304" pitchFamily="18" charset="0"/>
              </a:rPr>
              <a:t>the science of collecting, analyzing, presenting, and interpreting data. </a:t>
            </a:r>
          </a:p>
          <a:p>
            <a:pPr marL="428625" indent="-428625">
              <a:spcBef>
                <a:spcPct val="0"/>
              </a:spcBef>
              <a:defRPr/>
            </a:pPr>
            <a:r>
              <a:rPr lang="en-US" altLang="zh-CN" sz="1350" dirty="0">
                <a:solidFill>
                  <a:srgbClr val="DDDDDD"/>
                </a:solidFill>
              </a:rPr>
              <a:t>             </a:t>
            </a:r>
            <a:endParaRPr lang="en-US" altLang="zh-CN" sz="1200" dirty="0">
              <a:solidFill>
                <a:srgbClr val="DDDDDD"/>
              </a:solidFill>
            </a:endParaRPr>
          </a:p>
        </p:txBody>
      </p:sp>
      <p:sp>
        <p:nvSpPr>
          <p:cNvPr id="5" name="Rectangle 2"/>
          <p:cNvSpPr>
            <a:spLocks noGrp="1" noChangeArrowheads="1"/>
          </p:cNvSpPr>
          <p:nvPr>
            <p:ph type="title"/>
          </p:nvPr>
        </p:nvSpPr>
        <p:spPr>
          <a:xfrm>
            <a:off x="628650" y="249215"/>
            <a:ext cx="7886700" cy="1325563"/>
          </a:xfr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67866" tIns="33338" rIns="67866" bIns="33338" rtlCol="0" anchor="ctr" anchorCtr="1">
            <a:normAutofit/>
          </a:bodyPr>
          <a:lstStyle/>
          <a:p>
            <a:pPr>
              <a:defRPr/>
            </a:pPr>
            <a:r>
              <a:rPr lang="zh-CN" altLang="en-US" sz="3600" b="1" dirty="0">
                <a:solidFill>
                  <a:srgbClr val="FF3300"/>
                </a:solidFill>
                <a:effectLst>
                  <a:outerShdw blurRad="38100" dist="38100" dir="2700000" algn="tl">
                    <a:srgbClr val="000000"/>
                  </a:outerShdw>
                </a:effectLst>
              </a:rPr>
              <a:t>什么是统计学</a:t>
            </a:r>
            <a:r>
              <a:rPr lang="en-US" altLang="zh-CN" sz="3600" b="1" dirty="0">
                <a:solidFill>
                  <a:srgbClr val="FF3300"/>
                </a:solidFill>
                <a:effectLst>
                  <a:outerShdw blurRad="38100" dist="38100" dir="2700000" algn="tl">
                    <a:srgbClr val="000000"/>
                  </a:outerShdw>
                </a:effectLst>
              </a:rPr>
              <a:t>?</a:t>
            </a:r>
          </a:p>
        </p:txBody>
      </p:sp>
      <p:sp>
        <p:nvSpPr>
          <p:cNvPr id="6" name="Rectangle 4"/>
          <p:cNvSpPr>
            <a:spLocks noChangeArrowheads="1"/>
          </p:cNvSpPr>
          <p:nvPr/>
        </p:nvSpPr>
        <p:spPr bwMode="auto">
          <a:xfrm>
            <a:off x="1" y="3572212"/>
            <a:ext cx="9144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1143000" indent="-457200">
              <a:defRPr kumimoji="1" sz="2400">
                <a:solidFill>
                  <a:schemeClr val="tx1"/>
                </a:solidFill>
                <a:latin typeface="Times New Roman" panose="02020603050405020304" pitchFamily="18" charset="0"/>
                <a:ea typeface="宋体" panose="02010600030101010101" pitchFamily="2" charset="-122"/>
              </a:defRPr>
            </a:lvl2pPr>
            <a:lvl3pPr marL="1543050" indent="-457200">
              <a:defRPr kumimoji="1" sz="2400">
                <a:solidFill>
                  <a:schemeClr val="tx1"/>
                </a:solidFill>
                <a:latin typeface="Times New Roman" panose="02020603050405020304" pitchFamily="18" charset="0"/>
                <a:ea typeface="宋体" panose="02010600030101010101" pitchFamily="2" charset="-122"/>
              </a:defRPr>
            </a:lvl3pPr>
            <a:lvl4pPr marL="188595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defRPr/>
            </a:pPr>
            <a:r>
              <a:rPr lang="zh-CN" altLang="en-US" sz="3200" dirty="0" smtClean="0">
                <a:solidFill>
                  <a:srgbClr val="FFFF00"/>
                </a:solidFill>
                <a:effectLst>
                  <a:outerShdw blurRad="38100" dist="38100" dir="2700000" algn="tl">
                    <a:srgbClr val="000000"/>
                  </a:outerShdw>
                </a:effectLst>
              </a:rPr>
              <a:t>收集</a:t>
            </a:r>
            <a:r>
              <a:rPr lang="zh-CN" altLang="en-US" sz="3200" dirty="0">
                <a:solidFill>
                  <a:srgbClr val="FFFF00"/>
                </a:solidFill>
                <a:effectLst>
                  <a:outerShdw blurRad="38100" dist="38100" dir="2700000" algn="tl">
                    <a:srgbClr val="000000"/>
                  </a:outerShdw>
                </a:effectLst>
              </a:rPr>
              <a:t>、分析、表述和解释数据</a:t>
            </a:r>
            <a:r>
              <a:rPr lang="zh-CN" altLang="en-US" sz="3200" dirty="0" smtClean="0">
                <a:solidFill>
                  <a:srgbClr val="FFFF00"/>
                </a:solidFill>
                <a:effectLst>
                  <a:outerShdw blurRad="38100" dist="38100" dir="2700000" algn="tl">
                    <a:srgbClr val="000000"/>
                  </a:outerShdw>
                </a:effectLst>
              </a:rPr>
              <a:t>的一门学科 </a:t>
            </a:r>
            <a:endParaRPr lang="zh-CN" altLang="en-US" sz="3200" dirty="0">
              <a:solidFill>
                <a:srgbClr val="FFFF00"/>
              </a:solidFill>
              <a:effectLst>
                <a:outerShdw blurRad="38100" dist="38100" dir="2700000" algn="tl">
                  <a:srgbClr val="000000"/>
                </a:outerShdw>
              </a:effectLst>
            </a:endParaRPr>
          </a:p>
        </p:txBody>
      </p:sp>
      <p:sp>
        <p:nvSpPr>
          <p:cNvPr id="3" name="矩形 2"/>
          <p:cNvSpPr/>
          <p:nvPr/>
        </p:nvSpPr>
        <p:spPr>
          <a:xfrm rot="5400000">
            <a:off x="4273682" y="3105836"/>
            <a:ext cx="596638" cy="646331"/>
          </a:xfrm>
          <a:prstGeom prst="rect">
            <a:avLst/>
          </a:prstGeom>
        </p:spPr>
        <p:txBody>
          <a:bodyPr wrap="none">
            <a:spAutoFit/>
          </a:bodyPr>
          <a:lstStyle/>
          <a:p>
            <a:r>
              <a:rPr lang="en-US" altLang="zh-CN" sz="3600" dirty="0">
                <a:solidFill>
                  <a:srgbClr val="FFC000"/>
                </a:solidFill>
                <a:effectLst>
                  <a:outerShdw blurRad="38100" dist="38100" dir="2700000" algn="tl">
                    <a:srgbClr val="000000"/>
                  </a:outerShdw>
                </a:effectLst>
                <a:sym typeface="Wingdings 3" panose="05040102010807070707" pitchFamily="18" charset="2"/>
              </a:rPr>
              <a:t></a:t>
            </a:r>
            <a:endParaRPr lang="zh-CN" altLang="en-US" sz="3600" dirty="0">
              <a:solidFill>
                <a:srgbClr val="FFC000"/>
              </a:solidFill>
            </a:endParaRPr>
          </a:p>
        </p:txBody>
      </p:sp>
      <p:sp>
        <p:nvSpPr>
          <p:cNvPr id="8" name="Rectangle 3"/>
          <p:cNvSpPr>
            <a:spLocks noGrp="1" noChangeArrowheads="1"/>
          </p:cNvSpPr>
          <p:nvPr>
            <p:ph sz="half" idx="1"/>
          </p:nvPr>
        </p:nvSpPr>
        <p:spPr bwMode="auto">
          <a:xfrm>
            <a:off x="1650399" y="4333168"/>
            <a:ext cx="6023505" cy="237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7866" tIns="33338" rIns="67866" bIns="33338" numCol="1" rtlCol="0" anchor="t" anchorCtr="0" compatLnSpc="1">
            <a:prstTxWarp prst="textNoShape">
              <a:avLst/>
            </a:prstTxWarp>
            <a:noAutofit/>
          </a:bodyPr>
          <a:lstStyle/>
          <a:p>
            <a:r>
              <a:rPr lang="zh-CN" altLang="en-US" b="1" dirty="0" smtClean="0">
                <a:latin typeface="黑体" panose="02010609060101010101" pitchFamily="49" charset="-122"/>
                <a:ea typeface="黑体" panose="02010609060101010101" pitchFamily="49" charset="-122"/>
              </a:rPr>
              <a:t>数据收集</a:t>
            </a:r>
            <a:r>
              <a:rPr lang="zh-CN" altLang="en-US" b="1" dirty="0">
                <a:latin typeface="黑体" panose="02010609060101010101" pitchFamily="49" charset="-122"/>
                <a:ea typeface="黑体" panose="02010609060101010101" pitchFamily="49" charset="-122"/>
              </a:rPr>
              <a:t>：取得数据</a:t>
            </a:r>
          </a:p>
          <a:p>
            <a:pPr>
              <a:spcBef>
                <a:spcPct val="60000"/>
              </a:spcBef>
            </a:pPr>
            <a:r>
              <a:rPr lang="zh-CN" altLang="en-US" b="1" dirty="0" smtClean="0">
                <a:latin typeface="黑体" panose="02010609060101010101" pitchFamily="49" charset="-122"/>
                <a:ea typeface="黑体" panose="02010609060101010101" pitchFamily="49" charset="-122"/>
              </a:rPr>
              <a:t>数据分析</a:t>
            </a:r>
            <a:r>
              <a:rPr lang="zh-CN" altLang="en-US" b="1" dirty="0">
                <a:latin typeface="黑体" panose="02010609060101010101" pitchFamily="49" charset="-122"/>
                <a:ea typeface="黑体" panose="02010609060101010101" pitchFamily="49" charset="-122"/>
              </a:rPr>
              <a:t>：分析数据 </a:t>
            </a:r>
          </a:p>
          <a:p>
            <a:pPr>
              <a:spcBef>
                <a:spcPct val="60000"/>
              </a:spcBef>
            </a:pPr>
            <a:r>
              <a:rPr lang="zh-CN" altLang="en-US" b="1" dirty="0" smtClean="0">
                <a:latin typeface="黑体" panose="02010609060101010101" pitchFamily="49" charset="-122"/>
                <a:ea typeface="黑体" panose="02010609060101010101" pitchFamily="49" charset="-122"/>
              </a:rPr>
              <a:t>数据</a:t>
            </a:r>
            <a:r>
              <a:rPr lang="zh-CN" altLang="en-US" b="1" dirty="0">
                <a:latin typeface="黑体" panose="02010609060101010101" pitchFamily="49" charset="-122"/>
                <a:ea typeface="黑体" panose="02010609060101010101" pitchFamily="49" charset="-122"/>
              </a:rPr>
              <a:t>表述：图表展示数据</a:t>
            </a:r>
          </a:p>
          <a:p>
            <a:pPr>
              <a:spcBef>
                <a:spcPct val="60000"/>
              </a:spcBef>
            </a:pPr>
            <a:r>
              <a:rPr lang="zh-CN" altLang="en-US" b="1" dirty="0" smtClean="0">
                <a:latin typeface="黑体" panose="02010609060101010101" pitchFamily="49" charset="-122"/>
                <a:ea typeface="黑体" panose="02010609060101010101" pitchFamily="49" charset="-122"/>
              </a:rPr>
              <a:t>数据解释</a:t>
            </a:r>
            <a:r>
              <a:rPr lang="zh-CN" altLang="en-US" b="1" dirty="0">
                <a:latin typeface="黑体" panose="02010609060101010101" pitchFamily="49" charset="-122"/>
                <a:ea typeface="黑体" panose="02010609060101010101" pitchFamily="49" charset="-122"/>
              </a:rPr>
              <a:t>：结果的说明</a:t>
            </a:r>
          </a:p>
        </p:txBody>
      </p:sp>
    </p:spTree>
    <p:extLst>
      <p:ext uri="{BB962C8B-B14F-4D97-AF65-F5344CB8AC3E}">
        <p14:creationId xmlns:p14="http://schemas.microsoft.com/office/powerpoint/2010/main" val="4110894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wipe(left)">
                                      <p:cBhvr>
                                        <p:cTn id="20" dur="500"/>
                                        <p:tgtEl>
                                          <p:spTgt spid="8">
                                            <p:txEl>
                                              <p:pRg st="1" end="1"/>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left)">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8580" y="279781"/>
            <a:ext cx="5150645" cy="798910"/>
          </a:xfrm>
          <a:extLst/>
        </p:spPr>
        <p:txBody>
          <a:bodyPr vert="horz" lIns="91440" tIns="45720" rIns="91440" bIns="45720" rtlCol="0" anchor="ctr">
            <a:normAutofit/>
          </a:bodyPr>
          <a:lstStyle/>
          <a:p>
            <a:pPr marL="457200" indent="-457200">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rPr>
              <a:t>统计的应用领域</a:t>
            </a:r>
          </a:p>
        </p:txBody>
      </p:sp>
      <p:grpSp>
        <p:nvGrpSpPr>
          <p:cNvPr id="15363" name="Group 3"/>
          <p:cNvGrpSpPr>
            <a:grpSpLocks/>
          </p:cNvGrpSpPr>
          <p:nvPr/>
        </p:nvGrpSpPr>
        <p:grpSpPr bwMode="auto">
          <a:xfrm>
            <a:off x="2057400" y="2457450"/>
            <a:ext cx="4857750" cy="2914650"/>
            <a:chOff x="768" y="1152"/>
            <a:chExt cx="4080" cy="2448"/>
          </a:xfrm>
        </p:grpSpPr>
        <p:sp>
          <p:nvSpPr>
            <p:cNvPr id="72708" name="Oval 4"/>
            <p:cNvSpPr>
              <a:spLocks noChangeArrowheads="1"/>
            </p:cNvSpPr>
            <p:nvPr/>
          </p:nvSpPr>
          <p:spPr bwMode="auto">
            <a:xfrm>
              <a:off x="2112" y="1728"/>
              <a:ext cx="1440" cy="1344"/>
            </a:xfrm>
            <a:prstGeom prst="ellipse">
              <a:avLst/>
            </a:prstGeom>
            <a:solidFill>
              <a:srgbClr val="FF3300"/>
            </a:solidFill>
            <a:ln w="12700">
              <a:solidFill>
                <a:schemeClr val="tx1"/>
              </a:solidFill>
              <a:round/>
              <a:headEnd/>
              <a:tailEnd/>
            </a:ln>
            <a:effectLst>
              <a:outerShdw dist="89803" dir="18900000" algn="ctr" rotWithShape="0">
                <a:schemeClr val="bg2"/>
              </a:outerShdw>
            </a:effectLst>
          </p:spPr>
          <p:txBody>
            <a:bodyPr wrap="none" anchor="ctr"/>
            <a:lstStyle/>
            <a:p>
              <a:pPr algn="ctr">
                <a:defRPr/>
              </a:pPr>
              <a:r>
                <a:rPr lang="zh-CN" altLang="en-US" sz="3750">
                  <a:solidFill>
                    <a:srgbClr val="FFFF00"/>
                  </a:solidFill>
                  <a:effectLst>
                    <a:outerShdw blurRad="38100" dist="38100" dir="2700000" algn="tl">
                      <a:srgbClr val="000000"/>
                    </a:outerShdw>
                  </a:effectLst>
                  <a:latin typeface="Arial" panose="020B0604020202020204" pitchFamily="34" charset="0"/>
                </a:rPr>
                <a:t>统计学</a:t>
              </a:r>
            </a:p>
          </p:txBody>
        </p:sp>
        <p:sp>
          <p:nvSpPr>
            <p:cNvPr id="72709" name="AutoShape 5"/>
            <p:cNvSpPr>
              <a:spLocks noChangeArrowheads="1"/>
            </p:cNvSpPr>
            <p:nvPr/>
          </p:nvSpPr>
          <p:spPr bwMode="auto">
            <a:xfrm>
              <a:off x="1200" y="1152"/>
              <a:ext cx="912" cy="528"/>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a:effectLst>
                    <a:outerShdw blurRad="38100" dist="38100" dir="2700000" algn="tl">
                      <a:srgbClr val="FFFFFF"/>
                    </a:outerShdw>
                  </a:effectLst>
                  <a:latin typeface="Arial" panose="020B0604020202020204" pitchFamily="34" charset="0"/>
                </a:rPr>
                <a:t>经济学</a:t>
              </a:r>
            </a:p>
          </p:txBody>
        </p:sp>
        <p:sp>
          <p:nvSpPr>
            <p:cNvPr id="72710" name="AutoShape 6"/>
            <p:cNvSpPr>
              <a:spLocks noChangeArrowheads="1"/>
            </p:cNvSpPr>
            <p:nvPr/>
          </p:nvSpPr>
          <p:spPr bwMode="auto">
            <a:xfrm>
              <a:off x="768" y="2112"/>
              <a:ext cx="912" cy="528"/>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a:effectLst>
                    <a:outerShdw blurRad="38100" dist="38100" dir="2700000" algn="tl">
                      <a:srgbClr val="FFFFFF"/>
                    </a:outerShdw>
                  </a:effectLst>
                  <a:latin typeface="Arial" panose="020B0604020202020204" pitchFamily="34" charset="0"/>
                </a:rPr>
                <a:t>管理学</a:t>
              </a:r>
            </a:p>
          </p:txBody>
        </p:sp>
        <p:sp>
          <p:nvSpPr>
            <p:cNvPr id="72711" name="AutoShape 7"/>
            <p:cNvSpPr>
              <a:spLocks noChangeArrowheads="1"/>
            </p:cNvSpPr>
            <p:nvPr/>
          </p:nvSpPr>
          <p:spPr bwMode="auto">
            <a:xfrm>
              <a:off x="3552" y="1152"/>
              <a:ext cx="912" cy="528"/>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dirty="0">
                  <a:effectLst>
                    <a:outerShdw blurRad="38100" dist="38100" dir="2700000" algn="tl">
                      <a:srgbClr val="FFFFFF"/>
                    </a:outerShdw>
                  </a:effectLst>
                  <a:latin typeface="Arial" panose="020B0604020202020204" pitchFamily="34" charset="0"/>
                </a:rPr>
                <a:t>医学</a:t>
              </a:r>
            </a:p>
          </p:txBody>
        </p:sp>
        <p:sp>
          <p:nvSpPr>
            <p:cNvPr id="72712" name="AutoShape 8"/>
            <p:cNvSpPr>
              <a:spLocks noChangeArrowheads="1"/>
            </p:cNvSpPr>
            <p:nvPr/>
          </p:nvSpPr>
          <p:spPr bwMode="auto">
            <a:xfrm>
              <a:off x="3936" y="2160"/>
              <a:ext cx="912" cy="528"/>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dirty="0">
                  <a:effectLst>
                    <a:outerShdw blurRad="38100" dist="38100" dir="2700000" algn="tl">
                      <a:srgbClr val="FFFFFF"/>
                    </a:outerShdw>
                  </a:effectLst>
                  <a:latin typeface="Arial" panose="020B0604020202020204" pitchFamily="34" charset="0"/>
                </a:rPr>
                <a:t>工程学</a:t>
              </a:r>
            </a:p>
          </p:txBody>
        </p:sp>
        <p:sp>
          <p:nvSpPr>
            <p:cNvPr id="72713" name="AutoShape 9"/>
            <p:cNvSpPr>
              <a:spLocks noChangeArrowheads="1"/>
            </p:cNvSpPr>
            <p:nvPr/>
          </p:nvSpPr>
          <p:spPr bwMode="auto">
            <a:xfrm>
              <a:off x="1152" y="3072"/>
              <a:ext cx="912" cy="528"/>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a:effectLst>
                    <a:outerShdw blurRad="38100" dist="38100" dir="2700000" algn="tl">
                      <a:srgbClr val="FFFFFF"/>
                    </a:outerShdw>
                  </a:effectLst>
                  <a:latin typeface="Arial" panose="020B0604020202020204" pitchFamily="34" charset="0"/>
                </a:rPr>
                <a:t>社会学</a:t>
              </a:r>
            </a:p>
          </p:txBody>
        </p:sp>
        <p:sp>
          <p:nvSpPr>
            <p:cNvPr id="15370" name="Line 10"/>
            <p:cNvSpPr>
              <a:spLocks noChangeShapeType="1"/>
            </p:cNvSpPr>
            <p:nvPr/>
          </p:nvSpPr>
          <p:spPr bwMode="auto">
            <a:xfrm flipH="1" flipV="1">
              <a:off x="2112" y="1440"/>
              <a:ext cx="528" cy="288"/>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
          <p:nvSpPr>
            <p:cNvPr id="15371" name="Line 11"/>
            <p:cNvSpPr>
              <a:spLocks noChangeShapeType="1"/>
            </p:cNvSpPr>
            <p:nvPr/>
          </p:nvSpPr>
          <p:spPr bwMode="auto">
            <a:xfrm flipH="1" flipV="1">
              <a:off x="1680" y="2352"/>
              <a:ext cx="432" cy="0"/>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
          <p:nvSpPr>
            <p:cNvPr id="15372" name="Line 12"/>
            <p:cNvSpPr>
              <a:spLocks noChangeShapeType="1"/>
            </p:cNvSpPr>
            <p:nvPr/>
          </p:nvSpPr>
          <p:spPr bwMode="auto">
            <a:xfrm flipH="1">
              <a:off x="2064" y="3024"/>
              <a:ext cx="528" cy="288"/>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
          <p:nvSpPr>
            <p:cNvPr id="15373" name="Line 13"/>
            <p:cNvSpPr>
              <a:spLocks noChangeShapeType="1"/>
            </p:cNvSpPr>
            <p:nvPr/>
          </p:nvSpPr>
          <p:spPr bwMode="auto">
            <a:xfrm flipV="1">
              <a:off x="3552" y="2400"/>
              <a:ext cx="384" cy="0"/>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
          <p:nvSpPr>
            <p:cNvPr id="15374" name="Line 14"/>
            <p:cNvSpPr>
              <a:spLocks noChangeShapeType="1"/>
            </p:cNvSpPr>
            <p:nvPr/>
          </p:nvSpPr>
          <p:spPr bwMode="auto">
            <a:xfrm flipV="1">
              <a:off x="3072" y="1440"/>
              <a:ext cx="480" cy="288"/>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
          <p:nvSpPr>
            <p:cNvPr id="72719" name="AutoShape 15"/>
            <p:cNvSpPr>
              <a:spLocks noChangeArrowheads="1"/>
            </p:cNvSpPr>
            <p:nvPr/>
          </p:nvSpPr>
          <p:spPr bwMode="auto">
            <a:xfrm>
              <a:off x="3696" y="3072"/>
              <a:ext cx="912" cy="528"/>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en-US" altLang="zh-CN" sz="2100">
                  <a:effectLst>
                    <a:outerShdw blurRad="38100" dist="38100" dir="2700000" algn="tl">
                      <a:srgbClr val="FFFFFF"/>
                    </a:outerShdw>
                  </a:effectLst>
                  <a:latin typeface="Arial" panose="020B0604020202020204" pitchFamily="34" charset="0"/>
                  <a:cs typeface="Arial" panose="020B0604020202020204" pitchFamily="34" charset="0"/>
                </a:rPr>
                <a:t>…</a:t>
              </a:r>
              <a:endParaRPr lang="en-US" altLang="zh-CN" sz="2100">
                <a:effectLst>
                  <a:outerShdw blurRad="38100" dist="38100" dir="2700000" algn="tl">
                    <a:srgbClr val="FFFFFF"/>
                  </a:outerShdw>
                </a:effectLst>
                <a:latin typeface="Arial" panose="020B0604020202020204" pitchFamily="34" charset="0"/>
              </a:endParaRPr>
            </a:p>
          </p:txBody>
        </p:sp>
        <p:sp>
          <p:nvSpPr>
            <p:cNvPr id="15376" name="Line 16"/>
            <p:cNvSpPr>
              <a:spLocks noChangeShapeType="1"/>
            </p:cNvSpPr>
            <p:nvPr/>
          </p:nvSpPr>
          <p:spPr bwMode="auto">
            <a:xfrm>
              <a:off x="3168" y="3024"/>
              <a:ext cx="528" cy="288"/>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grpSp>
      <p:sp>
        <p:nvSpPr>
          <p:cNvPr id="17" name="AutoShape 15"/>
          <p:cNvSpPr>
            <a:spLocks noChangeArrowheads="1"/>
          </p:cNvSpPr>
          <p:nvPr/>
        </p:nvSpPr>
        <p:spPr bwMode="auto">
          <a:xfrm>
            <a:off x="3902299" y="5450177"/>
            <a:ext cx="1469801" cy="628650"/>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dirty="0">
                <a:effectLst>
                  <a:outerShdw blurRad="38100" dist="38100" dir="2700000" algn="tl">
                    <a:srgbClr val="FFFFFF"/>
                  </a:outerShdw>
                </a:effectLst>
                <a:latin typeface="Arial" panose="020B0604020202020204" pitchFamily="34" charset="0"/>
                <a:cs typeface="Arial" panose="020B0604020202020204" pitchFamily="34" charset="0"/>
              </a:rPr>
              <a:t>环境科学</a:t>
            </a:r>
            <a:endParaRPr lang="en-US" altLang="zh-CN" sz="2100" dirty="0">
              <a:effectLst>
                <a:outerShdw blurRad="38100" dist="38100" dir="2700000" algn="tl">
                  <a:srgbClr val="FFFFFF"/>
                </a:outerShdw>
              </a:effectLst>
              <a:latin typeface="Arial" panose="020B0604020202020204" pitchFamily="34" charset="0"/>
            </a:endParaRPr>
          </a:p>
        </p:txBody>
      </p:sp>
      <p:sp>
        <p:nvSpPr>
          <p:cNvPr id="18" name="Line 16"/>
          <p:cNvSpPr>
            <a:spLocks noChangeShapeType="1"/>
          </p:cNvSpPr>
          <p:nvPr/>
        </p:nvSpPr>
        <p:spPr bwMode="auto">
          <a:xfrm flipH="1">
            <a:off x="4564555" y="4743450"/>
            <a:ext cx="7445" cy="626369"/>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
        <p:nvSpPr>
          <p:cNvPr id="19" name="AutoShape 7"/>
          <p:cNvSpPr>
            <a:spLocks noChangeArrowheads="1"/>
          </p:cNvSpPr>
          <p:nvPr/>
        </p:nvSpPr>
        <p:spPr bwMode="auto">
          <a:xfrm>
            <a:off x="3971925" y="1779298"/>
            <a:ext cx="1085850" cy="628650"/>
          </a:xfrm>
          <a:prstGeom prst="roundRect">
            <a:avLst>
              <a:gd name="adj" fmla="val 16667"/>
            </a:avLst>
          </a:prstGeom>
          <a:solidFill>
            <a:schemeClr val="accent1"/>
          </a:solidFill>
          <a:ln w="12700">
            <a:solidFill>
              <a:schemeClr val="tx1"/>
            </a:solidFill>
            <a:round/>
            <a:headEnd/>
            <a:tailEnd/>
          </a:ln>
          <a:effectLst>
            <a:outerShdw dist="135003" dir="19128844" algn="ctr" rotWithShape="0">
              <a:schemeClr val="bg2"/>
            </a:outerShdw>
          </a:effectLst>
        </p:spPr>
        <p:txBody>
          <a:bodyPr wrap="none" anchor="ctr"/>
          <a:lstStyle/>
          <a:p>
            <a:pPr algn="ctr">
              <a:spcBef>
                <a:spcPct val="20000"/>
              </a:spcBef>
              <a:defRPr/>
            </a:pPr>
            <a:r>
              <a:rPr lang="zh-CN" altLang="en-US" sz="2100" dirty="0" smtClean="0">
                <a:effectLst>
                  <a:outerShdw blurRad="38100" dist="38100" dir="2700000" algn="tl">
                    <a:srgbClr val="FFFFFF"/>
                  </a:outerShdw>
                </a:effectLst>
                <a:latin typeface="Arial" panose="020B0604020202020204" pitchFamily="34" charset="0"/>
              </a:rPr>
              <a:t>会计学</a:t>
            </a:r>
            <a:endParaRPr lang="zh-CN" altLang="en-US" sz="2100" dirty="0">
              <a:effectLst>
                <a:outerShdw blurRad="38100" dist="38100" dir="2700000" algn="tl">
                  <a:srgbClr val="FFFFFF"/>
                </a:outerShdw>
              </a:effectLst>
              <a:latin typeface="Arial" panose="020B0604020202020204" pitchFamily="34" charset="0"/>
            </a:endParaRPr>
          </a:p>
        </p:txBody>
      </p:sp>
      <p:sp>
        <p:nvSpPr>
          <p:cNvPr id="20" name="Line 14"/>
          <p:cNvSpPr>
            <a:spLocks noChangeShapeType="1"/>
          </p:cNvSpPr>
          <p:nvPr/>
        </p:nvSpPr>
        <p:spPr bwMode="auto">
          <a:xfrm flipV="1">
            <a:off x="4561609" y="2457450"/>
            <a:ext cx="10391" cy="654798"/>
          </a:xfrm>
          <a:prstGeom prst="line">
            <a:avLst/>
          </a:prstGeom>
          <a:noFill/>
          <a:ln w="38100">
            <a:solidFill>
              <a:schemeClr val="tx2"/>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28511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846" y="406003"/>
            <a:ext cx="4669630" cy="529829"/>
          </a:xfrm>
        </p:spPr>
        <p:txBody>
          <a:bodyPr vert="horz" lIns="91440" tIns="45720" rIns="91440" bIns="45720" rtlCol="0" anchor="ctr">
            <a:noAutofit/>
          </a:bodyPr>
          <a:lstStyle/>
          <a:p>
            <a:pPr marL="457200" indent="-457200">
              <a:buFont typeface="Wingdings" panose="05000000000000000000" pitchFamily="2" charset="2"/>
              <a:buChar char="p"/>
            </a:pPr>
            <a:r>
              <a:rPr lang="zh-CN" altLang="en-US" sz="3600" dirty="0">
                <a:solidFill>
                  <a:srgbClr val="002060"/>
                </a:solidFill>
                <a:latin typeface="黑体" panose="02010609060101010101" pitchFamily="49" charset="-122"/>
                <a:ea typeface="黑体" panose="02010609060101010101" pitchFamily="49" charset="-122"/>
              </a:rPr>
              <a:t>统计研究的过程</a:t>
            </a:r>
          </a:p>
        </p:txBody>
      </p:sp>
      <p:grpSp>
        <p:nvGrpSpPr>
          <p:cNvPr id="95235" name="Group 3"/>
          <p:cNvGrpSpPr>
            <a:grpSpLocks/>
          </p:cNvGrpSpPr>
          <p:nvPr/>
        </p:nvGrpSpPr>
        <p:grpSpPr bwMode="auto">
          <a:xfrm>
            <a:off x="1568808" y="1984958"/>
            <a:ext cx="2000250" cy="1551385"/>
            <a:chOff x="336" y="1488"/>
            <a:chExt cx="1680" cy="1303"/>
          </a:xfrm>
        </p:grpSpPr>
        <p:sp>
          <p:nvSpPr>
            <p:cNvPr id="16399" name="Line 4"/>
            <p:cNvSpPr>
              <a:spLocks noChangeShapeType="1"/>
            </p:cNvSpPr>
            <p:nvPr/>
          </p:nvSpPr>
          <p:spPr bwMode="auto">
            <a:xfrm flipH="1">
              <a:off x="1248" y="1488"/>
              <a:ext cx="720" cy="240"/>
            </a:xfrm>
            <a:prstGeom prst="line">
              <a:avLst/>
            </a:prstGeom>
            <a:ln w="28575">
              <a:headEnd/>
              <a:tailEnd type="triangle" w="med" len="med"/>
            </a:ln>
            <a:extLst/>
          </p:spPr>
          <p:style>
            <a:lnRef idx="1">
              <a:schemeClr val="accent1"/>
            </a:lnRef>
            <a:fillRef idx="0">
              <a:schemeClr val="accent1"/>
            </a:fillRef>
            <a:effectRef idx="0">
              <a:schemeClr val="accent1"/>
            </a:effectRef>
            <a:fontRef idx="minor">
              <a:schemeClr val="tx1"/>
            </a:fontRef>
          </p:style>
          <p:txBody>
            <a:bodyPr/>
            <a:lstStyle/>
            <a:p>
              <a:endParaRPr lang="zh-CN" altLang="en-US" sz="1350">
                <a:latin typeface="黑体" panose="02010609060101010101" pitchFamily="49" charset="-122"/>
                <a:ea typeface="黑体" panose="02010609060101010101" pitchFamily="49" charset="-122"/>
              </a:endParaRPr>
            </a:p>
          </p:txBody>
        </p:sp>
        <p:sp>
          <p:nvSpPr>
            <p:cNvPr id="95237" name="Oval 5"/>
            <p:cNvSpPr>
              <a:spLocks noChangeArrowheads="1"/>
            </p:cNvSpPr>
            <p:nvPr/>
          </p:nvSpPr>
          <p:spPr bwMode="auto">
            <a:xfrm>
              <a:off x="336" y="1728"/>
              <a:ext cx="1680" cy="1063"/>
            </a:xfrm>
            <a:prstGeom prst="ellipse">
              <a:avLst/>
            </a:prstGeom>
            <a:solidFill>
              <a:srgbClr val="00ECD6"/>
            </a:solidFill>
            <a:ln w="12700">
              <a:solidFill>
                <a:schemeClr val="bg2"/>
              </a:solidFill>
              <a:round/>
              <a:headEnd/>
              <a:tailEnd/>
            </a:ln>
            <a:effectLst>
              <a:outerShdw dist="53882" dir="2700000" algn="ctr" rotWithShape="0">
                <a:schemeClr val="bg2"/>
              </a:outerShdw>
            </a:effectLst>
          </p:spPr>
          <p:txBody>
            <a:bodyPr>
              <a:spAutoFit/>
            </a:bodyPr>
            <a:lstStyle/>
            <a:p>
              <a:pPr algn="ctr">
                <a:spcBef>
                  <a:spcPct val="50000"/>
                </a:spcBef>
                <a:defRPr/>
              </a:pPr>
              <a:r>
                <a:rPr lang="zh-CN" altLang="en-US" sz="2100">
                  <a:latin typeface="黑体" panose="02010609060101010101" pitchFamily="49" charset="-122"/>
                  <a:ea typeface="黑体" panose="02010609060101010101" pitchFamily="49" charset="-122"/>
                </a:rPr>
                <a:t>收集数据</a:t>
              </a:r>
            </a:p>
            <a:p>
              <a:pPr algn="ctr">
                <a:spcBef>
                  <a:spcPct val="50000"/>
                </a:spcBef>
                <a:defRPr/>
              </a:pPr>
              <a:r>
                <a:rPr lang="en-US" altLang="zh-CN"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取得数据</a:t>
              </a:r>
              <a:r>
                <a:rPr lang="en-US" altLang="zh-CN"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endParaRPr lang="en-US" altLang="zh-CN" sz="27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grpSp>
      <p:sp>
        <p:nvSpPr>
          <p:cNvPr id="95240" name="Oval 8"/>
          <p:cNvSpPr>
            <a:spLocks noChangeArrowheads="1"/>
          </p:cNvSpPr>
          <p:nvPr/>
        </p:nvSpPr>
        <p:spPr bwMode="auto">
          <a:xfrm>
            <a:off x="1725769" y="4343400"/>
            <a:ext cx="2503331" cy="1265917"/>
          </a:xfrm>
          <a:prstGeom prst="ellipse">
            <a:avLst/>
          </a:prstGeom>
          <a:solidFill>
            <a:srgbClr val="00ECD6"/>
          </a:solidFill>
          <a:ln w="12700">
            <a:solidFill>
              <a:schemeClr val="bg2"/>
            </a:solidFill>
            <a:round/>
            <a:headEnd/>
            <a:tailEnd/>
          </a:ln>
          <a:effectLst>
            <a:outerShdw dist="53882" dir="2700000" algn="ctr" rotWithShape="0">
              <a:schemeClr val="bg2"/>
            </a:outerShdw>
          </a:effectLst>
        </p:spPr>
        <p:txBody>
          <a:bodyPr wrap="square">
            <a:spAutoFit/>
          </a:bodyPr>
          <a:lstStyle/>
          <a:p>
            <a:pPr algn="ctr">
              <a:spcBef>
                <a:spcPct val="50000"/>
              </a:spcBef>
              <a:defRPr/>
            </a:pPr>
            <a:r>
              <a:rPr lang="zh-CN" altLang="en-US" sz="2100">
                <a:latin typeface="黑体" panose="02010609060101010101" pitchFamily="49" charset="-122"/>
                <a:ea typeface="黑体" panose="02010609060101010101" pitchFamily="49" charset="-122"/>
              </a:rPr>
              <a:t>整理数据</a:t>
            </a:r>
          </a:p>
          <a:p>
            <a:pPr algn="ctr">
              <a:spcBef>
                <a:spcPct val="50000"/>
              </a:spcBef>
              <a:defRPr/>
            </a:pPr>
            <a:r>
              <a:rPr lang="en-US" altLang="zh-CN"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处理数据</a:t>
            </a:r>
            <a:r>
              <a:rPr lang="en-US" altLang="zh-CN"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endParaRPr lang="en-US" altLang="zh-CN" sz="27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95244" name="Oval 12"/>
          <p:cNvSpPr>
            <a:spLocks noChangeArrowheads="1"/>
          </p:cNvSpPr>
          <p:nvPr/>
        </p:nvSpPr>
        <p:spPr bwMode="auto">
          <a:xfrm>
            <a:off x="5827691" y="2432633"/>
            <a:ext cx="2000250" cy="1265634"/>
          </a:xfrm>
          <a:prstGeom prst="ellipse">
            <a:avLst/>
          </a:prstGeom>
          <a:solidFill>
            <a:srgbClr val="00ECD6"/>
          </a:solidFill>
          <a:ln w="12700">
            <a:solidFill>
              <a:schemeClr val="bg2"/>
            </a:solidFill>
            <a:round/>
            <a:headEnd/>
            <a:tailEnd/>
          </a:ln>
          <a:effectLst>
            <a:outerShdw dist="53882" dir="2700000" algn="ctr" rotWithShape="0">
              <a:schemeClr val="bg2"/>
            </a:outerShdw>
          </a:effectLst>
        </p:spPr>
        <p:txBody>
          <a:bodyPr>
            <a:spAutoFit/>
          </a:bodyPr>
          <a:lstStyle/>
          <a:p>
            <a:pPr algn="ctr">
              <a:spcBef>
                <a:spcPct val="50000"/>
              </a:spcBef>
              <a:defRPr/>
            </a:pPr>
            <a:r>
              <a:rPr lang="zh-CN" altLang="en-US" sz="2100" dirty="0">
                <a:latin typeface="黑体" panose="02010609060101010101" pitchFamily="49" charset="-122"/>
                <a:ea typeface="黑体" panose="02010609060101010101" pitchFamily="49" charset="-122"/>
              </a:rPr>
              <a:t>解释数据</a:t>
            </a:r>
          </a:p>
          <a:p>
            <a:pPr algn="ctr">
              <a:spcBef>
                <a:spcPct val="50000"/>
              </a:spcBef>
              <a:defRPr/>
            </a:pPr>
            <a:r>
              <a:rPr lang="en-US" altLang="zh-CN" sz="21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1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结果说明</a:t>
            </a:r>
            <a:r>
              <a:rPr lang="en-US" altLang="zh-CN" sz="21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endParaRPr lang="en-US" altLang="zh-CN" sz="27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95247" name="Oval 15"/>
          <p:cNvSpPr>
            <a:spLocks noChangeArrowheads="1"/>
          </p:cNvSpPr>
          <p:nvPr/>
        </p:nvSpPr>
        <p:spPr bwMode="auto">
          <a:xfrm>
            <a:off x="4940659" y="4420675"/>
            <a:ext cx="2361662" cy="1265917"/>
          </a:xfrm>
          <a:prstGeom prst="ellipse">
            <a:avLst/>
          </a:prstGeom>
          <a:solidFill>
            <a:srgbClr val="00ECD6"/>
          </a:solidFill>
          <a:ln w="12700">
            <a:solidFill>
              <a:schemeClr val="bg2"/>
            </a:solidFill>
            <a:round/>
            <a:headEnd/>
            <a:tailEnd/>
          </a:ln>
          <a:effectLst>
            <a:outerShdw dist="53882" dir="2700000" algn="ctr" rotWithShape="0">
              <a:schemeClr val="bg2"/>
            </a:outerShdw>
          </a:effectLst>
        </p:spPr>
        <p:txBody>
          <a:bodyPr wrap="square">
            <a:spAutoFit/>
          </a:bodyPr>
          <a:lstStyle/>
          <a:p>
            <a:pPr algn="ctr">
              <a:spcBef>
                <a:spcPct val="50000"/>
              </a:spcBef>
              <a:defRPr/>
            </a:pPr>
            <a:r>
              <a:rPr lang="zh-CN" altLang="en-US" sz="2100">
                <a:latin typeface="黑体" panose="02010609060101010101" pitchFamily="49" charset="-122"/>
                <a:ea typeface="黑体" panose="02010609060101010101" pitchFamily="49" charset="-122"/>
              </a:rPr>
              <a:t>分析数据</a:t>
            </a:r>
          </a:p>
          <a:p>
            <a:pPr algn="ctr">
              <a:spcBef>
                <a:spcPct val="50000"/>
              </a:spcBef>
              <a:defRPr/>
            </a:pPr>
            <a:r>
              <a:rPr lang="en-US" altLang="zh-CN"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研究数据</a:t>
            </a:r>
            <a:r>
              <a:rPr lang="en-US" altLang="zh-CN" sz="21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endParaRPr lang="en-US" altLang="zh-CN" sz="270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95248" name="Oval 16"/>
          <p:cNvSpPr>
            <a:spLocks noChangeArrowheads="1"/>
          </p:cNvSpPr>
          <p:nvPr/>
        </p:nvSpPr>
        <p:spPr bwMode="auto">
          <a:xfrm>
            <a:off x="3486150" y="1591420"/>
            <a:ext cx="2373737" cy="649188"/>
          </a:xfrm>
          <a:prstGeom prst="ellipse">
            <a:avLst/>
          </a:prstGeom>
          <a:solidFill>
            <a:srgbClr val="FFFFCC"/>
          </a:solidFill>
          <a:ln w="12700">
            <a:solidFill>
              <a:schemeClr val="bg2"/>
            </a:solidFill>
            <a:round/>
            <a:headEnd/>
            <a:tailEnd/>
          </a:ln>
          <a:effectLst>
            <a:outerShdw dist="53882" dir="2700000" algn="ctr" rotWithShape="0">
              <a:schemeClr val="bg2"/>
            </a:outerShdw>
          </a:effectLst>
        </p:spPr>
        <p:txBody>
          <a:bodyPr wrap="square">
            <a:spAutoFit/>
          </a:bodyPr>
          <a:lstStyle/>
          <a:p>
            <a:pPr algn="ctr">
              <a:spcBef>
                <a:spcPct val="50000"/>
              </a:spcBef>
              <a:defRPr/>
            </a:pPr>
            <a:r>
              <a:rPr lang="zh-CN" altLang="en-US" sz="2400" dirty="0">
                <a:solidFill>
                  <a:srgbClr val="FF3300"/>
                </a:solidFill>
                <a:effectLst>
                  <a:outerShdw blurRad="38100" dist="38100" dir="2700000" algn="tl">
                    <a:srgbClr val="000000"/>
                  </a:outerShdw>
                </a:effectLst>
                <a:latin typeface="黑体" panose="02010609060101010101" pitchFamily="49" charset="-122"/>
                <a:ea typeface="黑体" panose="02010609060101010101" pitchFamily="49" charset="-122"/>
              </a:rPr>
              <a:t>实际问题</a:t>
            </a:r>
          </a:p>
        </p:txBody>
      </p:sp>
      <p:sp>
        <p:nvSpPr>
          <p:cNvPr id="17" name="Line 4"/>
          <p:cNvSpPr>
            <a:spLocks noChangeShapeType="1"/>
          </p:cNvSpPr>
          <p:nvPr/>
        </p:nvSpPr>
        <p:spPr bwMode="auto">
          <a:xfrm flipH="1" flipV="1">
            <a:off x="5945075" y="1980587"/>
            <a:ext cx="746304" cy="452046"/>
          </a:xfrm>
          <a:prstGeom prst="line">
            <a:avLst/>
          </a:prstGeom>
          <a:ln w="28575">
            <a:headEnd/>
            <a:tailEnd type="triangle" w="med" len="med"/>
          </a:ln>
          <a:extLst/>
        </p:spPr>
        <p:style>
          <a:lnRef idx="1">
            <a:schemeClr val="accent1"/>
          </a:lnRef>
          <a:fillRef idx="0">
            <a:schemeClr val="accent1"/>
          </a:fillRef>
          <a:effectRef idx="0">
            <a:schemeClr val="accent1"/>
          </a:effectRef>
          <a:fontRef idx="minor">
            <a:schemeClr val="tx1"/>
          </a:fontRef>
        </p:style>
        <p:txBody>
          <a:bodyPr/>
          <a:lstStyle/>
          <a:p>
            <a:endParaRPr lang="zh-CN" altLang="en-US" sz="1350">
              <a:latin typeface="黑体" panose="02010609060101010101" pitchFamily="49" charset="-122"/>
              <a:ea typeface="黑体" panose="02010609060101010101" pitchFamily="49" charset="-122"/>
            </a:endParaRPr>
          </a:p>
        </p:txBody>
      </p:sp>
      <p:sp>
        <p:nvSpPr>
          <p:cNvPr id="18" name="Line 4"/>
          <p:cNvSpPr>
            <a:spLocks noChangeShapeType="1"/>
          </p:cNvSpPr>
          <p:nvPr/>
        </p:nvSpPr>
        <p:spPr bwMode="auto">
          <a:xfrm flipV="1">
            <a:off x="6184410" y="3698267"/>
            <a:ext cx="512604" cy="714174"/>
          </a:xfrm>
          <a:prstGeom prst="line">
            <a:avLst/>
          </a:prstGeom>
          <a:ln w="28575">
            <a:headEnd/>
            <a:tailEnd type="triangle" w="med" len="med"/>
          </a:ln>
          <a:extLst/>
        </p:spPr>
        <p:style>
          <a:lnRef idx="1">
            <a:schemeClr val="accent1"/>
          </a:lnRef>
          <a:fillRef idx="0">
            <a:schemeClr val="accent1"/>
          </a:fillRef>
          <a:effectRef idx="0">
            <a:schemeClr val="accent1"/>
          </a:effectRef>
          <a:fontRef idx="minor">
            <a:schemeClr val="tx1"/>
          </a:fontRef>
        </p:style>
        <p:txBody>
          <a:bodyPr/>
          <a:lstStyle/>
          <a:p>
            <a:endParaRPr lang="zh-CN" altLang="en-US" sz="1350">
              <a:latin typeface="黑体" panose="02010609060101010101" pitchFamily="49" charset="-122"/>
              <a:ea typeface="黑体" panose="02010609060101010101" pitchFamily="49" charset="-122"/>
            </a:endParaRPr>
          </a:p>
        </p:txBody>
      </p:sp>
      <p:sp>
        <p:nvSpPr>
          <p:cNvPr id="19" name="Line 4"/>
          <p:cNvSpPr>
            <a:spLocks noChangeShapeType="1"/>
          </p:cNvSpPr>
          <p:nvPr/>
        </p:nvSpPr>
        <p:spPr bwMode="auto">
          <a:xfrm flipV="1">
            <a:off x="4229101" y="4945487"/>
            <a:ext cx="685800" cy="30730"/>
          </a:xfrm>
          <a:prstGeom prst="line">
            <a:avLst/>
          </a:prstGeom>
          <a:ln w="28575">
            <a:headEnd/>
            <a:tailEnd type="triangle" w="med" len="med"/>
          </a:ln>
          <a:extLst/>
        </p:spPr>
        <p:style>
          <a:lnRef idx="1">
            <a:schemeClr val="accent1"/>
          </a:lnRef>
          <a:fillRef idx="0">
            <a:schemeClr val="accent1"/>
          </a:fillRef>
          <a:effectRef idx="0">
            <a:schemeClr val="accent1"/>
          </a:effectRef>
          <a:fontRef idx="minor">
            <a:schemeClr val="tx1"/>
          </a:fontRef>
        </p:style>
        <p:txBody>
          <a:bodyPr/>
          <a:lstStyle/>
          <a:p>
            <a:endParaRPr lang="zh-CN" altLang="en-US" sz="1350">
              <a:latin typeface="黑体" panose="02010609060101010101" pitchFamily="49" charset="-122"/>
              <a:ea typeface="黑体" panose="02010609060101010101" pitchFamily="49" charset="-122"/>
            </a:endParaRPr>
          </a:p>
        </p:txBody>
      </p:sp>
      <p:sp>
        <p:nvSpPr>
          <p:cNvPr id="20" name="Line 4"/>
          <p:cNvSpPr>
            <a:spLocks noChangeShapeType="1"/>
          </p:cNvSpPr>
          <p:nvPr/>
        </p:nvSpPr>
        <p:spPr bwMode="auto">
          <a:xfrm>
            <a:off x="2654658" y="3534965"/>
            <a:ext cx="304800" cy="808435"/>
          </a:xfrm>
          <a:prstGeom prst="line">
            <a:avLst/>
          </a:prstGeom>
          <a:ln w="28575">
            <a:headEnd/>
            <a:tailEnd type="triangle" w="med" len="med"/>
          </a:ln>
          <a:extLst/>
        </p:spPr>
        <p:style>
          <a:lnRef idx="1">
            <a:schemeClr val="accent1"/>
          </a:lnRef>
          <a:fillRef idx="0">
            <a:schemeClr val="accent1"/>
          </a:fillRef>
          <a:effectRef idx="0">
            <a:schemeClr val="accent1"/>
          </a:effectRef>
          <a:fontRef idx="minor">
            <a:schemeClr val="tx1"/>
          </a:fontRef>
        </p:style>
        <p:txBody>
          <a:bodyPr/>
          <a:lstStyle/>
          <a:p>
            <a:endParaRPr lang="zh-CN" altLang="en-US" sz="1350">
              <a:latin typeface="黑体" panose="02010609060101010101" pitchFamily="49" charset="-122"/>
              <a:ea typeface="黑体" panose="02010609060101010101" pitchFamily="49" charset="-122"/>
            </a:endParaRPr>
          </a:p>
        </p:txBody>
      </p:sp>
      <p:sp>
        <p:nvSpPr>
          <p:cNvPr id="2" name="矩形 1"/>
          <p:cNvSpPr/>
          <p:nvPr/>
        </p:nvSpPr>
        <p:spPr>
          <a:xfrm>
            <a:off x="6262352" y="1551828"/>
            <a:ext cx="2805044" cy="5760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为解决实际问题提供依据</a:t>
            </a:r>
            <a:endParaRPr lang="zh-CN" altLang="en-US"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502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0" grpId="0" animBg="1"/>
      <p:bldP spid="95244" grpId="0" animBg="1"/>
      <p:bldP spid="95247" grpId="0" animBg="1"/>
      <p:bldP spid="17" grpId="0" animBg="1"/>
      <p:bldP spid="18" grpId="0" animBg="1"/>
      <p:bldP spid="19" grpId="0" animBg="1"/>
      <p:bldP spid="20" grpId="0" animBg="1"/>
      <p:bldP spid="2"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TotalTime>
  <Words>5883</Words>
  <Application>Microsoft Office PowerPoint</Application>
  <PresentationFormat>全屏显示(4:3)</PresentationFormat>
  <Paragraphs>696</Paragraphs>
  <Slides>65</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0" baseType="lpstr">
      <vt:lpstr>ＭＳ Ｐゴシック</vt:lpstr>
      <vt:lpstr>黑体</vt:lpstr>
      <vt:lpstr>楷体_GB2312</vt:lpstr>
      <vt:lpstr>宋体</vt:lpstr>
      <vt:lpstr>微软雅黑</vt:lpstr>
      <vt:lpstr>幼圆</vt:lpstr>
      <vt:lpstr>Arial</vt:lpstr>
      <vt:lpstr>Calibri</vt:lpstr>
      <vt:lpstr>Calibri Light</vt:lpstr>
      <vt:lpstr>Garamond</vt:lpstr>
      <vt:lpstr>Times New Roman</vt:lpstr>
      <vt:lpstr>Wingdings</vt:lpstr>
      <vt:lpstr>Wingdings 3</vt:lpstr>
      <vt:lpstr>Office 主题</vt:lpstr>
      <vt:lpstr>Equation</vt:lpstr>
      <vt:lpstr>统计学 （Statistics）</vt:lpstr>
      <vt:lpstr>PowerPoint 演示文稿</vt:lpstr>
      <vt:lpstr>课程介绍</vt:lpstr>
      <vt:lpstr>学习资料</vt:lpstr>
      <vt:lpstr> 课程内容</vt:lpstr>
      <vt:lpstr>PowerPoint 演示文稿</vt:lpstr>
      <vt:lpstr>什么是统计学?</vt:lpstr>
      <vt:lpstr>统计的应用领域</vt:lpstr>
      <vt:lpstr>统计研究的过程</vt:lpstr>
      <vt:lpstr>BUCT大学生每个月平均生活费（元/月）</vt:lpstr>
      <vt:lpstr>PowerPoint 演示文稿</vt:lpstr>
      <vt:lpstr>PowerPoint 演示文稿</vt:lpstr>
      <vt:lpstr>1.1 统计实践的历史追溯</vt:lpstr>
      <vt:lpstr>1.1 统计实践的历史追溯</vt:lpstr>
      <vt:lpstr>PowerPoint 演示文稿</vt:lpstr>
      <vt:lpstr>PowerPoint 演示文稿</vt:lpstr>
      <vt:lpstr>PowerPoint 演示文稿</vt:lpstr>
      <vt:lpstr>统计发展史 </vt:lpstr>
      <vt:lpstr>1.3 统计的含义</vt:lpstr>
      <vt:lpstr>1.3 统计的含义</vt:lpstr>
      <vt:lpstr>1.3 统计的含义</vt:lpstr>
      <vt:lpstr>1.3 统计的含义</vt:lpstr>
      <vt:lpstr>1.3 统计的含义</vt:lpstr>
      <vt:lpstr>1.3 统计的含义</vt:lpstr>
      <vt:lpstr>1.4 统计的研究对象和特点</vt:lpstr>
      <vt:lpstr>1.4 统计的特点</vt:lpstr>
      <vt:lpstr>1.6 统计的主要研究方法</vt:lpstr>
      <vt:lpstr>PowerPoint 演示文稿</vt:lpstr>
      <vt:lpstr>PowerPoint 演示文稿</vt:lpstr>
      <vt:lpstr>PowerPoint 演示文稿</vt:lpstr>
      <vt:lpstr>PowerPoint 演示文稿</vt:lpstr>
      <vt:lpstr>PowerPoint 演示文稿</vt:lpstr>
      <vt:lpstr>1.4 统计学中的几个基本概念</vt:lpstr>
      <vt:lpstr>1.4.1 统计总体和样本</vt:lpstr>
      <vt:lpstr>1.4.1 统计总体和样本</vt:lpstr>
      <vt:lpstr>1.4.2 标志和标志表现</vt:lpstr>
      <vt:lpstr>1.4.2 标志和标志表现</vt:lpstr>
      <vt:lpstr>1.4.2 标志和标志表现</vt:lpstr>
      <vt:lpstr>1.4.3 变量和变量值</vt:lpstr>
      <vt:lpstr>1.4.3 变量和变量值</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1.4.4 统计指标和指标体系   </vt:lpstr>
      <vt:lpstr>本章小结</vt:lpstr>
      <vt:lpstr>本章小结</vt:lpstr>
      <vt:lpstr>练习题：</vt:lpstr>
      <vt:lpstr>练习题：</vt:lpstr>
      <vt:lpstr>练习题：</vt:lpstr>
      <vt:lpstr>练习题：</vt:lpstr>
      <vt:lpstr>练习题：</vt:lpstr>
      <vt:lpstr>练习题：</vt:lpstr>
      <vt:lpstr>练习题答案：</vt:lpstr>
      <vt:lpstr>练习题答案：</vt:lpstr>
      <vt:lpstr>练习题答案：</vt:lpstr>
      <vt:lpstr>练习题答案：</vt:lpstr>
      <vt:lpstr>练习题答案：</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统计学</dc:title>
  <dc:creator>Feng Xu</dc:creator>
  <cp:lastModifiedBy>Feng Xu</cp:lastModifiedBy>
  <cp:revision>79</cp:revision>
  <dcterms:created xsi:type="dcterms:W3CDTF">2016-08-31T06:22:05Z</dcterms:created>
  <dcterms:modified xsi:type="dcterms:W3CDTF">2019-09-15T23:59:07Z</dcterms:modified>
</cp:coreProperties>
</file>