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91" r:id="rId18"/>
    <p:sldId id="273" r:id="rId19"/>
    <p:sldId id="292" r:id="rId20"/>
    <p:sldId id="275" r:id="rId21"/>
    <p:sldId id="293" r:id="rId22"/>
    <p:sldId id="294" r:id="rId23"/>
    <p:sldId id="295" r:id="rId24"/>
    <p:sldId id="288" r:id="rId25"/>
    <p:sldId id="289" r:id="rId26"/>
    <p:sldId id="290" r:id="rId27"/>
    <p:sldId id="296" r:id="rId28"/>
    <p:sldId id="297" r:id="rId29"/>
    <p:sldId id="298" r:id="rId30"/>
    <p:sldId id="299" r:id="rId31"/>
    <p:sldId id="300"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3" autoAdjust="0"/>
    <p:restoredTop sz="94660"/>
  </p:normalViewPr>
  <p:slideViewPr>
    <p:cSldViewPr snapToGrid="0">
      <p:cViewPr varScale="1">
        <p:scale>
          <a:sx n="78" d="100"/>
          <a:sy n="78" d="100"/>
        </p:scale>
        <p:origin x="55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13.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image" Target="../media/image1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8.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C4A7D7-0BA6-4C9B-A908-1BAA31F2913E}" type="datetimeFigureOut">
              <a:rPr lang="zh-CN" altLang="en-US" smtClean="0"/>
              <a:t>2017/12/19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D5C752-C7D0-4A27-9927-3A55E245DA31}" type="slidenum">
              <a:rPr lang="zh-CN" altLang="en-US" smtClean="0"/>
              <a:t>‹#›</a:t>
            </a:fld>
            <a:endParaRPr lang="zh-CN" altLang="en-US"/>
          </a:p>
        </p:txBody>
      </p:sp>
    </p:spTree>
    <p:extLst>
      <p:ext uri="{BB962C8B-B14F-4D97-AF65-F5344CB8AC3E}">
        <p14:creationId xmlns:p14="http://schemas.microsoft.com/office/powerpoint/2010/main" val="14919694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p:cNvSpPr>
            <a:spLocks noGrp="1" noChangeArrowheads="1"/>
          </p:cNvSpPr>
          <p:nvPr>
            <p:ph type="body" idx="1"/>
          </p:nvPr>
        </p:nvSpPr>
        <p:spPr>
          <a:ln/>
        </p:spPr>
        <p:txBody>
          <a:bodyPr/>
          <a:lstStyle/>
          <a:p>
            <a:endParaRPr lang="zh-CN" altLang="zh-CN"/>
          </a:p>
        </p:txBody>
      </p:sp>
      <p:sp>
        <p:nvSpPr>
          <p:cNvPr id="470019" name="Rectangle 3"/>
          <p:cNvSpPr>
            <a:spLocks noGrp="1" noRot="1" noChangeAspect="1" noChangeArrowheads="1" noTextEdit="1"/>
          </p:cNvSpPr>
          <p:nvPr>
            <p:ph type="sldImg"/>
          </p:nvPr>
        </p:nvSpPr>
        <p:spPr>
          <a:xfrm>
            <a:off x="1409700" y="692150"/>
            <a:ext cx="4038600" cy="2273300"/>
          </a:xfrm>
          <a:ln cap="flat"/>
        </p:spPr>
      </p:sp>
    </p:spTree>
    <p:extLst>
      <p:ext uri="{BB962C8B-B14F-4D97-AF65-F5344CB8AC3E}">
        <p14:creationId xmlns:p14="http://schemas.microsoft.com/office/powerpoint/2010/main" val="10907021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9858"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9859"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eaLnBrk="0" hangingPunct="0"/>
            <a:r>
              <a:rPr kumimoji="1" lang="en-US" altLang="zh-CN" sz="1000" i="1">
                <a:latin typeface="Times New Roman" panose="02020603050405020304" pitchFamily="18" charset="0"/>
              </a:rPr>
              <a:t>9</a:t>
            </a:r>
          </a:p>
        </p:txBody>
      </p:sp>
      <p:sp>
        <p:nvSpPr>
          <p:cNvPr id="889860"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9861"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9862" name="Rectangle 6"/>
          <p:cNvSpPr>
            <a:spLocks noGrp="1" noChangeArrowheads="1"/>
          </p:cNvSpPr>
          <p:nvPr>
            <p:ph type="body" idx="1"/>
          </p:nvPr>
        </p:nvSpPr>
        <p:spPr bwMode="auto">
          <a:xfrm>
            <a:off x="914400" y="3276600"/>
            <a:ext cx="5029200" cy="5181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endParaRPr lang="zh-CN" altLang="zh-CN"/>
          </a:p>
        </p:txBody>
      </p:sp>
      <p:sp>
        <p:nvSpPr>
          <p:cNvPr id="889863" name="Rectangle 7"/>
          <p:cNvSpPr>
            <a:spLocks noGrp="1" noRot="1" noChangeAspect="1" noChangeArrowheads="1" noTextEdit="1"/>
          </p:cNvSpPr>
          <p:nvPr>
            <p:ph type="sldImg"/>
          </p:nvPr>
        </p:nvSpPr>
        <p:spPr bwMode="auto">
          <a:xfrm>
            <a:off x="1409700" y="692150"/>
            <a:ext cx="4038600" cy="2273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22828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098" name="Rectangle 2"/>
          <p:cNvSpPr>
            <a:spLocks noGrp="1" noChangeArrowheads="1"/>
          </p:cNvSpPr>
          <p:nvPr>
            <p:ph type="body" idx="1"/>
          </p:nvPr>
        </p:nvSpPr>
        <p:spPr>
          <a:ln/>
        </p:spPr>
        <p:txBody>
          <a:bodyPr/>
          <a:lstStyle/>
          <a:p>
            <a:endParaRPr lang="zh-CN" altLang="zh-CN"/>
          </a:p>
        </p:txBody>
      </p:sp>
      <p:sp>
        <p:nvSpPr>
          <p:cNvPr id="644099" name="Rectangle 3"/>
          <p:cNvSpPr>
            <a:spLocks noGrp="1" noRot="1" noChangeAspect="1" noChangeArrowheads="1" noTextEdit="1"/>
          </p:cNvSpPr>
          <p:nvPr>
            <p:ph type="sldImg"/>
          </p:nvPr>
        </p:nvSpPr>
        <p:spPr>
          <a:xfrm>
            <a:off x="1409700" y="692150"/>
            <a:ext cx="4038600" cy="2273300"/>
          </a:xfrm>
          <a:ln cap="flat"/>
        </p:spPr>
      </p:sp>
    </p:spTree>
    <p:extLst>
      <p:ext uri="{BB962C8B-B14F-4D97-AF65-F5344CB8AC3E}">
        <p14:creationId xmlns:p14="http://schemas.microsoft.com/office/powerpoint/2010/main" val="4134210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0818" name="Rectangle 2"/>
          <p:cNvSpPr>
            <a:spLocks noGrp="1" noChangeArrowheads="1"/>
          </p:cNvSpPr>
          <p:nvPr>
            <p:ph type="body" idx="1"/>
          </p:nvPr>
        </p:nvSpPr>
        <p:spPr bwMode="auto">
          <a:xfrm>
            <a:off x="914400" y="3276600"/>
            <a:ext cx="5029200" cy="5181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endParaRPr lang="zh-CN" altLang="zh-CN"/>
          </a:p>
        </p:txBody>
      </p:sp>
      <p:sp>
        <p:nvSpPr>
          <p:cNvPr id="930819" name="Rectangle 3"/>
          <p:cNvSpPr>
            <a:spLocks noGrp="1" noRot="1" noChangeAspect="1" noChangeArrowheads="1" noTextEdit="1"/>
          </p:cNvSpPr>
          <p:nvPr>
            <p:ph type="sldImg"/>
          </p:nvPr>
        </p:nvSpPr>
        <p:spPr bwMode="auto">
          <a:xfrm>
            <a:off x="1409700" y="692150"/>
            <a:ext cx="4038600" cy="2273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16614473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7314"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7315"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eaLnBrk="0" hangingPunct="0"/>
            <a:r>
              <a:rPr kumimoji="1" lang="en-US" altLang="zh-CN" sz="1000" i="1">
                <a:latin typeface="Times New Roman" panose="02020603050405020304" pitchFamily="18" charset="0"/>
              </a:rPr>
              <a:t>9</a:t>
            </a:r>
          </a:p>
        </p:txBody>
      </p:sp>
      <p:sp>
        <p:nvSpPr>
          <p:cNvPr id="1037316"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7317"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7318" name="Rectangle 6"/>
          <p:cNvSpPr>
            <a:spLocks noGrp="1" noRot="1" noChangeAspect="1" noChangeArrowheads="1" noTextEdit="1"/>
          </p:cNvSpPr>
          <p:nvPr>
            <p:ph type="sldImg"/>
          </p:nvPr>
        </p:nvSpPr>
        <p:spPr bwMode="auto">
          <a:xfrm>
            <a:off x="1409700" y="692150"/>
            <a:ext cx="4038600" cy="2273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1037319" name="Rectangle 7"/>
          <p:cNvSpPr>
            <a:spLocks noGrp="1" noChangeArrowheads="1"/>
          </p:cNvSpPr>
          <p:nvPr>
            <p:ph type="body" idx="1"/>
          </p:nvPr>
        </p:nvSpPr>
        <p:spPr bwMode="auto">
          <a:xfrm>
            <a:off x="914400" y="3276600"/>
            <a:ext cx="5029200" cy="5181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endParaRPr lang="zh-CN" altLang="zh-CN"/>
          </a:p>
        </p:txBody>
      </p:sp>
    </p:spTree>
    <p:extLst>
      <p:ext uri="{BB962C8B-B14F-4D97-AF65-F5344CB8AC3E}">
        <p14:creationId xmlns:p14="http://schemas.microsoft.com/office/powerpoint/2010/main" val="36451120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7794" name="Rectangle 2"/>
          <p:cNvSpPr>
            <a:spLocks noGrp="1" noChangeArrowheads="1"/>
          </p:cNvSpPr>
          <p:nvPr>
            <p:ph type="body" idx="1"/>
          </p:nvPr>
        </p:nvSpPr>
        <p:spPr bwMode="auto">
          <a:xfrm>
            <a:off x="914400" y="3276600"/>
            <a:ext cx="5029200" cy="5181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endParaRPr lang="zh-CN" altLang="zh-CN"/>
          </a:p>
        </p:txBody>
      </p:sp>
      <p:sp>
        <p:nvSpPr>
          <p:cNvPr id="1057795" name="Rectangle 3"/>
          <p:cNvSpPr>
            <a:spLocks noGrp="1" noRot="1" noChangeAspect="1" noChangeArrowheads="1" noTextEdit="1"/>
          </p:cNvSpPr>
          <p:nvPr>
            <p:ph type="sldImg"/>
          </p:nvPr>
        </p:nvSpPr>
        <p:spPr bwMode="auto">
          <a:xfrm>
            <a:off x="1409700" y="692150"/>
            <a:ext cx="4038600" cy="2273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3174004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2"/>
          <p:cNvSpPr>
            <a:spLocks noGrp="1" noChangeArrowheads="1"/>
          </p:cNvSpPr>
          <p:nvPr>
            <p:ph type="body" idx="1"/>
          </p:nvPr>
        </p:nvSpPr>
        <p:spPr>
          <a:ln/>
        </p:spPr>
        <p:txBody>
          <a:bodyPr/>
          <a:lstStyle/>
          <a:p>
            <a:endParaRPr lang="zh-CN" altLang="zh-CN"/>
          </a:p>
        </p:txBody>
      </p:sp>
      <p:sp>
        <p:nvSpPr>
          <p:cNvPr id="532483" name="Rectangle 3"/>
          <p:cNvSpPr>
            <a:spLocks noGrp="1" noRot="1" noChangeAspect="1" noChangeArrowheads="1" noTextEdit="1"/>
          </p:cNvSpPr>
          <p:nvPr>
            <p:ph type="sldImg"/>
          </p:nvPr>
        </p:nvSpPr>
        <p:spPr>
          <a:xfrm>
            <a:off x="1409700" y="692150"/>
            <a:ext cx="4038600" cy="2273300"/>
          </a:xfrm>
          <a:ln cap="flat"/>
        </p:spPr>
      </p:sp>
    </p:spTree>
    <p:extLst>
      <p:ext uri="{BB962C8B-B14F-4D97-AF65-F5344CB8AC3E}">
        <p14:creationId xmlns:p14="http://schemas.microsoft.com/office/powerpoint/2010/main" val="11981948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body" idx="1"/>
          </p:nvPr>
        </p:nvSpPr>
        <p:spPr>
          <a:ln/>
        </p:spPr>
        <p:txBody>
          <a:bodyPr/>
          <a:lstStyle/>
          <a:p>
            <a:endParaRPr lang="zh-CN" altLang="zh-CN"/>
          </a:p>
        </p:txBody>
      </p:sp>
      <p:sp>
        <p:nvSpPr>
          <p:cNvPr id="240643" name="Rectangle 3"/>
          <p:cNvSpPr>
            <a:spLocks noGrp="1" noRot="1" noChangeAspect="1" noChangeArrowheads="1" noTextEdit="1"/>
          </p:cNvSpPr>
          <p:nvPr>
            <p:ph type="sldImg"/>
          </p:nvPr>
        </p:nvSpPr>
        <p:spPr>
          <a:xfrm>
            <a:off x="1409700" y="692150"/>
            <a:ext cx="4038600" cy="2273300"/>
          </a:xfrm>
          <a:ln cap="flat"/>
        </p:spPr>
      </p:sp>
    </p:spTree>
    <p:extLst>
      <p:ext uri="{BB962C8B-B14F-4D97-AF65-F5344CB8AC3E}">
        <p14:creationId xmlns:p14="http://schemas.microsoft.com/office/powerpoint/2010/main" val="36255398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ChangeArrowheads="1"/>
          </p:cNvSpPr>
          <p:nvPr>
            <p:ph type="body" idx="1"/>
          </p:nvPr>
        </p:nvSpPr>
        <p:spPr>
          <a:ln/>
        </p:spPr>
        <p:txBody>
          <a:bodyPr/>
          <a:lstStyle/>
          <a:p>
            <a:endParaRPr lang="zh-CN" altLang="zh-CN"/>
          </a:p>
        </p:txBody>
      </p:sp>
      <p:sp>
        <p:nvSpPr>
          <p:cNvPr id="384003" name="Rectangle 3"/>
          <p:cNvSpPr>
            <a:spLocks noGrp="1" noRot="1" noChangeAspect="1" noChangeArrowheads="1" noTextEdit="1"/>
          </p:cNvSpPr>
          <p:nvPr>
            <p:ph type="sldImg"/>
          </p:nvPr>
        </p:nvSpPr>
        <p:spPr>
          <a:xfrm>
            <a:off x="1409700" y="692150"/>
            <a:ext cx="4038600" cy="2273300"/>
          </a:xfrm>
          <a:ln cap="flat"/>
        </p:spPr>
      </p:sp>
    </p:spTree>
    <p:extLst>
      <p:ext uri="{BB962C8B-B14F-4D97-AF65-F5344CB8AC3E}">
        <p14:creationId xmlns:p14="http://schemas.microsoft.com/office/powerpoint/2010/main" val="24740556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1410"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1411"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eaLnBrk="0" hangingPunct="0"/>
            <a:r>
              <a:rPr kumimoji="1" lang="en-US" altLang="zh-CN" sz="1000" i="1">
                <a:latin typeface="Times New Roman" panose="02020603050405020304" pitchFamily="18" charset="0"/>
              </a:rPr>
              <a:t>9</a:t>
            </a:r>
          </a:p>
        </p:txBody>
      </p:sp>
      <p:sp>
        <p:nvSpPr>
          <p:cNvPr id="1041412"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1413"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1414" name="Rectangle 6"/>
          <p:cNvSpPr>
            <a:spLocks noGrp="1" noRot="1" noChangeAspect="1" noChangeArrowheads="1" noTextEdit="1"/>
          </p:cNvSpPr>
          <p:nvPr>
            <p:ph type="sldImg"/>
          </p:nvPr>
        </p:nvSpPr>
        <p:spPr bwMode="auto">
          <a:xfrm>
            <a:off x="1409700" y="692150"/>
            <a:ext cx="4038600" cy="2273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1041415" name="Rectangle 7"/>
          <p:cNvSpPr>
            <a:spLocks noGrp="1" noChangeArrowheads="1"/>
          </p:cNvSpPr>
          <p:nvPr>
            <p:ph type="body" idx="1"/>
          </p:nvPr>
        </p:nvSpPr>
        <p:spPr bwMode="auto">
          <a:xfrm>
            <a:off x="914400" y="3276600"/>
            <a:ext cx="5029200" cy="5181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endParaRPr lang="zh-CN" altLang="zh-CN"/>
          </a:p>
        </p:txBody>
      </p:sp>
    </p:spTree>
    <p:extLst>
      <p:ext uri="{BB962C8B-B14F-4D97-AF65-F5344CB8AC3E}">
        <p14:creationId xmlns:p14="http://schemas.microsoft.com/office/powerpoint/2010/main" val="697443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3106" name="Rectangle 2"/>
          <p:cNvSpPr>
            <a:spLocks noGrp="1" noChangeArrowheads="1"/>
          </p:cNvSpPr>
          <p:nvPr>
            <p:ph type="body" idx="1"/>
          </p:nvPr>
        </p:nvSpPr>
        <p:spPr bwMode="auto">
          <a:xfrm>
            <a:off x="914400" y="3276600"/>
            <a:ext cx="5029200" cy="5181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endParaRPr lang="zh-CN" altLang="zh-CN"/>
          </a:p>
        </p:txBody>
      </p:sp>
      <p:sp>
        <p:nvSpPr>
          <p:cNvPr id="943107" name="Rectangle 3"/>
          <p:cNvSpPr>
            <a:spLocks noGrp="1" noRot="1" noChangeAspect="1" noChangeArrowheads="1" noTextEdit="1"/>
          </p:cNvSpPr>
          <p:nvPr>
            <p:ph type="sldImg"/>
          </p:nvPr>
        </p:nvSpPr>
        <p:spPr bwMode="auto">
          <a:xfrm>
            <a:off x="1409700" y="692150"/>
            <a:ext cx="4038600" cy="2273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3699293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7235"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eaLnBrk="0" hangingPunct="0"/>
            <a:r>
              <a:rPr kumimoji="1" lang="en-US" altLang="zh-CN" sz="1000" i="1">
                <a:latin typeface="Times New Roman" panose="02020603050405020304" pitchFamily="18" charset="0"/>
              </a:rPr>
              <a:t>9</a:t>
            </a:r>
          </a:p>
        </p:txBody>
      </p:sp>
      <p:sp>
        <p:nvSpPr>
          <p:cNvPr id="607236"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7237"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7238" name="Rectangle 6"/>
          <p:cNvSpPr>
            <a:spLocks noGrp="1" noRot="1" noChangeAspect="1" noChangeArrowheads="1" noTextEdit="1"/>
          </p:cNvSpPr>
          <p:nvPr>
            <p:ph type="sldImg"/>
          </p:nvPr>
        </p:nvSpPr>
        <p:spPr>
          <a:xfrm>
            <a:off x="1409700" y="692150"/>
            <a:ext cx="4038600" cy="2273300"/>
          </a:xfrm>
          <a:ln cap="flat"/>
        </p:spPr>
      </p:sp>
      <p:sp>
        <p:nvSpPr>
          <p:cNvPr id="607239" name="Rectangle 7"/>
          <p:cNvSpPr>
            <a:spLocks noGrp="1" noChangeArrowheads="1"/>
          </p:cNvSpPr>
          <p:nvPr>
            <p:ph type="body" idx="1"/>
          </p:nvPr>
        </p:nvSpPr>
        <p:spPr>
          <a:ln/>
        </p:spPr>
        <p:txBody>
          <a:bodyPr/>
          <a:lstStyle/>
          <a:p>
            <a:endParaRPr lang="zh-CN" altLang="zh-CN"/>
          </a:p>
        </p:txBody>
      </p:sp>
    </p:spTree>
    <p:extLst>
      <p:ext uri="{BB962C8B-B14F-4D97-AF65-F5344CB8AC3E}">
        <p14:creationId xmlns:p14="http://schemas.microsoft.com/office/powerpoint/2010/main" val="59498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5522" name="Rectangle 2"/>
          <p:cNvSpPr>
            <a:spLocks noGrp="1" noChangeArrowheads="1"/>
          </p:cNvSpPr>
          <p:nvPr>
            <p:ph type="body" idx="1"/>
          </p:nvPr>
        </p:nvSpPr>
        <p:spPr bwMode="auto">
          <a:xfrm>
            <a:off x="914400" y="3276600"/>
            <a:ext cx="5029200" cy="5181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endParaRPr lang="zh-CN" altLang="zh-CN"/>
          </a:p>
        </p:txBody>
      </p:sp>
      <p:sp>
        <p:nvSpPr>
          <p:cNvPr id="875523" name="Rectangle 3"/>
          <p:cNvSpPr>
            <a:spLocks noGrp="1" noRot="1" noChangeAspect="1" noChangeArrowheads="1" noTextEdit="1"/>
          </p:cNvSpPr>
          <p:nvPr>
            <p:ph type="sldImg"/>
          </p:nvPr>
        </p:nvSpPr>
        <p:spPr bwMode="auto">
          <a:xfrm>
            <a:off x="1409700" y="692150"/>
            <a:ext cx="4038600" cy="2273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25235488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0098" name="Rectangle 2"/>
          <p:cNvSpPr>
            <a:spLocks noGrp="1" noRot="1" noChangeAspect="1" noChangeArrowheads="1" noTextEdit="1"/>
          </p:cNvSpPr>
          <p:nvPr>
            <p:ph type="sldImg"/>
          </p:nvPr>
        </p:nvSpPr>
        <p:spPr bwMode="auto">
          <a:xfrm>
            <a:off x="1409700" y="692150"/>
            <a:ext cx="4038600" cy="2273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900099" name="Rectangle 3"/>
          <p:cNvSpPr>
            <a:spLocks noGrp="1" noChangeArrowheads="1"/>
          </p:cNvSpPr>
          <p:nvPr>
            <p:ph type="body" idx="1"/>
          </p:nvPr>
        </p:nvSpPr>
        <p:spPr bwMode="auto">
          <a:xfrm>
            <a:off x="914400" y="3276600"/>
            <a:ext cx="5029200" cy="5181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endParaRPr lang="zh-CN" altLang="zh-CN"/>
          </a:p>
        </p:txBody>
      </p:sp>
    </p:spTree>
    <p:extLst>
      <p:ext uri="{BB962C8B-B14F-4D97-AF65-F5344CB8AC3E}">
        <p14:creationId xmlns:p14="http://schemas.microsoft.com/office/powerpoint/2010/main" val="26085366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9394" name="Rectangle 2"/>
          <p:cNvSpPr>
            <a:spLocks noGrp="1" noChangeArrowheads="1"/>
          </p:cNvSpPr>
          <p:nvPr>
            <p:ph type="body" idx="1"/>
          </p:nvPr>
        </p:nvSpPr>
        <p:spPr bwMode="auto">
          <a:xfrm>
            <a:off x="914400" y="3276600"/>
            <a:ext cx="5029200" cy="5181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endParaRPr lang="zh-CN" altLang="zh-CN"/>
          </a:p>
        </p:txBody>
      </p:sp>
      <p:sp>
        <p:nvSpPr>
          <p:cNvPr id="699395" name="Rectangle 3"/>
          <p:cNvSpPr>
            <a:spLocks noGrp="1" noRot="1" noChangeAspect="1" noChangeArrowheads="1" noTextEdit="1"/>
          </p:cNvSpPr>
          <p:nvPr>
            <p:ph type="sldImg"/>
          </p:nvPr>
        </p:nvSpPr>
        <p:spPr bwMode="auto">
          <a:xfrm>
            <a:off x="1409700" y="692150"/>
            <a:ext cx="4038600" cy="2273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3758409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2146" name="Rectangle 2"/>
          <p:cNvSpPr>
            <a:spLocks noGrp="1" noRot="1" noChangeAspect="1" noChangeArrowheads="1" noTextEdit="1"/>
          </p:cNvSpPr>
          <p:nvPr>
            <p:ph type="sldImg"/>
          </p:nvPr>
        </p:nvSpPr>
        <p:spPr bwMode="auto">
          <a:xfrm>
            <a:off x="1409700" y="692150"/>
            <a:ext cx="4038600" cy="2273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902147" name="Rectangle 3"/>
          <p:cNvSpPr>
            <a:spLocks noGrp="1" noChangeArrowheads="1"/>
          </p:cNvSpPr>
          <p:nvPr>
            <p:ph type="body" idx="1"/>
          </p:nvPr>
        </p:nvSpPr>
        <p:spPr bwMode="auto">
          <a:xfrm>
            <a:off x="914400" y="3276600"/>
            <a:ext cx="5029200" cy="5181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endParaRPr lang="zh-CN" altLang="zh-CN"/>
          </a:p>
        </p:txBody>
      </p:sp>
    </p:spTree>
    <p:extLst>
      <p:ext uri="{BB962C8B-B14F-4D97-AF65-F5344CB8AC3E}">
        <p14:creationId xmlns:p14="http://schemas.microsoft.com/office/powerpoint/2010/main" val="13940761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a:ln/>
        </p:spPr>
        <p:txBody>
          <a:bodyPr/>
          <a:lstStyle/>
          <a:p>
            <a:endParaRPr lang="zh-CN" altLang="zh-CN"/>
          </a:p>
        </p:txBody>
      </p:sp>
      <p:sp>
        <p:nvSpPr>
          <p:cNvPr id="25603" name="Rectangle 3"/>
          <p:cNvSpPr>
            <a:spLocks noGrp="1" noRot="1" noChangeAspect="1" noChangeArrowheads="1" noTextEdit="1"/>
          </p:cNvSpPr>
          <p:nvPr>
            <p:ph type="sldImg"/>
          </p:nvPr>
        </p:nvSpPr>
        <p:spPr>
          <a:xfrm>
            <a:off x="1409700" y="692150"/>
            <a:ext cx="4038600" cy="2273300"/>
          </a:xfrm>
          <a:ln cap="flat"/>
        </p:spPr>
      </p:sp>
    </p:spTree>
    <p:extLst>
      <p:ext uri="{BB962C8B-B14F-4D97-AF65-F5344CB8AC3E}">
        <p14:creationId xmlns:p14="http://schemas.microsoft.com/office/powerpoint/2010/main" val="4783478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4" name="Rectangle 2"/>
          <p:cNvSpPr>
            <a:spLocks noGrp="1" noChangeArrowheads="1"/>
          </p:cNvSpPr>
          <p:nvPr>
            <p:ph type="body" idx="1"/>
          </p:nvPr>
        </p:nvSpPr>
        <p:spPr bwMode="auto">
          <a:xfrm>
            <a:off x="914400" y="3276600"/>
            <a:ext cx="5029200" cy="5181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endParaRPr lang="zh-CN" altLang="zh-CN"/>
          </a:p>
        </p:txBody>
      </p:sp>
      <p:sp>
        <p:nvSpPr>
          <p:cNvPr id="668675" name="Rectangle 3"/>
          <p:cNvSpPr>
            <a:spLocks noGrp="1" noRot="1" noChangeAspect="1" noChangeArrowheads="1" noTextEdit="1"/>
          </p:cNvSpPr>
          <p:nvPr>
            <p:ph type="sldImg"/>
          </p:nvPr>
        </p:nvSpPr>
        <p:spPr bwMode="auto">
          <a:xfrm>
            <a:off x="1409700" y="692150"/>
            <a:ext cx="4038600" cy="2273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50966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770" name="Rectangle 2"/>
          <p:cNvSpPr>
            <a:spLocks noGrp="1" noChangeArrowheads="1"/>
          </p:cNvSpPr>
          <p:nvPr>
            <p:ph type="body" idx="1"/>
          </p:nvPr>
        </p:nvSpPr>
        <p:spPr bwMode="auto">
          <a:xfrm>
            <a:off x="914400" y="3276600"/>
            <a:ext cx="5029200" cy="5181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endParaRPr lang="zh-CN" altLang="zh-CN"/>
          </a:p>
        </p:txBody>
      </p:sp>
      <p:sp>
        <p:nvSpPr>
          <p:cNvPr id="672771" name="Rectangle 3"/>
          <p:cNvSpPr>
            <a:spLocks noGrp="1" noRot="1" noChangeAspect="1" noChangeArrowheads="1" noTextEdit="1"/>
          </p:cNvSpPr>
          <p:nvPr>
            <p:ph type="sldImg"/>
          </p:nvPr>
        </p:nvSpPr>
        <p:spPr bwMode="auto">
          <a:xfrm>
            <a:off x="1409700" y="692150"/>
            <a:ext cx="4038600" cy="2273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12160771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914" name="Rectangle 2"/>
          <p:cNvSpPr>
            <a:spLocks noGrp="1" noChangeArrowheads="1"/>
          </p:cNvSpPr>
          <p:nvPr>
            <p:ph type="body" idx="1"/>
          </p:nvPr>
        </p:nvSpPr>
        <p:spPr bwMode="auto">
          <a:xfrm>
            <a:off x="914400" y="3276600"/>
            <a:ext cx="5029200" cy="5181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endParaRPr lang="zh-CN" altLang="zh-CN"/>
          </a:p>
        </p:txBody>
      </p:sp>
      <p:sp>
        <p:nvSpPr>
          <p:cNvPr id="678915" name="Rectangle 3"/>
          <p:cNvSpPr>
            <a:spLocks noGrp="1" noRot="1" noChangeAspect="1" noChangeArrowheads="1" noTextEdit="1"/>
          </p:cNvSpPr>
          <p:nvPr>
            <p:ph type="sldImg"/>
          </p:nvPr>
        </p:nvSpPr>
        <p:spPr bwMode="auto">
          <a:xfrm>
            <a:off x="1409700" y="692150"/>
            <a:ext cx="4038600" cy="2273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521316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9EE45C6-1978-440F-A48F-447FFF001D25}" type="datetimeFigureOut">
              <a:rPr lang="zh-CN" altLang="en-US" smtClean="0"/>
              <a:t>2017/12/19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8EAE21-77BF-4D6D-9F71-7090B043F440}" type="slidenum">
              <a:rPr lang="zh-CN" altLang="en-US" smtClean="0"/>
              <a:t>‹#›</a:t>
            </a:fld>
            <a:endParaRPr lang="zh-CN" altLang="en-US"/>
          </a:p>
        </p:txBody>
      </p:sp>
    </p:spTree>
    <p:extLst>
      <p:ext uri="{BB962C8B-B14F-4D97-AF65-F5344CB8AC3E}">
        <p14:creationId xmlns:p14="http://schemas.microsoft.com/office/powerpoint/2010/main" val="1581452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9EE45C6-1978-440F-A48F-447FFF001D25}" type="datetimeFigureOut">
              <a:rPr lang="zh-CN" altLang="en-US" smtClean="0"/>
              <a:t>2017/12/19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8EAE21-77BF-4D6D-9F71-7090B043F440}" type="slidenum">
              <a:rPr lang="zh-CN" altLang="en-US" smtClean="0"/>
              <a:t>‹#›</a:t>
            </a:fld>
            <a:endParaRPr lang="zh-CN" altLang="en-US"/>
          </a:p>
        </p:txBody>
      </p:sp>
    </p:spTree>
    <p:extLst>
      <p:ext uri="{BB962C8B-B14F-4D97-AF65-F5344CB8AC3E}">
        <p14:creationId xmlns:p14="http://schemas.microsoft.com/office/powerpoint/2010/main" val="2744939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9EE45C6-1978-440F-A48F-447FFF001D25}" type="datetimeFigureOut">
              <a:rPr lang="zh-CN" altLang="en-US" smtClean="0"/>
              <a:t>2017/12/19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8EAE21-77BF-4D6D-9F71-7090B043F440}" type="slidenum">
              <a:rPr lang="zh-CN" altLang="en-US" smtClean="0"/>
              <a:t>‹#›</a:t>
            </a:fld>
            <a:endParaRPr lang="zh-CN" altLang="en-US"/>
          </a:p>
        </p:txBody>
      </p:sp>
    </p:spTree>
    <p:extLst>
      <p:ext uri="{BB962C8B-B14F-4D97-AF65-F5344CB8AC3E}">
        <p14:creationId xmlns:p14="http://schemas.microsoft.com/office/powerpoint/2010/main" val="33397903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334433" y="188913"/>
            <a:ext cx="10972800" cy="855662"/>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24417" y="1628776"/>
            <a:ext cx="53848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212417" y="1628775"/>
            <a:ext cx="53848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212417" y="3967164"/>
            <a:ext cx="53848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10"/>
          </p:nvPr>
        </p:nvSpPr>
        <p:spPr>
          <a:xfrm>
            <a:off x="7920567" y="6381750"/>
            <a:ext cx="3860800" cy="476250"/>
          </a:xfrm>
        </p:spPr>
        <p:txBody>
          <a:bodyPr/>
          <a:lstStyle>
            <a:lvl1pPr>
              <a:defRPr/>
            </a:lvl1pPr>
          </a:lstStyle>
          <a:p>
            <a:r>
              <a:rPr lang="zh-CN" altLang="en-US"/>
              <a:t>暨南大学统计学系</a:t>
            </a:r>
          </a:p>
        </p:txBody>
      </p:sp>
    </p:spTree>
    <p:extLst>
      <p:ext uri="{BB962C8B-B14F-4D97-AF65-F5344CB8AC3E}">
        <p14:creationId xmlns:p14="http://schemas.microsoft.com/office/powerpoint/2010/main" val="2713310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9EE45C6-1978-440F-A48F-447FFF001D25}" type="datetimeFigureOut">
              <a:rPr lang="zh-CN" altLang="en-US" smtClean="0"/>
              <a:t>2017/12/19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8EAE21-77BF-4D6D-9F71-7090B043F440}" type="slidenum">
              <a:rPr lang="zh-CN" altLang="en-US" smtClean="0"/>
              <a:t>‹#›</a:t>
            </a:fld>
            <a:endParaRPr lang="zh-CN" altLang="en-US"/>
          </a:p>
        </p:txBody>
      </p:sp>
    </p:spTree>
    <p:extLst>
      <p:ext uri="{BB962C8B-B14F-4D97-AF65-F5344CB8AC3E}">
        <p14:creationId xmlns:p14="http://schemas.microsoft.com/office/powerpoint/2010/main" val="2314413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9EE45C6-1978-440F-A48F-447FFF001D25}" type="datetimeFigureOut">
              <a:rPr lang="zh-CN" altLang="en-US" smtClean="0"/>
              <a:t>2017/12/19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8EAE21-77BF-4D6D-9F71-7090B043F440}" type="slidenum">
              <a:rPr lang="zh-CN" altLang="en-US" smtClean="0"/>
              <a:t>‹#›</a:t>
            </a:fld>
            <a:endParaRPr lang="zh-CN" altLang="en-US"/>
          </a:p>
        </p:txBody>
      </p:sp>
    </p:spTree>
    <p:extLst>
      <p:ext uri="{BB962C8B-B14F-4D97-AF65-F5344CB8AC3E}">
        <p14:creationId xmlns:p14="http://schemas.microsoft.com/office/powerpoint/2010/main" val="18045383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9EE45C6-1978-440F-A48F-447FFF001D25}" type="datetimeFigureOut">
              <a:rPr lang="zh-CN" altLang="en-US" smtClean="0"/>
              <a:t>2017/12/19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D8EAE21-77BF-4D6D-9F71-7090B043F440}" type="slidenum">
              <a:rPr lang="zh-CN" altLang="en-US" smtClean="0"/>
              <a:t>‹#›</a:t>
            </a:fld>
            <a:endParaRPr lang="zh-CN" altLang="en-US"/>
          </a:p>
        </p:txBody>
      </p:sp>
    </p:spTree>
    <p:extLst>
      <p:ext uri="{BB962C8B-B14F-4D97-AF65-F5344CB8AC3E}">
        <p14:creationId xmlns:p14="http://schemas.microsoft.com/office/powerpoint/2010/main" val="1577103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9EE45C6-1978-440F-A48F-447FFF001D25}" type="datetimeFigureOut">
              <a:rPr lang="zh-CN" altLang="en-US" smtClean="0"/>
              <a:t>2017/12/19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D8EAE21-77BF-4D6D-9F71-7090B043F440}" type="slidenum">
              <a:rPr lang="zh-CN" altLang="en-US" smtClean="0"/>
              <a:t>‹#›</a:t>
            </a:fld>
            <a:endParaRPr lang="zh-CN" altLang="en-US"/>
          </a:p>
        </p:txBody>
      </p:sp>
    </p:spTree>
    <p:extLst>
      <p:ext uri="{BB962C8B-B14F-4D97-AF65-F5344CB8AC3E}">
        <p14:creationId xmlns:p14="http://schemas.microsoft.com/office/powerpoint/2010/main" val="709711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9EE45C6-1978-440F-A48F-447FFF001D25}" type="datetimeFigureOut">
              <a:rPr lang="zh-CN" altLang="en-US" smtClean="0"/>
              <a:t>2017/12/19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D8EAE21-77BF-4D6D-9F71-7090B043F440}" type="slidenum">
              <a:rPr lang="zh-CN" altLang="en-US" smtClean="0"/>
              <a:t>‹#›</a:t>
            </a:fld>
            <a:endParaRPr lang="zh-CN" altLang="en-US"/>
          </a:p>
        </p:txBody>
      </p:sp>
    </p:spTree>
    <p:extLst>
      <p:ext uri="{BB962C8B-B14F-4D97-AF65-F5344CB8AC3E}">
        <p14:creationId xmlns:p14="http://schemas.microsoft.com/office/powerpoint/2010/main" val="874575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9EE45C6-1978-440F-A48F-447FFF001D25}" type="datetimeFigureOut">
              <a:rPr lang="zh-CN" altLang="en-US" smtClean="0"/>
              <a:t>2017/12/19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D8EAE21-77BF-4D6D-9F71-7090B043F440}" type="slidenum">
              <a:rPr lang="zh-CN" altLang="en-US" smtClean="0"/>
              <a:t>‹#›</a:t>
            </a:fld>
            <a:endParaRPr lang="zh-CN" altLang="en-US"/>
          </a:p>
        </p:txBody>
      </p:sp>
    </p:spTree>
    <p:extLst>
      <p:ext uri="{BB962C8B-B14F-4D97-AF65-F5344CB8AC3E}">
        <p14:creationId xmlns:p14="http://schemas.microsoft.com/office/powerpoint/2010/main" val="2381503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9EE45C6-1978-440F-A48F-447FFF001D25}" type="datetimeFigureOut">
              <a:rPr lang="zh-CN" altLang="en-US" smtClean="0"/>
              <a:t>2017/12/19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D8EAE21-77BF-4D6D-9F71-7090B043F440}" type="slidenum">
              <a:rPr lang="zh-CN" altLang="en-US" smtClean="0"/>
              <a:t>‹#›</a:t>
            </a:fld>
            <a:endParaRPr lang="zh-CN" altLang="en-US"/>
          </a:p>
        </p:txBody>
      </p:sp>
    </p:spTree>
    <p:extLst>
      <p:ext uri="{BB962C8B-B14F-4D97-AF65-F5344CB8AC3E}">
        <p14:creationId xmlns:p14="http://schemas.microsoft.com/office/powerpoint/2010/main" val="2376355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9EE45C6-1978-440F-A48F-447FFF001D25}" type="datetimeFigureOut">
              <a:rPr lang="zh-CN" altLang="en-US" smtClean="0"/>
              <a:t>2017/12/19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D8EAE21-77BF-4D6D-9F71-7090B043F440}" type="slidenum">
              <a:rPr lang="zh-CN" altLang="en-US" smtClean="0"/>
              <a:t>‹#›</a:t>
            </a:fld>
            <a:endParaRPr lang="zh-CN" altLang="en-US"/>
          </a:p>
        </p:txBody>
      </p:sp>
    </p:spTree>
    <p:extLst>
      <p:ext uri="{BB962C8B-B14F-4D97-AF65-F5344CB8AC3E}">
        <p14:creationId xmlns:p14="http://schemas.microsoft.com/office/powerpoint/2010/main" val="3184640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EE45C6-1978-440F-A48F-447FFF001D25}" type="datetimeFigureOut">
              <a:rPr lang="zh-CN" altLang="en-US" smtClean="0"/>
              <a:t>2017/12/19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8EAE21-77BF-4D6D-9F71-7090B043F440}" type="slidenum">
              <a:rPr lang="zh-CN" altLang="en-US" smtClean="0"/>
              <a:t>‹#›</a:t>
            </a:fld>
            <a:endParaRPr lang="zh-CN" altLang="en-US"/>
          </a:p>
        </p:txBody>
      </p:sp>
    </p:spTree>
    <p:extLst>
      <p:ext uri="{BB962C8B-B14F-4D97-AF65-F5344CB8AC3E}">
        <p14:creationId xmlns:p14="http://schemas.microsoft.com/office/powerpoint/2010/main" val="13650261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2.wmf"/><Relationship Id="rId4" Type="http://schemas.openxmlformats.org/officeDocument/2006/relationships/oleObject" Target="../embeddings/oleObject4.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4.e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7.bin"/><Relationship Id="rId5" Type="http://schemas.openxmlformats.org/officeDocument/2006/relationships/image" Target="../media/image3.emf"/><Relationship Id="rId4" Type="http://schemas.openxmlformats.org/officeDocument/2006/relationships/oleObject" Target="../embeddings/oleObject6.bin"/></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6.png"/><Relationship Id="rId5" Type="http://schemas.openxmlformats.org/officeDocument/2006/relationships/image" Target="../media/image5.emf"/><Relationship Id="rId4" Type="http://schemas.openxmlformats.org/officeDocument/2006/relationships/oleObject" Target="../embeddings/oleObject8.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8.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0.bin"/><Relationship Id="rId5" Type="http://schemas.openxmlformats.org/officeDocument/2006/relationships/image" Target="../media/image7.wmf"/><Relationship Id="rId4" Type="http://schemas.openxmlformats.org/officeDocument/2006/relationships/oleObject" Target="../embeddings/oleObject9.bin"/></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9.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2.bin"/><Relationship Id="rId5" Type="http://schemas.openxmlformats.org/officeDocument/2006/relationships/image" Target="../media/image8.wmf"/><Relationship Id="rId4" Type="http://schemas.openxmlformats.org/officeDocument/2006/relationships/oleObject" Target="../embeddings/oleObject11.bin"/></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0.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4.bin"/><Relationship Id="rId5" Type="http://schemas.openxmlformats.org/officeDocument/2006/relationships/image" Target="../media/image8.wmf"/><Relationship Id="rId4" Type="http://schemas.openxmlformats.org/officeDocument/2006/relationships/oleObject" Target="../embeddings/oleObject13.bin"/></Relationships>
</file>

<file path=ppt/slides/_rels/slide23.xml.rels><?xml version="1.0" encoding="UTF-8" standalone="yes"?>
<Relationships xmlns="http://schemas.openxmlformats.org/package/2006/relationships"><Relationship Id="rId8" Type="http://schemas.openxmlformats.org/officeDocument/2006/relationships/image" Target="../media/image11.wmf"/><Relationship Id="rId13" Type="http://schemas.openxmlformats.org/officeDocument/2006/relationships/oleObject" Target="../embeddings/oleObject18.bin"/><Relationship Id="rId3" Type="http://schemas.openxmlformats.org/officeDocument/2006/relationships/image" Target="../media/image16.png"/><Relationship Id="rId7" Type="http://schemas.openxmlformats.org/officeDocument/2006/relationships/oleObject" Target="../embeddings/oleObject16.bin"/><Relationship Id="rId12"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8.wmf"/><Relationship Id="rId11" Type="http://schemas.openxmlformats.org/officeDocument/2006/relationships/image" Target="../media/image18.png"/><Relationship Id="rId5" Type="http://schemas.openxmlformats.org/officeDocument/2006/relationships/oleObject" Target="../embeddings/oleObject15.bin"/><Relationship Id="rId10" Type="http://schemas.openxmlformats.org/officeDocument/2006/relationships/image" Target="../media/image12.wmf"/><Relationship Id="rId4" Type="http://schemas.openxmlformats.org/officeDocument/2006/relationships/image" Target="../media/image17.png"/><Relationship Id="rId9" Type="http://schemas.openxmlformats.org/officeDocument/2006/relationships/oleObject" Target="../embeddings/oleObject17.bin"/><Relationship Id="rId14" Type="http://schemas.openxmlformats.org/officeDocument/2006/relationships/oleObject" Target="../embeddings/oleObject19.bin"/></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14.e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21.bin"/><Relationship Id="rId5" Type="http://schemas.openxmlformats.org/officeDocument/2006/relationships/image" Target="../media/image13.emf"/><Relationship Id="rId4" Type="http://schemas.openxmlformats.org/officeDocument/2006/relationships/oleObject" Target="../embeddings/oleObject20.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image" Target="../media/image16.e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23.bin"/><Relationship Id="rId5" Type="http://schemas.openxmlformats.org/officeDocument/2006/relationships/image" Target="../media/image15.emf"/><Relationship Id="rId4" Type="http://schemas.openxmlformats.org/officeDocument/2006/relationships/oleObject" Target="../embeddings/oleObject22.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2.wmf"/><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900" name="Rectangle 4"/>
          <p:cNvSpPr>
            <a:spLocks noGrp="1" noChangeArrowheads="1"/>
          </p:cNvSpPr>
          <p:nvPr>
            <p:ph type="ctrTitle"/>
          </p:nvPr>
        </p:nvSpPr>
        <p:spPr>
          <a:xfrm>
            <a:off x="2672881" y="2519340"/>
            <a:ext cx="7040562" cy="1143000"/>
          </a:xfrm>
        </p:spPr>
        <p:txBody>
          <a:bodyPr anchor="ctr"/>
          <a:lstStyle/>
          <a:p>
            <a:r>
              <a:rPr lang="zh-CN" altLang="en-US" sz="4800" b="1" dirty="0" smtClean="0">
                <a:latin typeface="黑体" panose="02010609060101010101" pitchFamily="49" charset="-122"/>
              </a:rPr>
              <a:t>第十章   </a:t>
            </a:r>
            <a:r>
              <a:rPr lang="zh-CN" altLang="en-US" sz="4800" b="1" dirty="0">
                <a:latin typeface="黑体" panose="02010609060101010101" pitchFamily="49" charset="-122"/>
              </a:rPr>
              <a:t>假设检验</a:t>
            </a:r>
          </a:p>
        </p:txBody>
      </p:sp>
    </p:spTree>
    <p:extLst>
      <p:ext uri="{BB962C8B-B14F-4D97-AF65-F5344CB8AC3E}">
        <p14:creationId xmlns:p14="http://schemas.microsoft.com/office/powerpoint/2010/main" val="552924334"/>
      </p:ext>
    </p:extLst>
  </p:cSld>
  <p:clrMapOvr>
    <a:masterClrMapping/>
  </p:clrMapOvr>
  <p:transition>
    <p:zo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7890" name="Rectangle 2"/>
          <p:cNvSpPr>
            <a:spLocks noGrp="1" noChangeArrowheads="1"/>
          </p:cNvSpPr>
          <p:nvPr>
            <p:ph type="title"/>
          </p:nvPr>
        </p:nvSpPr>
        <p:spPr>
          <a:xfrm>
            <a:off x="1524000" y="290513"/>
            <a:ext cx="5499100" cy="855662"/>
          </a:xfrm>
          <a:noFill/>
          <a:ln/>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chor="ctr" anchorCtr="1">
            <a:normAutofit/>
          </a:bodyPr>
          <a:lstStyle/>
          <a:p>
            <a:pPr algn="l"/>
            <a:r>
              <a:rPr lang="zh-CN" altLang="en-US" sz="3600"/>
              <a:t>（</a:t>
            </a:r>
            <a:r>
              <a:rPr lang="en-US" altLang="zh-CN" sz="3600"/>
              <a:t>4</a:t>
            </a:r>
            <a:r>
              <a:rPr lang="zh-CN" altLang="en-US" sz="3600"/>
              <a:t>）作出统计决策</a:t>
            </a:r>
            <a:endParaRPr lang="zh-CN" altLang="en-US" sz="2800" b="1">
              <a:latin typeface="Symbol" panose="05050102010706020507" pitchFamily="18" charset="2"/>
            </a:endParaRPr>
          </a:p>
        </p:txBody>
      </p:sp>
      <p:sp>
        <p:nvSpPr>
          <p:cNvPr id="677891" name="Rectangle 3"/>
          <p:cNvSpPr>
            <a:spLocks noGrp="1" noChangeArrowheads="1"/>
          </p:cNvSpPr>
          <p:nvPr>
            <p:ph type="body" sz="half" idx="1"/>
          </p:nvPr>
        </p:nvSpPr>
        <p:spPr>
          <a:xfrm>
            <a:off x="2132013" y="1958976"/>
            <a:ext cx="8191500" cy="4525963"/>
          </a:xfrm>
          <a:noFill/>
          <a:ln/>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ormAutofit/>
          </a:bodyPr>
          <a:lstStyle/>
          <a:p>
            <a:pPr marL="609600" indent="-609600">
              <a:buFontTx/>
              <a:buAutoNum type="arabicPeriod"/>
            </a:pPr>
            <a:r>
              <a:rPr lang="zh-CN" altLang="en-US" dirty="0">
                <a:latin typeface="黑体" panose="02010609060101010101" pitchFamily="49" charset="-122"/>
                <a:ea typeface="黑体" panose="02010609060101010101" pitchFamily="49" charset="-122"/>
              </a:rPr>
              <a:t>计算检验的统计量</a:t>
            </a:r>
          </a:p>
          <a:p>
            <a:pPr marL="609600" indent="-609600">
              <a:buFontTx/>
              <a:buAutoNum type="arabicPeriod"/>
            </a:pPr>
            <a:r>
              <a:rPr lang="zh-CN" altLang="en-US" dirty="0">
                <a:latin typeface="黑体" panose="02010609060101010101" pitchFamily="49" charset="-122"/>
                <a:ea typeface="黑体" panose="02010609060101010101" pitchFamily="49" charset="-122"/>
              </a:rPr>
              <a:t>根据给定的</a:t>
            </a:r>
            <a:r>
              <a:rPr lang="zh-CN" altLang="en-US" dirty="0" smtClean="0">
                <a:latin typeface="黑体" panose="02010609060101010101" pitchFamily="49" charset="-122"/>
                <a:ea typeface="黑体" panose="02010609060101010101" pitchFamily="49" charset="-122"/>
              </a:rPr>
              <a:t>显著性水平</a:t>
            </a:r>
            <a:r>
              <a:rPr lang="zh-CN" altLang="en-US" i="1" dirty="0" smtClean="0">
                <a:latin typeface="黑体" panose="02010609060101010101" pitchFamily="49" charset="-122"/>
                <a:ea typeface="黑体" panose="02010609060101010101" pitchFamily="49" charset="-122"/>
              </a:rPr>
              <a:t>  </a:t>
            </a:r>
            <a:r>
              <a:rPr lang="zh-CN" altLang="en-US" dirty="0" smtClean="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查表得出相应的临界值将检验统计量的值</a:t>
            </a:r>
            <a:r>
              <a:rPr lang="zh-CN" altLang="en-US" dirty="0" smtClean="0">
                <a:latin typeface="黑体" panose="02010609060101010101" pitchFamily="49" charset="-122"/>
                <a:ea typeface="黑体" panose="02010609060101010101" pitchFamily="49" charset="-122"/>
              </a:rPr>
              <a:t>与</a:t>
            </a:r>
            <a:r>
              <a:rPr lang="zh-CN" altLang="en-US" i="1" dirty="0" smtClean="0">
                <a:latin typeface="黑体" panose="02010609060101010101" pitchFamily="49" charset="-122"/>
                <a:ea typeface="黑体" panose="02010609060101010101" pitchFamily="49" charset="-122"/>
              </a:rPr>
              <a:t>  </a:t>
            </a:r>
            <a:r>
              <a:rPr lang="zh-CN" altLang="en-US" dirty="0" smtClean="0">
                <a:latin typeface="黑体" panose="02010609060101010101" pitchFamily="49" charset="-122"/>
                <a:ea typeface="黑体" panose="02010609060101010101" pitchFamily="49" charset="-122"/>
              </a:rPr>
              <a:t>水平</a:t>
            </a:r>
            <a:r>
              <a:rPr lang="zh-CN" altLang="en-US" dirty="0">
                <a:latin typeface="黑体" panose="02010609060101010101" pitchFamily="49" charset="-122"/>
                <a:ea typeface="黑体" panose="02010609060101010101" pitchFamily="49" charset="-122"/>
              </a:rPr>
              <a:t>的临界值进行比较</a:t>
            </a:r>
          </a:p>
          <a:p>
            <a:pPr marL="609600" indent="-609600">
              <a:buFontTx/>
              <a:buAutoNum type="arabicPeriod"/>
            </a:pPr>
            <a:r>
              <a:rPr lang="zh-CN" altLang="en-US" dirty="0">
                <a:latin typeface="黑体" panose="02010609060101010101" pitchFamily="49" charset="-122"/>
                <a:ea typeface="黑体" panose="02010609060101010101" pitchFamily="49" charset="-122"/>
              </a:rPr>
              <a:t>得出拒绝或不拒绝原假设的结论</a:t>
            </a:r>
          </a:p>
        </p:txBody>
      </p:sp>
      <p:graphicFrame>
        <p:nvGraphicFramePr>
          <p:cNvPr id="677892" name="Object 4"/>
          <p:cNvGraphicFramePr>
            <a:graphicFrameLocks noGrp="1" noChangeAspect="1"/>
          </p:cNvGraphicFramePr>
          <p:nvPr>
            <p:ph sz="quarter" idx="2"/>
            <p:extLst>
              <p:ext uri="{D42A27DB-BD31-4B8C-83A1-F6EECF244321}">
                <p14:modId xmlns:p14="http://schemas.microsoft.com/office/powerpoint/2010/main" val="1651769105"/>
              </p:ext>
            </p:extLst>
          </p:nvPr>
        </p:nvGraphicFramePr>
        <p:xfrm>
          <a:off x="6446245" y="2608971"/>
          <a:ext cx="279400" cy="255588"/>
        </p:xfrm>
        <a:graphic>
          <a:graphicData uri="http://schemas.openxmlformats.org/presentationml/2006/ole">
            <mc:AlternateContent xmlns:mc="http://schemas.openxmlformats.org/markup-compatibility/2006">
              <mc:Choice xmlns:v="urn:schemas-microsoft-com:vml" Requires="v">
                <p:oleObj spid="_x0000_s3122" name="公式" r:id="rId4" imgW="152334" imgH="139639" progId="Equation.3">
                  <p:embed/>
                </p:oleObj>
              </mc:Choice>
              <mc:Fallback>
                <p:oleObj name="公式" r:id="rId4" imgW="152334" imgH="139639"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46245" y="2608971"/>
                        <a:ext cx="279400" cy="255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7894" name="Object 6"/>
          <p:cNvGraphicFramePr>
            <a:graphicFrameLocks noGrp="1" noChangeAspect="1"/>
          </p:cNvGraphicFramePr>
          <p:nvPr>
            <p:ph sz="quarter" idx="3"/>
            <p:extLst>
              <p:ext uri="{D42A27DB-BD31-4B8C-83A1-F6EECF244321}">
                <p14:modId xmlns:p14="http://schemas.microsoft.com/office/powerpoint/2010/main" val="614761620"/>
              </p:ext>
            </p:extLst>
          </p:nvPr>
        </p:nvGraphicFramePr>
        <p:xfrm>
          <a:off x="6725645" y="2970883"/>
          <a:ext cx="317500" cy="290513"/>
        </p:xfrm>
        <a:graphic>
          <a:graphicData uri="http://schemas.openxmlformats.org/presentationml/2006/ole">
            <mc:AlternateContent xmlns:mc="http://schemas.openxmlformats.org/markup-compatibility/2006">
              <mc:Choice xmlns:v="urn:schemas-microsoft-com:vml" Requires="v">
                <p:oleObj spid="_x0000_s3123" name="公式" r:id="rId6" imgW="152334" imgH="139639" progId="Equation.3">
                  <p:embed/>
                </p:oleObj>
              </mc:Choice>
              <mc:Fallback>
                <p:oleObj name="公式" r:id="rId6" imgW="152334" imgH="139639"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25645" y="2970883"/>
                        <a:ext cx="317500" cy="290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136864603"/>
      </p:ext>
    </p:extLst>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8834" name="Rectangle 2"/>
          <p:cNvSpPr>
            <a:spLocks noGrp="1" noChangeArrowheads="1"/>
          </p:cNvSpPr>
          <p:nvPr>
            <p:ph type="title"/>
          </p:nvPr>
        </p:nvSpPr>
        <p:spPr>
          <a:xfrm>
            <a:off x="1401935" y="545431"/>
            <a:ext cx="5168900" cy="690562"/>
          </a:xfrm>
          <a:noFill/>
          <a:ln/>
        </p:spPr>
        <p:txBody>
          <a:bodyPr vert="horz" lIns="90488" tIns="44450" rIns="90488" bIns="44450" rtlCol="0" anchor="ctr" anchorCtr="1">
            <a:normAutofit/>
          </a:bodyPr>
          <a:lstStyle/>
          <a:p>
            <a:pPr algn="l"/>
            <a:r>
              <a:rPr lang="en-US" altLang="zh-CN" sz="3600" b="1" dirty="0"/>
              <a:t>4</a:t>
            </a:r>
            <a:r>
              <a:rPr lang="zh-CN" altLang="en-US" sz="3600" b="1" dirty="0"/>
              <a:t>、双侧检验与单侧检验</a:t>
            </a:r>
            <a:endParaRPr lang="zh-CN" altLang="en-US" sz="3200" b="1" dirty="0"/>
          </a:p>
        </p:txBody>
      </p:sp>
      <p:graphicFrame>
        <p:nvGraphicFramePr>
          <p:cNvPr id="888921" name="Group 89"/>
          <p:cNvGraphicFramePr>
            <a:graphicFrameLocks noGrp="1"/>
          </p:cNvGraphicFramePr>
          <p:nvPr/>
        </p:nvGraphicFramePr>
        <p:xfrm>
          <a:off x="2146300" y="2362200"/>
          <a:ext cx="7507288" cy="2197100"/>
        </p:xfrm>
        <a:graphic>
          <a:graphicData uri="http://schemas.openxmlformats.org/drawingml/2006/table">
            <a:tbl>
              <a:tblPr/>
              <a:tblGrid>
                <a:gridCol w="1876425">
                  <a:extLst>
                    <a:ext uri="{9D8B030D-6E8A-4147-A177-3AD203B41FA5}">
                      <a16:colId xmlns:a16="http://schemas.microsoft.com/office/drawing/2014/main" xmlns="" val="20000"/>
                    </a:ext>
                  </a:extLst>
                </a:gridCol>
                <a:gridCol w="1878013">
                  <a:extLst>
                    <a:ext uri="{9D8B030D-6E8A-4147-A177-3AD203B41FA5}">
                      <a16:colId xmlns:a16="http://schemas.microsoft.com/office/drawing/2014/main" xmlns="" val="20001"/>
                    </a:ext>
                  </a:extLst>
                </a:gridCol>
                <a:gridCol w="1876425">
                  <a:extLst>
                    <a:ext uri="{9D8B030D-6E8A-4147-A177-3AD203B41FA5}">
                      <a16:colId xmlns:a16="http://schemas.microsoft.com/office/drawing/2014/main" xmlns="" val="20002"/>
                    </a:ext>
                  </a:extLst>
                </a:gridCol>
                <a:gridCol w="1876425">
                  <a:extLst>
                    <a:ext uri="{9D8B030D-6E8A-4147-A177-3AD203B41FA5}">
                      <a16:colId xmlns:a16="http://schemas.microsoft.com/office/drawing/2014/main" xmlns="" val="20003"/>
                    </a:ext>
                  </a:extLst>
                </a:gridCol>
              </a:tblGrid>
              <a:tr h="749300">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marL="685800" indent="-228600">
                        <a:spcBef>
                          <a:spcPct val="20000"/>
                        </a:spcBef>
                        <a:defRPr sz="2400" b="1">
                          <a:solidFill>
                            <a:schemeClr val="bg1"/>
                          </a:solidFill>
                          <a:latin typeface="Arial" panose="020B0604020202020204" pitchFamily="34" charset="0"/>
                          <a:ea typeface="宋体" panose="02010600030101010101" pitchFamily="2" charset="-122"/>
                        </a:defRPr>
                      </a:lvl2pPr>
                      <a:lvl3pPr marL="1085850" indent="-171450">
                        <a:spcBef>
                          <a:spcPct val="20000"/>
                        </a:spcBef>
                        <a:defRPr sz="2000" b="1">
                          <a:solidFill>
                            <a:schemeClr val="bg1"/>
                          </a:solidFill>
                          <a:latin typeface="Arial" panose="020B0604020202020204" pitchFamily="34" charset="0"/>
                          <a:ea typeface="宋体" panose="02010600030101010101" pitchFamily="2" charset="-122"/>
                        </a:defRPr>
                      </a:lvl3pPr>
                      <a:lvl4pPr marL="1428750" indent="-57150">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anose="020B0604020202020204" pitchFamily="34" charset="0"/>
                          <a:ea typeface="微软简秀圆" pitchFamily="49" charset="-122"/>
                        </a:rPr>
                        <a:t>假设</a:t>
                      </a:r>
                    </a:p>
                  </a:txBody>
                  <a:tcPr anchor="ctr" horzOverflow="overflow">
                    <a:lnL w="12700" cap="flat" cmpd="sng" algn="ctr">
                      <a:solidFill>
                        <a:srgbClr val="D200AF"/>
                      </a:solidFill>
                      <a:prstDash val="solid"/>
                      <a:round/>
                      <a:headEnd type="none" w="med" len="med"/>
                      <a:tailEnd type="none" w="med" len="med"/>
                    </a:lnL>
                    <a:lnR w="12700" cap="flat" cmpd="sng" algn="ctr">
                      <a:solidFill>
                        <a:srgbClr val="D200AF"/>
                      </a:solidFill>
                      <a:prstDash val="solid"/>
                      <a:round/>
                      <a:headEnd type="none" w="med" len="med"/>
                      <a:tailEnd type="none" w="med" len="med"/>
                    </a:lnR>
                    <a:lnT w="12700" cap="flat" cmpd="sng" algn="ctr">
                      <a:solidFill>
                        <a:srgbClr val="D200AF"/>
                      </a:solidFill>
                      <a:prstDash val="solid"/>
                      <a:round/>
                      <a:headEnd type="none" w="med" len="med"/>
                      <a:tailEnd type="none" w="med" len="med"/>
                    </a:lnT>
                    <a:lnB w="12700" cap="flat" cmpd="sng" algn="ctr">
                      <a:solidFill>
                        <a:srgbClr val="D200AF"/>
                      </a:solidFill>
                      <a:prstDash val="solid"/>
                      <a:round/>
                      <a:headEnd type="none" w="med" len="med"/>
                      <a:tailEnd type="none" w="med" len="med"/>
                    </a:lnB>
                    <a:lnTlToBr>
                      <a:noFill/>
                    </a:lnTlToBr>
                    <a:lnBlToTr>
                      <a:noFill/>
                    </a:lnBlToTr>
                    <a:solidFill>
                      <a:srgbClr val="FEC674"/>
                    </a:solidFill>
                  </a:tcPr>
                </a:tc>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marL="685800" indent="-228600">
                        <a:spcBef>
                          <a:spcPct val="20000"/>
                        </a:spcBef>
                        <a:defRPr sz="2400" b="1">
                          <a:solidFill>
                            <a:schemeClr val="bg1"/>
                          </a:solidFill>
                          <a:latin typeface="Arial" panose="020B0604020202020204" pitchFamily="34" charset="0"/>
                          <a:ea typeface="宋体" panose="02010600030101010101" pitchFamily="2" charset="-122"/>
                        </a:defRPr>
                      </a:lvl2pPr>
                      <a:lvl3pPr marL="1085850" indent="-171450">
                        <a:spcBef>
                          <a:spcPct val="20000"/>
                        </a:spcBef>
                        <a:defRPr sz="2000" b="1">
                          <a:solidFill>
                            <a:schemeClr val="bg1"/>
                          </a:solidFill>
                          <a:latin typeface="Arial" panose="020B0604020202020204" pitchFamily="34" charset="0"/>
                          <a:ea typeface="宋体" panose="02010600030101010101" pitchFamily="2" charset="-122"/>
                        </a:defRPr>
                      </a:lvl3pPr>
                      <a:lvl4pPr marL="1428750" indent="-57150">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宋体" panose="02010600030101010101" pitchFamily="2" charset="-122"/>
                          <a:ea typeface="微软简秀圆" pitchFamily="49" charset="-122"/>
                        </a:rPr>
                        <a:t>双侧检验</a:t>
                      </a:r>
                    </a:p>
                  </a:txBody>
                  <a:tcPr anchor="ctr" horzOverflow="overflow">
                    <a:lnL w="12700" cap="flat" cmpd="sng" algn="ctr">
                      <a:solidFill>
                        <a:srgbClr val="D200AF"/>
                      </a:solidFill>
                      <a:prstDash val="solid"/>
                      <a:round/>
                      <a:headEnd type="none" w="med" len="med"/>
                      <a:tailEnd type="none" w="med" len="med"/>
                    </a:lnL>
                    <a:lnR w="12700" cap="flat" cmpd="sng" algn="ctr">
                      <a:solidFill>
                        <a:srgbClr val="D200AF"/>
                      </a:solidFill>
                      <a:prstDash val="solid"/>
                      <a:round/>
                      <a:headEnd type="none" w="med" len="med"/>
                      <a:tailEnd type="none" w="med" len="med"/>
                    </a:lnR>
                    <a:lnT w="12700" cap="flat" cmpd="sng" algn="ctr">
                      <a:solidFill>
                        <a:srgbClr val="D200AF"/>
                      </a:solidFill>
                      <a:prstDash val="solid"/>
                      <a:round/>
                      <a:headEnd type="none" w="med" len="med"/>
                      <a:tailEnd type="none" w="med" len="med"/>
                    </a:lnT>
                    <a:lnB w="12700" cap="flat" cmpd="sng" algn="ctr">
                      <a:solidFill>
                        <a:srgbClr val="D200AF"/>
                      </a:solidFill>
                      <a:prstDash val="solid"/>
                      <a:round/>
                      <a:headEnd type="none" w="med" len="med"/>
                      <a:tailEnd type="none" w="med" len="med"/>
                    </a:lnB>
                    <a:lnTlToBr>
                      <a:noFill/>
                    </a:lnTlToBr>
                    <a:lnBlToTr>
                      <a:noFill/>
                    </a:lnBlToTr>
                    <a:solidFill>
                      <a:srgbClr val="FFFF9B"/>
                    </a:solidFill>
                  </a:tcPr>
                </a:tc>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marL="685800" indent="-228600">
                        <a:spcBef>
                          <a:spcPct val="20000"/>
                        </a:spcBef>
                        <a:defRPr sz="2400" b="1">
                          <a:solidFill>
                            <a:schemeClr val="bg1"/>
                          </a:solidFill>
                          <a:latin typeface="Arial" panose="020B0604020202020204" pitchFamily="34" charset="0"/>
                          <a:ea typeface="宋体" panose="02010600030101010101" pitchFamily="2" charset="-122"/>
                        </a:defRPr>
                      </a:lvl2pPr>
                      <a:lvl3pPr marL="1085850" indent="-171450">
                        <a:spcBef>
                          <a:spcPct val="20000"/>
                        </a:spcBef>
                        <a:defRPr sz="2000" b="1">
                          <a:solidFill>
                            <a:schemeClr val="bg1"/>
                          </a:solidFill>
                          <a:latin typeface="Arial" panose="020B0604020202020204" pitchFamily="34" charset="0"/>
                          <a:ea typeface="宋体" panose="02010600030101010101" pitchFamily="2" charset="-122"/>
                        </a:defRPr>
                      </a:lvl3pPr>
                      <a:lvl4pPr marL="1428750" indent="-57150">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宋体" panose="02010600030101010101" pitchFamily="2" charset="-122"/>
                          <a:ea typeface="微软简秀圆" pitchFamily="49" charset="-122"/>
                        </a:rPr>
                        <a:t>左侧检验</a:t>
                      </a:r>
                      <a:endParaRPr kumimoji="0" lang="zh-CN" altLang="en-US" sz="2400" b="1" i="0" u="none" strike="noStrike" cap="none" normalizeH="0" baseline="0" smtClean="0">
                        <a:ln>
                          <a:noFill/>
                        </a:ln>
                        <a:solidFill>
                          <a:schemeClr val="tx1"/>
                        </a:solidFill>
                        <a:effectLst/>
                        <a:latin typeface="Arial" panose="020B0604020202020204" pitchFamily="34" charset="0"/>
                        <a:ea typeface="微软简秀圆" pitchFamily="49" charset="-122"/>
                      </a:endParaRPr>
                    </a:p>
                  </a:txBody>
                  <a:tcPr anchor="ctr" horzOverflow="overflow">
                    <a:lnL w="12700" cap="flat" cmpd="sng" algn="ctr">
                      <a:solidFill>
                        <a:srgbClr val="D200AF"/>
                      </a:solidFill>
                      <a:prstDash val="solid"/>
                      <a:round/>
                      <a:headEnd type="none" w="med" len="med"/>
                      <a:tailEnd type="none" w="med" len="med"/>
                    </a:lnL>
                    <a:lnR w="12700" cap="flat" cmpd="sng" algn="ctr">
                      <a:solidFill>
                        <a:srgbClr val="D200AF"/>
                      </a:solidFill>
                      <a:prstDash val="solid"/>
                      <a:round/>
                      <a:headEnd type="none" w="med" len="med"/>
                      <a:tailEnd type="none" w="med" len="med"/>
                    </a:lnR>
                    <a:lnT w="12700" cap="flat" cmpd="sng" algn="ctr">
                      <a:solidFill>
                        <a:srgbClr val="D200AF"/>
                      </a:solidFill>
                      <a:prstDash val="solid"/>
                      <a:round/>
                      <a:headEnd type="none" w="med" len="med"/>
                      <a:tailEnd type="none" w="med" len="med"/>
                    </a:lnT>
                    <a:lnB w="12700" cap="flat" cmpd="sng" algn="ctr">
                      <a:solidFill>
                        <a:srgbClr val="D200AF"/>
                      </a:solidFill>
                      <a:prstDash val="solid"/>
                      <a:round/>
                      <a:headEnd type="none" w="med" len="med"/>
                      <a:tailEnd type="none" w="med" len="med"/>
                    </a:lnB>
                    <a:lnTlToBr>
                      <a:noFill/>
                    </a:lnTlToBr>
                    <a:lnBlToTr>
                      <a:noFill/>
                    </a:lnBlToTr>
                    <a:solidFill>
                      <a:srgbClr val="FFFF9B"/>
                    </a:solidFill>
                  </a:tcPr>
                </a:tc>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marL="685800" indent="-228600">
                        <a:spcBef>
                          <a:spcPct val="20000"/>
                        </a:spcBef>
                        <a:defRPr sz="2400" b="1">
                          <a:solidFill>
                            <a:schemeClr val="bg1"/>
                          </a:solidFill>
                          <a:latin typeface="Arial" panose="020B0604020202020204" pitchFamily="34" charset="0"/>
                          <a:ea typeface="宋体" panose="02010600030101010101" pitchFamily="2" charset="-122"/>
                        </a:defRPr>
                      </a:lvl2pPr>
                      <a:lvl3pPr marL="1085850" indent="-171450">
                        <a:spcBef>
                          <a:spcPct val="20000"/>
                        </a:spcBef>
                        <a:defRPr sz="2000" b="1">
                          <a:solidFill>
                            <a:schemeClr val="bg1"/>
                          </a:solidFill>
                          <a:latin typeface="Arial" panose="020B0604020202020204" pitchFamily="34" charset="0"/>
                          <a:ea typeface="宋体" panose="02010600030101010101" pitchFamily="2" charset="-122"/>
                        </a:defRPr>
                      </a:lvl3pPr>
                      <a:lvl4pPr marL="1428750" indent="-57150">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宋体" panose="02010600030101010101" pitchFamily="2" charset="-122"/>
                          <a:ea typeface="微软简秀圆" pitchFamily="49" charset="-122"/>
                        </a:rPr>
                        <a:t>右侧检验</a:t>
                      </a:r>
                      <a:endParaRPr kumimoji="0" lang="zh-CN" altLang="en-US" sz="2400" b="1" i="0" u="none" strike="noStrike" cap="none" normalizeH="0" baseline="0" smtClean="0">
                        <a:ln>
                          <a:noFill/>
                        </a:ln>
                        <a:solidFill>
                          <a:schemeClr val="tx1"/>
                        </a:solidFill>
                        <a:effectLst/>
                        <a:latin typeface="Arial" panose="020B0604020202020204" pitchFamily="34" charset="0"/>
                        <a:ea typeface="微软简秀圆" pitchFamily="49" charset="-122"/>
                      </a:endParaRPr>
                    </a:p>
                  </a:txBody>
                  <a:tcPr anchor="ctr" horzOverflow="overflow">
                    <a:lnL w="12700" cap="flat" cmpd="sng" algn="ctr">
                      <a:solidFill>
                        <a:srgbClr val="D200AF"/>
                      </a:solidFill>
                      <a:prstDash val="solid"/>
                      <a:round/>
                      <a:headEnd type="none" w="med" len="med"/>
                      <a:tailEnd type="none" w="med" len="med"/>
                    </a:lnL>
                    <a:lnR w="12700" cap="flat" cmpd="sng" algn="ctr">
                      <a:solidFill>
                        <a:srgbClr val="D200AF"/>
                      </a:solidFill>
                      <a:prstDash val="solid"/>
                      <a:round/>
                      <a:headEnd type="none" w="med" len="med"/>
                      <a:tailEnd type="none" w="med" len="med"/>
                    </a:lnR>
                    <a:lnT w="12700" cap="flat" cmpd="sng" algn="ctr">
                      <a:solidFill>
                        <a:srgbClr val="D200AF"/>
                      </a:solidFill>
                      <a:prstDash val="solid"/>
                      <a:round/>
                      <a:headEnd type="none" w="med" len="med"/>
                      <a:tailEnd type="none" w="med" len="med"/>
                    </a:lnT>
                    <a:lnB w="12700" cap="flat" cmpd="sng" algn="ctr">
                      <a:solidFill>
                        <a:srgbClr val="D200AF"/>
                      </a:solidFill>
                      <a:prstDash val="solid"/>
                      <a:round/>
                      <a:headEnd type="none" w="med" len="med"/>
                      <a:tailEnd type="none" w="med" len="med"/>
                    </a:lnB>
                    <a:lnTlToBr>
                      <a:noFill/>
                    </a:lnTlToBr>
                    <a:lnBlToTr>
                      <a:noFill/>
                    </a:lnBlToTr>
                    <a:solidFill>
                      <a:srgbClr val="FFFF9B"/>
                    </a:solidFill>
                  </a:tcPr>
                </a:tc>
                <a:extLst>
                  <a:ext uri="{0D108BD9-81ED-4DB2-BD59-A6C34878D82A}">
                    <a16:rowId xmlns:a16="http://schemas.microsoft.com/office/drawing/2014/main" xmlns="" val="10000"/>
                  </a:ext>
                </a:extLst>
              </a:tr>
              <a:tr h="698500">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marL="685800" indent="-228600">
                        <a:spcBef>
                          <a:spcPct val="20000"/>
                        </a:spcBef>
                        <a:defRPr sz="2400" b="1">
                          <a:solidFill>
                            <a:schemeClr val="bg1"/>
                          </a:solidFill>
                          <a:latin typeface="Arial" panose="020B0604020202020204" pitchFamily="34" charset="0"/>
                          <a:ea typeface="宋体" panose="02010600030101010101" pitchFamily="2" charset="-122"/>
                        </a:defRPr>
                      </a:lvl2pPr>
                      <a:lvl3pPr marL="1085850" indent="-171450">
                        <a:spcBef>
                          <a:spcPct val="20000"/>
                        </a:spcBef>
                        <a:defRPr sz="2000" b="1">
                          <a:solidFill>
                            <a:schemeClr val="bg1"/>
                          </a:solidFill>
                          <a:latin typeface="Arial" panose="020B0604020202020204" pitchFamily="34" charset="0"/>
                          <a:ea typeface="宋体" panose="02010600030101010101" pitchFamily="2" charset="-122"/>
                        </a:defRPr>
                      </a:lvl3pPr>
                      <a:lvl4pPr marL="1428750" indent="-57150">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H</a:t>
                      </a:r>
                      <a:r>
                        <a:rPr kumimoji="0" lang="en-US" altLang="zh-CN" sz="2400" b="1" i="0" u="none" strike="noStrike" cap="none" normalizeH="0" baseline="-2500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D200AF"/>
                      </a:solidFill>
                      <a:prstDash val="solid"/>
                      <a:round/>
                      <a:headEnd type="none" w="med" len="med"/>
                      <a:tailEnd type="none" w="med" len="med"/>
                    </a:lnL>
                    <a:lnR w="12700" cap="flat" cmpd="sng" algn="ctr">
                      <a:solidFill>
                        <a:srgbClr val="D200AF"/>
                      </a:solidFill>
                      <a:prstDash val="solid"/>
                      <a:round/>
                      <a:headEnd type="none" w="med" len="med"/>
                      <a:tailEnd type="none" w="med" len="med"/>
                    </a:lnR>
                    <a:lnT w="12700" cap="flat" cmpd="sng" algn="ctr">
                      <a:solidFill>
                        <a:srgbClr val="D200AF"/>
                      </a:solidFill>
                      <a:prstDash val="solid"/>
                      <a:round/>
                      <a:headEnd type="none" w="med" len="med"/>
                      <a:tailEnd type="none" w="med" len="med"/>
                    </a:lnT>
                    <a:lnB w="12700" cap="flat" cmpd="sng" algn="ctr">
                      <a:solidFill>
                        <a:srgbClr val="D200AF"/>
                      </a:solidFill>
                      <a:prstDash val="solid"/>
                      <a:round/>
                      <a:headEnd type="none" w="med" len="med"/>
                      <a:tailEnd type="none" w="med" len="med"/>
                    </a:lnB>
                    <a:lnTlToBr>
                      <a:noFill/>
                    </a:lnTlToBr>
                    <a:lnBlToTr>
                      <a:noFill/>
                    </a:lnBlToTr>
                    <a:solidFill>
                      <a:srgbClr val="FEC674"/>
                    </a:solidFill>
                  </a:tcPr>
                </a:tc>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marL="685800" indent="-228600">
                        <a:spcBef>
                          <a:spcPct val="20000"/>
                        </a:spcBef>
                        <a:defRPr sz="2400" b="1">
                          <a:solidFill>
                            <a:schemeClr val="bg1"/>
                          </a:solidFill>
                          <a:latin typeface="Arial" panose="020B0604020202020204" pitchFamily="34" charset="0"/>
                          <a:ea typeface="宋体" panose="02010600030101010101" pitchFamily="2" charset="-122"/>
                        </a:defRPr>
                      </a:lvl2pPr>
                      <a:lvl3pPr marL="1085850" indent="-171450">
                        <a:spcBef>
                          <a:spcPct val="20000"/>
                        </a:spcBef>
                        <a:defRPr sz="2000" b="1">
                          <a:solidFill>
                            <a:schemeClr val="bg1"/>
                          </a:solidFill>
                          <a:latin typeface="Arial" panose="020B0604020202020204" pitchFamily="34" charset="0"/>
                          <a:ea typeface="宋体" panose="02010600030101010101" pitchFamily="2" charset="-122"/>
                        </a:defRPr>
                      </a:lvl3pPr>
                      <a:lvl4pPr marL="1428750" indent="-57150">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Symbol" panose="05050102010706020507" pitchFamily="18" charset="2"/>
                          <a:ea typeface="宋体" panose="02010600030101010101" pitchFamily="2" charset="-122"/>
                        </a:rPr>
                        <a:t>m </a:t>
                      </a: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r>
                        <a:rPr kumimoji="0" lang="en-US" altLang="zh-CN" sz="2400" b="1" i="0" u="none" strike="noStrike" cap="none" normalizeH="0" baseline="0" smtClean="0">
                          <a:ln>
                            <a:noFill/>
                          </a:ln>
                          <a:solidFill>
                            <a:schemeClr val="tx1"/>
                          </a:solidFill>
                          <a:effectLst/>
                          <a:latin typeface="Symbol" panose="05050102010706020507" pitchFamily="18" charset="2"/>
                          <a:ea typeface="宋体" panose="02010600030101010101" pitchFamily="2" charset="-122"/>
                        </a:rPr>
                        <a:t>m</a:t>
                      </a:r>
                      <a:r>
                        <a:rPr kumimoji="0" lang="en-US" altLang="zh-CN" sz="2400" b="1" i="0" u="none" strike="noStrike" cap="none" normalizeH="0" baseline="-25000" smtClean="0">
                          <a:ln>
                            <a:noFill/>
                          </a:ln>
                          <a:solidFill>
                            <a:schemeClr val="tx1"/>
                          </a:solidFill>
                          <a:effectLst/>
                          <a:latin typeface="Symbol" panose="05050102010706020507" pitchFamily="18" charset="2"/>
                          <a:ea typeface="宋体" panose="02010600030101010101" pitchFamily="2" charset="-122"/>
                        </a:rPr>
                        <a:t>0</a:t>
                      </a:r>
                    </a:p>
                  </a:txBody>
                  <a:tcPr anchor="ctr" horzOverflow="overflow">
                    <a:lnL w="12700" cap="flat" cmpd="sng" algn="ctr">
                      <a:solidFill>
                        <a:srgbClr val="D200AF"/>
                      </a:solidFill>
                      <a:prstDash val="solid"/>
                      <a:round/>
                      <a:headEnd type="none" w="med" len="med"/>
                      <a:tailEnd type="none" w="med" len="med"/>
                    </a:lnL>
                    <a:lnR w="12700" cap="flat" cmpd="sng" algn="ctr">
                      <a:solidFill>
                        <a:srgbClr val="D200AF"/>
                      </a:solidFill>
                      <a:prstDash val="solid"/>
                      <a:round/>
                      <a:headEnd type="none" w="med" len="med"/>
                      <a:tailEnd type="none" w="med" len="med"/>
                    </a:lnR>
                    <a:lnT w="12700" cap="flat" cmpd="sng" algn="ctr">
                      <a:solidFill>
                        <a:srgbClr val="D200AF"/>
                      </a:solidFill>
                      <a:prstDash val="solid"/>
                      <a:round/>
                      <a:headEnd type="none" w="med" len="med"/>
                      <a:tailEnd type="none" w="med" len="med"/>
                    </a:lnT>
                    <a:lnB w="12700" cap="flat" cmpd="sng" algn="ctr">
                      <a:solidFill>
                        <a:srgbClr val="D200AF"/>
                      </a:solidFill>
                      <a:prstDash val="solid"/>
                      <a:round/>
                      <a:headEnd type="none" w="med" len="med"/>
                      <a:tailEnd type="none" w="med" len="med"/>
                    </a:lnB>
                    <a:lnTlToBr>
                      <a:noFill/>
                    </a:lnTlToBr>
                    <a:lnBlToTr>
                      <a:noFill/>
                    </a:lnBlToTr>
                    <a:solidFill>
                      <a:srgbClr val="0BFFF9"/>
                    </a:solidFill>
                  </a:tcPr>
                </a:tc>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marL="685800" indent="-228600">
                        <a:spcBef>
                          <a:spcPct val="20000"/>
                        </a:spcBef>
                        <a:defRPr sz="2400" b="1">
                          <a:solidFill>
                            <a:schemeClr val="bg1"/>
                          </a:solidFill>
                          <a:latin typeface="Arial" panose="020B0604020202020204" pitchFamily="34" charset="0"/>
                          <a:ea typeface="宋体" panose="02010600030101010101" pitchFamily="2" charset="-122"/>
                        </a:defRPr>
                      </a:lvl2pPr>
                      <a:lvl3pPr marL="1085850" indent="-171450">
                        <a:spcBef>
                          <a:spcPct val="20000"/>
                        </a:spcBef>
                        <a:defRPr sz="2000" b="1">
                          <a:solidFill>
                            <a:schemeClr val="bg1"/>
                          </a:solidFill>
                          <a:latin typeface="Arial" panose="020B0604020202020204" pitchFamily="34" charset="0"/>
                          <a:ea typeface="宋体" panose="02010600030101010101" pitchFamily="2" charset="-122"/>
                        </a:defRPr>
                      </a:lvl3pPr>
                      <a:lvl4pPr marL="1428750" indent="-57150">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Symbol" panose="05050102010706020507" pitchFamily="18" charset="2"/>
                          <a:ea typeface="宋体" panose="02010600030101010101" pitchFamily="2" charset="-122"/>
                        </a:rPr>
                        <a:t>m </a:t>
                      </a: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rPr>
                        <a:t></a:t>
                      </a: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r>
                        <a:rPr kumimoji="0" lang="en-US" altLang="zh-CN" sz="2400" b="1" i="0" u="none" strike="noStrike" cap="none" normalizeH="0" baseline="0" smtClean="0">
                          <a:ln>
                            <a:noFill/>
                          </a:ln>
                          <a:solidFill>
                            <a:schemeClr val="tx1"/>
                          </a:solidFill>
                          <a:effectLst/>
                          <a:latin typeface="Symbol" panose="05050102010706020507" pitchFamily="18" charset="2"/>
                          <a:ea typeface="宋体" panose="02010600030101010101" pitchFamily="2" charset="-122"/>
                        </a:rPr>
                        <a:t>m</a:t>
                      </a:r>
                      <a:r>
                        <a:rPr kumimoji="0" lang="en-US" altLang="zh-CN" sz="2400" b="1" i="0" u="none" strike="noStrike" cap="none" normalizeH="0" baseline="-25000" smtClean="0">
                          <a:ln>
                            <a:noFill/>
                          </a:ln>
                          <a:solidFill>
                            <a:schemeClr val="tx1"/>
                          </a:solidFill>
                          <a:effectLst/>
                          <a:latin typeface="Symbol" panose="05050102010706020507" pitchFamily="18" charset="2"/>
                          <a:ea typeface="宋体" panose="02010600030101010101" pitchFamily="2" charset="-122"/>
                        </a:rPr>
                        <a:t>0</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D200AF"/>
                      </a:solidFill>
                      <a:prstDash val="solid"/>
                      <a:round/>
                      <a:headEnd type="none" w="med" len="med"/>
                      <a:tailEnd type="none" w="med" len="med"/>
                    </a:lnL>
                    <a:lnR w="12700" cap="flat" cmpd="sng" algn="ctr">
                      <a:solidFill>
                        <a:srgbClr val="D200AF"/>
                      </a:solidFill>
                      <a:prstDash val="solid"/>
                      <a:round/>
                      <a:headEnd type="none" w="med" len="med"/>
                      <a:tailEnd type="none" w="med" len="med"/>
                    </a:lnR>
                    <a:lnT w="12700" cap="flat" cmpd="sng" algn="ctr">
                      <a:solidFill>
                        <a:srgbClr val="D200AF"/>
                      </a:solidFill>
                      <a:prstDash val="solid"/>
                      <a:round/>
                      <a:headEnd type="none" w="med" len="med"/>
                      <a:tailEnd type="none" w="med" len="med"/>
                    </a:lnT>
                    <a:lnB w="12700" cap="flat" cmpd="sng" algn="ctr">
                      <a:solidFill>
                        <a:srgbClr val="D200AF"/>
                      </a:solidFill>
                      <a:prstDash val="solid"/>
                      <a:round/>
                      <a:headEnd type="none" w="med" len="med"/>
                      <a:tailEnd type="none" w="med" len="med"/>
                    </a:lnB>
                    <a:lnTlToBr>
                      <a:noFill/>
                    </a:lnTlToBr>
                    <a:lnBlToTr>
                      <a:noFill/>
                    </a:lnBlToTr>
                    <a:solidFill>
                      <a:srgbClr val="0BFFF9"/>
                    </a:solidFill>
                  </a:tcPr>
                </a:tc>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marL="685800" indent="-228600">
                        <a:spcBef>
                          <a:spcPct val="20000"/>
                        </a:spcBef>
                        <a:defRPr sz="2400" b="1">
                          <a:solidFill>
                            <a:schemeClr val="bg1"/>
                          </a:solidFill>
                          <a:latin typeface="Arial" panose="020B0604020202020204" pitchFamily="34" charset="0"/>
                          <a:ea typeface="宋体" panose="02010600030101010101" pitchFamily="2" charset="-122"/>
                        </a:defRPr>
                      </a:lvl2pPr>
                      <a:lvl3pPr marL="1085850" indent="-171450">
                        <a:spcBef>
                          <a:spcPct val="20000"/>
                        </a:spcBef>
                        <a:defRPr sz="2000" b="1">
                          <a:solidFill>
                            <a:schemeClr val="bg1"/>
                          </a:solidFill>
                          <a:latin typeface="Arial" panose="020B0604020202020204" pitchFamily="34" charset="0"/>
                          <a:ea typeface="宋体" panose="02010600030101010101" pitchFamily="2" charset="-122"/>
                        </a:defRPr>
                      </a:lvl3pPr>
                      <a:lvl4pPr marL="1428750" indent="-57150">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Symbol" panose="05050102010706020507" pitchFamily="18" charset="2"/>
                          <a:ea typeface="宋体" panose="02010600030101010101" pitchFamily="2" charset="-122"/>
                        </a:rPr>
                        <a:t>m </a:t>
                      </a: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rPr>
                        <a:t></a:t>
                      </a: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r>
                        <a:rPr kumimoji="0" lang="en-US" altLang="zh-CN" sz="2400" b="1" i="0" u="none" strike="noStrike" cap="none" normalizeH="0" baseline="0" smtClean="0">
                          <a:ln>
                            <a:noFill/>
                          </a:ln>
                          <a:solidFill>
                            <a:schemeClr val="tx1"/>
                          </a:solidFill>
                          <a:effectLst/>
                          <a:latin typeface="Symbol" panose="05050102010706020507" pitchFamily="18" charset="2"/>
                          <a:ea typeface="宋体" panose="02010600030101010101" pitchFamily="2" charset="-122"/>
                        </a:rPr>
                        <a:t>m</a:t>
                      </a:r>
                      <a:r>
                        <a:rPr kumimoji="0" lang="en-US" altLang="zh-CN" sz="2400" b="1" i="0" u="none" strike="noStrike" cap="none" normalizeH="0" baseline="-25000" smtClean="0">
                          <a:ln>
                            <a:noFill/>
                          </a:ln>
                          <a:solidFill>
                            <a:schemeClr val="tx1"/>
                          </a:solidFill>
                          <a:effectLst/>
                          <a:latin typeface="Symbol" panose="05050102010706020507" pitchFamily="18" charset="2"/>
                          <a:ea typeface="宋体" panose="02010600030101010101" pitchFamily="2" charset="-122"/>
                        </a:rPr>
                        <a:t>0</a:t>
                      </a:r>
                    </a:p>
                  </a:txBody>
                  <a:tcPr anchor="ctr" horzOverflow="overflow">
                    <a:lnL w="12700" cap="flat" cmpd="sng" algn="ctr">
                      <a:solidFill>
                        <a:srgbClr val="D200AF"/>
                      </a:solidFill>
                      <a:prstDash val="solid"/>
                      <a:round/>
                      <a:headEnd type="none" w="med" len="med"/>
                      <a:tailEnd type="none" w="med" len="med"/>
                    </a:lnL>
                    <a:lnR w="12700" cap="flat" cmpd="sng" algn="ctr">
                      <a:solidFill>
                        <a:srgbClr val="D200AF"/>
                      </a:solidFill>
                      <a:prstDash val="solid"/>
                      <a:round/>
                      <a:headEnd type="none" w="med" len="med"/>
                      <a:tailEnd type="none" w="med" len="med"/>
                    </a:lnR>
                    <a:lnT w="12700" cap="flat" cmpd="sng" algn="ctr">
                      <a:solidFill>
                        <a:srgbClr val="D200AF"/>
                      </a:solidFill>
                      <a:prstDash val="solid"/>
                      <a:round/>
                      <a:headEnd type="none" w="med" len="med"/>
                      <a:tailEnd type="none" w="med" len="med"/>
                    </a:lnT>
                    <a:lnB w="12700" cap="flat" cmpd="sng" algn="ctr">
                      <a:solidFill>
                        <a:srgbClr val="D200AF"/>
                      </a:solidFill>
                      <a:prstDash val="solid"/>
                      <a:round/>
                      <a:headEnd type="none" w="med" len="med"/>
                      <a:tailEnd type="none" w="med" len="med"/>
                    </a:lnB>
                    <a:lnTlToBr>
                      <a:noFill/>
                    </a:lnTlToBr>
                    <a:lnBlToTr>
                      <a:noFill/>
                    </a:lnBlToTr>
                    <a:solidFill>
                      <a:srgbClr val="0BFFF9"/>
                    </a:solidFill>
                  </a:tcPr>
                </a:tc>
                <a:extLst>
                  <a:ext uri="{0D108BD9-81ED-4DB2-BD59-A6C34878D82A}">
                    <a16:rowId xmlns:a16="http://schemas.microsoft.com/office/drawing/2014/main" xmlns="" val="10001"/>
                  </a:ext>
                </a:extLst>
              </a:tr>
              <a:tr h="749300">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marL="685800" indent="-228600">
                        <a:spcBef>
                          <a:spcPct val="20000"/>
                        </a:spcBef>
                        <a:defRPr sz="2400" b="1">
                          <a:solidFill>
                            <a:schemeClr val="bg1"/>
                          </a:solidFill>
                          <a:latin typeface="Arial" panose="020B0604020202020204" pitchFamily="34" charset="0"/>
                          <a:ea typeface="宋体" panose="02010600030101010101" pitchFamily="2" charset="-122"/>
                        </a:defRPr>
                      </a:lvl2pPr>
                      <a:lvl3pPr marL="1085850" indent="-171450">
                        <a:spcBef>
                          <a:spcPct val="20000"/>
                        </a:spcBef>
                        <a:defRPr sz="2000" b="1">
                          <a:solidFill>
                            <a:schemeClr val="bg1"/>
                          </a:solidFill>
                          <a:latin typeface="Arial" panose="020B0604020202020204" pitchFamily="34" charset="0"/>
                          <a:ea typeface="宋体" panose="02010600030101010101" pitchFamily="2" charset="-122"/>
                        </a:defRPr>
                      </a:lvl3pPr>
                      <a:lvl4pPr marL="1428750" indent="-57150">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H</a:t>
                      </a:r>
                      <a:r>
                        <a:rPr kumimoji="0" lang="en-US" altLang="zh-CN" sz="2400" b="1" i="0" u="none" strike="noStrike" cap="none" normalizeH="0" baseline="-25000" smtClean="0">
                          <a:ln>
                            <a:noFill/>
                          </a:ln>
                          <a:solidFill>
                            <a:schemeClr val="tx1"/>
                          </a:solidFill>
                          <a:effectLst/>
                          <a:latin typeface="Arial" panose="020B0604020202020204" pitchFamily="34" charset="0"/>
                          <a:ea typeface="宋体" panose="02010600030101010101" pitchFamily="2" charset="-122"/>
                        </a:rPr>
                        <a:t>1</a:t>
                      </a:r>
                    </a:p>
                  </a:txBody>
                  <a:tcPr anchor="ctr" horzOverflow="overflow">
                    <a:lnL w="12700" cap="flat" cmpd="sng" algn="ctr">
                      <a:solidFill>
                        <a:srgbClr val="D200AF"/>
                      </a:solidFill>
                      <a:prstDash val="solid"/>
                      <a:round/>
                      <a:headEnd type="none" w="med" len="med"/>
                      <a:tailEnd type="none" w="med" len="med"/>
                    </a:lnL>
                    <a:lnR w="12700" cap="flat" cmpd="sng" algn="ctr">
                      <a:solidFill>
                        <a:srgbClr val="D200AF"/>
                      </a:solidFill>
                      <a:prstDash val="solid"/>
                      <a:round/>
                      <a:headEnd type="none" w="med" len="med"/>
                      <a:tailEnd type="none" w="med" len="med"/>
                    </a:lnR>
                    <a:lnT w="12700" cap="flat" cmpd="sng" algn="ctr">
                      <a:solidFill>
                        <a:srgbClr val="D200AF"/>
                      </a:solidFill>
                      <a:prstDash val="solid"/>
                      <a:round/>
                      <a:headEnd type="none" w="med" len="med"/>
                      <a:tailEnd type="none" w="med" len="med"/>
                    </a:lnT>
                    <a:lnB w="12700" cap="flat" cmpd="sng" algn="ctr">
                      <a:solidFill>
                        <a:srgbClr val="D200AF"/>
                      </a:solidFill>
                      <a:prstDash val="solid"/>
                      <a:round/>
                      <a:headEnd type="none" w="med" len="med"/>
                      <a:tailEnd type="none" w="med" len="med"/>
                    </a:lnB>
                    <a:lnTlToBr>
                      <a:noFill/>
                    </a:lnTlToBr>
                    <a:lnBlToTr>
                      <a:noFill/>
                    </a:lnBlToTr>
                    <a:solidFill>
                      <a:srgbClr val="FEC674"/>
                    </a:solidFill>
                  </a:tcPr>
                </a:tc>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marL="685800" indent="-228600">
                        <a:spcBef>
                          <a:spcPct val="20000"/>
                        </a:spcBef>
                        <a:defRPr sz="2400" b="1">
                          <a:solidFill>
                            <a:schemeClr val="bg1"/>
                          </a:solidFill>
                          <a:latin typeface="Arial" panose="020B0604020202020204" pitchFamily="34" charset="0"/>
                          <a:ea typeface="宋体" panose="02010600030101010101" pitchFamily="2" charset="-122"/>
                        </a:defRPr>
                      </a:lvl2pPr>
                      <a:lvl3pPr marL="1085850" indent="-171450">
                        <a:spcBef>
                          <a:spcPct val="20000"/>
                        </a:spcBef>
                        <a:defRPr sz="2000" b="1">
                          <a:solidFill>
                            <a:schemeClr val="bg1"/>
                          </a:solidFill>
                          <a:latin typeface="Arial" panose="020B0604020202020204" pitchFamily="34" charset="0"/>
                          <a:ea typeface="宋体" panose="02010600030101010101" pitchFamily="2" charset="-122"/>
                        </a:defRPr>
                      </a:lvl3pPr>
                      <a:lvl4pPr marL="1428750" indent="-57150">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Symbol" panose="05050102010706020507" pitchFamily="18" charset="2"/>
                          <a:ea typeface="宋体" panose="02010600030101010101" pitchFamily="2" charset="-122"/>
                        </a:rPr>
                        <a:t>m </a:t>
                      </a: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r>
                        <a:rPr kumimoji="0" lang="en-US" altLang="zh-CN" sz="2400" b="1" i="0" u="none" strike="noStrike" cap="none" normalizeH="0" baseline="0" smtClean="0">
                          <a:ln>
                            <a:noFill/>
                          </a:ln>
                          <a:solidFill>
                            <a:schemeClr val="tx1"/>
                          </a:solidFill>
                          <a:effectLst/>
                          <a:latin typeface="Symbol" panose="05050102010706020507" pitchFamily="18" charset="2"/>
                          <a:ea typeface="宋体" panose="02010600030101010101" pitchFamily="2" charset="-122"/>
                        </a:rPr>
                        <a:t>m</a:t>
                      </a:r>
                      <a:r>
                        <a:rPr kumimoji="0" lang="en-US" altLang="zh-CN" sz="2400" b="1" i="0" u="none" strike="noStrike" cap="none" normalizeH="0" baseline="-25000" smtClean="0">
                          <a:ln>
                            <a:noFill/>
                          </a:ln>
                          <a:solidFill>
                            <a:schemeClr val="tx1"/>
                          </a:solidFill>
                          <a:effectLst/>
                          <a:latin typeface="Symbol" panose="05050102010706020507" pitchFamily="18" charset="2"/>
                          <a:ea typeface="宋体" panose="02010600030101010101" pitchFamily="2" charset="-122"/>
                        </a:rPr>
                        <a:t>0</a:t>
                      </a:r>
                      <a:endParaRPr kumimoji="0" lang="en-US" altLang="zh-CN" sz="2400" b="1" i="0" u="none" strike="noStrike" cap="none" normalizeH="0" baseline="0" smtClean="0">
                        <a:ln>
                          <a:noFill/>
                        </a:ln>
                        <a:solidFill>
                          <a:schemeClr val="tx1"/>
                        </a:solidFill>
                        <a:effectLst/>
                        <a:latin typeface="Symbol" panose="05050102010706020507" pitchFamily="18" charset="2"/>
                        <a:ea typeface="宋体" panose="02010600030101010101" pitchFamily="2" charset="-122"/>
                      </a:endParaRPr>
                    </a:p>
                  </a:txBody>
                  <a:tcPr anchor="ctr" horzOverflow="overflow">
                    <a:lnL w="12700" cap="flat" cmpd="sng" algn="ctr">
                      <a:solidFill>
                        <a:srgbClr val="D200AF"/>
                      </a:solidFill>
                      <a:prstDash val="solid"/>
                      <a:round/>
                      <a:headEnd type="none" w="med" len="med"/>
                      <a:tailEnd type="none" w="med" len="med"/>
                    </a:lnL>
                    <a:lnR w="12700" cap="flat" cmpd="sng" algn="ctr">
                      <a:solidFill>
                        <a:srgbClr val="D200AF"/>
                      </a:solidFill>
                      <a:prstDash val="solid"/>
                      <a:round/>
                      <a:headEnd type="none" w="med" len="med"/>
                      <a:tailEnd type="none" w="med" len="med"/>
                    </a:lnR>
                    <a:lnT w="12700" cap="flat" cmpd="sng" algn="ctr">
                      <a:solidFill>
                        <a:srgbClr val="D200AF"/>
                      </a:solidFill>
                      <a:prstDash val="solid"/>
                      <a:round/>
                      <a:headEnd type="none" w="med" len="med"/>
                      <a:tailEnd type="none" w="med" len="med"/>
                    </a:lnT>
                    <a:lnB w="12700" cap="flat" cmpd="sng" algn="ctr">
                      <a:solidFill>
                        <a:srgbClr val="D200AF"/>
                      </a:solidFill>
                      <a:prstDash val="solid"/>
                      <a:round/>
                      <a:headEnd type="none" w="med" len="med"/>
                      <a:tailEnd type="none" w="med" len="med"/>
                    </a:lnB>
                    <a:lnTlToBr>
                      <a:noFill/>
                    </a:lnTlToBr>
                    <a:lnBlToTr>
                      <a:noFill/>
                    </a:lnBlToTr>
                    <a:solidFill>
                      <a:srgbClr val="0BFFF9"/>
                    </a:solidFill>
                  </a:tcPr>
                </a:tc>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marL="685800" indent="-228600">
                        <a:spcBef>
                          <a:spcPct val="20000"/>
                        </a:spcBef>
                        <a:defRPr sz="2400" b="1">
                          <a:solidFill>
                            <a:schemeClr val="bg1"/>
                          </a:solidFill>
                          <a:latin typeface="Arial" panose="020B0604020202020204" pitchFamily="34" charset="0"/>
                          <a:ea typeface="宋体" panose="02010600030101010101" pitchFamily="2" charset="-122"/>
                        </a:defRPr>
                      </a:lvl2pPr>
                      <a:lvl3pPr marL="1085850" indent="-171450">
                        <a:spcBef>
                          <a:spcPct val="20000"/>
                        </a:spcBef>
                        <a:defRPr sz="2000" b="1">
                          <a:solidFill>
                            <a:schemeClr val="bg1"/>
                          </a:solidFill>
                          <a:latin typeface="Arial" panose="020B0604020202020204" pitchFamily="34" charset="0"/>
                          <a:ea typeface="宋体" panose="02010600030101010101" pitchFamily="2" charset="-122"/>
                        </a:defRPr>
                      </a:lvl3pPr>
                      <a:lvl4pPr marL="1428750" indent="-57150">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Symbol" panose="05050102010706020507" pitchFamily="18" charset="2"/>
                          <a:ea typeface="宋体" panose="02010600030101010101" pitchFamily="2" charset="-122"/>
                        </a:rPr>
                        <a:t>m </a:t>
                      </a: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&lt; </a:t>
                      </a:r>
                      <a:r>
                        <a:rPr kumimoji="0" lang="en-US" altLang="zh-CN" sz="2400" b="1" i="0" u="none" strike="noStrike" cap="none" normalizeH="0" baseline="0" smtClean="0">
                          <a:ln>
                            <a:noFill/>
                          </a:ln>
                          <a:solidFill>
                            <a:schemeClr val="tx1"/>
                          </a:solidFill>
                          <a:effectLst/>
                          <a:latin typeface="Symbol" panose="05050102010706020507" pitchFamily="18" charset="2"/>
                          <a:ea typeface="宋体" panose="02010600030101010101" pitchFamily="2" charset="-122"/>
                        </a:rPr>
                        <a:t>m</a:t>
                      </a:r>
                      <a:r>
                        <a:rPr kumimoji="0" lang="en-US" altLang="zh-CN" sz="2400" b="1" i="0" u="none" strike="noStrike" cap="none" normalizeH="0" baseline="-25000" smtClean="0">
                          <a:ln>
                            <a:noFill/>
                          </a:ln>
                          <a:solidFill>
                            <a:schemeClr val="tx1"/>
                          </a:solidFill>
                          <a:effectLst/>
                          <a:latin typeface="Symbol" panose="05050102010706020507" pitchFamily="18" charset="2"/>
                          <a:ea typeface="宋体" panose="02010600030101010101" pitchFamily="2" charset="-122"/>
                        </a:rPr>
                        <a:t>0</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D200AF"/>
                      </a:solidFill>
                      <a:prstDash val="solid"/>
                      <a:round/>
                      <a:headEnd type="none" w="med" len="med"/>
                      <a:tailEnd type="none" w="med" len="med"/>
                    </a:lnL>
                    <a:lnR w="12700" cap="flat" cmpd="sng" algn="ctr">
                      <a:solidFill>
                        <a:srgbClr val="D200AF"/>
                      </a:solidFill>
                      <a:prstDash val="solid"/>
                      <a:round/>
                      <a:headEnd type="none" w="med" len="med"/>
                      <a:tailEnd type="none" w="med" len="med"/>
                    </a:lnR>
                    <a:lnT w="12700" cap="flat" cmpd="sng" algn="ctr">
                      <a:solidFill>
                        <a:srgbClr val="D200AF"/>
                      </a:solidFill>
                      <a:prstDash val="solid"/>
                      <a:round/>
                      <a:headEnd type="none" w="med" len="med"/>
                      <a:tailEnd type="none" w="med" len="med"/>
                    </a:lnT>
                    <a:lnB w="12700" cap="flat" cmpd="sng" algn="ctr">
                      <a:solidFill>
                        <a:srgbClr val="D200AF"/>
                      </a:solidFill>
                      <a:prstDash val="solid"/>
                      <a:round/>
                      <a:headEnd type="none" w="med" len="med"/>
                      <a:tailEnd type="none" w="med" len="med"/>
                    </a:lnB>
                    <a:lnTlToBr>
                      <a:noFill/>
                    </a:lnTlToBr>
                    <a:lnBlToTr>
                      <a:noFill/>
                    </a:lnBlToTr>
                    <a:solidFill>
                      <a:srgbClr val="0BFFF9"/>
                    </a:solidFill>
                  </a:tcPr>
                </a:tc>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marL="685800" indent="-228600">
                        <a:spcBef>
                          <a:spcPct val="20000"/>
                        </a:spcBef>
                        <a:defRPr sz="2400" b="1">
                          <a:solidFill>
                            <a:schemeClr val="bg1"/>
                          </a:solidFill>
                          <a:latin typeface="Arial" panose="020B0604020202020204" pitchFamily="34" charset="0"/>
                          <a:ea typeface="宋体" panose="02010600030101010101" pitchFamily="2" charset="-122"/>
                        </a:defRPr>
                      </a:lvl2pPr>
                      <a:lvl3pPr marL="1085850" indent="-171450">
                        <a:spcBef>
                          <a:spcPct val="20000"/>
                        </a:spcBef>
                        <a:defRPr sz="2000" b="1">
                          <a:solidFill>
                            <a:schemeClr val="bg1"/>
                          </a:solidFill>
                          <a:latin typeface="Arial" panose="020B0604020202020204" pitchFamily="34" charset="0"/>
                          <a:ea typeface="宋体" panose="02010600030101010101" pitchFamily="2" charset="-122"/>
                        </a:defRPr>
                      </a:lvl3pPr>
                      <a:lvl4pPr marL="1428750" indent="-57150">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Symbol" panose="05050102010706020507" pitchFamily="18" charset="2"/>
                          <a:ea typeface="宋体" panose="02010600030101010101" pitchFamily="2" charset="-122"/>
                        </a:rPr>
                        <a:t>m </a:t>
                      </a: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&gt; </a:t>
                      </a:r>
                      <a:r>
                        <a:rPr kumimoji="0" lang="en-US" altLang="zh-CN" sz="2400" b="1" i="0" u="none" strike="noStrike" cap="none" normalizeH="0" baseline="0" smtClean="0">
                          <a:ln>
                            <a:noFill/>
                          </a:ln>
                          <a:solidFill>
                            <a:schemeClr val="tx1"/>
                          </a:solidFill>
                          <a:effectLst/>
                          <a:latin typeface="Symbol" panose="05050102010706020507" pitchFamily="18" charset="2"/>
                          <a:ea typeface="宋体" panose="02010600030101010101" pitchFamily="2" charset="-122"/>
                        </a:rPr>
                        <a:t>m</a:t>
                      </a:r>
                      <a:r>
                        <a:rPr kumimoji="0" lang="en-US" altLang="zh-CN" sz="2400" b="1" i="0" u="none" strike="noStrike" cap="none" normalizeH="0" baseline="-25000" smtClean="0">
                          <a:ln>
                            <a:noFill/>
                          </a:ln>
                          <a:solidFill>
                            <a:schemeClr val="tx1"/>
                          </a:solidFill>
                          <a:effectLst/>
                          <a:latin typeface="Symbol" panose="05050102010706020507" pitchFamily="18" charset="2"/>
                          <a:ea typeface="宋体" panose="02010600030101010101" pitchFamily="2" charset="-122"/>
                        </a:rPr>
                        <a:t>0</a:t>
                      </a:r>
                    </a:p>
                  </a:txBody>
                  <a:tcPr anchor="ctr" horzOverflow="overflow">
                    <a:lnL w="12700" cap="flat" cmpd="sng" algn="ctr">
                      <a:solidFill>
                        <a:srgbClr val="D200AF"/>
                      </a:solidFill>
                      <a:prstDash val="solid"/>
                      <a:round/>
                      <a:headEnd type="none" w="med" len="med"/>
                      <a:tailEnd type="none" w="med" len="med"/>
                    </a:lnL>
                    <a:lnR w="12700" cap="flat" cmpd="sng" algn="ctr">
                      <a:solidFill>
                        <a:srgbClr val="D200AF"/>
                      </a:solidFill>
                      <a:prstDash val="solid"/>
                      <a:round/>
                      <a:headEnd type="none" w="med" len="med"/>
                      <a:tailEnd type="none" w="med" len="med"/>
                    </a:lnR>
                    <a:lnT w="12700" cap="flat" cmpd="sng" algn="ctr">
                      <a:solidFill>
                        <a:srgbClr val="D200AF"/>
                      </a:solidFill>
                      <a:prstDash val="solid"/>
                      <a:round/>
                      <a:headEnd type="none" w="med" len="med"/>
                      <a:tailEnd type="none" w="med" len="med"/>
                    </a:lnT>
                    <a:lnB w="12700" cap="flat" cmpd="sng" algn="ctr">
                      <a:solidFill>
                        <a:srgbClr val="D200AF"/>
                      </a:solidFill>
                      <a:prstDash val="solid"/>
                      <a:round/>
                      <a:headEnd type="none" w="med" len="med"/>
                      <a:tailEnd type="none" w="med" len="med"/>
                    </a:lnB>
                    <a:lnTlToBr>
                      <a:noFill/>
                    </a:lnTlToBr>
                    <a:lnBlToTr>
                      <a:noFill/>
                    </a:lnBlToTr>
                    <a:solidFill>
                      <a:srgbClr val="0BFFF9"/>
                    </a:solidFill>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4261498897"/>
      </p:ext>
    </p:extLst>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3074" name="Rectangle 2"/>
          <p:cNvSpPr>
            <a:spLocks noGrp="1" noChangeArrowheads="1"/>
          </p:cNvSpPr>
          <p:nvPr>
            <p:ph type="title"/>
          </p:nvPr>
        </p:nvSpPr>
        <p:spPr>
          <a:xfrm>
            <a:off x="1524000" y="152400"/>
            <a:ext cx="3746500" cy="1143000"/>
          </a:xfrm>
          <a:noFill/>
          <a:ln/>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chor="ctr" anchorCtr="1">
            <a:normAutofit fontScale="90000"/>
          </a:bodyPr>
          <a:lstStyle/>
          <a:p>
            <a:r>
              <a:rPr lang="zh-CN" altLang="en-US"/>
              <a:t>（</a:t>
            </a:r>
            <a:r>
              <a:rPr lang="en-US" altLang="zh-CN"/>
              <a:t>1</a:t>
            </a:r>
            <a:r>
              <a:rPr lang="zh-CN" altLang="en-US"/>
              <a:t>）双侧检验</a:t>
            </a:r>
            <a:endParaRPr lang="zh-CN" altLang="en-US" sz="3600">
              <a:solidFill>
                <a:schemeClr val="hlink"/>
              </a:solidFill>
            </a:endParaRPr>
          </a:p>
        </p:txBody>
      </p:sp>
      <p:sp>
        <p:nvSpPr>
          <p:cNvPr id="643075" name="Rectangle 3"/>
          <p:cNvSpPr>
            <a:spLocks noGrp="1" noChangeArrowheads="1"/>
          </p:cNvSpPr>
          <p:nvPr>
            <p:ph type="body" idx="1"/>
          </p:nvPr>
        </p:nvSpPr>
        <p:spPr>
          <a:xfrm>
            <a:off x="1892301" y="1724025"/>
            <a:ext cx="8086725" cy="4248150"/>
          </a:xfrm>
          <a:noFill/>
          <a:ln/>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ormAutofit/>
          </a:bodyPr>
          <a:lstStyle/>
          <a:p>
            <a:pPr marL="609600" indent="-609600" algn="just">
              <a:lnSpc>
                <a:spcPct val="120000"/>
              </a:lnSpc>
            </a:pPr>
            <a:r>
              <a:rPr lang="zh-CN" altLang="en-US" dirty="0"/>
              <a:t>想要证明</a:t>
            </a:r>
            <a:r>
              <a:rPr lang="en-US" altLang="zh-CN" dirty="0"/>
              <a:t>(</a:t>
            </a:r>
            <a:r>
              <a:rPr lang="zh-CN" altLang="en-US" dirty="0"/>
              <a:t>检验</a:t>
            </a:r>
            <a:r>
              <a:rPr lang="en-US" altLang="zh-CN" dirty="0"/>
              <a:t>)</a:t>
            </a:r>
            <a:r>
              <a:rPr lang="zh-CN" altLang="en-US" dirty="0"/>
              <a:t>大于或小于这两种可能性中的任何一种是否成立</a:t>
            </a:r>
          </a:p>
          <a:p>
            <a:pPr marL="609600" indent="-609600" algn="just">
              <a:lnSpc>
                <a:spcPct val="120000"/>
              </a:lnSpc>
            </a:pPr>
            <a:r>
              <a:rPr lang="zh-CN" altLang="en-US" dirty="0"/>
              <a:t>属于</a:t>
            </a:r>
            <a:r>
              <a:rPr lang="zh-CN" altLang="en-US" i="1" dirty="0"/>
              <a:t>决策中的假设检验</a:t>
            </a:r>
            <a:endParaRPr lang="zh-CN" altLang="en-US" dirty="0"/>
          </a:p>
          <a:p>
            <a:pPr marL="609600" indent="-609600" algn="just">
              <a:lnSpc>
                <a:spcPct val="120000"/>
              </a:lnSpc>
            </a:pPr>
            <a:r>
              <a:rPr lang="zh-CN" altLang="en-US" sz="2400" dirty="0"/>
              <a:t>例如，某种零件的尺寸，要求其平均长度为</a:t>
            </a:r>
            <a:r>
              <a:rPr lang="en-US" altLang="zh-CN" sz="2400" dirty="0"/>
              <a:t>10cm</a:t>
            </a:r>
            <a:r>
              <a:rPr lang="zh-CN" altLang="en-US" sz="2400" dirty="0"/>
              <a:t>，大于或小于</a:t>
            </a:r>
            <a:r>
              <a:rPr lang="en-US" altLang="zh-CN" sz="2400" dirty="0"/>
              <a:t>10cm</a:t>
            </a:r>
            <a:r>
              <a:rPr lang="zh-CN" altLang="en-US" sz="2400" dirty="0"/>
              <a:t>均属于不合格</a:t>
            </a:r>
          </a:p>
          <a:p>
            <a:pPr marL="1219200" lvl="1" indent="-762000" algn="just">
              <a:lnSpc>
                <a:spcPct val="120000"/>
              </a:lnSpc>
              <a:buFontTx/>
              <a:buChar char="•"/>
            </a:pPr>
            <a:r>
              <a:rPr lang="zh-CN" altLang="en-US" dirty="0"/>
              <a:t>建立的原假设与备择假设应为</a:t>
            </a:r>
          </a:p>
          <a:p>
            <a:pPr marL="1219200" lvl="1" indent="-762000" algn="just">
              <a:lnSpc>
                <a:spcPct val="120000"/>
              </a:lnSpc>
            </a:pPr>
            <a:r>
              <a:rPr lang="zh-CN" altLang="en-US" sz="2000" dirty="0"/>
              <a:t>  </a:t>
            </a:r>
            <a:r>
              <a:rPr lang="en-US" altLang="zh-CN" sz="2000" dirty="0"/>
              <a:t>H</a:t>
            </a:r>
            <a:r>
              <a:rPr lang="en-US" altLang="zh-CN" sz="2000" baseline="-25000" dirty="0"/>
              <a:t>0</a:t>
            </a:r>
            <a:r>
              <a:rPr lang="en-US" altLang="zh-CN" sz="2000" dirty="0"/>
              <a:t>: </a:t>
            </a:r>
            <a:r>
              <a:rPr lang="en-US" altLang="zh-CN" sz="2000" dirty="0">
                <a:latin typeface="Symbol" panose="05050102010706020507" pitchFamily="18" charset="2"/>
              </a:rPr>
              <a:t></a:t>
            </a:r>
            <a:r>
              <a:rPr lang="en-US" altLang="zh-CN" sz="2000" dirty="0"/>
              <a:t> </a:t>
            </a:r>
            <a:r>
              <a:rPr lang="en-US" altLang="zh-CN" sz="2000" dirty="0">
                <a:latin typeface="Symbol" panose="05050102010706020507" pitchFamily="18" charset="2"/>
              </a:rPr>
              <a:t>=</a:t>
            </a:r>
            <a:r>
              <a:rPr lang="en-US" altLang="zh-CN" sz="2000" dirty="0"/>
              <a:t> 10      H</a:t>
            </a:r>
            <a:r>
              <a:rPr lang="en-US" altLang="zh-CN" sz="2000" baseline="-25000" dirty="0"/>
              <a:t>1</a:t>
            </a:r>
            <a:r>
              <a:rPr lang="en-US" altLang="zh-CN" sz="2000" dirty="0"/>
              <a:t>: </a:t>
            </a:r>
            <a:r>
              <a:rPr lang="en-US" altLang="zh-CN" sz="2000" dirty="0">
                <a:latin typeface="Symbol" panose="05050102010706020507" pitchFamily="18" charset="2"/>
              </a:rPr>
              <a:t></a:t>
            </a:r>
            <a:r>
              <a:rPr lang="en-US" altLang="zh-CN" sz="2000" dirty="0"/>
              <a:t> </a:t>
            </a:r>
            <a:r>
              <a:rPr lang="en-US" altLang="zh-CN" sz="2000" dirty="0">
                <a:latin typeface="Symbol" panose="05050102010706020507" pitchFamily="18" charset="2"/>
              </a:rPr>
              <a:t></a:t>
            </a:r>
            <a:r>
              <a:rPr lang="en-US" altLang="zh-CN" sz="2000" dirty="0"/>
              <a:t> 10</a:t>
            </a:r>
          </a:p>
        </p:txBody>
      </p:sp>
    </p:spTree>
    <p:extLst>
      <p:ext uri="{BB962C8B-B14F-4D97-AF65-F5344CB8AC3E}">
        <p14:creationId xmlns:p14="http://schemas.microsoft.com/office/powerpoint/2010/main" val="2864210388"/>
      </p:ext>
    </p:extLst>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9794" name="Rectangle 2"/>
          <p:cNvSpPr>
            <a:spLocks noGrp="1" noChangeArrowheads="1"/>
          </p:cNvSpPr>
          <p:nvPr>
            <p:ph type="title"/>
          </p:nvPr>
        </p:nvSpPr>
        <p:spPr>
          <a:xfrm>
            <a:off x="1524000" y="0"/>
            <a:ext cx="4356100" cy="1143000"/>
          </a:xfrm>
          <a:noFill/>
          <a:ln/>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chor="ctr" anchorCtr="1">
            <a:normAutofit/>
          </a:bodyPr>
          <a:lstStyle/>
          <a:p>
            <a:r>
              <a:rPr lang="zh-CN" altLang="en-US" b="1"/>
              <a:t>（</a:t>
            </a:r>
            <a:r>
              <a:rPr lang="en-US" altLang="zh-CN" b="1"/>
              <a:t>2</a:t>
            </a:r>
            <a:r>
              <a:rPr lang="zh-CN" altLang="en-US" b="1"/>
              <a:t>）单侧检验</a:t>
            </a:r>
            <a:endParaRPr lang="zh-CN" altLang="en-US" sz="3600" b="1">
              <a:solidFill>
                <a:schemeClr val="hlink"/>
              </a:solidFill>
            </a:endParaRPr>
          </a:p>
        </p:txBody>
      </p:sp>
      <p:sp>
        <p:nvSpPr>
          <p:cNvPr id="929795" name="Rectangle 3"/>
          <p:cNvSpPr>
            <a:spLocks noGrp="1" noChangeArrowheads="1"/>
          </p:cNvSpPr>
          <p:nvPr>
            <p:ph type="body" idx="1"/>
          </p:nvPr>
        </p:nvSpPr>
        <p:spPr>
          <a:xfrm>
            <a:off x="1524000" y="1143000"/>
            <a:ext cx="9867441" cy="4314825"/>
          </a:xfrm>
          <a:noFill/>
          <a:ln/>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ormAutofit/>
          </a:bodyPr>
          <a:lstStyle/>
          <a:p>
            <a:pPr marL="457200" lvl="1" indent="0" algn="just">
              <a:buNone/>
            </a:pPr>
            <a:endParaRPr lang="zh-CN" altLang="en-US" dirty="0"/>
          </a:p>
          <a:p>
            <a:pPr marL="609600" indent="-609600" algn="just"/>
            <a:r>
              <a:rPr lang="zh-CN" altLang="en-US" dirty="0"/>
              <a:t>将研究者想收集证据证明其不正确的假设作为原假设</a:t>
            </a:r>
            <a:r>
              <a:rPr lang="en-US" altLang="zh-CN" dirty="0" smtClean="0"/>
              <a:t>H</a:t>
            </a:r>
            <a:r>
              <a:rPr lang="en-US" altLang="zh-CN" baseline="-25000" dirty="0" smtClean="0"/>
              <a:t>0</a:t>
            </a:r>
          </a:p>
          <a:p>
            <a:pPr marL="609600" indent="-609600" algn="just"/>
            <a:endParaRPr lang="en-US" altLang="zh-CN" baseline="-25000" dirty="0"/>
          </a:p>
          <a:p>
            <a:pPr marL="609600" indent="-609600" algn="just"/>
            <a:r>
              <a:rPr lang="zh-CN" altLang="en-US" dirty="0"/>
              <a:t>将研究者想收集证据予以支持的假设作为备择假设</a:t>
            </a:r>
            <a:r>
              <a:rPr lang="en-US" altLang="zh-CN" dirty="0"/>
              <a:t>H</a:t>
            </a:r>
            <a:r>
              <a:rPr lang="en-US" altLang="zh-CN" baseline="-25000" dirty="0"/>
              <a:t>1</a:t>
            </a:r>
            <a:endParaRPr lang="en-US" altLang="zh-CN" dirty="0"/>
          </a:p>
          <a:p>
            <a:pPr marL="1219200" lvl="1" indent="-762000" algn="just">
              <a:buFont typeface="Wingdings" panose="05000000000000000000" pitchFamily="2" charset="2"/>
              <a:buChar char="§"/>
            </a:pPr>
            <a:r>
              <a:rPr lang="zh-CN" altLang="en-US" dirty="0"/>
              <a:t>例如</a:t>
            </a:r>
            <a:r>
              <a:rPr lang="en-US" altLang="zh-CN" dirty="0"/>
              <a:t>,</a:t>
            </a:r>
            <a:r>
              <a:rPr lang="zh-CN" altLang="en-US" dirty="0"/>
              <a:t>一个研究者总是想证明自己的研究结论是正确的</a:t>
            </a:r>
          </a:p>
          <a:p>
            <a:pPr marL="1219200" lvl="1" indent="-762000" algn="just">
              <a:buFont typeface="Wingdings" panose="05000000000000000000" pitchFamily="2" charset="2"/>
              <a:buChar char="§"/>
            </a:pPr>
            <a:r>
              <a:rPr lang="zh-CN" altLang="en-US" dirty="0"/>
              <a:t>一个销售商总是想正确供货商的说法是不正确的</a:t>
            </a:r>
          </a:p>
          <a:p>
            <a:pPr marL="1219200" lvl="1" indent="-762000" algn="just">
              <a:buFont typeface="Wingdings" panose="05000000000000000000" pitchFamily="2" charset="2"/>
              <a:buChar char="§"/>
            </a:pPr>
            <a:r>
              <a:rPr lang="zh-CN" altLang="en-US" dirty="0"/>
              <a:t>备择假设的方向与想要证明其正确性的方向一致</a:t>
            </a:r>
            <a:endParaRPr lang="en-US" altLang="zh-CN" dirty="0"/>
          </a:p>
          <a:p>
            <a:pPr marL="609600" indent="-609600" algn="just"/>
            <a:endParaRPr lang="en-US" altLang="zh-CN" baseline="-25000" dirty="0" smtClean="0"/>
          </a:p>
        </p:txBody>
      </p:sp>
    </p:spTree>
    <p:extLst>
      <p:ext uri="{BB962C8B-B14F-4D97-AF65-F5344CB8AC3E}">
        <p14:creationId xmlns:p14="http://schemas.microsoft.com/office/powerpoint/2010/main" val="1266340060"/>
      </p:ext>
    </p:extLst>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6290"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6291" name="Rectangle 3"/>
          <p:cNvSpPr>
            <a:spLocks noChangeArrowheads="1"/>
          </p:cNvSpPr>
          <p:nvPr/>
        </p:nvSpPr>
        <p:spPr bwMode="auto">
          <a:xfrm>
            <a:off x="838200" y="377634"/>
            <a:ext cx="6483350" cy="711200"/>
          </a:xfrm>
          <a:prstGeom prst="rect">
            <a:avLst/>
          </a:prstGeom>
          <a:noFill/>
          <a:ln/>
          <a:extLst/>
        </p:spPr>
        <p:txBody>
          <a:bodyPr vert="horz" lIns="90488" tIns="44450" rIns="90488" bIns="44450" rtlCol="0" anchor="ctr" anchorCtr="1">
            <a:normAutofit fontScale="92500"/>
          </a:bodyPr>
          <a:lstStyle/>
          <a:p>
            <a:pPr>
              <a:lnSpc>
                <a:spcPct val="90000"/>
              </a:lnSpc>
              <a:spcBef>
                <a:spcPct val="0"/>
              </a:spcBef>
            </a:pPr>
            <a:r>
              <a:rPr lang="zh-CN" altLang="en-US" sz="3600" b="1" dirty="0">
                <a:latin typeface="+mj-lt"/>
                <a:ea typeface="+mj-ea"/>
                <a:cs typeface="+mj-cs"/>
              </a:rPr>
              <a:t>第二节 一个正态总体参数的检验</a:t>
            </a:r>
          </a:p>
        </p:txBody>
      </p:sp>
      <p:sp>
        <p:nvSpPr>
          <p:cNvPr id="1036292" name="Rectangle 4"/>
          <p:cNvSpPr>
            <a:spLocks noChangeArrowheads="1"/>
          </p:cNvSpPr>
          <p:nvPr/>
        </p:nvSpPr>
        <p:spPr bwMode="auto">
          <a:xfrm>
            <a:off x="3019425" y="1981200"/>
            <a:ext cx="603885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812800" indent="-812800" algn="ctr">
              <a:spcBef>
                <a:spcPct val="20000"/>
              </a:spcBef>
              <a:defRPr sz="3200" b="1">
                <a:solidFill>
                  <a:srgbClr val="00CCFF"/>
                </a:solidFill>
                <a:latin typeface="Arial" panose="020B0604020202020204" pitchFamily="34" charset="0"/>
                <a:ea typeface="宋体" panose="02010600030101010101" pitchFamily="2" charset="-122"/>
              </a:defRPr>
            </a:lvl1pPr>
            <a:lvl2pPr algn="ctr">
              <a:spcBef>
                <a:spcPct val="20000"/>
              </a:spcBef>
              <a:defRPr sz="2800" b="1">
                <a:solidFill>
                  <a:schemeClr val="bg1"/>
                </a:solidFill>
                <a:latin typeface="Arial" panose="020B0604020202020204" pitchFamily="34" charset="0"/>
                <a:ea typeface="宋体" panose="02010600030101010101" pitchFamily="2" charset="-122"/>
              </a:defRPr>
            </a:lvl2pPr>
            <a:lvl3pPr algn="ctr">
              <a:spcBef>
                <a:spcPct val="20000"/>
              </a:spcBef>
              <a:defRPr sz="2400" b="1">
                <a:solidFill>
                  <a:schemeClr val="bg1"/>
                </a:solidFill>
                <a:latin typeface="Arial" panose="020B0604020202020204" pitchFamily="34" charset="0"/>
                <a:ea typeface="宋体" panose="02010600030101010101" pitchFamily="2" charset="-122"/>
              </a:defRPr>
            </a:lvl3pPr>
            <a:lvl4pPr algn="ctr">
              <a:spcBef>
                <a:spcPct val="20000"/>
              </a:spcBef>
              <a:defRPr sz="2000" b="1">
                <a:solidFill>
                  <a:schemeClr val="bg1"/>
                </a:solidFill>
                <a:latin typeface="Arial" panose="020B0604020202020204" pitchFamily="34" charset="0"/>
                <a:ea typeface="宋体" panose="02010600030101010101" pitchFamily="2" charset="-122"/>
              </a:defRPr>
            </a:lvl4pPr>
            <a:lvl5pPr marL="2336800" indent="-508000" algn="ctr">
              <a:spcBef>
                <a:spcPct val="20000"/>
              </a:spcBef>
              <a:defRPr sz="2000" b="1">
                <a:solidFill>
                  <a:schemeClr val="bg1"/>
                </a:solidFill>
                <a:latin typeface="Arial" panose="020B0604020202020204" pitchFamily="34" charset="0"/>
                <a:ea typeface="宋体" panose="02010600030101010101" pitchFamily="2" charset="-122"/>
              </a:defRPr>
            </a:lvl5pPr>
            <a:lvl6pPr marL="2794000" indent="-508000" algn="ctr" fontAlgn="base">
              <a:spcBef>
                <a:spcPct val="20000"/>
              </a:spcBef>
              <a:spcAft>
                <a:spcPct val="0"/>
              </a:spcAft>
              <a:defRPr sz="2000" b="1">
                <a:solidFill>
                  <a:schemeClr val="bg1"/>
                </a:solidFill>
                <a:latin typeface="Arial" panose="020B0604020202020204" pitchFamily="34" charset="0"/>
                <a:ea typeface="宋体" panose="02010600030101010101" pitchFamily="2" charset="-122"/>
              </a:defRPr>
            </a:lvl6pPr>
            <a:lvl7pPr marL="3251200" indent="-508000" algn="ctr" fontAlgn="base">
              <a:spcBef>
                <a:spcPct val="20000"/>
              </a:spcBef>
              <a:spcAft>
                <a:spcPct val="0"/>
              </a:spcAft>
              <a:defRPr sz="2000" b="1">
                <a:solidFill>
                  <a:schemeClr val="bg1"/>
                </a:solidFill>
                <a:latin typeface="Arial" panose="020B0604020202020204" pitchFamily="34" charset="0"/>
                <a:ea typeface="宋体" panose="02010600030101010101" pitchFamily="2" charset="-122"/>
              </a:defRPr>
            </a:lvl7pPr>
            <a:lvl8pPr marL="3708400" indent="-508000" algn="ctr" fontAlgn="base">
              <a:spcBef>
                <a:spcPct val="20000"/>
              </a:spcBef>
              <a:spcAft>
                <a:spcPct val="0"/>
              </a:spcAft>
              <a:defRPr sz="2000" b="1">
                <a:solidFill>
                  <a:schemeClr val="bg1"/>
                </a:solidFill>
                <a:latin typeface="Arial" panose="020B0604020202020204" pitchFamily="34" charset="0"/>
                <a:ea typeface="宋体" panose="02010600030101010101" pitchFamily="2" charset="-122"/>
              </a:defRPr>
            </a:lvl8pPr>
            <a:lvl9pPr marL="4165600" indent="-508000" algn="ctr" fontAlgn="base">
              <a:spcBef>
                <a:spcPct val="20000"/>
              </a:spcBef>
              <a:spcAft>
                <a:spcPct val="0"/>
              </a:spcAft>
              <a:defRPr sz="2000" b="1">
                <a:solidFill>
                  <a:schemeClr val="bg1"/>
                </a:solidFill>
                <a:latin typeface="Arial" panose="020B0604020202020204" pitchFamily="34" charset="0"/>
                <a:ea typeface="宋体" panose="02010600030101010101" pitchFamily="2" charset="-122"/>
              </a:defRPr>
            </a:lvl9pPr>
          </a:lstStyle>
          <a:p>
            <a:pPr algn="l">
              <a:spcBef>
                <a:spcPct val="24000"/>
              </a:spcBef>
              <a:buFontTx/>
              <a:buAutoNum type="ea1ChsPeriod"/>
            </a:pPr>
            <a:r>
              <a:rPr lang="zh-CN" altLang="en-US" dirty="0">
                <a:solidFill>
                  <a:schemeClr val="tx1"/>
                </a:solidFill>
              </a:rPr>
              <a:t>检验统计量的确定</a:t>
            </a:r>
          </a:p>
          <a:p>
            <a:pPr algn="l">
              <a:spcBef>
                <a:spcPct val="24000"/>
              </a:spcBef>
              <a:buFontTx/>
              <a:buAutoNum type="ea1ChsPeriod"/>
            </a:pPr>
            <a:r>
              <a:rPr lang="zh-CN" altLang="en-US" dirty="0">
                <a:solidFill>
                  <a:schemeClr val="tx1"/>
                </a:solidFill>
              </a:rPr>
              <a:t>总体均值的检验</a:t>
            </a:r>
          </a:p>
          <a:p>
            <a:pPr algn="l">
              <a:spcBef>
                <a:spcPct val="24000"/>
              </a:spcBef>
              <a:buFontTx/>
              <a:buAutoNum type="ea1ChsPeriod"/>
            </a:pPr>
            <a:r>
              <a:rPr lang="zh-CN" altLang="en-US" dirty="0" smtClean="0">
                <a:solidFill>
                  <a:schemeClr val="tx1"/>
                </a:solidFill>
              </a:rPr>
              <a:t>总体方差</a:t>
            </a:r>
            <a:r>
              <a:rPr lang="zh-CN" altLang="en-US" dirty="0">
                <a:solidFill>
                  <a:schemeClr val="tx1"/>
                </a:solidFill>
              </a:rPr>
              <a:t>的检验</a:t>
            </a:r>
          </a:p>
        </p:txBody>
      </p:sp>
    </p:spTree>
    <p:extLst>
      <p:ext uri="{BB962C8B-B14F-4D97-AF65-F5344CB8AC3E}">
        <p14:creationId xmlns:p14="http://schemas.microsoft.com/office/powerpoint/2010/main" val="1783979721"/>
      </p:ext>
    </p:extLst>
  </p:cSld>
  <p:clrMapOvr>
    <a:masterClrMapping/>
  </p:clrMapOvr>
  <p:transition>
    <p:zo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6770" name="Rectangle 2"/>
          <p:cNvSpPr>
            <a:spLocks noGrp="1" noChangeArrowheads="1"/>
          </p:cNvSpPr>
          <p:nvPr>
            <p:ph type="title"/>
          </p:nvPr>
        </p:nvSpPr>
        <p:spPr>
          <a:xfrm>
            <a:off x="706916" y="298451"/>
            <a:ext cx="6223000" cy="855662"/>
          </a:xfrm>
          <a:noFill/>
          <a:ln/>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chor="ctr" anchorCtr="1">
            <a:normAutofit/>
          </a:bodyPr>
          <a:lstStyle/>
          <a:p>
            <a:r>
              <a:rPr lang="zh-CN" altLang="en-US" b="1" dirty="0"/>
              <a:t>一个总体参数的检验</a:t>
            </a:r>
          </a:p>
        </p:txBody>
      </p:sp>
      <p:sp>
        <p:nvSpPr>
          <p:cNvPr id="1056772" name="Rectangle 4"/>
          <p:cNvSpPr>
            <a:spLocks noChangeArrowheads="1"/>
          </p:cNvSpPr>
          <p:nvPr/>
        </p:nvSpPr>
        <p:spPr bwMode="auto">
          <a:xfrm>
            <a:off x="3886201" y="4953000"/>
            <a:ext cx="6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endParaRPr kumimoji="1" lang="zh-CN" altLang="zh-CN" sz="2400"/>
          </a:p>
        </p:txBody>
      </p:sp>
      <p:sp>
        <p:nvSpPr>
          <p:cNvPr id="1056773" name="Rectangle 5"/>
          <p:cNvSpPr>
            <a:spLocks noChangeArrowheads="1"/>
          </p:cNvSpPr>
          <p:nvPr/>
        </p:nvSpPr>
        <p:spPr bwMode="auto">
          <a:xfrm>
            <a:off x="9448801" y="2590800"/>
            <a:ext cx="6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endParaRPr kumimoji="1" lang="zh-CN" altLang="zh-CN" sz="2400"/>
          </a:p>
        </p:txBody>
      </p:sp>
      <p:grpSp>
        <p:nvGrpSpPr>
          <p:cNvPr id="1056804" name="Group 36"/>
          <p:cNvGrpSpPr>
            <a:grpSpLocks/>
          </p:cNvGrpSpPr>
          <p:nvPr/>
        </p:nvGrpSpPr>
        <p:grpSpPr bwMode="auto">
          <a:xfrm>
            <a:off x="1701800" y="1854200"/>
            <a:ext cx="8382000" cy="3754438"/>
            <a:chOff x="288" y="1248"/>
            <a:chExt cx="5280" cy="2365"/>
          </a:xfrm>
        </p:grpSpPr>
        <p:sp>
          <p:nvSpPr>
            <p:cNvPr id="1056783" name="Line 15"/>
            <p:cNvSpPr>
              <a:spLocks noChangeShapeType="1"/>
            </p:cNvSpPr>
            <p:nvPr/>
          </p:nvSpPr>
          <p:spPr bwMode="auto">
            <a:xfrm>
              <a:off x="1680" y="1824"/>
              <a:ext cx="3168"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056784" name="Line 16"/>
            <p:cNvSpPr>
              <a:spLocks noChangeShapeType="1"/>
            </p:cNvSpPr>
            <p:nvPr/>
          </p:nvSpPr>
          <p:spPr bwMode="auto">
            <a:xfrm>
              <a:off x="1680" y="1824"/>
              <a:ext cx="0" cy="336"/>
            </a:xfrm>
            <a:prstGeom prst="line">
              <a:avLst/>
            </a:prstGeom>
            <a:noFill/>
            <a:ln w="28575">
              <a:solidFill>
                <a:schemeClr val="tx1"/>
              </a:solidFill>
              <a:round/>
              <a:headE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056785" name="Line 17"/>
            <p:cNvSpPr>
              <a:spLocks noChangeShapeType="1"/>
            </p:cNvSpPr>
            <p:nvPr/>
          </p:nvSpPr>
          <p:spPr bwMode="auto">
            <a:xfrm>
              <a:off x="3456" y="1824"/>
              <a:ext cx="0" cy="336"/>
            </a:xfrm>
            <a:prstGeom prst="line">
              <a:avLst/>
            </a:prstGeom>
            <a:noFill/>
            <a:ln w="28575">
              <a:solidFill>
                <a:schemeClr val="tx1"/>
              </a:solidFill>
              <a:round/>
              <a:headE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056786" name="Line 18"/>
            <p:cNvSpPr>
              <a:spLocks noChangeShapeType="1"/>
            </p:cNvSpPr>
            <p:nvPr/>
          </p:nvSpPr>
          <p:spPr bwMode="auto">
            <a:xfrm>
              <a:off x="4848" y="1824"/>
              <a:ext cx="0" cy="336"/>
            </a:xfrm>
            <a:prstGeom prst="line">
              <a:avLst/>
            </a:prstGeom>
            <a:noFill/>
            <a:ln w="28575">
              <a:solidFill>
                <a:schemeClr val="tx1"/>
              </a:solidFill>
              <a:round/>
              <a:headE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056787" name="Line 19"/>
            <p:cNvSpPr>
              <a:spLocks noChangeShapeType="1"/>
            </p:cNvSpPr>
            <p:nvPr/>
          </p:nvSpPr>
          <p:spPr bwMode="auto">
            <a:xfrm>
              <a:off x="2928" y="1632"/>
              <a:ext cx="0" cy="192"/>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056788" name="Line 20"/>
            <p:cNvSpPr>
              <a:spLocks noChangeShapeType="1"/>
            </p:cNvSpPr>
            <p:nvPr/>
          </p:nvSpPr>
          <p:spPr bwMode="auto">
            <a:xfrm>
              <a:off x="960" y="2736"/>
              <a:ext cx="1248"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056789" name="Line 21"/>
            <p:cNvSpPr>
              <a:spLocks noChangeShapeType="1"/>
            </p:cNvSpPr>
            <p:nvPr/>
          </p:nvSpPr>
          <p:spPr bwMode="auto">
            <a:xfrm>
              <a:off x="1584" y="2496"/>
              <a:ext cx="0" cy="24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056790" name="Line 22"/>
            <p:cNvSpPr>
              <a:spLocks noChangeShapeType="1"/>
            </p:cNvSpPr>
            <p:nvPr/>
          </p:nvSpPr>
          <p:spPr bwMode="auto">
            <a:xfrm>
              <a:off x="960" y="2736"/>
              <a:ext cx="0" cy="288"/>
            </a:xfrm>
            <a:prstGeom prst="line">
              <a:avLst/>
            </a:prstGeom>
            <a:noFill/>
            <a:ln w="28575">
              <a:solidFill>
                <a:schemeClr val="tx1"/>
              </a:solidFill>
              <a:round/>
              <a:headE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056791" name="Line 23"/>
            <p:cNvSpPr>
              <a:spLocks noChangeShapeType="1"/>
            </p:cNvSpPr>
            <p:nvPr/>
          </p:nvSpPr>
          <p:spPr bwMode="auto">
            <a:xfrm>
              <a:off x="2208" y="2736"/>
              <a:ext cx="0" cy="288"/>
            </a:xfrm>
            <a:prstGeom prst="line">
              <a:avLst/>
            </a:prstGeom>
            <a:noFill/>
            <a:ln w="28575">
              <a:solidFill>
                <a:schemeClr val="tx1"/>
              </a:solidFill>
              <a:round/>
              <a:headE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056792" name="Line 24"/>
            <p:cNvSpPr>
              <a:spLocks noChangeShapeType="1"/>
            </p:cNvSpPr>
            <p:nvPr/>
          </p:nvSpPr>
          <p:spPr bwMode="auto">
            <a:xfrm>
              <a:off x="3504" y="2496"/>
              <a:ext cx="0" cy="528"/>
            </a:xfrm>
            <a:prstGeom prst="line">
              <a:avLst/>
            </a:prstGeom>
            <a:noFill/>
            <a:ln w="28575">
              <a:solidFill>
                <a:schemeClr val="tx1"/>
              </a:solidFill>
              <a:round/>
              <a:headE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056793" name="Line 25"/>
            <p:cNvSpPr>
              <a:spLocks noChangeShapeType="1"/>
            </p:cNvSpPr>
            <p:nvPr/>
          </p:nvSpPr>
          <p:spPr bwMode="auto">
            <a:xfrm>
              <a:off x="4848" y="2496"/>
              <a:ext cx="0" cy="528"/>
            </a:xfrm>
            <a:prstGeom prst="line">
              <a:avLst/>
            </a:prstGeom>
            <a:noFill/>
            <a:ln w="28575">
              <a:solidFill>
                <a:schemeClr val="tx1"/>
              </a:solidFill>
              <a:round/>
              <a:headE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056795" name="Text Box 27"/>
            <p:cNvSpPr txBox="1">
              <a:spLocks noChangeArrowheads="1"/>
            </p:cNvSpPr>
            <p:nvPr/>
          </p:nvSpPr>
          <p:spPr bwMode="auto">
            <a:xfrm>
              <a:off x="288" y="3024"/>
              <a:ext cx="1248" cy="589"/>
            </a:xfrm>
            <a:prstGeom prst="rect">
              <a:avLst/>
            </a:prstGeom>
            <a:solidFill>
              <a:srgbClr val="FFFF66"/>
            </a:solidFill>
            <a:ln w="28575">
              <a:solidFill>
                <a:schemeClr val="bg2"/>
              </a:solidFill>
              <a:miter lim="800000"/>
              <a:headEnd/>
              <a:tailEnd/>
            </a:ln>
            <a:effectLst>
              <a:outerShdw dist="89803" dir="2700000" algn="ctr" rotWithShape="0">
                <a:schemeClr val="bg2"/>
              </a:outerShdw>
            </a:effectLst>
          </p:spPr>
          <p:txBody>
            <a:bodyPr>
              <a:spAutoFit/>
            </a:bodyPr>
            <a:lstStyle/>
            <a:p>
              <a:pPr algn="ctr" eaLnBrk="0" hangingPunct="0">
                <a:spcBef>
                  <a:spcPct val="50000"/>
                </a:spcBef>
              </a:pPr>
              <a:r>
                <a:rPr kumimoji="1" lang="en-US" altLang="zh-CN" sz="2500" b="1"/>
                <a:t>Z </a:t>
              </a:r>
              <a:r>
                <a:rPr kumimoji="1" lang="zh-CN" altLang="en-US" sz="2500" b="1"/>
                <a:t>检验</a:t>
              </a:r>
            </a:p>
            <a:p>
              <a:pPr algn="ctr" eaLnBrk="0" hangingPunct="0">
                <a:spcBef>
                  <a:spcPct val="50000"/>
                </a:spcBef>
              </a:pPr>
              <a:r>
                <a:rPr kumimoji="1" lang="zh-CN" altLang="en-US" sz="1900" b="1"/>
                <a:t>（单尾和双尾）</a:t>
              </a:r>
            </a:p>
          </p:txBody>
        </p:sp>
        <p:sp>
          <p:nvSpPr>
            <p:cNvPr id="1056796" name="Text Box 28"/>
            <p:cNvSpPr txBox="1">
              <a:spLocks noChangeArrowheads="1"/>
            </p:cNvSpPr>
            <p:nvPr/>
          </p:nvSpPr>
          <p:spPr bwMode="auto">
            <a:xfrm>
              <a:off x="1584" y="3024"/>
              <a:ext cx="1296" cy="589"/>
            </a:xfrm>
            <a:prstGeom prst="rect">
              <a:avLst/>
            </a:prstGeom>
            <a:solidFill>
              <a:srgbClr val="FFFF66"/>
            </a:solidFill>
            <a:ln w="28575">
              <a:solidFill>
                <a:schemeClr val="bg2"/>
              </a:solidFill>
              <a:miter lim="800000"/>
              <a:headEnd/>
              <a:tailEnd/>
            </a:ln>
            <a:effectLst>
              <a:outerShdw dist="89803" dir="2700000" algn="ctr" rotWithShape="0">
                <a:schemeClr val="bg2"/>
              </a:outerShdw>
            </a:effectLst>
          </p:spPr>
          <p:txBody>
            <a:bodyPr>
              <a:spAutoFit/>
            </a:bodyPr>
            <a:lstStyle/>
            <a:p>
              <a:pPr algn="ctr" eaLnBrk="0" hangingPunct="0">
                <a:spcBef>
                  <a:spcPct val="50000"/>
                </a:spcBef>
              </a:pPr>
              <a:r>
                <a:rPr kumimoji="1" lang="en-US" altLang="zh-CN" sz="2500" b="1"/>
                <a:t> t </a:t>
              </a:r>
              <a:r>
                <a:rPr kumimoji="1" lang="zh-CN" altLang="en-US" sz="2500" b="1"/>
                <a:t>检验</a:t>
              </a:r>
            </a:p>
            <a:p>
              <a:pPr algn="ctr" eaLnBrk="0" hangingPunct="0">
                <a:spcBef>
                  <a:spcPct val="50000"/>
                </a:spcBef>
              </a:pPr>
              <a:r>
                <a:rPr kumimoji="1" lang="zh-CN" altLang="en-US" sz="1900" b="1"/>
                <a:t>（单尾和双尾）</a:t>
              </a:r>
            </a:p>
          </p:txBody>
        </p:sp>
        <p:sp>
          <p:nvSpPr>
            <p:cNvPr id="1056797" name="Text Box 29"/>
            <p:cNvSpPr txBox="1">
              <a:spLocks noChangeArrowheads="1"/>
            </p:cNvSpPr>
            <p:nvPr/>
          </p:nvSpPr>
          <p:spPr bwMode="auto">
            <a:xfrm>
              <a:off x="2928" y="3024"/>
              <a:ext cx="1248" cy="589"/>
            </a:xfrm>
            <a:prstGeom prst="rect">
              <a:avLst/>
            </a:prstGeom>
            <a:solidFill>
              <a:srgbClr val="FFFF66"/>
            </a:solidFill>
            <a:ln w="28575">
              <a:solidFill>
                <a:schemeClr val="bg2"/>
              </a:solidFill>
              <a:miter lim="800000"/>
              <a:headEnd/>
              <a:tailEnd/>
            </a:ln>
            <a:effectLst>
              <a:outerShdw dist="89803" dir="2700000" algn="ctr" rotWithShape="0">
                <a:schemeClr val="bg2"/>
              </a:outerShdw>
            </a:effectLst>
          </p:spPr>
          <p:txBody>
            <a:bodyPr>
              <a:spAutoFit/>
            </a:bodyPr>
            <a:lstStyle/>
            <a:p>
              <a:pPr algn="ctr" eaLnBrk="0" hangingPunct="0">
                <a:spcBef>
                  <a:spcPct val="50000"/>
                </a:spcBef>
              </a:pPr>
              <a:r>
                <a:rPr kumimoji="1" lang="en-US" altLang="zh-CN" sz="2500" b="1"/>
                <a:t>Z </a:t>
              </a:r>
              <a:r>
                <a:rPr kumimoji="1" lang="zh-CN" altLang="en-US" sz="2500" b="1"/>
                <a:t>检验</a:t>
              </a:r>
            </a:p>
            <a:p>
              <a:pPr algn="ctr" eaLnBrk="0" hangingPunct="0">
                <a:spcBef>
                  <a:spcPct val="50000"/>
                </a:spcBef>
              </a:pPr>
              <a:r>
                <a:rPr kumimoji="1" lang="zh-CN" altLang="en-US" sz="1900" b="1"/>
                <a:t>（单尾和双尾）</a:t>
              </a:r>
            </a:p>
          </p:txBody>
        </p:sp>
        <p:sp>
          <p:nvSpPr>
            <p:cNvPr id="1056798" name="Text Box 30"/>
            <p:cNvSpPr txBox="1">
              <a:spLocks noChangeArrowheads="1"/>
            </p:cNvSpPr>
            <p:nvPr/>
          </p:nvSpPr>
          <p:spPr bwMode="auto">
            <a:xfrm>
              <a:off x="4320" y="3024"/>
              <a:ext cx="1248" cy="589"/>
            </a:xfrm>
            <a:prstGeom prst="rect">
              <a:avLst/>
            </a:prstGeom>
            <a:solidFill>
              <a:srgbClr val="FFFF66"/>
            </a:solidFill>
            <a:ln w="28575">
              <a:solidFill>
                <a:schemeClr val="bg2"/>
              </a:solidFill>
              <a:miter lim="800000"/>
              <a:headEnd/>
              <a:tailEnd/>
            </a:ln>
            <a:effectLst>
              <a:outerShdw dist="89803" dir="2700000" algn="ctr" rotWithShape="0">
                <a:schemeClr val="bg2"/>
              </a:outerShdw>
            </a:effectLst>
          </p:spPr>
          <p:txBody>
            <a:bodyPr>
              <a:spAutoFit/>
            </a:bodyPr>
            <a:lstStyle/>
            <a:p>
              <a:pPr algn="ctr" eaLnBrk="0" hangingPunct="0">
                <a:spcBef>
                  <a:spcPct val="50000"/>
                </a:spcBef>
              </a:pPr>
              <a:r>
                <a:rPr kumimoji="1" lang="en-US" altLang="zh-CN" sz="2500" b="1"/>
                <a:t> </a:t>
              </a:r>
              <a:r>
                <a:rPr kumimoji="1" lang="en-US" altLang="zh-CN" sz="2500" b="1">
                  <a:latin typeface="Symbol" panose="05050102010706020507" pitchFamily="18" charset="2"/>
                  <a:sym typeface="Symbol" panose="05050102010706020507" pitchFamily="18" charset="2"/>
                </a:rPr>
                <a:t></a:t>
              </a:r>
              <a:r>
                <a:rPr kumimoji="1" lang="en-US" altLang="zh-CN" sz="2500" b="1" baseline="30000">
                  <a:latin typeface="Symbol" panose="05050102010706020507" pitchFamily="18" charset="2"/>
                </a:rPr>
                <a:t>2</a:t>
              </a:r>
              <a:r>
                <a:rPr kumimoji="1" lang="zh-CN" altLang="en-US" sz="2500" b="1"/>
                <a:t>检验</a:t>
              </a:r>
            </a:p>
            <a:p>
              <a:pPr algn="ctr" eaLnBrk="0" hangingPunct="0">
                <a:spcBef>
                  <a:spcPct val="50000"/>
                </a:spcBef>
              </a:pPr>
              <a:r>
                <a:rPr kumimoji="1" lang="zh-CN" altLang="en-US" sz="1900" b="1"/>
                <a:t>（单尾和双尾）</a:t>
              </a:r>
            </a:p>
          </p:txBody>
        </p:sp>
        <p:sp>
          <p:nvSpPr>
            <p:cNvPr id="1056799" name="Text Box 31"/>
            <p:cNvSpPr txBox="1">
              <a:spLocks noChangeArrowheads="1"/>
            </p:cNvSpPr>
            <p:nvPr/>
          </p:nvSpPr>
          <p:spPr bwMode="auto">
            <a:xfrm>
              <a:off x="1152" y="2160"/>
              <a:ext cx="912" cy="233"/>
            </a:xfrm>
            <a:prstGeom prst="rect">
              <a:avLst/>
            </a:prstGeom>
            <a:solidFill>
              <a:schemeClr val="bg1"/>
            </a:solidFill>
            <a:ln w="28575">
              <a:solidFill>
                <a:schemeClr val="bg2"/>
              </a:solidFill>
              <a:miter lim="800000"/>
              <a:headEnd/>
              <a:tailEnd/>
            </a:ln>
            <a:effectLst>
              <a:outerShdw dist="89803" dir="2700000" algn="ctr" rotWithShape="0">
                <a:schemeClr val="bg2"/>
              </a:outerShdw>
            </a:effectLst>
          </p:spPr>
          <p:txBody>
            <a:bodyPr>
              <a:spAutoFit/>
            </a:bodyPr>
            <a:lstStyle/>
            <a:p>
              <a:pPr algn="ctr" eaLnBrk="0" hangingPunct="0">
                <a:spcBef>
                  <a:spcPct val="50000"/>
                </a:spcBef>
              </a:pPr>
              <a:r>
                <a:rPr kumimoji="1" lang="zh-CN" altLang="en-US" b="1"/>
                <a:t>均值</a:t>
              </a:r>
            </a:p>
          </p:txBody>
        </p:sp>
        <p:sp>
          <p:nvSpPr>
            <p:cNvPr id="1056800" name="Text Box 32"/>
            <p:cNvSpPr txBox="1">
              <a:spLocks noChangeArrowheads="1"/>
            </p:cNvSpPr>
            <p:nvPr/>
          </p:nvSpPr>
          <p:spPr bwMode="auto">
            <a:xfrm>
              <a:off x="2256" y="1248"/>
              <a:ext cx="1344" cy="383"/>
            </a:xfrm>
            <a:prstGeom prst="rect">
              <a:avLst/>
            </a:prstGeom>
            <a:solidFill>
              <a:srgbClr val="FF0066"/>
            </a:solidFill>
            <a:ln w="28575">
              <a:solidFill>
                <a:schemeClr val="bg2"/>
              </a:solidFill>
              <a:miter lim="800000"/>
              <a:headEnd/>
              <a:tailEnd/>
            </a:ln>
            <a:effectLst>
              <a:outerShdw dist="89803" dir="2700000" algn="ctr" rotWithShape="0">
                <a:schemeClr val="bg2"/>
              </a:outerShdw>
            </a:effectLst>
          </p:spPr>
          <p:txBody>
            <a:bodyPr>
              <a:spAutoFit/>
            </a:bodyPr>
            <a:lstStyle/>
            <a:p>
              <a:pPr algn="ctr" eaLnBrk="0" hangingPunct="0">
                <a:spcBef>
                  <a:spcPct val="50000"/>
                </a:spcBef>
              </a:pPr>
              <a:r>
                <a:rPr kumimoji="1" lang="zh-CN" altLang="en-US" sz="3200" b="1"/>
                <a:t>一个总体</a:t>
              </a:r>
            </a:p>
          </p:txBody>
        </p:sp>
        <p:sp>
          <p:nvSpPr>
            <p:cNvPr id="1056801" name="Text Box 33"/>
            <p:cNvSpPr txBox="1">
              <a:spLocks noChangeArrowheads="1"/>
            </p:cNvSpPr>
            <p:nvPr/>
          </p:nvSpPr>
          <p:spPr bwMode="auto">
            <a:xfrm>
              <a:off x="3024" y="2160"/>
              <a:ext cx="912" cy="233"/>
            </a:xfrm>
            <a:prstGeom prst="rect">
              <a:avLst/>
            </a:prstGeom>
            <a:solidFill>
              <a:schemeClr val="bg1"/>
            </a:solidFill>
            <a:ln w="28575">
              <a:solidFill>
                <a:schemeClr val="bg2"/>
              </a:solidFill>
              <a:miter lim="800000"/>
              <a:headEnd/>
              <a:tailEnd/>
            </a:ln>
            <a:effectLst>
              <a:outerShdw dist="89803" dir="2700000" algn="ctr" rotWithShape="0">
                <a:schemeClr val="bg2"/>
              </a:outerShdw>
            </a:effectLst>
          </p:spPr>
          <p:txBody>
            <a:bodyPr>
              <a:spAutoFit/>
            </a:bodyPr>
            <a:lstStyle/>
            <a:p>
              <a:pPr algn="ctr" eaLnBrk="0" hangingPunct="0">
                <a:spcBef>
                  <a:spcPct val="50000"/>
                </a:spcBef>
              </a:pPr>
              <a:r>
                <a:rPr kumimoji="1" lang="zh-CN" altLang="en-US" b="1"/>
                <a:t>比例</a:t>
              </a:r>
            </a:p>
          </p:txBody>
        </p:sp>
        <p:sp>
          <p:nvSpPr>
            <p:cNvPr id="1056802" name="Text Box 34"/>
            <p:cNvSpPr txBox="1">
              <a:spLocks noChangeArrowheads="1"/>
            </p:cNvSpPr>
            <p:nvPr/>
          </p:nvSpPr>
          <p:spPr bwMode="auto">
            <a:xfrm>
              <a:off x="4416" y="2160"/>
              <a:ext cx="912" cy="233"/>
            </a:xfrm>
            <a:prstGeom prst="rect">
              <a:avLst/>
            </a:prstGeom>
            <a:solidFill>
              <a:schemeClr val="bg1"/>
            </a:solidFill>
            <a:ln w="28575">
              <a:solidFill>
                <a:schemeClr val="bg2"/>
              </a:solidFill>
              <a:miter lim="800000"/>
              <a:headEnd/>
              <a:tailEnd/>
            </a:ln>
            <a:effectLst>
              <a:outerShdw dist="89803" dir="2700000" algn="ctr" rotWithShape="0">
                <a:schemeClr val="bg2"/>
              </a:outerShdw>
            </a:effectLst>
          </p:spPr>
          <p:txBody>
            <a:bodyPr>
              <a:spAutoFit/>
            </a:bodyPr>
            <a:lstStyle/>
            <a:p>
              <a:pPr algn="ctr" eaLnBrk="0" hangingPunct="0">
                <a:spcBef>
                  <a:spcPct val="50000"/>
                </a:spcBef>
              </a:pPr>
              <a:r>
                <a:rPr kumimoji="1" lang="zh-CN" altLang="en-US" b="1" dirty="0"/>
                <a:t>方差</a:t>
              </a:r>
            </a:p>
          </p:txBody>
        </p:sp>
      </p:grpSp>
    </p:spTree>
    <p:extLst>
      <p:ext uri="{BB962C8B-B14F-4D97-AF65-F5344CB8AC3E}">
        <p14:creationId xmlns:p14="http://schemas.microsoft.com/office/powerpoint/2010/main" val="1040078644"/>
      </p:ext>
    </p:extLst>
  </p:cSld>
  <p:clrMapOvr>
    <a:masterClrMapping/>
  </p:clrMapOvr>
  <p:transition>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ChangeArrowheads="1"/>
          </p:cNvSpPr>
          <p:nvPr>
            <p:ph type="title"/>
          </p:nvPr>
        </p:nvSpPr>
        <p:spPr>
          <a:xfrm>
            <a:off x="741802" y="216695"/>
            <a:ext cx="5016500" cy="627062"/>
          </a:xfrm>
          <a:noFill/>
          <a:ln/>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chor="ctr" anchorCtr="1">
            <a:normAutofit/>
          </a:bodyPr>
          <a:lstStyle/>
          <a:p>
            <a:r>
              <a:rPr lang="zh-CN" altLang="en-US" sz="3200" b="1" dirty="0"/>
              <a:t>一、总体均值的检验</a:t>
            </a:r>
          </a:p>
        </p:txBody>
      </p:sp>
      <p:sp>
        <p:nvSpPr>
          <p:cNvPr id="531459" name="Rectangle 3"/>
          <p:cNvSpPr>
            <a:spLocks noGrp="1" noChangeArrowheads="1"/>
          </p:cNvSpPr>
          <p:nvPr>
            <p:ph type="body" idx="1"/>
          </p:nvPr>
        </p:nvSpPr>
        <p:spPr>
          <a:xfrm>
            <a:off x="1800226" y="2043114"/>
            <a:ext cx="8418513" cy="4491037"/>
          </a:xfrm>
          <a:noFill/>
          <a:ln/>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ormAutofit/>
          </a:bodyPr>
          <a:lstStyle/>
          <a:p>
            <a:pPr marL="609600" indent="-609600"/>
            <a:r>
              <a:rPr lang="zh-CN" altLang="en-US" dirty="0"/>
              <a:t>假定条件</a:t>
            </a:r>
          </a:p>
          <a:p>
            <a:pPr marL="1219200" lvl="1" indent="-762000"/>
            <a:r>
              <a:rPr lang="zh-CN" altLang="en-US" dirty="0"/>
              <a:t>总体服从正态分布</a:t>
            </a:r>
          </a:p>
          <a:p>
            <a:pPr marL="1219200" lvl="1" indent="-762000"/>
            <a:r>
              <a:rPr lang="zh-CN" altLang="en-US" dirty="0"/>
              <a:t>若不服从正态分布</a:t>
            </a:r>
            <a:r>
              <a:rPr lang="en-US" altLang="zh-CN" dirty="0"/>
              <a:t>, </a:t>
            </a:r>
            <a:r>
              <a:rPr lang="zh-CN" altLang="en-US" dirty="0"/>
              <a:t>可用正态分布来近似</a:t>
            </a:r>
            <a:r>
              <a:rPr lang="en-US" altLang="zh-CN" dirty="0"/>
              <a:t>(</a:t>
            </a:r>
            <a:r>
              <a:rPr lang="en-US" altLang="zh-CN" i="1" dirty="0"/>
              <a:t>n</a:t>
            </a:r>
            <a:r>
              <a:rPr lang="en-US" altLang="zh-CN" dirty="0">
                <a:sym typeface="Symbol" panose="05050102010706020507" pitchFamily="18" charset="2"/>
              </a:rPr>
              <a:t></a:t>
            </a:r>
            <a:r>
              <a:rPr lang="en-US" altLang="zh-CN" dirty="0"/>
              <a:t>30)</a:t>
            </a:r>
          </a:p>
          <a:p>
            <a:pPr marL="609600" indent="-609600"/>
            <a:r>
              <a:rPr lang="zh-CN" altLang="en-US" dirty="0"/>
              <a:t>使用</a:t>
            </a:r>
            <a:r>
              <a:rPr lang="en-US" altLang="zh-CN" i="1" dirty="0"/>
              <a:t>Z</a:t>
            </a:r>
            <a:r>
              <a:rPr lang="en-US" altLang="zh-CN" dirty="0"/>
              <a:t>-</a:t>
            </a:r>
            <a:r>
              <a:rPr lang="zh-CN" altLang="en-US" dirty="0"/>
              <a:t>统计量</a:t>
            </a:r>
          </a:p>
          <a:p>
            <a:pPr marL="609600" indent="-609600">
              <a:buFontTx/>
              <a:buAutoNum type="arabicPeriod" startAt="2"/>
            </a:pPr>
            <a:endParaRPr lang="zh-CN" altLang="en-US" sz="1400" dirty="0"/>
          </a:p>
          <a:p>
            <a:pPr marL="1219200" lvl="1" indent="-762000">
              <a:buFontTx/>
              <a:buChar char=""/>
            </a:pPr>
            <a:r>
              <a:rPr lang="zh-CN" altLang="en-US" dirty="0">
                <a:latin typeface="Symbol" panose="05050102010706020507" pitchFamily="18" charset="2"/>
              </a:rPr>
              <a:t></a:t>
            </a:r>
            <a:r>
              <a:rPr lang="en-US" altLang="zh-CN" baseline="30000" dirty="0"/>
              <a:t>2</a:t>
            </a:r>
            <a:r>
              <a:rPr lang="en-US" altLang="zh-CN" dirty="0"/>
              <a:t> </a:t>
            </a:r>
            <a:r>
              <a:rPr lang="zh-CN" altLang="en-US" dirty="0"/>
              <a:t>已知：</a:t>
            </a:r>
          </a:p>
          <a:p>
            <a:pPr marL="1219200" lvl="1" indent="-762000"/>
            <a:endParaRPr lang="zh-CN" altLang="en-US" dirty="0"/>
          </a:p>
          <a:p>
            <a:pPr marL="1219200" lvl="1" indent="-762000">
              <a:buFontTx/>
              <a:buChar char=""/>
            </a:pPr>
            <a:endParaRPr lang="en-US" altLang="zh-CN" dirty="0" smtClean="0">
              <a:latin typeface="Symbol" panose="05050102010706020507" pitchFamily="18" charset="2"/>
            </a:endParaRPr>
          </a:p>
          <a:p>
            <a:pPr marL="1219200" lvl="1" indent="-762000">
              <a:buFontTx/>
              <a:buChar char=""/>
            </a:pPr>
            <a:r>
              <a:rPr lang="zh-CN" altLang="en-US" dirty="0" smtClean="0">
                <a:latin typeface="Symbol" panose="05050102010706020507" pitchFamily="18" charset="2"/>
              </a:rPr>
              <a:t></a:t>
            </a:r>
            <a:r>
              <a:rPr lang="en-US" altLang="zh-CN" baseline="30000" dirty="0"/>
              <a:t>2</a:t>
            </a:r>
            <a:r>
              <a:rPr lang="en-US" altLang="zh-CN" dirty="0"/>
              <a:t> </a:t>
            </a:r>
            <a:r>
              <a:rPr lang="zh-CN" altLang="en-US" dirty="0"/>
              <a:t>未知：</a:t>
            </a:r>
          </a:p>
        </p:txBody>
      </p:sp>
      <p:graphicFrame>
        <p:nvGraphicFramePr>
          <p:cNvPr id="531475" name="Object 19">
            <a:hlinkClick r:id="" action="ppaction://ole?verb=0"/>
          </p:cNvPr>
          <p:cNvGraphicFramePr>
            <a:graphicFrameLocks/>
          </p:cNvGraphicFramePr>
          <p:nvPr>
            <p:extLst>
              <p:ext uri="{D42A27DB-BD31-4B8C-83A1-F6EECF244321}">
                <p14:modId xmlns:p14="http://schemas.microsoft.com/office/powerpoint/2010/main" val="2092086034"/>
              </p:ext>
            </p:extLst>
          </p:nvPr>
        </p:nvGraphicFramePr>
        <p:xfrm>
          <a:off x="5184222" y="3820319"/>
          <a:ext cx="2986087" cy="936625"/>
        </p:xfrm>
        <a:graphic>
          <a:graphicData uri="http://schemas.openxmlformats.org/presentationml/2006/ole">
            <mc:AlternateContent xmlns:mc="http://schemas.openxmlformats.org/markup-compatibility/2006">
              <mc:Choice xmlns:v="urn:schemas-microsoft-com:vml" Requires="v">
                <p:oleObj spid="_x0000_s4146" name="Equation" r:id="rId4" imgW="1333500" imgH="469900" progId="Equation.3">
                  <p:embed/>
                </p:oleObj>
              </mc:Choice>
              <mc:Fallback>
                <p:oleObj name="Equation" r:id="rId4" imgW="1333500" imgH="469900" progId="Equation.3">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4222" y="3820319"/>
                        <a:ext cx="2986087" cy="936625"/>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graphicFrame>
        <p:nvGraphicFramePr>
          <p:cNvPr id="531476" name="Object 20">
            <a:hlinkClick r:id="" action="ppaction://ole?verb=0"/>
          </p:cNvPr>
          <p:cNvGraphicFramePr>
            <a:graphicFrameLocks/>
          </p:cNvGraphicFramePr>
          <p:nvPr>
            <p:extLst>
              <p:ext uri="{D42A27DB-BD31-4B8C-83A1-F6EECF244321}">
                <p14:modId xmlns:p14="http://schemas.microsoft.com/office/powerpoint/2010/main" val="61687013"/>
              </p:ext>
            </p:extLst>
          </p:nvPr>
        </p:nvGraphicFramePr>
        <p:xfrm>
          <a:off x="5184222" y="4976527"/>
          <a:ext cx="2897187" cy="1000125"/>
        </p:xfrm>
        <a:graphic>
          <a:graphicData uri="http://schemas.openxmlformats.org/presentationml/2006/ole">
            <mc:AlternateContent xmlns:mc="http://schemas.openxmlformats.org/markup-compatibility/2006">
              <mc:Choice xmlns:v="urn:schemas-microsoft-com:vml" Requires="v">
                <p:oleObj spid="_x0000_s4147" name="Equation" r:id="rId6" imgW="1333500" imgH="469900" progId="Equation.3">
                  <p:embed/>
                </p:oleObj>
              </mc:Choice>
              <mc:Fallback>
                <p:oleObj name="Equation" r:id="rId6" imgW="1333500" imgH="469900" progId="Equation.3">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84222" y="4976527"/>
                        <a:ext cx="2897187" cy="1000125"/>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sp>
        <p:nvSpPr>
          <p:cNvPr id="531479" name="Rectangle 23"/>
          <p:cNvSpPr>
            <a:spLocks noChangeArrowheads="1"/>
          </p:cNvSpPr>
          <p:nvPr/>
        </p:nvSpPr>
        <p:spPr bwMode="auto">
          <a:xfrm>
            <a:off x="1778000" y="1408113"/>
            <a:ext cx="5130800" cy="614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nchorCtr="1"/>
          <a:lstStyle>
            <a:lvl1pPr algn="ctr">
              <a:defRPr sz="4000">
                <a:solidFill>
                  <a:srgbClr val="FFFF00"/>
                </a:solidFill>
                <a:latin typeface="Arial" panose="020B0604020202020204" pitchFamily="34" charset="0"/>
                <a:ea typeface="黑体" panose="02010609060101010101" pitchFamily="49" charset="-122"/>
              </a:defRPr>
            </a:lvl1pPr>
            <a:lvl2pPr algn="ctr">
              <a:defRPr sz="4000">
                <a:solidFill>
                  <a:srgbClr val="FFFF00"/>
                </a:solidFill>
                <a:latin typeface="Arial" panose="020B0604020202020204" pitchFamily="34" charset="0"/>
                <a:ea typeface="黑体" panose="02010609060101010101" pitchFamily="49" charset="-122"/>
              </a:defRPr>
            </a:lvl2pPr>
            <a:lvl3pPr algn="ctr">
              <a:defRPr sz="4000">
                <a:solidFill>
                  <a:srgbClr val="FFFF00"/>
                </a:solidFill>
                <a:latin typeface="Arial" panose="020B0604020202020204" pitchFamily="34" charset="0"/>
                <a:ea typeface="黑体" panose="02010609060101010101" pitchFamily="49" charset="-122"/>
              </a:defRPr>
            </a:lvl3pPr>
            <a:lvl4pPr algn="ctr">
              <a:defRPr sz="4000">
                <a:solidFill>
                  <a:srgbClr val="FFFF00"/>
                </a:solidFill>
                <a:latin typeface="Arial" panose="020B0604020202020204" pitchFamily="34" charset="0"/>
                <a:ea typeface="黑体" panose="02010609060101010101" pitchFamily="49" charset="-122"/>
              </a:defRPr>
            </a:lvl4pPr>
            <a:lvl5pPr algn="ctr">
              <a:defRPr sz="4000">
                <a:solidFill>
                  <a:srgbClr val="FFFF00"/>
                </a:solidFill>
                <a:latin typeface="Arial" panose="020B0604020202020204" pitchFamily="34" charset="0"/>
                <a:ea typeface="黑体" panose="02010609060101010101" pitchFamily="49" charset="-122"/>
              </a:defRPr>
            </a:lvl5pPr>
            <a:lvl6pPr marL="457200" algn="ctr" fontAlgn="base">
              <a:spcBef>
                <a:spcPct val="0"/>
              </a:spcBef>
              <a:spcAft>
                <a:spcPct val="0"/>
              </a:spcAft>
              <a:defRPr sz="4000">
                <a:solidFill>
                  <a:srgbClr val="FFFF00"/>
                </a:solidFill>
                <a:latin typeface="Arial" panose="020B0604020202020204" pitchFamily="34" charset="0"/>
                <a:ea typeface="黑体" panose="02010609060101010101" pitchFamily="49" charset="-122"/>
              </a:defRPr>
            </a:lvl6pPr>
            <a:lvl7pPr marL="914400" algn="ctr" fontAlgn="base">
              <a:spcBef>
                <a:spcPct val="0"/>
              </a:spcBef>
              <a:spcAft>
                <a:spcPct val="0"/>
              </a:spcAft>
              <a:defRPr sz="4000">
                <a:solidFill>
                  <a:srgbClr val="FFFF00"/>
                </a:solidFill>
                <a:latin typeface="Arial" panose="020B0604020202020204" pitchFamily="34" charset="0"/>
                <a:ea typeface="黑体" panose="02010609060101010101" pitchFamily="49" charset="-122"/>
              </a:defRPr>
            </a:lvl7pPr>
            <a:lvl8pPr marL="1371600" algn="ctr" fontAlgn="base">
              <a:spcBef>
                <a:spcPct val="0"/>
              </a:spcBef>
              <a:spcAft>
                <a:spcPct val="0"/>
              </a:spcAft>
              <a:defRPr sz="4000">
                <a:solidFill>
                  <a:srgbClr val="FFFF00"/>
                </a:solidFill>
                <a:latin typeface="Arial" panose="020B0604020202020204" pitchFamily="34" charset="0"/>
                <a:ea typeface="黑体" panose="02010609060101010101" pitchFamily="49" charset="-122"/>
              </a:defRPr>
            </a:lvl8pPr>
            <a:lvl9pPr marL="1828800" algn="ctr" fontAlgn="base">
              <a:spcBef>
                <a:spcPct val="0"/>
              </a:spcBef>
              <a:spcAft>
                <a:spcPct val="0"/>
              </a:spcAft>
              <a:defRPr sz="4000">
                <a:solidFill>
                  <a:srgbClr val="FFFF00"/>
                </a:solidFill>
                <a:latin typeface="Arial" panose="020B0604020202020204" pitchFamily="34" charset="0"/>
                <a:ea typeface="黑体" panose="02010609060101010101" pitchFamily="49" charset="-122"/>
              </a:defRPr>
            </a:lvl9pPr>
          </a:lstStyle>
          <a:p>
            <a:pPr algn="l"/>
            <a:r>
              <a:rPr lang="en-US" altLang="zh-CN" sz="3600" b="1" dirty="0">
                <a:solidFill>
                  <a:srgbClr val="FF0000"/>
                </a:solidFill>
                <a:effectLst>
                  <a:outerShdw blurRad="38100" dist="38100" dir="2700000" algn="tl">
                    <a:srgbClr val="C0C0C0"/>
                  </a:outerShdw>
                </a:effectLst>
              </a:rPr>
              <a:t>1. </a:t>
            </a:r>
            <a:r>
              <a:rPr lang="en-US" altLang="zh-CN" sz="3200" b="1" dirty="0">
                <a:solidFill>
                  <a:srgbClr val="FF0000"/>
                </a:solidFill>
                <a:effectLst>
                  <a:outerShdw blurRad="38100" dist="38100" dir="2700000" algn="tl">
                    <a:srgbClr val="C0C0C0"/>
                  </a:outerShdw>
                </a:effectLst>
                <a:latin typeface="Symbol" panose="05050102010706020507" pitchFamily="18" charset="2"/>
              </a:rPr>
              <a:t></a:t>
            </a:r>
            <a:r>
              <a:rPr lang="en-US" altLang="zh-CN" sz="3200" b="1" baseline="30000" dirty="0">
                <a:solidFill>
                  <a:srgbClr val="FF0000"/>
                </a:solidFill>
                <a:effectLst>
                  <a:outerShdw blurRad="38100" dist="38100" dir="2700000" algn="tl">
                    <a:srgbClr val="C0C0C0"/>
                  </a:outerShdw>
                </a:effectLst>
              </a:rPr>
              <a:t>2</a:t>
            </a:r>
            <a:r>
              <a:rPr lang="zh-CN" altLang="en-US" sz="3200" b="1" dirty="0">
                <a:solidFill>
                  <a:srgbClr val="FF0000"/>
                </a:solidFill>
                <a:effectLst>
                  <a:outerShdw blurRad="38100" dist="38100" dir="2700000" algn="tl">
                    <a:srgbClr val="C0C0C0"/>
                  </a:outerShdw>
                </a:effectLst>
              </a:rPr>
              <a:t>已知或</a:t>
            </a:r>
            <a:r>
              <a:rPr lang="zh-CN" altLang="en-US" sz="3200" b="1" dirty="0">
                <a:solidFill>
                  <a:srgbClr val="FF0000"/>
                </a:solidFill>
                <a:effectLst>
                  <a:outerShdw blurRad="38100" dist="38100" dir="2700000" algn="tl">
                    <a:srgbClr val="C0C0C0"/>
                  </a:outerShdw>
                </a:effectLst>
                <a:latin typeface="Symbol" panose="05050102010706020507" pitchFamily="18" charset="2"/>
              </a:rPr>
              <a:t></a:t>
            </a:r>
            <a:r>
              <a:rPr lang="en-US" altLang="zh-CN" sz="3200" b="1" baseline="30000" dirty="0">
                <a:solidFill>
                  <a:srgbClr val="FF0000"/>
                </a:solidFill>
                <a:effectLst>
                  <a:outerShdw blurRad="38100" dist="38100" dir="2700000" algn="tl">
                    <a:srgbClr val="C0C0C0"/>
                  </a:outerShdw>
                </a:effectLst>
              </a:rPr>
              <a:t>2</a:t>
            </a:r>
            <a:r>
              <a:rPr lang="zh-CN" altLang="en-US" sz="3200" b="1" dirty="0" smtClean="0">
                <a:solidFill>
                  <a:srgbClr val="FF0000"/>
                </a:solidFill>
                <a:effectLst>
                  <a:outerShdw blurRad="38100" dist="38100" dir="2700000" algn="tl">
                    <a:srgbClr val="C0C0C0"/>
                  </a:outerShdw>
                </a:effectLst>
              </a:rPr>
              <a:t>未知大样本</a:t>
            </a:r>
            <a:endParaRPr lang="zh-CN" altLang="en-US" sz="3200" b="1" dirty="0">
              <a:solidFill>
                <a:srgbClr val="FF0000"/>
              </a:solidFill>
              <a:effectLst>
                <a:outerShdw blurRad="38100" dist="38100" dir="2700000" algn="tl">
                  <a:srgbClr val="C0C0C0"/>
                </a:outerShdw>
              </a:effectLst>
            </a:endParaRPr>
          </a:p>
        </p:txBody>
      </p:sp>
    </p:spTree>
    <p:extLst>
      <p:ext uri="{BB962C8B-B14F-4D97-AF65-F5344CB8AC3E}">
        <p14:creationId xmlns:p14="http://schemas.microsoft.com/office/powerpoint/2010/main" val="566757123"/>
      </p:ext>
    </p:extLst>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05149" y="481567"/>
                <a:ext cx="10515600" cy="4351338"/>
              </a:xfrm>
            </p:spPr>
            <p:txBody>
              <a:bodyPr/>
              <a:lstStyle/>
              <a:p>
                <a:r>
                  <a:rPr lang="zh-CN" altLang="en-US" dirty="0" smtClean="0"/>
                  <a:t>例：</a:t>
                </a:r>
                <a:endParaRPr lang="en-US" altLang="zh-CN" dirty="0" smtClean="0"/>
              </a:p>
              <a:p>
                <a:pPr marL="0" indent="0">
                  <a:buNone/>
                </a:pPr>
                <a:r>
                  <a:rPr lang="en-US" altLang="zh-CN" dirty="0"/>
                  <a:t> </a:t>
                </a:r>
                <a:r>
                  <a:rPr lang="en-US" altLang="zh-CN" dirty="0" smtClean="0"/>
                  <a:t>   </a:t>
                </a:r>
                <a:r>
                  <a:rPr lang="zh-CN" altLang="en-US" dirty="0" smtClean="0"/>
                  <a:t>某电风扇厂根据历史资料统计结果得知，其电风扇平均使用寿命为</a:t>
                </a:r>
                <a:r>
                  <a:rPr lang="en-US" altLang="zh-CN" dirty="0" smtClean="0"/>
                  <a:t>25000</a:t>
                </a:r>
                <a:r>
                  <a:rPr lang="zh-CN" altLang="en-US" dirty="0" smtClean="0"/>
                  <a:t>小时，标准差为</a:t>
                </a:r>
                <a:r>
                  <a:rPr lang="en-US" altLang="zh-CN" dirty="0" smtClean="0"/>
                  <a:t>1900</a:t>
                </a:r>
                <a:r>
                  <a:rPr lang="zh-CN" altLang="en-US" dirty="0" smtClean="0"/>
                  <a:t>小时。现在从新批量生产的电风扇中随机抽取</a:t>
                </a:r>
                <a:r>
                  <a:rPr lang="en-US" altLang="zh-CN" dirty="0" smtClean="0"/>
                  <a:t>400</a:t>
                </a:r>
                <a:r>
                  <a:rPr lang="zh-CN" altLang="en-US" dirty="0" smtClean="0"/>
                  <a:t>台做试验，求得平均寿命</a:t>
                </a:r>
                <a14:m>
                  <m:oMath xmlns:m="http://schemas.openxmlformats.org/officeDocument/2006/math">
                    <m:acc>
                      <m:accPr>
                        <m:chr m:val="̅"/>
                        <m:ctrlPr>
                          <a:rPr lang="zh-CN" altLang="en-US" i="1" smtClean="0">
                            <a:latin typeface="Cambria Math" panose="02040503050406030204" pitchFamily="18" charset="0"/>
                          </a:rPr>
                        </m:ctrlPr>
                      </m:accPr>
                      <m:e>
                        <m:r>
                          <m:rPr>
                            <m:sty m:val="p"/>
                          </m:rPr>
                          <a:rPr lang="en-US" altLang="zh-CN" i="1">
                            <a:latin typeface="Cambria Math" panose="02040503050406030204" pitchFamily="18" charset="0"/>
                          </a:rPr>
                          <m:t>x</m:t>
                        </m:r>
                      </m:e>
                    </m:acc>
                  </m:oMath>
                </a14:m>
                <a:r>
                  <a:rPr lang="en-US" altLang="zh-CN" dirty="0" smtClean="0"/>
                  <a:t>=25300</a:t>
                </a:r>
                <a:r>
                  <a:rPr lang="zh-CN" altLang="en-US" dirty="0" smtClean="0"/>
                  <a:t>小时。试按</a:t>
                </a:r>
                <a:r>
                  <a:rPr lang="en-US" altLang="zh-CN" dirty="0" smtClean="0"/>
                  <a:t>5%</a:t>
                </a:r>
                <a:r>
                  <a:rPr lang="zh-CN" altLang="en-US" dirty="0" smtClean="0"/>
                  <a:t>的显著性水平判断新产电风扇的平均使用寿命与通常的使用寿命有没有显著差异？</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05149" y="481567"/>
                <a:ext cx="10515600" cy="4351338"/>
              </a:xfrm>
              <a:blipFill rotWithShape="0">
                <a:blip r:embed="rId2"/>
                <a:stretch>
                  <a:fillRect l="-1159" t="-3081" r="-75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807551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a:xfrm>
            <a:off x="675701" y="343914"/>
            <a:ext cx="6985000" cy="855662"/>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nchorCtr="1">
            <a:normAutofit fontScale="90000"/>
          </a:bodyPr>
          <a:lstStyle/>
          <a:p>
            <a:r>
              <a:rPr lang="en-US" altLang="zh-CN" sz="3600" b="1" dirty="0">
                <a:solidFill>
                  <a:srgbClr val="FF0000"/>
                </a:solidFill>
                <a:effectLst>
                  <a:outerShdw blurRad="38100" dist="38100" dir="2700000" algn="tl">
                    <a:srgbClr val="C0C0C0"/>
                  </a:outerShdw>
                </a:effectLst>
                <a:latin typeface="Arial" panose="020B0604020202020204" pitchFamily="34" charset="0"/>
                <a:ea typeface="黑体" panose="02010609060101010101" pitchFamily="49" charset="-122"/>
                <a:cs typeface="+mn-cs"/>
              </a:rPr>
              <a:t>2.  </a:t>
            </a:r>
            <a:r>
              <a:rPr lang="zh-CN" altLang="en-US" sz="3600" b="1" dirty="0">
                <a:solidFill>
                  <a:srgbClr val="FF0000"/>
                </a:solidFill>
                <a:effectLst>
                  <a:outerShdw blurRad="38100" dist="38100" dir="2700000" algn="tl">
                    <a:srgbClr val="C0C0C0"/>
                  </a:outerShdw>
                </a:effectLst>
                <a:latin typeface="Arial" panose="020B0604020202020204" pitchFamily="34" charset="0"/>
                <a:ea typeface="黑体" panose="02010609060101010101" pitchFamily="49" charset="-122"/>
                <a:cs typeface="+mn-cs"/>
              </a:rPr>
              <a:t>总体均值的检验 </a:t>
            </a:r>
            <a:r>
              <a:rPr lang="en-US" altLang="zh-CN" sz="3600" b="1" dirty="0">
                <a:solidFill>
                  <a:srgbClr val="FF0000"/>
                </a:solidFill>
                <a:effectLst>
                  <a:outerShdw blurRad="38100" dist="38100" dir="2700000" algn="tl">
                    <a:srgbClr val="C0C0C0"/>
                  </a:outerShdw>
                </a:effectLst>
                <a:latin typeface="Arial" panose="020B0604020202020204" pitchFamily="34" charset="0"/>
                <a:ea typeface="黑体" panose="02010609060101010101" pitchFamily="49" charset="-122"/>
                <a:cs typeface="+mn-cs"/>
              </a:rPr>
              <a:t>(</a:t>
            </a:r>
            <a:r>
              <a:rPr lang="en-US" altLang="zh-CN" sz="3600" b="1" dirty="0" smtClean="0">
                <a:solidFill>
                  <a:srgbClr val="C00000"/>
                </a:solidFill>
                <a:effectLst>
                  <a:outerShdw blurRad="38100" dist="38100" dir="2700000" algn="tl">
                    <a:srgbClr val="C0C0C0"/>
                  </a:outerShdw>
                </a:effectLst>
                <a:latin typeface="Arial" panose="020B0604020202020204" pitchFamily="34" charset="0"/>
                <a:ea typeface="黑体" panose="02010609060101010101" pitchFamily="49" charset="-122"/>
                <a:cs typeface="+mn-cs"/>
              </a:rPr>
              <a:t></a:t>
            </a:r>
            <a:r>
              <a:rPr lang="zh-CN" altLang="en-US" sz="3600" b="1" dirty="0" smtClean="0">
                <a:solidFill>
                  <a:srgbClr val="C00000"/>
                </a:solidFill>
                <a:effectLst>
                  <a:outerShdw blurRad="38100" dist="38100" dir="2700000" algn="tl">
                    <a:srgbClr val="C0C0C0"/>
                  </a:outerShdw>
                </a:effectLst>
                <a:latin typeface="Arial" panose="020B0604020202020204" pitchFamily="34" charset="0"/>
                <a:ea typeface="黑体" panose="02010609060101010101" pitchFamily="49" charset="-122"/>
                <a:cs typeface="+mn-cs"/>
              </a:rPr>
              <a:t>未知</a:t>
            </a:r>
            <a:r>
              <a:rPr lang="zh-CN" altLang="en-US" sz="3600" b="1" dirty="0">
                <a:solidFill>
                  <a:srgbClr val="C00000"/>
                </a:solidFill>
                <a:effectLst>
                  <a:outerShdw blurRad="38100" dist="38100" dir="2700000" algn="tl">
                    <a:srgbClr val="C0C0C0"/>
                  </a:outerShdw>
                </a:effectLst>
                <a:latin typeface="Arial" panose="020B0604020202020204" pitchFamily="34" charset="0"/>
                <a:ea typeface="黑体" panose="02010609060101010101" pitchFamily="49" charset="-122"/>
                <a:cs typeface="+mn-cs"/>
              </a:rPr>
              <a:t>小样本</a:t>
            </a:r>
            <a:r>
              <a:rPr lang="en-US" altLang="zh-CN" sz="3600" b="1" dirty="0">
                <a:solidFill>
                  <a:srgbClr val="FF0000"/>
                </a:solidFill>
                <a:effectLst>
                  <a:outerShdw blurRad="38100" dist="38100" dir="2700000" algn="tl">
                    <a:srgbClr val="C0C0C0"/>
                  </a:outerShdw>
                </a:effectLst>
                <a:latin typeface="Arial" panose="020B0604020202020204" pitchFamily="34" charset="0"/>
                <a:ea typeface="黑体" panose="02010609060101010101" pitchFamily="49" charset="-122"/>
                <a:cs typeface="+mn-cs"/>
              </a:rPr>
              <a:t>)</a:t>
            </a:r>
          </a:p>
        </p:txBody>
      </p:sp>
      <p:sp>
        <p:nvSpPr>
          <p:cNvPr id="239619" name="Rectangle 3"/>
          <p:cNvSpPr>
            <a:spLocks noGrp="1" noChangeArrowheads="1"/>
          </p:cNvSpPr>
          <p:nvPr>
            <p:ph type="body" idx="1"/>
          </p:nvPr>
        </p:nvSpPr>
        <p:spPr>
          <a:xfrm>
            <a:off x="2570239" y="1435369"/>
            <a:ext cx="4057650" cy="4424363"/>
          </a:xfrm>
          <a:noFill/>
          <a:ln/>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ormAutofit/>
          </a:bodyPr>
          <a:lstStyle/>
          <a:p>
            <a:r>
              <a:rPr lang="zh-CN" altLang="en-US" dirty="0"/>
              <a:t>假定条件</a:t>
            </a:r>
          </a:p>
          <a:p>
            <a:pPr lvl="1"/>
            <a:r>
              <a:rPr lang="zh-CN" altLang="en-US" dirty="0">
                <a:latin typeface="Times New Roman" panose="02020603050405020304" pitchFamily="18" charset="0"/>
              </a:rPr>
              <a:t>总体为正态分布</a:t>
            </a:r>
          </a:p>
          <a:p>
            <a:pPr lvl="1"/>
            <a:r>
              <a:rPr lang="zh-CN" altLang="en-US" dirty="0">
                <a:latin typeface="Symbol" panose="05050102010706020507" pitchFamily="18" charset="2"/>
              </a:rPr>
              <a:t></a:t>
            </a:r>
            <a:r>
              <a:rPr lang="en-US" altLang="zh-CN" baseline="30000" dirty="0"/>
              <a:t>2</a:t>
            </a:r>
            <a:r>
              <a:rPr lang="zh-CN" altLang="en-US" dirty="0"/>
              <a:t>未知，且小样本</a:t>
            </a:r>
            <a:endParaRPr lang="zh-CN" altLang="en-US" dirty="0">
              <a:latin typeface="Times New Roman" panose="02020603050405020304" pitchFamily="18" charset="0"/>
            </a:endParaRPr>
          </a:p>
          <a:p>
            <a:pPr>
              <a:spcBef>
                <a:spcPct val="30000"/>
              </a:spcBef>
            </a:pPr>
            <a:r>
              <a:rPr lang="zh-CN" altLang="en-US" dirty="0"/>
              <a:t>使用</a:t>
            </a:r>
            <a:r>
              <a:rPr lang="en-US" altLang="zh-CN" i="1" dirty="0">
                <a:latin typeface="Times New Roman" panose="02020603050405020304" pitchFamily="18" charset="0"/>
              </a:rPr>
              <a:t>t</a:t>
            </a:r>
            <a:r>
              <a:rPr lang="en-US" altLang="zh-CN" dirty="0"/>
              <a:t> </a:t>
            </a:r>
            <a:r>
              <a:rPr lang="zh-CN" altLang="en-US" dirty="0"/>
              <a:t>统计量</a:t>
            </a:r>
          </a:p>
        </p:txBody>
      </p:sp>
      <p:graphicFrame>
        <p:nvGraphicFramePr>
          <p:cNvPr id="239633" name="Object 17">
            <a:hlinkClick r:id="" action="ppaction://ole?verb=0"/>
          </p:cNvPr>
          <p:cNvGraphicFramePr>
            <a:graphicFrameLocks/>
          </p:cNvGraphicFramePr>
          <p:nvPr>
            <p:extLst>
              <p:ext uri="{D42A27DB-BD31-4B8C-83A1-F6EECF244321}">
                <p14:modId xmlns:p14="http://schemas.microsoft.com/office/powerpoint/2010/main" val="2602883927"/>
              </p:ext>
            </p:extLst>
          </p:nvPr>
        </p:nvGraphicFramePr>
        <p:xfrm>
          <a:off x="2570239" y="4030988"/>
          <a:ext cx="3359150" cy="1322388"/>
        </p:xfrm>
        <a:graphic>
          <a:graphicData uri="http://schemas.openxmlformats.org/presentationml/2006/ole">
            <mc:AlternateContent xmlns:mc="http://schemas.openxmlformats.org/markup-compatibility/2006">
              <mc:Choice xmlns:v="urn:schemas-microsoft-com:vml" Requires="v">
                <p:oleObj spid="_x0000_s5145" name="Equation" r:id="rId4" imgW="1308100" imgH="469900" progId="Equation.3">
                  <p:embed/>
                </p:oleObj>
              </mc:Choice>
              <mc:Fallback>
                <p:oleObj name="Equation" r:id="rId4" imgW="1308100" imgH="469900" progId="Equation.3">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70239" y="4030988"/>
                        <a:ext cx="3359150" cy="1322388"/>
                      </a:xfrm>
                      <a:prstGeom prst="rect">
                        <a:avLst/>
                      </a:prstGeom>
                      <a:solidFill>
                        <a:srgbClr val="FFFF66"/>
                      </a:solidFill>
                      <a:ln>
                        <a:noFill/>
                      </a:ln>
                      <a:effectLst>
                        <a:outerShdw dist="17961"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pic>
        <p:nvPicPr>
          <p:cNvPr id="2" name="图片 1"/>
          <p:cNvPicPr>
            <a:picLocks noChangeAspect="1"/>
          </p:cNvPicPr>
          <p:nvPr/>
        </p:nvPicPr>
        <p:blipFill>
          <a:blip r:embed="rId6"/>
          <a:stretch>
            <a:fillRect/>
          </a:stretch>
        </p:blipFill>
        <p:spPr>
          <a:xfrm>
            <a:off x="4496534" y="343914"/>
            <a:ext cx="841321" cy="908383"/>
          </a:xfrm>
          <a:prstGeom prst="rect">
            <a:avLst/>
          </a:prstGeom>
        </p:spPr>
      </p:pic>
    </p:spTree>
    <p:extLst>
      <p:ext uri="{BB962C8B-B14F-4D97-AF65-F5344CB8AC3E}">
        <p14:creationId xmlns:p14="http://schemas.microsoft.com/office/powerpoint/2010/main" val="495889590"/>
      </p:ext>
    </p:extLst>
  </p:cSld>
  <p:clrMapOvr>
    <a:masterClrMapping/>
  </p:clrMapOvr>
  <p:transition>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05149" y="481567"/>
            <a:ext cx="10515600" cy="4351338"/>
          </a:xfrm>
        </p:spPr>
        <p:txBody>
          <a:bodyPr/>
          <a:lstStyle/>
          <a:p>
            <a:r>
              <a:rPr lang="zh-CN" altLang="en-US" dirty="0" smtClean="0"/>
              <a:t>例：</a:t>
            </a:r>
            <a:endParaRPr lang="en-US" altLang="zh-CN" dirty="0" smtClean="0"/>
          </a:p>
          <a:p>
            <a:pPr marL="0" indent="0">
              <a:buNone/>
            </a:pPr>
            <a:r>
              <a:rPr lang="en-US" altLang="zh-CN" dirty="0"/>
              <a:t> </a:t>
            </a:r>
            <a:r>
              <a:rPr lang="en-US" altLang="zh-CN" dirty="0" smtClean="0"/>
              <a:t>   </a:t>
            </a:r>
            <a:r>
              <a:rPr lang="zh-CN" altLang="en-US" dirty="0" smtClean="0"/>
              <a:t>某公司年度财务报表的声明中，其应收账款的平均计算误差不超过</a:t>
            </a:r>
            <a:r>
              <a:rPr lang="en-US" altLang="zh-CN" dirty="0" smtClean="0"/>
              <a:t>50</a:t>
            </a:r>
            <a:r>
              <a:rPr lang="zh-CN" altLang="en-US" dirty="0" smtClean="0"/>
              <a:t>元。审计师从该公司年度内应收账款账户中随机抽取</a:t>
            </a:r>
            <a:r>
              <a:rPr lang="en-US" altLang="zh-CN" dirty="0" smtClean="0"/>
              <a:t>17</a:t>
            </a:r>
            <a:r>
              <a:rPr lang="zh-CN" altLang="en-US" dirty="0" smtClean="0"/>
              <a:t>笔进行调查，结果其平均计算误差为</a:t>
            </a:r>
            <a:r>
              <a:rPr lang="en-US" altLang="zh-CN" dirty="0" smtClean="0"/>
              <a:t>56</a:t>
            </a:r>
            <a:r>
              <a:rPr lang="zh-CN" altLang="en-US" dirty="0" smtClean="0"/>
              <a:t>元，标准差为</a:t>
            </a:r>
            <a:r>
              <a:rPr lang="en-US" altLang="zh-CN" dirty="0" smtClean="0"/>
              <a:t>8</a:t>
            </a:r>
            <a:r>
              <a:rPr lang="zh-CN" altLang="en-US" dirty="0" smtClean="0"/>
              <a:t>元。试以</a:t>
            </a:r>
            <a:r>
              <a:rPr lang="en-US" altLang="zh-CN" dirty="0" smtClean="0"/>
              <a:t>0.01</a:t>
            </a:r>
            <a:r>
              <a:rPr lang="zh-CN" altLang="en-US" dirty="0" smtClean="0"/>
              <a:t>的显著性水平评估该公司应收账款的平均计算误差是否超过</a:t>
            </a:r>
            <a:r>
              <a:rPr lang="en-US" altLang="zh-CN" dirty="0" smtClean="0"/>
              <a:t>50</a:t>
            </a:r>
            <a:r>
              <a:rPr lang="zh-CN" altLang="en-US" dirty="0" smtClean="0"/>
              <a:t>元。</a:t>
            </a:r>
            <a:endParaRPr lang="zh-CN" altLang="en-US" dirty="0"/>
          </a:p>
        </p:txBody>
      </p:sp>
    </p:spTree>
    <p:extLst>
      <p:ext uri="{BB962C8B-B14F-4D97-AF65-F5344CB8AC3E}">
        <p14:creationId xmlns:p14="http://schemas.microsoft.com/office/powerpoint/2010/main" val="29049908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2"/>
          <p:cNvSpPr>
            <a:spLocks noGrp="1" noChangeArrowheads="1"/>
          </p:cNvSpPr>
          <p:nvPr>
            <p:ph type="ctrTitle"/>
          </p:nvPr>
        </p:nvSpPr>
        <p:spPr>
          <a:xfrm>
            <a:off x="588819" y="327747"/>
            <a:ext cx="4641850" cy="914400"/>
          </a:xfrm>
          <a:noFill/>
          <a:ln/>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chor="ctr">
            <a:normAutofit/>
          </a:bodyPr>
          <a:lstStyle/>
          <a:p>
            <a:r>
              <a:rPr lang="zh-CN" altLang="en-US" sz="3600" dirty="0"/>
              <a:t>本章主要内容</a:t>
            </a:r>
          </a:p>
        </p:txBody>
      </p:sp>
      <p:sp>
        <p:nvSpPr>
          <p:cNvPr id="468995" name="Rectangle 3"/>
          <p:cNvSpPr>
            <a:spLocks noGrp="1" noChangeArrowheads="1"/>
          </p:cNvSpPr>
          <p:nvPr>
            <p:ph type="subTitle" idx="1"/>
          </p:nvPr>
        </p:nvSpPr>
        <p:spPr>
          <a:xfrm>
            <a:off x="2165350" y="2129560"/>
            <a:ext cx="8001000" cy="3562350"/>
          </a:xfrm>
          <a:noFill/>
          <a:ln/>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ormAutofit/>
          </a:bodyPr>
          <a:lstStyle/>
          <a:p>
            <a:pPr marL="514350" indent="-514350" algn="l">
              <a:buFont typeface="+mj-lt"/>
              <a:buAutoNum type="arabicPeriod"/>
            </a:pPr>
            <a:r>
              <a:rPr lang="zh-CN" altLang="en-US" sz="2800" dirty="0" smtClean="0"/>
              <a:t>假设检验</a:t>
            </a:r>
            <a:r>
              <a:rPr lang="zh-CN" altLang="en-US" sz="2800" dirty="0"/>
              <a:t>的基本问题 </a:t>
            </a:r>
            <a:endParaRPr lang="en-US" altLang="zh-CN" sz="2800" dirty="0" smtClean="0"/>
          </a:p>
          <a:p>
            <a:pPr marL="514350" indent="-514350" algn="l">
              <a:buFont typeface="+mj-lt"/>
              <a:buAutoNum type="arabicPeriod"/>
            </a:pPr>
            <a:r>
              <a:rPr lang="zh-CN" altLang="en-US" sz="2800" dirty="0" smtClean="0"/>
              <a:t>一</a:t>
            </a:r>
            <a:r>
              <a:rPr lang="zh-CN" altLang="en-US" sz="2800" dirty="0"/>
              <a:t>个正态总体参数的</a:t>
            </a:r>
            <a:r>
              <a:rPr lang="zh-CN" altLang="en-US" sz="2800" dirty="0" smtClean="0"/>
              <a:t>检验</a:t>
            </a:r>
            <a:endParaRPr lang="en-US" altLang="zh-CN" sz="2800" dirty="0" smtClean="0"/>
          </a:p>
          <a:p>
            <a:pPr marL="514350" indent="-514350" algn="l">
              <a:buFont typeface="+mj-lt"/>
              <a:buAutoNum type="arabicPeriod"/>
            </a:pPr>
            <a:r>
              <a:rPr lang="zh-CN" altLang="en-US" sz="2800" smtClean="0"/>
              <a:t>假设检验</a:t>
            </a:r>
            <a:r>
              <a:rPr lang="zh-CN" altLang="en-US" sz="2800" dirty="0"/>
              <a:t>中的其他问题</a:t>
            </a:r>
          </a:p>
        </p:txBody>
      </p:sp>
    </p:spTree>
    <p:extLst>
      <p:ext uri="{BB962C8B-B14F-4D97-AF65-F5344CB8AC3E}">
        <p14:creationId xmlns:p14="http://schemas.microsoft.com/office/powerpoint/2010/main" val="4191069343"/>
      </p:ext>
    </p:extLst>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a:xfrm>
            <a:off x="57562" y="170989"/>
            <a:ext cx="7367805" cy="652462"/>
          </a:xfrm>
          <a:noFill/>
          <a:ln/>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chor="ctr" anchorCtr="1">
            <a:normAutofit/>
          </a:bodyPr>
          <a:lstStyle/>
          <a:p>
            <a:r>
              <a:rPr lang="zh-CN" altLang="en-US" sz="3200" b="1" dirty="0"/>
              <a:t>三</a:t>
            </a:r>
            <a:r>
              <a:rPr lang="zh-CN" altLang="en-US" sz="3200" b="1" dirty="0" smtClean="0"/>
              <a:t>、总体方差检验（卡</a:t>
            </a:r>
            <a:r>
              <a:rPr lang="zh-CN" altLang="en-US" sz="3200" b="1" dirty="0"/>
              <a:t>方 </a:t>
            </a:r>
            <a:r>
              <a:rPr lang="en-US" altLang="zh-CN" sz="3200" b="1" dirty="0"/>
              <a:t> </a:t>
            </a:r>
            <a:r>
              <a:rPr lang="en-US" altLang="zh-CN" sz="3200" b="1" dirty="0" smtClean="0"/>
              <a:t>  </a:t>
            </a:r>
            <a:r>
              <a:rPr lang="zh-CN" altLang="en-US" sz="3200" b="1" dirty="0" smtClean="0"/>
              <a:t>检验）</a:t>
            </a:r>
            <a:endParaRPr lang="zh-CN" altLang="en-US" sz="3200" b="1" dirty="0"/>
          </a:p>
        </p:txBody>
      </p:sp>
      <p:sp>
        <p:nvSpPr>
          <p:cNvPr id="382979" name="Rectangle 3"/>
          <p:cNvSpPr>
            <a:spLocks noGrp="1" noChangeArrowheads="1"/>
          </p:cNvSpPr>
          <p:nvPr>
            <p:ph type="body" idx="1"/>
          </p:nvPr>
        </p:nvSpPr>
        <p:spPr>
          <a:xfrm>
            <a:off x="2133600" y="1889125"/>
            <a:ext cx="7848600" cy="4114800"/>
          </a:xfrm>
          <a:noFill/>
          <a:ln/>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ormAutofit/>
          </a:bodyPr>
          <a:lstStyle/>
          <a:p>
            <a:pPr marL="609600" indent="-609600">
              <a:buFontTx/>
              <a:buAutoNum type="arabicPeriod"/>
            </a:pPr>
            <a:r>
              <a:rPr lang="zh-CN" altLang="en-US" dirty="0">
                <a:ea typeface="黑体" panose="02010609060101010101" pitchFamily="49" charset="-122"/>
              </a:rPr>
              <a:t>检验一个总体的方差或标准差</a:t>
            </a:r>
          </a:p>
          <a:p>
            <a:pPr marL="609600" indent="-609600">
              <a:buFontTx/>
              <a:buAutoNum type="arabicPeriod"/>
            </a:pPr>
            <a:r>
              <a:rPr lang="zh-CN" altLang="en-US" dirty="0">
                <a:ea typeface="黑体" panose="02010609060101010101" pitchFamily="49" charset="-122"/>
              </a:rPr>
              <a:t>假设总体近似服从正态分布</a:t>
            </a:r>
          </a:p>
          <a:p>
            <a:pPr marL="609600" indent="-609600">
              <a:buFontTx/>
              <a:buAutoNum type="arabicPeriod"/>
            </a:pPr>
            <a:r>
              <a:rPr lang="zh-CN" altLang="en-US" dirty="0">
                <a:ea typeface="黑体" panose="02010609060101010101" pitchFamily="49" charset="-122"/>
              </a:rPr>
              <a:t>检验统计量</a:t>
            </a:r>
          </a:p>
        </p:txBody>
      </p:sp>
      <p:sp>
        <p:nvSpPr>
          <p:cNvPr id="382980" name="Text Box 4"/>
          <p:cNvSpPr txBox="1">
            <a:spLocks noChangeArrowheads="1"/>
          </p:cNvSpPr>
          <p:nvPr/>
        </p:nvSpPr>
        <p:spPr bwMode="auto">
          <a:xfrm>
            <a:off x="3886200" y="436245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kumimoji="1" lang="zh-CN" altLang="zh-CN" sz="2400">
              <a:effectLst>
                <a:outerShdw blurRad="38100" dist="38100" dir="2700000" algn="tl">
                  <a:srgbClr val="C0C0C0"/>
                </a:outerShdw>
              </a:effectLst>
            </a:endParaRPr>
          </a:p>
        </p:txBody>
      </p:sp>
      <p:grpSp>
        <p:nvGrpSpPr>
          <p:cNvPr id="382991" name="Group 15"/>
          <p:cNvGrpSpPr>
            <a:grpSpLocks/>
          </p:cNvGrpSpPr>
          <p:nvPr/>
        </p:nvGrpSpPr>
        <p:grpSpPr bwMode="auto">
          <a:xfrm>
            <a:off x="5140325" y="3467100"/>
            <a:ext cx="3206750" cy="533400"/>
            <a:chOff x="2246" y="2580"/>
            <a:chExt cx="2020" cy="336"/>
          </a:xfrm>
        </p:grpSpPr>
        <p:sp>
          <p:nvSpPr>
            <p:cNvPr id="382982" name="Rectangle 6"/>
            <p:cNvSpPr>
              <a:spLocks noChangeArrowheads="1"/>
            </p:cNvSpPr>
            <p:nvPr/>
          </p:nvSpPr>
          <p:spPr bwMode="auto">
            <a:xfrm>
              <a:off x="3147" y="2580"/>
              <a:ext cx="1119"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kumimoji="1" lang="zh-CN" altLang="en-US" sz="2200" b="1">
                  <a:solidFill>
                    <a:srgbClr val="FF0000"/>
                  </a:solidFill>
                  <a:effectLst>
                    <a:outerShdw blurRad="38100" dist="38100" dir="2700000" algn="tl">
                      <a:srgbClr val="C0C0C0"/>
                    </a:outerShdw>
                  </a:effectLst>
                </a:rPr>
                <a:t>样本方差</a:t>
              </a:r>
              <a:endParaRPr kumimoji="1" lang="zh-CN" altLang="en-US" sz="2400" b="1">
                <a:solidFill>
                  <a:srgbClr val="FF0000"/>
                </a:solidFill>
                <a:effectLst>
                  <a:outerShdw blurRad="38100" dist="38100" dir="2700000" algn="tl">
                    <a:srgbClr val="C0C0C0"/>
                  </a:outerShdw>
                </a:effectLst>
              </a:endParaRPr>
            </a:p>
          </p:txBody>
        </p:sp>
        <p:sp>
          <p:nvSpPr>
            <p:cNvPr id="382984" name="Line 8"/>
            <p:cNvSpPr>
              <a:spLocks noChangeShapeType="1"/>
            </p:cNvSpPr>
            <p:nvPr/>
          </p:nvSpPr>
          <p:spPr bwMode="auto">
            <a:xfrm flipV="1">
              <a:off x="2246" y="2724"/>
              <a:ext cx="941" cy="192"/>
            </a:xfrm>
            <a:prstGeom prst="line">
              <a:avLst/>
            </a:prstGeom>
            <a:noFill/>
            <a:ln w="12700">
              <a:solidFill>
                <a:srgbClr val="FF139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82990" name="Group 14"/>
          <p:cNvGrpSpPr>
            <a:grpSpLocks/>
          </p:cNvGrpSpPr>
          <p:nvPr/>
        </p:nvGrpSpPr>
        <p:grpSpPr bwMode="auto">
          <a:xfrm>
            <a:off x="4932628" y="5378321"/>
            <a:ext cx="4714343" cy="606773"/>
            <a:chOff x="2007" y="3426"/>
            <a:chExt cx="3010" cy="283"/>
          </a:xfrm>
        </p:grpSpPr>
        <p:sp>
          <p:nvSpPr>
            <p:cNvPr id="382983" name="Rectangle 7"/>
            <p:cNvSpPr>
              <a:spLocks noChangeArrowheads="1"/>
            </p:cNvSpPr>
            <p:nvPr/>
          </p:nvSpPr>
          <p:spPr bwMode="auto">
            <a:xfrm>
              <a:off x="3179" y="3511"/>
              <a:ext cx="1838" cy="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kumimoji="1" lang="zh-CN" altLang="en-US" sz="2200" b="1" dirty="0">
                  <a:solidFill>
                    <a:srgbClr val="FF0000"/>
                  </a:solidFill>
                  <a:effectLst>
                    <a:outerShdw blurRad="38100" dist="38100" dir="2700000" algn="tl">
                      <a:srgbClr val="C0C0C0"/>
                    </a:outerShdw>
                  </a:effectLst>
                </a:rPr>
                <a:t>假设的总体方差</a:t>
              </a:r>
            </a:p>
          </p:txBody>
        </p:sp>
        <p:sp>
          <p:nvSpPr>
            <p:cNvPr id="382985" name="Line 9"/>
            <p:cNvSpPr>
              <a:spLocks noChangeShapeType="1"/>
            </p:cNvSpPr>
            <p:nvPr/>
          </p:nvSpPr>
          <p:spPr bwMode="auto">
            <a:xfrm>
              <a:off x="2007" y="3426"/>
              <a:ext cx="1189" cy="204"/>
            </a:xfrm>
            <a:prstGeom prst="line">
              <a:avLst/>
            </a:prstGeom>
            <a:noFill/>
            <a:ln w="12700">
              <a:solidFill>
                <a:srgbClr val="FF139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382987" name="Object 11">
            <a:hlinkClick r:id="" action="ppaction://ole?verb=0"/>
          </p:cNvPr>
          <p:cNvGraphicFramePr>
            <a:graphicFrameLocks/>
          </p:cNvGraphicFramePr>
          <p:nvPr>
            <p:extLst>
              <p:ext uri="{D42A27DB-BD31-4B8C-83A1-F6EECF244321}">
                <p14:modId xmlns:p14="http://schemas.microsoft.com/office/powerpoint/2010/main" val="1862424051"/>
              </p:ext>
            </p:extLst>
          </p:nvPr>
        </p:nvGraphicFramePr>
        <p:xfrm>
          <a:off x="2659063" y="4029075"/>
          <a:ext cx="4630737" cy="1281113"/>
        </p:xfrm>
        <a:graphic>
          <a:graphicData uri="http://schemas.openxmlformats.org/presentationml/2006/ole">
            <mc:AlternateContent xmlns:mc="http://schemas.openxmlformats.org/markup-compatibility/2006">
              <mc:Choice xmlns:v="urn:schemas-microsoft-com:vml" Requires="v">
                <p:oleObj spid="_x0000_s7214" name="公式" r:id="rId4" imgW="1904760" imgH="457200" progId="Equation.3">
                  <p:embed/>
                </p:oleObj>
              </mc:Choice>
              <mc:Fallback>
                <p:oleObj name="公式" r:id="rId4" imgW="1904760" imgH="457200" progId="Equation.3">
                  <p:embed/>
                  <p:pic>
                    <p:nvPicPr>
                      <p:cNvPr id="0" name=""/>
                      <p:cNvPicPr>
                        <a:picLocks noChangeArrowheads="1"/>
                      </p:cNvPicPr>
                      <p:nvPr/>
                    </p:nvPicPr>
                    <p:blipFill>
                      <a:blip r:embed="rId5"/>
                      <a:srcRect/>
                      <a:stretch>
                        <a:fillRect/>
                      </a:stretch>
                    </p:blipFill>
                    <p:spPr bwMode="auto">
                      <a:xfrm>
                        <a:off x="2659063" y="4029075"/>
                        <a:ext cx="4630737" cy="1281113"/>
                      </a:xfrm>
                      <a:prstGeom prst="rect">
                        <a:avLst/>
                      </a:prstGeom>
                      <a:solidFill>
                        <a:srgbClr val="FFFF66"/>
                      </a:solidFill>
                      <a:ln>
                        <a:noFill/>
                      </a:ln>
                      <a:effectLst>
                        <a:outerShdw dist="17961"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2932281036"/>
              </p:ext>
            </p:extLst>
          </p:nvPr>
        </p:nvGraphicFramePr>
        <p:xfrm>
          <a:off x="5165135" y="214953"/>
          <a:ext cx="447429" cy="468403"/>
        </p:xfrm>
        <a:graphic>
          <a:graphicData uri="http://schemas.openxmlformats.org/presentationml/2006/ole">
            <mc:AlternateContent xmlns:mc="http://schemas.openxmlformats.org/markup-compatibility/2006">
              <mc:Choice xmlns:v="urn:schemas-microsoft-com:vml" Requires="v">
                <p:oleObj spid="_x0000_s7215" name="公式" r:id="rId6" imgW="203040" imgH="241200" progId="Equation.3">
                  <p:embed/>
                </p:oleObj>
              </mc:Choice>
              <mc:Fallback>
                <p:oleObj name="公式" r:id="rId6" imgW="203040" imgH="241200" progId="Equation.3">
                  <p:embed/>
                  <p:pic>
                    <p:nvPicPr>
                      <p:cNvPr id="0" name=""/>
                      <p:cNvPicPr/>
                      <p:nvPr/>
                    </p:nvPicPr>
                    <p:blipFill>
                      <a:blip r:embed="rId7"/>
                      <a:stretch>
                        <a:fillRect/>
                      </a:stretch>
                    </p:blipFill>
                    <p:spPr>
                      <a:xfrm>
                        <a:off x="5165135" y="214953"/>
                        <a:ext cx="447429" cy="468403"/>
                      </a:xfrm>
                      <a:prstGeom prst="rect">
                        <a:avLst/>
                      </a:prstGeom>
                    </p:spPr>
                  </p:pic>
                </p:oleObj>
              </mc:Fallback>
            </mc:AlternateContent>
          </a:graphicData>
        </a:graphic>
      </p:graphicFrame>
    </p:spTree>
    <p:extLst>
      <p:ext uri="{BB962C8B-B14F-4D97-AF65-F5344CB8AC3E}">
        <p14:creationId xmlns:p14="http://schemas.microsoft.com/office/powerpoint/2010/main" val="3476229651"/>
      </p:ext>
    </p:extLst>
  </p:cSld>
  <p:clrMapOvr>
    <a:masterClrMapping/>
  </p:clrMapOvr>
  <p:transition>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05148" y="481567"/>
                <a:ext cx="11082051" cy="4351338"/>
              </a:xfrm>
            </p:spPr>
            <p:txBody>
              <a:bodyPr>
                <a:normAutofit/>
              </a:bodyPr>
              <a:lstStyle/>
              <a:p>
                <a:pPr marL="0" indent="0">
                  <a:buNone/>
                </a:pPr>
                <a:r>
                  <a:rPr lang="zh-CN" altLang="en-US" dirty="0" smtClean="0"/>
                  <a:t>（</a:t>
                </a:r>
                <a:r>
                  <a:rPr lang="en-US" altLang="zh-CN" dirty="0" smtClean="0"/>
                  <a:t>1</a:t>
                </a:r>
                <a:r>
                  <a:rPr lang="zh-CN" altLang="en-US" dirty="0" smtClean="0"/>
                  <a:t>）右单侧检验</a:t>
                </a:r>
                <a:endParaRPr lang="en-US" altLang="zh-CN" dirty="0"/>
              </a:p>
              <a:p>
                <a:endParaRPr lang="en-US" altLang="zh-CN" dirty="0" smtClean="0"/>
              </a:p>
              <a:p>
                <a:r>
                  <a:rPr lang="zh-CN" altLang="en-US" dirty="0" smtClean="0"/>
                  <a:t>例：</a:t>
                </a:r>
                <a:endParaRPr lang="en-US" altLang="zh-CN" dirty="0" smtClean="0"/>
              </a:p>
              <a:p>
                <a:pPr marL="0" indent="0">
                  <a:buNone/>
                </a:pPr>
                <a:r>
                  <a:rPr lang="en-US" altLang="zh-CN" dirty="0"/>
                  <a:t> </a:t>
                </a:r>
                <a:r>
                  <a:rPr lang="en-US" altLang="zh-CN" dirty="0" smtClean="0"/>
                  <a:t>   </a:t>
                </a:r>
                <a:r>
                  <a:rPr lang="zh-CN" altLang="en-US" dirty="0" smtClean="0"/>
                  <a:t>某机械厂生产某型号螺栓，正常生产螺栓口径服从于平均数为</a:t>
                </a:r>
                <a14:m>
                  <m:oMath xmlns:m="http://schemas.openxmlformats.org/officeDocument/2006/math">
                    <m:acc>
                      <m:accPr>
                        <m:chr m:val="̅"/>
                        <m:ctrlPr>
                          <a:rPr lang="zh-CN" altLang="en-US" i="1">
                            <a:latin typeface="Cambria Math" panose="02040503050406030204" pitchFamily="18" charset="0"/>
                          </a:rPr>
                        </m:ctrlPr>
                      </m:accPr>
                      <m:e>
                        <m:r>
                          <m:rPr>
                            <m:sty m:val="p"/>
                          </m:rPr>
                          <a:rPr lang="en-US" altLang="zh-CN" i="1">
                            <a:latin typeface="Cambria Math" panose="02040503050406030204" pitchFamily="18" charset="0"/>
                          </a:rPr>
                          <m:t>x</m:t>
                        </m:r>
                      </m:e>
                    </m:acc>
                    <m:r>
                      <a:rPr lang="zh-CN" altLang="en-US" i="1">
                        <a:latin typeface="Cambria Math" panose="02040503050406030204" pitchFamily="18" charset="0"/>
                      </a:rPr>
                      <m:t>、</m:t>
                    </m:r>
                  </m:oMath>
                </a14:m>
                <a:r>
                  <a:rPr lang="zh-CN" altLang="en-US" dirty="0" smtClean="0"/>
                  <a:t>方差为</a:t>
                </a:r>
                <a:r>
                  <a:rPr lang="en-US" altLang="zh-CN" dirty="0" smtClean="0"/>
                  <a:t>36</a:t>
                </a:r>
                <a:r>
                  <a:rPr lang="zh-CN" altLang="en-US" dirty="0" smtClean="0"/>
                  <a:t>毫米的正态分布。现在，从新批量生产的螺栓中抽取</a:t>
                </a:r>
                <a:r>
                  <a:rPr lang="en-US" altLang="zh-CN" dirty="0" smtClean="0"/>
                  <a:t>10</a:t>
                </a:r>
                <a:r>
                  <a:rPr lang="zh-CN" altLang="en-US" dirty="0" smtClean="0"/>
                  <a:t>只实测，计算方差为</a:t>
                </a:r>
                <a:r>
                  <a:rPr lang="en-US" altLang="zh-CN" dirty="0" smtClean="0"/>
                  <a:t>42</a:t>
                </a:r>
                <a:r>
                  <a:rPr lang="zh-CN" altLang="en-US" dirty="0" smtClean="0"/>
                  <a:t>毫米，试以显著性水平</a:t>
                </a:r>
                <a:r>
                  <a:rPr lang="en-US" altLang="zh-CN" dirty="0" smtClean="0"/>
                  <a:t>0.05</a:t>
                </a:r>
                <a:r>
                  <a:rPr lang="zh-CN" altLang="en-US" dirty="0" smtClean="0"/>
                  <a:t>检验总体方差是否显著提高了。</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05148" y="481567"/>
                <a:ext cx="11082051" cy="4351338"/>
              </a:xfrm>
              <a:blipFill rotWithShape="0">
                <a:blip r:embed="rId3"/>
                <a:stretch>
                  <a:fillRect l="-1100" t="-3081" r="-2420"/>
                </a:stretch>
              </a:blipFill>
            </p:spPr>
            <p:txBody>
              <a:bodyPr/>
              <a:lstStyle/>
              <a:p>
                <a:r>
                  <a:rPr lang="zh-CN" altLang="en-US">
                    <a:noFill/>
                  </a:rPr>
                  <a:t> </a:t>
                </a:r>
              </a:p>
            </p:txBody>
          </p:sp>
        </mc:Fallback>
      </mc:AlternateContent>
      <p:sp>
        <p:nvSpPr>
          <p:cNvPr id="2" name="下箭头 1"/>
          <p:cNvSpPr/>
          <p:nvPr/>
        </p:nvSpPr>
        <p:spPr>
          <a:xfrm>
            <a:off x="5651653" y="3734718"/>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683046" y="5133860"/>
            <a:ext cx="10047383" cy="523220"/>
          </a:xfrm>
          <a:prstGeom prst="rect">
            <a:avLst/>
          </a:prstGeom>
          <a:noFill/>
        </p:spPr>
        <p:txBody>
          <a:bodyPr wrap="square" rtlCol="0">
            <a:spAutoFit/>
          </a:bodyPr>
          <a:lstStyle/>
          <a:p>
            <a:r>
              <a:rPr lang="zh-CN" altLang="en-US" sz="2800" dirty="0" smtClean="0"/>
              <a:t>从样本资料求得         统计量实际值大于         时，拒绝原假设</a:t>
            </a:r>
            <a:endParaRPr lang="zh-CN" altLang="en-US" sz="2800" dirty="0"/>
          </a:p>
        </p:txBody>
      </p:sp>
      <p:graphicFrame>
        <p:nvGraphicFramePr>
          <p:cNvPr id="5" name="对象 4"/>
          <p:cNvGraphicFramePr>
            <a:graphicFrameLocks noChangeAspect="1"/>
          </p:cNvGraphicFramePr>
          <p:nvPr>
            <p:extLst>
              <p:ext uri="{D42A27DB-BD31-4B8C-83A1-F6EECF244321}">
                <p14:modId xmlns:p14="http://schemas.microsoft.com/office/powerpoint/2010/main" val="1312164024"/>
              </p:ext>
            </p:extLst>
          </p:nvPr>
        </p:nvGraphicFramePr>
        <p:xfrm>
          <a:off x="3424470" y="5133860"/>
          <a:ext cx="447429" cy="468403"/>
        </p:xfrm>
        <a:graphic>
          <a:graphicData uri="http://schemas.openxmlformats.org/presentationml/2006/ole">
            <mc:AlternateContent xmlns:mc="http://schemas.openxmlformats.org/markup-compatibility/2006">
              <mc:Choice xmlns:v="urn:schemas-microsoft-com:vml" Requires="v">
                <p:oleObj spid="_x0000_s15394" name="公式" r:id="rId4" imgW="203040" imgH="241200" progId="Equation.3">
                  <p:embed/>
                </p:oleObj>
              </mc:Choice>
              <mc:Fallback>
                <p:oleObj name="公式" r:id="rId4" imgW="203040" imgH="241200" progId="Equation.3">
                  <p:embed/>
                  <p:pic>
                    <p:nvPicPr>
                      <p:cNvPr id="0" name=""/>
                      <p:cNvPicPr/>
                      <p:nvPr/>
                    </p:nvPicPr>
                    <p:blipFill>
                      <a:blip r:embed="rId5"/>
                      <a:stretch>
                        <a:fillRect/>
                      </a:stretch>
                    </p:blipFill>
                    <p:spPr>
                      <a:xfrm>
                        <a:off x="3424470" y="5133860"/>
                        <a:ext cx="447429" cy="468403"/>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4104885594"/>
              </p:ext>
            </p:extLst>
          </p:nvPr>
        </p:nvGraphicFramePr>
        <p:xfrm>
          <a:off x="6965863" y="5133859"/>
          <a:ext cx="447429" cy="468403"/>
        </p:xfrm>
        <a:graphic>
          <a:graphicData uri="http://schemas.openxmlformats.org/presentationml/2006/ole">
            <mc:AlternateContent xmlns:mc="http://schemas.openxmlformats.org/markup-compatibility/2006">
              <mc:Choice xmlns:v="urn:schemas-microsoft-com:vml" Requires="v">
                <p:oleObj spid="_x0000_s15395" name="公式" r:id="rId6" imgW="203040" imgH="241200" progId="Equation.3">
                  <p:embed/>
                </p:oleObj>
              </mc:Choice>
              <mc:Fallback>
                <p:oleObj name="公式" r:id="rId6" imgW="203040" imgH="241200" progId="Equation.3">
                  <p:embed/>
                  <p:pic>
                    <p:nvPicPr>
                      <p:cNvPr id="0" name=""/>
                      <p:cNvPicPr/>
                      <p:nvPr/>
                    </p:nvPicPr>
                    <p:blipFill>
                      <a:blip r:embed="rId7"/>
                      <a:stretch>
                        <a:fillRect/>
                      </a:stretch>
                    </p:blipFill>
                    <p:spPr>
                      <a:xfrm>
                        <a:off x="6965863" y="5133859"/>
                        <a:ext cx="447429" cy="468403"/>
                      </a:xfrm>
                      <a:prstGeom prst="rect">
                        <a:avLst/>
                      </a:prstGeom>
                    </p:spPr>
                  </p:pic>
                </p:oleObj>
              </mc:Fallback>
            </mc:AlternateContent>
          </a:graphicData>
        </a:graphic>
      </p:graphicFrame>
    </p:spTree>
    <p:extLst>
      <p:ext uri="{BB962C8B-B14F-4D97-AF65-F5344CB8AC3E}">
        <p14:creationId xmlns:p14="http://schemas.microsoft.com/office/powerpoint/2010/main" val="2544964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05148" y="481567"/>
                <a:ext cx="11082051" cy="4351338"/>
              </a:xfrm>
            </p:spPr>
            <p:txBody>
              <a:bodyPr>
                <a:normAutofit/>
              </a:bodyPr>
              <a:lstStyle/>
              <a:p>
                <a:pPr marL="0" indent="0">
                  <a:buNone/>
                </a:pPr>
                <a:r>
                  <a:rPr lang="zh-CN" altLang="en-US" dirty="0" smtClean="0"/>
                  <a:t>（</a:t>
                </a:r>
                <a:r>
                  <a:rPr lang="en-US" altLang="zh-CN" dirty="0" smtClean="0"/>
                  <a:t>2</a:t>
                </a:r>
                <a:r>
                  <a:rPr lang="zh-CN" altLang="en-US" dirty="0" smtClean="0"/>
                  <a:t>）左单侧检验</a:t>
                </a:r>
                <a:endParaRPr lang="en-US" altLang="zh-CN" dirty="0" smtClean="0"/>
              </a:p>
              <a:p>
                <a:endParaRPr lang="en-US" altLang="zh-CN" dirty="0"/>
              </a:p>
              <a:p>
                <a:endParaRPr lang="en-US" altLang="zh-CN" dirty="0" smtClean="0"/>
              </a:p>
              <a:p>
                <a:r>
                  <a:rPr lang="zh-CN" altLang="en-US" dirty="0" smtClean="0"/>
                  <a:t>例：</a:t>
                </a:r>
                <a:endParaRPr lang="en-US" altLang="zh-CN" dirty="0" smtClean="0"/>
              </a:p>
              <a:p>
                <a:pPr marL="0" indent="0">
                  <a:buNone/>
                </a:pPr>
                <a:r>
                  <a:rPr lang="en-US" altLang="zh-CN" dirty="0"/>
                  <a:t> </a:t>
                </a:r>
                <a:r>
                  <a:rPr lang="en-US" altLang="zh-CN" dirty="0" smtClean="0"/>
                  <a:t>   </a:t>
                </a:r>
                <a:r>
                  <a:rPr lang="zh-CN" altLang="en-US" dirty="0" smtClean="0"/>
                  <a:t>某机器加工某型钢管的长度服从标准差</a:t>
                </a:r>
                <a14:m>
                  <m:oMath xmlns:m="http://schemas.openxmlformats.org/officeDocument/2006/math">
                    <m:r>
                      <a:rPr lang="zh-CN" altLang="en-US" i="1" smtClean="0">
                        <a:latin typeface="Cambria Math" panose="02040503050406030204" pitchFamily="18" charset="0"/>
                      </a:rPr>
                      <m:t>𝜎</m:t>
                    </m:r>
                  </m:oMath>
                </a14:m>
                <a:r>
                  <a:rPr lang="en-US" altLang="zh-CN" dirty="0" smtClean="0"/>
                  <a:t>=2.4</a:t>
                </a:r>
                <a:r>
                  <a:rPr lang="zh-CN" altLang="en-US" dirty="0" smtClean="0"/>
                  <a:t>厘米的正态分布，经技术调整后，选出新生产的</a:t>
                </a:r>
                <a:r>
                  <a:rPr lang="en-US" altLang="zh-CN" dirty="0" smtClean="0"/>
                  <a:t>25</a:t>
                </a:r>
                <a:r>
                  <a:rPr lang="zh-CN" altLang="en-US" dirty="0" smtClean="0"/>
                  <a:t>根钢管的一个随机样本，求出样本标准差</a:t>
                </a:r>
                <a:r>
                  <a:rPr lang="en-US" altLang="zh-CN" dirty="0" smtClean="0"/>
                  <a:t>S=2.1</a:t>
                </a:r>
                <a:r>
                  <a:rPr lang="zh-CN" altLang="en-US" dirty="0" smtClean="0"/>
                  <a:t>厘米。试以显著性水平</a:t>
                </a:r>
                <a:r>
                  <a:rPr lang="en-US" altLang="zh-CN" dirty="0" smtClean="0"/>
                  <a:t>1%</a:t>
                </a:r>
                <a:r>
                  <a:rPr lang="zh-CN" altLang="en-US" dirty="0" smtClean="0"/>
                  <a:t>判断，该机器生产的钢管长度的变异性是否已显著减小？</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05148" y="481567"/>
                <a:ext cx="11082051" cy="4351338"/>
              </a:xfrm>
              <a:blipFill rotWithShape="0">
                <a:blip r:embed="rId3"/>
                <a:stretch>
                  <a:fillRect l="-1100" t="-3081" r="-275"/>
                </a:stretch>
              </a:blipFill>
            </p:spPr>
            <p:txBody>
              <a:bodyPr/>
              <a:lstStyle/>
              <a:p>
                <a:r>
                  <a:rPr lang="zh-CN" altLang="en-US">
                    <a:noFill/>
                  </a:rPr>
                  <a:t> </a:t>
                </a:r>
              </a:p>
            </p:txBody>
          </p:sp>
        </mc:Fallback>
      </mc:AlternateContent>
      <p:sp>
        <p:nvSpPr>
          <p:cNvPr id="4" name="下箭头 3"/>
          <p:cNvSpPr/>
          <p:nvPr/>
        </p:nvSpPr>
        <p:spPr>
          <a:xfrm>
            <a:off x="5662670" y="4343701"/>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694063" y="5742843"/>
            <a:ext cx="10047383" cy="523220"/>
          </a:xfrm>
          <a:prstGeom prst="rect">
            <a:avLst/>
          </a:prstGeom>
          <a:noFill/>
        </p:spPr>
        <p:txBody>
          <a:bodyPr wrap="square" rtlCol="0">
            <a:spAutoFit/>
          </a:bodyPr>
          <a:lstStyle/>
          <a:p>
            <a:r>
              <a:rPr lang="zh-CN" altLang="en-US" sz="2800" dirty="0" smtClean="0"/>
              <a:t>从样本资料求得         统计量实际值小于         时，拒绝原假设</a:t>
            </a:r>
            <a:endParaRPr lang="zh-CN" altLang="en-US" sz="2800" dirty="0"/>
          </a:p>
        </p:txBody>
      </p:sp>
      <p:graphicFrame>
        <p:nvGraphicFramePr>
          <p:cNvPr id="6" name="对象 5"/>
          <p:cNvGraphicFramePr>
            <a:graphicFrameLocks noChangeAspect="1"/>
          </p:cNvGraphicFramePr>
          <p:nvPr>
            <p:extLst>
              <p:ext uri="{D42A27DB-BD31-4B8C-83A1-F6EECF244321}">
                <p14:modId xmlns:p14="http://schemas.microsoft.com/office/powerpoint/2010/main" val="1741213614"/>
              </p:ext>
            </p:extLst>
          </p:nvPr>
        </p:nvGraphicFramePr>
        <p:xfrm>
          <a:off x="3435487" y="5742843"/>
          <a:ext cx="447429" cy="468403"/>
        </p:xfrm>
        <a:graphic>
          <a:graphicData uri="http://schemas.openxmlformats.org/presentationml/2006/ole">
            <mc:AlternateContent xmlns:mc="http://schemas.openxmlformats.org/markup-compatibility/2006">
              <mc:Choice xmlns:v="urn:schemas-microsoft-com:vml" Requires="v">
                <p:oleObj spid="_x0000_s16422" name="公式" r:id="rId4" imgW="203040" imgH="241200" progId="Equation.3">
                  <p:embed/>
                </p:oleObj>
              </mc:Choice>
              <mc:Fallback>
                <p:oleObj name="公式" r:id="rId4" imgW="203040" imgH="241200" progId="Equation.3">
                  <p:embed/>
                  <p:pic>
                    <p:nvPicPr>
                      <p:cNvPr id="0" name=""/>
                      <p:cNvPicPr/>
                      <p:nvPr/>
                    </p:nvPicPr>
                    <p:blipFill>
                      <a:blip r:embed="rId5"/>
                      <a:stretch>
                        <a:fillRect/>
                      </a:stretch>
                    </p:blipFill>
                    <p:spPr>
                      <a:xfrm>
                        <a:off x="3435487" y="5742843"/>
                        <a:ext cx="447429" cy="468403"/>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397212496"/>
              </p:ext>
            </p:extLst>
          </p:nvPr>
        </p:nvGraphicFramePr>
        <p:xfrm>
          <a:off x="6892925" y="5743575"/>
          <a:ext cx="615950" cy="468313"/>
        </p:xfrm>
        <a:graphic>
          <a:graphicData uri="http://schemas.openxmlformats.org/presentationml/2006/ole">
            <mc:AlternateContent xmlns:mc="http://schemas.openxmlformats.org/markup-compatibility/2006">
              <mc:Choice xmlns:v="urn:schemas-microsoft-com:vml" Requires="v">
                <p:oleObj spid="_x0000_s16423" name="公式" r:id="rId6" imgW="279360" imgH="241200" progId="Equation.3">
                  <p:embed/>
                </p:oleObj>
              </mc:Choice>
              <mc:Fallback>
                <p:oleObj name="公式" r:id="rId6" imgW="279360" imgH="241200" progId="Equation.3">
                  <p:embed/>
                  <p:pic>
                    <p:nvPicPr>
                      <p:cNvPr id="0" name=""/>
                      <p:cNvPicPr/>
                      <p:nvPr/>
                    </p:nvPicPr>
                    <p:blipFill>
                      <a:blip r:embed="rId7"/>
                      <a:stretch>
                        <a:fillRect/>
                      </a:stretch>
                    </p:blipFill>
                    <p:spPr>
                      <a:xfrm>
                        <a:off x="6892925" y="5743575"/>
                        <a:ext cx="615950" cy="468313"/>
                      </a:xfrm>
                      <a:prstGeom prst="rect">
                        <a:avLst/>
                      </a:prstGeom>
                    </p:spPr>
                  </p:pic>
                </p:oleObj>
              </mc:Fallback>
            </mc:AlternateContent>
          </a:graphicData>
        </a:graphic>
      </p:graphicFrame>
    </p:spTree>
    <p:extLst>
      <p:ext uri="{BB962C8B-B14F-4D97-AF65-F5344CB8AC3E}">
        <p14:creationId xmlns:p14="http://schemas.microsoft.com/office/powerpoint/2010/main" val="667539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05148" y="481567"/>
                <a:ext cx="11082051" cy="4351338"/>
              </a:xfrm>
            </p:spPr>
            <p:txBody>
              <a:bodyPr>
                <a:normAutofit/>
              </a:bodyPr>
              <a:lstStyle/>
              <a:p>
                <a:pPr marL="0" indent="0">
                  <a:buNone/>
                </a:pPr>
                <a:r>
                  <a:rPr lang="zh-CN" altLang="en-US" dirty="0" smtClean="0"/>
                  <a:t>（</a:t>
                </a:r>
                <a:r>
                  <a:rPr lang="en-US" altLang="zh-CN" dirty="0" smtClean="0"/>
                  <a:t>2</a:t>
                </a:r>
                <a:r>
                  <a:rPr lang="zh-CN" altLang="en-US" dirty="0" smtClean="0"/>
                  <a:t>）双侧检验</a:t>
                </a:r>
                <a:endParaRPr lang="en-US" altLang="zh-CN" dirty="0" smtClean="0"/>
              </a:p>
              <a:p>
                <a:endParaRPr lang="en-US" altLang="zh-CN" dirty="0"/>
              </a:p>
              <a:p>
                <a:endParaRPr lang="en-US" altLang="zh-CN" dirty="0" smtClean="0"/>
              </a:p>
              <a:p>
                <a:r>
                  <a:rPr lang="zh-CN" altLang="en-US" dirty="0" smtClean="0"/>
                  <a:t>例：</a:t>
                </a:r>
                <a:endParaRPr lang="en-US" altLang="zh-CN" dirty="0" smtClean="0"/>
              </a:p>
              <a:p>
                <a:pPr marL="0" indent="0">
                  <a:buNone/>
                </a:pPr>
                <a:r>
                  <a:rPr lang="en-US" altLang="zh-CN" dirty="0"/>
                  <a:t> </a:t>
                </a:r>
                <a:r>
                  <a:rPr lang="en-US" altLang="zh-CN" dirty="0" smtClean="0"/>
                  <a:t>   </a:t>
                </a:r>
                <a:r>
                  <a:rPr lang="zh-CN" altLang="en-US" dirty="0" smtClean="0"/>
                  <a:t>某茶叶公司规定，每一包茶叶重量服从标准差</a:t>
                </a:r>
                <a14:m>
                  <m:oMath xmlns:m="http://schemas.openxmlformats.org/officeDocument/2006/math">
                    <m:r>
                      <a:rPr lang="zh-CN" altLang="en-US" i="1">
                        <a:latin typeface="Cambria Math" panose="02040503050406030204" pitchFamily="18" charset="0"/>
                      </a:rPr>
                      <m:t>𝜎</m:t>
                    </m:r>
                  </m:oMath>
                </a14:m>
                <a:r>
                  <a:rPr lang="en-US" altLang="zh-CN" dirty="0" smtClean="0"/>
                  <a:t>=10</a:t>
                </a:r>
                <a:r>
                  <a:rPr lang="zh-CN" altLang="en-US" dirty="0" smtClean="0"/>
                  <a:t>克的正态分布，现从一批待出口的茶叶中随机抽取</a:t>
                </a:r>
                <a:r>
                  <a:rPr lang="en-US" altLang="zh-CN" dirty="0" smtClean="0"/>
                  <a:t>16</a:t>
                </a:r>
                <a:r>
                  <a:rPr lang="zh-CN" altLang="en-US" dirty="0" smtClean="0"/>
                  <a:t>包，实测样本标准差</a:t>
                </a:r>
                <a:r>
                  <a:rPr lang="en-US" altLang="zh-CN" dirty="0" smtClean="0"/>
                  <a:t>S=12</a:t>
                </a:r>
                <a:r>
                  <a:rPr lang="zh-CN" altLang="en-US" dirty="0" smtClean="0"/>
                  <a:t>克。请以</a:t>
                </a:r>
                <a:r>
                  <a:rPr lang="en-US" altLang="zh-CN" dirty="0" smtClean="0"/>
                  <a:t>0.02</a:t>
                </a:r>
                <a:r>
                  <a:rPr lang="zh-CN" altLang="en-US" dirty="0" smtClean="0"/>
                  <a:t>显著性水平检查该批茶叶的每包重量是否有显著的变异。</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05148" y="481567"/>
                <a:ext cx="11082051" cy="4351338"/>
              </a:xfrm>
              <a:blipFill rotWithShape="0">
                <a:blip r:embed="rId3"/>
                <a:stretch>
                  <a:fillRect l="-1100" t="-3081"/>
                </a:stretch>
              </a:blipFill>
            </p:spPr>
            <p:txBody>
              <a:bodyPr/>
              <a:lstStyle/>
              <a:p>
                <a:r>
                  <a:rPr lang="zh-CN" altLang="en-US">
                    <a:noFill/>
                  </a:rPr>
                  <a:t> </a:t>
                </a:r>
              </a:p>
            </p:txBody>
          </p:sp>
        </mc:Fallback>
      </mc:AlternateContent>
      <p:sp>
        <p:nvSpPr>
          <p:cNvPr id="4" name="下箭头 3"/>
          <p:cNvSpPr/>
          <p:nvPr/>
        </p:nvSpPr>
        <p:spPr>
          <a:xfrm>
            <a:off x="5662670" y="4343701"/>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 name="文本框 4"/>
              <p:cNvSpPr txBox="1"/>
              <p:nvPr/>
            </p:nvSpPr>
            <p:spPr>
              <a:xfrm>
                <a:off x="694063" y="5742843"/>
                <a:ext cx="11193136" cy="954107"/>
              </a:xfrm>
              <a:prstGeom prst="rect">
                <a:avLst/>
              </a:prstGeom>
              <a:noFill/>
            </p:spPr>
            <p:txBody>
              <a:bodyPr wrap="square" rtlCol="0">
                <a:spAutoFit/>
              </a:bodyPr>
              <a:lstStyle/>
              <a:p>
                <a:r>
                  <a:rPr lang="zh-CN" altLang="en-US" sz="2800" dirty="0" smtClean="0"/>
                  <a:t>显著水平</a:t>
                </a:r>
                <a14:m>
                  <m:oMath xmlns:m="http://schemas.openxmlformats.org/officeDocument/2006/math">
                    <m:r>
                      <a:rPr lang="zh-CN" altLang="en-US" sz="2800" i="1" smtClean="0">
                        <a:latin typeface="Cambria Math" panose="02040503050406030204" pitchFamily="18" charset="0"/>
                      </a:rPr>
                      <m:t>𝛼</m:t>
                    </m:r>
                  </m:oMath>
                </a14:m>
                <a:r>
                  <a:rPr lang="zh-CN" altLang="en-US" sz="2800" dirty="0" smtClean="0"/>
                  <a:t>分为两个拒绝区域，两者各占</a:t>
                </a:r>
                <a14:m>
                  <m:oMath xmlns:m="http://schemas.openxmlformats.org/officeDocument/2006/math">
                    <m:f>
                      <m:fPr>
                        <m:type m:val="skw"/>
                        <m:ctrlPr>
                          <a:rPr lang="zh-CN" altLang="en-US" sz="2800" i="1" smtClean="0">
                            <a:latin typeface="Cambria Math" panose="02040503050406030204" pitchFamily="18" charset="0"/>
                          </a:rPr>
                        </m:ctrlPr>
                      </m:fPr>
                      <m:num>
                        <m:r>
                          <a:rPr lang="zh-CN" altLang="en-US" sz="2800" i="1" smtClean="0">
                            <a:latin typeface="Cambria Math" panose="02040503050406030204" pitchFamily="18" charset="0"/>
                          </a:rPr>
                          <m:t>𝛼</m:t>
                        </m:r>
                      </m:num>
                      <m:den>
                        <m:r>
                          <a:rPr lang="en-US" altLang="zh-CN" sz="2800" b="0" i="1" smtClean="0">
                            <a:latin typeface="Cambria Math" panose="02040503050406030204" pitchFamily="18" charset="0"/>
                          </a:rPr>
                          <m:t>2</m:t>
                        </m:r>
                      </m:den>
                    </m:f>
                  </m:oMath>
                </a14:m>
                <a:r>
                  <a:rPr lang="zh-CN" altLang="en-US" sz="2800" dirty="0" smtClean="0"/>
                  <a:t>。分别求右临界值        ；左临界值          。当                             接受原假设。</a:t>
                </a:r>
                <a:endParaRPr lang="en-US" altLang="zh-CN" sz="2800" dirty="0" smtClean="0"/>
              </a:p>
            </p:txBody>
          </p:sp>
        </mc:Choice>
        <mc:Fallback xmlns="">
          <p:sp>
            <p:nvSpPr>
              <p:cNvPr id="5" name="文本框 4"/>
              <p:cNvSpPr txBox="1">
                <a:spLocks noRot="1" noChangeAspect="1" noMove="1" noResize="1" noEditPoints="1" noAdjustHandles="1" noChangeArrowheads="1" noChangeShapeType="1" noTextEdit="1"/>
              </p:cNvSpPr>
              <p:nvPr/>
            </p:nvSpPr>
            <p:spPr>
              <a:xfrm>
                <a:off x="694063" y="5742843"/>
                <a:ext cx="11193136" cy="954107"/>
              </a:xfrm>
              <a:prstGeom prst="rect">
                <a:avLst/>
              </a:prstGeom>
              <a:blipFill rotWithShape="0">
                <a:blip r:embed="rId4"/>
                <a:stretch>
                  <a:fillRect l="-1144" t="-8917" r="-490" b="-14013"/>
                </a:stretch>
              </a:blipFill>
            </p:spPr>
            <p:txBody>
              <a:bodyPr/>
              <a:lstStyle/>
              <a:p>
                <a:r>
                  <a:rPr lang="zh-CN" altLang="en-US">
                    <a:noFill/>
                  </a:rPr>
                  <a:t> </a:t>
                </a:r>
              </a:p>
            </p:txBody>
          </p:sp>
        </mc:Fallback>
      </mc:AlternateContent>
      <p:graphicFrame>
        <p:nvGraphicFramePr>
          <p:cNvPr id="6" name="对象 5"/>
          <p:cNvGraphicFramePr>
            <a:graphicFrameLocks noChangeAspect="1"/>
          </p:cNvGraphicFramePr>
          <p:nvPr>
            <p:extLst>
              <p:ext uri="{D42A27DB-BD31-4B8C-83A1-F6EECF244321}">
                <p14:modId xmlns:p14="http://schemas.microsoft.com/office/powerpoint/2010/main" val="2081914762"/>
              </p:ext>
            </p:extLst>
          </p:nvPr>
        </p:nvGraphicFramePr>
        <p:xfrm>
          <a:off x="4407332" y="6189663"/>
          <a:ext cx="447429" cy="468403"/>
        </p:xfrm>
        <a:graphic>
          <a:graphicData uri="http://schemas.openxmlformats.org/presentationml/2006/ole">
            <mc:AlternateContent xmlns:mc="http://schemas.openxmlformats.org/markup-compatibility/2006">
              <mc:Choice xmlns:v="urn:schemas-microsoft-com:vml" Requires="v">
                <p:oleObj spid="_x0000_s17473" name="公式" r:id="rId5" imgW="203040" imgH="241200" progId="Equation.3">
                  <p:embed/>
                </p:oleObj>
              </mc:Choice>
              <mc:Fallback>
                <p:oleObj name="公式" r:id="rId5" imgW="203040" imgH="241200" progId="Equation.3">
                  <p:embed/>
                  <p:pic>
                    <p:nvPicPr>
                      <p:cNvPr id="0" name=""/>
                      <p:cNvPicPr/>
                      <p:nvPr/>
                    </p:nvPicPr>
                    <p:blipFill>
                      <a:blip r:embed="rId6"/>
                      <a:stretch>
                        <a:fillRect/>
                      </a:stretch>
                    </p:blipFill>
                    <p:spPr>
                      <a:xfrm>
                        <a:off x="4407332" y="6189663"/>
                        <a:ext cx="447429" cy="468403"/>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386146983"/>
              </p:ext>
            </p:extLst>
          </p:nvPr>
        </p:nvGraphicFramePr>
        <p:xfrm>
          <a:off x="3373998" y="6150779"/>
          <a:ext cx="841375" cy="492125"/>
        </p:xfrm>
        <a:graphic>
          <a:graphicData uri="http://schemas.openxmlformats.org/presentationml/2006/ole">
            <mc:AlternateContent xmlns:mc="http://schemas.openxmlformats.org/markup-compatibility/2006">
              <mc:Choice xmlns:v="urn:schemas-microsoft-com:vml" Requires="v">
                <p:oleObj spid="_x0000_s17474" name="公式" r:id="rId7" imgW="380880" imgH="253800" progId="Equation.3">
                  <p:embed/>
                </p:oleObj>
              </mc:Choice>
              <mc:Fallback>
                <p:oleObj name="公式" r:id="rId7" imgW="380880" imgH="253800" progId="Equation.3">
                  <p:embed/>
                  <p:pic>
                    <p:nvPicPr>
                      <p:cNvPr id="0" name=""/>
                      <p:cNvPicPr/>
                      <p:nvPr/>
                    </p:nvPicPr>
                    <p:blipFill>
                      <a:blip r:embed="rId8"/>
                      <a:stretch>
                        <a:fillRect/>
                      </a:stretch>
                    </p:blipFill>
                    <p:spPr>
                      <a:xfrm>
                        <a:off x="3373998" y="6150779"/>
                        <a:ext cx="841375" cy="492125"/>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538352626"/>
              </p:ext>
            </p:extLst>
          </p:nvPr>
        </p:nvGraphicFramePr>
        <p:xfrm>
          <a:off x="5046720" y="6189663"/>
          <a:ext cx="615950" cy="496887"/>
        </p:xfrm>
        <a:graphic>
          <a:graphicData uri="http://schemas.openxmlformats.org/presentationml/2006/ole">
            <mc:AlternateContent xmlns:mc="http://schemas.openxmlformats.org/markup-compatibility/2006">
              <mc:Choice xmlns:v="urn:schemas-microsoft-com:vml" Requires="v">
                <p:oleObj spid="_x0000_s17475" name="公式" r:id="rId9" imgW="279360" imgH="253800" progId="Equation.3">
                  <p:embed/>
                </p:oleObj>
              </mc:Choice>
              <mc:Fallback>
                <p:oleObj name="公式" r:id="rId9" imgW="279360" imgH="253800" progId="Equation.3">
                  <p:embed/>
                  <p:pic>
                    <p:nvPicPr>
                      <p:cNvPr id="0" name=""/>
                      <p:cNvPicPr/>
                      <p:nvPr/>
                    </p:nvPicPr>
                    <p:blipFill>
                      <a:blip r:embed="rId10"/>
                      <a:stretch>
                        <a:fillRect/>
                      </a:stretch>
                    </p:blipFill>
                    <p:spPr>
                      <a:xfrm>
                        <a:off x="5046720" y="6189663"/>
                        <a:ext cx="615950" cy="496887"/>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2" name="文本框 1"/>
              <p:cNvSpPr txBox="1"/>
              <p:nvPr/>
            </p:nvSpPr>
            <p:spPr>
              <a:xfrm>
                <a:off x="4225909" y="6365905"/>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p:txBody>
          </p:sp>
        </mc:Choice>
        <mc:Fallback xmlns="">
          <p:sp>
            <p:nvSpPr>
              <p:cNvPr id="2" name="文本框 1"/>
              <p:cNvSpPr txBox="1">
                <a:spLocks noRot="1" noChangeAspect="1" noMove="1" noResize="1" noEditPoints="1" noAdjustHandles="1" noChangeArrowheads="1" noChangeShapeType="1" noTextEdit="1"/>
              </p:cNvSpPr>
              <p:nvPr/>
            </p:nvSpPr>
            <p:spPr>
              <a:xfrm>
                <a:off x="4225909" y="6365905"/>
                <a:ext cx="226024" cy="276999"/>
              </a:xfrm>
              <a:prstGeom prst="rect">
                <a:avLst/>
              </a:prstGeom>
              <a:blipFill rotWithShape="0">
                <a:blip r:embed="rId11"/>
                <a:stretch>
                  <a:fillRect l="-24324" r="-24324" b="-1087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4810160" y="6365904"/>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p:txBody>
          </p:sp>
        </mc:Choice>
        <mc:Fallback xmlns="">
          <p:sp>
            <p:nvSpPr>
              <p:cNvPr id="9" name="文本框 8"/>
              <p:cNvSpPr txBox="1">
                <a:spLocks noRot="1" noChangeAspect="1" noMove="1" noResize="1" noEditPoints="1" noAdjustHandles="1" noChangeArrowheads="1" noChangeShapeType="1" noTextEdit="1"/>
              </p:cNvSpPr>
              <p:nvPr/>
            </p:nvSpPr>
            <p:spPr>
              <a:xfrm>
                <a:off x="4810160" y="6365904"/>
                <a:ext cx="226024" cy="276999"/>
              </a:xfrm>
              <a:prstGeom prst="rect">
                <a:avLst/>
              </a:prstGeom>
              <a:blipFill rotWithShape="0">
                <a:blip r:embed="rId12"/>
                <a:stretch>
                  <a:fillRect l="-24324" r="-24324" b="-10870"/>
                </a:stretch>
              </a:blipFill>
            </p:spPr>
            <p:txBody>
              <a:bodyPr/>
              <a:lstStyle/>
              <a:p>
                <a:r>
                  <a:rPr lang="zh-CN" altLang="en-US">
                    <a:noFill/>
                  </a:rPr>
                  <a:t> </a:t>
                </a:r>
              </a:p>
            </p:txBody>
          </p:sp>
        </mc:Fallback>
      </mc:AlternateContent>
      <p:graphicFrame>
        <p:nvGraphicFramePr>
          <p:cNvPr id="10" name="对象 9"/>
          <p:cNvGraphicFramePr>
            <a:graphicFrameLocks noChangeAspect="1"/>
          </p:cNvGraphicFramePr>
          <p:nvPr>
            <p:extLst>
              <p:ext uri="{D42A27DB-BD31-4B8C-83A1-F6EECF244321}">
                <p14:modId xmlns:p14="http://schemas.microsoft.com/office/powerpoint/2010/main" val="2439929732"/>
              </p:ext>
            </p:extLst>
          </p:nvPr>
        </p:nvGraphicFramePr>
        <p:xfrm>
          <a:off x="10366030" y="5692776"/>
          <a:ext cx="615950" cy="496887"/>
        </p:xfrm>
        <a:graphic>
          <a:graphicData uri="http://schemas.openxmlformats.org/presentationml/2006/ole">
            <mc:AlternateContent xmlns:mc="http://schemas.openxmlformats.org/markup-compatibility/2006">
              <mc:Choice xmlns:v="urn:schemas-microsoft-com:vml" Requires="v">
                <p:oleObj spid="_x0000_s17476" name="公式" r:id="rId13" imgW="279360" imgH="253800" progId="Equation.3">
                  <p:embed/>
                </p:oleObj>
              </mc:Choice>
              <mc:Fallback>
                <p:oleObj name="公式" r:id="rId13" imgW="279360" imgH="253800" progId="Equation.3">
                  <p:embed/>
                  <p:pic>
                    <p:nvPicPr>
                      <p:cNvPr id="0" name=""/>
                      <p:cNvPicPr/>
                      <p:nvPr/>
                    </p:nvPicPr>
                    <p:blipFill>
                      <a:blip r:embed="rId10"/>
                      <a:stretch>
                        <a:fillRect/>
                      </a:stretch>
                    </p:blipFill>
                    <p:spPr>
                      <a:xfrm>
                        <a:off x="10366030" y="5692776"/>
                        <a:ext cx="615950" cy="496887"/>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134042721"/>
              </p:ext>
            </p:extLst>
          </p:nvPr>
        </p:nvGraphicFramePr>
        <p:xfrm>
          <a:off x="1887860" y="6150778"/>
          <a:ext cx="841375" cy="492125"/>
        </p:xfrm>
        <a:graphic>
          <a:graphicData uri="http://schemas.openxmlformats.org/presentationml/2006/ole">
            <mc:AlternateContent xmlns:mc="http://schemas.openxmlformats.org/markup-compatibility/2006">
              <mc:Choice xmlns:v="urn:schemas-microsoft-com:vml" Requires="v">
                <p:oleObj spid="_x0000_s17477" name="公式" r:id="rId14" imgW="380880" imgH="253800" progId="Equation.3">
                  <p:embed/>
                </p:oleObj>
              </mc:Choice>
              <mc:Fallback>
                <p:oleObj name="公式" r:id="rId14" imgW="380880" imgH="253800" progId="Equation.3">
                  <p:embed/>
                  <p:pic>
                    <p:nvPicPr>
                      <p:cNvPr id="0" name=""/>
                      <p:cNvPicPr/>
                      <p:nvPr/>
                    </p:nvPicPr>
                    <p:blipFill>
                      <a:blip r:embed="rId8"/>
                      <a:stretch>
                        <a:fillRect/>
                      </a:stretch>
                    </p:blipFill>
                    <p:spPr>
                      <a:xfrm>
                        <a:off x="1887860" y="6150778"/>
                        <a:ext cx="841375" cy="492125"/>
                      </a:xfrm>
                      <a:prstGeom prst="rect">
                        <a:avLst/>
                      </a:prstGeom>
                    </p:spPr>
                  </p:pic>
                </p:oleObj>
              </mc:Fallback>
            </mc:AlternateContent>
          </a:graphicData>
        </a:graphic>
      </p:graphicFrame>
    </p:spTree>
    <p:extLst>
      <p:ext uri="{BB962C8B-B14F-4D97-AF65-F5344CB8AC3E}">
        <p14:creationId xmlns:p14="http://schemas.microsoft.com/office/powerpoint/2010/main" val="311192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
                                        </p:tgtEl>
                                        <p:attrNameLst>
                                          <p:attrName>style.visibility</p:attrName>
                                        </p:attrNameLst>
                                      </p:cBhvr>
                                      <p:to>
                                        <p:strVal val="visible"/>
                                      </p:to>
                                    </p:set>
                                    <p:anim calcmode="lin" valueType="num">
                                      <p:cBhvr additive="base">
                                        <p:cTn id="35" dur="500" fill="hold"/>
                                        <p:tgtEl>
                                          <p:spTgt spid="2"/>
                                        </p:tgtEl>
                                        <p:attrNameLst>
                                          <p:attrName>ppt_x</p:attrName>
                                        </p:attrNameLst>
                                      </p:cBhvr>
                                      <p:tavLst>
                                        <p:tav tm="0">
                                          <p:val>
                                            <p:strVal val="#ppt_x"/>
                                          </p:val>
                                        </p:tav>
                                        <p:tav tm="100000">
                                          <p:val>
                                            <p:strVal val="#ppt_x"/>
                                          </p:val>
                                        </p:tav>
                                      </p:tavLst>
                                    </p:anim>
                                    <p:anim calcmode="lin" valueType="num">
                                      <p:cBhvr additive="base">
                                        <p:cTn id="36" dur="500" fill="hold"/>
                                        <p:tgtEl>
                                          <p:spTgt spid="2"/>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500" fill="hold"/>
                                        <p:tgtEl>
                                          <p:spTgt spid="9"/>
                                        </p:tgtEl>
                                        <p:attrNameLst>
                                          <p:attrName>ppt_x</p:attrName>
                                        </p:attrNameLst>
                                      </p:cBhvr>
                                      <p:tavLst>
                                        <p:tav tm="0">
                                          <p:val>
                                            <p:strVal val="#ppt_x"/>
                                          </p:val>
                                        </p:tav>
                                        <p:tav tm="100000">
                                          <p:val>
                                            <p:strVal val="#ppt_x"/>
                                          </p:val>
                                        </p:tav>
                                      </p:tavLst>
                                    </p:anim>
                                    <p:anim calcmode="lin" valueType="num">
                                      <p:cBhvr additive="base">
                                        <p:cTn id="4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2" grpId="0"/>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0386"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0387" name="Rectangle 3"/>
          <p:cNvSpPr>
            <a:spLocks noChangeArrowheads="1"/>
          </p:cNvSpPr>
          <p:nvPr/>
        </p:nvSpPr>
        <p:spPr bwMode="auto">
          <a:xfrm>
            <a:off x="598584" y="421548"/>
            <a:ext cx="6661150" cy="685800"/>
          </a:xfrm>
          <a:prstGeom prst="rect">
            <a:avLst/>
          </a:prstGeom>
          <a:noFill/>
          <a:ln/>
          <a:extLst/>
        </p:spPr>
        <p:txBody>
          <a:bodyPr vert="horz" lIns="90488" tIns="44450" rIns="90488" bIns="44450" rtlCol="0" anchor="ctr" anchorCtr="1">
            <a:normAutofit/>
          </a:bodyPr>
          <a:lstStyle/>
          <a:p>
            <a:pPr>
              <a:lnSpc>
                <a:spcPct val="90000"/>
              </a:lnSpc>
              <a:spcBef>
                <a:spcPct val="0"/>
              </a:spcBef>
            </a:pPr>
            <a:r>
              <a:rPr lang="zh-CN" altLang="en-US" sz="3600" b="1" dirty="0" smtClean="0">
                <a:latin typeface="+mj-lt"/>
                <a:ea typeface="+mj-ea"/>
                <a:cs typeface="+mj-cs"/>
              </a:rPr>
              <a:t>第三节  </a:t>
            </a:r>
            <a:r>
              <a:rPr lang="zh-CN" altLang="en-US" sz="3600" b="1" dirty="0">
                <a:latin typeface="+mj-lt"/>
                <a:ea typeface="+mj-ea"/>
                <a:cs typeface="+mj-cs"/>
              </a:rPr>
              <a:t>假设检验中的其他问题</a:t>
            </a:r>
          </a:p>
        </p:txBody>
      </p:sp>
      <p:sp>
        <p:nvSpPr>
          <p:cNvPr id="1040388" name="Rectangle 4"/>
          <p:cNvSpPr>
            <a:spLocks noChangeArrowheads="1"/>
          </p:cNvSpPr>
          <p:nvPr/>
        </p:nvSpPr>
        <p:spPr bwMode="auto">
          <a:xfrm>
            <a:off x="2587625" y="2463800"/>
            <a:ext cx="541655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812800" indent="-812800" algn="ctr">
              <a:spcBef>
                <a:spcPct val="20000"/>
              </a:spcBef>
              <a:defRPr sz="3200" b="1">
                <a:solidFill>
                  <a:srgbClr val="00CCFF"/>
                </a:solidFill>
                <a:latin typeface="Arial" panose="020B0604020202020204" pitchFamily="34" charset="0"/>
                <a:ea typeface="宋体" panose="02010600030101010101" pitchFamily="2" charset="-122"/>
              </a:defRPr>
            </a:lvl1pPr>
            <a:lvl2pPr algn="ctr">
              <a:spcBef>
                <a:spcPct val="20000"/>
              </a:spcBef>
              <a:defRPr sz="2800" b="1">
                <a:solidFill>
                  <a:schemeClr val="bg1"/>
                </a:solidFill>
                <a:latin typeface="Arial" panose="020B0604020202020204" pitchFamily="34" charset="0"/>
                <a:ea typeface="宋体" panose="02010600030101010101" pitchFamily="2" charset="-122"/>
              </a:defRPr>
            </a:lvl2pPr>
            <a:lvl3pPr algn="ctr">
              <a:spcBef>
                <a:spcPct val="20000"/>
              </a:spcBef>
              <a:defRPr sz="2400" b="1">
                <a:solidFill>
                  <a:schemeClr val="bg1"/>
                </a:solidFill>
                <a:latin typeface="Arial" panose="020B0604020202020204" pitchFamily="34" charset="0"/>
                <a:ea typeface="宋体" panose="02010600030101010101" pitchFamily="2" charset="-122"/>
              </a:defRPr>
            </a:lvl3pPr>
            <a:lvl4pPr algn="ctr">
              <a:spcBef>
                <a:spcPct val="20000"/>
              </a:spcBef>
              <a:defRPr sz="2000" b="1">
                <a:solidFill>
                  <a:schemeClr val="bg1"/>
                </a:solidFill>
                <a:latin typeface="Arial" panose="020B0604020202020204" pitchFamily="34" charset="0"/>
                <a:ea typeface="宋体" panose="02010600030101010101" pitchFamily="2" charset="-122"/>
              </a:defRPr>
            </a:lvl4pPr>
            <a:lvl5pPr marL="2336800" indent="-508000" algn="ctr">
              <a:spcBef>
                <a:spcPct val="20000"/>
              </a:spcBef>
              <a:defRPr sz="2000" b="1">
                <a:solidFill>
                  <a:schemeClr val="bg1"/>
                </a:solidFill>
                <a:latin typeface="Arial" panose="020B0604020202020204" pitchFamily="34" charset="0"/>
                <a:ea typeface="宋体" panose="02010600030101010101" pitchFamily="2" charset="-122"/>
              </a:defRPr>
            </a:lvl5pPr>
            <a:lvl6pPr marL="2794000" indent="-508000" algn="ctr" fontAlgn="base">
              <a:spcBef>
                <a:spcPct val="20000"/>
              </a:spcBef>
              <a:spcAft>
                <a:spcPct val="0"/>
              </a:spcAft>
              <a:defRPr sz="2000" b="1">
                <a:solidFill>
                  <a:schemeClr val="bg1"/>
                </a:solidFill>
                <a:latin typeface="Arial" panose="020B0604020202020204" pitchFamily="34" charset="0"/>
                <a:ea typeface="宋体" panose="02010600030101010101" pitchFamily="2" charset="-122"/>
              </a:defRPr>
            </a:lvl6pPr>
            <a:lvl7pPr marL="3251200" indent="-508000" algn="ctr" fontAlgn="base">
              <a:spcBef>
                <a:spcPct val="20000"/>
              </a:spcBef>
              <a:spcAft>
                <a:spcPct val="0"/>
              </a:spcAft>
              <a:defRPr sz="2000" b="1">
                <a:solidFill>
                  <a:schemeClr val="bg1"/>
                </a:solidFill>
                <a:latin typeface="Arial" panose="020B0604020202020204" pitchFamily="34" charset="0"/>
                <a:ea typeface="宋体" panose="02010600030101010101" pitchFamily="2" charset="-122"/>
              </a:defRPr>
            </a:lvl7pPr>
            <a:lvl8pPr marL="3708400" indent="-508000" algn="ctr" fontAlgn="base">
              <a:spcBef>
                <a:spcPct val="20000"/>
              </a:spcBef>
              <a:spcAft>
                <a:spcPct val="0"/>
              </a:spcAft>
              <a:defRPr sz="2000" b="1">
                <a:solidFill>
                  <a:schemeClr val="bg1"/>
                </a:solidFill>
                <a:latin typeface="Arial" panose="020B0604020202020204" pitchFamily="34" charset="0"/>
                <a:ea typeface="宋体" panose="02010600030101010101" pitchFamily="2" charset="-122"/>
              </a:defRPr>
            </a:lvl8pPr>
            <a:lvl9pPr marL="4165600" indent="-508000" algn="ctr" fontAlgn="base">
              <a:spcBef>
                <a:spcPct val="20000"/>
              </a:spcBef>
              <a:spcAft>
                <a:spcPct val="0"/>
              </a:spcAft>
              <a:defRPr sz="2000" b="1">
                <a:solidFill>
                  <a:schemeClr val="bg1"/>
                </a:solidFill>
                <a:latin typeface="Arial" panose="020B0604020202020204" pitchFamily="34" charset="0"/>
                <a:ea typeface="宋体" panose="02010600030101010101" pitchFamily="2" charset="-122"/>
              </a:defRPr>
            </a:lvl9pPr>
          </a:lstStyle>
          <a:p>
            <a:pPr algn="l">
              <a:spcBef>
                <a:spcPct val="24000"/>
              </a:spcBef>
              <a:buFontTx/>
              <a:buAutoNum type="ea1ChsPeriod"/>
            </a:pPr>
            <a:r>
              <a:rPr lang="zh-CN" altLang="en-US">
                <a:solidFill>
                  <a:schemeClr val="tx2"/>
                </a:solidFill>
              </a:rPr>
              <a:t>单侧检验</a:t>
            </a:r>
          </a:p>
          <a:p>
            <a:pPr algn="l">
              <a:spcBef>
                <a:spcPct val="24000"/>
              </a:spcBef>
              <a:buFontTx/>
              <a:buAutoNum type="ea1ChsPeriod"/>
            </a:pPr>
            <a:r>
              <a:rPr lang="zh-CN" altLang="en-US">
                <a:solidFill>
                  <a:schemeClr val="tx2"/>
                </a:solidFill>
              </a:rPr>
              <a:t>双侧检验</a:t>
            </a:r>
          </a:p>
        </p:txBody>
      </p:sp>
    </p:spTree>
    <p:extLst>
      <p:ext uri="{BB962C8B-B14F-4D97-AF65-F5344CB8AC3E}">
        <p14:creationId xmlns:p14="http://schemas.microsoft.com/office/powerpoint/2010/main" val="2383750929"/>
      </p:ext>
    </p:extLst>
  </p:cSld>
  <p:clrMapOvr>
    <a:masterClrMapping/>
  </p:clrMapOvr>
  <p:transition>
    <p:zo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2082" name="Rectangle 2"/>
          <p:cNvSpPr>
            <a:spLocks noGrp="1" noChangeArrowheads="1"/>
          </p:cNvSpPr>
          <p:nvPr>
            <p:ph type="title"/>
          </p:nvPr>
        </p:nvSpPr>
        <p:spPr>
          <a:xfrm>
            <a:off x="1714500" y="190500"/>
            <a:ext cx="3289300" cy="1143000"/>
          </a:xfrm>
          <a:noFill/>
          <a:ln/>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chor="ctr" anchorCtr="1">
            <a:normAutofit fontScale="90000"/>
          </a:bodyPr>
          <a:lstStyle/>
          <a:p>
            <a:r>
              <a:rPr lang="zh-CN" altLang="en-US"/>
              <a:t>一、单侧检验</a:t>
            </a:r>
            <a:endParaRPr lang="zh-CN" altLang="en-US" sz="3600">
              <a:solidFill>
                <a:schemeClr val="hlink"/>
              </a:solidFill>
            </a:endParaRPr>
          </a:p>
        </p:txBody>
      </p:sp>
      <p:graphicFrame>
        <p:nvGraphicFramePr>
          <p:cNvPr id="942084" name="Object 4">
            <a:hlinkClick r:id="" action="ppaction://ole?verb=0"/>
          </p:cNvPr>
          <p:cNvGraphicFramePr>
            <a:graphicFrameLocks/>
          </p:cNvGraphicFramePr>
          <p:nvPr/>
        </p:nvGraphicFramePr>
        <p:xfrm>
          <a:off x="2857500" y="2257426"/>
          <a:ext cx="4464050" cy="1033463"/>
        </p:xfrm>
        <a:graphic>
          <a:graphicData uri="http://schemas.openxmlformats.org/presentationml/2006/ole">
            <mc:AlternateContent xmlns:mc="http://schemas.openxmlformats.org/markup-compatibility/2006">
              <mc:Choice xmlns:v="urn:schemas-microsoft-com:vml" Requires="v">
                <p:oleObj spid="_x0000_s13364" name="Equation" r:id="rId4" imgW="1511300" imgH="419100" progId="Equation.3">
                  <p:embed/>
                </p:oleObj>
              </mc:Choice>
              <mc:Fallback>
                <p:oleObj name="Equation" r:id="rId4" imgW="1511300" imgH="419100" progId="Equation.3">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7500" y="2257426"/>
                        <a:ext cx="4464050" cy="1033463"/>
                      </a:xfrm>
                      <a:prstGeom prst="rect">
                        <a:avLst/>
                      </a:prstGeom>
                      <a:solidFill>
                        <a:srgbClr val="7BFFF2"/>
                      </a:solidFill>
                      <a:ln>
                        <a:noFill/>
                      </a:ln>
                      <a:effectLst>
                        <a:outerShdw dist="17961"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sp>
        <p:nvSpPr>
          <p:cNvPr id="942086" name="Rectangle 6"/>
          <p:cNvSpPr>
            <a:spLocks noGrp="1" noChangeArrowheads="1"/>
          </p:cNvSpPr>
          <p:nvPr>
            <p:ph type="body" idx="1"/>
          </p:nvPr>
        </p:nvSpPr>
        <p:spPr>
          <a:xfrm>
            <a:off x="2095500" y="1676400"/>
            <a:ext cx="7848600" cy="628650"/>
          </a:xfrm>
        </p:spPr>
        <p:txBody>
          <a:bodyPr/>
          <a:lstStyle/>
          <a:p>
            <a:pPr marL="609600" indent="-609600">
              <a:buFontTx/>
              <a:buAutoNum type="arabicPeriod"/>
            </a:pPr>
            <a:r>
              <a:rPr lang="zh-CN" altLang="en-US" sz="2400"/>
              <a:t>左侧检验：求出单边置信下限</a:t>
            </a:r>
          </a:p>
        </p:txBody>
      </p:sp>
      <p:sp>
        <p:nvSpPr>
          <p:cNvPr id="942087" name="Text Box 7"/>
          <p:cNvSpPr txBox="1">
            <a:spLocks noChangeArrowheads="1"/>
          </p:cNvSpPr>
          <p:nvPr/>
        </p:nvSpPr>
        <p:spPr bwMode="auto">
          <a:xfrm>
            <a:off x="2071689" y="3330575"/>
            <a:ext cx="8169275"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0" hangingPunct="0">
              <a:spcBef>
                <a:spcPct val="50000"/>
              </a:spcBef>
              <a:buFontTx/>
              <a:buAutoNum type="arabicPeriod" startAt="2"/>
            </a:pPr>
            <a:r>
              <a:rPr lang="en-US" altLang="zh-CN" b="1">
                <a:latin typeface="Arial" panose="020B0604020202020204" pitchFamily="34" charset="0"/>
              </a:rPr>
              <a:t> </a:t>
            </a:r>
            <a:r>
              <a:rPr lang="zh-CN" altLang="en-US" b="1">
                <a:latin typeface="Arial" panose="020B0604020202020204" pitchFamily="34" charset="0"/>
              </a:rPr>
              <a:t>若总体的假设值</a:t>
            </a:r>
            <a:r>
              <a:rPr lang="zh-CN" altLang="en-US" b="1">
                <a:latin typeface="Arial" panose="020B0604020202020204" pitchFamily="34" charset="0"/>
                <a:sym typeface="Symbol" panose="05050102010706020507" pitchFamily="18" charset="2"/>
              </a:rPr>
              <a:t></a:t>
            </a:r>
            <a:r>
              <a:rPr lang="en-US" altLang="zh-CN" b="1" baseline="-25000">
                <a:latin typeface="Arial" panose="020B0604020202020204" pitchFamily="34" charset="0"/>
              </a:rPr>
              <a:t>0</a:t>
            </a:r>
            <a:r>
              <a:rPr lang="zh-CN" altLang="en-US" b="1">
                <a:latin typeface="Arial" panose="020B0604020202020204" pitchFamily="34" charset="0"/>
              </a:rPr>
              <a:t>小于单边置信下限，拒绝</a:t>
            </a:r>
            <a:r>
              <a:rPr lang="en-US" altLang="zh-CN" b="1">
                <a:latin typeface="Arial" panose="020B0604020202020204" pitchFamily="34" charset="0"/>
              </a:rPr>
              <a:t>H</a:t>
            </a:r>
            <a:r>
              <a:rPr lang="en-US" altLang="zh-CN" b="1" baseline="-25000">
                <a:latin typeface="Arial" panose="020B0604020202020204" pitchFamily="34" charset="0"/>
              </a:rPr>
              <a:t>0</a:t>
            </a:r>
          </a:p>
          <a:p>
            <a:pPr algn="just" eaLnBrk="0" hangingPunct="0">
              <a:spcBef>
                <a:spcPct val="50000"/>
              </a:spcBef>
              <a:buFontTx/>
              <a:buAutoNum type="arabicPeriod" startAt="2"/>
            </a:pPr>
            <a:r>
              <a:rPr lang="zh-CN" altLang="en-US" b="1">
                <a:latin typeface="Arial" panose="020B0604020202020204" pitchFamily="34" charset="0"/>
              </a:rPr>
              <a:t>右侧检验：求出单边置信上限</a:t>
            </a:r>
          </a:p>
          <a:p>
            <a:pPr algn="just" eaLnBrk="0" hangingPunct="0">
              <a:spcBef>
                <a:spcPct val="50000"/>
              </a:spcBef>
              <a:buFontTx/>
              <a:buAutoNum type="arabicPeriod" startAt="2"/>
            </a:pPr>
            <a:endParaRPr lang="en-US" altLang="zh-CN" b="1" baseline="-25000">
              <a:latin typeface="Arial" panose="020B0604020202020204" pitchFamily="34" charset="0"/>
            </a:endParaRPr>
          </a:p>
        </p:txBody>
      </p:sp>
      <p:sp>
        <p:nvSpPr>
          <p:cNvPr id="942089" name="Text Box 9"/>
          <p:cNvSpPr txBox="1">
            <a:spLocks noChangeArrowheads="1"/>
          </p:cNvSpPr>
          <p:nvPr/>
        </p:nvSpPr>
        <p:spPr bwMode="auto">
          <a:xfrm>
            <a:off x="2090739" y="5559425"/>
            <a:ext cx="8169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0" hangingPunct="0">
              <a:spcBef>
                <a:spcPct val="50000"/>
              </a:spcBef>
              <a:buFontTx/>
              <a:buAutoNum type="arabicPeriod" startAt="4"/>
            </a:pPr>
            <a:r>
              <a:rPr lang="en-US" altLang="zh-CN" b="1">
                <a:latin typeface="Arial" panose="020B0604020202020204" pitchFamily="34" charset="0"/>
              </a:rPr>
              <a:t> </a:t>
            </a:r>
            <a:r>
              <a:rPr lang="zh-CN" altLang="en-US" b="1">
                <a:latin typeface="Arial" panose="020B0604020202020204" pitchFamily="34" charset="0"/>
              </a:rPr>
              <a:t>若总体的假设值</a:t>
            </a:r>
            <a:r>
              <a:rPr lang="zh-CN" altLang="en-US" b="1">
                <a:latin typeface="Arial" panose="020B0604020202020204" pitchFamily="34" charset="0"/>
                <a:sym typeface="Symbol" panose="05050102010706020507" pitchFamily="18" charset="2"/>
              </a:rPr>
              <a:t></a:t>
            </a:r>
            <a:r>
              <a:rPr lang="en-US" altLang="zh-CN" b="1" baseline="-25000">
                <a:latin typeface="Arial" panose="020B0604020202020204" pitchFamily="34" charset="0"/>
              </a:rPr>
              <a:t>0</a:t>
            </a:r>
            <a:r>
              <a:rPr lang="zh-CN" altLang="en-US" b="1">
                <a:latin typeface="Arial" panose="020B0604020202020204" pitchFamily="34" charset="0"/>
              </a:rPr>
              <a:t>大于单边置信上限，拒绝</a:t>
            </a:r>
            <a:r>
              <a:rPr lang="en-US" altLang="zh-CN" b="1">
                <a:latin typeface="Arial" panose="020B0604020202020204" pitchFamily="34" charset="0"/>
              </a:rPr>
              <a:t>H</a:t>
            </a:r>
            <a:r>
              <a:rPr lang="en-US" altLang="zh-CN" b="1" baseline="-25000">
                <a:latin typeface="Arial" panose="020B0604020202020204" pitchFamily="34" charset="0"/>
              </a:rPr>
              <a:t>0</a:t>
            </a:r>
          </a:p>
        </p:txBody>
      </p:sp>
      <p:graphicFrame>
        <p:nvGraphicFramePr>
          <p:cNvPr id="942090" name="Object 10">
            <a:hlinkClick r:id="" action="ppaction://ole?verb=0"/>
          </p:cNvPr>
          <p:cNvGraphicFramePr>
            <a:graphicFrameLocks/>
          </p:cNvGraphicFramePr>
          <p:nvPr/>
        </p:nvGraphicFramePr>
        <p:xfrm>
          <a:off x="2970213" y="4516439"/>
          <a:ext cx="4692650" cy="1011237"/>
        </p:xfrm>
        <a:graphic>
          <a:graphicData uri="http://schemas.openxmlformats.org/presentationml/2006/ole">
            <mc:AlternateContent xmlns:mc="http://schemas.openxmlformats.org/markup-compatibility/2006">
              <mc:Choice xmlns:v="urn:schemas-microsoft-com:vml" Requires="v">
                <p:oleObj spid="_x0000_s13365" name="Equation" r:id="rId6" imgW="1511300" imgH="419100" progId="Equation.3">
                  <p:embed/>
                </p:oleObj>
              </mc:Choice>
              <mc:Fallback>
                <p:oleObj name="Equation" r:id="rId6" imgW="1511300" imgH="419100" progId="Equation.3">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70213" y="4516439"/>
                        <a:ext cx="4692650" cy="1011237"/>
                      </a:xfrm>
                      <a:prstGeom prst="rect">
                        <a:avLst/>
                      </a:prstGeom>
                      <a:solidFill>
                        <a:srgbClr val="7BFFF2"/>
                      </a:solidFill>
                      <a:ln>
                        <a:noFill/>
                      </a:ln>
                      <a:effectLst>
                        <a:outerShdw dist="17961"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669399503"/>
      </p:ext>
    </p:extLst>
  </p:cSld>
  <p:clrMapOvr>
    <a:masterClrMapping/>
  </p:clrMapOvr>
  <p:transition>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4498" name="Rectangle 2"/>
          <p:cNvSpPr>
            <a:spLocks noGrp="1" noChangeArrowheads="1"/>
          </p:cNvSpPr>
          <p:nvPr>
            <p:ph type="title"/>
          </p:nvPr>
        </p:nvSpPr>
        <p:spPr>
          <a:xfrm>
            <a:off x="1524000" y="292100"/>
            <a:ext cx="3708400" cy="1143000"/>
          </a:xfrm>
          <a:noFill/>
          <a:ln/>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chor="ctr" anchorCtr="1">
            <a:normAutofit/>
          </a:bodyPr>
          <a:lstStyle/>
          <a:p>
            <a:pPr algn="l"/>
            <a:r>
              <a:rPr lang="zh-CN" altLang="en-US" sz="3600" b="1"/>
              <a:t>二、双侧检验</a:t>
            </a:r>
          </a:p>
        </p:txBody>
      </p:sp>
      <p:sp>
        <p:nvSpPr>
          <p:cNvPr id="874499" name="Rectangle 3"/>
          <p:cNvSpPr>
            <a:spLocks noGrp="1" noChangeArrowheads="1"/>
          </p:cNvSpPr>
          <p:nvPr>
            <p:ph type="body" idx="1"/>
          </p:nvPr>
        </p:nvSpPr>
        <p:spPr>
          <a:xfrm>
            <a:off x="1938339" y="1962151"/>
            <a:ext cx="8218487" cy="671513"/>
          </a:xfrm>
          <a:noFill/>
          <a:ln/>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ormAutofit/>
          </a:bodyPr>
          <a:lstStyle/>
          <a:p>
            <a:pPr marL="812800" indent="-812800">
              <a:spcBef>
                <a:spcPct val="24000"/>
              </a:spcBef>
              <a:buFontTx/>
              <a:buAutoNum type="arabicPeriod"/>
            </a:pPr>
            <a:r>
              <a:rPr lang="zh-CN" altLang="en-US">
                <a:effectLst>
                  <a:outerShdw blurRad="38100" dist="38100" dir="2700000" algn="tl">
                    <a:srgbClr val="C0C0C0"/>
                  </a:outerShdw>
                </a:effectLst>
              </a:rPr>
              <a:t>求出双侧检验均值的置信区间</a:t>
            </a:r>
          </a:p>
        </p:txBody>
      </p:sp>
      <p:sp>
        <p:nvSpPr>
          <p:cNvPr id="874510" name="Text Box 14"/>
          <p:cNvSpPr txBox="1">
            <a:spLocks noChangeArrowheads="1"/>
          </p:cNvSpPr>
          <p:nvPr/>
        </p:nvSpPr>
        <p:spPr bwMode="auto">
          <a:xfrm>
            <a:off x="2730500" y="2752726"/>
            <a:ext cx="2057400" cy="646331"/>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eaLnBrk="0" hangingPunct="0">
              <a:spcBef>
                <a:spcPct val="50000"/>
              </a:spcBef>
            </a:pPr>
            <a:r>
              <a:rPr kumimoji="1" lang="en-US" altLang="zh-CN" sz="3600" b="1">
                <a:latin typeface="Symbol" panose="05050102010706020507" pitchFamily="18" charset="2"/>
              </a:rPr>
              <a:t></a:t>
            </a:r>
            <a:r>
              <a:rPr kumimoji="1" lang="en-US" altLang="zh-CN" sz="2400" b="1" baseline="30000">
                <a:latin typeface="Symbol" panose="05050102010706020507" pitchFamily="18" charset="2"/>
              </a:rPr>
              <a:t>2</a:t>
            </a:r>
            <a:r>
              <a:rPr kumimoji="1" lang="zh-CN" altLang="en-US" b="1"/>
              <a:t>已知时：</a:t>
            </a:r>
          </a:p>
        </p:txBody>
      </p:sp>
      <p:graphicFrame>
        <p:nvGraphicFramePr>
          <p:cNvPr id="874520" name="Object 24">
            <a:hlinkClick r:id="" action="ppaction://ole?verb=0"/>
          </p:cNvPr>
          <p:cNvGraphicFramePr>
            <a:graphicFrameLocks/>
          </p:cNvGraphicFramePr>
          <p:nvPr/>
        </p:nvGraphicFramePr>
        <p:xfrm>
          <a:off x="5122864" y="2709863"/>
          <a:ext cx="4002087" cy="906462"/>
        </p:xfrm>
        <a:graphic>
          <a:graphicData uri="http://schemas.openxmlformats.org/presentationml/2006/ole">
            <mc:AlternateContent xmlns:mc="http://schemas.openxmlformats.org/markup-compatibility/2006">
              <mc:Choice xmlns:v="urn:schemas-microsoft-com:vml" Requires="v">
                <p:oleObj spid="_x0000_s14388" name="Equation" r:id="rId4" imgW="1752600" imgH="457200" progId="Equation.3">
                  <p:embed/>
                </p:oleObj>
              </mc:Choice>
              <mc:Fallback>
                <p:oleObj name="Equation" r:id="rId4" imgW="1752600" imgH="457200" progId="Equation.3">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22864" y="2709863"/>
                        <a:ext cx="4002087" cy="906462"/>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sp>
        <p:nvSpPr>
          <p:cNvPr id="874507" name="Text Box 11"/>
          <p:cNvSpPr txBox="1">
            <a:spLocks noChangeArrowheads="1"/>
          </p:cNvSpPr>
          <p:nvPr/>
        </p:nvSpPr>
        <p:spPr bwMode="auto">
          <a:xfrm>
            <a:off x="2733675" y="3932238"/>
            <a:ext cx="2076450" cy="64135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eaLnBrk="0" hangingPunct="0">
              <a:spcBef>
                <a:spcPct val="50000"/>
              </a:spcBef>
            </a:pPr>
            <a:r>
              <a:rPr kumimoji="1" lang="en-US" altLang="zh-CN" sz="3600" b="1">
                <a:latin typeface="Symbol" panose="05050102010706020507" pitchFamily="18" charset="2"/>
              </a:rPr>
              <a:t></a:t>
            </a:r>
            <a:r>
              <a:rPr kumimoji="1" lang="en-US" altLang="zh-CN" sz="2400" b="1" baseline="30000">
                <a:latin typeface="Symbol" panose="05050102010706020507" pitchFamily="18" charset="2"/>
              </a:rPr>
              <a:t>2</a:t>
            </a:r>
            <a:r>
              <a:rPr kumimoji="1" lang="zh-CN" altLang="en-US" b="1"/>
              <a:t>未知时：</a:t>
            </a:r>
          </a:p>
        </p:txBody>
      </p:sp>
      <p:graphicFrame>
        <p:nvGraphicFramePr>
          <p:cNvPr id="874521" name="Object 25">
            <a:hlinkClick r:id="" action="ppaction://ole?verb=0"/>
          </p:cNvPr>
          <p:cNvGraphicFramePr>
            <a:graphicFrameLocks/>
          </p:cNvGraphicFramePr>
          <p:nvPr/>
        </p:nvGraphicFramePr>
        <p:xfrm>
          <a:off x="5172076" y="3789363"/>
          <a:ext cx="4194175" cy="1001712"/>
        </p:xfrm>
        <a:graphic>
          <a:graphicData uri="http://schemas.openxmlformats.org/presentationml/2006/ole">
            <mc:AlternateContent xmlns:mc="http://schemas.openxmlformats.org/markup-compatibility/2006">
              <mc:Choice xmlns:v="urn:schemas-microsoft-com:vml" Requires="v">
                <p:oleObj spid="_x0000_s14389" name="Equation" r:id="rId6" imgW="1701800" imgH="457200" progId="Equation.3">
                  <p:embed/>
                </p:oleObj>
              </mc:Choice>
              <mc:Fallback>
                <p:oleObj name="Equation" r:id="rId6" imgW="1701800" imgH="457200" progId="Equation.3">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72076" y="3789363"/>
                        <a:ext cx="4194175" cy="1001712"/>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sp>
        <p:nvSpPr>
          <p:cNvPr id="874527" name="Rectangle 31"/>
          <p:cNvSpPr>
            <a:spLocks noChangeArrowheads="1"/>
          </p:cNvSpPr>
          <p:nvPr/>
        </p:nvSpPr>
        <p:spPr bwMode="auto">
          <a:xfrm>
            <a:off x="1919289" y="4895851"/>
            <a:ext cx="8523287" cy="862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812800" indent="-812800">
              <a:defRPr kumimoji="1" sz="2400">
                <a:solidFill>
                  <a:schemeClr val="tx1"/>
                </a:solidFill>
                <a:latin typeface="Times New Roman" panose="02020603050405020304" pitchFamily="18" charset="0"/>
                <a:ea typeface="宋体" panose="02010600030101010101" pitchFamily="2" charset="-122"/>
              </a:defRPr>
            </a:lvl1pPr>
            <a:lvl2pPr marL="1397000" indent="-711200">
              <a:defRPr kumimoji="1" sz="2400">
                <a:solidFill>
                  <a:schemeClr val="tx1"/>
                </a:solidFill>
                <a:latin typeface="Times New Roman" panose="02020603050405020304" pitchFamily="18" charset="0"/>
                <a:ea typeface="宋体" panose="02010600030101010101" pitchFamily="2" charset="-122"/>
              </a:defRPr>
            </a:lvl2pPr>
            <a:lvl3pPr marL="1695450" indent="-609600">
              <a:defRPr kumimoji="1" sz="2400">
                <a:solidFill>
                  <a:schemeClr val="tx1"/>
                </a:solidFill>
                <a:latin typeface="Times New Roman" panose="02020603050405020304" pitchFamily="18" charset="0"/>
                <a:ea typeface="宋体" panose="02010600030101010101" pitchFamily="2" charset="-122"/>
              </a:defRPr>
            </a:lvl3pPr>
            <a:lvl4pPr marL="1936750" indent="-508000">
              <a:defRPr kumimoji="1" sz="2400">
                <a:solidFill>
                  <a:schemeClr val="tx1"/>
                </a:solidFill>
                <a:latin typeface="Times New Roman" panose="02020603050405020304" pitchFamily="18" charset="0"/>
                <a:ea typeface="宋体" panose="02010600030101010101" pitchFamily="2" charset="-122"/>
              </a:defRPr>
            </a:lvl4pPr>
            <a:lvl5pPr marL="2336800" indent="-508000">
              <a:defRPr kumimoji="1" sz="2400">
                <a:solidFill>
                  <a:schemeClr val="tx1"/>
                </a:solidFill>
                <a:latin typeface="Times New Roman" panose="02020603050405020304" pitchFamily="18" charset="0"/>
                <a:ea typeface="宋体" panose="02010600030101010101" pitchFamily="2" charset="-122"/>
              </a:defRPr>
            </a:lvl5pPr>
            <a:lvl6pPr marL="2794000" indent="-508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51200" indent="-508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708400" indent="-508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65600" indent="-508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spcBef>
                <a:spcPct val="24000"/>
              </a:spcBef>
              <a:buFontTx/>
              <a:buAutoNum type="arabicPeriod" startAt="2"/>
            </a:pPr>
            <a:r>
              <a:rPr lang="zh-CN" altLang="en-US" sz="3200" b="1">
                <a:solidFill>
                  <a:srgbClr val="00CCFF"/>
                </a:solidFill>
                <a:effectLst>
                  <a:outerShdw blurRad="38100" dist="38100" dir="2700000" algn="tl">
                    <a:srgbClr val="C0C0C0"/>
                  </a:outerShdw>
                </a:effectLst>
                <a:latin typeface="Arial" panose="020B0604020202020204" pitchFamily="34" charset="0"/>
              </a:rPr>
              <a:t>若总体的假设值</a:t>
            </a:r>
            <a:r>
              <a:rPr lang="zh-CN" altLang="en-US" sz="3200" b="1">
                <a:solidFill>
                  <a:srgbClr val="00CCFF"/>
                </a:solidFill>
                <a:effectLst>
                  <a:outerShdw blurRad="38100" dist="38100" dir="2700000" algn="tl">
                    <a:srgbClr val="C0C0C0"/>
                  </a:outerShdw>
                </a:effectLst>
                <a:latin typeface="Arial" panose="020B0604020202020204" pitchFamily="34" charset="0"/>
                <a:sym typeface="Symbol" panose="05050102010706020507" pitchFamily="18" charset="2"/>
              </a:rPr>
              <a:t></a:t>
            </a:r>
            <a:r>
              <a:rPr lang="en-US" altLang="zh-CN" sz="3200" b="1" baseline="-25000">
                <a:solidFill>
                  <a:srgbClr val="00CCFF"/>
                </a:solidFill>
                <a:effectLst>
                  <a:outerShdw blurRad="38100" dist="38100" dir="2700000" algn="tl">
                    <a:srgbClr val="C0C0C0"/>
                  </a:outerShdw>
                </a:effectLst>
                <a:latin typeface="Arial" panose="020B0604020202020204" pitchFamily="34" charset="0"/>
              </a:rPr>
              <a:t>0</a:t>
            </a:r>
            <a:r>
              <a:rPr lang="zh-CN" altLang="en-US" sz="3200" b="1">
                <a:solidFill>
                  <a:srgbClr val="00CCFF"/>
                </a:solidFill>
                <a:effectLst>
                  <a:outerShdw blurRad="38100" dist="38100" dir="2700000" algn="tl">
                    <a:srgbClr val="C0C0C0"/>
                  </a:outerShdw>
                </a:effectLst>
                <a:latin typeface="Arial" panose="020B0604020202020204" pitchFamily="34" charset="0"/>
              </a:rPr>
              <a:t>在置信区间外，拒绝</a:t>
            </a:r>
            <a:r>
              <a:rPr lang="en-US" altLang="zh-CN" sz="3200" b="1">
                <a:solidFill>
                  <a:srgbClr val="00CCFF"/>
                </a:solidFill>
                <a:effectLst>
                  <a:outerShdw blurRad="38100" dist="38100" dir="2700000" algn="tl">
                    <a:srgbClr val="C0C0C0"/>
                  </a:outerShdw>
                </a:effectLst>
                <a:latin typeface="Arial" panose="020B0604020202020204" pitchFamily="34" charset="0"/>
              </a:rPr>
              <a:t>H</a:t>
            </a:r>
            <a:r>
              <a:rPr lang="en-US" altLang="zh-CN" sz="3200" b="1" baseline="-25000">
                <a:solidFill>
                  <a:srgbClr val="00CCFF"/>
                </a:solidFill>
                <a:effectLst>
                  <a:outerShdw blurRad="38100" dist="38100" dir="2700000" algn="tl">
                    <a:srgbClr val="C0C0C0"/>
                  </a:outerShdw>
                </a:effectLst>
                <a:latin typeface="Arial" panose="020B0604020202020204" pitchFamily="34" charset="0"/>
              </a:rPr>
              <a:t>0   </a:t>
            </a:r>
          </a:p>
        </p:txBody>
      </p:sp>
    </p:spTree>
    <p:extLst>
      <p:ext uri="{BB962C8B-B14F-4D97-AF65-F5344CB8AC3E}">
        <p14:creationId xmlns:p14="http://schemas.microsoft.com/office/powerpoint/2010/main" val="1952775427"/>
      </p:ext>
    </p:extLst>
  </p:cSld>
  <p:clrMapOvr>
    <a:masterClrMapping/>
  </p:clrMapOvr>
  <p:transition>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习题</a:t>
            </a:r>
            <a:r>
              <a:rPr lang="en-US" altLang="zh-CN" dirty="0"/>
              <a:t>1</a:t>
            </a:r>
            <a:r>
              <a:rPr lang="zh-CN" altLang="zh-CN" dirty="0"/>
              <a:t/>
            </a:r>
            <a:br>
              <a:rPr lang="zh-CN" altLang="zh-CN" dirty="0"/>
            </a:br>
            <a:endParaRPr lang="zh-CN" altLang="en-US" dirty="0"/>
          </a:p>
        </p:txBody>
      </p:sp>
      <p:sp>
        <p:nvSpPr>
          <p:cNvPr id="3" name="内容占位符 2"/>
          <p:cNvSpPr>
            <a:spLocks noGrp="1"/>
          </p:cNvSpPr>
          <p:nvPr>
            <p:ph idx="1"/>
          </p:nvPr>
        </p:nvSpPr>
        <p:spPr>
          <a:xfrm>
            <a:off x="838200" y="1423289"/>
            <a:ext cx="10515600" cy="4351338"/>
          </a:xfrm>
        </p:spPr>
        <p:txBody>
          <a:bodyPr>
            <a:normAutofit/>
          </a:bodyPr>
          <a:lstStyle/>
          <a:p>
            <a:r>
              <a:rPr lang="zh-CN" altLang="zh-CN" sz="3600" dirty="0" smtClean="0"/>
              <a:t>某</a:t>
            </a:r>
            <a:r>
              <a:rPr lang="zh-CN" altLang="zh-CN" sz="3600" dirty="0"/>
              <a:t>保险公司从投保人中随机抽取</a:t>
            </a:r>
            <a:r>
              <a:rPr lang="en-US" altLang="zh-CN" sz="3600" dirty="0"/>
              <a:t>36</a:t>
            </a:r>
            <a:r>
              <a:rPr lang="zh-CN" altLang="zh-CN" sz="3600" dirty="0"/>
              <a:t>人，计算出平均年龄</a:t>
            </a:r>
            <a:r>
              <a:rPr lang="en-US" altLang="zh-CN" sz="3600" dirty="0"/>
              <a:t>39.5</a:t>
            </a:r>
            <a:r>
              <a:rPr lang="zh-CN" altLang="zh-CN" sz="3600" dirty="0"/>
              <a:t>岁，已知投保人的年龄分布近似正态分布，标准差</a:t>
            </a:r>
            <a:r>
              <a:rPr lang="en-US" altLang="zh-CN" sz="3600" dirty="0"/>
              <a:t>7.2</a:t>
            </a:r>
            <a:r>
              <a:rPr lang="zh-CN" altLang="zh-CN" sz="3600" dirty="0"/>
              <a:t>，求所有投保人的平均年龄</a:t>
            </a:r>
            <a:r>
              <a:rPr lang="en-US" altLang="zh-CN" sz="3600" dirty="0"/>
              <a:t>99%</a:t>
            </a:r>
            <a:r>
              <a:rPr lang="zh-CN" altLang="zh-CN" sz="3600" dirty="0"/>
              <a:t>的置信区间</a:t>
            </a:r>
          </a:p>
          <a:p>
            <a:endParaRPr lang="zh-CN" altLang="en-US" sz="3600" dirty="0"/>
          </a:p>
        </p:txBody>
      </p:sp>
    </p:spTree>
    <p:extLst>
      <p:ext uri="{BB962C8B-B14F-4D97-AF65-F5344CB8AC3E}">
        <p14:creationId xmlns:p14="http://schemas.microsoft.com/office/powerpoint/2010/main" val="35119263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zh-CN" sz="4000" dirty="0"/>
              <a:t>习题</a:t>
            </a:r>
            <a:r>
              <a:rPr lang="en-US" altLang="zh-CN" sz="4000" dirty="0"/>
              <a:t>2</a:t>
            </a:r>
            <a:r>
              <a:rPr lang="zh-CN" altLang="zh-CN" sz="4000" dirty="0"/>
              <a:t/>
            </a:r>
            <a:br>
              <a:rPr lang="zh-CN" altLang="zh-CN" sz="4000" dirty="0"/>
            </a:br>
            <a:endParaRPr lang="zh-CN" altLang="en-US" sz="4000" dirty="0"/>
          </a:p>
        </p:txBody>
      </p:sp>
      <p:sp>
        <p:nvSpPr>
          <p:cNvPr id="3" name="内容占位符 2"/>
          <p:cNvSpPr>
            <a:spLocks noGrp="1"/>
          </p:cNvSpPr>
          <p:nvPr>
            <p:ph idx="1"/>
          </p:nvPr>
        </p:nvSpPr>
        <p:spPr/>
        <p:txBody>
          <a:bodyPr>
            <a:normAutofit/>
          </a:bodyPr>
          <a:lstStyle/>
          <a:p>
            <a:r>
              <a:rPr lang="zh-CN" altLang="zh-CN" sz="3600" dirty="0" smtClean="0"/>
              <a:t>某</a:t>
            </a:r>
            <a:r>
              <a:rPr lang="zh-CN" altLang="zh-CN" sz="3600" dirty="0"/>
              <a:t>位股评家预测某股票平均收益</a:t>
            </a:r>
            <a:r>
              <a:rPr lang="en-US" altLang="zh-CN" sz="3600" dirty="0"/>
              <a:t>15%</a:t>
            </a:r>
            <a:r>
              <a:rPr lang="zh-CN" altLang="zh-CN" sz="3600" dirty="0"/>
              <a:t>以上。一位股民为了验证其说法，随机选择该股</a:t>
            </a:r>
            <a:r>
              <a:rPr lang="en-US" altLang="zh-CN" sz="3600" dirty="0"/>
              <a:t>15</a:t>
            </a:r>
            <a:r>
              <a:rPr lang="zh-CN" altLang="zh-CN" sz="3600" dirty="0"/>
              <a:t>天中的表现进行观察。结果，</a:t>
            </a:r>
            <a:r>
              <a:rPr lang="en-US" altLang="zh-CN" sz="3600" dirty="0"/>
              <a:t>15</a:t>
            </a:r>
            <a:r>
              <a:rPr lang="zh-CN" altLang="zh-CN" sz="3600" dirty="0"/>
              <a:t>天的平均收益为</a:t>
            </a:r>
            <a:r>
              <a:rPr lang="en-US" altLang="zh-CN" sz="3600" dirty="0"/>
              <a:t>10</a:t>
            </a:r>
            <a:r>
              <a:rPr lang="zh-CN" altLang="zh-CN" sz="3600" dirty="0"/>
              <a:t>％，标准差为</a:t>
            </a:r>
            <a:r>
              <a:rPr lang="en-US" altLang="zh-CN" sz="3600" dirty="0"/>
              <a:t>6</a:t>
            </a:r>
            <a:r>
              <a:rPr lang="zh-CN" altLang="zh-CN" sz="3600" dirty="0"/>
              <a:t>％。假设这只股服从正态分布，评估价预测正确的可能性有多大？</a:t>
            </a:r>
          </a:p>
          <a:p>
            <a:endParaRPr lang="zh-CN" altLang="en-US" sz="3600" dirty="0"/>
          </a:p>
        </p:txBody>
      </p:sp>
    </p:spTree>
    <p:extLst>
      <p:ext uri="{BB962C8B-B14F-4D97-AF65-F5344CB8AC3E}">
        <p14:creationId xmlns:p14="http://schemas.microsoft.com/office/powerpoint/2010/main" val="17470228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习题</a:t>
            </a:r>
            <a:r>
              <a:rPr lang="en-US" altLang="zh-CN" dirty="0"/>
              <a:t>3</a:t>
            </a:r>
            <a:r>
              <a:rPr lang="zh-CN" altLang="zh-CN" dirty="0"/>
              <a:t/>
            </a:r>
            <a:br>
              <a:rPr lang="zh-CN" altLang="zh-CN" dirty="0"/>
            </a:br>
            <a:endParaRPr lang="zh-CN" altLang="en-US" dirty="0"/>
          </a:p>
        </p:txBody>
      </p:sp>
      <p:sp>
        <p:nvSpPr>
          <p:cNvPr id="3" name="内容占位符 2"/>
          <p:cNvSpPr>
            <a:spLocks noGrp="1"/>
          </p:cNvSpPr>
          <p:nvPr>
            <p:ph idx="1"/>
          </p:nvPr>
        </p:nvSpPr>
        <p:spPr/>
        <p:txBody>
          <a:bodyPr>
            <a:normAutofit/>
          </a:bodyPr>
          <a:lstStyle/>
          <a:p>
            <a:r>
              <a:rPr lang="zh-CN" altLang="zh-CN" sz="4000" dirty="0" smtClean="0"/>
              <a:t>某</a:t>
            </a:r>
            <a:r>
              <a:rPr lang="zh-CN" altLang="zh-CN" sz="4000" dirty="0"/>
              <a:t>食品加工厂加工了一批罐头，担心罐头的差异太大，随机抽出</a:t>
            </a:r>
            <a:r>
              <a:rPr lang="en-US" altLang="zh-CN" sz="4000" dirty="0"/>
              <a:t>15</a:t>
            </a:r>
            <a:r>
              <a:rPr lang="zh-CN" altLang="zh-CN" sz="4000" dirty="0"/>
              <a:t>个罐头称其重量，得样本方差</a:t>
            </a:r>
            <a:r>
              <a:rPr lang="en-US" altLang="zh-CN" sz="4000" dirty="0"/>
              <a:t>S²=1.65²</a:t>
            </a:r>
            <a:r>
              <a:rPr lang="zh-CN" altLang="zh-CN" sz="4000" dirty="0"/>
              <a:t>。假设整体呈正态分布，求罐头重量方差的</a:t>
            </a:r>
            <a:r>
              <a:rPr lang="en-US" altLang="zh-CN" sz="4000" dirty="0"/>
              <a:t>90%</a:t>
            </a:r>
            <a:r>
              <a:rPr lang="zh-CN" altLang="zh-CN" sz="4000" dirty="0"/>
              <a:t>的置信区间。</a:t>
            </a:r>
          </a:p>
          <a:p>
            <a:endParaRPr lang="zh-CN" altLang="en-US" sz="4000" dirty="0"/>
          </a:p>
        </p:txBody>
      </p:sp>
    </p:spTree>
    <p:extLst>
      <p:ext uri="{BB962C8B-B14F-4D97-AF65-F5344CB8AC3E}">
        <p14:creationId xmlns:p14="http://schemas.microsoft.com/office/powerpoint/2010/main" val="3254006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0"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6216" name="Rectangle 8"/>
          <p:cNvSpPr>
            <a:spLocks noChangeArrowheads="1"/>
          </p:cNvSpPr>
          <p:nvPr/>
        </p:nvSpPr>
        <p:spPr bwMode="auto">
          <a:xfrm>
            <a:off x="723900" y="345209"/>
            <a:ext cx="6781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nchorCtr="1"/>
          <a:lstStyle>
            <a:lvl1pPr algn="ctr">
              <a:defRPr sz="4000">
                <a:solidFill>
                  <a:srgbClr val="FFFF00"/>
                </a:solidFill>
                <a:latin typeface="Arial" panose="020B0604020202020204" pitchFamily="34" charset="0"/>
                <a:ea typeface="黑体" panose="02010609060101010101" pitchFamily="49" charset="-122"/>
              </a:defRPr>
            </a:lvl1pPr>
            <a:lvl2pPr algn="ctr">
              <a:defRPr sz="4000">
                <a:solidFill>
                  <a:srgbClr val="FFFF00"/>
                </a:solidFill>
                <a:latin typeface="Arial" panose="020B0604020202020204" pitchFamily="34" charset="0"/>
                <a:ea typeface="黑体" panose="02010609060101010101" pitchFamily="49" charset="-122"/>
              </a:defRPr>
            </a:lvl2pPr>
            <a:lvl3pPr algn="ctr">
              <a:defRPr sz="4000">
                <a:solidFill>
                  <a:srgbClr val="FFFF00"/>
                </a:solidFill>
                <a:latin typeface="Arial" panose="020B0604020202020204" pitchFamily="34" charset="0"/>
                <a:ea typeface="黑体" panose="02010609060101010101" pitchFamily="49" charset="-122"/>
              </a:defRPr>
            </a:lvl3pPr>
            <a:lvl4pPr algn="ctr">
              <a:defRPr sz="4000">
                <a:solidFill>
                  <a:srgbClr val="FFFF00"/>
                </a:solidFill>
                <a:latin typeface="Arial" panose="020B0604020202020204" pitchFamily="34" charset="0"/>
                <a:ea typeface="黑体" panose="02010609060101010101" pitchFamily="49" charset="-122"/>
              </a:defRPr>
            </a:lvl4pPr>
            <a:lvl5pPr algn="ctr">
              <a:defRPr sz="4000">
                <a:solidFill>
                  <a:srgbClr val="FFFF00"/>
                </a:solidFill>
                <a:latin typeface="Arial" panose="020B0604020202020204" pitchFamily="34" charset="0"/>
                <a:ea typeface="黑体" panose="02010609060101010101" pitchFamily="49" charset="-122"/>
              </a:defRPr>
            </a:lvl5pPr>
            <a:lvl6pPr marL="457200" algn="ctr" fontAlgn="base">
              <a:spcBef>
                <a:spcPct val="0"/>
              </a:spcBef>
              <a:spcAft>
                <a:spcPct val="0"/>
              </a:spcAft>
              <a:defRPr sz="4000">
                <a:solidFill>
                  <a:srgbClr val="FFFF00"/>
                </a:solidFill>
                <a:latin typeface="Arial" panose="020B0604020202020204" pitchFamily="34" charset="0"/>
                <a:ea typeface="黑体" panose="02010609060101010101" pitchFamily="49" charset="-122"/>
              </a:defRPr>
            </a:lvl6pPr>
            <a:lvl7pPr marL="914400" algn="ctr" fontAlgn="base">
              <a:spcBef>
                <a:spcPct val="0"/>
              </a:spcBef>
              <a:spcAft>
                <a:spcPct val="0"/>
              </a:spcAft>
              <a:defRPr sz="4000">
                <a:solidFill>
                  <a:srgbClr val="FFFF00"/>
                </a:solidFill>
                <a:latin typeface="Arial" panose="020B0604020202020204" pitchFamily="34" charset="0"/>
                <a:ea typeface="黑体" panose="02010609060101010101" pitchFamily="49" charset="-122"/>
              </a:defRPr>
            </a:lvl7pPr>
            <a:lvl8pPr marL="1371600" algn="ctr" fontAlgn="base">
              <a:spcBef>
                <a:spcPct val="0"/>
              </a:spcBef>
              <a:spcAft>
                <a:spcPct val="0"/>
              </a:spcAft>
              <a:defRPr sz="4000">
                <a:solidFill>
                  <a:srgbClr val="FFFF00"/>
                </a:solidFill>
                <a:latin typeface="Arial" panose="020B0604020202020204" pitchFamily="34" charset="0"/>
                <a:ea typeface="黑体" panose="02010609060101010101" pitchFamily="49" charset="-122"/>
              </a:defRPr>
            </a:lvl8pPr>
            <a:lvl9pPr marL="1828800" algn="ctr" fontAlgn="base">
              <a:spcBef>
                <a:spcPct val="0"/>
              </a:spcBef>
              <a:spcAft>
                <a:spcPct val="0"/>
              </a:spcAft>
              <a:defRPr sz="4000">
                <a:solidFill>
                  <a:srgbClr val="FFFF00"/>
                </a:solidFill>
                <a:latin typeface="Arial" panose="020B0604020202020204" pitchFamily="34" charset="0"/>
                <a:ea typeface="黑体" panose="02010609060101010101" pitchFamily="49" charset="-122"/>
              </a:defRPr>
            </a:lvl9pPr>
          </a:lstStyle>
          <a:p>
            <a:r>
              <a:rPr lang="zh-CN" altLang="en-US" dirty="0">
                <a:solidFill>
                  <a:schemeClr val="tx1"/>
                </a:solidFill>
                <a:cs typeface="Arial" panose="020B0604020202020204" pitchFamily="34" charset="0"/>
              </a:rPr>
              <a:t>第一节   </a:t>
            </a:r>
            <a:r>
              <a:rPr lang="zh-CN" altLang="en-US" sz="3600" dirty="0">
                <a:solidFill>
                  <a:schemeClr val="tx1"/>
                </a:solidFill>
              </a:rPr>
              <a:t>假设检验的基本问题</a:t>
            </a:r>
          </a:p>
        </p:txBody>
      </p:sp>
      <p:sp>
        <p:nvSpPr>
          <p:cNvPr id="606218" name="Rectangle 10"/>
          <p:cNvSpPr>
            <a:spLocks noChangeArrowheads="1"/>
          </p:cNvSpPr>
          <p:nvPr/>
        </p:nvSpPr>
        <p:spPr bwMode="auto">
          <a:xfrm>
            <a:off x="2193925" y="1981200"/>
            <a:ext cx="803275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812800" indent="-812800" algn="ctr">
              <a:spcBef>
                <a:spcPct val="20000"/>
              </a:spcBef>
              <a:defRPr sz="3200" b="1">
                <a:solidFill>
                  <a:srgbClr val="00CCFF"/>
                </a:solidFill>
                <a:latin typeface="Arial" panose="020B0604020202020204" pitchFamily="34" charset="0"/>
                <a:ea typeface="宋体" panose="02010600030101010101" pitchFamily="2" charset="-122"/>
              </a:defRPr>
            </a:lvl1pPr>
            <a:lvl2pPr algn="ctr">
              <a:spcBef>
                <a:spcPct val="20000"/>
              </a:spcBef>
              <a:defRPr sz="2800" b="1">
                <a:solidFill>
                  <a:schemeClr val="bg1"/>
                </a:solidFill>
                <a:latin typeface="Arial" panose="020B0604020202020204" pitchFamily="34" charset="0"/>
                <a:ea typeface="宋体" panose="02010600030101010101" pitchFamily="2" charset="-122"/>
              </a:defRPr>
            </a:lvl2pPr>
            <a:lvl3pPr algn="ctr">
              <a:spcBef>
                <a:spcPct val="20000"/>
              </a:spcBef>
              <a:defRPr sz="2400" b="1">
                <a:solidFill>
                  <a:schemeClr val="bg1"/>
                </a:solidFill>
                <a:latin typeface="Arial" panose="020B0604020202020204" pitchFamily="34" charset="0"/>
                <a:ea typeface="宋体" panose="02010600030101010101" pitchFamily="2" charset="-122"/>
              </a:defRPr>
            </a:lvl3pPr>
            <a:lvl4pPr algn="ctr">
              <a:spcBef>
                <a:spcPct val="20000"/>
              </a:spcBef>
              <a:defRPr sz="2000" b="1">
                <a:solidFill>
                  <a:schemeClr val="bg1"/>
                </a:solidFill>
                <a:latin typeface="Arial" panose="020B0604020202020204" pitchFamily="34" charset="0"/>
                <a:ea typeface="宋体" panose="02010600030101010101" pitchFamily="2" charset="-122"/>
              </a:defRPr>
            </a:lvl4pPr>
            <a:lvl5pPr marL="2336800" indent="-508000" algn="ctr">
              <a:spcBef>
                <a:spcPct val="20000"/>
              </a:spcBef>
              <a:defRPr sz="2000" b="1">
                <a:solidFill>
                  <a:schemeClr val="bg1"/>
                </a:solidFill>
                <a:latin typeface="Arial" panose="020B0604020202020204" pitchFamily="34" charset="0"/>
                <a:ea typeface="宋体" panose="02010600030101010101" pitchFamily="2" charset="-122"/>
              </a:defRPr>
            </a:lvl5pPr>
            <a:lvl6pPr marL="2794000" indent="-508000" algn="ctr" fontAlgn="base">
              <a:spcBef>
                <a:spcPct val="20000"/>
              </a:spcBef>
              <a:spcAft>
                <a:spcPct val="0"/>
              </a:spcAft>
              <a:defRPr sz="2000" b="1">
                <a:solidFill>
                  <a:schemeClr val="bg1"/>
                </a:solidFill>
                <a:latin typeface="Arial" panose="020B0604020202020204" pitchFamily="34" charset="0"/>
                <a:ea typeface="宋体" panose="02010600030101010101" pitchFamily="2" charset="-122"/>
              </a:defRPr>
            </a:lvl6pPr>
            <a:lvl7pPr marL="3251200" indent="-508000" algn="ctr" fontAlgn="base">
              <a:spcBef>
                <a:spcPct val="20000"/>
              </a:spcBef>
              <a:spcAft>
                <a:spcPct val="0"/>
              </a:spcAft>
              <a:defRPr sz="2000" b="1">
                <a:solidFill>
                  <a:schemeClr val="bg1"/>
                </a:solidFill>
                <a:latin typeface="Arial" panose="020B0604020202020204" pitchFamily="34" charset="0"/>
                <a:ea typeface="宋体" panose="02010600030101010101" pitchFamily="2" charset="-122"/>
              </a:defRPr>
            </a:lvl7pPr>
            <a:lvl8pPr marL="3708400" indent="-508000" algn="ctr" fontAlgn="base">
              <a:spcBef>
                <a:spcPct val="20000"/>
              </a:spcBef>
              <a:spcAft>
                <a:spcPct val="0"/>
              </a:spcAft>
              <a:defRPr sz="2000" b="1">
                <a:solidFill>
                  <a:schemeClr val="bg1"/>
                </a:solidFill>
                <a:latin typeface="Arial" panose="020B0604020202020204" pitchFamily="34" charset="0"/>
                <a:ea typeface="宋体" panose="02010600030101010101" pitchFamily="2" charset="-122"/>
              </a:defRPr>
            </a:lvl8pPr>
            <a:lvl9pPr marL="4165600" indent="-508000" algn="ctr" fontAlgn="base">
              <a:spcBef>
                <a:spcPct val="20000"/>
              </a:spcBef>
              <a:spcAft>
                <a:spcPct val="0"/>
              </a:spcAft>
              <a:defRPr sz="2000" b="1">
                <a:solidFill>
                  <a:schemeClr val="bg1"/>
                </a:solidFill>
                <a:latin typeface="Arial" panose="020B0604020202020204" pitchFamily="34" charset="0"/>
                <a:ea typeface="宋体" panose="02010600030101010101" pitchFamily="2" charset="-122"/>
              </a:defRPr>
            </a:lvl9pPr>
          </a:lstStyle>
          <a:p>
            <a:pPr algn="l">
              <a:spcBef>
                <a:spcPct val="24000"/>
              </a:spcBef>
              <a:buFontTx/>
              <a:buAutoNum type="ea1ChsPeriod"/>
            </a:pPr>
            <a:r>
              <a:rPr lang="zh-CN" altLang="en-US" sz="2800">
                <a:solidFill>
                  <a:schemeClr val="tx1"/>
                </a:solidFill>
              </a:rPr>
              <a:t>假设检验的概念与思想</a:t>
            </a:r>
          </a:p>
          <a:p>
            <a:pPr algn="l">
              <a:spcBef>
                <a:spcPct val="24000"/>
              </a:spcBef>
              <a:buFontTx/>
              <a:buAutoNum type="ea1ChsPeriod"/>
            </a:pPr>
            <a:r>
              <a:rPr lang="zh-CN" altLang="en-US" sz="2800">
                <a:solidFill>
                  <a:schemeClr val="tx1"/>
                </a:solidFill>
              </a:rPr>
              <a:t>假设的表达式</a:t>
            </a:r>
          </a:p>
          <a:p>
            <a:pPr algn="l">
              <a:spcBef>
                <a:spcPct val="24000"/>
              </a:spcBef>
              <a:buFontTx/>
              <a:buAutoNum type="ea1ChsPeriod"/>
            </a:pPr>
            <a:r>
              <a:rPr lang="zh-CN" altLang="en-US" sz="2800">
                <a:solidFill>
                  <a:schemeClr val="tx1"/>
                </a:solidFill>
              </a:rPr>
              <a:t>两类错误</a:t>
            </a:r>
          </a:p>
          <a:p>
            <a:pPr algn="l">
              <a:spcBef>
                <a:spcPct val="24000"/>
              </a:spcBef>
              <a:buFontTx/>
              <a:buAutoNum type="ea1ChsPeriod"/>
            </a:pPr>
            <a:r>
              <a:rPr lang="zh-CN" altLang="en-US" sz="2800">
                <a:solidFill>
                  <a:schemeClr val="tx1"/>
                </a:solidFill>
              </a:rPr>
              <a:t>假设检验中的值</a:t>
            </a:r>
          </a:p>
          <a:p>
            <a:pPr algn="l">
              <a:spcBef>
                <a:spcPct val="24000"/>
              </a:spcBef>
              <a:buFontTx/>
              <a:buAutoNum type="ea1ChsPeriod"/>
            </a:pPr>
            <a:r>
              <a:rPr lang="zh-CN" altLang="en-US" sz="2800">
                <a:solidFill>
                  <a:schemeClr val="tx1"/>
                </a:solidFill>
              </a:rPr>
              <a:t>假设检验的另一种方法</a:t>
            </a:r>
          </a:p>
          <a:p>
            <a:pPr algn="l">
              <a:spcBef>
                <a:spcPct val="24000"/>
              </a:spcBef>
              <a:buFontTx/>
              <a:buAutoNum type="ea1ChsPeriod"/>
            </a:pPr>
            <a:r>
              <a:rPr lang="zh-CN" altLang="en-US" sz="2800">
                <a:solidFill>
                  <a:schemeClr val="tx1"/>
                </a:solidFill>
              </a:rPr>
              <a:t>单侧检验</a:t>
            </a:r>
          </a:p>
        </p:txBody>
      </p:sp>
    </p:spTree>
    <p:extLst>
      <p:ext uri="{BB962C8B-B14F-4D97-AF65-F5344CB8AC3E}">
        <p14:creationId xmlns:p14="http://schemas.microsoft.com/office/powerpoint/2010/main" val="987979295"/>
      </p:ext>
    </p:extLst>
  </p:cSld>
  <p:clrMapOvr>
    <a:masterClrMapping/>
  </p:clrMapOvr>
  <p:transition>
    <p:zo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习题</a:t>
            </a:r>
            <a:r>
              <a:rPr lang="en-US" altLang="zh-CN" dirty="0"/>
              <a:t>5</a:t>
            </a:r>
            <a:r>
              <a:rPr lang="zh-CN" altLang="zh-CN" dirty="0"/>
              <a:t/>
            </a:r>
            <a:br>
              <a:rPr lang="zh-CN" altLang="zh-CN" dirty="0"/>
            </a:br>
            <a:endParaRPr lang="zh-CN" altLang="en-US" dirty="0"/>
          </a:p>
        </p:txBody>
      </p:sp>
      <p:sp>
        <p:nvSpPr>
          <p:cNvPr id="3" name="内容占位符 2"/>
          <p:cNvSpPr>
            <a:spLocks noGrp="1"/>
          </p:cNvSpPr>
          <p:nvPr>
            <p:ph idx="1"/>
          </p:nvPr>
        </p:nvSpPr>
        <p:spPr/>
        <p:txBody>
          <a:bodyPr>
            <a:normAutofit/>
          </a:bodyPr>
          <a:lstStyle/>
          <a:p>
            <a:r>
              <a:rPr lang="zh-CN" altLang="zh-CN" sz="3600" dirty="0" smtClean="0"/>
              <a:t>某</a:t>
            </a:r>
            <a:r>
              <a:rPr lang="zh-CN" altLang="zh-CN" sz="3600" dirty="0"/>
              <a:t>乡镇平均农户家庭收入</a:t>
            </a:r>
            <a:r>
              <a:rPr lang="en-US" altLang="zh-CN" sz="3600" dirty="0"/>
              <a:t>5000</a:t>
            </a:r>
            <a:r>
              <a:rPr lang="zh-CN" altLang="zh-CN" sz="3600" dirty="0"/>
              <a:t>元，为核实其说法，统计局从该乡镇随机抽取</a:t>
            </a:r>
            <a:r>
              <a:rPr lang="en-US" altLang="zh-CN" sz="3600" dirty="0"/>
              <a:t>25</a:t>
            </a:r>
            <a:r>
              <a:rPr lang="zh-CN" altLang="zh-CN" sz="3600" dirty="0"/>
              <a:t>户农户，得到平均收入为</a:t>
            </a:r>
            <a:r>
              <a:rPr lang="en-US" altLang="zh-CN" sz="3600" dirty="0"/>
              <a:t>4650</a:t>
            </a:r>
            <a:r>
              <a:rPr lang="zh-CN" altLang="zh-CN" sz="3600" dirty="0"/>
              <a:t>元，标准差为</a:t>
            </a:r>
            <a:r>
              <a:rPr lang="en-US" altLang="zh-CN" sz="3600" dirty="0"/>
              <a:t>150</a:t>
            </a:r>
            <a:r>
              <a:rPr lang="zh-CN" altLang="zh-CN" sz="3600" dirty="0"/>
              <a:t>元。假设农户年收入服从正态分布，统计员说法是否正确？ 注</a:t>
            </a:r>
            <a:r>
              <a:rPr lang="en-US" altLang="zh-CN" sz="3600" dirty="0"/>
              <a:t>α=0.05</a:t>
            </a:r>
            <a:endParaRPr lang="zh-CN" altLang="zh-CN" sz="3600" dirty="0"/>
          </a:p>
          <a:p>
            <a:endParaRPr lang="zh-CN" altLang="en-US" sz="3600" dirty="0"/>
          </a:p>
        </p:txBody>
      </p:sp>
    </p:spTree>
    <p:extLst>
      <p:ext uri="{BB962C8B-B14F-4D97-AF65-F5344CB8AC3E}">
        <p14:creationId xmlns:p14="http://schemas.microsoft.com/office/powerpoint/2010/main" val="5557231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习题</a:t>
            </a:r>
            <a:r>
              <a:rPr lang="en-US" altLang="zh-CN" dirty="0"/>
              <a:t>6 </a:t>
            </a:r>
            <a:r>
              <a:rPr lang="zh-CN" altLang="zh-CN" dirty="0"/>
              <a:t/>
            </a:r>
            <a:br>
              <a:rPr lang="zh-CN" altLang="zh-CN" dirty="0"/>
            </a:br>
            <a:endParaRPr lang="zh-CN" altLang="en-US" dirty="0"/>
          </a:p>
        </p:txBody>
      </p:sp>
      <p:sp>
        <p:nvSpPr>
          <p:cNvPr id="3" name="内容占位符 2"/>
          <p:cNvSpPr>
            <a:spLocks noGrp="1"/>
          </p:cNvSpPr>
          <p:nvPr>
            <p:ph idx="1"/>
          </p:nvPr>
        </p:nvSpPr>
        <p:spPr/>
        <p:txBody>
          <a:bodyPr>
            <a:normAutofit/>
          </a:bodyPr>
          <a:lstStyle/>
          <a:p>
            <a:r>
              <a:rPr lang="zh-CN" altLang="zh-CN" sz="3600" dirty="0" smtClean="0"/>
              <a:t>汽车</a:t>
            </a:r>
            <a:r>
              <a:rPr lang="zh-CN" altLang="zh-CN" sz="3600" dirty="0"/>
              <a:t>厂商保证说汽车使用每升油平均行驶里程为</a:t>
            </a:r>
            <a:r>
              <a:rPr lang="en-US" altLang="zh-CN" sz="3600" dirty="0"/>
              <a:t>50km</a:t>
            </a:r>
            <a:r>
              <a:rPr lang="zh-CN" altLang="zh-CN" sz="3600" dirty="0"/>
              <a:t>，选取</a:t>
            </a:r>
            <a:r>
              <a:rPr lang="en-US" altLang="zh-CN" sz="3600" dirty="0"/>
              <a:t>9</a:t>
            </a:r>
            <a:r>
              <a:rPr lang="zh-CN" altLang="zh-CN" sz="3600" dirty="0"/>
              <a:t>辆汽车的随机样本，每辆汽车用</a:t>
            </a:r>
            <a:r>
              <a:rPr lang="en-US" altLang="zh-CN" sz="3600" dirty="0"/>
              <a:t>1</a:t>
            </a:r>
            <a:r>
              <a:rPr lang="zh-CN" altLang="zh-CN" sz="3600" dirty="0"/>
              <a:t>升纯净汽油行驶。样本获得的信息是平均值</a:t>
            </a:r>
            <a:r>
              <a:rPr lang="en-US" altLang="zh-CN" sz="3600" dirty="0"/>
              <a:t>47.4km,</a:t>
            </a:r>
            <a:r>
              <a:rPr lang="zh-CN" altLang="zh-CN" sz="3600" dirty="0"/>
              <a:t>标准差</a:t>
            </a:r>
            <a:r>
              <a:rPr lang="en-US" altLang="zh-CN" sz="3600" dirty="0"/>
              <a:t>4.8km</a:t>
            </a:r>
            <a:r>
              <a:rPr lang="zh-CN" altLang="zh-CN" sz="3600" dirty="0"/>
              <a:t>，</a:t>
            </a:r>
            <a:r>
              <a:rPr lang="en-US" altLang="zh-CN" sz="3600" dirty="0"/>
              <a:t>  α=0.05</a:t>
            </a:r>
            <a:endParaRPr lang="zh-CN" altLang="zh-CN" sz="3600" dirty="0"/>
          </a:p>
          <a:p>
            <a:endParaRPr lang="zh-CN" altLang="en-US" sz="3600" dirty="0"/>
          </a:p>
        </p:txBody>
      </p:sp>
    </p:spTree>
    <p:extLst>
      <p:ext uri="{BB962C8B-B14F-4D97-AF65-F5344CB8AC3E}">
        <p14:creationId xmlns:p14="http://schemas.microsoft.com/office/powerpoint/2010/main" val="3520380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9074" name="Rectangle 2"/>
          <p:cNvSpPr>
            <a:spLocks noGrp="1" noChangeArrowheads="1"/>
          </p:cNvSpPr>
          <p:nvPr>
            <p:ph type="ctrTitle"/>
          </p:nvPr>
        </p:nvSpPr>
        <p:spPr>
          <a:xfrm>
            <a:off x="444347" y="395383"/>
            <a:ext cx="6286500" cy="685800"/>
          </a:xfrm>
          <a:noFill/>
          <a:ln w="12700">
            <a:solidFill>
              <a:schemeClr val="tx1"/>
            </a:solidFill>
            <a:miter lim="800000"/>
            <a:headEnd/>
            <a:tailEnd/>
          </a:ln>
        </p:spPr>
        <p:txBody>
          <a:bodyPr vert="horz" lIns="90488" tIns="44450" rIns="90488" bIns="44450" rtlCol="0" anchor="ctr">
            <a:normAutofit/>
          </a:bodyPr>
          <a:lstStyle/>
          <a:p>
            <a:r>
              <a:rPr lang="zh-CN" altLang="en-US" sz="3600" b="1">
                <a:effectLst>
                  <a:outerShdw blurRad="38100" dist="38100" dir="2700000" algn="tl">
                    <a:srgbClr val="000000"/>
                  </a:outerShdw>
                </a:effectLst>
              </a:rPr>
              <a:t>一、假设检验的概念与思想</a:t>
            </a:r>
          </a:p>
        </p:txBody>
      </p:sp>
      <p:sp>
        <p:nvSpPr>
          <p:cNvPr id="899075" name="Rectangle 3"/>
          <p:cNvSpPr>
            <a:spLocks noChangeArrowheads="1"/>
          </p:cNvSpPr>
          <p:nvPr/>
        </p:nvSpPr>
        <p:spPr bwMode="auto">
          <a:xfrm>
            <a:off x="1039198" y="1808197"/>
            <a:ext cx="10231057" cy="3694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defRPr sz="3200" b="1">
                <a:solidFill>
                  <a:srgbClr val="00CCFF"/>
                </a:solidFill>
                <a:latin typeface="Arial" panose="020B0604020202020204" pitchFamily="34" charset="0"/>
                <a:ea typeface="宋体" panose="02010600030101010101" pitchFamily="2" charset="-122"/>
              </a:defRPr>
            </a:lvl1pPr>
            <a:lvl2pPr algn="ctr">
              <a:spcBef>
                <a:spcPct val="20000"/>
              </a:spcBef>
              <a:defRPr sz="2800" b="1">
                <a:solidFill>
                  <a:schemeClr val="bg1"/>
                </a:solidFill>
                <a:latin typeface="Arial" panose="020B0604020202020204" pitchFamily="34" charset="0"/>
                <a:ea typeface="宋体" panose="02010600030101010101" pitchFamily="2" charset="-122"/>
              </a:defRPr>
            </a:lvl2pPr>
            <a:lvl3pPr algn="ctr">
              <a:spcBef>
                <a:spcPct val="20000"/>
              </a:spcBef>
              <a:defRPr sz="2400" b="1">
                <a:solidFill>
                  <a:schemeClr val="bg1"/>
                </a:solidFill>
                <a:latin typeface="Arial" panose="020B0604020202020204" pitchFamily="34" charset="0"/>
                <a:ea typeface="宋体" panose="02010600030101010101" pitchFamily="2" charset="-122"/>
              </a:defRPr>
            </a:lvl3pPr>
            <a:lvl4pPr algn="ctr">
              <a:spcBef>
                <a:spcPct val="20000"/>
              </a:spcBef>
              <a:defRPr sz="2000" b="1">
                <a:solidFill>
                  <a:schemeClr val="bg1"/>
                </a:solidFill>
                <a:latin typeface="Arial" panose="020B0604020202020204" pitchFamily="34" charset="0"/>
                <a:ea typeface="宋体" panose="02010600030101010101" pitchFamily="2" charset="-122"/>
              </a:defRPr>
            </a:lvl4pPr>
            <a:lvl5pPr algn="ctr">
              <a:spcBef>
                <a:spcPct val="20000"/>
              </a:spcBef>
              <a:defRPr sz="2000" b="1">
                <a:solidFill>
                  <a:schemeClr val="bg1"/>
                </a:solidFill>
                <a:latin typeface="Arial" panose="020B0604020202020204" pitchFamily="34" charset="0"/>
                <a:ea typeface="宋体" panose="02010600030101010101" pitchFamily="2" charset="-122"/>
              </a:defRPr>
            </a:lvl5pPr>
            <a:lvl6pPr algn="ctr" fontAlgn="base">
              <a:spcBef>
                <a:spcPct val="20000"/>
              </a:spcBef>
              <a:spcAft>
                <a:spcPct val="0"/>
              </a:spcAft>
              <a:defRPr sz="2000" b="1">
                <a:solidFill>
                  <a:schemeClr val="bg1"/>
                </a:solidFill>
                <a:latin typeface="Arial" panose="020B0604020202020204" pitchFamily="34" charset="0"/>
                <a:ea typeface="宋体" panose="02010600030101010101" pitchFamily="2" charset="-122"/>
              </a:defRPr>
            </a:lvl6pPr>
            <a:lvl7pPr algn="ctr" fontAlgn="base">
              <a:spcBef>
                <a:spcPct val="20000"/>
              </a:spcBef>
              <a:spcAft>
                <a:spcPct val="0"/>
              </a:spcAft>
              <a:defRPr sz="2000" b="1">
                <a:solidFill>
                  <a:schemeClr val="bg1"/>
                </a:solidFill>
                <a:latin typeface="Arial" panose="020B0604020202020204" pitchFamily="34" charset="0"/>
                <a:ea typeface="宋体" panose="02010600030101010101" pitchFamily="2" charset="-122"/>
              </a:defRPr>
            </a:lvl7pPr>
            <a:lvl8pPr algn="ctr" fontAlgn="base">
              <a:spcBef>
                <a:spcPct val="20000"/>
              </a:spcBef>
              <a:spcAft>
                <a:spcPct val="0"/>
              </a:spcAft>
              <a:defRPr sz="2000" b="1">
                <a:solidFill>
                  <a:schemeClr val="bg1"/>
                </a:solidFill>
                <a:latin typeface="Arial" panose="020B0604020202020204" pitchFamily="34" charset="0"/>
                <a:ea typeface="宋体" panose="02010600030101010101" pitchFamily="2" charset="-122"/>
              </a:defRPr>
            </a:lvl8pPr>
            <a:lvl9pPr algn="ctr" fontAlgn="base">
              <a:spcBef>
                <a:spcPct val="20000"/>
              </a:spcBef>
              <a:spcAft>
                <a:spcPct val="0"/>
              </a:spcAft>
              <a:defRPr sz="2000" b="1">
                <a:solidFill>
                  <a:schemeClr val="bg1"/>
                </a:solidFill>
                <a:latin typeface="Arial" panose="020B0604020202020204" pitchFamily="34" charset="0"/>
                <a:ea typeface="宋体" panose="02010600030101010101" pitchFamily="2" charset="-122"/>
              </a:defRPr>
            </a:lvl9pPr>
          </a:lstStyle>
          <a:p>
            <a:pPr algn="just"/>
            <a:r>
              <a:rPr lang="en-US" altLang="zh-CN" dirty="0">
                <a:solidFill>
                  <a:schemeClr val="tx1"/>
                </a:solidFill>
                <a:latin typeface="黑体" panose="02010609060101010101" pitchFamily="49" charset="-122"/>
                <a:ea typeface="黑体" panose="02010609060101010101" pitchFamily="49" charset="-122"/>
              </a:rPr>
              <a:t> 1</a:t>
            </a:r>
            <a:r>
              <a:rPr lang="zh-CN" altLang="en-US" dirty="0">
                <a:solidFill>
                  <a:schemeClr val="tx1"/>
                </a:solidFill>
                <a:latin typeface="黑体" panose="02010609060101010101" pitchFamily="49" charset="-122"/>
                <a:ea typeface="黑体" panose="02010609060101010101" pitchFamily="49" charset="-122"/>
              </a:rPr>
              <a:t>、什么是假设检验？</a:t>
            </a:r>
          </a:p>
          <a:p>
            <a:pPr algn="just"/>
            <a:r>
              <a:rPr lang="zh-CN" altLang="en-US" b="0" dirty="0">
                <a:solidFill>
                  <a:schemeClr val="tx1"/>
                </a:solidFill>
                <a:latin typeface="黑体" panose="02010609060101010101" pitchFamily="49" charset="-122"/>
                <a:ea typeface="黑体" panose="02010609060101010101" pitchFamily="49" charset="-122"/>
              </a:rPr>
              <a:t>   </a:t>
            </a:r>
            <a:r>
              <a:rPr lang="zh-CN" altLang="en-US" sz="2800" b="0" dirty="0">
                <a:solidFill>
                  <a:schemeClr val="tx1"/>
                </a:solidFill>
                <a:latin typeface="黑体" panose="02010609060101010101" pitchFamily="49" charset="-122"/>
                <a:ea typeface="黑体" panose="02010609060101010101" pitchFamily="49" charset="-122"/>
              </a:rPr>
              <a:t>假设检验是利用样本的实际统计量，去检验事先对总体某些数量特征所作的假设是否可信，进而为决策取舍提供依据的一种统计分析方法。是统计推断的重要形式之一。</a:t>
            </a:r>
          </a:p>
          <a:p>
            <a:pPr algn="just"/>
            <a:endParaRPr lang="en-US" altLang="zh-CN" sz="2800" b="0" dirty="0" smtClean="0">
              <a:solidFill>
                <a:schemeClr val="tx1"/>
              </a:solidFill>
              <a:latin typeface="黑体" panose="02010609060101010101" pitchFamily="49" charset="-122"/>
              <a:ea typeface="黑体" panose="02010609060101010101" pitchFamily="49" charset="-122"/>
            </a:endParaRPr>
          </a:p>
          <a:p>
            <a:pPr marL="457200" indent="-457200" algn="just">
              <a:buFont typeface="Wingdings" panose="05000000000000000000" pitchFamily="2" charset="2"/>
              <a:buChar char="Ø"/>
            </a:pPr>
            <a:r>
              <a:rPr lang="zh-CN" altLang="en-US" sz="2800" b="0" dirty="0" smtClean="0">
                <a:solidFill>
                  <a:schemeClr val="tx1"/>
                </a:solidFill>
                <a:latin typeface="黑体" panose="02010609060101010101" pitchFamily="49" charset="-122"/>
                <a:ea typeface="黑体" panose="02010609060101010101" pitchFamily="49" charset="-122"/>
              </a:rPr>
              <a:t>抽样估计的必然延续，以判断所作估计的</a:t>
            </a:r>
            <a:r>
              <a:rPr lang="zh-CN" altLang="en-US" b="0" dirty="0" smtClean="0">
                <a:solidFill>
                  <a:srgbClr val="C00000"/>
                </a:solidFill>
                <a:latin typeface="黑体" panose="02010609060101010101" pitchFamily="49" charset="-122"/>
                <a:ea typeface="黑体" panose="02010609060101010101" pitchFamily="49" charset="-122"/>
              </a:rPr>
              <a:t>误差是否显著</a:t>
            </a:r>
            <a:r>
              <a:rPr lang="zh-CN" altLang="en-US" sz="2800" b="0" dirty="0" smtClean="0">
                <a:solidFill>
                  <a:schemeClr val="tx1"/>
                </a:solidFill>
                <a:latin typeface="黑体" panose="02010609060101010101" pitchFamily="49" charset="-122"/>
                <a:ea typeface="黑体" panose="02010609060101010101" pitchFamily="49" charset="-122"/>
              </a:rPr>
              <a:t>，故也成为统计检验或显著性检验。</a:t>
            </a:r>
            <a:endParaRPr lang="en-US" altLang="zh-CN" sz="2800" b="0" dirty="0">
              <a:solidFill>
                <a:schemeClr val="tx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119496681"/>
      </p:ext>
    </p:extLst>
  </p:cSld>
  <p:clrMapOvr>
    <a:masterClrMapping/>
  </p:clrMapOvr>
  <p:transition>
    <p:zo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370" name="Rectangle 2"/>
          <p:cNvSpPr>
            <a:spLocks noGrp="1" noChangeArrowheads="1"/>
          </p:cNvSpPr>
          <p:nvPr>
            <p:ph type="title"/>
          </p:nvPr>
        </p:nvSpPr>
        <p:spPr>
          <a:xfrm>
            <a:off x="629989" y="332744"/>
            <a:ext cx="5600700" cy="690562"/>
          </a:xfrm>
          <a:noFill/>
          <a:ln w="12700">
            <a:solidFill>
              <a:schemeClr val="tx1"/>
            </a:solidFill>
            <a:miter lim="800000"/>
            <a:headEnd/>
            <a:tailEnd/>
          </a:ln>
        </p:spPr>
        <p:txBody>
          <a:bodyPr vert="horz" lIns="90488" tIns="44450" rIns="90488" bIns="44450" rtlCol="0" anchor="ctr">
            <a:normAutofit/>
          </a:bodyPr>
          <a:lstStyle/>
          <a:p>
            <a:pPr algn="ctr"/>
            <a:r>
              <a:rPr lang="en-US" altLang="zh-CN" sz="3600" b="1" dirty="0">
                <a:effectLst>
                  <a:outerShdw blurRad="38100" dist="38100" dir="2700000" algn="tl">
                    <a:srgbClr val="000000"/>
                  </a:outerShdw>
                </a:effectLst>
              </a:rPr>
              <a:t>2</a:t>
            </a:r>
            <a:r>
              <a:rPr lang="zh-CN" altLang="en-US" sz="3600" b="1" dirty="0">
                <a:effectLst>
                  <a:outerShdw blurRad="38100" dist="38100" dir="2700000" algn="tl">
                    <a:srgbClr val="000000"/>
                  </a:outerShdw>
                </a:effectLst>
              </a:rPr>
              <a:t>、假设检验的基本思想</a:t>
            </a:r>
          </a:p>
        </p:txBody>
      </p:sp>
      <p:sp>
        <p:nvSpPr>
          <p:cNvPr id="698426" name="Rectangle 58"/>
          <p:cNvSpPr>
            <a:spLocks noChangeArrowheads="1"/>
          </p:cNvSpPr>
          <p:nvPr/>
        </p:nvSpPr>
        <p:spPr bwMode="auto">
          <a:xfrm>
            <a:off x="1050733" y="1945148"/>
            <a:ext cx="9602578" cy="172053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square">
            <a:spAutoFit/>
          </a:bodyPr>
          <a:lstStyle/>
          <a:p>
            <a:pPr>
              <a:lnSpc>
                <a:spcPct val="130000"/>
              </a:lnSpc>
            </a:pPr>
            <a:r>
              <a:rPr kumimoji="1" lang="zh-CN" altLang="en-US" sz="2800" b="1" dirty="0"/>
              <a:t>（</a:t>
            </a:r>
            <a:r>
              <a:rPr kumimoji="1" lang="en-US" altLang="zh-CN" sz="2800" b="1" dirty="0"/>
              <a:t>1</a:t>
            </a:r>
            <a:r>
              <a:rPr kumimoji="1" lang="zh-CN" altLang="en-US" sz="2800" b="1" dirty="0"/>
              <a:t>）对总体参数作某种假设</a:t>
            </a:r>
          </a:p>
          <a:p>
            <a:pPr>
              <a:lnSpc>
                <a:spcPct val="130000"/>
              </a:lnSpc>
            </a:pPr>
            <a:r>
              <a:rPr kumimoji="1" lang="zh-CN" altLang="en-US" sz="2800" b="1" dirty="0"/>
              <a:t>（</a:t>
            </a:r>
            <a:r>
              <a:rPr kumimoji="1" lang="en-US" altLang="zh-CN" sz="2800" b="1" dirty="0"/>
              <a:t>2</a:t>
            </a:r>
            <a:r>
              <a:rPr kumimoji="1" lang="zh-CN" altLang="en-US" sz="2800" b="1" dirty="0"/>
              <a:t>）根据样本得到的信息，考虑接受假设是否会导致不合理的结果；如结果合理就接受假设，结果不合理就拒绝假设。</a:t>
            </a:r>
          </a:p>
        </p:txBody>
      </p:sp>
    </p:spTree>
    <p:extLst>
      <p:ext uri="{BB962C8B-B14F-4D97-AF65-F5344CB8AC3E}">
        <p14:creationId xmlns:p14="http://schemas.microsoft.com/office/powerpoint/2010/main" val="3042036087"/>
      </p:ext>
    </p:extLst>
  </p:cSld>
  <p:clrMapOvr>
    <a:masterClrMapping/>
  </p:clrMapOvr>
  <p:transition>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25" name="Text Box 5"/>
          <p:cNvSpPr txBox="1">
            <a:spLocks noChangeArrowheads="1"/>
          </p:cNvSpPr>
          <p:nvPr/>
        </p:nvSpPr>
        <p:spPr bwMode="auto">
          <a:xfrm>
            <a:off x="2642921" y="2529635"/>
            <a:ext cx="5156200" cy="329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609600" indent="-609600">
              <a:defRPr kumimoji="1" sz="2400">
                <a:solidFill>
                  <a:schemeClr val="tx1"/>
                </a:solidFill>
                <a:latin typeface="Times New Roman" panose="02020603050405020304" pitchFamily="18" charset="0"/>
                <a:ea typeface="宋体" panose="02010600030101010101" pitchFamily="2" charset="-122"/>
              </a:defRPr>
            </a:lvl1pPr>
            <a:lvl2pPr marL="1066800" indent="-609600">
              <a:defRPr kumimoji="1" sz="2400">
                <a:solidFill>
                  <a:schemeClr val="tx1"/>
                </a:solidFill>
                <a:latin typeface="Times New Roman" panose="02020603050405020304" pitchFamily="18" charset="0"/>
                <a:ea typeface="宋体" panose="02010600030101010101" pitchFamily="2" charset="-122"/>
              </a:defRPr>
            </a:lvl2pPr>
            <a:lvl3pPr marL="1524000" indent="-609600">
              <a:defRPr kumimoji="1" sz="2400">
                <a:solidFill>
                  <a:schemeClr val="tx1"/>
                </a:solidFill>
                <a:latin typeface="Times New Roman" panose="02020603050405020304" pitchFamily="18" charset="0"/>
                <a:ea typeface="宋体" panose="02010600030101010101" pitchFamily="2" charset="-122"/>
              </a:defRPr>
            </a:lvl3pPr>
            <a:lvl4pPr marL="1981200" indent="-609600">
              <a:defRPr kumimoji="1" sz="2400">
                <a:solidFill>
                  <a:schemeClr val="tx1"/>
                </a:solidFill>
                <a:latin typeface="Times New Roman" panose="02020603050405020304" pitchFamily="18" charset="0"/>
                <a:ea typeface="宋体" panose="02010600030101010101" pitchFamily="2" charset="-122"/>
              </a:defRPr>
            </a:lvl4pPr>
            <a:lvl5pPr marL="2438400" indent="-609600">
              <a:defRPr kumimoji="1" sz="2400">
                <a:solidFill>
                  <a:schemeClr val="tx1"/>
                </a:solidFill>
                <a:latin typeface="Times New Roman" panose="02020603050405020304" pitchFamily="18" charset="0"/>
                <a:ea typeface="宋体" panose="02010600030101010101" pitchFamily="2" charset="-122"/>
              </a:defRPr>
            </a:lvl5pPr>
            <a:lvl6pPr marL="2895600" indent="-609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352800" indent="-609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810000" indent="-609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267200" indent="-609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1" eaLnBrk="0" hangingPunct="0">
              <a:spcBef>
                <a:spcPct val="50000"/>
              </a:spcBef>
              <a:buClr>
                <a:srgbClr val="FF0000"/>
              </a:buClr>
              <a:buSzPct val="140000"/>
              <a:buFont typeface="Wingdings" panose="05000000000000000000" pitchFamily="2" charset="2"/>
              <a:buChar char="§"/>
            </a:pPr>
            <a:r>
              <a:rPr lang="zh-CN" altLang="en-US" sz="3000" b="1" dirty="0">
                <a:latin typeface="黑体" panose="02010609060101010101" pitchFamily="49" charset="-122"/>
                <a:ea typeface="黑体" panose="02010609060101010101" pitchFamily="49" charset="-122"/>
              </a:rPr>
              <a:t>提出假设</a:t>
            </a:r>
          </a:p>
          <a:p>
            <a:pPr lvl="1" eaLnBrk="0" hangingPunct="0">
              <a:spcBef>
                <a:spcPct val="50000"/>
              </a:spcBef>
              <a:buClr>
                <a:srgbClr val="FF0000"/>
              </a:buClr>
              <a:buSzPct val="140000"/>
              <a:buFont typeface="Wingdings" panose="05000000000000000000" pitchFamily="2" charset="2"/>
              <a:buChar char="§"/>
            </a:pPr>
            <a:r>
              <a:rPr lang="zh-CN" altLang="en-US" sz="3000" b="1" dirty="0">
                <a:latin typeface="黑体" panose="02010609060101010101" pitchFamily="49" charset="-122"/>
                <a:ea typeface="黑体" panose="02010609060101010101" pitchFamily="49" charset="-122"/>
              </a:rPr>
              <a:t>确定适当的检验统计量</a:t>
            </a:r>
          </a:p>
          <a:p>
            <a:pPr lvl="1" eaLnBrk="0" hangingPunct="0">
              <a:spcBef>
                <a:spcPct val="50000"/>
              </a:spcBef>
              <a:buClr>
                <a:srgbClr val="FF0000"/>
              </a:buClr>
              <a:buSzPct val="140000"/>
              <a:buFont typeface="Wingdings" panose="05000000000000000000" pitchFamily="2" charset="2"/>
              <a:buChar char="§"/>
            </a:pPr>
            <a:r>
              <a:rPr lang="zh-CN" altLang="en-US" sz="3000" b="1" dirty="0">
                <a:latin typeface="黑体" panose="02010609060101010101" pitchFamily="49" charset="-122"/>
                <a:ea typeface="黑体" panose="02010609060101010101" pitchFamily="49" charset="-122"/>
              </a:rPr>
              <a:t>规定显著性水平</a:t>
            </a:r>
          </a:p>
          <a:p>
            <a:pPr lvl="1" eaLnBrk="0" hangingPunct="0">
              <a:spcBef>
                <a:spcPct val="50000"/>
              </a:spcBef>
              <a:buClr>
                <a:srgbClr val="FF0000"/>
              </a:buClr>
              <a:buSzPct val="140000"/>
              <a:buFont typeface="Wingdings" panose="05000000000000000000" pitchFamily="2" charset="2"/>
              <a:buChar char="§"/>
            </a:pPr>
            <a:r>
              <a:rPr lang="zh-CN" altLang="en-US" sz="3000" b="1" dirty="0">
                <a:latin typeface="黑体" panose="02010609060101010101" pitchFamily="49" charset="-122"/>
                <a:ea typeface="黑体" panose="02010609060101010101" pitchFamily="49" charset="-122"/>
              </a:rPr>
              <a:t>计算检验统计量的值</a:t>
            </a:r>
          </a:p>
          <a:p>
            <a:pPr lvl="1" eaLnBrk="0" hangingPunct="0">
              <a:spcBef>
                <a:spcPct val="50000"/>
              </a:spcBef>
              <a:buClr>
                <a:srgbClr val="FF0000"/>
              </a:buClr>
              <a:buSzPct val="140000"/>
              <a:buFont typeface="Wingdings" panose="05000000000000000000" pitchFamily="2" charset="2"/>
              <a:buChar char="§"/>
            </a:pPr>
            <a:r>
              <a:rPr lang="zh-CN" altLang="en-US" sz="3000" b="1" dirty="0">
                <a:latin typeface="黑体" panose="02010609060101010101" pitchFamily="49" charset="-122"/>
                <a:ea typeface="黑体" panose="02010609060101010101" pitchFamily="49" charset="-122"/>
              </a:rPr>
              <a:t>作出统计决策</a:t>
            </a:r>
          </a:p>
        </p:txBody>
      </p:sp>
      <p:sp>
        <p:nvSpPr>
          <p:cNvPr id="901127" name="Rectangle 7"/>
          <p:cNvSpPr>
            <a:spLocks noChangeArrowheads="1"/>
          </p:cNvSpPr>
          <p:nvPr/>
        </p:nvSpPr>
        <p:spPr bwMode="auto">
          <a:xfrm>
            <a:off x="355753" y="183843"/>
            <a:ext cx="5659456" cy="1089529"/>
          </a:xfrm>
          <a:prstGeom prst="rect">
            <a:avLst/>
          </a:prstGeom>
          <a:noFill/>
          <a:ln w="12700">
            <a:solidFill>
              <a:schemeClr val="tx1"/>
            </a:solidFill>
            <a:miter lim="800000"/>
            <a:headEnd/>
            <a:tailEnd/>
          </a:ln>
        </p:spPr>
        <p:txBody>
          <a:bodyPr vert="horz" lIns="90488" tIns="44450" rIns="90488" bIns="44450" rtlCol="0" anchor="ctr">
            <a:normAutofit/>
          </a:bodyPr>
          <a:lstStyle/>
          <a:p>
            <a:pPr algn="ctr">
              <a:lnSpc>
                <a:spcPct val="90000"/>
              </a:lnSpc>
              <a:spcBef>
                <a:spcPct val="0"/>
              </a:spcBef>
            </a:pPr>
            <a:r>
              <a:rPr lang="en-US" altLang="zh-CN" sz="3600" b="1" dirty="0">
                <a:effectLst>
                  <a:outerShdw blurRad="38100" dist="38100" dir="2700000" algn="tl">
                    <a:srgbClr val="000000"/>
                  </a:outerShdw>
                </a:effectLst>
                <a:latin typeface="+mj-lt"/>
                <a:ea typeface="+mj-ea"/>
                <a:cs typeface="+mj-cs"/>
              </a:rPr>
              <a:t>3</a:t>
            </a:r>
            <a:r>
              <a:rPr lang="zh-CN" altLang="en-US" sz="3600" b="1" dirty="0">
                <a:effectLst>
                  <a:outerShdw blurRad="38100" dist="38100" dir="2700000" algn="tl">
                    <a:srgbClr val="000000"/>
                  </a:outerShdw>
                </a:effectLst>
                <a:latin typeface="+mj-lt"/>
                <a:ea typeface="+mj-ea"/>
                <a:cs typeface="+mj-cs"/>
              </a:rPr>
              <a:t>、假设检验的步骤</a:t>
            </a:r>
          </a:p>
        </p:txBody>
      </p:sp>
    </p:spTree>
    <p:extLst>
      <p:ext uri="{BB962C8B-B14F-4D97-AF65-F5344CB8AC3E}">
        <p14:creationId xmlns:p14="http://schemas.microsoft.com/office/powerpoint/2010/main" val="3370808689"/>
      </p:ext>
    </p:extLst>
  </p:cSld>
  <p:clrMapOvr>
    <a:masterClrMapping/>
  </p:clrMapOvr>
  <p:transition>
    <p:zo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524000" y="354013"/>
            <a:ext cx="5626100" cy="855662"/>
          </a:xfrm>
          <a:noFill/>
          <a:ln/>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chor="ctr" anchorCtr="1">
            <a:normAutofit/>
          </a:bodyPr>
          <a:lstStyle/>
          <a:p>
            <a:r>
              <a:rPr lang="zh-CN" altLang="en-US" sz="3200" b="1" dirty="0"/>
              <a:t>（</a:t>
            </a:r>
            <a:r>
              <a:rPr lang="en-US" altLang="zh-CN" sz="3200" b="1" dirty="0"/>
              <a:t>1</a:t>
            </a:r>
            <a:r>
              <a:rPr lang="zh-CN" altLang="en-US" sz="3200" b="1" dirty="0"/>
              <a:t>）提出原假设和备择假设</a:t>
            </a:r>
          </a:p>
        </p:txBody>
      </p:sp>
      <p:sp>
        <p:nvSpPr>
          <p:cNvPr id="24579" name="Rectangle 3"/>
          <p:cNvSpPr>
            <a:spLocks noGrp="1" noChangeArrowheads="1"/>
          </p:cNvSpPr>
          <p:nvPr>
            <p:ph type="body" idx="1"/>
          </p:nvPr>
        </p:nvSpPr>
        <p:spPr>
          <a:xfrm>
            <a:off x="2032001" y="1968501"/>
            <a:ext cx="8621310" cy="4479925"/>
          </a:xfrm>
          <a:noFill/>
          <a:ln/>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ormAutofit/>
          </a:bodyPr>
          <a:lstStyle/>
          <a:p>
            <a:pPr marL="609600" indent="-609600">
              <a:buClr>
                <a:srgbClr val="FF0000"/>
              </a:buClr>
              <a:buFont typeface="Wingdings" panose="05000000000000000000" pitchFamily="2" charset="2"/>
              <a:buChar char="u"/>
            </a:pPr>
            <a:r>
              <a:rPr lang="zh-CN" altLang="en-US" b="0" dirty="0" smtClean="0">
                <a:latin typeface="黑体" panose="02010609060101010101" pitchFamily="49" charset="-122"/>
                <a:ea typeface="黑体" panose="02010609060101010101" pitchFamily="49" charset="-122"/>
              </a:rPr>
              <a:t>原假设：</a:t>
            </a:r>
            <a:r>
              <a:rPr lang="en-US" altLang="zh-CN" dirty="0" smtClean="0">
                <a:latin typeface="黑体" panose="02010609060101010101" pitchFamily="49" charset="-122"/>
                <a:ea typeface="黑体" panose="02010609060101010101" pitchFamily="49" charset="-122"/>
              </a:rPr>
              <a:t>H</a:t>
            </a:r>
            <a:r>
              <a:rPr lang="en-US" altLang="zh-CN" baseline="-25000" dirty="0" smtClean="0">
                <a:latin typeface="黑体" panose="02010609060101010101" pitchFamily="49" charset="-122"/>
                <a:ea typeface="黑体" panose="02010609060101010101" pitchFamily="49" charset="-122"/>
              </a:rPr>
              <a:t>0 </a:t>
            </a:r>
            <a:r>
              <a:rPr lang="zh-CN" altLang="en-US" b="0" dirty="0" smtClean="0">
                <a:latin typeface="黑体" panose="02010609060101010101" pitchFamily="49" charset="-122"/>
                <a:ea typeface="黑体" panose="02010609060101010101" pitchFamily="49" charset="-122"/>
              </a:rPr>
              <a:t>（</a:t>
            </a:r>
            <a:r>
              <a:rPr lang="zh-CN" altLang="en-US" b="0" dirty="0">
                <a:latin typeface="黑体" panose="02010609060101010101" pitchFamily="49" charset="-122"/>
                <a:ea typeface="黑体" panose="02010609060101010101" pitchFamily="49" charset="-122"/>
              </a:rPr>
              <a:t>又称零假设、虚无假设）</a:t>
            </a:r>
          </a:p>
          <a:p>
            <a:pPr marL="609600" indent="-609600">
              <a:buClr>
                <a:srgbClr val="FF0000"/>
              </a:buClr>
              <a:buFont typeface="Wingdings" panose="05000000000000000000" pitchFamily="2" charset="2"/>
              <a:buChar char="u"/>
            </a:pPr>
            <a:r>
              <a:rPr lang="zh-CN" altLang="en-US" b="0" dirty="0" smtClean="0">
                <a:latin typeface="黑体" panose="02010609060101010101" pitchFamily="49" charset="-122"/>
                <a:ea typeface="黑体" panose="02010609060101010101" pitchFamily="49" charset="-122"/>
              </a:rPr>
              <a:t>备选假设：</a:t>
            </a:r>
            <a:r>
              <a:rPr lang="en-US" altLang="zh-CN" dirty="0" smtClean="0">
                <a:latin typeface="黑体" panose="02010609060101010101" pitchFamily="49" charset="-122"/>
                <a:ea typeface="黑体" panose="02010609060101010101" pitchFamily="49" charset="-122"/>
              </a:rPr>
              <a:t>H</a:t>
            </a:r>
            <a:r>
              <a:rPr lang="en-US" altLang="zh-CN" baseline="-25000" dirty="0" smtClean="0">
                <a:latin typeface="黑体" panose="02010609060101010101" pitchFamily="49" charset="-122"/>
                <a:ea typeface="黑体" panose="02010609060101010101" pitchFamily="49" charset="-122"/>
              </a:rPr>
              <a:t>1 </a:t>
            </a:r>
            <a:r>
              <a:rPr lang="zh-CN" altLang="en-US" b="0" dirty="0" smtClean="0">
                <a:latin typeface="黑体" panose="02010609060101010101" pitchFamily="49" charset="-122"/>
                <a:ea typeface="黑体" panose="02010609060101010101" pitchFamily="49" charset="-122"/>
              </a:rPr>
              <a:t>（</a:t>
            </a:r>
            <a:r>
              <a:rPr lang="zh-CN" altLang="en-US" b="0" dirty="0">
                <a:latin typeface="黑体" panose="02010609060101010101" pitchFamily="49" charset="-122"/>
                <a:ea typeface="黑体" panose="02010609060101010101" pitchFamily="49" charset="-122"/>
              </a:rPr>
              <a:t>又称择一假设）</a:t>
            </a:r>
          </a:p>
          <a:p>
            <a:pPr marL="609600" indent="-609600">
              <a:buClr>
                <a:schemeClr val="hlink"/>
              </a:buClr>
            </a:pPr>
            <a:r>
              <a:rPr lang="zh-CN" altLang="en-US" dirty="0">
                <a:latin typeface="黑体" panose="02010609060101010101" pitchFamily="49" charset="-122"/>
                <a:ea typeface="黑体" panose="02010609060101010101" pitchFamily="49" charset="-122"/>
              </a:rPr>
              <a:t>如：该批新进口的薄钢板的平均厚度等于</a:t>
            </a:r>
            <a:r>
              <a:rPr lang="en-US" altLang="zh-CN" dirty="0">
                <a:latin typeface="黑体" panose="02010609060101010101" pitchFamily="49" charset="-122"/>
                <a:ea typeface="黑体" panose="02010609060101010101" pitchFamily="49" charset="-122"/>
              </a:rPr>
              <a:t>4</a:t>
            </a:r>
            <a:r>
              <a:rPr lang="zh-CN" altLang="en-US" dirty="0">
                <a:latin typeface="黑体" panose="02010609060101010101" pitchFamily="49" charset="-122"/>
                <a:ea typeface="黑体" panose="02010609060101010101" pitchFamily="49" charset="-122"/>
              </a:rPr>
              <a:t>毫米。</a:t>
            </a:r>
          </a:p>
          <a:p>
            <a:pPr marL="609600" indent="-609600">
              <a:buNone/>
            </a:pPr>
            <a:r>
              <a:rPr lang="zh-CN" altLang="en-US" dirty="0">
                <a:latin typeface="黑体" panose="02010609060101010101" pitchFamily="49" charset="-122"/>
                <a:ea typeface="黑体" panose="02010609060101010101" pitchFamily="49" charset="-122"/>
              </a:rPr>
              <a:t>   原假设      </a:t>
            </a:r>
            <a:r>
              <a:rPr lang="en-US" altLang="zh-CN" dirty="0">
                <a:latin typeface="黑体" panose="02010609060101010101" pitchFamily="49" charset="-122"/>
                <a:ea typeface="黑体" panose="02010609060101010101" pitchFamily="49" charset="-122"/>
              </a:rPr>
              <a:t>H</a:t>
            </a:r>
            <a:r>
              <a:rPr lang="en-US" altLang="zh-CN" baseline="-25000" dirty="0">
                <a:latin typeface="黑体" panose="02010609060101010101" pitchFamily="49" charset="-122"/>
                <a:ea typeface="黑体" panose="02010609060101010101" pitchFamily="49" charset="-122"/>
              </a:rPr>
              <a:t>0</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X</a:t>
            </a:r>
            <a:r>
              <a:rPr lang="en-US" altLang="zh-CN" dirty="0" smtClean="0">
                <a:latin typeface="黑体" panose="02010609060101010101" pitchFamily="49" charset="-122"/>
                <a:ea typeface="黑体" panose="02010609060101010101" pitchFamily="49" charset="-122"/>
              </a:rPr>
              <a:t>= 4mm</a:t>
            </a:r>
            <a:endParaRPr lang="en-US" altLang="zh-CN" dirty="0">
              <a:latin typeface="黑体" panose="02010609060101010101" pitchFamily="49" charset="-122"/>
              <a:ea typeface="黑体" panose="02010609060101010101" pitchFamily="49" charset="-122"/>
            </a:endParaRPr>
          </a:p>
          <a:p>
            <a:pPr marL="609600" indent="-609600">
              <a:buNone/>
            </a:pP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备择假设    </a:t>
            </a:r>
            <a:r>
              <a:rPr lang="en-US" altLang="zh-CN" dirty="0">
                <a:latin typeface="黑体" panose="02010609060101010101" pitchFamily="49" charset="-122"/>
                <a:ea typeface="黑体" panose="02010609060101010101" pitchFamily="49" charset="-122"/>
              </a:rPr>
              <a:t>H</a:t>
            </a:r>
            <a:r>
              <a:rPr lang="en-US" altLang="zh-CN" baseline="-25000"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X</a:t>
            </a:r>
            <a:r>
              <a:rPr lang="en-US" altLang="zh-CN" dirty="0" smtClean="0">
                <a:latin typeface="黑体" panose="02010609060101010101" pitchFamily="49" charset="-122"/>
                <a:ea typeface="黑体" panose="02010609060101010101" pitchFamily="49" charset="-122"/>
                <a:sym typeface="Symbol" panose="05050102010706020507" pitchFamily="18" charset="2"/>
              </a:rPr>
              <a:t> </a:t>
            </a:r>
            <a:r>
              <a:rPr lang="en-US" altLang="zh-CN" dirty="0" smtClean="0">
                <a:latin typeface="黑体" panose="02010609060101010101" pitchFamily="49" charset="-122"/>
                <a:ea typeface="黑体" panose="02010609060101010101" pitchFamily="49" charset="-122"/>
              </a:rPr>
              <a:t>4mm</a:t>
            </a:r>
            <a:endParaRPr lang="en-US" altLang="zh-CN" dirty="0">
              <a:latin typeface="黑体" panose="02010609060101010101" pitchFamily="49" charset="-122"/>
              <a:ea typeface="黑体" panose="02010609060101010101" pitchFamily="49" charset="-122"/>
            </a:endParaRPr>
          </a:p>
          <a:p>
            <a:pPr marL="609600" indent="-609600">
              <a:buNone/>
            </a:pPr>
            <a:endParaRPr lang="en-US" altLang="zh-CN" dirty="0"/>
          </a:p>
        </p:txBody>
      </p:sp>
    </p:spTree>
    <p:extLst>
      <p:ext uri="{BB962C8B-B14F-4D97-AF65-F5344CB8AC3E}">
        <p14:creationId xmlns:p14="http://schemas.microsoft.com/office/powerpoint/2010/main" val="4063609404"/>
      </p:ext>
    </p:extLst>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7650" name="Rectangle 2"/>
          <p:cNvSpPr>
            <a:spLocks noGrp="1" noChangeArrowheads="1"/>
          </p:cNvSpPr>
          <p:nvPr>
            <p:ph type="body" idx="1"/>
          </p:nvPr>
        </p:nvSpPr>
        <p:spPr>
          <a:xfrm>
            <a:off x="1914526" y="2017713"/>
            <a:ext cx="8518525" cy="4343400"/>
          </a:xfrm>
          <a:noFill/>
          <a:ln/>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ormAutofit/>
          </a:bodyPr>
          <a:lstStyle/>
          <a:p>
            <a:pPr marL="609600" indent="-609600" algn="just">
              <a:spcBef>
                <a:spcPct val="30000"/>
              </a:spcBef>
              <a:buClr>
                <a:srgbClr val="0000FF"/>
              </a:buClr>
              <a:buSzPct val="85000"/>
              <a:buFont typeface="Wingdings" panose="05000000000000000000" pitchFamily="2" charset="2"/>
              <a:buChar char="p"/>
            </a:pPr>
            <a:r>
              <a:rPr lang="en-US" altLang="zh-CN" dirty="0">
                <a:solidFill>
                  <a:schemeClr val="accent2"/>
                </a:solidFill>
              </a:rPr>
              <a:t> </a:t>
            </a:r>
            <a:r>
              <a:rPr lang="zh-CN" altLang="en-US" dirty="0"/>
              <a:t>什么是检验统计量？</a:t>
            </a:r>
          </a:p>
          <a:p>
            <a:pPr marL="1543050" lvl="2" indent="-628650" algn="just">
              <a:spcBef>
                <a:spcPct val="30000"/>
              </a:spcBef>
            </a:pPr>
            <a:r>
              <a:rPr lang="zh-CN" altLang="en-US" dirty="0"/>
              <a:t>用于假设检验决策的统计量</a:t>
            </a:r>
          </a:p>
          <a:p>
            <a:pPr marL="609600" indent="-609600" algn="just">
              <a:spcBef>
                <a:spcPct val="30000"/>
              </a:spcBef>
              <a:buClr>
                <a:srgbClr val="0000FF"/>
              </a:buClr>
              <a:buSzPct val="90000"/>
              <a:buFont typeface="Wingdings" panose="05000000000000000000" pitchFamily="2" charset="2"/>
              <a:buChar char="p"/>
            </a:pPr>
            <a:r>
              <a:rPr lang="zh-CN" altLang="en-US" dirty="0"/>
              <a:t>选择统计量的方法与参数估计相同，需考虑</a:t>
            </a:r>
          </a:p>
          <a:p>
            <a:pPr marL="1543050" lvl="2" indent="-628650" algn="just">
              <a:spcBef>
                <a:spcPct val="30000"/>
              </a:spcBef>
            </a:pPr>
            <a:r>
              <a:rPr lang="zh-CN" altLang="en-US" dirty="0"/>
              <a:t>是大样本还是小样本</a:t>
            </a:r>
          </a:p>
          <a:p>
            <a:pPr marL="1543050" lvl="2" indent="-628650" algn="just">
              <a:spcBef>
                <a:spcPct val="30000"/>
              </a:spcBef>
            </a:pPr>
            <a:r>
              <a:rPr lang="zh-CN" altLang="en-US" dirty="0"/>
              <a:t>总体方差已知还是未知</a:t>
            </a:r>
          </a:p>
          <a:p>
            <a:pPr marL="609600" indent="-609600" algn="just">
              <a:spcBef>
                <a:spcPct val="30000"/>
              </a:spcBef>
              <a:buClr>
                <a:srgbClr val="0000FF"/>
              </a:buClr>
              <a:buSzPct val="90000"/>
              <a:buFont typeface="Wingdings" panose="05000000000000000000" pitchFamily="2" charset="2"/>
              <a:buChar char="p"/>
            </a:pPr>
            <a:r>
              <a:rPr lang="zh-CN" altLang="en-US" dirty="0"/>
              <a:t>检验统计量的基本形式为</a:t>
            </a:r>
          </a:p>
        </p:txBody>
      </p:sp>
      <p:sp>
        <p:nvSpPr>
          <p:cNvPr id="667651" name="Rectangle 3"/>
          <p:cNvSpPr>
            <a:spLocks noChangeArrowheads="1"/>
          </p:cNvSpPr>
          <p:nvPr/>
        </p:nvSpPr>
        <p:spPr bwMode="auto">
          <a:xfrm>
            <a:off x="1246743" y="272668"/>
            <a:ext cx="5676900" cy="1143000"/>
          </a:xfrm>
          <a:prstGeom prst="rect">
            <a:avLst/>
          </a:prstGeom>
          <a:noFill/>
          <a:ln/>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chor="ctr" anchorCtr="1">
            <a:normAutofit/>
          </a:bodyPr>
          <a:lstStyle/>
          <a:p>
            <a:pPr>
              <a:lnSpc>
                <a:spcPct val="90000"/>
              </a:lnSpc>
              <a:spcBef>
                <a:spcPct val="0"/>
              </a:spcBef>
            </a:pPr>
            <a:r>
              <a:rPr lang="zh-CN" altLang="en-US" sz="3200" b="1" dirty="0">
                <a:latin typeface="+mj-lt"/>
                <a:ea typeface="+mj-ea"/>
                <a:cs typeface="+mj-cs"/>
              </a:rPr>
              <a:t>（</a:t>
            </a:r>
            <a:r>
              <a:rPr lang="en-US" altLang="zh-CN" sz="3200" b="1" dirty="0">
                <a:latin typeface="+mj-lt"/>
                <a:ea typeface="+mj-ea"/>
                <a:cs typeface="+mj-cs"/>
              </a:rPr>
              <a:t>2</a:t>
            </a:r>
            <a:r>
              <a:rPr lang="zh-CN" altLang="en-US" sz="3200" b="1" dirty="0">
                <a:latin typeface="+mj-lt"/>
                <a:ea typeface="+mj-ea"/>
                <a:cs typeface="+mj-cs"/>
              </a:rPr>
              <a:t>）确定适当的检验统计量</a:t>
            </a:r>
          </a:p>
        </p:txBody>
      </p:sp>
      <p:graphicFrame>
        <p:nvGraphicFramePr>
          <p:cNvPr id="667652" name="Object 4">
            <a:hlinkClick r:id="" action="ppaction://ole?verb=0"/>
          </p:cNvPr>
          <p:cNvGraphicFramePr>
            <a:graphicFrameLocks/>
          </p:cNvGraphicFramePr>
          <p:nvPr>
            <p:extLst>
              <p:ext uri="{D42A27DB-BD31-4B8C-83A1-F6EECF244321}">
                <p14:modId xmlns:p14="http://schemas.microsoft.com/office/powerpoint/2010/main" val="587694589"/>
              </p:ext>
            </p:extLst>
          </p:nvPr>
        </p:nvGraphicFramePr>
        <p:xfrm>
          <a:off x="4534149" y="5177393"/>
          <a:ext cx="1793875" cy="887413"/>
        </p:xfrm>
        <a:graphic>
          <a:graphicData uri="http://schemas.openxmlformats.org/presentationml/2006/ole">
            <mc:AlternateContent xmlns:mc="http://schemas.openxmlformats.org/markup-compatibility/2006">
              <mc:Choice xmlns:v="urn:schemas-microsoft-com:vml" Requires="v">
                <p:oleObj spid="_x0000_s1050" name="Equation" r:id="rId4" imgW="774364" imgH="469696" progId="Equation.3">
                  <p:embed/>
                </p:oleObj>
              </mc:Choice>
              <mc:Fallback>
                <p:oleObj name="Equation" r:id="rId4" imgW="774364" imgH="469696" progId="Equation.3">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34149" y="5177393"/>
                        <a:ext cx="1793875" cy="887413"/>
                      </a:xfrm>
                      <a:prstGeom prst="rect">
                        <a:avLst/>
                      </a:prstGeom>
                      <a:solidFill>
                        <a:srgbClr val="FFFF66"/>
                      </a:solidFill>
                      <a:ln>
                        <a:noFill/>
                      </a:ln>
                      <a:effectLst>
                        <a:outerShdw dist="17961"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614000849"/>
      </p:ext>
    </p:extLst>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1746" name="Rectangle 2"/>
          <p:cNvSpPr>
            <a:spLocks noGrp="1" noChangeArrowheads="1"/>
          </p:cNvSpPr>
          <p:nvPr>
            <p:ph type="title"/>
          </p:nvPr>
        </p:nvSpPr>
        <p:spPr>
          <a:xfrm>
            <a:off x="1774825" y="455613"/>
            <a:ext cx="4902200" cy="855662"/>
          </a:xfrm>
          <a:noFill/>
          <a:ln/>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chor="ctr" anchorCtr="1">
            <a:normAutofit/>
          </a:bodyPr>
          <a:lstStyle/>
          <a:p>
            <a:pPr algn="l"/>
            <a:r>
              <a:rPr lang="zh-CN" altLang="en-US" sz="3600" dirty="0"/>
              <a:t>（</a:t>
            </a:r>
            <a:r>
              <a:rPr lang="en-US" altLang="zh-CN" sz="3600" dirty="0"/>
              <a:t>3</a:t>
            </a:r>
            <a:r>
              <a:rPr lang="zh-CN" altLang="en-US" sz="3600" dirty="0"/>
              <a:t>）规定显著性水平</a:t>
            </a:r>
            <a:r>
              <a:rPr lang="zh-CN" altLang="en-US" sz="2800" i="1" dirty="0">
                <a:latin typeface="Symbol" panose="05050102010706020507" pitchFamily="18" charset="2"/>
              </a:rPr>
              <a:t></a:t>
            </a:r>
            <a:endParaRPr lang="zh-CN" altLang="en-US" sz="2800" dirty="0">
              <a:solidFill>
                <a:schemeClr val="hlink"/>
              </a:solidFill>
            </a:endParaRPr>
          </a:p>
        </p:txBody>
      </p:sp>
      <p:sp>
        <p:nvSpPr>
          <p:cNvPr id="671747" name="Rectangle 3"/>
          <p:cNvSpPr>
            <a:spLocks noGrp="1" noChangeArrowheads="1"/>
          </p:cNvSpPr>
          <p:nvPr>
            <p:ph type="body" sz="half" idx="1"/>
          </p:nvPr>
        </p:nvSpPr>
        <p:spPr>
          <a:xfrm>
            <a:off x="1992313" y="1997076"/>
            <a:ext cx="7581900" cy="4525963"/>
          </a:xfrm>
          <a:noFill/>
          <a:ln/>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ormAutofit/>
          </a:bodyPr>
          <a:lstStyle/>
          <a:p>
            <a:pPr>
              <a:buFontTx/>
              <a:buNone/>
            </a:pPr>
            <a:r>
              <a:rPr lang="en-US" altLang="zh-CN" dirty="0">
                <a:sym typeface="Wingdings 3" panose="05040102010807070707" pitchFamily="18" charset="2"/>
              </a:rPr>
              <a:t></a:t>
            </a:r>
            <a:r>
              <a:rPr lang="en-US" altLang="zh-CN" dirty="0"/>
              <a:t> </a:t>
            </a:r>
            <a:r>
              <a:rPr lang="zh-CN" altLang="en-US" sz="2400" dirty="0">
                <a:latin typeface="黑体" panose="02010609060101010101" pitchFamily="49" charset="-122"/>
                <a:ea typeface="黑体" panose="02010609060101010101" pitchFamily="49" charset="-122"/>
              </a:rPr>
              <a:t>显著性水平：在进行假设检验时应该事先规定一个小概率的标准，作为判断的界限，这个小概率标准称为显著性水平。</a:t>
            </a:r>
          </a:p>
          <a:p>
            <a:pPr lvl="1"/>
            <a:r>
              <a:rPr lang="zh-CN" altLang="en-US" dirty="0">
                <a:latin typeface="黑体" panose="02010609060101010101" pitchFamily="49" charset="-122"/>
                <a:ea typeface="黑体" panose="02010609060101010101" pitchFamily="49" charset="-122"/>
              </a:rPr>
              <a:t>是一个概率值</a:t>
            </a:r>
          </a:p>
          <a:p>
            <a:pPr lvl="1">
              <a:spcBef>
                <a:spcPct val="33000"/>
              </a:spcBef>
            </a:pPr>
            <a:r>
              <a:rPr lang="zh-CN" altLang="en-US" dirty="0">
                <a:latin typeface="黑体" panose="02010609060101010101" pitchFamily="49" charset="-122"/>
                <a:ea typeface="黑体" panose="02010609060101010101" pitchFamily="49" charset="-122"/>
              </a:rPr>
              <a:t>原假设为真时，拒绝原假设的概率</a:t>
            </a:r>
          </a:p>
          <a:p>
            <a:pPr lvl="2"/>
            <a:r>
              <a:rPr lang="zh-CN" altLang="en-US" dirty="0">
                <a:latin typeface="黑体" panose="02010609060101010101" pitchFamily="49" charset="-122"/>
                <a:ea typeface="黑体" panose="02010609060101010101" pitchFamily="49" charset="-122"/>
              </a:rPr>
              <a:t>被称为抽样分布的拒绝域</a:t>
            </a:r>
          </a:p>
          <a:p>
            <a:pPr lvl="1">
              <a:spcBef>
                <a:spcPct val="33000"/>
              </a:spcBef>
            </a:pPr>
            <a:r>
              <a:rPr lang="zh-CN" altLang="en-US" dirty="0">
                <a:latin typeface="黑体" panose="02010609060101010101" pitchFamily="49" charset="-122"/>
                <a:ea typeface="黑体" panose="02010609060101010101" pitchFamily="49" charset="-122"/>
              </a:rPr>
              <a:t>表示为</a:t>
            </a:r>
            <a:r>
              <a:rPr lang="zh-CN" altLang="en-US" dirty="0" smtClean="0">
                <a:latin typeface="黑体" panose="02010609060101010101" pitchFamily="49" charset="-122"/>
                <a:ea typeface="黑体" panose="02010609060101010101" pitchFamily="49" charset="-122"/>
              </a:rPr>
              <a:t>   </a:t>
            </a:r>
            <a:r>
              <a:rPr lang="en-US" altLang="zh-CN" dirty="0" smtClean="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alpha)</a:t>
            </a:r>
          </a:p>
          <a:p>
            <a:pPr lvl="2"/>
            <a:r>
              <a:rPr lang="zh-CN" altLang="en-US" dirty="0">
                <a:latin typeface="黑体" panose="02010609060101010101" pitchFamily="49" charset="-122"/>
                <a:ea typeface="黑体" panose="02010609060101010101" pitchFamily="49" charset="-122"/>
              </a:rPr>
              <a:t>常用的 </a:t>
            </a:r>
            <a:r>
              <a:rPr lang="zh-CN" altLang="en-US" dirty="0" smtClean="0">
                <a:latin typeface="黑体" panose="02010609060101010101" pitchFamily="49" charset="-122"/>
                <a:ea typeface="黑体" panose="02010609060101010101" pitchFamily="49" charset="-122"/>
              </a:rPr>
              <a:t>   值</a:t>
            </a:r>
            <a:r>
              <a:rPr lang="zh-CN" altLang="en-US" dirty="0">
                <a:latin typeface="黑体" panose="02010609060101010101" pitchFamily="49" charset="-122"/>
                <a:ea typeface="黑体" panose="02010609060101010101" pitchFamily="49" charset="-122"/>
              </a:rPr>
              <a:t>有</a:t>
            </a:r>
            <a:r>
              <a:rPr lang="en-US" altLang="zh-CN" dirty="0">
                <a:latin typeface="黑体" panose="02010609060101010101" pitchFamily="49" charset="-122"/>
                <a:ea typeface="黑体" panose="02010609060101010101" pitchFamily="49" charset="-122"/>
              </a:rPr>
              <a:t>0.01, 0.05, 0.10</a:t>
            </a:r>
          </a:p>
          <a:p>
            <a:pPr lvl="1">
              <a:spcBef>
                <a:spcPct val="33000"/>
              </a:spcBef>
            </a:pPr>
            <a:r>
              <a:rPr lang="zh-CN" altLang="en-US" dirty="0">
                <a:latin typeface="黑体" panose="02010609060101010101" pitchFamily="49" charset="-122"/>
                <a:ea typeface="黑体" panose="02010609060101010101" pitchFamily="49" charset="-122"/>
              </a:rPr>
              <a:t>由研究者事先确定</a:t>
            </a:r>
          </a:p>
        </p:txBody>
      </p:sp>
      <p:graphicFrame>
        <p:nvGraphicFramePr>
          <p:cNvPr id="671748" name="Object 4"/>
          <p:cNvGraphicFramePr>
            <a:graphicFrameLocks noGrp="1" noChangeAspect="1"/>
          </p:cNvGraphicFramePr>
          <p:nvPr>
            <p:ph sz="quarter" idx="2"/>
            <p:extLst>
              <p:ext uri="{D42A27DB-BD31-4B8C-83A1-F6EECF244321}">
                <p14:modId xmlns:p14="http://schemas.microsoft.com/office/powerpoint/2010/main" val="3640189684"/>
              </p:ext>
            </p:extLst>
          </p:nvPr>
        </p:nvGraphicFramePr>
        <p:xfrm>
          <a:off x="4649311" y="4400052"/>
          <a:ext cx="319087" cy="292100"/>
        </p:xfrm>
        <a:graphic>
          <a:graphicData uri="http://schemas.openxmlformats.org/presentationml/2006/ole">
            <mc:AlternateContent xmlns:mc="http://schemas.openxmlformats.org/markup-compatibility/2006">
              <mc:Choice xmlns:v="urn:schemas-microsoft-com:vml" Requires="v">
                <p:oleObj spid="_x0000_s2098" name="公式" r:id="rId4" imgW="152334" imgH="139639" progId="Equation.3">
                  <p:embed/>
                </p:oleObj>
              </mc:Choice>
              <mc:Fallback>
                <p:oleObj name="公式" r:id="rId4" imgW="152334" imgH="139639"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9311" y="4400052"/>
                        <a:ext cx="319087" cy="29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1750" name="Object 6"/>
          <p:cNvGraphicFramePr>
            <a:graphicFrameLocks noGrp="1" noChangeAspect="1"/>
          </p:cNvGraphicFramePr>
          <p:nvPr>
            <p:ph sz="quarter" idx="3"/>
            <p:extLst>
              <p:ext uri="{D42A27DB-BD31-4B8C-83A1-F6EECF244321}">
                <p14:modId xmlns:p14="http://schemas.microsoft.com/office/powerpoint/2010/main" val="445608493"/>
              </p:ext>
            </p:extLst>
          </p:nvPr>
        </p:nvGraphicFramePr>
        <p:xfrm>
          <a:off x="4663598" y="4779178"/>
          <a:ext cx="304800" cy="279400"/>
        </p:xfrm>
        <a:graphic>
          <a:graphicData uri="http://schemas.openxmlformats.org/presentationml/2006/ole">
            <mc:AlternateContent xmlns:mc="http://schemas.openxmlformats.org/markup-compatibility/2006">
              <mc:Choice xmlns:v="urn:schemas-microsoft-com:vml" Requires="v">
                <p:oleObj spid="_x0000_s2099" name="公式" r:id="rId6" imgW="152334" imgH="139639" progId="Equation.3">
                  <p:embed/>
                </p:oleObj>
              </mc:Choice>
              <mc:Fallback>
                <p:oleObj name="公式" r:id="rId6" imgW="152334" imgH="139639"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63598" y="4779178"/>
                        <a:ext cx="304800"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621610907"/>
      </p:ext>
    </p:extLst>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412</TotalTime>
  <Words>1400</Words>
  <Application>Microsoft Office PowerPoint</Application>
  <PresentationFormat>宽屏</PresentationFormat>
  <Paragraphs>167</Paragraphs>
  <Slides>31</Slides>
  <Notes>20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vt:i4>
      </vt:variant>
      <vt:variant>
        <vt:lpstr>幻灯片标题</vt:lpstr>
      </vt:variant>
      <vt:variant>
        <vt:i4>31</vt:i4>
      </vt:variant>
    </vt:vector>
  </HeadingPairs>
  <TitlesOfParts>
    <vt:vector size="45" baseType="lpstr">
      <vt:lpstr>黑体</vt:lpstr>
      <vt:lpstr>宋体</vt:lpstr>
      <vt:lpstr>微软简秀圆</vt:lpstr>
      <vt:lpstr>Arial</vt:lpstr>
      <vt:lpstr>Calibri</vt:lpstr>
      <vt:lpstr>Calibri Light</vt:lpstr>
      <vt:lpstr>Cambria Math</vt:lpstr>
      <vt:lpstr>Symbol</vt:lpstr>
      <vt:lpstr>Times New Roman</vt:lpstr>
      <vt:lpstr>Wingdings</vt:lpstr>
      <vt:lpstr>Wingdings 3</vt:lpstr>
      <vt:lpstr>Office 主题</vt:lpstr>
      <vt:lpstr>Equation</vt:lpstr>
      <vt:lpstr>公式</vt:lpstr>
      <vt:lpstr>第十章   假设检验</vt:lpstr>
      <vt:lpstr>本章主要内容</vt:lpstr>
      <vt:lpstr>PowerPoint 演示文稿</vt:lpstr>
      <vt:lpstr>一、假设检验的概念与思想</vt:lpstr>
      <vt:lpstr>2、假设检验的基本思想</vt:lpstr>
      <vt:lpstr>PowerPoint 演示文稿</vt:lpstr>
      <vt:lpstr>（1）提出原假设和备择假设</vt:lpstr>
      <vt:lpstr>PowerPoint 演示文稿</vt:lpstr>
      <vt:lpstr>（3）规定显著性水平</vt:lpstr>
      <vt:lpstr>（4）作出统计决策</vt:lpstr>
      <vt:lpstr>4、双侧检验与单侧检验</vt:lpstr>
      <vt:lpstr>（1）双侧检验</vt:lpstr>
      <vt:lpstr>（2）单侧检验</vt:lpstr>
      <vt:lpstr>PowerPoint 演示文稿</vt:lpstr>
      <vt:lpstr>一个总体参数的检验</vt:lpstr>
      <vt:lpstr>一、总体均值的检验</vt:lpstr>
      <vt:lpstr>PowerPoint 演示文稿</vt:lpstr>
      <vt:lpstr>2.  总体均值的检验 (未知小样本)</vt:lpstr>
      <vt:lpstr>PowerPoint 演示文稿</vt:lpstr>
      <vt:lpstr>三、总体方差检验（卡方    检验）</vt:lpstr>
      <vt:lpstr>PowerPoint 演示文稿</vt:lpstr>
      <vt:lpstr>PowerPoint 演示文稿</vt:lpstr>
      <vt:lpstr>PowerPoint 演示文稿</vt:lpstr>
      <vt:lpstr>PowerPoint 演示文稿</vt:lpstr>
      <vt:lpstr>一、单侧检验</vt:lpstr>
      <vt:lpstr>二、双侧检验</vt:lpstr>
      <vt:lpstr>习题1 </vt:lpstr>
      <vt:lpstr>习题2 </vt:lpstr>
      <vt:lpstr>习题3 </vt:lpstr>
      <vt:lpstr>习题5 </vt:lpstr>
      <vt:lpstr>习题6  </vt:lpstr>
    </vt:vector>
  </TitlesOfParts>
  <Company>Lenovo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第十章   假设检验</dc:title>
  <dc:creator>Feng Xu</dc:creator>
  <cp:lastModifiedBy>pc</cp:lastModifiedBy>
  <cp:revision>29</cp:revision>
  <dcterms:created xsi:type="dcterms:W3CDTF">2016-11-15T04:33:35Z</dcterms:created>
  <dcterms:modified xsi:type="dcterms:W3CDTF">2017-12-18T23:49:10Z</dcterms:modified>
</cp:coreProperties>
</file>