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308" r:id="rId34"/>
    <p:sldId id="307" r:id="rId35"/>
    <p:sldId id="309" r:id="rId36"/>
    <p:sldId id="310" r:id="rId37"/>
    <p:sldId id="311"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424" r:id="rId56"/>
    <p:sldId id="425" r:id="rId57"/>
    <p:sldId id="427" r:id="rId58"/>
    <p:sldId id="426" r:id="rId59"/>
    <p:sldId id="429" r:id="rId60"/>
    <p:sldId id="428"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422" r:id="rId91"/>
    <p:sldId id="412" r:id="rId92"/>
    <p:sldId id="413" r:id="rId93"/>
    <p:sldId id="415" r:id="rId94"/>
    <p:sldId id="416" r:id="rId95"/>
    <p:sldId id="417" r:id="rId96"/>
    <p:sldId id="418" r:id="rId97"/>
    <p:sldId id="419" r:id="rId98"/>
    <p:sldId id="420" r:id="rId99"/>
    <p:sldId id="423" r:id="rId100"/>
    <p:sldId id="411" r:id="rId101"/>
    <p:sldId id="343" r:id="rId102"/>
    <p:sldId id="344" r:id="rId103"/>
    <p:sldId id="345" r:id="rId104"/>
    <p:sldId id="346" r:id="rId105"/>
    <p:sldId id="347" r:id="rId106"/>
    <p:sldId id="348" r:id="rId107"/>
    <p:sldId id="349" r:id="rId108"/>
    <p:sldId id="350" r:id="rId109"/>
    <p:sldId id="351" r:id="rId110"/>
    <p:sldId id="352" r:id="rId111"/>
    <p:sldId id="353" r:id="rId112"/>
    <p:sldId id="354" r:id="rId113"/>
    <p:sldId id="355" r:id="rId114"/>
    <p:sldId id="356" r:id="rId115"/>
    <p:sldId id="357" r:id="rId116"/>
    <p:sldId id="358" r:id="rId117"/>
    <p:sldId id="359" r:id="rId118"/>
    <p:sldId id="360" r:id="rId119"/>
    <p:sldId id="361" r:id="rId120"/>
    <p:sldId id="362" r:id="rId121"/>
    <p:sldId id="363" r:id="rId122"/>
    <p:sldId id="364" r:id="rId123"/>
    <p:sldId id="365" r:id="rId124"/>
    <p:sldId id="366" r:id="rId125"/>
    <p:sldId id="367" r:id="rId126"/>
    <p:sldId id="368" r:id="rId127"/>
    <p:sldId id="369" r:id="rId128"/>
    <p:sldId id="370" r:id="rId129"/>
    <p:sldId id="371" r:id="rId130"/>
    <p:sldId id="372" r:id="rId131"/>
    <p:sldId id="373" r:id="rId132"/>
    <p:sldId id="374" r:id="rId133"/>
    <p:sldId id="375" r:id="rId134"/>
    <p:sldId id="376" r:id="rId135"/>
    <p:sldId id="377" r:id="rId136"/>
    <p:sldId id="378" r:id="rId137"/>
    <p:sldId id="379" r:id="rId138"/>
    <p:sldId id="380" r:id="rId139"/>
    <p:sldId id="381" r:id="rId140"/>
    <p:sldId id="382" r:id="rId141"/>
    <p:sldId id="383" r:id="rId142"/>
    <p:sldId id="384" r:id="rId143"/>
    <p:sldId id="385" r:id="rId144"/>
    <p:sldId id="386" r:id="rId145"/>
    <p:sldId id="387" r:id="rId146"/>
    <p:sldId id="388" r:id="rId147"/>
    <p:sldId id="389" r:id="rId148"/>
    <p:sldId id="390" r:id="rId149"/>
    <p:sldId id="391" r:id="rId150"/>
    <p:sldId id="392" r:id="rId151"/>
    <p:sldId id="393"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10" r:id="rId1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38.wmf"/><Relationship Id="rId7" Type="http://schemas.openxmlformats.org/officeDocument/2006/relationships/image" Target="../media/image46.wmf"/><Relationship Id="rId2" Type="http://schemas.openxmlformats.org/officeDocument/2006/relationships/image" Target="../media/image40.wmf"/><Relationship Id="rId1" Type="http://schemas.openxmlformats.org/officeDocument/2006/relationships/image" Target="../media/image42.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103.wmf"/><Relationship Id="rId1" Type="http://schemas.openxmlformats.org/officeDocument/2006/relationships/image" Target="../media/image10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5.png"/><Relationship Id="rId1" Type="http://schemas.openxmlformats.org/officeDocument/2006/relationships/image" Target="../media/image104.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5" Type="http://schemas.openxmlformats.org/officeDocument/2006/relationships/image" Target="../media/image173.wmf"/><Relationship Id="rId4" Type="http://schemas.openxmlformats.org/officeDocument/2006/relationships/image" Target="../media/image17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01797-DD51-4732-9A02-C508A1E370C4}" type="datetimeFigureOut">
              <a:rPr lang="zh-CN" altLang="en-US" smtClean="0"/>
              <a:t>2017/11/20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025FF-3B3C-4067-BFF8-B32AE81D8E22}" type="slidenum">
              <a:rPr lang="zh-CN" altLang="en-US" smtClean="0"/>
              <a:t>‹#›</a:t>
            </a:fld>
            <a:endParaRPr lang="zh-CN" altLang="en-US"/>
          </a:p>
        </p:txBody>
      </p:sp>
    </p:spTree>
    <p:extLst>
      <p:ext uri="{BB962C8B-B14F-4D97-AF65-F5344CB8AC3E}">
        <p14:creationId xmlns:p14="http://schemas.microsoft.com/office/powerpoint/2010/main" val="177004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754258-4791-406F-AB0E-9139D58EB8D4}" type="slidenum">
              <a:rPr lang="zh-CN" altLang="en-US"/>
              <a:pPr/>
              <a:t>3</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9049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B14C0-4DE3-4841-BE7D-10D99566C523}" type="slidenum">
              <a:rPr lang="zh-CN" altLang="en-US"/>
              <a:pPr/>
              <a:t>31</a:t>
            </a:fld>
            <a:endParaRPr lang="en-US" altLang="zh-CN"/>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205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BFCA4-E308-4501-BB9D-70920765AE4C}" type="slidenum">
              <a:rPr lang="zh-CN" altLang="en-US"/>
              <a:pPr/>
              <a:t>32</a:t>
            </a:fld>
            <a:endParaRPr lang="en-US" altLang="zh-CN"/>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0135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80686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257987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2185911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64217" y="4572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64217"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47417"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564217" y="6265863"/>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7752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9347200" y="6248400"/>
            <a:ext cx="2540000" cy="457200"/>
          </a:xfrm>
        </p:spPr>
        <p:txBody>
          <a:bodyPr/>
          <a:lstStyle>
            <a:lvl1pPr>
              <a:defRPr/>
            </a:lvl1pPr>
          </a:lstStyle>
          <a:p>
            <a:fld id="{B8DE6C30-524C-41CD-8C68-0143C705BF70}" type="slidenum">
              <a:rPr lang="zh-CN" altLang="en-US"/>
              <a:pPr/>
              <a:t>‹#›</a:t>
            </a:fld>
            <a:endParaRPr lang="en-US" altLang="zh-CN"/>
          </a:p>
        </p:txBody>
      </p:sp>
    </p:spTree>
    <p:extLst>
      <p:ext uri="{BB962C8B-B14F-4D97-AF65-F5344CB8AC3E}">
        <p14:creationId xmlns:p14="http://schemas.microsoft.com/office/powerpoint/2010/main" val="413060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564217" y="457200"/>
            <a:ext cx="10363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64217"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47417" y="19812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47417" y="41148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564217" y="6265863"/>
            <a:ext cx="2540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4775200" y="6248400"/>
            <a:ext cx="38608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9347200" y="6248400"/>
            <a:ext cx="2540000" cy="457200"/>
          </a:xfrm>
        </p:spPr>
        <p:txBody>
          <a:bodyPr/>
          <a:lstStyle>
            <a:lvl1pPr>
              <a:defRPr/>
            </a:lvl1pPr>
          </a:lstStyle>
          <a:p>
            <a:fld id="{926654AE-9CD4-462D-85DD-29C2A8C25D64}" type="slidenum">
              <a:rPr lang="zh-CN" altLang="en-US"/>
              <a:pPr/>
              <a:t>‹#›</a:t>
            </a:fld>
            <a:endParaRPr lang="en-US" altLang="zh-CN"/>
          </a:p>
        </p:txBody>
      </p:sp>
    </p:spTree>
    <p:extLst>
      <p:ext uri="{BB962C8B-B14F-4D97-AF65-F5344CB8AC3E}">
        <p14:creationId xmlns:p14="http://schemas.microsoft.com/office/powerpoint/2010/main" val="2403012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64217" y="4572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64217"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47417" y="19812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47417" y="41148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564217" y="6265863"/>
            <a:ext cx="2540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4775200" y="6248400"/>
            <a:ext cx="38608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9347200" y="6248400"/>
            <a:ext cx="2540000" cy="457200"/>
          </a:xfrm>
        </p:spPr>
        <p:txBody>
          <a:bodyPr/>
          <a:lstStyle>
            <a:lvl1pPr>
              <a:defRPr/>
            </a:lvl1pPr>
          </a:lstStyle>
          <a:p>
            <a:fld id="{0CF9331A-FED5-4C7D-8FC3-B80B52A85A48}" type="slidenum">
              <a:rPr lang="zh-CN" altLang="en-US"/>
              <a:pPr/>
              <a:t>‹#›</a:t>
            </a:fld>
            <a:endParaRPr lang="en-US" altLang="zh-CN"/>
          </a:p>
        </p:txBody>
      </p:sp>
    </p:spTree>
    <p:extLst>
      <p:ext uri="{BB962C8B-B14F-4D97-AF65-F5344CB8AC3E}">
        <p14:creationId xmlns:p14="http://schemas.microsoft.com/office/powerpoint/2010/main" val="2263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57788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95354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403267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107539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13353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147405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259738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F1D35D-59C3-47D9-89C6-A0C37BF777DD}"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118915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1D35D-59C3-47D9-89C6-A0C37BF777DD}" type="datetimeFigureOut">
              <a:rPr lang="zh-CN" altLang="en-US" smtClean="0"/>
              <a:t>2017/11/20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0D909-8E1D-4379-9A9B-C79016F8286C}" type="slidenum">
              <a:rPr lang="zh-CN" altLang="en-US" smtClean="0"/>
              <a:t>‹#›</a:t>
            </a:fld>
            <a:endParaRPr lang="zh-CN" altLang="en-US"/>
          </a:p>
        </p:txBody>
      </p:sp>
    </p:spTree>
    <p:extLst>
      <p:ext uri="{BB962C8B-B14F-4D97-AF65-F5344CB8AC3E}">
        <p14:creationId xmlns:p14="http://schemas.microsoft.com/office/powerpoint/2010/main" val="3513480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89.wmf"/></Relationships>
</file>

<file path=ppt/slides/_rels/slide10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1.wmf"/><Relationship Id="rId5" Type="http://schemas.openxmlformats.org/officeDocument/2006/relationships/oleObject" Target="../embeddings/oleObject73.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75.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94.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95.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97.wmf"/><Relationship Id="rId5" Type="http://schemas.openxmlformats.org/officeDocument/2006/relationships/oleObject" Target="../embeddings/oleObject79.bin"/><Relationship Id="rId4" Type="http://schemas.openxmlformats.org/officeDocument/2006/relationships/image" Target="../media/image96.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99.wmf"/><Relationship Id="rId5" Type="http://schemas.openxmlformats.org/officeDocument/2006/relationships/oleObject" Target="../embeddings/oleObject81.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83.bin"/></Relationships>
</file>

<file path=ppt/slides/_rels/slide112.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03.wmf"/><Relationship Id="rId5" Type="http://schemas.openxmlformats.org/officeDocument/2006/relationships/oleObject" Target="../embeddings/oleObject85.bin"/><Relationship Id="rId4" Type="http://schemas.openxmlformats.org/officeDocument/2006/relationships/image" Target="../media/image102.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91.wmf"/><Relationship Id="rId5" Type="http://schemas.openxmlformats.org/officeDocument/2006/relationships/oleObject" Target="../embeddings/oleObject87.bin"/><Relationship Id="rId4" Type="http://schemas.openxmlformats.org/officeDocument/2006/relationships/image" Target="../media/image10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9.png"/><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04.png"/><Relationship Id="rId5" Type="http://schemas.openxmlformats.org/officeDocument/2006/relationships/oleObject" Target="../embeddings/oleObject88.bin"/><Relationship Id="rId10" Type="http://schemas.openxmlformats.org/officeDocument/2006/relationships/image" Target="../media/image108.png"/><Relationship Id="rId4" Type="http://schemas.openxmlformats.org/officeDocument/2006/relationships/image" Target="../media/image110.png"/><Relationship Id="rId9" Type="http://schemas.openxmlformats.org/officeDocument/2006/relationships/oleObject" Target="../embeddings/oleObject9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slideLayout" Target="../slideLayouts/slideLayout7.xml"/><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slides/_rels/slide121.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slideLayout" Target="../slideLayouts/slideLayout7.xml"/><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5" Type="http://schemas.openxmlformats.org/officeDocument/2006/relationships/image" Target="../media/image128.wmf"/><Relationship Id="rId4" Type="http://schemas.openxmlformats.org/officeDocument/2006/relationships/image" Target="../media/image127.wmf"/></Relationships>
</file>

<file path=ppt/slides/_rels/slide124.x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9.wmf"/><Relationship Id="rId5" Type="http://schemas.openxmlformats.org/officeDocument/2006/relationships/image" Target="../media/image17.wmf"/><Relationship Id="rId4" Type="http://schemas.openxmlformats.org/officeDocument/2006/relationships/oleObject" Target="../embeddings/oleObject91.bin"/></Relationships>
</file>

<file path=ppt/slides/_rels/slide1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4.png"/><Relationship Id="rId5" Type="http://schemas.openxmlformats.org/officeDocument/2006/relationships/oleObject" Target="../embeddings/oleObject92.bin"/><Relationship Id="rId4" Type="http://schemas.openxmlformats.org/officeDocument/2006/relationships/image" Target="../media/image16.png"/></Relationships>
</file>

<file path=ppt/slides/_rels/slide13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1.wmf"/><Relationship Id="rId5" Type="http://schemas.openxmlformats.org/officeDocument/2006/relationships/oleObject" Target="../embeddings/oleObject94.bin"/><Relationship Id="rId4" Type="http://schemas.openxmlformats.org/officeDocument/2006/relationships/image" Target="../media/image20.wmf"/><Relationship Id="rId9" Type="http://schemas.openxmlformats.org/officeDocument/2006/relationships/image" Target="../media/image134.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23.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33.wmf"/><Relationship Id="rId5" Type="http://schemas.openxmlformats.org/officeDocument/2006/relationships/oleObject" Target="../embeddings/oleObject98.bin"/><Relationship Id="rId4" Type="http://schemas.openxmlformats.org/officeDocument/2006/relationships/image" Target="../media/image13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image" Target="../media/image136.wmf"/><Relationship Id="rId4" Type="http://schemas.openxmlformats.org/officeDocument/2006/relationships/oleObject" Target="../embeddings/oleObject100.bin"/></Relationships>
</file>

<file path=ppt/slides/_rels/slide144.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39.wmf"/><Relationship Id="rId5" Type="http://schemas.openxmlformats.org/officeDocument/2006/relationships/oleObject" Target="../embeddings/oleObject102.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04.bin"/></Relationships>
</file>

<file path=ppt/slides/_rels/slide145.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43.wmf"/><Relationship Id="rId5" Type="http://schemas.openxmlformats.org/officeDocument/2006/relationships/oleObject" Target="../embeddings/oleObject106.bin"/><Relationship Id="rId4" Type="http://schemas.openxmlformats.org/officeDocument/2006/relationships/image" Target="../media/image142.w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50.vml"/><Relationship Id="rId4" Type="http://schemas.openxmlformats.org/officeDocument/2006/relationships/image" Target="../media/image145.w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48.png"/><Relationship Id="rId7" Type="http://schemas.openxmlformats.org/officeDocument/2006/relationships/image" Target="../media/image147.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110.bin"/><Relationship Id="rId5" Type="http://schemas.openxmlformats.org/officeDocument/2006/relationships/image" Target="../media/image146.wmf"/><Relationship Id="rId4" Type="http://schemas.openxmlformats.org/officeDocument/2006/relationships/oleObject" Target="../embeddings/oleObject109.bin"/></Relationships>
</file>

<file path=ppt/slides/_rels/slide151.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image" Target="../media/image149.wmf"/><Relationship Id="rId7" Type="http://schemas.openxmlformats.org/officeDocument/2006/relationships/image" Target="../media/image146.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11.bin"/><Relationship Id="rId5" Type="http://schemas.openxmlformats.org/officeDocument/2006/relationships/image" Target="../media/image148.png"/><Relationship Id="rId4" Type="http://schemas.openxmlformats.org/officeDocument/2006/relationships/image" Target="../media/image150.wmf"/><Relationship Id="rId9" Type="http://schemas.openxmlformats.org/officeDocument/2006/relationships/image" Target="../media/image147.wmf"/></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52.wmf"/><Relationship Id="rId7" Type="http://schemas.openxmlformats.org/officeDocument/2006/relationships/image" Target="../media/image156.wmf"/><Relationship Id="rId2" Type="http://schemas.openxmlformats.org/officeDocument/2006/relationships/image" Target="../media/image151.wmf"/><Relationship Id="rId1" Type="http://schemas.openxmlformats.org/officeDocument/2006/relationships/slideLayout" Target="../slideLayouts/slideLayout7.xml"/><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slides/_rels/slide154.x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slideLayout" Target="../slideLayouts/slideLayout7.xml"/><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s>
</file>

<file path=ppt/slides/_rels/slide155.x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png"/><Relationship Id="rId1" Type="http://schemas.openxmlformats.org/officeDocument/2006/relationships/slideLayout" Target="../slideLayouts/slideLayout7.xml"/><Relationship Id="rId4" Type="http://schemas.openxmlformats.org/officeDocument/2006/relationships/image" Target="../media/image164.wmf"/></Relationships>
</file>

<file path=ppt/slides/_rels/slide156.x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slideLayout" Target="../slideLayouts/slideLayout7.xml"/><Relationship Id="rId5" Type="http://schemas.openxmlformats.org/officeDocument/2006/relationships/image" Target="../media/image168.wmf"/><Relationship Id="rId4" Type="http://schemas.openxmlformats.org/officeDocument/2006/relationships/image" Target="../media/image167.wmf"/></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73.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70.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16.bin"/></Relationships>
</file>

<file path=ppt/slides/_rels/slide159.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174.wmf"/><Relationship Id="rId4" Type="http://schemas.openxmlformats.org/officeDocument/2006/relationships/oleObject" Target="../embeddings/oleObject11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2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2.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 Id="rId9" Type="http://schemas.openxmlformats.org/officeDocument/2006/relationships/image" Target="../media/image11.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png"/><Relationship Id="rId5" Type="http://schemas.openxmlformats.org/officeDocument/2006/relationships/oleObject" Target="../embeddings/oleObject14.bin"/><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 Id="rId9"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25.wmf"/></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4.bin"/><Relationship Id="rId4" Type="http://schemas.openxmlformats.org/officeDocument/2006/relationships/image" Target="../media/image2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27.bin"/><Relationship Id="rId10" Type="http://schemas.openxmlformats.org/officeDocument/2006/relationships/image" Target="../media/image32.wmf"/><Relationship Id="rId4" Type="http://schemas.openxmlformats.org/officeDocument/2006/relationships/image" Target="../media/image30.wmf"/><Relationship Id="rId9" Type="http://schemas.openxmlformats.org/officeDocument/2006/relationships/oleObject" Target="../embeddings/oleObject29.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6.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39.wmf"/><Relationship Id="rId5" Type="http://schemas.openxmlformats.org/officeDocument/2006/relationships/oleObject" Target="../embeddings/oleObject3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4.bin"/><Relationship Id="rId18" Type="http://schemas.openxmlformats.org/officeDocument/2006/relationships/image" Target="../media/image47.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4.wmf"/><Relationship Id="rId17" Type="http://schemas.openxmlformats.org/officeDocument/2006/relationships/oleObject" Target="../embeddings/oleObject46.bin"/><Relationship Id="rId2" Type="http://schemas.openxmlformats.org/officeDocument/2006/relationships/slideLayout" Target="../slideLayouts/slideLayout14.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19.vml"/><Relationship Id="rId6" Type="http://schemas.openxmlformats.org/officeDocument/2006/relationships/image" Target="../media/image40.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3.wmf"/><Relationship Id="rId19" Type="http://schemas.openxmlformats.org/officeDocument/2006/relationships/oleObject" Target="../embeddings/oleObject47.bin"/><Relationship Id="rId4" Type="http://schemas.openxmlformats.org/officeDocument/2006/relationships/image" Target="../media/image42.wmf"/><Relationship Id="rId9" Type="http://schemas.openxmlformats.org/officeDocument/2006/relationships/oleObject" Target="../embeddings/oleObject42.bin"/><Relationship Id="rId14" Type="http://schemas.openxmlformats.org/officeDocument/2006/relationships/image" Target="../media/image4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49.wmf"/></Relationships>
</file>

<file path=ppt/slides/_rels/slide52.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50.bin"/><Relationship Id="rId4" Type="http://schemas.openxmlformats.org/officeDocument/2006/relationships/image" Target="../media/image50.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54.wmf"/></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6.wmf"/><Relationship Id="rId5" Type="http://schemas.openxmlformats.org/officeDocument/2006/relationships/oleObject" Target="../embeddings/oleObject56.bin"/><Relationship Id="rId4" Type="http://schemas.openxmlformats.org/officeDocument/2006/relationships/image" Target="../media/image55.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83.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3.wmf"/><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8.bin"/><Relationship Id="rId5" Type="http://schemas.openxmlformats.org/officeDocument/2006/relationships/image" Target="../media/image71.wmf"/><Relationship Id="rId4" Type="http://schemas.openxmlformats.org/officeDocument/2006/relationships/oleObject" Target="../embeddings/oleObject57.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77.wmf"/><Relationship Id="rId4" Type="http://schemas.openxmlformats.org/officeDocument/2006/relationships/image" Target="../media/image76.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9.wmf"/><Relationship Id="rId5" Type="http://schemas.openxmlformats.org/officeDocument/2006/relationships/oleObject" Target="../embeddings/oleObject61.bin"/><Relationship Id="rId4" Type="http://schemas.openxmlformats.org/officeDocument/2006/relationships/image" Target="../media/image7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80.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81.wmf"/></Relationships>
</file>

<file path=ppt/slides/_rels/slide94.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83.emf"/><Relationship Id="rId5" Type="http://schemas.openxmlformats.org/officeDocument/2006/relationships/oleObject" Target="../embeddings/oleObject65.bin"/><Relationship Id="rId4" Type="http://schemas.openxmlformats.org/officeDocument/2006/relationships/image" Target="../media/image82.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86.wmf"/><Relationship Id="rId5" Type="http://schemas.openxmlformats.org/officeDocument/2006/relationships/oleObject" Target="../embeddings/oleObject68.bin"/><Relationship Id="rId4" Type="http://schemas.openxmlformats.org/officeDocument/2006/relationships/image" Target="../media/image85.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88.wmf"/><Relationship Id="rId5" Type="http://schemas.openxmlformats.org/officeDocument/2006/relationships/oleObject" Target="../embeddings/oleObject70.bin"/><Relationship Id="rId4" Type="http://schemas.openxmlformats.org/officeDocument/2006/relationships/image" Target="../media/image87.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2279650" y="2449513"/>
            <a:ext cx="7391400" cy="823912"/>
          </a:xfrm>
        </p:spPr>
        <p:txBody>
          <a:bodyPr/>
          <a:lstStyle/>
          <a:p>
            <a:pPr algn="ctr"/>
            <a:r>
              <a:rPr lang="zh-CN" altLang="en-US" sz="4800" b="1" dirty="0" smtClean="0">
                <a:latin typeface="黑体" panose="02010609060101010101" pitchFamily="49" charset="-122"/>
                <a:ea typeface="黑体" panose="02010609060101010101" pitchFamily="49" charset="-122"/>
              </a:rPr>
              <a:t>第十一章  </a:t>
            </a:r>
            <a:r>
              <a:rPr lang="zh-CN" altLang="en-US" sz="4800" b="1" dirty="0">
                <a:latin typeface="黑体" panose="02010609060101010101" pitchFamily="49" charset="-122"/>
                <a:ea typeface="黑体" panose="02010609060101010101" pitchFamily="49" charset="-122"/>
              </a:rPr>
              <a:t>相关与回归</a:t>
            </a:r>
          </a:p>
        </p:txBody>
      </p:sp>
      <p:sp>
        <p:nvSpPr>
          <p:cNvPr id="84998" name="Text Box 6"/>
          <p:cNvSpPr txBox="1">
            <a:spLocks noChangeArrowheads="1"/>
          </p:cNvSpPr>
          <p:nvPr/>
        </p:nvSpPr>
        <p:spPr bwMode="auto">
          <a:xfrm>
            <a:off x="1272020" y="4396337"/>
            <a:ext cx="9406659" cy="1569660"/>
          </a:xfrm>
          <a:prstGeom prst="rect">
            <a:avLst/>
          </a:prstGeom>
          <a:solidFill>
            <a:srgbClr val="CCFFCC"/>
          </a:solidFill>
          <a:ln w="38100">
            <a:solidFill>
              <a:srgbClr val="FF3300"/>
            </a:solidFill>
            <a:miter lim="800000"/>
            <a:headEnd/>
            <a:tailEnd/>
          </a:ln>
        </p:spPr>
        <p:txBody>
          <a:bodyPr wrap="square" anchor="ctr">
            <a:spAutoFit/>
          </a:bodyPr>
          <a:lstStyle/>
          <a:p>
            <a:pPr>
              <a:spcBef>
                <a:spcPct val="50000"/>
              </a:spcBef>
              <a:buClrTx/>
              <a:buFontTx/>
              <a:buNone/>
            </a:pPr>
            <a:r>
              <a:rPr lang="zh-CN" altLang="en-US" sz="3200" dirty="0">
                <a:latin typeface="Times New Roman" panose="02020603050405020304" pitchFamily="18" charset="0"/>
              </a:rPr>
              <a:t>相关和回归分析是研究事物的相互关系、测定它们联系的紧密程度、揭示其变化的具体形式和规律性的统计方法，是经济分析、预测和控制的重要工具。</a:t>
            </a:r>
          </a:p>
        </p:txBody>
      </p:sp>
    </p:spTree>
    <p:extLst>
      <p:ext uri="{BB962C8B-B14F-4D97-AF65-F5344CB8AC3E}">
        <p14:creationId xmlns:p14="http://schemas.microsoft.com/office/powerpoint/2010/main" val="21629271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dissolve">
                                      <p:cBhvr>
                                        <p:cTn id="7"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1298801" y="1484313"/>
            <a:ext cx="10011455" cy="5186362"/>
          </a:xfrm>
        </p:spPr>
        <p:txBody>
          <a:bodyPr/>
          <a:lstStyle/>
          <a:p>
            <a:pPr>
              <a:buFont typeface="Wingdings" panose="05000000000000000000" pitchFamily="2" charset="2"/>
              <a:buNone/>
            </a:pPr>
            <a:endParaRPr lang="zh-CN" altLang="en-US" sz="2400" b="1" dirty="0"/>
          </a:p>
          <a:p>
            <a:pPr>
              <a:buFont typeface="Wingdings" panose="05000000000000000000" pitchFamily="2" charset="2"/>
              <a:buNone/>
            </a:pPr>
            <a:r>
              <a:rPr lang="en-US" altLang="zh-CN" sz="2400" b="1" dirty="0"/>
              <a:t>1</a:t>
            </a:r>
            <a:r>
              <a:rPr lang="zh-CN" altLang="en-US" sz="2400" b="1" dirty="0"/>
              <a:t>、直线相关（或线性相关）。当相关关系的自变量</a:t>
            </a:r>
            <a:r>
              <a:rPr lang="en-US" altLang="zh-CN" sz="2400" b="1" dirty="0"/>
              <a:t>x</a:t>
            </a:r>
            <a:r>
              <a:rPr lang="zh-CN" altLang="en-US" sz="2400" b="1" dirty="0"/>
              <a:t>发生变动，因变量</a:t>
            </a:r>
            <a:r>
              <a:rPr lang="en-US" altLang="zh-CN" sz="2400" b="1" dirty="0"/>
              <a:t>y</a:t>
            </a:r>
            <a:r>
              <a:rPr lang="zh-CN" altLang="en-US" sz="2400" b="1" dirty="0"/>
              <a:t>值随之发生大致均等的变动，从图像上近似地表现为直线形式，这种相关通称为直线（或线性）相关。例如，销售量与销售额之间就呈直线相关关系。</a:t>
            </a:r>
          </a:p>
          <a:p>
            <a:pPr>
              <a:buFont typeface="Wingdings" panose="05000000000000000000" pitchFamily="2" charset="2"/>
              <a:buNone/>
            </a:pPr>
            <a:endParaRPr lang="zh-CN" altLang="en-US" sz="2400" b="1" dirty="0"/>
          </a:p>
          <a:p>
            <a:pPr>
              <a:buFont typeface="Wingdings" panose="05000000000000000000" pitchFamily="2" charset="2"/>
              <a:buNone/>
            </a:pPr>
            <a:r>
              <a:rPr lang="en-US" altLang="zh-CN" sz="2400" b="1" dirty="0"/>
              <a:t>2</a:t>
            </a:r>
            <a:r>
              <a:rPr lang="zh-CN" altLang="en-US" sz="2400" b="1" dirty="0"/>
              <a:t>、曲线（或非线性）相关。在两个相关现象中，自变量</a:t>
            </a:r>
            <a:r>
              <a:rPr lang="en-US" altLang="zh-CN" sz="2400" b="1" dirty="0"/>
              <a:t>x</a:t>
            </a:r>
            <a:r>
              <a:rPr lang="zh-CN" altLang="en-US" sz="2400" b="1" dirty="0"/>
              <a:t>值发生变动，因变量</a:t>
            </a:r>
            <a:r>
              <a:rPr lang="en-US" altLang="zh-CN" sz="2400" b="1" dirty="0"/>
              <a:t>y</a:t>
            </a:r>
            <a:r>
              <a:rPr lang="zh-CN" altLang="en-US" sz="2400" b="1" dirty="0"/>
              <a:t>也随之发生变动，这种变动不是均等的，在图像上的分布是各种不同的曲线形式，这种相关关系称为曲线（或非线性）相关。曲线相关在相关图上的分布，表现为抛物线、双曲线、指数曲线等非直线形式。例如，从人的生命全过程看，年龄与医疗费支出呈非线性相关。 </a:t>
            </a:r>
          </a:p>
        </p:txBody>
      </p:sp>
      <p:sp>
        <p:nvSpPr>
          <p:cNvPr id="112644" name="Rectangle 4"/>
          <p:cNvSpPr>
            <a:spLocks noChangeArrowheads="1"/>
          </p:cNvSpPr>
          <p:nvPr/>
        </p:nvSpPr>
        <p:spPr bwMode="auto">
          <a:xfrm>
            <a:off x="642258" y="476250"/>
            <a:ext cx="9273784" cy="707886"/>
          </a:xfrm>
          <a:prstGeom prst="rect">
            <a:avLst/>
          </a:prstGeom>
          <a:solidFill>
            <a:srgbClr val="00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4000" dirty="0" smtClean="0">
                <a:solidFill>
                  <a:srgbClr val="0000FF"/>
                </a:solidFill>
                <a:ea typeface="黑体" panose="02010609060101010101" pitchFamily="49" charset="-122"/>
              </a:rPr>
              <a:t>4.</a:t>
            </a:r>
            <a:r>
              <a:rPr lang="zh-CN" altLang="en-US" sz="4000" dirty="0" smtClean="0">
                <a:solidFill>
                  <a:srgbClr val="0000FF"/>
                </a:solidFill>
                <a:ea typeface="黑体" panose="02010609060101010101" pitchFamily="49" charset="-122"/>
              </a:rPr>
              <a:t>根据</a:t>
            </a:r>
            <a:r>
              <a:rPr lang="zh-CN" altLang="en-US" sz="4000" dirty="0">
                <a:solidFill>
                  <a:srgbClr val="0000FF"/>
                </a:solidFill>
                <a:ea typeface="黑体" panose="02010609060101010101" pitchFamily="49" charset="-122"/>
              </a:rPr>
              <a:t>变量间相互关系的表现形式划分</a:t>
            </a:r>
          </a:p>
        </p:txBody>
      </p:sp>
    </p:spTree>
    <p:extLst>
      <p:ext uri="{BB962C8B-B14F-4D97-AF65-F5344CB8AC3E}">
        <p14:creationId xmlns:p14="http://schemas.microsoft.com/office/powerpoint/2010/main" val="74227726"/>
      </p:ext>
    </p:extLst>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09800" y="609600"/>
            <a:ext cx="8350696" cy="685800"/>
          </a:xfrm>
        </p:spPr>
        <p:txBody>
          <a:bodyPr/>
          <a:lstStyle/>
          <a:p>
            <a:pPr algn="l" eaLnBrk="1" hangingPunct="1"/>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、关于模型关系的假设</a:t>
            </a:r>
            <a:r>
              <a:rPr lang="en-US" altLang="zh-CN" sz="2400" b="1" dirty="0">
                <a:solidFill>
                  <a:schemeClr val="accent2"/>
                </a:solidFill>
                <a:latin typeface="楷体_GB2312" pitchFamily="49" charset="-122"/>
                <a:ea typeface="楷体_GB2312" pitchFamily="49" charset="-122"/>
              </a:rPr>
              <a:t>(</a:t>
            </a:r>
            <a:r>
              <a:rPr lang="zh-CN" altLang="en-US" sz="2400" b="1" dirty="0">
                <a:solidFill>
                  <a:schemeClr val="accent2"/>
                </a:solidFill>
                <a:latin typeface="楷体_GB2312" pitchFamily="49" charset="-122"/>
                <a:ea typeface="楷体_GB2312" pitchFamily="49" charset="-122"/>
              </a:rPr>
              <a:t>与一元回归模型基本相同）</a:t>
            </a:r>
            <a:endParaRPr lang="zh-CN" altLang="en-US" sz="3200" b="1" dirty="0">
              <a:solidFill>
                <a:schemeClr val="accent2"/>
              </a:solidFill>
              <a:latin typeface="楷体_GB2312" pitchFamily="49" charset="-122"/>
              <a:ea typeface="楷体_GB2312" pitchFamily="49" charset="-122"/>
            </a:endParaRPr>
          </a:p>
        </p:txBody>
      </p:sp>
      <p:sp>
        <p:nvSpPr>
          <p:cNvPr id="132099" name="Rectangle 3"/>
          <p:cNvSpPr>
            <a:spLocks noGrp="1" noChangeArrowheads="1"/>
          </p:cNvSpPr>
          <p:nvPr>
            <p:ph type="body" idx="1"/>
          </p:nvPr>
        </p:nvSpPr>
        <p:spPr>
          <a:xfrm>
            <a:off x="2351584" y="1603986"/>
            <a:ext cx="7772400" cy="3925416"/>
          </a:xfrm>
        </p:spPr>
        <p:txBody>
          <a:bodyPr/>
          <a:lstStyle/>
          <a:p>
            <a:pPr eaLnBrk="1" hangingPunct="1"/>
            <a:r>
              <a:rPr lang="zh-CN" altLang="en-US" sz="2400" b="1" dirty="0">
                <a:solidFill>
                  <a:srgbClr val="C00000"/>
                </a:solidFill>
              </a:rPr>
              <a:t>假设</a:t>
            </a:r>
            <a:r>
              <a:rPr lang="en-US" altLang="zh-CN" sz="2400" b="1" dirty="0">
                <a:solidFill>
                  <a:srgbClr val="C00000"/>
                </a:solidFill>
              </a:rPr>
              <a:t>1. </a:t>
            </a:r>
            <a:r>
              <a:rPr lang="zh-CN" altLang="en-US" sz="2400" b="1" dirty="0">
                <a:solidFill>
                  <a:srgbClr val="C00000"/>
                </a:solidFill>
              </a:rPr>
              <a:t>回归模型设定是正确的。</a:t>
            </a:r>
            <a:endParaRPr lang="en-US" altLang="zh-CN" sz="2400" b="1" dirty="0">
              <a:solidFill>
                <a:srgbClr val="C00000"/>
              </a:solidFill>
            </a:endParaRPr>
          </a:p>
          <a:p>
            <a:pPr eaLnBrk="1" hangingPunct="1">
              <a:spcBef>
                <a:spcPct val="50000"/>
              </a:spcBef>
            </a:pPr>
            <a:r>
              <a:rPr lang="zh-CN" altLang="en-US" sz="2400" b="1" dirty="0">
                <a:solidFill>
                  <a:srgbClr val="C00000"/>
                </a:solidFill>
              </a:rPr>
              <a:t>假设</a:t>
            </a:r>
            <a:r>
              <a:rPr lang="en-US" altLang="zh-CN" sz="2400" b="1" dirty="0">
                <a:solidFill>
                  <a:srgbClr val="C00000"/>
                </a:solidFill>
              </a:rPr>
              <a:t>2. </a:t>
            </a:r>
            <a:r>
              <a:rPr lang="zh-CN" altLang="en-US" sz="2400" b="1" dirty="0">
                <a:solidFill>
                  <a:srgbClr val="C00000"/>
                </a:solidFill>
              </a:rPr>
              <a:t>解释变量具有变异性</a:t>
            </a:r>
            <a:endParaRPr lang="en-US" altLang="zh-CN" sz="2400" b="1" dirty="0">
              <a:solidFill>
                <a:srgbClr val="C00000"/>
              </a:solidFill>
            </a:endParaRPr>
          </a:p>
          <a:p>
            <a:pPr eaLnBrk="1" hangingPunct="1">
              <a:spcBef>
                <a:spcPct val="50000"/>
              </a:spcBef>
            </a:pPr>
            <a:r>
              <a:rPr lang="zh-CN" altLang="en-US" sz="2400" b="1" dirty="0">
                <a:solidFill>
                  <a:schemeClr val="accent6"/>
                </a:solidFill>
              </a:rPr>
              <a:t>假设</a:t>
            </a:r>
            <a:r>
              <a:rPr lang="en-US" altLang="zh-CN" sz="2400" b="1" dirty="0">
                <a:solidFill>
                  <a:schemeClr val="accent6"/>
                </a:solidFill>
              </a:rPr>
              <a:t>3. </a:t>
            </a:r>
            <a:r>
              <a:rPr lang="zh-CN" altLang="en-US" sz="2400" b="1" dirty="0">
                <a:solidFill>
                  <a:schemeClr val="accent6"/>
                </a:solidFill>
              </a:rPr>
              <a:t>各自变量之间不存在严格线性相关性（无完全多重共线性）</a:t>
            </a:r>
            <a:endParaRPr lang="en-US" altLang="zh-CN" sz="2400" b="1" dirty="0">
              <a:solidFill>
                <a:schemeClr val="accent6"/>
              </a:solidFill>
            </a:endParaRPr>
          </a:p>
          <a:p>
            <a:pPr eaLnBrk="1" hangingPunct="1">
              <a:spcBef>
                <a:spcPct val="50000"/>
              </a:spcBef>
            </a:pPr>
            <a:r>
              <a:rPr lang="zh-CN" altLang="en-US" sz="2400" b="1" dirty="0">
                <a:solidFill>
                  <a:srgbClr val="C00000"/>
                </a:solidFill>
              </a:rPr>
              <a:t>假设</a:t>
            </a:r>
            <a:r>
              <a:rPr lang="en-US" altLang="zh-CN" sz="2400" b="1" dirty="0">
                <a:solidFill>
                  <a:srgbClr val="C00000"/>
                </a:solidFill>
              </a:rPr>
              <a:t>4. </a:t>
            </a:r>
            <a:r>
              <a:rPr lang="zh-CN" altLang="en-US" sz="2400" b="1" dirty="0">
                <a:solidFill>
                  <a:srgbClr val="C00000"/>
                </a:solidFill>
              </a:rPr>
              <a:t>随机干扰项具有条件零均值性</a:t>
            </a:r>
            <a:endParaRPr lang="en-US" altLang="zh-CN" sz="2400" b="1" dirty="0">
              <a:solidFill>
                <a:srgbClr val="C00000"/>
              </a:solidFill>
            </a:endParaRPr>
          </a:p>
          <a:p>
            <a:pPr eaLnBrk="1" hangingPunct="1">
              <a:spcBef>
                <a:spcPct val="50000"/>
              </a:spcBef>
            </a:pPr>
            <a:r>
              <a:rPr lang="zh-CN" altLang="en-US" sz="2400" b="1" dirty="0">
                <a:solidFill>
                  <a:srgbClr val="C00000"/>
                </a:solidFill>
              </a:rPr>
              <a:t>假设</a:t>
            </a:r>
            <a:r>
              <a:rPr lang="en-US" altLang="zh-CN" sz="2400" b="1" dirty="0">
                <a:solidFill>
                  <a:srgbClr val="C00000"/>
                </a:solidFill>
              </a:rPr>
              <a:t>5. </a:t>
            </a:r>
            <a:r>
              <a:rPr lang="zh-CN" altLang="en-US" sz="2400" b="1" dirty="0">
                <a:solidFill>
                  <a:srgbClr val="C00000"/>
                </a:solidFill>
              </a:rPr>
              <a:t>随机干扰项具有条件同方差及不序列相关性</a:t>
            </a:r>
            <a:endParaRPr lang="en-US" altLang="zh-CN" sz="2400" b="1" dirty="0">
              <a:solidFill>
                <a:srgbClr val="C00000"/>
              </a:solidFill>
            </a:endParaRPr>
          </a:p>
          <a:p>
            <a:pPr eaLnBrk="1" hangingPunct="1">
              <a:spcBef>
                <a:spcPct val="50000"/>
              </a:spcBef>
            </a:pPr>
            <a:r>
              <a:rPr lang="zh-CN" altLang="en-US" sz="2400" b="1" dirty="0">
                <a:solidFill>
                  <a:srgbClr val="C00000"/>
                </a:solidFill>
              </a:rPr>
              <a:t>假设</a:t>
            </a:r>
            <a:r>
              <a:rPr lang="en-US" altLang="zh-CN" sz="2400" b="1" dirty="0">
                <a:solidFill>
                  <a:srgbClr val="C00000"/>
                </a:solidFill>
              </a:rPr>
              <a:t>6. </a:t>
            </a:r>
            <a:r>
              <a:rPr lang="zh-CN" altLang="en-US" sz="2400" b="1" dirty="0">
                <a:solidFill>
                  <a:srgbClr val="C00000"/>
                </a:solidFill>
              </a:rPr>
              <a:t>随机干扰项满足正态分布</a:t>
            </a:r>
            <a:endParaRPr lang="en-US" altLang="zh-CN" sz="2400" b="1" dirty="0">
              <a:solidFill>
                <a:srgbClr val="C00000"/>
              </a:solidFill>
            </a:endParaRPr>
          </a:p>
          <a:p>
            <a:pPr eaLnBrk="1" hangingPunct="1">
              <a:spcBef>
                <a:spcPct val="50000"/>
              </a:spcBef>
            </a:pPr>
            <a:endParaRPr lang="en-US" altLang="zh-CN" b="1" dirty="0">
              <a:solidFill>
                <a:srgbClr val="FF0000"/>
              </a:solidFill>
            </a:endParaRPr>
          </a:p>
          <a:p>
            <a:pPr eaLnBrk="1" hangingPunct="1">
              <a:spcBef>
                <a:spcPct val="50000"/>
              </a:spcBef>
            </a:pPr>
            <a:endParaRPr lang="en-US" altLang="zh-CN" b="1" dirty="0">
              <a:solidFill>
                <a:srgbClr val="FF0000"/>
              </a:solidFill>
            </a:endParaRPr>
          </a:p>
        </p:txBody>
      </p:sp>
      <p:sp>
        <p:nvSpPr>
          <p:cNvPr id="6" name="灯片编号占位符 5"/>
          <p:cNvSpPr>
            <a:spLocks noGrp="1"/>
          </p:cNvSpPr>
          <p:nvPr>
            <p:ph type="sldNum" sz="quarter" idx="12"/>
          </p:nvPr>
        </p:nvSpPr>
        <p:spPr/>
        <p:txBody>
          <a:bodyPr/>
          <a:lstStyle/>
          <a:p>
            <a:pPr>
              <a:defRPr/>
            </a:pPr>
            <a:fld id="{9DC20D23-69FC-4B71-83F5-8B068B0B9707}" type="slidenum">
              <a:rPr lang="en-US" altLang="zh-CN" smtClean="0"/>
              <a:pPr>
                <a:defRPr/>
              </a:pPr>
              <a:t>100</a:t>
            </a:fld>
            <a:endParaRPr lang="en-US" altLang="zh-CN"/>
          </a:p>
        </p:txBody>
      </p:sp>
      <mc:AlternateContent xmlns:mc="http://schemas.openxmlformats.org/markup-compatibility/2006" xmlns:a14="http://schemas.microsoft.com/office/drawing/2010/main">
        <mc:Choice Requires="a14">
          <p:sp>
            <p:nvSpPr>
              <p:cNvPr id="7" name="文本框 6"/>
              <p:cNvSpPr txBox="1"/>
              <p:nvPr/>
            </p:nvSpPr>
            <p:spPr>
              <a:xfrm>
                <a:off x="3071665" y="5738336"/>
                <a:ext cx="5616623"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oMath>
                  </m:oMathPara>
                </a14:m>
                <a:endParaRPr lang="en-US" altLang="zh-CN" dirty="0"/>
              </a:p>
              <a:p>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071665" y="5738336"/>
                <a:ext cx="5616623" cy="553998"/>
              </a:xfrm>
              <a:prstGeom prst="rect">
                <a:avLst/>
              </a:prstGeom>
              <a:blipFill>
                <a:blip r:embed="rId2"/>
                <a:stretch>
                  <a:fillRect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363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ctrTitle" idx="4294967295"/>
          </p:nvPr>
        </p:nvSpPr>
        <p:spPr>
          <a:xfrm>
            <a:off x="1524000" y="1196752"/>
            <a:ext cx="9144000" cy="1905000"/>
          </a:xfrm>
          <a:solidFill>
            <a:schemeClr val="bg1"/>
          </a:solidFill>
        </p:spPr>
        <p:txBody>
          <a:bodyPr/>
          <a:lstStyle/>
          <a:p>
            <a:pPr algn="ctr" eaLnBrk="1" hangingPunct="1"/>
            <a:r>
              <a:rPr lang="en-US" altLang="zh-CN" sz="3600" b="1" dirty="0">
                <a:solidFill>
                  <a:schemeClr val="accent2"/>
                </a:solidFill>
                <a:latin typeface="楷体_GB2312" pitchFamily="49" charset="-122"/>
                <a:ea typeface="楷体_GB2312" pitchFamily="49" charset="-122"/>
              </a:rPr>
              <a:t>2.3  </a:t>
            </a:r>
            <a:r>
              <a:rPr lang="zh-CN" altLang="en-US" sz="3600" b="1" dirty="0">
                <a:solidFill>
                  <a:schemeClr val="accent2"/>
                </a:solidFill>
                <a:latin typeface="楷体_GB2312" pitchFamily="49" charset="-122"/>
                <a:ea typeface="楷体_GB2312" pitchFamily="49" charset="-122"/>
              </a:rPr>
              <a:t>一元线性回归模型的参数估计</a:t>
            </a:r>
            <a:br>
              <a:rPr lang="zh-CN" altLang="en-US" sz="3600" b="1" dirty="0">
                <a:solidFill>
                  <a:schemeClr val="accent2"/>
                </a:solidFill>
                <a:latin typeface="楷体_GB2312" pitchFamily="49" charset="-122"/>
                <a:ea typeface="楷体_GB2312" pitchFamily="49" charset="-122"/>
              </a:rPr>
            </a:br>
            <a:endParaRPr lang="en-US" altLang="zh-CN" dirty="0" smtClean="0"/>
          </a:p>
        </p:txBody>
      </p:sp>
      <p:sp>
        <p:nvSpPr>
          <p:cNvPr id="50179" name="Rectangle 3"/>
          <p:cNvSpPr>
            <a:spLocks noGrp="1" noChangeArrowheads="1"/>
          </p:cNvSpPr>
          <p:nvPr>
            <p:ph type="subTitle" idx="4294967295"/>
          </p:nvPr>
        </p:nvSpPr>
        <p:spPr>
          <a:xfrm>
            <a:off x="2783632" y="3238164"/>
            <a:ext cx="7042150" cy="3471862"/>
          </a:xfrm>
        </p:spPr>
        <p:txBody>
          <a:bodyPr/>
          <a:lstStyle/>
          <a:p>
            <a:pPr marL="0" indent="0">
              <a:buNone/>
            </a:pPr>
            <a:r>
              <a:rPr lang="zh-CN" altLang="en-US" b="1" dirty="0" smtClean="0">
                <a:solidFill>
                  <a:srgbClr val="FF0000"/>
                </a:solidFill>
                <a:latin typeface="楷体_GB2312" pitchFamily="49" charset="-122"/>
                <a:ea typeface="楷体_GB2312" pitchFamily="49" charset="-122"/>
              </a:rPr>
              <a:t>一、参数的普通最小二乘估计（</a:t>
            </a:r>
            <a:r>
              <a:rPr lang="en-US" altLang="zh-CN" b="1" dirty="0" smtClean="0">
                <a:solidFill>
                  <a:srgbClr val="FF0000"/>
                </a:solidFill>
                <a:latin typeface="楷体_GB2312" pitchFamily="49" charset="-122"/>
                <a:ea typeface="楷体_GB2312" pitchFamily="49" charset="-122"/>
              </a:rPr>
              <a:t>OLS</a:t>
            </a:r>
            <a:r>
              <a:rPr lang="zh-CN" altLang="en-US" b="1" dirty="0" smtClean="0">
                <a:solidFill>
                  <a:srgbClr val="FF0000"/>
                </a:solidFill>
                <a:latin typeface="楷体_GB2312" pitchFamily="49" charset="-122"/>
                <a:ea typeface="楷体_GB2312" pitchFamily="49" charset="-122"/>
              </a:rPr>
              <a:t>） </a:t>
            </a:r>
          </a:p>
          <a:p>
            <a:pPr marL="0" indent="0">
              <a:buNone/>
            </a:pPr>
            <a:r>
              <a:rPr lang="zh-CN" altLang="en-US" b="1" dirty="0" smtClean="0">
                <a:solidFill>
                  <a:srgbClr val="FF0000"/>
                </a:solidFill>
                <a:latin typeface="楷体_GB2312" pitchFamily="49" charset="-122"/>
                <a:ea typeface="楷体_GB2312" pitchFamily="49" charset="-122"/>
              </a:rPr>
              <a:t>二、参数估计的最大或然法</a:t>
            </a:r>
            <a:r>
              <a:rPr lang="en-US" altLang="zh-CN" b="1" dirty="0" smtClean="0">
                <a:solidFill>
                  <a:srgbClr val="FF0000"/>
                </a:solidFill>
                <a:latin typeface="楷体_GB2312" pitchFamily="49" charset="-122"/>
                <a:ea typeface="楷体_GB2312" pitchFamily="49" charset="-122"/>
              </a:rPr>
              <a:t>(ML) </a:t>
            </a:r>
          </a:p>
          <a:p>
            <a:pPr marL="0" indent="0">
              <a:buNone/>
            </a:pPr>
            <a:r>
              <a:rPr lang="zh-CN" altLang="en-US" b="1" dirty="0" smtClean="0">
                <a:solidFill>
                  <a:srgbClr val="FF0000"/>
                </a:solidFill>
                <a:latin typeface="楷体_GB2312" pitchFamily="49" charset="-122"/>
                <a:ea typeface="楷体_GB2312" pitchFamily="49" charset="-122"/>
              </a:rPr>
              <a:t>三、参数估计的距估计法</a:t>
            </a:r>
            <a:endParaRPr lang="en-US" altLang="zh-CN" b="1" dirty="0" smtClean="0">
              <a:solidFill>
                <a:srgbClr val="FF0000"/>
              </a:solidFill>
              <a:latin typeface="楷体_GB2312" pitchFamily="49" charset="-122"/>
              <a:ea typeface="楷体_GB2312" pitchFamily="49" charset="-122"/>
            </a:endParaRPr>
          </a:p>
          <a:p>
            <a:pPr marL="0" indent="0">
              <a:buNone/>
            </a:pPr>
            <a:r>
              <a:rPr lang="zh-CN" altLang="en-US" b="1" dirty="0">
                <a:solidFill>
                  <a:srgbClr val="FF0000"/>
                </a:solidFill>
                <a:latin typeface="楷体_GB2312" pitchFamily="49" charset="-122"/>
                <a:ea typeface="楷体_GB2312" pitchFamily="49" charset="-122"/>
              </a:rPr>
              <a:t>四</a:t>
            </a:r>
            <a:r>
              <a:rPr lang="zh-CN" altLang="en-US" b="1" dirty="0" smtClean="0">
                <a:solidFill>
                  <a:srgbClr val="FF0000"/>
                </a:solidFill>
                <a:latin typeface="楷体_GB2312" pitchFamily="49" charset="-122"/>
                <a:ea typeface="楷体_GB2312" pitchFamily="49" charset="-122"/>
              </a:rPr>
              <a:t>、最小二乘估计量的性质 </a:t>
            </a:r>
          </a:p>
          <a:p>
            <a:pPr marL="0" indent="0">
              <a:buNone/>
            </a:pPr>
            <a:r>
              <a:rPr lang="zh-CN" altLang="en-US" b="1" dirty="0">
                <a:solidFill>
                  <a:srgbClr val="FF0000"/>
                </a:solidFill>
                <a:latin typeface="楷体_GB2312" pitchFamily="49" charset="-122"/>
                <a:ea typeface="楷体_GB2312" pitchFamily="49" charset="-122"/>
              </a:rPr>
              <a:t>五</a:t>
            </a:r>
            <a:r>
              <a:rPr lang="zh-CN" altLang="en-US" b="1" dirty="0" smtClean="0">
                <a:solidFill>
                  <a:srgbClr val="FF0000"/>
                </a:solidFill>
                <a:latin typeface="楷体_GB2312" pitchFamily="49" charset="-122"/>
                <a:ea typeface="楷体_GB2312" pitchFamily="49" charset="-122"/>
              </a:rPr>
              <a:t>、参数估计量的概率分布及随机干</a:t>
            </a:r>
          </a:p>
          <a:p>
            <a:pPr marL="0" indent="0">
              <a:buNone/>
            </a:pPr>
            <a:r>
              <a:rPr lang="zh-CN" altLang="en-US" b="1" dirty="0" smtClean="0">
                <a:solidFill>
                  <a:srgbClr val="FF0000"/>
                </a:solidFill>
                <a:latin typeface="楷体_GB2312" pitchFamily="49" charset="-122"/>
                <a:ea typeface="楷体_GB2312" pitchFamily="49" charset="-122"/>
              </a:rPr>
              <a:t>    扰项方差的估计</a:t>
            </a:r>
            <a:r>
              <a:rPr lang="zh-CN" altLang="en-US" dirty="0" smtClean="0"/>
              <a:t> </a:t>
            </a:r>
          </a:p>
        </p:txBody>
      </p:sp>
      <p:sp>
        <p:nvSpPr>
          <p:cNvPr id="4" name="灯片编号占位符 3"/>
          <p:cNvSpPr>
            <a:spLocks noGrp="1"/>
          </p:cNvSpPr>
          <p:nvPr>
            <p:ph type="sldNum" sz="quarter" idx="12"/>
          </p:nvPr>
        </p:nvSpPr>
        <p:spPr/>
        <p:txBody>
          <a:bodyPr/>
          <a:lstStyle/>
          <a:p>
            <a:pPr>
              <a:defRPr/>
            </a:pPr>
            <a:fld id="{297C79AA-C126-45BC-9481-050A611BAB6A}" type="slidenum">
              <a:rPr lang="en-US" altLang="zh-CN" smtClean="0"/>
              <a:pPr>
                <a:defRPr/>
              </a:pPr>
              <a:t>101</a:t>
            </a:fld>
            <a:endParaRPr lang="en-US" altLang="zh-CN"/>
          </a:p>
        </p:txBody>
      </p:sp>
    </p:spTree>
    <p:extLst>
      <p:ext uri="{BB962C8B-B14F-4D97-AF65-F5344CB8AC3E}">
        <p14:creationId xmlns:p14="http://schemas.microsoft.com/office/powerpoint/2010/main" val="261305344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09800" y="1752600"/>
            <a:ext cx="7772400" cy="3124200"/>
          </a:xfrm>
        </p:spPr>
        <p:txBody>
          <a:bodyPr/>
          <a:lstStyle/>
          <a:p>
            <a:pPr eaLnBrk="1" hangingPunct="1"/>
            <a:r>
              <a:rPr lang="zh-CN" altLang="en-US" sz="3600" b="1">
                <a:solidFill>
                  <a:srgbClr val="FF0000"/>
                </a:solidFill>
                <a:latin typeface="楷体_GB2312" pitchFamily="49" charset="-122"/>
                <a:ea typeface="楷体_GB2312" pitchFamily="49" charset="-122"/>
              </a:rPr>
              <a:t>一、参数的普通最小二乘估计（</a:t>
            </a:r>
            <a:r>
              <a:rPr lang="en-US" altLang="zh-CN" sz="3600" b="1">
                <a:solidFill>
                  <a:srgbClr val="FF0000"/>
                </a:solidFill>
                <a:latin typeface="楷体_GB2312" pitchFamily="49" charset="-122"/>
                <a:ea typeface="楷体_GB2312" pitchFamily="49" charset="-122"/>
              </a:rPr>
              <a:t>OLS</a:t>
            </a:r>
            <a:r>
              <a:rPr lang="zh-CN" altLang="en-US" sz="3600" b="1">
                <a:solidFill>
                  <a:srgbClr val="FF0000"/>
                </a:solidFill>
                <a:latin typeface="楷体_GB2312" pitchFamily="49" charset="-122"/>
                <a:ea typeface="楷体_GB2312" pitchFamily="49" charset="-122"/>
              </a:rPr>
              <a:t>）</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102</a:t>
            </a:fld>
            <a:endParaRPr lang="en-US" altLang="zh-CN"/>
          </a:p>
        </p:txBody>
      </p:sp>
    </p:spTree>
    <p:extLst>
      <p:ext uri="{BB962C8B-B14F-4D97-AF65-F5344CB8AC3E}">
        <p14:creationId xmlns:p14="http://schemas.microsoft.com/office/powerpoint/2010/main" val="11705153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209800" y="609600"/>
            <a:ext cx="7772400" cy="685800"/>
          </a:xfrm>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、最小二乘原理</a:t>
            </a:r>
          </a:p>
        </p:txBody>
      </p:sp>
      <p:sp>
        <p:nvSpPr>
          <p:cNvPr id="140291" name="Rectangle 3"/>
          <p:cNvSpPr>
            <a:spLocks noGrp="1" noChangeArrowheads="1"/>
          </p:cNvSpPr>
          <p:nvPr>
            <p:ph type="body" idx="1"/>
          </p:nvPr>
        </p:nvSpPr>
        <p:spPr>
          <a:xfrm>
            <a:off x="2209800" y="1447800"/>
            <a:ext cx="7772400" cy="990600"/>
          </a:xfrm>
        </p:spPr>
        <p:txBody>
          <a:bodyPr/>
          <a:lstStyle/>
          <a:p>
            <a:pPr eaLnBrk="1" hangingPunct="1"/>
            <a:r>
              <a:rPr lang="zh-CN" altLang="en-US" b="1"/>
              <a:t>根据被解释变量的所有观测值与估计值之差的平方和最小的原则求得参数估计量。</a:t>
            </a:r>
          </a:p>
        </p:txBody>
      </p:sp>
      <p:graphicFrame>
        <p:nvGraphicFramePr>
          <p:cNvPr id="140292" name="Object 4"/>
          <p:cNvGraphicFramePr>
            <a:graphicFrameLocks noChangeAspect="1"/>
          </p:cNvGraphicFramePr>
          <p:nvPr>
            <p:extLst/>
          </p:nvPr>
        </p:nvGraphicFramePr>
        <p:xfrm>
          <a:off x="3276600" y="2988717"/>
          <a:ext cx="5638800" cy="838200"/>
        </p:xfrm>
        <a:graphic>
          <a:graphicData uri="http://schemas.openxmlformats.org/presentationml/2006/ole">
            <mc:AlternateContent xmlns:mc="http://schemas.openxmlformats.org/markup-compatibility/2006">
              <mc:Choice xmlns:v="urn:schemas-microsoft-com:vml" Requires="v">
                <p:oleObj spid="_x0000_s30749" r:id="rId3" imgW="2679700" imgH="431800" progId="Equation.DSMT4">
                  <p:embed/>
                </p:oleObj>
              </mc:Choice>
              <mc:Fallback>
                <p:oleObj r:id="rId3" imgW="2679700" imgH="431800" progId="Equation.DSMT4">
                  <p:embed/>
                  <p:pic>
                    <p:nvPicPr>
                      <p:cNvPr id="140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988717"/>
                        <a:ext cx="5638800" cy="838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294" name="Rectangle 6"/>
          <p:cNvSpPr>
            <a:spLocks noChangeArrowheads="1"/>
          </p:cNvSpPr>
          <p:nvPr/>
        </p:nvSpPr>
        <p:spPr bwMode="auto">
          <a:xfrm>
            <a:off x="2209800" y="4373563"/>
            <a:ext cx="5392738" cy="519113"/>
          </a:xfrm>
          <a:prstGeom prst="rect">
            <a:avLst/>
          </a:prstGeom>
          <a:noFill/>
          <a:ln w="9525">
            <a:noFill/>
            <a:miter lim="800000"/>
            <a:headEnd/>
            <a:tailEnd/>
          </a:ln>
        </p:spPr>
        <p:txBody>
          <a:bodyPr>
            <a:spAutoFit/>
          </a:bodyPr>
          <a:lstStyle/>
          <a:p>
            <a:pPr>
              <a:spcBef>
                <a:spcPct val="20000"/>
              </a:spcBef>
              <a:buFontTx/>
              <a:buChar char="•"/>
            </a:pPr>
            <a:r>
              <a:rPr lang="en-US" altLang="zh-CN" sz="2800" b="1" dirty="0">
                <a:solidFill>
                  <a:srgbClr val="FF0000"/>
                </a:solidFill>
              </a:rPr>
              <a:t> </a:t>
            </a:r>
            <a:r>
              <a:rPr lang="zh-CN" altLang="en-US" sz="2800" b="1" dirty="0">
                <a:solidFill>
                  <a:srgbClr val="FF0000"/>
                </a:solidFill>
              </a:rPr>
              <a:t>为什么取平方和？</a:t>
            </a:r>
          </a:p>
        </p:txBody>
      </p:sp>
    </p:spTree>
    <p:extLst>
      <p:ext uri="{BB962C8B-B14F-4D97-AF65-F5344CB8AC3E}">
        <p14:creationId xmlns:p14="http://schemas.microsoft.com/office/powerpoint/2010/main" val="5036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0292"/>
                                        </p:tgtEl>
                                        <p:attrNameLst>
                                          <p:attrName>style.visibility</p:attrName>
                                        </p:attrNameLst>
                                      </p:cBhvr>
                                      <p:to>
                                        <p:strVal val="visible"/>
                                      </p:to>
                                    </p:set>
                                    <p:anim calcmode="lin" valueType="num">
                                      <p:cBhvr additive="base">
                                        <p:cTn id="13" dur="500" fill="hold"/>
                                        <p:tgtEl>
                                          <p:spTgt spid="140292"/>
                                        </p:tgtEl>
                                        <p:attrNameLst>
                                          <p:attrName>ppt_x</p:attrName>
                                        </p:attrNameLst>
                                      </p:cBhvr>
                                      <p:tavLst>
                                        <p:tav tm="0">
                                          <p:val>
                                            <p:strVal val="0-#ppt_w/2"/>
                                          </p:val>
                                        </p:tav>
                                        <p:tav tm="100000">
                                          <p:val>
                                            <p:strVal val="#ppt_x"/>
                                          </p:val>
                                        </p:tav>
                                      </p:tavLst>
                                    </p:anim>
                                    <p:anim calcmode="lin" valueType="num">
                                      <p:cBhvr additive="base">
                                        <p:cTn id="14"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294"/>
                                        </p:tgtEl>
                                        <p:attrNameLst>
                                          <p:attrName>style.visibility</p:attrName>
                                        </p:attrNameLst>
                                      </p:cBhvr>
                                      <p:to>
                                        <p:strVal val="visible"/>
                                      </p:to>
                                    </p:set>
                                    <p:anim calcmode="lin" valueType="num">
                                      <p:cBhvr additive="base">
                                        <p:cTn id="19" dur="500" fill="hold"/>
                                        <p:tgtEl>
                                          <p:spTgt spid="140294"/>
                                        </p:tgtEl>
                                        <p:attrNameLst>
                                          <p:attrName>ppt_x</p:attrName>
                                        </p:attrNameLst>
                                      </p:cBhvr>
                                      <p:tavLst>
                                        <p:tav tm="0">
                                          <p:val>
                                            <p:strVal val="0-#ppt_w/2"/>
                                          </p:val>
                                        </p:tav>
                                        <p:tav tm="100000">
                                          <p:val>
                                            <p:strVal val="#ppt_x"/>
                                          </p:val>
                                        </p:tav>
                                      </p:tavLst>
                                    </p:anim>
                                    <p:anim calcmode="lin" valueType="num">
                                      <p:cBhvr additive="base">
                                        <p:cTn id="20" dur="500" fill="hold"/>
                                        <p:tgtEl>
                                          <p:spTgt spid="140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P spid="140294"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209800" y="609600"/>
            <a:ext cx="7772400" cy="685800"/>
          </a:xfrm>
        </p:spPr>
        <p:txBody>
          <a:bodyPr/>
          <a:lstStyle/>
          <a:p>
            <a:pPr algn="l" eaLnBrk="1" hangingPunct="1"/>
            <a:r>
              <a:rPr lang="en-US" altLang="zh-CN" sz="3200" b="1">
                <a:solidFill>
                  <a:schemeClr val="accent2"/>
                </a:solidFill>
                <a:latin typeface="楷体_GB2312" pitchFamily="49" charset="-122"/>
                <a:ea typeface="楷体_GB2312" pitchFamily="49" charset="-122"/>
              </a:rPr>
              <a:t>2</a:t>
            </a:r>
            <a:r>
              <a:rPr lang="zh-CN" altLang="en-US" sz="3200" b="1">
                <a:solidFill>
                  <a:schemeClr val="accent2"/>
                </a:solidFill>
                <a:latin typeface="楷体_GB2312" pitchFamily="49" charset="-122"/>
                <a:ea typeface="楷体_GB2312" pitchFamily="49" charset="-122"/>
              </a:rPr>
              <a:t>、正规方程组</a:t>
            </a:r>
          </a:p>
        </p:txBody>
      </p:sp>
      <p:sp>
        <p:nvSpPr>
          <p:cNvPr id="141315" name="Rectangle 3"/>
          <p:cNvSpPr>
            <a:spLocks noGrp="1" noChangeArrowheads="1"/>
          </p:cNvSpPr>
          <p:nvPr>
            <p:ph type="body" idx="1"/>
          </p:nvPr>
        </p:nvSpPr>
        <p:spPr>
          <a:xfrm>
            <a:off x="2166910" y="3714752"/>
            <a:ext cx="7772400" cy="914400"/>
          </a:xfrm>
        </p:spPr>
        <p:txBody>
          <a:bodyPr/>
          <a:lstStyle/>
          <a:p>
            <a:pPr eaLnBrk="1" hangingPunct="1">
              <a:lnSpc>
                <a:spcPct val="90000"/>
              </a:lnSpc>
            </a:pPr>
            <a:r>
              <a:rPr lang="zh-CN" altLang="en-US" b="1" dirty="0">
                <a:latin typeface="宋体" pitchFamily="2" charset="-122"/>
              </a:rPr>
              <a:t>该关于参数估计量的线性方程组称为</a:t>
            </a:r>
            <a:r>
              <a:rPr lang="zh-CN" altLang="en-US" b="1" dirty="0">
                <a:solidFill>
                  <a:srgbClr val="FF0000"/>
                </a:solidFill>
              </a:rPr>
              <a:t>正规方程组</a:t>
            </a:r>
            <a:r>
              <a:rPr lang="zh-CN" altLang="en-US" b="1" dirty="0">
                <a:solidFill>
                  <a:srgbClr val="FF0000"/>
                </a:solidFill>
                <a:ea typeface="黑体" pitchFamily="2" charset="-122"/>
              </a:rPr>
              <a:t>（</a:t>
            </a:r>
            <a:r>
              <a:rPr lang="en-US" altLang="zh-CN" b="1" dirty="0">
                <a:solidFill>
                  <a:srgbClr val="FF0000"/>
                </a:solidFill>
                <a:ea typeface="黑体" pitchFamily="2" charset="-122"/>
              </a:rPr>
              <a:t>normal equations</a:t>
            </a:r>
            <a:r>
              <a:rPr lang="zh-CN" altLang="en-US" b="1" dirty="0">
                <a:solidFill>
                  <a:srgbClr val="FF0000"/>
                </a:solidFill>
                <a:ea typeface="黑体" pitchFamily="2" charset="-122"/>
              </a:rPr>
              <a:t>）。</a:t>
            </a:r>
            <a:endParaRPr lang="zh-CN" altLang="en-US" b="1" dirty="0"/>
          </a:p>
        </p:txBody>
      </p:sp>
      <p:graphicFrame>
        <p:nvGraphicFramePr>
          <p:cNvPr id="141318" name="Object 6"/>
          <p:cNvGraphicFramePr>
            <a:graphicFrameLocks noChangeAspect="1"/>
          </p:cNvGraphicFramePr>
          <p:nvPr/>
        </p:nvGraphicFramePr>
        <p:xfrm>
          <a:off x="3048000" y="1676400"/>
          <a:ext cx="1447800" cy="2057400"/>
        </p:xfrm>
        <a:graphic>
          <a:graphicData uri="http://schemas.openxmlformats.org/presentationml/2006/ole">
            <mc:AlternateContent xmlns:mc="http://schemas.openxmlformats.org/markup-compatibility/2006">
              <mc:Choice xmlns:v="urn:schemas-microsoft-com:vml" Requires="v">
                <p:oleObj spid="_x0000_s31854" r:id="rId3" imgW="508000" imgH="787400" progId="Equation.DSMT4">
                  <p:embed/>
                </p:oleObj>
              </mc:Choice>
              <mc:Fallback>
                <p:oleObj r:id="rId3" imgW="508000" imgH="787400" progId="Equation.DSMT4">
                  <p:embed/>
                  <p:pic>
                    <p:nvPicPr>
                      <p:cNvPr id="1413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76400"/>
                        <a:ext cx="1447800" cy="2057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0" name="Object 8"/>
          <p:cNvGraphicFramePr>
            <a:graphicFrameLocks noChangeAspect="1"/>
          </p:cNvGraphicFramePr>
          <p:nvPr/>
        </p:nvGraphicFramePr>
        <p:xfrm>
          <a:off x="5224464" y="2057400"/>
          <a:ext cx="3462337" cy="1219200"/>
        </p:xfrm>
        <a:graphic>
          <a:graphicData uri="http://schemas.openxmlformats.org/presentationml/2006/ole">
            <mc:AlternateContent xmlns:mc="http://schemas.openxmlformats.org/markup-compatibility/2006">
              <mc:Choice xmlns:v="urn:schemas-microsoft-com:vml" Requires="v">
                <p:oleObj spid="_x0000_s31855" r:id="rId5" imgW="1714500" imgH="533400" progId="Equation.DSMT4">
                  <p:embed/>
                </p:oleObj>
              </mc:Choice>
              <mc:Fallback>
                <p:oleObj r:id="rId5" imgW="1714500" imgH="533400" progId="Equation.DSMT4">
                  <p:embed/>
                  <p:pic>
                    <p:nvPicPr>
                      <p:cNvPr id="14132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4464" y="2057400"/>
                        <a:ext cx="3462337" cy="1219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22" name="Line 10"/>
          <p:cNvSpPr>
            <a:spLocks noChangeShapeType="1"/>
          </p:cNvSpPr>
          <p:nvPr/>
        </p:nvSpPr>
        <p:spPr bwMode="auto">
          <a:xfrm>
            <a:off x="4572000" y="2667000"/>
            <a:ext cx="609600" cy="0"/>
          </a:xfrm>
          <a:prstGeom prst="line">
            <a:avLst/>
          </a:prstGeom>
          <a:noFill/>
          <a:ln w="28575">
            <a:solidFill>
              <a:schemeClr val="tx1"/>
            </a:solidFill>
            <a:round/>
            <a:headEnd/>
            <a:tailEnd type="triangle" w="med" len="med"/>
          </a:ln>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296002CF-679C-41C3-B9B0-CF0B53D2FE56}" type="slidenum">
              <a:rPr lang="en-US" altLang="zh-CN" smtClean="0"/>
              <a:pPr>
                <a:defRPr/>
              </a:pPr>
              <a:t>104</a:t>
            </a:fld>
            <a:endParaRPr lang="en-US" altLang="zh-CN"/>
          </a:p>
        </p:txBody>
      </p:sp>
      <p:sp>
        <p:nvSpPr>
          <p:cNvPr id="8" name="Rectangle 7"/>
          <p:cNvSpPr>
            <a:spLocks noChangeArrowheads="1"/>
          </p:cNvSpPr>
          <p:nvPr/>
        </p:nvSpPr>
        <p:spPr bwMode="auto">
          <a:xfrm>
            <a:off x="2738414" y="4643446"/>
            <a:ext cx="2262158" cy="341632"/>
          </a:xfrm>
          <a:prstGeom prst="rect">
            <a:avLst/>
          </a:prstGeom>
          <a:noFill/>
          <a:ln w="9525">
            <a:noFill/>
            <a:miter lim="800000"/>
            <a:headEnd/>
            <a:tailEnd/>
          </a:ln>
        </p:spPr>
        <p:txBody>
          <a:bodyPr wrap="none">
            <a:spAutoFit/>
          </a:bodyPr>
          <a:lstStyle/>
          <a:p>
            <a:pPr>
              <a:lnSpc>
                <a:spcPct val="90000"/>
              </a:lnSpc>
              <a:spcBef>
                <a:spcPct val="20000"/>
              </a:spcBef>
              <a:buClr>
                <a:schemeClr val="folHlink"/>
              </a:buClr>
              <a:buSzPct val="75000"/>
              <a:buFont typeface="Wingdings" pitchFamily="2" charset="2"/>
              <a:buNone/>
            </a:pPr>
            <a:r>
              <a:rPr lang="zh-CN" altLang="en-US" dirty="0"/>
              <a:t>可将第一个条件写为</a:t>
            </a:r>
          </a:p>
        </p:txBody>
      </p:sp>
      <p:graphicFrame>
        <p:nvGraphicFramePr>
          <p:cNvPr id="2" name="Object 8"/>
          <p:cNvGraphicFramePr>
            <a:graphicFrameLocks noChangeAspect="1"/>
          </p:cNvGraphicFramePr>
          <p:nvPr/>
        </p:nvGraphicFramePr>
        <p:xfrm>
          <a:off x="2238349" y="5143512"/>
          <a:ext cx="3208337" cy="915988"/>
        </p:xfrm>
        <a:graphic>
          <a:graphicData uri="http://schemas.openxmlformats.org/presentationml/2006/ole">
            <mc:AlternateContent xmlns:mc="http://schemas.openxmlformats.org/markup-compatibility/2006">
              <mc:Choice xmlns:v="urn:schemas-microsoft-com:vml" Requires="v">
                <p:oleObj spid="_x0000_s31856" name="Equation" r:id="rId7" imgW="888840" imgH="253800" progId="Equation.DSMT4">
                  <p:embed/>
                </p:oleObj>
              </mc:Choice>
              <mc:Fallback>
                <p:oleObj name="Equation" r:id="rId7" imgW="888840" imgH="253800" progId="Equation.DSMT4">
                  <p:embed/>
                  <p:pic>
                    <p:nvPicPr>
                      <p:cNvPr id="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349" y="5143512"/>
                        <a:ext cx="320833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9"/>
          <p:cNvGraphicFramePr>
            <a:graphicFrameLocks noChangeAspect="1"/>
          </p:cNvGraphicFramePr>
          <p:nvPr/>
        </p:nvGraphicFramePr>
        <p:xfrm>
          <a:off x="5595935" y="5143513"/>
          <a:ext cx="3586163" cy="879475"/>
        </p:xfrm>
        <a:graphic>
          <a:graphicData uri="http://schemas.openxmlformats.org/presentationml/2006/ole">
            <mc:AlternateContent xmlns:mc="http://schemas.openxmlformats.org/markup-compatibility/2006">
              <mc:Choice xmlns:v="urn:schemas-microsoft-com:vml" Requires="v">
                <p:oleObj spid="_x0000_s31857" name="Equation" r:id="rId9" imgW="1041120" imgH="253800" progId="Equation.DSMT4">
                  <p:embed/>
                </p:oleObj>
              </mc:Choice>
              <mc:Fallback>
                <p:oleObj name="Equation" r:id="rId9" imgW="1041120" imgH="253800" progId="Equation.DSMT4">
                  <p:embed/>
                  <p:pic>
                    <p:nvPicPr>
                      <p:cNvPr id="819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5935" y="5143513"/>
                        <a:ext cx="3586163"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990852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5"/>
          <p:cNvSpPr>
            <a:spLocks noGrp="1"/>
          </p:cNvSpPr>
          <p:nvPr>
            <p:ph type="sldNum" sz="quarter" idx="12"/>
          </p:nvPr>
        </p:nvSpPr>
        <p:spPr>
          <a:noFill/>
        </p:spPr>
        <p:txBody>
          <a:bodyPr/>
          <a:lstStyle/>
          <a:p>
            <a:fld id="{FC04C8DF-B0C4-4F4C-8474-1C7378708231}" type="slidenum">
              <a:rPr lang="en-US" altLang="zh-CN">
                <a:latin typeface="Times New Roman" charset="0"/>
                <a:ea typeface="宋体" charset="-122"/>
              </a:rPr>
              <a:pPr/>
              <a:t>105</a:t>
            </a:fld>
            <a:endParaRPr lang="en-US" altLang="zh-CN">
              <a:latin typeface="Times New Roman" charset="0"/>
              <a:ea typeface="宋体" charset="-122"/>
            </a:endParaRPr>
          </a:p>
        </p:txBody>
      </p:sp>
      <p:sp>
        <p:nvSpPr>
          <p:cNvPr id="13316" name="Rectangle 5"/>
          <p:cNvSpPr>
            <a:spLocks noGrp="1" noChangeArrowheads="1"/>
          </p:cNvSpPr>
          <p:nvPr>
            <p:ph type="title"/>
          </p:nvPr>
        </p:nvSpPr>
        <p:spPr/>
        <p:txBody>
          <a:bodyPr/>
          <a:lstStyle/>
          <a:p>
            <a:pPr eaLnBrk="1" hangingPunct="1"/>
            <a:endParaRPr lang="zh-CN" altLang="zh-CN" smtClean="0"/>
          </a:p>
        </p:txBody>
      </p:sp>
      <p:graphicFrame>
        <p:nvGraphicFramePr>
          <p:cNvPr id="13314" name="Object 4"/>
          <p:cNvGraphicFramePr>
            <a:graphicFrameLocks noGrp="1" noChangeAspect="1"/>
          </p:cNvGraphicFramePr>
          <p:nvPr>
            <p:ph idx="1"/>
          </p:nvPr>
        </p:nvGraphicFramePr>
        <p:xfrm>
          <a:off x="2640014" y="1409701"/>
          <a:ext cx="6624637" cy="3744913"/>
        </p:xfrm>
        <a:graphic>
          <a:graphicData uri="http://schemas.openxmlformats.org/presentationml/2006/ole">
            <mc:AlternateContent xmlns:mc="http://schemas.openxmlformats.org/markup-compatibility/2006">
              <mc:Choice xmlns:v="urn:schemas-microsoft-com:vml" Requires="v">
                <p:oleObj spid="_x0000_s32797" name="Equation" r:id="rId3" imgW="2336760" imgH="1320480" progId="Equation.DSMT4">
                  <p:embed/>
                </p:oleObj>
              </mc:Choice>
              <mc:Fallback>
                <p:oleObj name="Equation" r:id="rId3" imgW="2336760" imgH="1320480" progId="Equation.DSMT4">
                  <p:embed/>
                  <p:pic>
                    <p:nvPicPr>
                      <p:cNvPr id="133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1409701"/>
                        <a:ext cx="6624637" cy="37449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7250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5"/>
          <p:cNvSpPr>
            <a:spLocks noGrp="1"/>
          </p:cNvSpPr>
          <p:nvPr>
            <p:ph type="sldNum" sz="quarter" idx="12"/>
          </p:nvPr>
        </p:nvSpPr>
        <p:spPr>
          <a:noFill/>
        </p:spPr>
        <p:txBody>
          <a:bodyPr/>
          <a:lstStyle/>
          <a:p>
            <a:fld id="{24513F1F-154A-40D4-8F62-7D411FBDCB8E}" type="slidenum">
              <a:rPr lang="en-US" altLang="zh-CN">
                <a:latin typeface="Times New Roman" charset="0"/>
                <a:ea typeface="宋体" charset="-122"/>
              </a:rPr>
              <a:pPr/>
              <a:t>106</a:t>
            </a:fld>
            <a:endParaRPr lang="en-US" altLang="zh-CN">
              <a:latin typeface="Times New Roman" charset="0"/>
              <a:ea typeface="宋体" charset="-122"/>
            </a:endParaRPr>
          </a:p>
        </p:txBody>
      </p:sp>
      <p:sp>
        <p:nvSpPr>
          <p:cNvPr id="14340" name="Rectangle 5"/>
          <p:cNvSpPr>
            <a:spLocks noGrp="1" noChangeArrowheads="1"/>
          </p:cNvSpPr>
          <p:nvPr>
            <p:ph type="title"/>
          </p:nvPr>
        </p:nvSpPr>
        <p:spPr/>
        <p:txBody>
          <a:bodyPr/>
          <a:lstStyle/>
          <a:p>
            <a:pPr eaLnBrk="1" hangingPunct="1"/>
            <a:endParaRPr lang="zh-CN" altLang="zh-CN" smtClean="0"/>
          </a:p>
        </p:txBody>
      </p:sp>
      <p:graphicFrame>
        <p:nvGraphicFramePr>
          <p:cNvPr id="14338" name="Object 4"/>
          <p:cNvGraphicFramePr>
            <a:graphicFrameLocks noGrp="1" noChangeAspect="1"/>
          </p:cNvGraphicFramePr>
          <p:nvPr>
            <p:ph idx="1"/>
          </p:nvPr>
        </p:nvGraphicFramePr>
        <p:xfrm>
          <a:off x="3143250" y="1639889"/>
          <a:ext cx="5113338" cy="3386137"/>
        </p:xfrm>
        <a:graphic>
          <a:graphicData uri="http://schemas.openxmlformats.org/presentationml/2006/ole">
            <mc:AlternateContent xmlns:mc="http://schemas.openxmlformats.org/markup-compatibility/2006">
              <mc:Choice xmlns:v="urn:schemas-microsoft-com:vml" Requires="v">
                <p:oleObj spid="_x0000_s33821" name="Equation" r:id="rId3" imgW="1917360" imgH="1269720" progId="Equation.DSMT4">
                  <p:embed/>
                </p:oleObj>
              </mc:Choice>
              <mc:Fallback>
                <p:oleObj name="Equation" r:id="rId3" imgW="1917360" imgH="1269720" progId="Equation.DSMT4">
                  <p:embed/>
                  <p:pic>
                    <p:nvPicPr>
                      <p:cNvPr id="143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1639889"/>
                        <a:ext cx="5113338"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743237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2209800" y="609600"/>
            <a:ext cx="7772400" cy="685800"/>
          </a:xfrm>
        </p:spPr>
        <p:txBody>
          <a:bodyPr/>
          <a:lstStyle/>
          <a:p>
            <a:pPr algn="l" eaLnBrk="1" hangingPunct="1"/>
            <a:r>
              <a:rPr lang="en-US" altLang="zh-CN" sz="3200" b="1">
                <a:solidFill>
                  <a:schemeClr val="accent2"/>
                </a:solidFill>
                <a:latin typeface="楷体_GB2312" pitchFamily="49" charset="-122"/>
                <a:ea typeface="楷体_GB2312" pitchFamily="49" charset="-122"/>
              </a:rPr>
              <a:t>3</a:t>
            </a:r>
            <a:r>
              <a:rPr lang="zh-CN" altLang="en-US" sz="3200" b="1">
                <a:solidFill>
                  <a:schemeClr val="accent2"/>
                </a:solidFill>
                <a:latin typeface="楷体_GB2312" pitchFamily="49" charset="-122"/>
                <a:ea typeface="楷体_GB2312" pitchFamily="49" charset="-122"/>
              </a:rPr>
              <a:t>、参数估计量</a:t>
            </a:r>
          </a:p>
        </p:txBody>
      </p:sp>
      <p:sp>
        <p:nvSpPr>
          <p:cNvPr id="142339" name="Rectangle 3"/>
          <p:cNvSpPr>
            <a:spLocks noGrp="1" noChangeArrowheads="1"/>
          </p:cNvSpPr>
          <p:nvPr>
            <p:ph type="body" idx="1"/>
          </p:nvPr>
        </p:nvSpPr>
        <p:spPr>
          <a:xfrm>
            <a:off x="2209800" y="1447800"/>
            <a:ext cx="7772400" cy="1295400"/>
          </a:xfrm>
        </p:spPr>
        <p:txBody>
          <a:bodyPr/>
          <a:lstStyle/>
          <a:p>
            <a:pPr eaLnBrk="1" hangingPunct="1">
              <a:lnSpc>
                <a:spcPct val="90000"/>
              </a:lnSpc>
            </a:pPr>
            <a:r>
              <a:rPr lang="zh-CN" altLang="en-US" b="1"/>
              <a:t>求解正规方程组得到结构参数的普通最小二乘估计量</a:t>
            </a:r>
            <a:r>
              <a:rPr lang="zh-CN" altLang="en-US" b="1">
                <a:ea typeface="黑体" pitchFamily="2" charset="-122"/>
              </a:rPr>
              <a:t>（</a:t>
            </a:r>
            <a:r>
              <a:rPr lang="en-US" altLang="zh-CN" b="1">
                <a:ea typeface="黑体" pitchFamily="2" charset="-122"/>
              </a:rPr>
              <a:t>ordinary least squares estimators</a:t>
            </a:r>
            <a:r>
              <a:rPr lang="zh-CN" altLang="en-US" b="1">
                <a:ea typeface="黑体" pitchFamily="2" charset="-122"/>
              </a:rPr>
              <a:t>）</a:t>
            </a:r>
            <a:r>
              <a:rPr lang="zh-CN" altLang="en-US" b="1"/>
              <a:t>及其离差形式：</a:t>
            </a:r>
          </a:p>
        </p:txBody>
      </p:sp>
      <p:graphicFrame>
        <p:nvGraphicFramePr>
          <p:cNvPr id="142340" name="Object 4"/>
          <p:cNvGraphicFramePr>
            <a:graphicFrameLocks noChangeAspect="1"/>
          </p:cNvGraphicFramePr>
          <p:nvPr/>
        </p:nvGraphicFramePr>
        <p:xfrm>
          <a:off x="3200400" y="3048000"/>
          <a:ext cx="3767138" cy="2133600"/>
        </p:xfrm>
        <a:graphic>
          <a:graphicData uri="http://schemas.openxmlformats.org/presentationml/2006/ole">
            <mc:AlternateContent xmlns:mc="http://schemas.openxmlformats.org/markup-compatibility/2006">
              <mc:Choice xmlns:v="urn:schemas-microsoft-com:vml" Requires="v">
                <p:oleObj spid="_x0000_s34874" r:id="rId3" imgW="1739900" imgH="889000" progId="Equation.DSMT4">
                  <p:embed/>
                </p:oleObj>
              </mc:Choice>
              <mc:Fallback>
                <p:oleObj r:id="rId3" imgW="1739900" imgH="889000" progId="Equation.DSMT4">
                  <p:embed/>
                  <p:pic>
                    <p:nvPicPr>
                      <p:cNvPr id="1423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048000"/>
                        <a:ext cx="3767138" cy="2133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3" name="Object 7"/>
          <p:cNvGraphicFramePr>
            <a:graphicFrameLocks noChangeAspect="1"/>
          </p:cNvGraphicFramePr>
          <p:nvPr/>
        </p:nvGraphicFramePr>
        <p:xfrm>
          <a:off x="7620000" y="3048000"/>
          <a:ext cx="2133600" cy="1676400"/>
        </p:xfrm>
        <a:graphic>
          <a:graphicData uri="http://schemas.openxmlformats.org/presentationml/2006/ole">
            <mc:AlternateContent xmlns:mc="http://schemas.openxmlformats.org/markup-compatibility/2006">
              <mc:Choice xmlns:v="urn:schemas-microsoft-com:vml" Requires="v">
                <p:oleObj spid="_x0000_s34875" r:id="rId5" imgW="977900" imgH="685800" progId="Equation.DSMT4">
                  <p:embed/>
                </p:oleObj>
              </mc:Choice>
              <mc:Fallback>
                <p:oleObj r:id="rId5" imgW="977900" imgH="685800" progId="Equation.DSMT4">
                  <p:embed/>
                  <p:pic>
                    <p:nvPicPr>
                      <p:cNvPr id="14234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048000"/>
                        <a:ext cx="2133600" cy="1676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pPr>
              <a:defRPr/>
            </a:pPr>
            <a:fld id="{296002CF-679C-41C3-B9B0-CF0B53D2FE56}" type="slidenum">
              <a:rPr lang="en-US" altLang="zh-CN" smtClean="0"/>
              <a:pPr>
                <a:defRPr/>
              </a:pPr>
              <a:t>107</a:t>
            </a:fld>
            <a:endParaRPr lang="en-US" altLang="zh-CN"/>
          </a:p>
        </p:txBody>
      </p:sp>
    </p:spTree>
    <p:extLst>
      <p:ext uri="{BB962C8B-B14F-4D97-AF65-F5344CB8AC3E}">
        <p14:creationId xmlns:p14="http://schemas.microsoft.com/office/powerpoint/2010/main" val="132197262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eaLnBrk="1" hangingPunct="1"/>
            <a:r>
              <a:rPr lang="en-US" altLang="zh-CN" sz="3200" b="1">
                <a:solidFill>
                  <a:schemeClr val="accent2"/>
                </a:solidFill>
                <a:latin typeface="楷体_GB2312" pitchFamily="49" charset="-122"/>
                <a:ea typeface="楷体_GB2312" pitchFamily="49" charset="-122"/>
              </a:rPr>
              <a:t>4</a:t>
            </a:r>
            <a:r>
              <a:rPr lang="zh-CN" altLang="en-US" sz="3200" b="1">
                <a:solidFill>
                  <a:schemeClr val="accent2"/>
                </a:solidFill>
                <a:latin typeface="楷体_GB2312" pitchFamily="49" charset="-122"/>
                <a:ea typeface="楷体_GB2312" pitchFamily="49" charset="-122"/>
              </a:rPr>
              <a:t>、</a:t>
            </a:r>
            <a:r>
              <a:rPr lang="zh-CN" altLang="en-US" sz="3200" b="1">
                <a:solidFill>
                  <a:schemeClr val="accent2"/>
                </a:solidFill>
                <a:ea typeface="楷体_GB2312" pitchFamily="49" charset="-122"/>
              </a:rPr>
              <a:t>“</a:t>
            </a:r>
            <a:r>
              <a:rPr lang="zh-CN" altLang="en-US" sz="3200" b="1">
                <a:solidFill>
                  <a:schemeClr val="accent2"/>
                </a:solidFill>
                <a:latin typeface="楷体_GB2312" pitchFamily="49" charset="-122"/>
                <a:ea typeface="楷体_GB2312" pitchFamily="49" charset="-122"/>
              </a:rPr>
              <a:t>估计量</a:t>
            </a:r>
            <a:r>
              <a:rPr lang="zh-CN" altLang="en-US" sz="3200" b="1">
                <a:solidFill>
                  <a:schemeClr val="accent2"/>
                </a:solidFill>
                <a:ea typeface="楷体_GB2312" pitchFamily="49" charset="-122"/>
              </a:rPr>
              <a:t>”</a:t>
            </a:r>
            <a:r>
              <a:rPr lang="zh-CN" altLang="en-US" sz="3200" b="1">
                <a:solidFill>
                  <a:schemeClr val="accent2"/>
                </a:solidFill>
                <a:latin typeface="楷体_GB2312" pitchFamily="49" charset="-122"/>
                <a:ea typeface="楷体_GB2312" pitchFamily="49" charset="-122"/>
              </a:rPr>
              <a:t>（</a:t>
            </a:r>
            <a:r>
              <a:rPr lang="en-US" altLang="zh-CN" sz="3200" b="1">
                <a:solidFill>
                  <a:schemeClr val="accent2"/>
                </a:solidFill>
                <a:ea typeface="楷体_GB2312" pitchFamily="49" charset="-122"/>
              </a:rPr>
              <a:t>estimator</a:t>
            </a:r>
            <a:r>
              <a:rPr lang="zh-CN" altLang="en-US" sz="3200" b="1">
                <a:solidFill>
                  <a:schemeClr val="accent2"/>
                </a:solidFill>
                <a:latin typeface="楷体_GB2312" pitchFamily="49" charset="-122"/>
                <a:ea typeface="楷体_GB2312" pitchFamily="49" charset="-122"/>
              </a:rPr>
              <a:t>）和</a:t>
            </a:r>
            <a:r>
              <a:rPr lang="zh-CN" altLang="en-US" sz="3200" b="1">
                <a:solidFill>
                  <a:schemeClr val="accent2"/>
                </a:solidFill>
                <a:ea typeface="楷体_GB2312" pitchFamily="49" charset="-122"/>
              </a:rPr>
              <a:t>“</a:t>
            </a:r>
            <a:r>
              <a:rPr lang="zh-CN" altLang="en-US" sz="3200" b="1">
                <a:solidFill>
                  <a:schemeClr val="accent2"/>
                </a:solidFill>
                <a:latin typeface="楷体_GB2312" pitchFamily="49" charset="-122"/>
                <a:ea typeface="楷体_GB2312" pitchFamily="49" charset="-122"/>
              </a:rPr>
              <a:t>估计值</a:t>
            </a:r>
            <a:r>
              <a:rPr lang="zh-CN" altLang="en-US" sz="3200" b="1">
                <a:solidFill>
                  <a:schemeClr val="accent2"/>
                </a:solidFill>
                <a:ea typeface="楷体_GB2312" pitchFamily="49" charset="-122"/>
              </a:rPr>
              <a:t>”</a:t>
            </a:r>
            <a:r>
              <a:rPr lang="zh-CN" altLang="en-US" sz="3200" b="1">
                <a:solidFill>
                  <a:schemeClr val="accent2"/>
                </a:solidFill>
                <a:latin typeface="楷体_GB2312" pitchFamily="49" charset="-122"/>
                <a:ea typeface="楷体_GB2312" pitchFamily="49" charset="-122"/>
              </a:rPr>
              <a:t> </a:t>
            </a:r>
            <a:r>
              <a:rPr lang="en-US" altLang="zh-CN" sz="3200" b="1">
                <a:solidFill>
                  <a:schemeClr val="accent2"/>
                </a:solidFill>
                <a:latin typeface="楷体_GB2312" pitchFamily="49" charset="-122"/>
                <a:ea typeface="楷体_GB2312" pitchFamily="49" charset="-122"/>
              </a:rPr>
              <a:t>(</a:t>
            </a:r>
            <a:r>
              <a:rPr lang="en-US" altLang="zh-CN" sz="3200" b="1">
                <a:solidFill>
                  <a:schemeClr val="accent2"/>
                </a:solidFill>
                <a:ea typeface="楷体_GB2312" pitchFamily="49" charset="-122"/>
              </a:rPr>
              <a:t>estimate</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的区别</a:t>
            </a:r>
            <a:r>
              <a:rPr lang="zh-CN" altLang="en-US" smtClean="0"/>
              <a:t> </a:t>
            </a:r>
          </a:p>
        </p:txBody>
      </p:sp>
      <p:sp>
        <p:nvSpPr>
          <p:cNvPr id="143363" name="Rectangle 3"/>
          <p:cNvSpPr>
            <a:spLocks noGrp="1" noChangeArrowheads="1"/>
          </p:cNvSpPr>
          <p:nvPr>
            <p:ph type="body" idx="1"/>
          </p:nvPr>
        </p:nvSpPr>
        <p:spPr>
          <a:xfrm>
            <a:off x="2209800" y="1981200"/>
            <a:ext cx="7772400" cy="3352800"/>
          </a:xfrm>
        </p:spPr>
        <p:txBody>
          <a:bodyPr/>
          <a:lstStyle/>
          <a:p>
            <a:pPr eaLnBrk="1" hangingPunct="1">
              <a:spcBef>
                <a:spcPct val="50000"/>
              </a:spcBef>
            </a:pPr>
            <a:r>
              <a:rPr lang="zh-CN" altLang="en-US" b="1">
                <a:latin typeface="宋体" pitchFamily="2" charset="-122"/>
              </a:rPr>
              <a:t>如果给出的参数估计结果是由一个具体样本资料计算出来的，它是一个</a:t>
            </a:r>
            <a:r>
              <a:rPr lang="zh-CN" altLang="en-US" b="1"/>
              <a:t>“</a:t>
            </a:r>
            <a:r>
              <a:rPr lang="zh-CN" altLang="en-US" b="1">
                <a:latin typeface="宋体" pitchFamily="2" charset="-122"/>
              </a:rPr>
              <a:t>估计值</a:t>
            </a:r>
            <a:r>
              <a:rPr lang="zh-CN" altLang="en-US" b="1"/>
              <a:t>”</a:t>
            </a:r>
            <a:r>
              <a:rPr lang="zh-CN" altLang="en-US" b="1">
                <a:latin typeface="宋体" pitchFamily="2" charset="-122"/>
              </a:rPr>
              <a:t>，或者</a:t>
            </a:r>
            <a:r>
              <a:rPr lang="zh-CN" altLang="en-US" b="1"/>
              <a:t>“</a:t>
            </a:r>
            <a:r>
              <a:rPr lang="zh-CN" altLang="en-US" b="1">
                <a:latin typeface="宋体" pitchFamily="2" charset="-122"/>
              </a:rPr>
              <a:t>点估计</a:t>
            </a:r>
            <a:r>
              <a:rPr lang="zh-CN" altLang="en-US" b="1"/>
              <a:t>”</a:t>
            </a:r>
            <a:r>
              <a:rPr lang="zh-CN" altLang="en-US" b="1">
                <a:latin typeface="宋体" pitchFamily="2" charset="-122"/>
              </a:rPr>
              <a:t>，是参数估计量的一个具体数值；</a:t>
            </a:r>
          </a:p>
          <a:p>
            <a:pPr eaLnBrk="1" hangingPunct="1">
              <a:spcBef>
                <a:spcPct val="50000"/>
              </a:spcBef>
            </a:pPr>
            <a:r>
              <a:rPr lang="zh-CN" altLang="en-US" b="1">
                <a:latin typeface="宋体" pitchFamily="2" charset="-122"/>
              </a:rPr>
              <a:t>如果把上式看成参数估计的一个表达式，那么，则是</a:t>
            </a:r>
            <a:r>
              <a:rPr lang="en-US" altLang="zh-CN" b="1">
                <a:latin typeface="宋体" pitchFamily="2" charset="-122"/>
              </a:rPr>
              <a:t>Y</a:t>
            </a:r>
            <a:r>
              <a:rPr lang="en-US" altLang="zh-CN" b="1" baseline="-25000">
                <a:latin typeface="宋体" pitchFamily="2" charset="-122"/>
              </a:rPr>
              <a:t>i</a:t>
            </a:r>
            <a:r>
              <a:rPr lang="zh-CN" altLang="en-US" b="1">
                <a:latin typeface="宋体" pitchFamily="2" charset="-122"/>
              </a:rPr>
              <a:t>的函数，而</a:t>
            </a:r>
            <a:r>
              <a:rPr lang="en-US" altLang="zh-CN" b="1">
                <a:latin typeface="宋体" pitchFamily="2" charset="-122"/>
              </a:rPr>
              <a:t>Y</a:t>
            </a:r>
            <a:r>
              <a:rPr lang="en-US" altLang="zh-CN" b="1" baseline="-25000">
                <a:latin typeface="宋体" pitchFamily="2" charset="-122"/>
              </a:rPr>
              <a:t>i</a:t>
            </a:r>
            <a:r>
              <a:rPr lang="zh-CN" altLang="en-US" b="1">
                <a:latin typeface="宋体" pitchFamily="2" charset="-122"/>
              </a:rPr>
              <a:t>是随机变量，所以参数估计也是随机变量，在这个角度上，称之为</a:t>
            </a:r>
            <a:r>
              <a:rPr lang="zh-CN" altLang="en-US" b="1"/>
              <a:t>“</a:t>
            </a:r>
            <a:r>
              <a:rPr lang="zh-CN" altLang="en-US" b="1">
                <a:latin typeface="宋体" pitchFamily="2" charset="-122"/>
              </a:rPr>
              <a:t>估计量</a:t>
            </a:r>
            <a:r>
              <a:rPr lang="zh-CN" altLang="en-US" b="1"/>
              <a:t>”</a:t>
            </a:r>
            <a:r>
              <a:rPr lang="zh-CN" altLang="en-US" b="1">
                <a:latin typeface="宋体" pitchFamily="2" charset="-122"/>
              </a:rPr>
              <a:t>。</a:t>
            </a:r>
            <a:r>
              <a:rPr lang="zh-CN" altLang="en-US" b="1"/>
              <a:t>  </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108</a:t>
            </a:fld>
            <a:endParaRPr lang="en-US" altLang="zh-CN"/>
          </a:p>
        </p:txBody>
      </p:sp>
    </p:spTree>
    <p:extLst>
      <p:ext uri="{BB962C8B-B14F-4D97-AF65-F5344CB8AC3E}">
        <p14:creationId xmlns:p14="http://schemas.microsoft.com/office/powerpoint/2010/main" val="6819300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09800" y="1676400"/>
            <a:ext cx="7772400" cy="2667000"/>
          </a:xfrm>
        </p:spPr>
        <p:txBody>
          <a:bodyPr/>
          <a:lstStyle/>
          <a:p>
            <a:pPr eaLnBrk="1" hangingPunct="1"/>
            <a:r>
              <a:rPr lang="zh-CN" altLang="en-US" sz="3600" b="1">
                <a:solidFill>
                  <a:srgbClr val="FF0000"/>
                </a:solidFill>
                <a:latin typeface="楷体_GB2312" pitchFamily="49" charset="-122"/>
                <a:ea typeface="楷体_GB2312" pitchFamily="49" charset="-122"/>
              </a:rPr>
              <a:t>二、参数估计的最大似然法</a:t>
            </a:r>
            <a:r>
              <a:rPr lang="en-US" altLang="zh-CN" sz="3600" b="1">
                <a:solidFill>
                  <a:srgbClr val="FF0000"/>
                </a:solidFill>
                <a:latin typeface="楷体_GB2312" pitchFamily="49" charset="-122"/>
                <a:ea typeface="楷体_GB2312" pitchFamily="49" charset="-122"/>
              </a:rPr>
              <a:t>(ML)</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109</a:t>
            </a:fld>
            <a:endParaRPr lang="en-US" altLang="zh-CN"/>
          </a:p>
        </p:txBody>
      </p:sp>
    </p:spTree>
    <p:extLst>
      <p:ext uri="{BB962C8B-B14F-4D97-AF65-F5344CB8AC3E}">
        <p14:creationId xmlns:p14="http://schemas.microsoft.com/office/powerpoint/2010/main" val="2772398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10936" y="260350"/>
            <a:ext cx="7772400" cy="1143000"/>
          </a:xfrm>
        </p:spPr>
        <p:txBody>
          <a:bodyPr/>
          <a:lstStyle/>
          <a:p>
            <a:r>
              <a:rPr lang="zh-CN" altLang="en-US" b="1" dirty="0"/>
              <a:t>二、回归的概念和种类</a:t>
            </a:r>
          </a:p>
        </p:txBody>
      </p:sp>
      <p:sp>
        <p:nvSpPr>
          <p:cNvPr id="208899" name="Rectangle 3"/>
          <p:cNvSpPr>
            <a:spLocks noGrp="1" noChangeArrowheads="1"/>
          </p:cNvSpPr>
          <p:nvPr>
            <p:ph type="body" idx="1"/>
          </p:nvPr>
        </p:nvSpPr>
        <p:spPr>
          <a:xfrm>
            <a:off x="1091973" y="1585232"/>
            <a:ext cx="9532483" cy="4876800"/>
          </a:xfrm>
        </p:spPr>
        <p:txBody>
          <a:bodyPr/>
          <a:lstStyle/>
          <a:p>
            <a:r>
              <a:rPr lang="en-US" altLang="zh-CN" b="1" dirty="0"/>
              <a:t>1.</a:t>
            </a:r>
            <a:r>
              <a:rPr lang="zh-CN" altLang="en-US" b="1" dirty="0"/>
              <a:t>回归的概念</a:t>
            </a:r>
          </a:p>
          <a:p>
            <a:pPr lvl="1"/>
            <a:r>
              <a:rPr lang="zh-CN" altLang="en-US" b="1" dirty="0" smtClean="0"/>
              <a:t>现代</a:t>
            </a:r>
            <a:r>
              <a:rPr lang="zh-CN" altLang="en-US" b="1" dirty="0"/>
              <a:t>概念：研究自变量与因变量之间关系</a:t>
            </a:r>
            <a:r>
              <a:rPr lang="en-US" altLang="zh-CN" b="1" dirty="0"/>
              <a:t>,</a:t>
            </a:r>
            <a:r>
              <a:rPr lang="zh-CN" altLang="en-US" b="1" dirty="0"/>
              <a:t>其目的在于根据已知自变量来估计和预测因变量的总平均值。</a:t>
            </a:r>
          </a:p>
          <a:p>
            <a:endParaRPr lang="en-US" altLang="zh-CN" b="1" dirty="0" smtClean="0"/>
          </a:p>
          <a:p>
            <a:r>
              <a:rPr lang="en-US" altLang="zh-CN" b="1" dirty="0" smtClean="0"/>
              <a:t>2</a:t>
            </a:r>
            <a:r>
              <a:rPr lang="en-US" altLang="zh-CN" b="1" dirty="0"/>
              <a:t>.</a:t>
            </a:r>
            <a:r>
              <a:rPr lang="zh-CN" altLang="en-US" b="1" dirty="0"/>
              <a:t>回归的种类</a:t>
            </a:r>
          </a:p>
          <a:p>
            <a:pPr lvl="1"/>
            <a:r>
              <a:rPr lang="zh-CN" altLang="en-US" b="1" dirty="0"/>
              <a:t>根据回归变量多少，分为一元回归方程和多元回归方程</a:t>
            </a:r>
          </a:p>
          <a:p>
            <a:pPr lvl="1"/>
            <a:r>
              <a:rPr lang="zh-CN" altLang="en-US" b="1" dirty="0"/>
              <a:t>根据回归是否线性，分为线性回归方程和非线性回归方程</a:t>
            </a:r>
          </a:p>
          <a:p>
            <a:pPr lvl="1"/>
            <a:r>
              <a:rPr lang="zh-CN" altLang="en-US" b="1" dirty="0"/>
              <a:t>根据回归是否有滞后关系，分为自身回归方程和无自身回归现象的方程。</a:t>
            </a:r>
          </a:p>
        </p:txBody>
      </p:sp>
    </p:spTree>
    <p:extLst>
      <p:ext uri="{BB962C8B-B14F-4D97-AF65-F5344CB8AC3E}">
        <p14:creationId xmlns:p14="http://schemas.microsoft.com/office/powerpoint/2010/main" val="181374788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209800" y="609600"/>
            <a:ext cx="7772400" cy="609600"/>
          </a:xfrm>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、最大似然法</a:t>
            </a:r>
          </a:p>
        </p:txBody>
      </p:sp>
      <p:sp>
        <p:nvSpPr>
          <p:cNvPr id="146435" name="Rectangle 3"/>
          <p:cNvSpPr>
            <a:spLocks noGrp="1" noChangeArrowheads="1"/>
          </p:cNvSpPr>
          <p:nvPr>
            <p:ph type="body" idx="1"/>
          </p:nvPr>
        </p:nvSpPr>
        <p:spPr>
          <a:xfrm>
            <a:off x="2209800" y="1447800"/>
            <a:ext cx="7772400" cy="4114800"/>
          </a:xfrm>
        </p:spPr>
        <p:txBody>
          <a:bodyPr/>
          <a:lstStyle/>
          <a:p>
            <a:pPr eaLnBrk="1" hangingPunct="1">
              <a:spcBef>
                <a:spcPct val="50000"/>
              </a:spcBef>
            </a:pPr>
            <a:r>
              <a:rPr lang="zh-CN" altLang="en-US" b="1">
                <a:solidFill>
                  <a:srgbClr val="FF0000"/>
                </a:solidFill>
                <a:latin typeface="楷体_GB2312" pitchFamily="49" charset="-122"/>
                <a:ea typeface="楷体_GB2312" pitchFamily="49" charset="-122"/>
              </a:rPr>
              <a:t>最大似然法</a:t>
            </a:r>
            <a:r>
              <a:rPr lang="en-US" altLang="zh-CN" b="1">
                <a:solidFill>
                  <a:srgbClr val="FF0000"/>
                </a:solidFill>
                <a:latin typeface="楷体_GB2312" pitchFamily="49" charset="-122"/>
                <a:ea typeface="楷体_GB2312" pitchFamily="49" charset="-122"/>
              </a:rPr>
              <a:t>(</a:t>
            </a:r>
            <a:r>
              <a:rPr lang="en-US" altLang="zh-CN" b="1">
                <a:solidFill>
                  <a:srgbClr val="FF0000"/>
                </a:solidFill>
                <a:ea typeface="楷体_GB2312" pitchFamily="49" charset="-122"/>
              </a:rPr>
              <a:t>Maximum Likelihood</a:t>
            </a:r>
            <a:r>
              <a:rPr lang="en-US" altLang="zh-CN" b="1">
                <a:solidFill>
                  <a:srgbClr val="FF0000"/>
                </a:solidFill>
              </a:rPr>
              <a:t>,ML)</a:t>
            </a:r>
            <a:r>
              <a:rPr lang="zh-CN" altLang="en-US" b="1"/>
              <a:t>，也称</a:t>
            </a:r>
            <a:r>
              <a:rPr lang="zh-CN" altLang="en-US" b="1">
                <a:solidFill>
                  <a:srgbClr val="FF0000"/>
                </a:solidFill>
                <a:ea typeface="楷体_GB2312" pitchFamily="49" charset="-122"/>
              </a:rPr>
              <a:t>最大或然法</a:t>
            </a:r>
            <a:r>
              <a:rPr lang="zh-CN" altLang="en-US" b="1"/>
              <a:t>，是不同于最小二乘法的另一种参数估计方法，是从最大或然原理出发发展起来的其它估计方法的基础。</a:t>
            </a:r>
          </a:p>
          <a:p>
            <a:pPr eaLnBrk="1" hangingPunct="1">
              <a:spcBef>
                <a:spcPct val="50000"/>
              </a:spcBef>
            </a:pPr>
            <a:r>
              <a:rPr lang="zh-CN" altLang="en-US" b="1">
                <a:solidFill>
                  <a:srgbClr val="FF0000"/>
                </a:solidFill>
                <a:ea typeface="楷体_GB2312" pitchFamily="49" charset="-122"/>
              </a:rPr>
              <a:t>基本原理：</a:t>
            </a:r>
            <a:r>
              <a:rPr lang="zh-CN" altLang="en-US" b="1"/>
              <a:t>当从模型总体随机抽取</a:t>
            </a:r>
            <a:r>
              <a:rPr lang="en-US" altLang="zh-CN" b="1"/>
              <a:t>n</a:t>
            </a:r>
            <a:r>
              <a:rPr lang="zh-CN" altLang="en-US" b="1"/>
              <a:t>组样本观测值后，最合理的参数估计量应该使得从模型中抽取该</a:t>
            </a:r>
            <a:r>
              <a:rPr lang="en-US" altLang="zh-CN" b="1"/>
              <a:t>n</a:t>
            </a:r>
            <a:r>
              <a:rPr lang="zh-CN" altLang="en-US" b="1"/>
              <a:t>组样本观测值的概率最大。</a:t>
            </a:r>
          </a:p>
          <a:p>
            <a:pPr eaLnBrk="1" hangingPunct="1">
              <a:spcBef>
                <a:spcPct val="50000"/>
              </a:spcBef>
            </a:pPr>
            <a:r>
              <a:rPr lang="en-US" altLang="zh-CN" b="1"/>
              <a:t>ML</a:t>
            </a:r>
            <a:r>
              <a:rPr lang="zh-CN" altLang="en-US" b="1"/>
              <a:t>必须已知随机项的分布。</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110</a:t>
            </a:fld>
            <a:endParaRPr lang="en-US" altLang="zh-CN"/>
          </a:p>
        </p:txBody>
      </p:sp>
    </p:spTree>
    <p:extLst>
      <p:ext uri="{BB962C8B-B14F-4D97-AF65-F5344CB8AC3E}">
        <p14:creationId xmlns:p14="http://schemas.microsoft.com/office/powerpoint/2010/main" val="249598714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a:xfrm>
            <a:off x="2209800" y="609600"/>
            <a:ext cx="7772400" cy="609600"/>
          </a:xfrm>
        </p:spPr>
        <p:txBody>
          <a:bodyPr/>
          <a:lstStyle/>
          <a:p>
            <a:pPr algn="l" eaLnBrk="1" hangingPunct="1"/>
            <a:r>
              <a:rPr lang="en-US" altLang="zh-CN" sz="3200" b="1">
                <a:solidFill>
                  <a:schemeClr val="accent2"/>
                </a:solidFill>
                <a:latin typeface="楷体_GB2312" pitchFamily="49" charset="-122"/>
                <a:ea typeface="楷体_GB2312" pitchFamily="49" charset="-122"/>
              </a:rPr>
              <a:t>2</a:t>
            </a:r>
            <a:r>
              <a:rPr lang="zh-CN" altLang="en-US" sz="3200" b="1">
                <a:solidFill>
                  <a:schemeClr val="accent2"/>
                </a:solidFill>
                <a:latin typeface="楷体_GB2312" pitchFamily="49" charset="-122"/>
                <a:ea typeface="楷体_GB2312" pitchFamily="49" charset="-122"/>
              </a:rPr>
              <a:t>、估计步骤</a:t>
            </a:r>
          </a:p>
        </p:txBody>
      </p:sp>
      <p:graphicFrame>
        <p:nvGraphicFramePr>
          <p:cNvPr id="147460" name="Object 4"/>
          <p:cNvGraphicFramePr>
            <a:graphicFrameLocks noChangeAspect="1"/>
          </p:cNvGraphicFramePr>
          <p:nvPr/>
        </p:nvGraphicFramePr>
        <p:xfrm>
          <a:off x="2362200" y="1600200"/>
          <a:ext cx="3124200" cy="533400"/>
        </p:xfrm>
        <a:graphic>
          <a:graphicData uri="http://schemas.openxmlformats.org/presentationml/2006/ole">
            <mc:AlternateContent xmlns:mc="http://schemas.openxmlformats.org/markup-compatibility/2006">
              <mc:Choice xmlns:v="urn:schemas-microsoft-com:vml" Requires="v">
                <p:oleObj spid="_x0000_s35950" r:id="rId3" imgW="1422400" imgH="266700" progId="Equation.3">
                  <p:embed/>
                </p:oleObj>
              </mc:Choice>
              <mc:Fallback>
                <p:oleObj r:id="rId3" imgW="1422400" imgH="266700" progId="Equation.3">
                  <p:embed/>
                  <p:pic>
                    <p:nvPicPr>
                      <p:cNvPr id="147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00200"/>
                        <a:ext cx="31242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2" name="Object 6"/>
          <p:cNvGraphicFramePr>
            <a:graphicFrameLocks noChangeAspect="1"/>
          </p:cNvGraphicFramePr>
          <p:nvPr/>
        </p:nvGraphicFramePr>
        <p:xfrm>
          <a:off x="2362200" y="2514600"/>
          <a:ext cx="5334000" cy="1295400"/>
        </p:xfrm>
        <a:graphic>
          <a:graphicData uri="http://schemas.openxmlformats.org/presentationml/2006/ole">
            <mc:AlternateContent xmlns:mc="http://schemas.openxmlformats.org/markup-compatibility/2006">
              <mc:Choice xmlns:v="urn:schemas-microsoft-com:vml" Requires="v">
                <p:oleObj spid="_x0000_s35951" r:id="rId5" imgW="1879600" imgH="495300" progId="Equation.3">
                  <p:embed/>
                </p:oleObj>
              </mc:Choice>
              <mc:Fallback>
                <p:oleObj r:id="rId5" imgW="1879600" imgH="495300" progId="Equation.3">
                  <p:embed/>
                  <p:pic>
                    <p:nvPicPr>
                      <p:cNvPr id="14746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514600"/>
                        <a:ext cx="5334000"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4" name="Object 8"/>
          <p:cNvGraphicFramePr>
            <a:graphicFrameLocks noChangeAspect="1"/>
          </p:cNvGraphicFramePr>
          <p:nvPr/>
        </p:nvGraphicFramePr>
        <p:xfrm>
          <a:off x="2362200" y="4191000"/>
          <a:ext cx="4724400" cy="609600"/>
        </p:xfrm>
        <a:graphic>
          <a:graphicData uri="http://schemas.openxmlformats.org/presentationml/2006/ole">
            <mc:AlternateContent xmlns:mc="http://schemas.openxmlformats.org/markup-compatibility/2006">
              <mc:Choice xmlns:v="urn:schemas-microsoft-com:vml" Requires="v">
                <p:oleObj spid="_x0000_s35952" r:id="rId7" imgW="1916868" imgH="266584" progId="Equation.3">
                  <p:embed/>
                </p:oleObj>
              </mc:Choice>
              <mc:Fallback>
                <p:oleObj r:id="rId7" imgW="1916868" imgH="266584" progId="Equation.3">
                  <p:embed/>
                  <p:pic>
                    <p:nvPicPr>
                      <p:cNvPr id="14746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191000"/>
                        <a:ext cx="4724400" cy="609600"/>
                      </a:xfrm>
                      <a:prstGeom prst="rect">
                        <a:avLst/>
                      </a:prstGeom>
                      <a:solidFill>
                        <a:srgbClr val="CCFFFF"/>
                      </a:solidFill>
                      <a:ln w="9525">
                        <a:solidFill>
                          <a:schemeClr val="bg1"/>
                        </a:solidFill>
                        <a:miter lim="800000"/>
                        <a:headEnd/>
                        <a:tailEnd/>
                      </a:ln>
                    </p:spPr>
                  </p:pic>
                </p:oleObj>
              </mc:Fallback>
            </mc:AlternateContent>
          </a:graphicData>
        </a:graphic>
      </p:graphicFrame>
      <p:graphicFrame>
        <p:nvGraphicFramePr>
          <p:cNvPr id="147466" name="Object 10"/>
          <p:cNvGraphicFramePr>
            <a:graphicFrameLocks noChangeAspect="1"/>
          </p:cNvGraphicFramePr>
          <p:nvPr/>
        </p:nvGraphicFramePr>
        <p:xfrm>
          <a:off x="3352800" y="4800600"/>
          <a:ext cx="4724400" cy="1524000"/>
        </p:xfrm>
        <a:graphic>
          <a:graphicData uri="http://schemas.openxmlformats.org/presentationml/2006/ole">
            <mc:AlternateContent xmlns:mc="http://schemas.openxmlformats.org/markup-compatibility/2006">
              <mc:Choice xmlns:v="urn:schemas-microsoft-com:vml" Requires="v">
                <p:oleObj spid="_x0000_s35953" r:id="rId9" imgW="1714500" imgH="571500" progId="Equation.3">
                  <p:embed/>
                </p:oleObj>
              </mc:Choice>
              <mc:Fallback>
                <p:oleObj r:id="rId9" imgW="1714500" imgH="571500" progId="Equation.3">
                  <p:embed/>
                  <p:pic>
                    <p:nvPicPr>
                      <p:cNvPr id="14746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800600"/>
                        <a:ext cx="4724400" cy="1524000"/>
                      </a:xfrm>
                      <a:prstGeom prst="rect">
                        <a:avLst/>
                      </a:prstGeom>
                      <a:solidFill>
                        <a:srgbClr val="CCFFFF"/>
                      </a:solidFill>
                    </p:spPr>
                  </p:pic>
                </p:oleObj>
              </mc:Fallback>
            </mc:AlternateContent>
          </a:graphicData>
        </a:graphic>
      </p:graphicFrame>
      <p:sp>
        <p:nvSpPr>
          <p:cNvPr id="147468" name="Line 12"/>
          <p:cNvSpPr>
            <a:spLocks noChangeShapeType="1"/>
          </p:cNvSpPr>
          <p:nvPr/>
        </p:nvSpPr>
        <p:spPr bwMode="auto">
          <a:xfrm>
            <a:off x="3733800" y="2133600"/>
            <a:ext cx="0" cy="381000"/>
          </a:xfrm>
          <a:prstGeom prst="line">
            <a:avLst/>
          </a:prstGeom>
          <a:noFill/>
          <a:ln w="9525">
            <a:solidFill>
              <a:schemeClr val="tx1"/>
            </a:solidFill>
            <a:round/>
            <a:headEnd/>
            <a:tailEnd type="triangle" w="med" len="med"/>
          </a:ln>
        </p:spPr>
        <p:txBody>
          <a:bodyPr/>
          <a:lstStyle/>
          <a:p>
            <a:endParaRPr lang="zh-CN" altLang="en-US"/>
          </a:p>
        </p:txBody>
      </p:sp>
      <p:sp>
        <p:nvSpPr>
          <p:cNvPr id="147469" name="Line 13"/>
          <p:cNvSpPr>
            <a:spLocks noChangeShapeType="1"/>
          </p:cNvSpPr>
          <p:nvPr/>
        </p:nvSpPr>
        <p:spPr bwMode="auto">
          <a:xfrm>
            <a:off x="3733800" y="3810000"/>
            <a:ext cx="0" cy="381000"/>
          </a:xfrm>
          <a:prstGeom prst="line">
            <a:avLst/>
          </a:prstGeom>
          <a:noFill/>
          <a:ln w="9525">
            <a:solidFill>
              <a:schemeClr val="tx1"/>
            </a:solidFill>
            <a:round/>
            <a:headEnd/>
            <a:tailEnd type="triangle" w="med" len="med"/>
          </a:ln>
        </p:spPr>
        <p:txBody>
          <a:bodyPr/>
          <a:lstStyle/>
          <a:p>
            <a:endParaRPr lang="zh-CN" altLang="en-US"/>
          </a:p>
        </p:txBody>
      </p:sp>
      <p:sp>
        <p:nvSpPr>
          <p:cNvPr id="147471" name="AutoShape 15"/>
          <p:cNvSpPr>
            <a:spLocks/>
          </p:cNvSpPr>
          <p:nvPr/>
        </p:nvSpPr>
        <p:spPr bwMode="auto">
          <a:xfrm>
            <a:off x="8229600" y="1295400"/>
            <a:ext cx="1798638" cy="533400"/>
          </a:xfrm>
          <a:prstGeom prst="borderCallout2">
            <a:avLst>
              <a:gd name="adj1" fmla="val 21431"/>
              <a:gd name="adj2" fmla="val -4236"/>
              <a:gd name="adj3" fmla="val 21431"/>
              <a:gd name="adj4" fmla="val -35833"/>
              <a:gd name="adj5" fmla="val 96431"/>
              <a:gd name="adj6" fmla="val -149602"/>
            </a:avLst>
          </a:prstGeom>
          <a:solidFill>
            <a:schemeClr val="bg1"/>
          </a:solidFill>
          <a:ln w="9525">
            <a:solidFill>
              <a:srgbClr val="0000FF"/>
            </a:solidFill>
            <a:miter lim="800000"/>
            <a:headEnd/>
            <a:tailEnd/>
          </a:ln>
        </p:spPr>
        <p:txBody>
          <a:bodyPr/>
          <a:lstStyle/>
          <a:p>
            <a:pPr algn="ctr"/>
            <a:r>
              <a:rPr lang="en-US" altLang="zh-CN"/>
              <a:t>Y</a:t>
            </a:r>
            <a:r>
              <a:rPr lang="en-US" altLang="zh-CN" baseline="-25000"/>
              <a:t>i</a:t>
            </a:r>
            <a:r>
              <a:rPr lang="zh-CN" altLang="en-US"/>
              <a:t>的分布</a:t>
            </a:r>
          </a:p>
        </p:txBody>
      </p:sp>
      <p:sp>
        <p:nvSpPr>
          <p:cNvPr id="147472" name="AutoShape 16"/>
          <p:cNvSpPr>
            <a:spLocks/>
          </p:cNvSpPr>
          <p:nvPr/>
        </p:nvSpPr>
        <p:spPr bwMode="auto">
          <a:xfrm>
            <a:off x="8153400" y="2819400"/>
            <a:ext cx="2133600" cy="533400"/>
          </a:xfrm>
          <a:prstGeom prst="borderCallout2">
            <a:avLst>
              <a:gd name="adj1" fmla="val 21431"/>
              <a:gd name="adj2" fmla="val -3569"/>
              <a:gd name="adj3" fmla="val 21431"/>
              <a:gd name="adj4" fmla="val -7069"/>
              <a:gd name="adj5" fmla="val 75000"/>
              <a:gd name="adj6" fmla="val -19718"/>
            </a:avLst>
          </a:prstGeom>
          <a:solidFill>
            <a:schemeClr val="bg1"/>
          </a:solidFill>
          <a:ln w="9525">
            <a:solidFill>
              <a:srgbClr val="0000FF"/>
            </a:solidFill>
            <a:miter lim="800000"/>
            <a:headEnd/>
            <a:tailEnd/>
          </a:ln>
        </p:spPr>
        <p:txBody>
          <a:bodyPr/>
          <a:lstStyle/>
          <a:p>
            <a:pPr algn="ctr"/>
            <a:r>
              <a:rPr lang="en-US" altLang="zh-CN">
                <a:latin typeface="宋体" pitchFamily="2" charset="-122"/>
              </a:rPr>
              <a:t>Y</a:t>
            </a:r>
            <a:r>
              <a:rPr lang="en-US" altLang="zh-CN" baseline="-25000">
                <a:latin typeface="宋体" pitchFamily="2" charset="-122"/>
              </a:rPr>
              <a:t>i</a:t>
            </a:r>
            <a:r>
              <a:rPr lang="zh-CN" altLang="en-US">
                <a:latin typeface="宋体" pitchFamily="2" charset="-122"/>
              </a:rPr>
              <a:t>的概率函数</a:t>
            </a:r>
            <a:r>
              <a:rPr lang="zh-CN" altLang="en-US"/>
              <a:t> </a:t>
            </a:r>
          </a:p>
        </p:txBody>
      </p:sp>
      <p:sp>
        <p:nvSpPr>
          <p:cNvPr id="147473" name="AutoShape 17"/>
          <p:cNvSpPr>
            <a:spLocks/>
          </p:cNvSpPr>
          <p:nvPr/>
        </p:nvSpPr>
        <p:spPr bwMode="auto">
          <a:xfrm>
            <a:off x="8458200" y="4343400"/>
            <a:ext cx="1828800" cy="1676400"/>
          </a:xfrm>
          <a:prstGeom prst="borderCallout2">
            <a:avLst>
              <a:gd name="adj1" fmla="val 6819"/>
              <a:gd name="adj2" fmla="val -4167"/>
              <a:gd name="adj3" fmla="val 6819"/>
              <a:gd name="adj4" fmla="val -7551"/>
              <a:gd name="adj5" fmla="val 71685"/>
              <a:gd name="adj6" fmla="val -19620"/>
            </a:avLst>
          </a:prstGeom>
          <a:solidFill>
            <a:schemeClr val="bg1"/>
          </a:solidFill>
          <a:ln w="9525">
            <a:solidFill>
              <a:srgbClr val="0000FF"/>
            </a:solidFill>
            <a:miter lim="800000"/>
            <a:headEnd/>
            <a:tailEnd/>
          </a:ln>
        </p:spPr>
        <p:txBody>
          <a:bodyPr/>
          <a:lstStyle/>
          <a:p>
            <a:pPr algn="ctr"/>
            <a:r>
              <a:rPr lang="en-US" altLang="zh-CN">
                <a:latin typeface="宋体" pitchFamily="2" charset="-122"/>
              </a:rPr>
              <a:t>Y</a:t>
            </a:r>
            <a:r>
              <a:rPr lang="zh-CN" altLang="en-US">
                <a:latin typeface="宋体" pitchFamily="2" charset="-122"/>
              </a:rPr>
              <a:t>的所有样本观测值的联合概率</a:t>
            </a:r>
            <a:r>
              <a:rPr lang="en-US" altLang="zh-CN"/>
              <a:t>—</a:t>
            </a:r>
            <a:r>
              <a:rPr lang="zh-CN" altLang="en-US">
                <a:latin typeface="宋体" pitchFamily="2" charset="-122"/>
              </a:rPr>
              <a:t>似然函数</a:t>
            </a:r>
            <a:r>
              <a:rPr lang="zh-CN" altLang="en-US"/>
              <a:t> </a:t>
            </a:r>
          </a:p>
        </p:txBody>
      </p:sp>
      <p:sp>
        <p:nvSpPr>
          <p:cNvPr id="147474" name="Line 18"/>
          <p:cNvSpPr>
            <a:spLocks noChangeShapeType="1"/>
          </p:cNvSpPr>
          <p:nvPr/>
        </p:nvSpPr>
        <p:spPr bwMode="auto">
          <a:xfrm>
            <a:off x="3733800" y="6324600"/>
            <a:ext cx="0" cy="304800"/>
          </a:xfrm>
          <a:prstGeom prst="line">
            <a:avLst/>
          </a:prstGeom>
          <a:noFill/>
          <a:ln w="9525">
            <a:solidFill>
              <a:schemeClr val="tx1"/>
            </a:solidFill>
            <a:round/>
            <a:headEnd/>
            <a:tailEnd type="triangle" w="med" len="med"/>
          </a:ln>
        </p:spPr>
        <p:txBody>
          <a:bodyPr/>
          <a:lstStyle/>
          <a:p>
            <a:endParaRPr lang="zh-CN" altLang="en-US"/>
          </a:p>
        </p:txBody>
      </p:sp>
      <p:sp>
        <p:nvSpPr>
          <p:cNvPr id="13" name="灯片编号占位符 12"/>
          <p:cNvSpPr>
            <a:spLocks noGrp="1"/>
          </p:cNvSpPr>
          <p:nvPr>
            <p:ph type="sldNum" sz="quarter" idx="12"/>
          </p:nvPr>
        </p:nvSpPr>
        <p:spPr/>
        <p:txBody>
          <a:bodyPr/>
          <a:lstStyle/>
          <a:p>
            <a:pPr>
              <a:defRPr/>
            </a:pPr>
            <a:fld id="{296002CF-679C-41C3-B9B0-CF0B53D2FE56}" type="slidenum">
              <a:rPr lang="en-US" altLang="zh-CN" smtClean="0"/>
              <a:pPr>
                <a:defRPr/>
              </a:pPr>
              <a:t>111</a:t>
            </a:fld>
            <a:endParaRPr lang="en-US" altLang="zh-CN"/>
          </a:p>
        </p:txBody>
      </p:sp>
    </p:spTree>
    <p:extLst>
      <p:ext uri="{BB962C8B-B14F-4D97-AF65-F5344CB8AC3E}">
        <p14:creationId xmlns:p14="http://schemas.microsoft.com/office/powerpoint/2010/main" val="44110859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4" name="Object 4"/>
          <p:cNvGraphicFramePr>
            <a:graphicFrameLocks noChangeAspect="1"/>
          </p:cNvGraphicFramePr>
          <p:nvPr/>
        </p:nvGraphicFramePr>
        <p:xfrm>
          <a:off x="2362200" y="609600"/>
          <a:ext cx="6019800" cy="1524000"/>
        </p:xfrm>
        <a:graphic>
          <a:graphicData uri="http://schemas.openxmlformats.org/presentationml/2006/ole">
            <mc:AlternateContent xmlns:mc="http://schemas.openxmlformats.org/markup-compatibility/2006">
              <mc:Choice xmlns:v="urn:schemas-microsoft-com:vml" Requires="v">
                <p:oleObj spid="_x0000_s36947" r:id="rId3" imgW="2882900" imgH="711200" progId="Equation.3">
                  <p:embed/>
                </p:oleObj>
              </mc:Choice>
              <mc:Fallback>
                <p:oleObj r:id="rId3" imgW="2882900" imgH="711200" progId="Equation.3">
                  <p:embed/>
                  <p:pic>
                    <p:nvPicPr>
                      <p:cNvPr id="1484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609600"/>
                        <a:ext cx="6019800" cy="1524000"/>
                      </a:xfrm>
                      <a:prstGeom prst="rect">
                        <a:avLst/>
                      </a:prstGeom>
                      <a:solidFill>
                        <a:srgbClr val="CCFFFF"/>
                      </a:solidFill>
                    </p:spPr>
                  </p:pic>
                </p:oleObj>
              </mc:Fallback>
            </mc:AlternateContent>
          </a:graphicData>
        </a:graphic>
      </p:graphicFrame>
      <p:graphicFrame>
        <p:nvGraphicFramePr>
          <p:cNvPr id="148486" name="Object 6"/>
          <p:cNvGraphicFramePr>
            <a:graphicFrameLocks noChangeAspect="1"/>
          </p:cNvGraphicFramePr>
          <p:nvPr/>
        </p:nvGraphicFramePr>
        <p:xfrm>
          <a:off x="2362200" y="2438400"/>
          <a:ext cx="3886200" cy="1828800"/>
        </p:xfrm>
        <a:graphic>
          <a:graphicData uri="http://schemas.openxmlformats.org/presentationml/2006/ole">
            <mc:AlternateContent xmlns:mc="http://schemas.openxmlformats.org/markup-compatibility/2006">
              <mc:Choice xmlns:v="urn:schemas-microsoft-com:vml" Requires="v">
                <p:oleObj spid="_x0000_s36948" r:id="rId5" imgW="1803400" imgH="889000" progId="Equation.3">
                  <p:embed/>
                </p:oleObj>
              </mc:Choice>
              <mc:Fallback>
                <p:oleObj r:id="rId5" imgW="1803400" imgH="889000" progId="Equation.3">
                  <p:embed/>
                  <p:pic>
                    <p:nvPicPr>
                      <p:cNvPr id="14848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438400"/>
                        <a:ext cx="3886200" cy="1828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488" name="Object 8"/>
          <p:cNvGraphicFramePr>
            <a:graphicFrameLocks noChangeAspect="1"/>
          </p:cNvGraphicFramePr>
          <p:nvPr/>
        </p:nvGraphicFramePr>
        <p:xfrm>
          <a:off x="2362200" y="4724400"/>
          <a:ext cx="4605338" cy="1752600"/>
        </p:xfrm>
        <a:graphic>
          <a:graphicData uri="http://schemas.openxmlformats.org/presentationml/2006/ole">
            <mc:AlternateContent xmlns:mc="http://schemas.openxmlformats.org/markup-compatibility/2006">
              <mc:Choice xmlns:v="urn:schemas-microsoft-com:vml" Requires="v">
                <p:oleObj spid="_x0000_s36949" r:id="rId7" imgW="1739900" imgH="889000" progId="Equation.3">
                  <p:embed/>
                </p:oleObj>
              </mc:Choice>
              <mc:Fallback>
                <p:oleObj r:id="rId7" imgW="1739900" imgH="889000" progId="Equation.3">
                  <p:embed/>
                  <p:pic>
                    <p:nvPicPr>
                      <p:cNvPr id="14848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724400"/>
                        <a:ext cx="4605338" cy="1752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1" name="Line 11"/>
          <p:cNvSpPr>
            <a:spLocks noChangeShapeType="1"/>
          </p:cNvSpPr>
          <p:nvPr/>
        </p:nvSpPr>
        <p:spPr bwMode="auto">
          <a:xfrm>
            <a:off x="4114800" y="304800"/>
            <a:ext cx="0" cy="304800"/>
          </a:xfrm>
          <a:prstGeom prst="line">
            <a:avLst/>
          </a:prstGeom>
          <a:noFill/>
          <a:ln w="9525">
            <a:solidFill>
              <a:schemeClr val="tx1"/>
            </a:solidFill>
            <a:round/>
            <a:headEnd/>
            <a:tailEnd type="triangle" w="med" len="med"/>
          </a:ln>
        </p:spPr>
        <p:txBody>
          <a:bodyPr/>
          <a:lstStyle/>
          <a:p>
            <a:endParaRPr lang="zh-CN" altLang="en-US"/>
          </a:p>
        </p:txBody>
      </p:sp>
      <p:sp>
        <p:nvSpPr>
          <p:cNvPr id="148493" name="Line 13"/>
          <p:cNvSpPr>
            <a:spLocks noChangeShapeType="1"/>
          </p:cNvSpPr>
          <p:nvPr/>
        </p:nvSpPr>
        <p:spPr bwMode="auto">
          <a:xfrm>
            <a:off x="4191000" y="4267200"/>
            <a:ext cx="0" cy="457200"/>
          </a:xfrm>
          <a:prstGeom prst="line">
            <a:avLst/>
          </a:prstGeom>
          <a:noFill/>
          <a:ln w="9525">
            <a:solidFill>
              <a:schemeClr val="tx1"/>
            </a:solidFill>
            <a:round/>
            <a:headEnd/>
            <a:tailEnd type="triangle" w="med" len="med"/>
          </a:ln>
        </p:spPr>
        <p:txBody>
          <a:bodyPr/>
          <a:lstStyle/>
          <a:p>
            <a:endParaRPr lang="zh-CN" altLang="en-US"/>
          </a:p>
        </p:txBody>
      </p:sp>
      <p:sp>
        <p:nvSpPr>
          <p:cNvPr id="148494" name="Line 14"/>
          <p:cNvSpPr>
            <a:spLocks noChangeShapeType="1"/>
          </p:cNvSpPr>
          <p:nvPr/>
        </p:nvSpPr>
        <p:spPr bwMode="auto">
          <a:xfrm>
            <a:off x="4191000" y="2133600"/>
            <a:ext cx="0" cy="304800"/>
          </a:xfrm>
          <a:prstGeom prst="line">
            <a:avLst/>
          </a:prstGeom>
          <a:noFill/>
          <a:ln w="9525">
            <a:solidFill>
              <a:schemeClr val="tx1"/>
            </a:solidFill>
            <a:round/>
            <a:headEnd/>
            <a:tailEnd type="triangle" w="med" len="med"/>
          </a:ln>
        </p:spPr>
        <p:txBody>
          <a:bodyPr/>
          <a:lstStyle/>
          <a:p>
            <a:endParaRPr lang="zh-CN" altLang="en-US"/>
          </a:p>
        </p:txBody>
      </p:sp>
      <p:sp>
        <p:nvSpPr>
          <p:cNvPr id="148496" name="AutoShape 16"/>
          <p:cNvSpPr>
            <a:spLocks/>
          </p:cNvSpPr>
          <p:nvPr/>
        </p:nvSpPr>
        <p:spPr bwMode="auto">
          <a:xfrm>
            <a:off x="8839200" y="1219200"/>
            <a:ext cx="1447800" cy="838200"/>
          </a:xfrm>
          <a:prstGeom prst="borderCallout2">
            <a:avLst>
              <a:gd name="adj1" fmla="val 13634"/>
              <a:gd name="adj2" fmla="val -5264"/>
              <a:gd name="adj3" fmla="val 13634"/>
              <a:gd name="adj4" fmla="val -10856"/>
              <a:gd name="adj5" fmla="val 53787"/>
              <a:gd name="adj6" fmla="val -31139"/>
            </a:avLst>
          </a:prstGeom>
          <a:solidFill>
            <a:schemeClr val="bg1"/>
          </a:solidFill>
          <a:ln w="9525">
            <a:solidFill>
              <a:srgbClr val="0000FF"/>
            </a:solidFill>
            <a:miter lim="800000"/>
            <a:headEnd/>
            <a:tailEnd/>
          </a:ln>
        </p:spPr>
        <p:txBody>
          <a:bodyPr/>
          <a:lstStyle/>
          <a:p>
            <a:pPr algn="ctr"/>
            <a:r>
              <a:rPr lang="zh-CN" altLang="en-US">
                <a:latin typeface="宋体" pitchFamily="2" charset="-122"/>
              </a:rPr>
              <a:t>对数似然函数</a:t>
            </a:r>
            <a:r>
              <a:rPr lang="zh-CN" altLang="en-US"/>
              <a:t> </a:t>
            </a:r>
          </a:p>
        </p:txBody>
      </p:sp>
      <p:sp>
        <p:nvSpPr>
          <p:cNvPr id="148497" name="AutoShape 17"/>
          <p:cNvSpPr>
            <a:spLocks/>
          </p:cNvSpPr>
          <p:nvPr/>
        </p:nvSpPr>
        <p:spPr bwMode="auto">
          <a:xfrm>
            <a:off x="8458200" y="2743200"/>
            <a:ext cx="1828800" cy="1219200"/>
          </a:xfrm>
          <a:prstGeom prst="borderCallout2">
            <a:avLst>
              <a:gd name="adj1" fmla="val 9375"/>
              <a:gd name="adj2" fmla="val -4167"/>
              <a:gd name="adj3" fmla="val 9375"/>
              <a:gd name="adj4" fmla="val -28648"/>
              <a:gd name="adj5" fmla="val 56250"/>
              <a:gd name="adj6" fmla="val -117102"/>
            </a:avLst>
          </a:prstGeom>
          <a:solidFill>
            <a:schemeClr val="bg1"/>
          </a:solidFill>
          <a:ln w="9525">
            <a:solidFill>
              <a:srgbClr val="0000FF"/>
            </a:solidFill>
            <a:miter lim="800000"/>
            <a:headEnd/>
            <a:tailEnd/>
          </a:ln>
        </p:spPr>
        <p:txBody>
          <a:bodyPr/>
          <a:lstStyle/>
          <a:p>
            <a:pPr algn="ctr"/>
            <a:r>
              <a:rPr lang="zh-CN" altLang="en-US">
                <a:latin typeface="宋体" pitchFamily="2" charset="-122"/>
              </a:rPr>
              <a:t>对数似然函数极大化的一阶条件</a:t>
            </a:r>
          </a:p>
        </p:txBody>
      </p:sp>
      <p:sp>
        <p:nvSpPr>
          <p:cNvPr id="148498" name="AutoShape 18"/>
          <p:cNvSpPr>
            <a:spLocks/>
          </p:cNvSpPr>
          <p:nvPr/>
        </p:nvSpPr>
        <p:spPr bwMode="auto">
          <a:xfrm>
            <a:off x="8305800" y="5029200"/>
            <a:ext cx="1968500" cy="838200"/>
          </a:xfrm>
          <a:prstGeom prst="borderCallout2">
            <a:avLst>
              <a:gd name="adj1" fmla="val 13634"/>
              <a:gd name="adj2" fmla="val -3870"/>
              <a:gd name="adj3" fmla="val 13634"/>
              <a:gd name="adj4" fmla="val -16694"/>
              <a:gd name="adj5" fmla="val 74241"/>
              <a:gd name="adj6" fmla="val -62986"/>
            </a:avLst>
          </a:prstGeom>
          <a:solidFill>
            <a:schemeClr val="bg1"/>
          </a:solidFill>
          <a:ln w="9525">
            <a:solidFill>
              <a:srgbClr val="0000FF"/>
            </a:solidFill>
            <a:miter lim="800000"/>
            <a:headEnd/>
            <a:tailEnd/>
          </a:ln>
        </p:spPr>
        <p:txBody>
          <a:bodyPr/>
          <a:lstStyle/>
          <a:p>
            <a:pPr algn="ctr"/>
            <a:r>
              <a:rPr lang="zh-CN" altLang="en-US"/>
              <a:t>结构参数的</a:t>
            </a:r>
            <a:r>
              <a:rPr lang="en-US" altLang="zh-CN"/>
              <a:t>ML</a:t>
            </a:r>
            <a:r>
              <a:rPr lang="zh-CN" altLang="en-US"/>
              <a:t>估计量</a:t>
            </a:r>
          </a:p>
        </p:txBody>
      </p:sp>
      <p:sp>
        <p:nvSpPr>
          <p:cNvPr id="11" name="灯片编号占位符 10"/>
          <p:cNvSpPr>
            <a:spLocks noGrp="1"/>
          </p:cNvSpPr>
          <p:nvPr>
            <p:ph type="sldNum" sz="quarter" idx="12"/>
          </p:nvPr>
        </p:nvSpPr>
        <p:spPr/>
        <p:txBody>
          <a:bodyPr/>
          <a:lstStyle/>
          <a:p>
            <a:pPr>
              <a:defRPr/>
            </a:pPr>
            <a:fld id="{296002CF-679C-41C3-B9B0-CF0B53D2FE56}" type="slidenum">
              <a:rPr lang="en-US" altLang="zh-CN" smtClean="0"/>
              <a:pPr>
                <a:defRPr/>
              </a:pPr>
              <a:t>112</a:t>
            </a:fld>
            <a:endParaRPr lang="en-US" altLang="zh-CN"/>
          </a:p>
        </p:txBody>
      </p:sp>
    </p:spTree>
    <p:extLst>
      <p:ext uri="{BB962C8B-B14F-4D97-AF65-F5344CB8AC3E}">
        <p14:creationId xmlns:p14="http://schemas.microsoft.com/office/powerpoint/2010/main" val="33326165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113</a:t>
            </a:fld>
            <a:endParaRPr lang="en-US" altLang="zh-CN"/>
          </a:p>
        </p:txBody>
      </p:sp>
      <p:sp>
        <p:nvSpPr>
          <p:cNvPr id="5" name="Rectangle 2"/>
          <p:cNvSpPr>
            <a:spLocks noGrp="1" noChangeArrowheads="1"/>
          </p:cNvSpPr>
          <p:nvPr>
            <p:ph idx="1"/>
          </p:nvPr>
        </p:nvSpPr>
        <p:spPr>
          <a:xfrm>
            <a:off x="2207568" y="2710208"/>
            <a:ext cx="7772400" cy="4114800"/>
          </a:xfrm>
        </p:spPr>
        <p:txBody>
          <a:bodyPr/>
          <a:lstStyle/>
          <a:p>
            <a:pPr marL="0" indent="0">
              <a:buNone/>
            </a:pPr>
            <a:r>
              <a:rPr lang="zh-CN" altLang="en-US" sz="3600" b="1" dirty="0">
                <a:solidFill>
                  <a:srgbClr val="FF0000"/>
                </a:solidFill>
                <a:ea typeface="楷体_GB2312" pitchFamily="49" charset="-122"/>
              </a:rPr>
              <a:t>        三、参数估计的距估计法</a:t>
            </a:r>
          </a:p>
        </p:txBody>
      </p:sp>
    </p:spTree>
    <p:extLst>
      <p:ext uri="{BB962C8B-B14F-4D97-AF65-F5344CB8AC3E}">
        <p14:creationId xmlns:p14="http://schemas.microsoft.com/office/powerpoint/2010/main" val="81971700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5560" y="639961"/>
            <a:ext cx="7992888" cy="4114800"/>
          </a:xfrm>
        </p:spPr>
        <p:txBody>
          <a:bodyPr/>
          <a:lstStyle/>
          <a:p>
            <a:r>
              <a:rPr lang="zh-CN" altLang="en-US" dirty="0"/>
              <a:t>距估计的基本原理是用相应的样本矩来估计总体矩。</a:t>
            </a:r>
            <a:endParaRPr lang="en-US" altLang="zh-CN" dirty="0"/>
          </a:p>
          <a:p>
            <a:r>
              <a:rPr lang="zh-CN" altLang="en-US" dirty="0"/>
              <a:t>对一元回归模型的假设中，通过随机干扰项的条件零均值假设可得到它的非条件零均值以及它与变量的同期不相关性，意味着存在如下两个总体矩条件：</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114</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4902605" y="3636057"/>
                <a:ext cx="12133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𝑖</m:t>
                              </m:r>
                            </m:sub>
                          </m:sSub>
                        </m:e>
                      </m:d>
                      <m:r>
                        <a:rPr lang="en-US" altLang="zh-CN" i="1">
                          <a:latin typeface="Cambria Math"/>
                        </a:rPr>
                        <m:t>=0</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902605" y="3636057"/>
                <a:ext cx="1213345" cy="369332"/>
              </a:xfrm>
              <a:prstGeom prst="rect">
                <a:avLst/>
              </a:prstGeom>
              <a:blipFill>
                <a:blip r:embed="rId3"/>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881972" y="4293096"/>
                <a:ext cx="2716834" cy="369332"/>
              </a:xfrm>
              <a:prstGeom prst="rect">
                <a:avLst/>
              </a:prstGeom>
              <a:noFill/>
            </p:spPr>
            <p:txBody>
              <a:bodyPr wrap="none" rtlCol="0">
                <a:spAutoFit/>
              </a:bodyPr>
              <a:lstStyle/>
              <a:p>
                <a:r>
                  <a:rPr lang="en-US" altLang="zh-CN" dirty="0"/>
                  <a:t>Cov</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𝑋</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𝑖</m:t>
                            </m:r>
                          </m:sub>
                        </m:sSub>
                      </m:e>
                    </m:d>
                    <m:r>
                      <a:rPr lang="en-US" altLang="zh-CN" i="1">
                        <a:latin typeface="Cambria Math"/>
                      </a:rPr>
                      <m:t>=</m:t>
                    </m:r>
                    <m:r>
                      <a:rPr lang="en-US" altLang="zh-CN" i="1">
                        <a:latin typeface="Cambria Math"/>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𝑋</m:t>
                            </m:r>
                          </m:e>
                          <m:sub>
                            <m:r>
                              <a:rPr lang="en-US" altLang="zh-CN" i="1">
                                <a:latin typeface="Cambria Math"/>
                              </a:rPr>
                              <m:t>𝑖</m:t>
                            </m:r>
                          </m:sub>
                        </m:sSub>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𝑖</m:t>
                            </m:r>
                          </m:sub>
                        </m:sSub>
                      </m:e>
                    </m:d>
                    <m:r>
                      <a:rPr lang="en-US" altLang="zh-CN" i="1">
                        <a:latin typeface="Cambria Math"/>
                      </a:rPr>
                      <m:t>=0</m:t>
                    </m:r>
                  </m:oMath>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881972" y="4293096"/>
                <a:ext cx="2716834" cy="369332"/>
              </a:xfrm>
              <a:prstGeom prst="rect">
                <a:avLst/>
              </a:prstGeom>
              <a:blipFill>
                <a:blip r:embed="rId4"/>
                <a:stretch>
                  <a:fillRect l="-2022" t="-8197" b="-24590"/>
                </a:stretch>
              </a:blipFill>
            </p:spPr>
            <p:txBody>
              <a:bodyPr/>
              <a:lstStyle/>
              <a:p>
                <a:r>
                  <a:rPr lang="zh-CN" altLang="en-US">
                    <a:noFill/>
                  </a:rPr>
                  <a:t> </a:t>
                </a:r>
              </a:p>
            </p:txBody>
          </p:sp>
        </mc:Fallback>
      </mc:AlternateContent>
      <p:graphicFrame>
        <p:nvGraphicFramePr>
          <p:cNvPr id="8" name="对象 7"/>
          <p:cNvGraphicFramePr>
            <a:graphicFrameLocks noChangeAspect="1"/>
          </p:cNvGraphicFramePr>
          <p:nvPr>
            <p:extLst/>
          </p:nvPr>
        </p:nvGraphicFramePr>
        <p:xfrm>
          <a:off x="4005471" y="5517232"/>
          <a:ext cx="3462337" cy="1219200"/>
        </p:xfrm>
        <a:graphic>
          <a:graphicData uri="http://schemas.openxmlformats.org/presentationml/2006/ole">
            <mc:AlternateContent xmlns:mc="http://schemas.openxmlformats.org/markup-compatibility/2006">
              <mc:Choice xmlns:v="urn:schemas-microsoft-com:vml" Requires="v">
                <p:oleObj spid="_x0000_s37917" r:id="rId5" imgW="1714500" imgH="533400" progId="Equation.DSMT4">
                  <p:embed/>
                </p:oleObj>
              </mc:Choice>
              <mc:Fallback>
                <p:oleObj r:id="rId5" imgW="1714500" imgH="533400" progId="Equation.DSMT4">
                  <p:embed/>
                  <p:pic>
                    <p:nvPicPr>
                      <p:cNvPr id="8"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5471" y="5517232"/>
                        <a:ext cx="3462337" cy="1219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下箭头 8"/>
          <p:cNvSpPr/>
          <p:nvPr/>
        </p:nvSpPr>
        <p:spPr bwMode="auto">
          <a:xfrm>
            <a:off x="5375920" y="4941168"/>
            <a:ext cx="648072"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zh-CN" altLang="en-US" sz="2400">
              <a:latin typeface="Times New Roman" charset="0"/>
              <a:ea typeface="宋体" pitchFamily="2" charset="-122"/>
            </a:endParaRPr>
          </a:p>
        </p:txBody>
      </p:sp>
    </p:spTree>
    <p:extLst>
      <p:ext uri="{BB962C8B-B14F-4D97-AF65-F5344CB8AC3E}">
        <p14:creationId xmlns:p14="http://schemas.microsoft.com/office/powerpoint/2010/main" val="311953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209800" y="1676400"/>
            <a:ext cx="7772400" cy="3048000"/>
          </a:xfrm>
        </p:spPr>
        <p:txBody>
          <a:bodyPr/>
          <a:lstStyle/>
          <a:p>
            <a:pPr algn="ctr" eaLnBrk="1" hangingPunct="1"/>
            <a:r>
              <a:rPr lang="zh-CN" altLang="en-US" sz="3600" b="1" dirty="0">
                <a:solidFill>
                  <a:srgbClr val="FF0000"/>
                </a:solidFill>
                <a:ea typeface="楷体_GB2312" pitchFamily="49" charset="-122"/>
              </a:rPr>
              <a:t>四、最小二乘估计量的性质</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115</a:t>
            </a:fld>
            <a:endParaRPr lang="en-US" altLang="zh-CN"/>
          </a:p>
        </p:txBody>
      </p:sp>
    </p:spTree>
    <p:extLst>
      <p:ext uri="{BB962C8B-B14F-4D97-AF65-F5344CB8AC3E}">
        <p14:creationId xmlns:p14="http://schemas.microsoft.com/office/powerpoint/2010/main" val="27857202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09800" y="381000"/>
            <a:ext cx="7772400" cy="533400"/>
          </a:xfrm>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、概述</a:t>
            </a:r>
          </a:p>
        </p:txBody>
      </p:sp>
      <p:sp>
        <p:nvSpPr>
          <p:cNvPr id="151555" name="Rectangle 3"/>
          <p:cNvSpPr>
            <a:spLocks noGrp="1" noChangeArrowheads="1"/>
          </p:cNvSpPr>
          <p:nvPr>
            <p:ph type="body" idx="1"/>
          </p:nvPr>
        </p:nvSpPr>
        <p:spPr>
          <a:xfrm>
            <a:off x="2209800" y="990600"/>
            <a:ext cx="7772400" cy="5638800"/>
          </a:xfrm>
        </p:spPr>
        <p:txBody>
          <a:bodyPr/>
          <a:lstStyle/>
          <a:p>
            <a:pPr eaLnBrk="1" hangingPunct="1"/>
            <a:r>
              <a:rPr lang="zh-CN" altLang="en-US" b="1"/>
              <a:t>当模型参数估计出后，需考虑参数估计值的精度，即是否能代表总体参数的真值，或者说需考察参数估计量的统计性质。</a:t>
            </a:r>
          </a:p>
          <a:p>
            <a:pPr eaLnBrk="1" hangingPunct="1">
              <a:lnSpc>
                <a:spcPct val="90000"/>
              </a:lnSpc>
            </a:pPr>
            <a:r>
              <a:rPr lang="zh-CN" altLang="en-US" b="1">
                <a:latin typeface="宋体" pitchFamily="2" charset="-122"/>
              </a:rPr>
              <a:t>准则：</a:t>
            </a:r>
          </a:p>
          <a:p>
            <a:pPr lvl="1" eaLnBrk="1" hangingPunct="1">
              <a:lnSpc>
                <a:spcPct val="90000"/>
              </a:lnSpc>
            </a:pPr>
            <a:r>
              <a:rPr lang="zh-CN" altLang="en-US" b="1">
                <a:solidFill>
                  <a:srgbClr val="FF0000"/>
                </a:solidFill>
                <a:latin typeface="宋体" pitchFamily="2" charset="-122"/>
              </a:rPr>
              <a:t>线性性</a:t>
            </a:r>
            <a:r>
              <a:rPr lang="en-US" altLang="zh-CN" b="1">
                <a:solidFill>
                  <a:srgbClr val="FF0000"/>
                </a:solidFill>
                <a:latin typeface="宋体" pitchFamily="2" charset="-122"/>
              </a:rPr>
              <a:t>(</a:t>
            </a:r>
            <a:r>
              <a:rPr lang="en-US" altLang="zh-CN" b="1">
                <a:solidFill>
                  <a:srgbClr val="FF0000"/>
                </a:solidFill>
              </a:rPr>
              <a:t>linear</a:t>
            </a:r>
            <a:r>
              <a:rPr lang="en-US" altLang="zh-CN" b="1">
                <a:solidFill>
                  <a:srgbClr val="FF0000"/>
                </a:solidFill>
                <a:latin typeface="宋体" pitchFamily="2" charset="-122"/>
              </a:rPr>
              <a:t>)</a:t>
            </a:r>
            <a:r>
              <a:rPr lang="zh-CN" altLang="en-US" b="1">
                <a:latin typeface="宋体" pitchFamily="2" charset="-122"/>
              </a:rPr>
              <a:t>，即它是否是另一随机变量的线性函数；</a:t>
            </a:r>
          </a:p>
          <a:p>
            <a:pPr lvl="1" eaLnBrk="1" hangingPunct="1">
              <a:lnSpc>
                <a:spcPct val="90000"/>
              </a:lnSpc>
            </a:pPr>
            <a:r>
              <a:rPr lang="zh-CN" altLang="en-US" b="1">
                <a:solidFill>
                  <a:srgbClr val="FF0000"/>
                </a:solidFill>
                <a:latin typeface="宋体" pitchFamily="2" charset="-122"/>
              </a:rPr>
              <a:t>无偏性</a:t>
            </a:r>
            <a:r>
              <a:rPr lang="en-US" altLang="zh-CN" b="1">
                <a:solidFill>
                  <a:srgbClr val="FF0000"/>
                </a:solidFill>
                <a:latin typeface="宋体" pitchFamily="2" charset="-122"/>
              </a:rPr>
              <a:t>(</a:t>
            </a:r>
            <a:r>
              <a:rPr lang="en-US" altLang="zh-CN" b="1">
                <a:solidFill>
                  <a:srgbClr val="FF0000"/>
                </a:solidFill>
              </a:rPr>
              <a:t>unbiased</a:t>
            </a:r>
            <a:r>
              <a:rPr lang="en-US" altLang="zh-CN" b="1">
                <a:solidFill>
                  <a:srgbClr val="FF0000"/>
                </a:solidFill>
                <a:latin typeface="宋体" pitchFamily="2" charset="-122"/>
              </a:rPr>
              <a:t>)</a:t>
            </a:r>
            <a:r>
              <a:rPr lang="zh-CN" altLang="en-US" b="1">
                <a:latin typeface="宋体" pitchFamily="2" charset="-122"/>
              </a:rPr>
              <a:t>，即它的均值或期望值是否等于总体的真实值；</a:t>
            </a:r>
          </a:p>
          <a:p>
            <a:pPr lvl="1" eaLnBrk="1" hangingPunct="1">
              <a:lnSpc>
                <a:spcPct val="90000"/>
              </a:lnSpc>
            </a:pPr>
            <a:r>
              <a:rPr lang="zh-CN" altLang="en-US" b="1">
                <a:solidFill>
                  <a:srgbClr val="FF0000"/>
                </a:solidFill>
                <a:latin typeface="宋体" pitchFamily="2" charset="-122"/>
              </a:rPr>
              <a:t>有效性</a:t>
            </a:r>
            <a:r>
              <a:rPr lang="en-US" altLang="zh-CN" b="1">
                <a:solidFill>
                  <a:srgbClr val="FF0000"/>
                </a:solidFill>
                <a:latin typeface="宋体" pitchFamily="2" charset="-122"/>
              </a:rPr>
              <a:t>(</a:t>
            </a:r>
            <a:r>
              <a:rPr lang="en-US" altLang="zh-CN" b="1">
                <a:solidFill>
                  <a:srgbClr val="FF0000"/>
                </a:solidFill>
              </a:rPr>
              <a:t>efficient</a:t>
            </a:r>
            <a:r>
              <a:rPr lang="en-US" altLang="zh-CN" b="1">
                <a:solidFill>
                  <a:srgbClr val="FF0000"/>
                </a:solidFill>
                <a:latin typeface="宋体" pitchFamily="2" charset="-122"/>
              </a:rPr>
              <a:t>)</a:t>
            </a:r>
            <a:r>
              <a:rPr lang="zh-CN" altLang="en-US" b="1">
                <a:latin typeface="宋体" pitchFamily="2" charset="-122"/>
              </a:rPr>
              <a:t>，即它是否在所有线性无偏估计量中具有最小方差。</a:t>
            </a:r>
          </a:p>
          <a:p>
            <a:pPr eaLnBrk="1" hangingPunct="1">
              <a:spcBef>
                <a:spcPct val="50000"/>
              </a:spcBef>
            </a:pPr>
            <a:r>
              <a:rPr lang="zh-CN" altLang="en-US" b="1">
                <a:latin typeface="宋体" pitchFamily="2" charset="-122"/>
              </a:rPr>
              <a:t>这三个准则也称作估计量的</a:t>
            </a:r>
            <a:r>
              <a:rPr lang="zh-CN" altLang="en-US" b="1">
                <a:solidFill>
                  <a:srgbClr val="FF0000"/>
                </a:solidFill>
                <a:latin typeface="宋体" pitchFamily="2" charset="-122"/>
              </a:rPr>
              <a:t>小样本性质</a:t>
            </a:r>
            <a:r>
              <a:rPr lang="zh-CN" altLang="en-US" b="1">
                <a:solidFill>
                  <a:schemeClr val="accent2"/>
                </a:solidFill>
                <a:latin typeface="宋体" pitchFamily="2" charset="-122"/>
              </a:rPr>
              <a:t>。</a:t>
            </a:r>
            <a:r>
              <a:rPr lang="zh-CN" altLang="en-US" b="1">
                <a:latin typeface="宋体" pitchFamily="2" charset="-122"/>
              </a:rPr>
              <a:t>拥有这类性质的估计量称为</a:t>
            </a:r>
            <a:r>
              <a:rPr lang="zh-CN" altLang="en-US" b="1">
                <a:solidFill>
                  <a:srgbClr val="FF0000"/>
                </a:solidFill>
                <a:latin typeface="宋体" pitchFamily="2" charset="-122"/>
              </a:rPr>
              <a:t>最佳线性无偏估计量（</a:t>
            </a:r>
            <a:r>
              <a:rPr lang="en-US" altLang="zh-CN" b="1">
                <a:solidFill>
                  <a:srgbClr val="FF0000"/>
                </a:solidFill>
              </a:rPr>
              <a:t>best liner unbiased estimator, BLUE</a:t>
            </a:r>
            <a:r>
              <a:rPr lang="zh-CN" altLang="en-US" b="1">
                <a:solidFill>
                  <a:srgbClr val="FF0000"/>
                </a:solidFill>
                <a:latin typeface="宋体" pitchFamily="2" charset="-122"/>
              </a:rPr>
              <a:t>）</a:t>
            </a:r>
            <a:r>
              <a:rPr lang="zh-CN" altLang="en-US" b="1">
                <a:latin typeface="宋体" pitchFamily="2" charset="-122"/>
              </a:rPr>
              <a:t>。</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116</a:t>
            </a:fld>
            <a:endParaRPr lang="en-US" altLang="zh-CN"/>
          </a:p>
        </p:txBody>
      </p:sp>
    </p:spTree>
    <p:extLst>
      <p:ext uri="{BB962C8B-B14F-4D97-AF65-F5344CB8AC3E}">
        <p14:creationId xmlns:p14="http://schemas.microsoft.com/office/powerpoint/2010/main" val="21579583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2209800" y="1295400"/>
            <a:ext cx="7772400" cy="3886200"/>
          </a:xfrm>
        </p:spPr>
        <p:txBody>
          <a:bodyPr/>
          <a:lstStyle/>
          <a:p>
            <a:pPr eaLnBrk="1" hangingPunct="1"/>
            <a:r>
              <a:rPr lang="zh-CN" altLang="en-US" b="1">
                <a:latin typeface="宋体" pitchFamily="2" charset="-122"/>
              </a:rPr>
              <a:t>当不满足小样本性质时，需进一步考察估计量的</a:t>
            </a:r>
            <a:r>
              <a:rPr lang="zh-CN" altLang="en-US" b="1">
                <a:solidFill>
                  <a:srgbClr val="FF0000"/>
                </a:solidFill>
                <a:latin typeface="宋体" pitchFamily="2" charset="-122"/>
              </a:rPr>
              <a:t>大样本或渐近性质</a:t>
            </a:r>
            <a:r>
              <a:rPr lang="en-US" altLang="zh-CN" b="1">
                <a:solidFill>
                  <a:srgbClr val="FF0000"/>
                </a:solidFill>
                <a:latin typeface="宋体" pitchFamily="2" charset="-122"/>
              </a:rPr>
              <a:t>(</a:t>
            </a:r>
            <a:r>
              <a:rPr lang="en-US" altLang="zh-CN" b="1">
                <a:solidFill>
                  <a:srgbClr val="FF0000"/>
                </a:solidFill>
              </a:rPr>
              <a:t>asymptotic properties</a:t>
            </a:r>
            <a:r>
              <a:rPr lang="en-US" altLang="zh-CN" b="1">
                <a:solidFill>
                  <a:srgbClr val="FF0000"/>
                </a:solidFill>
                <a:latin typeface="宋体" pitchFamily="2" charset="-122"/>
              </a:rPr>
              <a:t>)</a:t>
            </a:r>
            <a:r>
              <a:rPr lang="zh-CN" altLang="en-US" b="1">
                <a:latin typeface="宋体" pitchFamily="2" charset="-122"/>
              </a:rPr>
              <a:t>：</a:t>
            </a:r>
          </a:p>
          <a:p>
            <a:pPr lvl="1" algn="just" eaLnBrk="1" hangingPunct="1">
              <a:spcBef>
                <a:spcPct val="50000"/>
              </a:spcBef>
            </a:pPr>
            <a:r>
              <a:rPr lang="zh-CN" altLang="en-US" b="1">
                <a:solidFill>
                  <a:srgbClr val="FF0000"/>
                </a:solidFill>
              </a:rPr>
              <a:t>渐近无偏性</a:t>
            </a:r>
            <a:r>
              <a:rPr lang="zh-CN" altLang="en-US" b="1"/>
              <a:t>，即样本容量趋于无穷大时，是否它的均值序列趋于总体真值；</a:t>
            </a:r>
          </a:p>
          <a:p>
            <a:pPr lvl="1" algn="just" eaLnBrk="1" hangingPunct="1">
              <a:spcBef>
                <a:spcPct val="50000"/>
              </a:spcBef>
            </a:pPr>
            <a:r>
              <a:rPr lang="zh-CN" altLang="en-US" b="1">
                <a:solidFill>
                  <a:srgbClr val="FF0000"/>
                </a:solidFill>
              </a:rPr>
              <a:t>一致性</a:t>
            </a:r>
            <a:r>
              <a:rPr lang="zh-CN" altLang="en-US" b="1"/>
              <a:t>，即样本容量趋于无穷大时，它是否依概率收敛于总体的真值；</a:t>
            </a:r>
          </a:p>
          <a:p>
            <a:pPr lvl="1" algn="just" eaLnBrk="1" hangingPunct="1">
              <a:spcBef>
                <a:spcPct val="50000"/>
              </a:spcBef>
            </a:pPr>
            <a:r>
              <a:rPr lang="zh-CN" altLang="en-US" b="1">
                <a:solidFill>
                  <a:srgbClr val="FF0000"/>
                </a:solidFill>
              </a:rPr>
              <a:t>渐近有效性</a:t>
            </a:r>
            <a:r>
              <a:rPr lang="zh-CN" altLang="en-US" b="1"/>
              <a:t>，即样本容量趋于无穷大时，是否它在所有的一致估计量中具有最小的渐近方差。</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117</a:t>
            </a:fld>
            <a:endParaRPr lang="en-US" altLang="zh-CN"/>
          </a:p>
        </p:txBody>
      </p:sp>
    </p:spTree>
    <p:extLst>
      <p:ext uri="{BB962C8B-B14F-4D97-AF65-F5344CB8AC3E}">
        <p14:creationId xmlns:p14="http://schemas.microsoft.com/office/powerpoint/2010/main" val="283066545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81200" y="381000"/>
            <a:ext cx="8305800" cy="914400"/>
          </a:xfrm>
        </p:spPr>
        <p:txBody>
          <a:bodyPr/>
          <a:lstStyle/>
          <a:p>
            <a:pPr algn="l" eaLnBrk="1" hangingPunct="1"/>
            <a:r>
              <a:rPr lang="en-US" altLang="zh-CN" sz="3200" b="1">
                <a:solidFill>
                  <a:schemeClr val="accent2"/>
                </a:solidFill>
                <a:ea typeface="楷体_GB2312" pitchFamily="49" charset="-122"/>
              </a:rPr>
              <a:t>2</a:t>
            </a:r>
            <a:r>
              <a:rPr lang="zh-CN" altLang="en-US" sz="3200" b="1">
                <a:solidFill>
                  <a:schemeClr val="accent2"/>
                </a:solidFill>
                <a:ea typeface="楷体_GB2312" pitchFamily="49" charset="-122"/>
              </a:rPr>
              <a:t>、高斯</a:t>
            </a:r>
            <a:r>
              <a:rPr lang="en-US" altLang="zh-CN" sz="3200" b="1">
                <a:solidFill>
                  <a:schemeClr val="accent2"/>
                </a:solidFill>
                <a:ea typeface="楷体_GB2312" pitchFamily="49" charset="-122"/>
              </a:rPr>
              <a:t>—</a:t>
            </a:r>
            <a:r>
              <a:rPr lang="zh-CN" altLang="en-US" sz="3200" b="1">
                <a:solidFill>
                  <a:schemeClr val="accent2"/>
                </a:solidFill>
                <a:ea typeface="楷体_GB2312" pitchFamily="49" charset="-122"/>
              </a:rPr>
              <a:t>马尔可夫定理</a:t>
            </a:r>
            <a:r>
              <a:rPr lang="en-US" altLang="zh-CN" sz="2800" b="1">
                <a:solidFill>
                  <a:schemeClr val="accent2"/>
                </a:solidFill>
                <a:ea typeface="楷体_GB2312" pitchFamily="49" charset="-122"/>
              </a:rPr>
              <a:t>(Gauss-Markov theorem)</a:t>
            </a:r>
          </a:p>
        </p:txBody>
      </p:sp>
      <p:sp>
        <p:nvSpPr>
          <p:cNvPr id="153603" name="Rectangle 3"/>
          <p:cNvSpPr>
            <a:spLocks noGrp="1" noChangeArrowheads="1"/>
          </p:cNvSpPr>
          <p:nvPr>
            <p:ph type="body" idx="1"/>
          </p:nvPr>
        </p:nvSpPr>
        <p:spPr>
          <a:xfrm>
            <a:off x="2063552" y="2204864"/>
            <a:ext cx="7772400" cy="2590800"/>
          </a:xfrm>
        </p:spPr>
        <p:txBody>
          <a:bodyPr/>
          <a:lstStyle/>
          <a:p>
            <a:pPr eaLnBrk="1" hangingPunct="1">
              <a:lnSpc>
                <a:spcPct val="200000"/>
              </a:lnSpc>
            </a:pPr>
            <a:r>
              <a:rPr lang="zh-CN" altLang="en-US" b="1" dirty="0">
                <a:ea typeface="楷体_GB2312" pitchFamily="49" charset="-122"/>
              </a:rPr>
              <a:t>在给定经典线性回归的假定下，</a:t>
            </a:r>
            <a:r>
              <a:rPr lang="zh-CN" altLang="en-US" b="1" dirty="0">
                <a:solidFill>
                  <a:srgbClr val="FF0000"/>
                </a:solidFill>
                <a:ea typeface="楷体_GB2312" pitchFamily="49" charset="-122"/>
              </a:rPr>
              <a:t>最小二乘估计量是</a:t>
            </a:r>
            <a:r>
              <a:rPr lang="zh-CN" altLang="en-US" b="1" dirty="0">
                <a:ea typeface="楷体_GB2312" pitchFamily="49" charset="-122"/>
              </a:rPr>
              <a:t>具有最小方差的线性无偏估计量。</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118</a:t>
            </a:fld>
            <a:endParaRPr lang="en-US" altLang="zh-CN"/>
          </a:p>
        </p:txBody>
      </p:sp>
    </p:spTree>
    <p:extLst>
      <p:ext uri="{BB962C8B-B14F-4D97-AF65-F5344CB8AC3E}">
        <p14:creationId xmlns:p14="http://schemas.microsoft.com/office/powerpoint/2010/main" val="82748541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3"/>
          <p:cNvPicPr>
            <a:picLocks noChangeAspect="1" noChangeArrowheads="1"/>
          </p:cNvPicPr>
          <p:nvPr/>
        </p:nvPicPr>
        <p:blipFill>
          <a:blip r:embed="rId3" cstate="print"/>
          <a:srcRect/>
          <a:stretch>
            <a:fillRect/>
          </a:stretch>
        </p:blipFill>
        <p:spPr bwMode="auto">
          <a:xfrm>
            <a:off x="2209800" y="1219200"/>
            <a:ext cx="7162800" cy="914400"/>
          </a:xfrm>
          <a:prstGeom prst="rect">
            <a:avLst/>
          </a:prstGeom>
          <a:noFill/>
          <a:ln w="9525">
            <a:solidFill>
              <a:srgbClr val="FF0000"/>
            </a:solidFill>
            <a:miter lim="800000"/>
            <a:headEnd/>
            <a:tailEnd/>
          </a:ln>
        </p:spPr>
      </p:pic>
      <p:pic>
        <p:nvPicPr>
          <p:cNvPr id="69636" name="Picture 4"/>
          <p:cNvPicPr>
            <a:picLocks noChangeAspect="1" noChangeArrowheads="1"/>
          </p:cNvPicPr>
          <p:nvPr/>
        </p:nvPicPr>
        <p:blipFill>
          <a:blip r:embed="rId4" cstate="print"/>
          <a:srcRect/>
          <a:stretch>
            <a:fillRect/>
          </a:stretch>
        </p:blipFill>
        <p:spPr bwMode="auto">
          <a:xfrm>
            <a:off x="2209800" y="2590800"/>
            <a:ext cx="6553200" cy="914400"/>
          </a:xfrm>
          <a:prstGeom prst="rect">
            <a:avLst/>
          </a:prstGeom>
          <a:noFill/>
          <a:ln w="9525">
            <a:noFill/>
            <a:miter lim="800000"/>
            <a:headEnd/>
            <a:tailEnd/>
          </a:ln>
        </p:spPr>
      </p:pic>
      <p:graphicFrame>
        <p:nvGraphicFramePr>
          <p:cNvPr id="194560" name="Object 2048"/>
          <p:cNvGraphicFramePr>
            <a:graphicFrameLocks noChangeAspect="1"/>
          </p:cNvGraphicFramePr>
          <p:nvPr/>
        </p:nvGraphicFramePr>
        <p:xfrm>
          <a:off x="3048000" y="3657600"/>
          <a:ext cx="6477000" cy="838200"/>
        </p:xfrm>
        <a:graphic>
          <a:graphicData uri="http://schemas.openxmlformats.org/presentationml/2006/ole">
            <mc:AlternateContent xmlns:mc="http://schemas.openxmlformats.org/markup-compatibility/2006">
              <mc:Choice xmlns:v="urn:schemas-microsoft-com:vml" Requires="v">
                <p:oleObj spid="_x0000_s38995" name="位图图像" r:id="rId5" imgW="5934903" imgH="790476" progId="PBrush">
                  <p:embed/>
                </p:oleObj>
              </mc:Choice>
              <mc:Fallback>
                <p:oleObj name="位图图像" r:id="rId5" imgW="5934903" imgH="790476" progId="PBrush">
                  <p:embed/>
                  <p:pic>
                    <p:nvPicPr>
                      <p:cNvPr id="194560" name="Object 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657600"/>
                        <a:ext cx="6477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1" name="Object 2049"/>
          <p:cNvGraphicFramePr>
            <a:graphicFrameLocks noChangeAspect="1"/>
          </p:cNvGraphicFramePr>
          <p:nvPr/>
        </p:nvGraphicFramePr>
        <p:xfrm>
          <a:off x="3429000" y="4572000"/>
          <a:ext cx="3352800" cy="838200"/>
        </p:xfrm>
        <a:graphic>
          <a:graphicData uri="http://schemas.openxmlformats.org/presentationml/2006/ole">
            <mc:AlternateContent xmlns:mc="http://schemas.openxmlformats.org/markup-compatibility/2006">
              <mc:Choice xmlns:v="urn:schemas-microsoft-com:vml" Requires="v">
                <p:oleObj spid="_x0000_s38996" name="位图图像" r:id="rId7" imgW="2657846" imgH="724001" progId="PBrush">
                  <p:embed/>
                </p:oleObj>
              </mc:Choice>
              <mc:Fallback>
                <p:oleObj name="位图图像" r:id="rId7" imgW="2657846" imgH="724001" progId="PBrush">
                  <p:embed/>
                  <p:pic>
                    <p:nvPicPr>
                      <p:cNvPr id="194561" name="Object 20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572000"/>
                        <a:ext cx="335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2" name="Object 2050"/>
          <p:cNvGraphicFramePr>
            <a:graphicFrameLocks noChangeAspect="1"/>
          </p:cNvGraphicFramePr>
          <p:nvPr/>
        </p:nvGraphicFramePr>
        <p:xfrm>
          <a:off x="2819400" y="5486400"/>
          <a:ext cx="7467600" cy="762000"/>
        </p:xfrm>
        <a:graphic>
          <a:graphicData uri="http://schemas.openxmlformats.org/presentationml/2006/ole">
            <mc:AlternateContent xmlns:mc="http://schemas.openxmlformats.org/markup-compatibility/2006">
              <mc:Choice xmlns:v="urn:schemas-microsoft-com:vml" Requires="v">
                <p:oleObj spid="_x0000_s38997" name="位图图像" r:id="rId9" imgW="6335009" imgH="638264" progId="PBrush">
                  <p:embed/>
                </p:oleObj>
              </mc:Choice>
              <mc:Fallback>
                <p:oleObj name="位图图像" r:id="rId9" imgW="6335009" imgH="638264" progId="PBrush">
                  <p:embed/>
                  <p:pic>
                    <p:nvPicPr>
                      <p:cNvPr id="194562" name="Object 20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5486400"/>
                        <a:ext cx="746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297C79AA-C126-45BC-9481-050A611BAB6A}" type="slidenum">
              <a:rPr lang="en-US" altLang="zh-CN" smtClean="0"/>
              <a:pPr>
                <a:defRPr/>
              </a:pPr>
              <a:t>119</a:t>
            </a:fld>
            <a:endParaRPr lang="en-US" altLang="zh-CN"/>
          </a:p>
        </p:txBody>
      </p:sp>
    </p:spTree>
    <p:extLst>
      <p:ext uri="{BB962C8B-B14F-4D97-AF65-F5344CB8AC3E}">
        <p14:creationId xmlns:p14="http://schemas.microsoft.com/office/powerpoint/2010/main" val="4238766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body" idx="1"/>
          </p:nvPr>
        </p:nvSpPr>
        <p:spPr>
          <a:xfrm>
            <a:off x="897845" y="717325"/>
            <a:ext cx="10270898" cy="4897437"/>
          </a:xfrm>
        </p:spPr>
        <p:txBody>
          <a:bodyPr/>
          <a:lstStyle/>
          <a:p>
            <a:pPr>
              <a:lnSpc>
                <a:spcPct val="90000"/>
              </a:lnSpc>
            </a:pPr>
            <a:r>
              <a:rPr lang="en-US" altLang="zh-CN" b="1" dirty="0"/>
              <a:t>3.</a:t>
            </a:r>
            <a:r>
              <a:rPr lang="zh-CN" altLang="en-US" b="1" dirty="0"/>
              <a:t>相关分析与回归分析的区别</a:t>
            </a:r>
          </a:p>
          <a:p>
            <a:pPr lvl="1">
              <a:lnSpc>
                <a:spcPct val="110000"/>
              </a:lnSpc>
            </a:pPr>
            <a:endParaRPr lang="en-US" altLang="zh-CN" b="1" dirty="0" smtClean="0"/>
          </a:p>
          <a:p>
            <a:pPr lvl="1">
              <a:lnSpc>
                <a:spcPct val="110000"/>
              </a:lnSpc>
            </a:pPr>
            <a:r>
              <a:rPr lang="zh-CN" altLang="en-US" b="1" dirty="0" smtClean="0"/>
              <a:t>相关分析</a:t>
            </a:r>
            <a:r>
              <a:rPr lang="zh-CN" altLang="en-US" b="1" dirty="0"/>
              <a:t>研究随机变量之间相互依存关系的方向和密切程度。直线相关用相关系数</a:t>
            </a:r>
            <a:r>
              <a:rPr lang="en-US" altLang="zh-CN" b="1" dirty="0"/>
              <a:t>,</a:t>
            </a:r>
            <a:r>
              <a:rPr lang="zh-CN" altLang="en-US" b="1" dirty="0"/>
              <a:t>曲线相关用相关指数表示。</a:t>
            </a:r>
          </a:p>
          <a:p>
            <a:pPr lvl="1">
              <a:lnSpc>
                <a:spcPct val="110000"/>
              </a:lnSpc>
            </a:pPr>
            <a:r>
              <a:rPr lang="zh-CN" altLang="en-US" b="1" dirty="0"/>
              <a:t>回归分析研究某一因变量与一个或多个自变量之间数据关系变动趋势的方法。用回归方程表示</a:t>
            </a:r>
            <a:r>
              <a:rPr lang="zh-CN" altLang="en-US" dirty="0"/>
              <a:t>。</a:t>
            </a:r>
          </a:p>
          <a:p>
            <a:pPr lvl="1">
              <a:lnSpc>
                <a:spcPct val="110000"/>
              </a:lnSpc>
            </a:pPr>
            <a:r>
              <a:rPr lang="zh-CN" altLang="en-US" b="1" dirty="0"/>
              <a:t>相关分析研究的都是随机变量，不用区分因变量和自变量</a:t>
            </a:r>
          </a:p>
          <a:p>
            <a:pPr lvl="1">
              <a:lnSpc>
                <a:spcPct val="110000"/>
              </a:lnSpc>
            </a:pPr>
            <a:r>
              <a:rPr lang="zh-CN" altLang="en-US" b="1" dirty="0"/>
              <a:t>回归分析研究时，要定出因变量和自变量。其中，自变量是确定的普通变量</a:t>
            </a:r>
            <a:r>
              <a:rPr lang="en-US" altLang="zh-CN" b="1" dirty="0"/>
              <a:t>,</a:t>
            </a:r>
            <a:r>
              <a:rPr lang="zh-CN" altLang="en-US" b="1" dirty="0"/>
              <a:t>因变量是随机变量。</a:t>
            </a:r>
          </a:p>
        </p:txBody>
      </p:sp>
    </p:spTree>
    <p:extLst>
      <p:ext uri="{BB962C8B-B14F-4D97-AF65-F5344CB8AC3E}">
        <p14:creationId xmlns:p14="http://schemas.microsoft.com/office/powerpoint/2010/main" val="399821081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2057400" y="457200"/>
            <a:ext cx="8077200" cy="1295400"/>
          </a:xfrm>
          <a:prstGeom prst="rect">
            <a:avLst/>
          </a:prstGeom>
          <a:noFill/>
          <a:ln w="9525">
            <a:solidFill>
              <a:srgbClr val="FF0000"/>
            </a:solidFill>
            <a:miter lim="800000"/>
            <a:headEnd/>
            <a:tailEnd/>
          </a:ln>
        </p:spPr>
      </p:pic>
      <p:sp>
        <p:nvSpPr>
          <p:cNvPr id="70659" name="Text Box 3"/>
          <p:cNvSpPr txBox="1">
            <a:spLocks noChangeArrowheads="1"/>
          </p:cNvSpPr>
          <p:nvPr/>
        </p:nvSpPr>
        <p:spPr bwMode="auto">
          <a:xfrm>
            <a:off x="2057400" y="1981201"/>
            <a:ext cx="685800" cy="519113"/>
          </a:xfrm>
          <a:prstGeom prst="rect">
            <a:avLst/>
          </a:prstGeom>
          <a:noFill/>
          <a:ln w="9525">
            <a:noFill/>
            <a:miter lim="800000"/>
            <a:headEnd/>
            <a:tailEnd/>
          </a:ln>
        </p:spPr>
        <p:txBody>
          <a:bodyPr>
            <a:spAutoFit/>
          </a:bodyPr>
          <a:lstStyle/>
          <a:p>
            <a:pPr>
              <a:spcBef>
                <a:spcPct val="50000"/>
              </a:spcBef>
            </a:pPr>
            <a:r>
              <a:rPr lang="zh-CN" altLang="en-US" sz="2800" b="1"/>
              <a:t>证：</a:t>
            </a:r>
          </a:p>
        </p:txBody>
      </p:sp>
      <p:pic>
        <p:nvPicPr>
          <p:cNvPr id="70660" name="Picture 4"/>
          <p:cNvPicPr>
            <a:picLocks noChangeAspect="1" noChangeArrowheads="1"/>
          </p:cNvPicPr>
          <p:nvPr/>
        </p:nvPicPr>
        <p:blipFill>
          <a:blip r:embed="rId3" cstate="print"/>
          <a:srcRect/>
          <a:stretch>
            <a:fillRect/>
          </a:stretch>
        </p:blipFill>
        <p:spPr bwMode="auto">
          <a:xfrm>
            <a:off x="2743200" y="2057400"/>
            <a:ext cx="7467600" cy="533400"/>
          </a:xfrm>
          <a:prstGeom prst="rect">
            <a:avLst/>
          </a:prstGeom>
          <a:noFill/>
          <a:ln w="9525">
            <a:noFill/>
            <a:miter lim="800000"/>
            <a:headEnd/>
            <a:tailEnd/>
          </a:ln>
        </p:spPr>
      </p:pic>
      <p:sp>
        <p:nvSpPr>
          <p:cNvPr id="70661" name="Text Box 5"/>
          <p:cNvSpPr txBox="1">
            <a:spLocks noChangeArrowheads="1"/>
          </p:cNvSpPr>
          <p:nvPr/>
        </p:nvSpPr>
        <p:spPr bwMode="auto">
          <a:xfrm>
            <a:off x="2667000" y="2819400"/>
            <a:ext cx="990600" cy="369332"/>
          </a:xfrm>
          <a:prstGeom prst="rect">
            <a:avLst/>
          </a:prstGeom>
          <a:noFill/>
          <a:ln w="9525">
            <a:noFill/>
            <a:miter lim="800000"/>
            <a:headEnd/>
            <a:tailEnd/>
          </a:ln>
        </p:spPr>
        <p:txBody>
          <a:bodyPr>
            <a:spAutoFit/>
          </a:bodyPr>
          <a:lstStyle/>
          <a:p>
            <a:pPr>
              <a:spcBef>
                <a:spcPct val="50000"/>
              </a:spcBef>
            </a:pPr>
            <a:r>
              <a:rPr lang="zh-CN" altLang="en-US"/>
              <a:t>易知</a:t>
            </a:r>
          </a:p>
        </p:txBody>
      </p:sp>
      <p:pic>
        <p:nvPicPr>
          <p:cNvPr id="70662" name="Picture 6"/>
          <p:cNvPicPr>
            <a:picLocks noChangeAspect="1" noChangeArrowheads="1"/>
          </p:cNvPicPr>
          <p:nvPr/>
        </p:nvPicPr>
        <p:blipFill>
          <a:blip r:embed="rId4" cstate="print"/>
          <a:srcRect/>
          <a:stretch>
            <a:fillRect/>
          </a:stretch>
        </p:blipFill>
        <p:spPr bwMode="auto">
          <a:xfrm>
            <a:off x="3733800" y="2667000"/>
            <a:ext cx="2209800" cy="820738"/>
          </a:xfrm>
          <a:prstGeom prst="rect">
            <a:avLst/>
          </a:prstGeom>
          <a:noFill/>
          <a:ln w="9525">
            <a:noFill/>
            <a:miter lim="800000"/>
            <a:headEnd/>
            <a:tailEnd/>
          </a:ln>
        </p:spPr>
      </p:pic>
      <p:pic>
        <p:nvPicPr>
          <p:cNvPr id="70663" name="Picture 7"/>
          <p:cNvPicPr>
            <a:picLocks noChangeAspect="1" noChangeArrowheads="1"/>
          </p:cNvPicPr>
          <p:nvPr/>
        </p:nvPicPr>
        <p:blipFill>
          <a:blip r:embed="rId5" cstate="print"/>
          <a:srcRect/>
          <a:stretch>
            <a:fillRect/>
          </a:stretch>
        </p:blipFill>
        <p:spPr bwMode="auto">
          <a:xfrm>
            <a:off x="6324600" y="2819401"/>
            <a:ext cx="1752600" cy="536575"/>
          </a:xfrm>
          <a:prstGeom prst="rect">
            <a:avLst/>
          </a:prstGeom>
          <a:noFill/>
          <a:ln w="9525">
            <a:noFill/>
            <a:miter lim="800000"/>
            <a:headEnd/>
            <a:tailEnd/>
          </a:ln>
        </p:spPr>
      </p:pic>
      <p:sp>
        <p:nvSpPr>
          <p:cNvPr id="70664" name="Text Box 8"/>
          <p:cNvSpPr txBox="1">
            <a:spLocks noChangeArrowheads="1"/>
          </p:cNvSpPr>
          <p:nvPr/>
        </p:nvSpPr>
        <p:spPr bwMode="auto">
          <a:xfrm>
            <a:off x="2667000" y="3505200"/>
            <a:ext cx="609600" cy="369332"/>
          </a:xfrm>
          <a:prstGeom prst="rect">
            <a:avLst/>
          </a:prstGeom>
          <a:noFill/>
          <a:ln w="9525">
            <a:noFill/>
            <a:miter lim="800000"/>
            <a:headEnd/>
            <a:tailEnd/>
          </a:ln>
        </p:spPr>
        <p:txBody>
          <a:bodyPr>
            <a:spAutoFit/>
          </a:bodyPr>
          <a:lstStyle/>
          <a:p>
            <a:pPr>
              <a:spcBef>
                <a:spcPct val="50000"/>
              </a:spcBef>
            </a:pPr>
            <a:r>
              <a:rPr lang="zh-CN" altLang="en-US"/>
              <a:t>故</a:t>
            </a:r>
          </a:p>
        </p:txBody>
      </p:sp>
      <p:pic>
        <p:nvPicPr>
          <p:cNvPr id="70665" name="Picture 9"/>
          <p:cNvPicPr>
            <a:picLocks noChangeAspect="1" noChangeArrowheads="1"/>
          </p:cNvPicPr>
          <p:nvPr/>
        </p:nvPicPr>
        <p:blipFill>
          <a:blip r:embed="rId6" cstate="print"/>
          <a:srcRect/>
          <a:stretch>
            <a:fillRect/>
          </a:stretch>
        </p:blipFill>
        <p:spPr bwMode="auto">
          <a:xfrm>
            <a:off x="3733800" y="3562350"/>
            <a:ext cx="2286000" cy="552450"/>
          </a:xfrm>
          <a:prstGeom prst="rect">
            <a:avLst/>
          </a:prstGeom>
          <a:noFill/>
          <a:ln w="9525">
            <a:noFill/>
            <a:miter lim="800000"/>
            <a:headEnd/>
            <a:tailEnd/>
          </a:ln>
        </p:spPr>
      </p:pic>
      <p:pic>
        <p:nvPicPr>
          <p:cNvPr id="70666" name="Picture 10"/>
          <p:cNvPicPr>
            <a:picLocks noChangeAspect="1" noChangeArrowheads="1"/>
          </p:cNvPicPr>
          <p:nvPr/>
        </p:nvPicPr>
        <p:blipFill>
          <a:blip r:embed="rId7" cstate="print"/>
          <a:srcRect/>
          <a:stretch>
            <a:fillRect/>
          </a:stretch>
        </p:blipFill>
        <p:spPr bwMode="auto">
          <a:xfrm>
            <a:off x="3352800" y="4267200"/>
            <a:ext cx="5867400" cy="533400"/>
          </a:xfrm>
          <a:prstGeom prst="rect">
            <a:avLst/>
          </a:prstGeom>
          <a:noFill/>
          <a:ln w="9525">
            <a:noFill/>
            <a:miter lim="800000"/>
            <a:headEnd/>
            <a:tailEnd/>
          </a:ln>
        </p:spPr>
      </p:pic>
      <p:sp>
        <p:nvSpPr>
          <p:cNvPr id="70667" name="Text Box 11"/>
          <p:cNvSpPr txBox="1">
            <a:spLocks noChangeArrowheads="1"/>
          </p:cNvSpPr>
          <p:nvPr/>
        </p:nvSpPr>
        <p:spPr bwMode="auto">
          <a:xfrm>
            <a:off x="2667000" y="5029200"/>
            <a:ext cx="2895600" cy="369332"/>
          </a:xfrm>
          <a:prstGeom prst="rect">
            <a:avLst/>
          </a:prstGeom>
          <a:noFill/>
          <a:ln w="9525">
            <a:noFill/>
            <a:miter lim="800000"/>
            <a:headEnd/>
            <a:tailEnd/>
          </a:ln>
        </p:spPr>
        <p:txBody>
          <a:bodyPr>
            <a:spAutoFit/>
          </a:bodyPr>
          <a:lstStyle/>
          <a:p>
            <a:pPr>
              <a:spcBef>
                <a:spcPct val="50000"/>
              </a:spcBef>
            </a:pPr>
            <a:r>
              <a:rPr lang="zh-CN" altLang="en-US">
                <a:latin typeface="宋体" pitchFamily="2" charset="-122"/>
              </a:rPr>
              <a:t>同样地，容易得出</a:t>
            </a:r>
            <a:r>
              <a:rPr lang="zh-CN" altLang="en-US"/>
              <a:t> </a:t>
            </a:r>
          </a:p>
        </p:txBody>
      </p:sp>
      <p:pic>
        <p:nvPicPr>
          <p:cNvPr id="70668" name="Picture 12"/>
          <p:cNvPicPr>
            <a:picLocks noChangeAspect="1" noChangeArrowheads="1"/>
          </p:cNvPicPr>
          <p:nvPr/>
        </p:nvPicPr>
        <p:blipFill>
          <a:blip r:embed="rId8" cstate="print"/>
          <a:srcRect/>
          <a:stretch>
            <a:fillRect/>
          </a:stretch>
        </p:blipFill>
        <p:spPr bwMode="auto">
          <a:xfrm>
            <a:off x="3048000" y="5562600"/>
            <a:ext cx="7010400" cy="533400"/>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pPr>
              <a:defRPr/>
            </a:pPr>
            <a:fld id="{297C79AA-C126-45BC-9481-050A611BAB6A}" type="slidenum">
              <a:rPr lang="en-US" altLang="zh-CN" smtClean="0"/>
              <a:pPr>
                <a:defRPr/>
              </a:pPr>
              <a:t>120</a:t>
            </a:fld>
            <a:endParaRPr lang="en-US" altLang="zh-CN"/>
          </a:p>
        </p:txBody>
      </p:sp>
    </p:spTree>
    <p:extLst>
      <p:ext uri="{BB962C8B-B14F-4D97-AF65-F5344CB8AC3E}">
        <p14:creationId xmlns:p14="http://schemas.microsoft.com/office/powerpoint/2010/main" val="16039385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cstate="print"/>
          <a:srcRect/>
          <a:stretch>
            <a:fillRect/>
          </a:stretch>
        </p:blipFill>
        <p:spPr bwMode="auto">
          <a:xfrm>
            <a:off x="2209800" y="457200"/>
            <a:ext cx="7543800" cy="1295400"/>
          </a:xfrm>
          <a:prstGeom prst="rect">
            <a:avLst/>
          </a:prstGeom>
          <a:noFill/>
          <a:ln w="9525">
            <a:solidFill>
              <a:srgbClr val="FF0000"/>
            </a:solidFill>
            <a:miter lim="800000"/>
            <a:headEnd/>
            <a:tailEnd/>
          </a:ln>
        </p:spPr>
      </p:pic>
      <p:pic>
        <p:nvPicPr>
          <p:cNvPr id="71683" name="Picture 3"/>
          <p:cNvPicPr>
            <a:picLocks noChangeAspect="1" noChangeArrowheads="1"/>
          </p:cNvPicPr>
          <p:nvPr/>
        </p:nvPicPr>
        <p:blipFill>
          <a:blip r:embed="rId3" cstate="print"/>
          <a:srcRect/>
          <a:stretch>
            <a:fillRect/>
          </a:stretch>
        </p:blipFill>
        <p:spPr bwMode="auto">
          <a:xfrm>
            <a:off x="2514600" y="1905000"/>
            <a:ext cx="7696200" cy="533400"/>
          </a:xfrm>
          <a:prstGeom prst="rect">
            <a:avLst/>
          </a:prstGeom>
          <a:noFill/>
          <a:ln w="9525">
            <a:noFill/>
            <a:miter lim="800000"/>
            <a:headEnd/>
            <a:tailEnd/>
          </a:ln>
        </p:spPr>
      </p:pic>
      <p:pic>
        <p:nvPicPr>
          <p:cNvPr id="71684" name="Picture 4"/>
          <p:cNvPicPr>
            <a:picLocks noChangeAspect="1" noChangeArrowheads="1"/>
          </p:cNvPicPr>
          <p:nvPr/>
        </p:nvPicPr>
        <p:blipFill>
          <a:blip r:embed="rId4" cstate="print"/>
          <a:srcRect/>
          <a:stretch>
            <a:fillRect/>
          </a:stretch>
        </p:blipFill>
        <p:spPr bwMode="auto">
          <a:xfrm>
            <a:off x="2362200" y="2438400"/>
            <a:ext cx="7620000" cy="496888"/>
          </a:xfrm>
          <a:prstGeom prst="rect">
            <a:avLst/>
          </a:prstGeom>
          <a:noFill/>
          <a:ln w="9525">
            <a:noFill/>
            <a:miter lim="800000"/>
            <a:headEnd/>
            <a:tailEnd/>
          </a:ln>
        </p:spPr>
      </p:pic>
      <p:pic>
        <p:nvPicPr>
          <p:cNvPr id="71685" name="Picture 5"/>
          <p:cNvPicPr>
            <a:picLocks noChangeAspect="1" noChangeArrowheads="1"/>
          </p:cNvPicPr>
          <p:nvPr/>
        </p:nvPicPr>
        <p:blipFill>
          <a:blip r:embed="rId5" cstate="print"/>
          <a:srcRect/>
          <a:stretch>
            <a:fillRect/>
          </a:stretch>
        </p:blipFill>
        <p:spPr bwMode="auto">
          <a:xfrm>
            <a:off x="3276600" y="2895600"/>
            <a:ext cx="2819400" cy="966788"/>
          </a:xfrm>
          <a:prstGeom prst="rect">
            <a:avLst/>
          </a:prstGeom>
          <a:noFill/>
          <a:ln w="9525">
            <a:noFill/>
            <a:miter lim="800000"/>
            <a:headEnd/>
            <a:tailEnd/>
          </a:ln>
        </p:spPr>
      </p:pic>
      <p:pic>
        <p:nvPicPr>
          <p:cNvPr id="71686" name="Picture 6"/>
          <p:cNvPicPr>
            <a:picLocks noChangeAspect="1" noChangeArrowheads="1"/>
          </p:cNvPicPr>
          <p:nvPr/>
        </p:nvPicPr>
        <p:blipFill>
          <a:blip r:embed="rId6" cstate="print"/>
          <a:srcRect/>
          <a:stretch>
            <a:fillRect/>
          </a:stretch>
        </p:blipFill>
        <p:spPr bwMode="auto">
          <a:xfrm>
            <a:off x="2514600" y="3962401"/>
            <a:ext cx="7543800" cy="447675"/>
          </a:xfrm>
          <a:prstGeom prst="rect">
            <a:avLst/>
          </a:prstGeom>
          <a:noFill/>
          <a:ln w="9525">
            <a:noFill/>
            <a:miter lim="800000"/>
            <a:headEnd/>
            <a:tailEnd/>
          </a:ln>
        </p:spPr>
      </p:pic>
      <p:pic>
        <p:nvPicPr>
          <p:cNvPr id="71687" name="Picture 7"/>
          <p:cNvPicPr>
            <a:picLocks noChangeAspect="1" noChangeArrowheads="1"/>
          </p:cNvPicPr>
          <p:nvPr/>
        </p:nvPicPr>
        <p:blipFill>
          <a:blip r:embed="rId7" cstate="print"/>
          <a:srcRect/>
          <a:stretch>
            <a:fillRect/>
          </a:stretch>
        </p:blipFill>
        <p:spPr bwMode="auto">
          <a:xfrm>
            <a:off x="3352800" y="4495800"/>
            <a:ext cx="6553200" cy="896938"/>
          </a:xfrm>
          <a:prstGeom prst="rect">
            <a:avLst/>
          </a:prstGeom>
          <a:noFill/>
          <a:ln w="9525">
            <a:noFill/>
            <a:miter lim="800000"/>
            <a:headEnd/>
            <a:tailEnd/>
          </a:ln>
        </p:spPr>
      </p:pic>
      <p:pic>
        <p:nvPicPr>
          <p:cNvPr id="71688" name="Picture 8"/>
          <p:cNvPicPr>
            <a:picLocks noChangeAspect="1" noChangeArrowheads="1"/>
          </p:cNvPicPr>
          <p:nvPr/>
        </p:nvPicPr>
        <p:blipFill>
          <a:blip r:embed="rId8" cstate="print"/>
          <a:srcRect/>
          <a:stretch>
            <a:fillRect/>
          </a:stretch>
        </p:blipFill>
        <p:spPr bwMode="auto">
          <a:xfrm>
            <a:off x="3429000" y="5410200"/>
            <a:ext cx="5105400" cy="896938"/>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pPr>
              <a:defRPr/>
            </a:pPr>
            <a:fld id="{297C79AA-C126-45BC-9481-050A611BAB6A}" type="slidenum">
              <a:rPr lang="en-US" altLang="zh-CN" smtClean="0"/>
              <a:pPr>
                <a:defRPr/>
              </a:pPr>
              <a:t>121</a:t>
            </a:fld>
            <a:endParaRPr lang="en-US" altLang="zh-CN"/>
          </a:p>
        </p:txBody>
      </p:sp>
    </p:spTree>
    <p:extLst>
      <p:ext uri="{BB962C8B-B14F-4D97-AF65-F5344CB8AC3E}">
        <p14:creationId xmlns:p14="http://schemas.microsoft.com/office/powerpoint/2010/main" val="74517558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a:xfrm>
            <a:off x="2209800" y="1828800"/>
            <a:ext cx="7772400" cy="2743200"/>
          </a:xfrm>
        </p:spPr>
        <p:txBody>
          <a:bodyPr/>
          <a:lstStyle/>
          <a:p>
            <a:pPr eaLnBrk="1" hangingPunct="1"/>
            <a:r>
              <a:rPr lang="zh-CN" altLang="en-US" sz="3600" b="1">
                <a:solidFill>
                  <a:srgbClr val="FF0000"/>
                </a:solidFill>
                <a:latin typeface="楷体_GB2312" pitchFamily="49" charset="-122"/>
                <a:ea typeface="楷体_GB2312" pitchFamily="49" charset="-122"/>
              </a:rPr>
              <a:t>四、参数估计量的概率分布及随机干扰项方差的估计</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122</a:t>
            </a:fld>
            <a:endParaRPr lang="en-US" altLang="zh-CN"/>
          </a:p>
        </p:txBody>
      </p:sp>
    </p:spTree>
    <p:extLst>
      <p:ext uri="{BB962C8B-B14F-4D97-AF65-F5344CB8AC3E}">
        <p14:creationId xmlns:p14="http://schemas.microsoft.com/office/powerpoint/2010/main" val="317414444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209800" y="685800"/>
            <a:ext cx="7924800" cy="579438"/>
          </a:xfrm>
          <a:prstGeom prst="rect">
            <a:avLst/>
          </a:prstGeom>
          <a:solidFill>
            <a:schemeClr val="bg1"/>
          </a:solidFill>
          <a:ln w="9525">
            <a:noFill/>
            <a:miter lim="800000"/>
            <a:headEnd/>
            <a:tailEnd/>
          </a:ln>
        </p:spPr>
        <p:txBody>
          <a:bodyPr>
            <a:spAutoFit/>
          </a:bodyPr>
          <a:lstStyle/>
          <a:p>
            <a:pPr>
              <a:spcBef>
                <a:spcPct val="50000"/>
              </a:spcBef>
            </a:pPr>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、参数估计量的概率分布</a:t>
            </a:r>
            <a:r>
              <a:rPr lang="zh-CN" altLang="en-US" sz="3200" b="1">
                <a:latin typeface="宋体" pitchFamily="2" charset="-122"/>
              </a:rPr>
              <a:t>   </a:t>
            </a:r>
            <a:endParaRPr lang="zh-CN" altLang="en-US"/>
          </a:p>
        </p:txBody>
      </p:sp>
      <p:pic>
        <p:nvPicPr>
          <p:cNvPr id="74756" name="Picture 4"/>
          <p:cNvPicPr>
            <a:picLocks noChangeAspect="1" noChangeArrowheads="1"/>
          </p:cNvPicPr>
          <p:nvPr/>
        </p:nvPicPr>
        <p:blipFill>
          <a:blip r:embed="rId2" cstate="print"/>
          <a:srcRect/>
          <a:stretch>
            <a:fillRect/>
          </a:stretch>
        </p:blipFill>
        <p:spPr bwMode="auto">
          <a:xfrm>
            <a:off x="2133601" y="1676400"/>
            <a:ext cx="7980363" cy="838200"/>
          </a:xfrm>
          <a:prstGeom prst="rect">
            <a:avLst/>
          </a:prstGeom>
          <a:noFill/>
          <a:ln w="9525">
            <a:noFill/>
            <a:miter lim="800000"/>
            <a:headEnd/>
            <a:tailEnd/>
          </a:ln>
        </p:spPr>
      </p:pic>
      <p:pic>
        <p:nvPicPr>
          <p:cNvPr id="74757" name="Picture 5"/>
          <p:cNvPicPr>
            <a:picLocks noChangeAspect="1" noChangeArrowheads="1"/>
          </p:cNvPicPr>
          <p:nvPr/>
        </p:nvPicPr>
        <p:blipFill>
          <a:blip r:embed="rId3" cstate="print"/>
          <a:srcRect/>
          <a:stretch>
            <a:fillRect/>
          </a:stretch>
        </p:blipFill>
        <p:spPr bwMode="auto">
          <a:xfrm>
            <a:off x="2133600" y="2743200"/>
            <a:ext cx="8001000" cy="838200"/>
          </a:xfrm>
          <a:prstGeom prst="rect">
            <a:avLst/>
          </a:prstGeom>
          <a:noFill/>
          <a:ln w="9525">
            <a:noFill/>
            <a:miter lim="800000"/>
            <a:headEnd/>
            <a:tailEnd/>
          </a:ln>
        </p:spPr>
      </p:pic>
      <p:pic>
        <p:nvPicPr>
          <p:cNvPr id="74758" name="Picture 6"/>
          <p:cNvPicPr>
            <a:picLocks noChangeAspect="1" noChangeArrowheads="1"/>
          </p:cNvPicPr>
          <p:nvPr/>
        </p:nvPicPr>
        <p:blipFill>
          <a:blip r:embed="rId4" cstate="print"/>
          <a:srcRect/>
          <a:stretch>
            <a:fillRect/>
          </a:stretch>
        </p:blipFill>
        <p:spPr bwMode="auto">
          <a:xfrm>
            <a:off x="2667000" y="4038600"/>
            <a:ext cx="2895600" cy="1143000"/>
          </a:xfrm>
          <a:prstGeom prst="rect">
            <a:avLst/>
          </a:prstGeom>
          <a:noFill/>
          <a:ln w="9525">
            <a:solidFill>
              <a:srgbClr val="FF0000"/>
            </a:solidFill>
            <a:miter lim="800000"/>
            <a:headEnd/>
            <a:tailEnd/>
          </a:ln>
        </p:spPr>
      </p:pic>
      <p:pic>
        <p:nvPicPr>
          <p:cNvPr id="74759" name="Picture 7"/>
          <p:cNvPicPr>
            <a:picLocks noChangeAspect="1" noChangeArrowheads="1"/>
          </p:cNvPicPr>
          <p:nvPr/>
        </p:nvPicPr>
        <p:blipFill>
          <a:blip r:embed="rId5" cstate="print"/>
          <a:srcRect/>
          <a:stretch>
            <a:fillRect/>
          </a:stretch>
        </p:blipFill>
        <p:spPr bwMode="auto">
          <a:xfrm>
            <a:off x="6400800" y="4038600"/>
            <a:ext cx="3124200" cy="1143000"/>
          </a:xfrm>
          <a:prstGeom prst="rect">
            <a:avLst/>
          </a:prstGeom>
          <a:noFill/>
          <a:ln w="9525">
            <a:solidFill>
              <a:srgbClr val="FF0000"/>
            </a:solidFill>
            <a:miter lim="800000"/>
            <a:headEnd/>
            <a:tailEnd/>
          </a:ln>
        </p:spPr>
      </p:pic>
      <p:sp>
        <p:nvSpPr>
          <p:cNvPr id="7" name="灯片编号占位符 6"/>
          <p:cNvSpPr>
            <a:spLocks noGrp="1"/>
          </p:cNvSpPr>
          <p:nvPr>
            <p:ph type="sldNum" sz="quarter" idx="12"/>
          </p:nvPr>
        </p:nvSpPr>
        <p:spPr/>
        <p:txBody>
          <a:bodyPr/>
          <a:lstStyle/>
          <a:p>
            <a:pPr>
              <a:defRPr/>
            </a:pPr>
            <a:fld id="{297C79AA-C126-45BC-9481-050A611BAB6A}" type="slidenum">
              <a:rPr lang="en-US" altLang="zh-CN" smtClean="0"/>
              <a:pPr>
                <a:defRPr/>
              </a:pPr>
              <a:t>123</a:t>
            </a:fld>
            <a:endParaRPr lang="en-US" altLang="zh-CN"/>
          </a:p>
        </p:txBody>
      </p:sp>
    </p:spTree>
    <p:extLst>
      <p:ext uri="{BB962C8B-B14F-4D97-AF65-F5344CB8AC3E}">
        <p14:creationId xmlns:p14="http://schemas.microsoft.com/office/powerpoint/2010/main" val="17920411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209800" y="533400"/>
            <a:ext cx="8001000" cy="579438"/>
          </a:xfrm>
          <a:prstGeom prst="rect">
            <a:avLst/>
          </a:prstGeom>
          <a:solidFill>
            <a:schemeClr val="bg1"/>
          </a:solidFill>
          <a:ln w="9525">
            <a:noFill/>
            <a:miter lim="800000"/>
            <a:headEnd/>
            <a:tailEnd/>
          </a:ln>
        </p:spPr>
        <p:txBody>
          <a:bodyPr>
            <a:spAutoFit/>
          </a:bodyPr>
          <a:lstStyle/>
          <a:p>
            <a:pPr>
              <a:spcBef>
                <a:spcPct val="50000"/>
              </a:spcBef>
            </a:pPr>
            <a:r>
              <a:rPr lang="en-US" altLang="zh-CN" sz="3200" b="1">
                <a:solidFill>
                  <a:schemeClr val="accent2"/>
                </a:solidFill>
                <a:latin typeface="楷体_GB2312" pitchFamily="49" charset="-122"/>
                <a:ea typeface="楷体_GB2312" pitchFamily="49" charset="-122"/>
              </a:rPr>
              <a:t>2</a:t>
            </a:r>
            <a:r>
              <a:rPr lang="zh-CN" altLang="en-US" sz="3200" b="1">
                <a:solidFill>
                  <a:schemeClr val="accent2"/>
                </a:solidFill>
                <a:latin typeface="楷体_GB2312" pitchFamily="49" charset="-122"/>
                <a:ea typeface="楷体_GB2312" pitchFamily="49" charset="-122"/>
              </a:rPr>
              <a:t>、随机误差项</a:t>
            </a:r>
            <a:r>
              <a:rPr lang="zh-CN" altLang="en-US" sz="3200" b="1" i="1">
                <a:solidFill>
                  <a:srgbClr val="FF0000"/>
                </a:solidFill>
                <a:latin typeface="楷体_GB2312" pitchFamily="49" charset="-122"/>
                <a:ea typeface="楷体_GB2312" pitchFamily="49" charset="-122"/>
                <a:sym typeface="Symbol" pitchFamily="18" charset="2"/>
              </a:rPr>
              <a:t></a:t>
            </a:r>
            <a:r>
              <a:rPr lang="zh-CN" altLang="en-US" sz="3200" b="1">
                <a:solidFill>
                  <a:schemeClr val="accent2"/>
                </a:solidFill>
                <a:latin typeface="楷体_GB2312" pitchFamily="49" charset="-122"/>
                <a:ea typeface="楷体_GB2312" pitchFamily="49" charset="-122"/>
                <a:sym typeface="Symbol" pitchFamily="18" charset="2"/>
              </a:rPr>
              <a:t>的方差</a:t>
            </a:r>
            <a:r>
              <a:rPr lang="zh-CN" altLang="en-US" sz="3200" b="1">
                <a:solidFill>
                  <a:srgbClr val="FF0000"/>
                </a:solidFill>
                <a:latin typeface="楷体_GB2312" pitchFamily="49" charset="-122"/>
                <a:ea typeface="楷体_GB2312" pitchFamily="49" charset="-122"/>
                <a:sym typeface="Symbol" pitchFamily="18" charset="2"/>
              </a:rPr>
              <a:t></a:t>
            </a:r>
            <a:r>
              <a:rPr lang="en-US" altLang="zh-CN" sz="3200" b="1" baseline="30000">
                <a:solidFill>
                  <a:srgbClr val="FF0000"/>
                </a:solidFill>
                <a:latin typeface="楷体_GB2312" pitchFamily="49" charset="-122"/>
                <a:ea typeface="楷体_GB2312" pitchFamily="49" charset="-122"/>
                <a:sym typeface="Symbol" pitchFamily="18" charset="2"/>
              </a:rPr>
              <a:t>2</a:t>
            </a:r>
            <a:r>
              <a:rPr lang="zh-CN" altLang="en-US" sz="3200" b="1">
                <a:solidFill>
                  <a:schemeClr val="accent2"/>
                </a:solidFill>
                <a:latin typeface="楷体_GB2312" pitchFamily="49" charset="-122"/>
                <a:ea typeface="楷体_GB2312" pitchFamily="49" charset="-122"/>
                <a:sym typeface="Symbol" pitchFamily="18" charset="2"/>
              </a:rPr>
              <a:t>的估计</a:t>
            </a:r>
            <a:endParaRPr lang="zh-CN" altLang="en-US" sz="3200" b="1">
              <a:solidFill>
                <a:schemeClr val="accent2"/>
              </a:solidFill>
              <a:latin typeface="楷体_GB2312" pitchFamily="49" charset="-122"/>
              <a:ea typeface="楷体_GB2312" pitchFamily="49" charset="-122"/>
            </a:endParaRPr>
          </a:p>
        </p:txBody>
      </p:sp>
      <p:sp>
        <p:nvSpPr>
          <p:cNvPr id="76805" name="Text Box 5"/>
          <p:cNvSpPr txBox="1">
            <a:spLocks noChangeArrowheads="1"/>
          </p:cNvSpPr>
          <p:nvPr/>
        </p:nvSpPr>
        <p:spPr bwMode="auto">
          <a:xfrm>
            <a:off x="2209800" y="1600200"/>
            <a:ext cx="8077200" cy="1587500"/>
          </a:xfrm>
          <a:prstGeom prst="rect">
            <a:avLst/>
          </a:prstGeom>
          <a:noFill/>
          <a:ln w="9525">
            <a:noFill/>
            <a:miter lim="800000"/>
            <a:headEnd/>
            <a:tailEnd/>
          </a:ln>
        </p:spPr>
        <p:txBody>
          <a:bodyPr>
            <a:spAutoFit/>
          </a:bodyPr>
          <a:lstStyle/>
          <a:p>
            <a:pPr>
              <a:spcBef>
                <a:spcPct val="50000"/>
              </a:spcBef>
              <a:buFontTx/>
              <a:buChar char="•"/>
            </a:pPr>
            <a:r>
              <a:rPr lang="en-US" altLang="zh-CN" sz="2800">
                <a:latin typeface="宋体" pitchFamily="2" charset="-122"/>
              </a:rPr>
              <a:t> </a:t>
            </a:r>
            <a:r>
              <a:rPr lang="en-US" altLang="zh-CN" sz="2800" b="1">
                <a:sym typeface="Symbol" pitchFamily="18" charset="2"/>
              </a:rPr>
              <a:t></a:t>
            </a:r>
            <a:r>
              <a:rPr lang="en-US" altLang="zh-CN" sz="2800" b="1" baseline="30000">
                <a:sym typeface="Symbol" pitchFamily="18" charset="2"/>
              </a:rPr>
              <a:t>2</a:t>
            </a:r>
            <a:r>
              <a:rPr lang="zh-CN" altLang="en-US" sz="2800" b="1">
                <a:sym typeface="Symbol" pitchFamily="18" charset="2"/>
              </a:rPr>
              <a:t>又称为</a:t>
            </a:r>
            <a:r>
              <a:rPr lang="zh-CN" altLang="en-US" sz="2800" b="1">
                <a:solidFill>
                  <a:srgbClr val="FF0000"/>
                </a:solidFill>
                <a:sym typeface="Symbol" pitchFamily="18" charset="2"/>
              </a:rPr>
              <a:t>总体方差</a:t>
            </a:r>
            <a:r>
              <a:rPr lang="zh-CN" altLang="en-US" sz="2800" b="1">
                <a:sym typeface="Symbol" pitchFamily="18" charset="2"/>
              </a:rPr>
              <a:t>。</a:t>
            </a:r>
          </a:p>
          <a:p>
            <a:pPr>
              <a:spcBef>
                <a:spcPct val="50000"/>
              </a:spcBef>
              <a:buFontTx/>
              <a:buChar char="•"/>
            </a:pPr>
            <a:r>
              <a:rPr lang="zh-CN" altLang="en-US" sz="2800" b="1">
                <a:sym typeface="Symbol" pitchFamily="18" charset="2"/>
              </a:rPr>
              <a:t>  </a:t>
            </a:r>
            <a:r>
              <a:rPr lang="zh-CN" altLang="en-US" sz="2800" b="1">
                <a:latin typeface="宋体" pitchFamily="2" charset="-122"/>
              </a:rPr>
              <a:t>由于随机项</a:t>
            </a:r>
            <a:r>
              <a:rPr lang="zh-CN" altLang="en-US" sz="2800" b="1" i="1">
                <a:sym typeface="Symbol" pitchFamily="18" charset="2"/>
              </a:rPr>
              <a:t></a:t>
            </a:r>
            <a:r>
              <a:rPr lang="en-US" altLang="zh-CN" sz="2800" b="1" baseline="-25000">
                <a:latin typeface="宋体" pitchFamily="2" charset="-122"/>
                <a:sym typeface="Symbol" pitchFamily="18" charset="2"/>
              </a:rPr>
              <a:t>i</a:t>
            </a:r>
            <a:r>
              <a:rPr lang="zh-CN" altLang="en-US" sz="2800" b="1">
                <a:latin typeface="宋体" pitchFamily="2" charset="-122"/>
              </a:rPr>
              <a:t>不可观测，只能从</a:t>
            </a:r>
            <a:r>
              <a:rPr lang="zh-CN" altLang="en-US" sz="2800" b="1" i="1">
                <a:sym typeface="Symbol" pitchFamily="18" charset="2"/>
              </a:rPr>
              <a:t></a:t>
            </a:r>
            <a:r>
              <a:rPr lang="en-US" altLang="zh-CN" sz="2800" b="1" baseline="-25000">
                <a:latin typeface="宋体" pitchFamily="2" charset="-122"/>
                <a:sym typeface="Symbol" pitchFamily="18" charset="2"/>
              </a:rPr>
              <a:t>i</a:t>
            </a:r>
            <a:r>
              <a:rPr lang="zh-CN" altLang="en-US" sz="2800" b="1">
                <a:latin typeface="宋体" pitchFamily="2" charset="-122"/>
              </a:rPr>
              <a:t>的估计</a:t>
            </a:r>
            <a:r>
              <a:rPr lang="en-US" altLang="zh-CN" sz="2800" b="1"/>
              <a:t>——</a:t>
            </a:r>
            <a:r>
              <a:rPr lang="zh-CN" altLang="en-US" sz="2800" b="1">
                <a:latin typeface="宋体" pitchFamily="2" charset="-122"/>
              </a:rPr>
              <a:t>残差</a:t>
            </a:r>
            <a:r>
              <a:rPr lang="en-US" altLang="zh-CN" sz="2800" b="1" i="1"/>
              <a:t>e</a:t>
            </a:r>
            <a:r>
              <a:rPr lang="en-US" altLang="zh-CN" sz="2800" b="1" baseline="-25000">
                <a:latin typeface="宋体" pitchFamily="2" charset="-122"/>
              </a:rPr>
              <a:t>i</a:t>
            </a:r>
            <a:r>
              <a:rPr lang="zh-CN" altLang="en-US" sz="2800" b="1">
                <a:latin typeface="宋体" pitchFamily="2" charset="-122"/>
              </a:rPr>
              <a:t>出发，对总体方差进行估计。</a:t>
            </a:r>
            <a:r>
              <a:rPr lang="zh-CN" altLang="en-US"/>
              <a:t> </a:t>
            </a:r>
          </a:p>
        </p:txBody>
      </p:sp>
      <p:sp>
        <p:nvSpPr>
          <p:cNvPr id="76807" name="Text Box 7"/>
          <p:cNvSpPr txBox="1">
            <a:spLocks noChangeArrowheads="1"/>
          </p:cNvSpPr>
          <p:nvPr/>
        </p:nvSpPr>
        <p:spPr bwMode="auto">
          <a:xfrm>
            <a:off x="2209800" y="3352801"/>
            <a:ext cx="6629400" cy="519113"/>
          </a:xfrm>
          <a:prstGeom prst="rect">
            <a:avLst/>
          </a:prstGeom>
          <a:noFill/>
          <a:ln w="9525">
            <a:noFill/>
            <a:miter lim="800000"/>
            <a:headEnd/>
            <a:tailEnd/>
          </a:ln>
        </p:spPr>
        <p:txBody>
          <a:bodyPr>
            <a:spAutoFit/>
          </a:bodyPr>
          <a:lstStyle/>
          <a:p>
            <a:pPr algn="just">
              <a:spcBef>
                <a:spcPct val="50000"/>
              </a:spcBef>
              <a:buFontTx/>
              <a:buChar char="•"/>
            </a:pPr>
            <a:r>
              <a:rPr lang="en-US" altLang="zh-CN" sz="2800"/>
              <a:t> </a:t>
            </a:r>
            <a:r>
              <a:rPr lang="zh-CN" altLang="en-US" sz="2800" b="1">
                <a:latin typeface="宋体" pitchFamily="2" charset="-122"/>
              </a:rPr>
              <a:t>可以证明</a:t>
            </a:r>
            <a:r>
              <a:rPr lang="zh-CN" altLang="en-US" sz="2800">
                <a:latin typeface="宋体" pitchFamily="2" charset="-122"/>
              </a:rPr>
              <a:t>，</a:t>
            </a:r>
            <a:r>
              <a:rPr lang="zh-CN" altLang="en-US" sz="2800">
                <a:solidFill>
                  <a:srgbClr val="FF0000"/>
                </a:solidFill>
                <a:latin typeface="宋体" pitchFamily="2" charset="-122"/>
                <a:sym typeface="Symbol" pitchFamily="18" charset="2"/>
              </a:rPr>
              <a:t></a:t>
            </a:r>
            <a:r>
              <a:rPr lang="en-US" altLang="zh-CN" sz="2800" baseline="30000">
                <a:solidFill>
                  <a:srgbClr val="FF0000"/>
                </a:solidFill>
                <a:latin typeface="宋体" pitchFamily="2" charset="-122"/>
                <a:sym typeface="Symbol" pitchFamily="18" charset="2"/>
              </a:rPr>
              <a:t>2</a:t>
            </a:r>
            <a:r>
              <a:rPr lang="zh-CN" altLang="en-US" sz="2800">
                <a:solidFill>
                  <a:srgbClr val="FF0000"/>
                </a:solidFill>
                <a:latin typeface="宋体" pitchFamily="2" charset="-122"/>
              </a:rPr>
              <a:t>的</a:t>
            </a:r>
            <a:r>
              <a:rPr lang="zh-CN" altLang="en-US" sz="2800" b="1">
                <a:solidFill>
                  <a:srgbClr val="FF0000"/>
                </a:solidFill>
                <a:latin typeface="宋体" pitchFamily="2" charset="-122"/>
              </a:rPr>
              <a:t>最小二乘估计量</a:t>
            </a:r>
            <a:r>
              <a:rPr lang="zh-CN" altLang="en-US" sz="2800">
                <a:latin typeface="宋体" pitchFamily="2" charset="-122"/>
              </a:rPr>
              <a:t>为：</a:t>
            </a:r>
          </a:p>
        </p:txBody>
      </p:sp>
      <p:pic>
        <p:nvPicPr>
          <p:cNvPr id="76808" name="Picture 8"/>
          <p:cNvPicPr>
            <a:picLocks noChangeAspect="1" noChangeArrowheads="1"/>
          </p:cNvPicPr>
          <p:nvPr/>
        </p:nvPicPr>
        <p:blipFill>
          <a:blip r:embed="rId2" cstate="print"/>
          <a:srcRect/>
          <a:stretch>
            <a:fillRect/>
          </a:stretch>
        </p:blipFill>
        <p:spPr bwMode="auto">
          <a:xfrm>
            <a:off x="4727848" y="4124181"/>
            <a:ext cx="2057400" cy="1143000"/>
          </a:xfrm>
          <a:prstGeom prst="rect">
            <a:avLst/>
          </a:prstGeom>
          <a:noFill/>
          <a:ln w="9525">
            <a:solidFill>
              <a:srgbClr val="FF0000"/>
            </a:solidFill>
            <a:miter lim="800000"/>
            <a:headEnd/>
            <a:tailEnd/>
          </a:ln>
        </p:spPr>
      </p:pic>
      <p:sp>
        <p:nvSpPr>
          <p:cNvPr id="76809" name="Text Box 9"/>
          <p:cNvSpPr txBox="1">
            <a:spLocks noChangeArrowheads="1"/>
          </p:cNvSpPr>
          <p:nvPr/>
        </p:nvSpPr>
        <p:spPr bwMode="auto">
          <a:xfrm>
            <a:off x="2438400" y="5486401"/>
            <a:ext cx="6019800" cy="519113"/>
          </a:xfrm>
          <a:prstGeom prst="rect">
            <a:avLst/>
          </a:prstGeom>
          <a:noFill/>
          <a:ln w="9525">
            <a:noFill/>
            <a:miter lim="800000"/>
            <a:headEnd/>
            <a:tailEnd/>
          </a:ln>
        </p:spPr>
        <p:txBody>
          <a:bodyPr>
            <a:spAutoFit/>
          </a:bodyPr>
          <a:lstStyle/>
          <a:p>
            <a:pPr>
              <a:spcBef>
                <a:spcPct val="50000"/>
              </a:spcBef>
            </a:pPr>
            <a:r>
              <a:rPr lang="zh-CN" altLang="en-US" sz="2800" b="1">
                <a:latin typeface="宋体" pitchFamily="2" charset="-122"/>
              </a:rPr>
              <a:t>它是关于</a:t>
            </a:r>
            <a:r>
              <a:rPr lang="zh-CN" altLang="en-US" sz="2800" b="1">
                <a:sym typeface="Symbol" pitchFamily="18" charset="2"/>
              </a:rPr>
              <a:t></a:t>
            </a:r>
            <a:r>
              <a:rPr lang="en-US" altLang="zh-CN" sz="2800" b="1" baseline="30000">
                <a:sym typeface="Symbol" pitchFamily="18" charset="2"/>
              </a:rPr>
              <a:t>2</a:t>
            </a:r>
            <a:r>
              <a:rPr lang="zh-CN" altLang="en-US" sz="2800" b="1">
                <a:latin typeface="宋体" pitchFamily="2" charset="-122"/>
              </a:rPr>
              <a:t>的无偏估计量。</a:t>
            </a:r>
            <a:r>
              <a:rPr lang="zh-CN" altLang="en-US" sz="2800" b="1"/>
              <a:t> </a:t>
            </a:r>
          </a:p>
        </p:txBody>
      </p:sp>
      <p:sp>
        <p:nvSpPr>
          <p:cNvPr id="7" name="灯片编号占位符 6"/>
          <p:cNvSpPr>
            <a:spLocks noGrp="1"/>
          </p:cNvSpPr>
          <p:nvPr>
            <p:ph type="sldNum" sz="quarter" idx="12"/>
          </p:nvPr>
        </p:nvSpPr>
        <p:spPr/>
        <p:txBody>
          <a:bodyPr/>
          <a:lstStyle/>
          <a:p>
            <a:pPr>
              <a:defRPr/>
            </a:pPr>
            <a:fld id="{297C79AA-C126-45BC-9481-050A611BAB6A}" type="slidenum">
              <a:rPr lang="en-US" altLang="zh-CN" smtClean="0"/>
              <a:pPr>
                <a:defRPr/>
              </a:pPr>
              <a:t>124</a:t>
            </a:fld>
            <a:endParaRPr lang="en-US" altLang="zh-CN"/>
          </a:p>
        </p:txBody>
      </p:sp>
    </p:spTree>
    <p:extLst>
      <p:ext uri="{BB962C8B-B14F-4D97-AF65-F5344CB8AC3E}">
        <p14:creationId xmlns:p14="http://schemas.microsoft.com/office/powerpoint/2010/main" val="127142402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2"/>
          </p:nvPr>
        </p:nvSpPr>
        <p:spPr>
          <a:noFill/>
        </p:spPr>
        <p:txBody>
          <a:bodyPr/>
          <a:lstStyle/>
          <a:p>
            <a:fld id="{1B9C675B-6B1A-49EA-A660-6BACD1B8249B}" type="slidenum">
              <a:rPr lang="en-US" altLang="zh-CN">
                <a:ea typeface="宋体" charset="-122"/>
              </a:rPr>
              <a:pPr/>
              <a:t>125</a:t>
            </a:fld>
            <a:endParaRPr lang="en-US" altLang="zh-CN">
              <a:ea typeface="宋体" charset="-122"/>
            </a:endParaRPr>
          </a:p>
        </p:txBody>
      </p:sp>
      <p:pic>
        <p:nvPicPr>
          <p:cNvPr id="95235" name="Picture 2"/>
          <p:cNvPicPr>
            <a:picLocks noChangeAspect="1" noChangeArrowheads="1"/>
          </p:cNvPicPr>
          <p:nvPr/>
        </p:nvPicPr>
        <p:blipFill>
          <a:blip r:embed="rId2"/>
          <a:srcRect/>
          <a:stretch>
            <a:fillRect/>
          </a:stretch>
        </p:blipFill>
        <p:spPr bwMode="auto">
          <a:xfrm>
            <a:off x="2424114" y="765176"/>
            <a:ext cx="7710487" cy="1311275"/>
          </a:xfrm>
          <a:prstGeom prst="rect">
            <a:avLst/>
          </a:prstGeom>
          <a:noFill/>
          <a:ln w="9525">
            <a:noFill/>
            <a:miter lim="800000"/>
            <a:headEnd/>
            <a:tailEnd/>
          </a:ln>
        </p:spPr>
      </p:pic>
      <p:pic>
        <p:nvPicPr>
          <p:cNvPr id="93187" name="Picture 3"/>
          <p:cNvPicPr>
            <a:picLocks noChangeAspect="1" noChangeArrowheads="1"/>
          </p:cNvPicPr>
          <p:nvPr/>
        </p:nvPicPr>
        <p:blipFill>
          <a:blip r:embed="rId3"/>
          <a:srcRect/>
          <a:stretch>
            <a:fillRect/>
          </a:stretch>
        </p:blipFill>
        <p:spPr bwMode="auto">
          <a:xfrm>
            <a:off x="2481264" y="2492896"/>
            <a:ext cx="7558087" cy="3276600"/>
          </a:xfrm>
          <a:prstGeom prst="rect">
            <a:avLst/>
          </a:prstGeom>
          <a:noFill/>
          <a:ln w="9525">
            <a:noFill/>
            <a:miter lim="800000"/>
            <a:headEnd/>
            <a:tailEnd/>
          </a:ln>
        </p:spPr>
      </p:pic>
    </p:spTree>
    <p:extLst>
      <p:ext uri="{BB962C8B-B14F-4D97-AF65-F5344CB8AC3E}">
        <p14:creationId xmlns:p14="http://schemas.microsoft.com/office/powerpoint/2010/main" val="417627728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1631504" y="1340768"/>
            <a:ext cx="8928992" cy="2133600"/>
          </a:xfrm>
          <a:solidFill>
            <a:schemeClr val="bg1"/>
          </a:solidFill>
        </p:spPr>
        <p:txBody>
          <a:bodyPr>
            <a:normAutofit/>
          </a:bodyPr>
          <a:lstStyle/>
          <a:p>
            <a:pPr eaLnBrk="1" hangingPunct="1">
              <a:spcBef>
                <a:spcPct val="20000"/>
              </a:spcBef>
            </a:pPr>
            <a:r>
              <a:rPr lang="en-US" altLang="zh-CN" sz="4000" b="1" dirty="0">
                <a:solidFill>
                  <a:schemeClr val="accent2"/>
                </a:solidFill>
                <a:latin typeface="楷体_GB2312" pitchFamily="49" charset="-122"/>
                <a:ea typeface="楷体_GB2312" pitchFamily="49" charset="-122"/>
              </a:rPr>
              <a:t>2.4  </a:t>
            </a:r>
            <a:r>
              <a:rPr lang="zh-CN" altLang="en-US" sz="4000" b="1" dirty="0">
                <a:solidFill>
                  <a:schemeClr val="accent2"/>
                </a:solidFill>
                <a:latin typeface="楷体_GB2312" pitchFamily="49" charset="-122"/>
                <a:ea typeface="楷体_GB2312" pitchFamily="49" charset="-122"/>
              </a:rPr>
              <a:t>一元线性回归模型的统计检验</a:t>
            </a:r>
            <a:br>
              <a:rPr lang="zh-CN" altLang="en-US" sz="4000" b="1" dirty="0">
                <a:solidFill>
                  <a:schemeClr val="accent2"/>
                </a:solidFill>
                <a:latin typeface="楷体_GB2312" pitchFamily="49" charset="-122"/>
                <a:ea typeface="楷体_GB2312" pitchFamily="49" charset="-122"/>
              </a:rPr>
            </a:br>
            <a:endParaRPr lang="en-US" altLang="zh-CN" sz="4800" b="1" dirty="0"/>
          </a:p>
        </p:txBody>
      </p:sp>
      <p:sp>
        <p:nvSpPr>
          <p:cNvPr id="79875" name="Rectangle 3"/>
          <p:cNvSpPr>
            <a:spLocks noGrp="1" noChangeArrowheads="1"/>
          </p:cNvSpPr>
          <p:nvPr>
            <p:ph type="subTitle" idx="1"/>
          </p:nvPr>
        </p:nvSpPr>
        <p:spPr>
          <a:xfrm>
            <a:off x="2895600" y="4318130"/>
            <a:ext cx="6400800" cy="2209800"/>
          </a:xfrm>
        </p:spPr>
        <p:txBody>
          <a:bodyPr>
            <a:normAutofit/>
          </a:bodyPr>
          <a:lstStyle/>
          <a:p>
            <a:pPr algn="l" eaLnBrk="1" hangingPunct="1"/>
            <a:r>
              <a:rPr lang="en-US" altLang="zh-CN" sz="2800" b="1" dirty="0">
                <a:solidFill>
                  <a:srgbClr val="FF0000"/>
                </a:solidFill>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一、拟合优度检验</a:t>
            </a:r>
            <a:r>
              <a:rPr lang="zh-CN" altLang="en-US" sz="2800" dirty="0">
                <a:solidFill>
                  <a:srgbClr val="FF0000"/>
                </a:solidFill>
                <a:latin typeface="楷体_GB2312" pitchFamily="49" charset="-122"/>
                <a:ea typeface="楷体_GB2312" pitchFamily="49" charset="-122"/>
              </a:rPr>
              <a:t> </a:t>
            </a:r>
          </a:p>
          <a:p>
            <a:pPr algn="l" eaLnBrk="1" hangingPunct="1"/>
            <a:r>
              <a:rPr lang="zh-CN" altLang="en-US" sz="2800" b="1" dirty="0">
                <a:solidFill>
                  <a:srgbClr val="FF0000"/>
                </a:solidFill>
                <a:latin typeface="楷体_GB2312" pitchFamily="49" charset="-122"/>
                <a:ea typeface="楷体_GB2312" pitchFamily="49" charset="-122"/>
              </a:rPr>
              <a:t>  二、变量的显著性检验</a:t>
            </a:r>
            <a:r>
              <a:rPr lang="zh-CN" altLang="en-US" sz="2800" dirty="0">
                <a:solidFill>
                  <a:srgbClr val="FF0000"/>
                </a:solidFill>
                <a:latin typeface="楷体_GB2312" pitchFamily="49" charset="-122"/>
                <a:ea typeface="楷体_GB2312" pitchFamily="49" charset="-122"/>
              </a:rPr>
              <a:t> </a:t>
            </a:r>
          </a:p>
          <a:p>
            <a:pPr algn="l" eaLnBrk="1" hangingPunct="1"/>
            <a:r>
              <a:rPr lang="zh-CN" altLang="en-US" sz="2800" b="1" dirty="0">
                <a:solidFill>
                  <a:srgbClr val="FF0000"/>
                </a:solidFill>
                <a:latin typeface="楷体_GB2312" pitchFamily="49" charset="-122"/>
                <a:ea typeface="楷体_GB2312" pitchFamily="49" charset="-122"/>
              </a:rPr>
              <a:t>  三、参数的置信区间</a:t>
            </a:r>
            <a:r>
              <a:rPr lang="zh-CN" altLang="en-US" sz="2800" dirty="0"/>
              <a:t> </a:t>
            </a:r>
          </a:p>
        </p:txBody>
      </p:sp>
      <p:sp>
        <p:nvSpPr>
          <p:cNvPr id="4" name="灯片编号占位符 3"/>
          <p:cNvSpPr>
            <a:spLocks noGrp="1"/>
          </p:cNvSpPr>
          <p:nvPr>
            <p:ph type="sldNum" sz="quarter" idx="12"/>
          </p:nvPr>
        </p:nvSpPr>
        <p:spPr/>
        <p:txBody>
          <a:bodyPr/>
          <a:lstStyle/>
          <a:p>
            <a:pPr>
              <a:defRPr/>
            </a:pPr>
            <a:fld id="{2DB14ACB-0BCC-4213-BA1B-CD16FD505C62}" type="slidenum">
              <a:rPr lang="en-US" altLang="zh-CN" smtClean="0"/>
              <a:pPr>
                <a:defRPr/>
              </a:pPr>
              <a:t>126</a:t>
            </a:fld>
            <a:endParaRPr lang="en-US" altLang="zh-CN"/>
          </a:p>
        </p:txBody>
      </p:sp>
    </p:spTree>
    <p:extLst>
      <p:ext uri="{BB962C8B-B14F-4D97-AF65-F5344CB8AC3E}">
        <p14:creationId xmlns:p14="http://schemas.microsoft.com/office/powerpoint/2010/main" val="385428293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09800" y="609601"/>
            <a:ext cx="7772400" cy="587375"/>
          </a:xfrm>
        </p:spPr>
        <p:txBody>
          <a:bodyPr/>
          <a:lstStyle/>
          <a:p>
            <a:pPr eaLnBrk="1" hangingPunct="1"/>
            <a:r>
              <a:rPr lang="zh-CN" altLang="en-US" sz="3200" b="1">
                <a:solidFill>
                  <a:schemeClr val="accent2"/>
                </a:solidFill>
                <a:ea typeface="楷体_GB2312" pitchFamily="49" charset="-122"/>
              </a:rPr>
              <a:t>说  明</a:t>
            </a:r>
          </a:p>
        </p:txBody>
      </p:sp>
      <p:sp>
        <p:nvSpPr>
          <p:cNvPr id="80899" name="Rectangle 3"/>
          <p:cNvSpPr>
            <a:spLocks noGrp="1" noChangeArrowheads="1"/>
          </p:cNvSpPr>
          <p:nvPr>
            <p:ph type="body" idx="1"/>
          </p:nvPr>
        </p:nvSpPr>
        <p:spPr>
          <a:xfrm>
            <a:off x="2209800" y="1412876"/>
            <a:ext cx="8206680" cy="5040313"/>
          </a:xfrm>
        </p:spPr>
        <p:txBody>
          <a:bodyPr>
            <a:normAutofit fontScale="92500" lnSpcReduction="10000"/>
          </a:bodyPr>
          <a:lstStyle/>
          <a:p>
            <a:pPr eaLnBrk="1" hangingPunct="1">
              <a:lnSpc>
                <a:spcPct val="90000"/>
              </a:lnSpc>
            </a:pPr>
            <a:r>
              <a:rPr lang="zh-CN" altLang="en-US" b="1" dirty="0">
                <a:solidFill>
                  <a:srgbClr val="FF0000"/>
                </a:solidFill>
                <a:latin typeface="宋体" pitchFamily="2" charset="-122"/>
              </a:rPr>
              <a:t>回归分析</a:t>
            </a:r>
            <a:r>
              <a:rPr lang="zh-CN" altLang="en-US" b="1" dirty="0">
                <a:latin typeface="宋体" pitchFamily="2" charset="-122"/>
              </a:rPr>
              <a:t>是要通过样本所估计的参数来代替总体的真实参数，或者说是用样本回归线代替总体回归线。</a:t>
            </a:r>
            <a:endParaRPr lang="en-US" altLang="zh-CN" b="1" dirty="0">
              <a:latin typeface="宋体" pitchFamily="2" charset="-122"/>
            </a:endParaRPr>
          </a:p>
          <a:p>
            <a:pPr eaLnBrk="1" hangingPunct="1">
              <a:lnSpc>
                <a:spcPct val="90000"/>
              </a:lnSpc>
            </a:pPr>
            <a:endParaRPr lang="zh-CN" altLang="en-US" b="1" dirty="0">
              <a:latin typeface="宋体" pitchFamily="2" charset="-122"/>
            </a:endParaRPr>
          </a:p>
          <a:p>
            <a:pPr eaLnBrk="1" hangingPunct="1">
              <a:lnSpc>
                <a:spcPct val="90000"/>
              </a:lnSpc>
            </a:pPr>
            <a:r>
              <a:rPr lang="zh-CN" altLang="en-US" b="1" dirty="0"/>
              <a:t>尽管从</a:t>
            </a:r>
            <a:r>
              <a:rPr lang="zh-CN" altLang="en-US" b="1" dirty="0">
                <a:solidFill>
                  <a:srgbClr val="FF0000"/>
                </a:solidFill>
              </a:rPr>
              <a:t>统计性质</a:t>
            </a:r>
            <a:r>
              <a:rPr lang="zh-CN" altLang="en-US" b="1" dirty="0"/>
              <a:t>上已知，如果有足够多的重复 抽样，参数的估计值的期望（均值）就等于其总体的参数真值，但在一次抽样中，估计值不一定就等于该真值。</a:t>
            </a:r>
            <a:endParaRPr lang="en-US" altLang="zh-CN" b="1" dirty="0"/>
          </a:p>
          <a:p>
            <a:pPr eaLnBrk="1" hangingPunct="1">
              <a:lnSpc>
                <a:spcPct val="90000"/>
              </a:lnSpc>
            </a:pPr>
            <a:endParaRPr lang="zh-CN" altLang="en-US" b="1" dirty="0"/>
          </a:p>
          <a:p>
            <a:pPr eaLnBrk="1" hangingPunct="1">
              <a:lnSpc>
                <a:spcPct val="90000"/>
              </a:lnSpc>
            </a:pPr>
            <a:r>
              <a:rPr lang="zh-CN" altLang="en-US" b="1" dirty="0"/>
              <a:t>所以，在一次抽样中，参数的估计值与真值的差异有多大，是否显著，这就需要进一步进行</a:t>
            </a:r>
            <a:r>
              <a:rPr lang="zh-CN" altLang="en-US" b="1" dirty="0">
                <a:solidFill>
                  <a:srgbClr val="FF0000"/>
                </a:solidFill>
              </a:rPr>
              <a:t>统计检验</a:t>
            </a:r>
            <a:r>
              <a:rPr lang="zh-CN" altLang="en-US" b="1" dirty="0"/>
              <a:t>。</a:t>
            </a:r>
            <a:endParaRPr lang="en-US" altLang="zh-CN" b="1" dirty="0"/>
          </a:p>
          <a:p>
            <a:pPr eaLnBrk="1" hangingPunct="1">
              <a:lnSpc>
                <a:spcPct val="90000"/>
              </a:lnSpc>
            </a:pPr>
            <a:endParaRPr lang="zh-CN" altLang="en-US" b="1" dirty="0"/>
          </a:p>
          <a:p>
            <a:pPr eaLnBrk="1" hangingPunct="1">
              <a:lnSpc>
                <a:spcPct val="90000"/>
              </a:lnSpc>
            </a:pPr>
            <a:r>
              <a:rPr lang="zh-CN" altLang="en-US" b="1" dirty="0"/>
              <a:t>主要包括</a:t>
            </a:r>
            <a:r>
              <a:rPr lang="zh-CN" altLang="en-US" b="1" dirty="0">
                <a:solidFill>
                  <a:srgbClr val="FF0000"/>
                </a:solidFill>
              </a:rPr>
              <a:t>拟合优度检验、变量的显著性检验及参数的区间估计。</a:t>
            </a:r>
            <a:endParaRPr lang="zh-CN" altLang="en-US" b="1" dirty="0">
              <a:solidFill>
                <a:srgbClr val="FF0000"/>
              </a:solidFill>
              <a:latin typeface="宋体" pitchFamily="2" charset="-122"/>
            </a:endParaRP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127</a:t>
            </a:fld>
            <a:endParaRPr lang="en-US" altLang="zh-CN" dirty="0"/>
          </a:p>
        </p:txBody>
      </p:sp>
    </p:spTree>
    <p:extLst>
      <p:ext uri="{BB962C8B-B14F-4D97-AF65-F5344CB8AC3E}">
        <p14:creationId xmlns:p14="http://schemas.microsoft.com/office/powerpoint/2010/main" val="331639583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209800" y="1828800"/>
            <a:ext cx="7772400" cy="2590800"/>
          </a:xfrm>
        </p:spPr>
        <p:txBody>
          <a:bodyPr/>
          <a:lstStyle/>
          <a:p>
            <a:pPr algn="ctr" eaLnBrk="1" hangingPunct="1"/>
            <a:r>
              <a:rPr lang="zh-CN" altLang="en-US" sz="3600" b="1" dirty="0">
                <a:solidFill>
                  <a:srgbClr val="FF0000"/>
                </a:solidFill>
                <a:latin typeface="楷体_GB2312" pitchFamily="49" charset="-122"/>
                <a:ea typeface="楷体_GB2312" pitchFamily="49" charset="-122"/>
              </a:rPr>
              <a:t>一、拟合优度检验</a:t>
            </a:r>
            <a:r>
              <a:rPr lang="zh-CN" altLang="en-US" sz="3200" b="1" dirty="0">
                <a:solidFill>
                  <a:srgbClr val="FF0000"/>
                </a:solidFill>
                <a:latin typeface="宋体" pitchFamily="2" charset="-122"/>
              </a:rPr>
              <a:t/>
            </a:r>
            <a:br>
              <a:rPr lang="zh-CN" altLang="en-US" sz="3200" b="1" dirty="0">
                <a:solidFill>
                  <a:srgbClr val="FF0000"/>
                </a:solidFill>
                <a:latin typeface="宋体" pitchFamily="2" charset="-122"/>
              </a:rPr>
            </a:br>
            <a:endParaRPr lang="en-US" altLang="zh-CN" sz="3200" b="1" dirty="0"/>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128</a:t>
            </a:fld>
            <a:endParaRPr lang="en-US" altLang="zh-CN"/>
          </a:p>
        </p:txBody>
      </p:sp>
    </p:spTree>
    <p:extLst>
      <p:ext uri="{BB962C8B-B14F-4D97-AF65-F5344CB8AC3E}">
        <p14:creationId xmlns:p14="http://schemas.microsoft.com/office/powerpoint/2010/main" val="344974135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09800" y="609600"/>
            <a:ext cx="7772400" cy="609600"/>
          </a:xfrm>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、回答一个问题</a:t>
            </a:r>
          </a:p>
        </p:txBody>
      </p:sp>
      <p:sp>
        <p:nvSpPr>
          <p:cNvPr id="158723" name="Rectangle 3"/>
          <p:cNvSpPr>
            <a:spLocks noGrp="1" noChangeArrowheads="1"/>
          </p:cNvSpPr>
          <p:nvPr>
            <p:ph type="body" idx="1"/>
          </p:nvPr>
        </p:nvSpPr>
        <p:spPr>
          <a:xfrm>
            <a:off x="2209800" y="1600200"/>
            <a:ext cx="7772400" cy="2514600"/>
          </a:xfrm>
        </p:spPr>
        <p:txBody>
          <a:bodyPr>
            <a:normAutofit lnSpcReduction="10000"/>
          </a:bodyPr>
          <a:lstStyle/>
          <a:p>
            <a:pPr eaLnBrk="1" hangingPunct="1">
              <a:defRPr/>
            </a:pPr>
            <a:r>
              <a:rPr lang="zh-CN" altLang="en-US" b="1" dirty="0">
                <a:solidFill>
                  <a:srgbClr val="FF0000"/>
                </a:solidFill>
                <a:effectLst>
                  <a:outerShdw blurRad="38100" dist="38100" dir="2700000" algn="tl">
                    <a:srgbClr val="C0C0C0"/>
                  </a:outerShdw>
                </a:effectLst>
                <a:latin typeface="宋体" pitchFamily="2" charset="-122"/>
              </a:rPr>
              <a:t>拟合优度检验</a:t>
            </a:r>
            <a:r>
              <a:rPr lang="zh-CN" altLang="en-US" b="1" dirty="0">
                <a:effectLst>
                  <a:outerShdw blurRad="38100" dist="38100" dir="2700000" algn="tl">
                    <a:srgbClr val="C0C0C0"/>
                  </a:outerShdw>
                </a:effectLst>
                <a:latin typeface="宋体" pitchFamily="2" charset="-122"/>
              </a:rPr>
              <a:t>：</a:t>
            </a:r>
            <a:r>
              <a:rPr lang="zh-CN" altLang="en-US" b="1" dirty="0">
                <a:latin typeface="宋体" pitchFamily="2" charset="-122"/>
              </a:rPr>
              <a:t>对样本回归直线与样本观测值之间拟合程度的检验。</a:t>
            </a:r>
            <a:endParaRPr lang="en-US" altLang="zh-CN" b="1" dirty="0">
              <a:latin typeface="宋体" pitchFamily="2" charset="-122"/>
            </a:endParaRPr>
          </a:p>
          <a:p>
            <a:pPr marL="0" indent="0">
              <a:buNone/>
              <a:defRPr/>
            </a:pPr>
            <a:endParaRPr lang="zh-CN" altLang="en-US" b="1" dirty="0">
              <a:latin typeface="宋体" pitchFamily="2" charset="-122"/>
            </a:endParaRPr>
          </a:p>
          <a:p>
            <a:pPr eaLnBrk="1" hangingPunct="1">
              <a:spcBef>
                <a:spcPct val="50000"/>
              </a:spcBef>
              <a:defRPr/>
            </a:pPr>
            <a:r>
              <a:rPr lang="zh-CN" altLang="en-US" b="1" dirty="0">
                <a:solidFill>
                  <a:schemeClr val="accent2"/>
                </a:solidFill>
                <a:latin typeface="宋体" pitchFamily="2" charset="-122"/>
              </a:rPr>
              <a:t>问题：</a:t>
            </a:r>
            <a:r>
              <a:rPr lang="zh-CN" altLang="en-US" b="1" dirty="0">
                <a:latin typeface="宋体" pitchFamily="2" charset="-122"/>
              </a:rPr>
              <a:t>采用普通最小二乘估计方法，已经保证了模型最好地拟合了样本观测值，为什么还要检验拟合程度？</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129</a:t>
            </a:fld>
            <a:endParaRPr lang="en-US" altLang="zh-CN"/>
          </a:p>
        </p:txBody>
      </p:sp>
    </p:spTree>
    <p:extLst>
      <p:ext uri="{BB962C8B-B14F-4D97-AF65-F5344CB8AC3E}">
        <p14:creationId xmlns:p14="http://schemas.microsoft.com/office/powerpoint/2010/main" val="3240947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body" idx="1"/>
          </p:nvPr>
        </p:nvSpPr>
        <p:spPr>
          <a:xfrm>
            <a:off x="1074964" y="664709"/>
            <a:ext cx="10496550" cy="5562600"/>
          </a:xfrm>
        </p:spPr>
        <p:txBody>
          <a:bodyPr/>
          <a:lstStyle/>
          <a:p>
            <a:r>
              <a:rPr lang="en-US" altLang="zh-CN" b="1" dirty="0">
                <a:effectLst>
                  <a:outerShdw blurRad="38100" dist="38100" dir="2700000" algn="tl">
                    <a:srgbClr val="C0C0C0"/>
                  </a:outerShdw>
                </a:effectLst>
              </a:rPr>
              <a:t>4.</a:t>
            </a:r>
            <a:r>
              <a:rPr lang="zh-CN" altLang="en-US" b="1" dirty="0">
                <a:effectLst>
                  <a:outerShdw blurRad="38100" dist="38100" dir="2700000" algn="tl">
                    <a:srgbClr val="C0C0C0"/>
                  </a:outerShdw>
                </a:effectLst>
              </a:rPr>
              <a:t>相关关系与回归分析的联系</a:t>
            </a:r>
          </a:p>
          <a:p>
            <a:pPr lvl="1">
              <a:lnSpc>
                <a:spcPct val="130000"/>
              </a:lnSpc>
            </a:pPr>
            <a:endParaRPr lang="en-US" altLang="zh-CN" b="1" dirty="0" smtClean="0"/>
          </a:p>
          <a:p>
            <a:pPr lvl="1">
              <a:lnSpc>
                <a:spcPct val="130000"/>
              </a:lnSpc>
            </a:pPr>
            <a:r>
              <a:rPr lang="zh-CN" altLang="en-US" b="1" dirty="0" smtClean="0"/>
              <a:t>相关</a:t>
            </a:r>
            <a:r>
              <a:rPr lang="zh-CN" altLang="en-US" b="1" dirty="0"/>
              <a:t>和回归是研究事务两个不可分割的方面。</a:t>
            </a:r>
          </a:p>
          <a:p>
            <a:pPr lvl="1">
              <a:lnSpc>
                <a:spcPct val="130000"/>
              </a:lnSpc>
            </a:pPr>
            <a:r>
              <a:rPr lang="zh-CN" altLang="en-US" b="1" dirty="0">
                <a:latin typeface="Times New Roman" panose="02020603050405020304" pitchFamily="18" charset="0"/>
              </a:rPr>
              <a:t>二者具有共同的研究对象，而且在具体应用时，常常必须互相补充。相关分析需要依靠回归分析来表明现象数量相关的具体形式，而回归分析则需要依靠相关分析来表明现象数量变化的相关程度。只有当变量之间存在着高度相关时，进行回归分析寻求其相关的具体形式才有意义。</a:t>
            </a:r>
          </a:p>
        </p:txBody>
      </p:sp>
    </p:spTree>
    <p:extLst>
      <p:ext uri="{BB962C8B-B14F-4D97-AF65-F5344CB8AC3E}">
        <p14:creationId xmlns:p14="http://schemas.microsoft.com/office/powerpoint/2010/main" val="216185220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09800" y="609600"/>
            <a:ext cx="7772400" cy="533400"/>
          </a:xfrm>
        </p:spPr>
        <p:txBody>
          <a:bodyPr/>
          <a:lstStyle/>
          <a:p>
            <a:pPr algn="l" eaLnBrk="1" hangingPunct="1"/>
            <a:r>
              <a:rPr lang="en-US" altLang="zh-CN" sz="3200" b="1">
                <a:solidFill>
                  <a:schemeClr val="accent2"/>
                </a:solidFill>
                <a:latin typeface="楷体_GB2312" pitchFamily="49" charset="-122"/>
                <a:ea typeface="楷体_GB2312" pitchFamily="49" charset="-122"/>
              </a:rPr>
              <a:t>2</a:t>
            </a:r>
            <a:r>
              <a:rPr lang="zh-CN" altLang="en-US" sz="3200" b="1">
                <a:solidFill>
                  <a:schemeClr val="accent2"/>
                </a:solidFill>
                <a:latin typeface="楷体_GB2312" pitchFamily="49" charset="-122"/>
                <a:ea typeface="楷体_GB2312" pitchFamily="49" charset="-122"/>
              </a:rPr>
              <a:t>、总离差平方和的分解</a:t>
            </a:r>
          </a:p>
        </p:txBody>
      </p:sp>
      <p:pic>
        <p:nvPicPr>
          <p:cNvPr id="160772" name="Picture 4"/>
          <p:cNvPicPr>
            <a:picLocks noChangeAspect="1" noChangeArrowheads="1"/>
          </p:cNvPicPr>
          <p:nvPr/>
        </p:nvPicPr>
        <p:blipFill>
          <a:blip r:embed="rId3" cstate="print"/>
          <a:srcRect/>
          <a:stretch>
            <a:fillRect/>
          </a:stretch>
        </p:blipFill>
        <p:spPr bwMode="auto">
          <a:xfrm>
            <a:off x="2667000" y="1524000"/>
            <a:ext cx="2667000" cy="609600"/>
          </a:xfrm>
          <a:prstGeom prst="rect">
            <a:avLst/>
          </a:prstGeom>
          <a:noFill/>
          <a:ln w="9525">
            <a:solidFill>
              <a:srgbClr val="FF0000"/>
            </a:solidFill>
            <a:miter lim="800000"/>
            <a:headEnd/>
            <a:tailEnd/>
          </a:ln>
        </p:spPr>
      </p:pic>
      <p:graphicFrame>
        <p:nvGraphicFramePr>
          <p:cNvPr id="160773" name="Object 5"/>
          <p:cNvGraphicFramePr>
            <a:graphicFrameLocks noChangeAspect="1"/>
          </p:cNvGraphicFramePr>
          <p:nvPr/>
        </p:nvGraphicFramePr>
        <p:xfrm>
          <a:off x="2667000" y="2438400"/>
          <a:ext cx="2667000" cy="609600"/>
        </p:xfrm>
        <a:graphic>
          <a:graphicData uri="http://schemas.openxmlformats.org/presentationml/2006/ole">
            <mc:AlternateContent xmlns:mc="http://schemas.openxmlformats.org/markup-compatibility/2006">
              <mc:Choice xmlns:v="urn:schemas-microsoft-com:vml" Requires="v">
                <p:oleObj spid="_x0000_s39965" r:id="rId4" imgW="825500" imgH="254000" progId="Equation.3">
                  <p:embed/>
                </p:oleObj>
              </mc:Choice>
              <mc:Fallback>
                <p:oleObj r:id="rId4" imgW="825500" imgH="254000" progId="Equation.3">
                  <p:embed/>
                  <p:pic>
                    <p:nvPicPr>
                      <p:cNvPr id="16077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438400"/>
                        <a:ext cx="2667000" cy="6096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775" name="Picture 7"/>
          <p:cNvPicPr>
            <a:picLocks noChangeAspect="1" noChangeArrowheads="1"/>
          </p:cNvPicPr>
          <p:nvPr/>
        </p:nvPicPr>
        <p:blipFill>
          <a:blip r:embed="rId6" cstate="print"/>
          <a:srcRect/>
          <a:stretch>
            <a:fillRect/>
          </a:stretch>
        </p:blipFill>
        <p:spPr bwMode="auto">
          <a:xfrm>
            <a:off x="2667000" y="3276600"/>
            <a:ext cx="6781800" cy="685800"/>
          </a:xfrm>
          <a:prstGeom prst="rect">
            <a:avLst/>
          </a:prstGeom>
          <a:noFill/>
          <a:ln w="9525">
            <a:solidFill>
              <a:srgbClr val="0000FF"/>
            </a:solidFill>
            <a:miter lim="800000"/>
            <a:headEnd/>
            <a:tailEnd/>
          </a:ln>
        </p:spPr>
      </p:pic>
      <p:sp>
        <p:nvSpPr>
          <p:cNvPr id="160776" name="AutoShape 8"/>
          <p:cNvSpPr>
            <a:spLocks/>
          </p:cNvSpPr>
          <p:nvPr/>
        </p:nvSpPr>
        <p:spPr bwMode="auto">
          <a:xfrm>
            <a:off x="6477000" y="2057400"/>
            <a:ext cx="3276600" cy="825500"/>
          </a:xfrm>
          <a:prstGeom prst="borderCallout2">
            <a:avLst>
              <a:gd name="adj1" fmla="val 13847"/>
              <a:gd name="adj2" fmla="val -2324"/>
              <a:gd name="adj3" fmla="val 13847"/>
              <a:gd name="adj4" fmla="val -9014"/>
              <a:gd name="adj5" fmla="val 70769"/>
              <a:gd name="adj6" fmla="val -33190"/>
            </a:avLst>
          </a:prstGeom>
          <a:solidFill>
            <a:schemeClr val="bg1"/>
          </a:solidFill>
          <a:ln w="9525">
            <a:solidFill>
              <a:schemeClr val="tx1"/>
            </a:solidFill>
            <a:miter lim="800000"/>
            <a:headEnd/>
            <a:tailEnd/>
          </a:ln>
        </p:spPr>
        <p:txBody>
          <a:bodyPr/>
          <a:lstStyle/>
          <a:p>
            <a:pPr algn="ctr"/>
            <a:r>
              <a:rPr lang="en-US" altLang="zh-CN" b="1">
                <a:latin typeface="宋体" pitchFamily="2" charset="-122"/>
              </a:rPr>
              <a:t>Y</a:t>
            </a:r>
            <a:r>
              <a:rPr lang="zh-CN" altLang="en-US" b="1">
                <a:latin typeface="宋体" pitchFamily="2" charset="-122"/>
              </a:rPr>
              <a:t>的</a:t>
            </a:r>
            <a:r>
              <a:rPr lang="en-US" altLang="zh-CN" b="1">
                <a:latin typeface="宋体" pitchFamily="2" charset="-122"/>
              </a:rPr>
              <a:t>i</a:t>
            </a:r>
            <a:r>
              <a:rPr lang="zh-CN" altLang="en-US" b="1">
                <a:latin typeface="宋体" pitchFamily="2" charset="-122"/>
              </a:rPr>
              <a:t>个观测值与样本均值的离差</a:t>
            </a:r>
          </a:p>
        </p:txBody>
      </p:sp>
      <p:sp>
        <p:nvSpPr>
          <p:cNvPr id="160778" name="AutoShape 10"/>
          <p:cNvSpPr>
            <a:spLocks/>
          </p:cNvSpPr>
          <p:nvPr/>
        </p:nvSpPr>
        <p:spPr bwMode="auto">
          <a:xfrm>
            <a:off x="9271000" y="4343400"/>
            <a:ext cx="1168400" cy="1524000"/>
          </a:xfrm>
          <a:prstGeom prst="borderCallout2">
            <a:avLst>
              <a:gd name="adj1" fmla="val 7500"/>
              <a:gd name="adj2" fmla="val -6523"/>
              <a:gd name="adj3" fmla="val 7500"/>
              <a:gd name="adj4" fmla="val -6523"/>
              <a:gd name="adj5" fmla="val -30000"/>
              <a:gd name="adj6" fmla="val -6523"/>
            </a:avLst>
          </a:prstGeom>
          <a:solidFill>
            <a:srgbClr val="CCFFFF"/>
          </a:solidFill>
          <a:ln w="9525">
            <a:solidFill>
              <a:schemeClr val="tx1"/>
            </a:solidFill>
            <a:miter lim="800000"/>
            <a:headEnd/>
            <a:tailEnd/>
          </a:ln>
        </p:spPr>
        <p:txBody>
          <a:bodyPr/>
          <a:lstStyle/>
          <a:p>
            <a:pPr algn="ctr"/>
            <a:r>
              <a:rPr lang="zh-CN" altLang="en-US" b="1">
                <a:latin typeface="宋体" pitchFamily="2" charset="-122"/>
              </a:rPr>
              <a:t>由回归直线解释的部分</a:t>
            </a:r>
            <a:r>
              <a:rPr lang="zh-CN" altLang="en-US"/>
              <a:t> </a:t>
            </a:r>
          </a:p>
        </p:txBody>
      </p:sp>
      <p:sp>
        <p:nvSpPr>
          <p:cNvPr id="160779" name="AutoShape 11"/>
          <p:cNvSpPr>
            <a:spLocks/>
          </p:cNvSpPr>
          <p:nvPr/>
        </p:nvSpPr>
        <p:spPr bwMode="auto">
          <a:xfrm>
            <a:off x="6248401" y="4343400"/>
            <a:ext cx="2138363" cy="838200"/>
          </a:xfrm>
          <a:prstGeom prst="borderCallout2">
            <a:avLst>
              <a:gd name="adj1" fmla="val 13634"/>
              <a:gd name="adj2" fmla="val 103565"/>
              <a:gd name="adj3" fmla="val 13634"/>
              <a:gd name="adj4" fmla="val 103565"/>
              <a:gd name="adj5" fmla="val -57574"/>
              <a:gd name="adj6" fmla="val 103565"/>
            </a:avLst>
          </a:prstGeom>
          <a:solidFill>
            <a:srgbClr val="FFFF99"/>
          </a:solidFill>
          <a:ln w="9525">
            <a:solidFill>
              <a:schemeClr val="tx1"/>
            </a:solidFill>
            <a:miter lim="800000"/>
            <a:headEnd/>
            <a:tailEnd/>
          </a:ln>
        </p:spPr>
        <p:txBody>
          <a:bodyPr/>
          <a:lstStyle/>
          <a:p>
            <a:pPr algn="ctr"/>
            <a:r>
              <a:rPr lang="zh-CN" altLang="en-US" b="1">
                <a:latin typeface="宋体" pitchFamily="2" charset="-122"/>
              </a:rPr>
              <a:t>回归直线不能解释的部分</a:t>
            </a:r>
            <a:r>
              <a:rPr lang="zh-CN" altLang="en-US" b="1"/>
              <a:t> </a:t>
            </a:r>
          </a:p>
        </p:txBody>
      </p:sp>
      <p:sp>
        <p:nvSpPr>
          <p:cNvPr id="160780" name="AutoShape 12"/>
          <p:cNvSpPr>
            <a:spLocks/>
          </p:cNvSpPr>
          <p:nvPr/>
        </p:nvSpPr>
        <p:spPr bwMode="auto">
          <a:xfrm>
            <a:off x="2836864" y="4343400"/>
            <a:ext cx="2116137" cy="838200"/>
          </a:xfrm>
          <a:prstGeom prst="borderCallout2">
            <a:avLst>
              <a:gd name="adj1" fmla="val 13634"/>
              <a:gd name="adj2" fmla="val -3602"/>
              <a:gd name="adj3" fmla="val 13634"/>
              <a:gd name="adj4" fmla="val -3602"/>
              <a:gd name="adj5" fmla="val -51514"/>
              <a:gd name="adj6" fmla="val -3602"/>
            </a:avLst>
          </a:prstGeom>
          <a:solidFill>
            <a:schemeClr val="bg1"/>
          </a:solidFill>
          <a:ln w="9525">
            <a:solidFill>
              <a:schemeClr val="tx1"/>
            </a:solidFill>
            <a:miter lim="800000"/>
            <a:headEnd/>
            <a:tailEnd/>
          </a:ln>
        </p:spPr>
        <p:txBody>
          <a:bodyPr/>
          <a:lstStyle/>
          <a:p>
            <a:pPr algn="ctr"/>
            <a:r>
              <a:rPr lang="zh-CN" altLang="en-US" b="1">
                <a:latin typeface="宋体" pitchFamily="2" charset="-122"/>
              </a:rPr>
              <a:t>离差分解为两部分之和</a:t>
            </a:r>
            <a:r>
              <a:rPr lang="zh-CN" altLang="en-US"/>
              <a:t> </a:t>
            </a:r>
          </a:p>
        </p:txBody>
      </p:sp>
      <p:sp>
        <p:nvSpPr>
          <p:cNvPr id="10" name="灯片编号占位符 9"/>
          <p:cNvSpPr>
            <a:spLocks noGrp="1"/>
          </p:cNvSpPr>
          <p:nvPr>
            <p:ph type="sldNum" sz="quarter" idx="12"/>
          </p:nvPr>
        </p:nvSpPr>
        <p:spPr/>
        <p:txBody>
          <a:bodyPr/>
          <a:lstStyle/>
          <a:p>
            <a:pPr>
              <a:defRPr/>
            </a:pPr>
            <a:fld id="{296002CF-679C-41C3-B9B0-CF0B53D2FE56}" type="slidenum">
              <a:rPr lang="en-US" altLang="zh-CN" smtClean="0"/>
              <a:pPr>
                <a:defRPr/>
              </a:pPr>
              <a:t>130</a:t>
            </a:fld>
            <a:endParaRPr lang="en-US" altLang="zh-CN"/>
          </a:p>
        </p:txBody>
      </p:sp>
    </p:spTree>
    <p:extLst>
      <p:ext uri="{BB962C8B-B14F-4D97-AF65-F5344CB8AC3E}">
        <p14:creationId xmlns:p14="http://schemas.microsoft.com/office/powerpoint/2010/main" val="31752707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1905000" y="4419600"/>
            <a:ext cx="8516938" cy="914400"/>
          </a:xfrm>
          <a:prstGeom prst="rect">
            <a:avLst/>
          </a:prstGeom>
          <a:noFill/>
          <a:ln w="9525">
            <a:noFill/>
            <a:miter lim="800000"/>
            <a:headEnd/>
            <a:tailEnd/>
          </a:ln>
        </p:spPr>
      </p:pic>
      <p:pic>
        <p:nvPicPr>
          <p:cNvPr id="83971" name="Picture 3"/>
          <p:cNvPicPr>
            <a:picLocks noChangeAspect="1" noChangeArrowheads="1"/>
          </p:cNvPicPr>
          <p:nvPr/>
        </p:nvPicPr>
        <p:blipFill>
          <a:blip r:embed="rId4" cstate="print"/>
          <a:srcRect/>
          <a:stretch>
            <a:fillRect/>
          </a:stretch>
        </p:blipFill>
        <p:spPr bwMode="auto">
          <a:xfrm>
            <a:off x="1981201" y="5410200"/>
            <a:ext cx="8355013" cy="914400"/>
          </a:xfrm>
          <a:prstGeom prst="rect">
            <a:avLst/>
          </a:prstGeom>
          <a:noFill/>
          <a:ln w="9525">
            <a:noFill/>
            <a:miter lim="800000"/>
            <a:headEnd/>
            <a:tailEnd/>
          </a:ln>
        </p:spPr>
      </p:pic>
      <p:graphicFrame>
        <p:nvGraphicFramePr>
          <p:cNvPr id="196608" name="Object 1024"/>
          <p:cNvGraphicFramePr>
            <a:graphicFrameLocks noChangeAspect="1"/>
          </p:cNvGraphicFramePr>
          <p:nvPr/>
        </p:nvGraphicFramePr>
        <p:xfrm>
          <a:off x="2819400" y="533400"/>
          <a:ext cx="6324600" cy="3657600"/>
        </p:xfrm>
        <a:graphic>
          <a:graphicData uri="http://schemas.openxmlformats.org/presentationml/2006/ole">
            <mc:AlternateContent xmlns:mc="http://schemas.openxmlformats.org/markup-compatibility/2006">
              <mc:Choice xmlns:v="urn:schemas-microsoft-com:vml" Requires="v">
                <p:oleObj spid="_x0000_s40989" name="位图图像" r:id="rId5" imgW="6219048" imgH="3476190" progId="PBrush">
                  <p:embed/>
                </p:oleObj>
              </mc:Choice>
              <mc:Fallback>
                <p:oleObj name="位图图像" r:id="rId5" imgW="6219048" imgH="3476190" progId="PBrush">
                  <p:embed/>
                  <p:pic>
                    <p:nvPicPr>
                      <p:cNvPr id="196608"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33400"/>
                        <a:ext cx="6324600" cy="3657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297C79AA-C126-45BC-9481-050A611BAB6A}" type="slidenum">
              <a:rPr lang="en-US" altLang="zh-CN" smtClean="0"/>
              <a:pPr>
                <a:defRPr/>
              </a:pPr>
              <a:t>131</a:t>
            </a:fld>
            <a:endParaRPr lang="en-US" altLang="zh-CN"/>
          </a:p>
        </p:txBody>
      </p:sp>
    </p:spTree>
    <p:extLst>
      <p:ext uri="{BB962C8B-B14F-4D97-AF65-F5344CB8AC3E}">
        <p14:creationId xmlns:p14="http://schemas.microsoft.com/office/powerpoint/2010/main" val="21167265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981200" y="838201"/>
            <a:ext cx="8382000" cy="519113"/>
          </a:xfrm>
          <a:prstGeom prst="rect">
            <a:avLst/>
          </a:prstGeom>
          <a:noFill/>
          <a:ln w="9525">
            <a:noFill/>
            <a:miter lim="800000"/>
            <a:headEnd/>
            <a:tailEnd/>
          </a:ln>
        </p:spPr>
        <p:txBody>
          <a:bodyPr>
            <a:spAutoFit/>
          </a:bodyPr>
          <a:lstStyle/>
          <a:p>
            <a:pPr>
              <a:spcBef>
                <a:spcPct val="50000"/>
              </a:spcBef>
            </a:pPr>
            <a:r>
              <a:rPr lang="zh-CN" altLang="en-US" sz="2800" b="1"/>
              <a:t>对于所有样本点，则需考虑离差的平方和</a:t>
            </a:r>
            <a:r>
              <a:rPr lang="zh-CN" altLang="zh-CN" sz="2800" b="1"/>
              <a:t>：</a:t>
            </a:r>
            <a:endParaRPr lang="zh-CN" altLang="en-US" sz="2800" b="1"/>
          </a:p>
        </p:txBody>
      </p:sp>
      <p:sp>
        <p:nvSpPr>
          <p:cNvPr id="84997" name="Text Box 5"/>
          <p:cNvSpPr txBox="1">
            <a:spLocks noChangeArrowheads="1"/>
          </p:cNvSpPr>
          <p:nvPr/>
        </p:nvSpPr>
        <p:spPr bwMode="auto">
          <a:xfrm>
            <a:off x="1775520" y="3352801"/>
            <a:ext cx="609600" cy="519113"/>
          </a:xfrm>
          <a:prstGeom prst="rect">
            <a:avLst/>
          </a:prstGeom>
          <a:noFill/>
          <a:ln w="9525">
            <a:noFill/>
            <a:miter lim="800000"/>
            <a:headEnd/>
            <a:tailEnd/>
          </a:ln>
        </p:spPr>
        <p:txBody>
          <a:bodyPr>
            <a:spAutoFit/>
          </a:bodyPr>
          <a:lstStyle/>
          <a:p>
            <a:pPr>
              <a:spcBef>
                <a:spcPct val="50000"/>
              </a:spcBef>
            </a:pPr>
            <a:r>
              <a:rPr lang="zh-CN" altLang="en-US" sz="2800" dirty="0"/>
              <a:t>记</a:t>
            </a:r>
          </a:p>
        </p:txBody>
      </p:sp>
      <p:graphicFrame>
        <p:nvGraphicFramePr>
          <p:cNvPr id="197633" name="Object 1025"/>
          <p:cNvGraphicFramePr>
            <a:graphicFrameLocks noChangeAspect="1"/>
          </p:cNvGraphicFramePr>
          <p:nvPr>
            <p:extLst/>
          </p:nvPr>
        </p:nvGraphicFramePr>
        <p:xfrm>
          <a:off x="2495600" y="3384751"/>
          <a:ext cx="3200400" cy="496888"/>
        </p:xfrm>
        <a:graphic>
          <a:graphicData uri="http://schemas.openxmlformats.org/presentationml/2006/ole">
            <mc:AlternateContent xmlns:mc="http://schemas.openxmlformats.org/markup-compatibility/2006">
              <mc:Choice xmlns:v="urn:schemas-microsoft-com:vml" Requires="v">
                <p:oleObj spid="_x0000_s42067" name="Equation" r:id="rId3" imgW="1638000" imgH="253800" progId="Equation.3">
                  <p:embed/>
                </p:oleObj>
              </mc:Choice>
              <mc:Fallback>
                <p:oleObj name="Equation" r:id="rId3" imgW="1638000" imgH="253800" progId="Equation.3">
                  <p:embed/>
                  <p:pic>
                    <p:nvPicPr>
                      <p:cNvPr id="19763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3384751"/>
                        <a:ext cx="32004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9" name="Text Box 7"/>
          <p:cNvSpPr txBox="1">
            <a:spLocks noChangeArrowheads="1"/>
          </p:cNvSpPr>
          <p:nvPr/>
        </p:nvSpPr>
        <p:spPr bwMode="auto">
          <a:xfrm>
            <a:off x="6248400" y="3352800"/>
            <a:ext cx="3962400" cy="946150"/>
          </a:xfrm>
          <a:prstGeom prst="rect">
            <a:avLst/>
          </a:prstGeom>
          <a:noFill/>
          <a:ln w="9525">
            <a:noFill/>
            <a:miter lim="800000"/>
            <a:headEnd/>
            <a:tailEnd/>
          </a:ln>
        </p:spPr>
        <p:txBody>
          <a:bodyPr>
            <a:spAutoFit/>
          </a:bodyPr>
          <a:lstStyle/>
          <a:p>
            <a:pPr>
              <a:spcBef>
                <a:spcPct val="50000"/>
              </a:spcBef>
            </a:pPr>
            <a:r>
              <a:rPr lang="zh-CN" altLang="en-US" sz="2800" b="1">
                <a:solidFill>
                  <a:srgbClr val="FF0000"/>
                </a:solidFill>
              </a:rPr>
              <a:t>总体平方和</a:t>
            </a:r>
            <a:r>
              <a:rPr lang="zh-CN" altLang="en-US" sz="2800" b="1">
                <a:solidFill>
                  <a:srgbClr val="CC0000"/>
                </a:solidFill>
                <a:latin typeface="宋体" pitchFamily="2" charset="-122"/>
              </a:rPr>
              <a:t>（</a:t>
            </a:r>
            <a:r>
              <a:rPr lang="en-US" altLang="zh-CN" sz="2800" b="1">
                <a:solidFill>
                  <a:schemeClr val="accent2"/>
                </a:solidFill>
              </a:rPr>
              <a:t>Total Sum of Squares</a:t>
            </a:r>
            <a:r>
              <a:rPr lang="zh-CN" altLang="en-US" sz="2800" b="1">
                <a:solidFill>
                  <a:srgbClr val="CC0000"/>
                </a:solidFill>
                <a:latin typeface="宋体" pitchFamily="2" charset="-122"/>
              </a:rPr>
              <a:t>）</a:t>
            </a:r>
            <a:endParaRPr lang="zh-CN" altLang="en-US"/>
          </a:p>
        </p:txBody>
      </p:sp>
      <p:graphicFrame>
        <p:nvGraphicFramePr>
          <p:cNvPr id="197634" name="Object 1026"/>
          <p:cNvGraphicFramePr>
            <a:graphicFrameLocks noChangeAspect="1"/>
          </p:cNvGraphicFramePr>
          <p:nvPr>
            <p:extLst/>
          </p:nvPr>
        </p:nvGraphicFramePr>
        <p:xfrm>
          <a:off x="2393951" y="4495800"/>
          <a:ext cx="3795713" cy="522288"/>
        </p:xfrm>
        <a:graphic>
          <a:graphicData uri="http://schemas.openxmlformats.org/presentationml/2006/ole">
            <mc:AlternateContent xmlns:mc="http://schemas.openxmlformats.org/markup-compatibility/2006">
              <mc:Choice xmlns:v="urn:schemas-microsoft-com:vml" Requires="v">
                <p:oleObj spid="_x0000_s42068" name="公式" r:id="rId5" imgW="1942920" imgH="266400" progId="Equation.3">
                  <p:embed/>
                </p:oleObj>
              </mc:Choice>
              <mc:Fallback>
                <p:oleObj name="公式" r:id="rId5" imgW="1942920" imgH="266400" progId="Equation.3">
                  <p:embed/>
                  <p:pic>
                    <p:nvPicPr>
                      <p:cNvPr id="197634" name="Object 1026"/>
                      <p:cNvPicPr>
                        <a:picLocks noChangeAspect="1" noChangeArrowheads="1"/>
                      </p:cNvPicPr>
                      <p:nvPr/>
                    </p:nvPicPr>
                    <p:blipFill>
                      <a:blip r:embed="rId6"/>
                      <a:srcRect/>
                      <a:stretch>
                        <a:fillRect/>
                      </a:stretch>
                    </p:blipFill>
                    <p:spPr bwMode="auto">
                      <a:xfrm>
                        <a:off x="2393951" y="4495800"/>
                        <a:ext cx="3795713"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1" name="Text Box 9"/>
          <p:cNvSpPr txBox="1">
            <a:spLocks noChangeArrowheads="1"/>
          </p:cNvSpPr>
          <p:nvPr/>
        </p:nvSpPr>
        <p:spPr bwMode="auto">
          <a:xfrm>
            <a:off x="6248400" y="4419600"/>
            <a:ext cx="3962400" cy="946150"/>
          </a:xfrm>
          <a:prstGeom prst="rect">
            <a:avLst/>
          </a:prstGeom>
          <a:noFill/>
          <a:ln w="9525">
            <a:noFill/>
            <a:miter lim="800000"/>
            <a:headEnd/>
            <a:tailEnd/>
          </a:ln>
        </p:spPr>
        <p:txBody>
          <a:bodyPr>
            <a:spAutoFit/>
          </a:bodyPr>
          <a:lstStyle/>
          <a:p>
            <a:pPr>
              <a:spcBef>
                <a:spcPct val="50000"/>
              </a:spcBef>
            </a:pPr>
            <a:r>
              <a:rPr lang="zh-CN" altLang="en-US" sz="2800" b="1" dirty="0">
                <a:solidFill>
                  <a:srgbClr val="FF0000"/>
                </a:solidFill>
                <a:latin typeface="宋体" pitchFamily="2" charset="-122"/>
              </a:rPr>
              <a:t>解释平方和</a:t>
            </a:r>
            <a:r>
              <a:rPr lang="zh-CN" altLang="en-US" sz="2800" b="1" dirty="0">
                <a:solidFill>
                  <a:srgbClr val="CC0000"/>
                </a:solidFill>
                <a:latin typeface="宋体" pitchFamily="2" charset="-122"/>
              </a:rPr>
              <a:t>（</a:t>
            </a:r>
            <a:r>
              <a:rPr lang="en-US" altLang="zh-CN" sz="2800" b="1" dirty="0">
                <a:solidFill>
                  <a:schemeClr val="accent2"/>
                </a:solidFill>
              </a:rPr>
              <a:t>Explained Sum of Squares</a:t>
            </a:r>
            <a:r>
              <a:rPr lang="zh-CN" altLang="en-US" sz="2800" b="1" dirty="0">
                <a:solidFill>
                  <a:srgbClr val="CC0000"/>
                </a:solidFill>
                <a:latin typeface="宋体" pitchFamily="2" charset="-122"/>
              </a:rPr>
              <a:t>）</a:t>
            </a:r>
          </a:p>
        </p:txBody>
      </p:sp>
      <p:graphicFrame>
        <p:nvGraphicFramePr>
          <p:cNvPr id="197635" name="Object 1027"/>
          <p:cNvGraphicFramePr>
            <a:graphicFrameLocks noChangeAspect="1"/>
          </p:cNvGraphicFramePr>
          <p:nvPr>
            <p:extLst/>
          </p:nvPr>
        </p:nvGraphicFramePr>
        <p:xfrm>
          <a:off x="2394795" y="5438771"/>
          <a:ext cx="3200400" cy="522288"/>
        </p:xfrm>
        <a:graphic>
          <a:graphicData uri="http://schemas.openxmlformats.org/presentationml/2006/ole">
            <mc:AlternateContent xmlns:mc="http://schemas.openxmlformats.org/markup-compatibility/2006">
              <mc:Choice xmlns:v="urn:schemas-microsoft-com:vml" Requires="v">
                <p:oleObj spid="_x0000_s42069" name="Equation" r:id="rId7" imgW="1638000" imgH="266400" progId="Equation.3">
                  <p:embed/>
                </p:oleObj>
              </mc:Choice>
              <mc:Fallback>
                <p:oleObj name="Equation" r:id="rId7" imgW="1638000" imgH="266400" progId="Equation.3">
                  <p:embed/>
                  <p:pic>
                    <p:nvPicPr>
                      <p:cNvPr id="197635"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4795" y="5438771"/>
                        <a:ext cx="32004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3" name="Text Box 11"/>
          <p:cNvSpPr txBox="1">
            <a:spLocks noChangeArrowheads="1"/>
          </p:cNvSpPr>
          <p:nvPr/>
        </p:nvSpPr>
        <p:spPr bwMode="auto">
          <a:xfrm>
            <a:off x="6248400" y="5486400"/>
            <a:ext cx="3962400" cy="946150"/>
          </a:xfrm>
          <a:prstGeom prst="rect">
            <a:avLst/>
          </a:prstGeom>
          <a:noFill/>
          <a:ln w="9525">
            <a:noFill/>
            <a:miter lim="800000"/>
            <a:headEnd/>
            <a:tailEnd/>
          </a:ln>
        </p:spPr>
        <p:txBody>
          <a:bodyPr>
            <a:spAutoFit/>
          </a:bodyPr>
          <a:lstStyle/>
          <a:p>
            <a:pPr>
              <a:spcBef>
                <a:spcPct val="50000"/>
              </a:spcBef>
            </a:pPr>
            <a:r>
              <a:rPr lang="zh-CN" altLang="en-US" sz="2800" b="1">
                <a:solidFill>
                  <a:srgbClr val="FF0000"/>
                </a:solidFill>
                <a:latin typeface="宋体" pitchFamily="2" charset="-122"/>
              </a:rPr>
              <a:t>残差平方和</a:t>
            </a:r>
            <a:r>
              <a:rPr lang="zh-CN" altLang="en-US" sz="2800" b="1">
                <a:solidFill>
                  <a:srgbClr val="CC0000"/>
                </a:solidFill>
                <a:latin typeface="宋体" pitchFamily="2" charset="-122"/>
              </a:rPr>
              <a:t>（</a:t>
            </a:r>
            <a:r>
              <a:rPr lang="en-US" altLang="zh-CN" sz="2800" b="1">
                <a:solidFill>
                  <a:schemeClr val="accent2"/>
                </a:solidFill>
              </a:rPr>
              <a:t>Residual Sum of Squares</a:t>
            </a:r>
            <a:r>
              <a:rPr lang="en-US" altLang="zh-CN" sz="2800" b="1">
                <a:solidFill>
                  <a:srgbClr val="CC0000"/>
                </a:solidFill>
              </a:rPr>
              <a:t> </a:t>
            </a:r>
            <a:r>
              <a:rPr lang="zh-CN" altLang="en-US" sz="2800" b="1">
                <a:solidFill>
                  <a:srgbClr val="CC0000"/>
                </a:solidFill>
                <a:latin typeface="宋体" pitchFamily="2" charset="-122"/>
              </a:rPr>
              <a:t>）</a:t>
            </a:r>
          </a:p>
        </p:txBody>
      </p:sp>
      <p:sp>
        <p:nvSpPr>
          <p:cNvPr id="11" name="灯片编号占位符 10"/>
          <p:cNvSpPr>
            <a:spLocks noGrp="1"/>
          </p:cNvSpPr>
          <p:nvPr>
            <p:ph type="sldNum" sz="quarter" idx="12"/>
          </p:nvPr>
        </p:nvSpPr>
        <p:spPr/>
        <p:txBody>
          <a:bodyPr/>
          <a:lstStyle/>
          <a:p>
            <a:pPr>
              <a:defRPr/>
            </a:pPr>
            <a:fld id="{297C79AA-C126-45BC-9481-050A611BAB6A}" type="slidenum">
              <a:rPr lang="en-US" altLang="zh-CN" smtClean="0"/>
              <a:pPr>
                <a:defRPr/>
              </a:pPr>
              <a:t>132</a:t>
            </a:fld>
            <a:endParaRPr lang="en-US" altLang="zh-CN"/>
          </a:p>
        </p:txBody>
      </p:sp>
      <mc:AlternateContent xmlns:mc="http://schemas.openxmlformats.org/markup-compatibility/2006" xmlns:a14="http://schemas.microsoft.com/office/drawing/2010/main">
        <mc:Choice Requires="a14">
          <p:sp>
            <p:nvSpPr>
              <p:cNvPr id="2" name="文本框 1"/>
              <p:cNvSpPr txBox="1"/>
              <p:nvPr/>
            </p:nvSpPr>
            <p:spPr>
              <a:xfrm>
                <a:off x="4337809" y="1700809"/>
                <a:ext cx="2349681"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i="1">
                              <a:latin typeface="Cambria Math" panose="02040503050406030204" pitchFamily="18" charset="0"/>
                            </a:rPr>
                          </m:ctrlPr>
                        </m:naryP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y</m:t>
                              </m:r>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2</m:t>
                              </m:r>
                            </m:sup>
                          </m:sSubSup>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y</m:t>
                                      </m:r>
                                    </m:e>
                                  </m:acc>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2</m:t>
                                  </m:r>
                                </m:sup>
                              </m:sSubSup>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e</m:t>
                                      </m:r>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2</m:t>
                                      </m:r>
                                    </m:sup>
                                  </m:sSubSup>
                                </m:e>
                              </m:nary>
                            </m:e>
                          </m:nary>
                        </m:e>
                      </m:nary>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4337809" y="1700809"/>
                <a:ext cx="2349681" cy="670761"/>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26318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724400" y="1373188"/>
            <a:ext cx="2667000" cy="519112"/>
          </a:xfrm>
          <a:prstGeom prst="rect">
            <a:avLst/>
          </a:prstGeom>
          <a:noFill/>
          <a:ln w="9525">
            <a:noFill/>
            <a:miter lim="800000"/>
            <a:headEnd/>
            <a:tailEnd/>
          </a:ln>
        </p:spPr>
        <p:txBody>
          <a:bodyPr>
            <a:spAutoFit/>
          </a:bodyPr>
          <a:lstStyle/>
          <a:p>
            <a:pPr algn="ctr">
              <a:spcBef>
                <a:spcPct val="50000"/>
              </a:spcBef>
            </a:pPr>
            <a:r>
              <a:rPr lang="en-US" altLang="zh-CN" sz="2800" b="1"/>
              <a:t>TSS=ESS+RSS</a:t>
            </a:r>
          </a:p>
        </p:txBody>
      </p:sp>
      <p:sp>
        <p:nvSpPr>
          <p:cNvPr id="86019" name="Rectangle 3"/>
          <p:cNvSpPr>
            <a:spLocks noChangeArrowheads="1"/>
          </p:cNvSpPr>
          <p:nvPr/>
        </p:nvSpPr>
        <p:spPr bwMode="auto">
          <a:xfrm>
            <a:off x="1981200" y="2209800"/>
            <a:ext cx="8001000" cy="1524000"/>
          </a:xfrm>
          <a:prstGeom prst="rect">
            <a:avLst/>
          </a:prstGeom>
          <a:solidFill>
            <a:srgbClr val="CCFFFF"/>
          </a:solidFill>
          <a:ln w="9525">
            <a:solidFill>
              <a:schemeClr val="tx1"/>
            </a:solidFill>
            <a:miter lim="800000"/>
            <a:headEnd/>
            <a:tailEnd/>
          </a:ln>
        </p:spPr>
        <p:txBody>
          <a:bodyPr/>
          <a:lstStyle/>
          <a:p>
            <a:pPr>
              <a:spcBef>
                <a:spcPct val="20000"/>
              </a:spcBef>
            </a:pPr>
            <a:r>
              <a:rPr lang="en-US" altLang="zh-CN" sz="3200"/>
              <a:t>    </a:t>
            </a:r>
            <a:r>
              <a:rPr lang="en-US" altLang="zh-CN" sz="2800" b="1"/>
              <a:t>Y</a:t>
            </a:r>
            <a:r>
              <a:rPr lang="zh-CN" altLang="en-US" sz="2800" b="1"/>
              <a:t>的观测值围绕其均值的</a:t>
            </a:r>
            <a:r>
              <a:rPr lang="zh-CN" altLang="en-US" sz="2800" b="1">
                <a:ea typeface="楷体_GB2312" pitchFamily="49" charset="-122"/>
              </a:rPr>
              <a:t>总离差</a:t>
            </a:r>
            <a:r>
              <a:rPr lang="en-US" altLang="zh-CN" sz="2800" b="1">
                <a:ea typeface="楷体_GB2312" pitchFamily="49" charset="-122"/>
              </a:rPr>
              <a:t>(total variation)</a:t>
            </a:r>
            <a:r>
              <a:rPr lang="zh-CN" altLang="en-US" sz="2800" b="1"/>
              <a:t>可分解为两部分：一部分来自回归线</a:t>
            </a:r>
            <a:r>
              <a:rPr lang="en-US" altLang="zh-CN" sz="2800" b="1"/>
              <a:t>(ESS)</a:t>
            </a:r>
            <a:r>
              <a:rPr lang="zh-CN" altLang="en-US" sz="2800" b="1"/>
              <a:t>，另一部分则来自随机势力</a:t>
            </a:r>
            <a:r>
              <a:rPr lang="en-US" altLang="zh-CN" sz="2800" b="1"/>
              <a:t>(RSS)</a:t>
            </a:r>
            <a:r>
              <a:rPr lang="zh-CN" altLang="en-US" sz="2800" b="1"/>
              <a:t>。</a:t>
            </a:r>
          </a:p>
        </p:txBody>
      </p:sp>
      <p:sp>
        <p:nvSpPr>
          <p:cNvPr id="86020" name="Text Box 4"/>
          <p:cNvSpPr txBox="1">
            <a:spLocks noChangeArrowheads="1"/>
          </p:cNvSpPr>
          <p:nvPr/>
        </p:nvSpPr>
        <p:spPr bwMode="auto">
          <a:xfrm>
            <a:off x="2057400" y="4114801"/>
            <a:ext cx="7924800" cy="2043113"/>
          </a:xfrm>
          <a:prstGeom prst="rect">
            <a:avLst/>
          </a:prstGeom>
          <a:noFill/>
          <a:ln w="9525">
            <a:noFill/>
            <a:miter lim="800000"/>
            <a:headEnd/>
            <a:tailEnd/>
          </a:ln>
        </p:spPr>
        <p:txBody>
          <a:bodyPr>
            <a:spAutoFit/>
          </a:bodyPr>
          <a:lstStyle/>
          <a:p>
            <a:pPr>
              <a:spcBef>
                <a:spcPct val="20000"/>
              </a:spcBef>
            </a:pPr>
            <a:r>
              <a:rPr lang="en-US" altLang="zh-CN" sz="2800" dirty="0"/>
              <a:t>     </a:t>
            </a:r>
            <a:r>
              <a:rPr lang="zh-CN" altLang="en-US" sz="2800" b="1" dirty="0"/>
              <a:t>在给定样本中，</a:t>
            </a:r>
            <a:r>
              <a:rPr lang="en-US" altLang="zh-CN" sz="2800" b="1" dirty="0">
                <a:solidFill>
                  <a:srgbClr val="FF0000"/>
                </a:solidFill>
              </a:rPr>
              <a:t>TSS</a:t>
            </a:r>
            <a:r>
              <a:rPr lang="zh-CN" altLang="en-US" sz="2800" b="1" dirty="0"/>
              <a:t>不变，</a:t>
            </a:r>
          </a:p>
          <a:p>
            <a:pPr>
              <a:spcBef>
                <a:spcPct val="20000"/>
              </a:spcBef>
            </a:pPr>
            <a:r>
              <a:rPr lang="zh-CN" altLang="en-US" sz="2800" b="1" dirty="0"/>
              <a:t>     如果实际观测点离样本回归线越近，则</a:t>
            </a:r>
            <a:r>
              <a:rPr lang="en-US" altLang="zh-CN" sz="2800" b="1" dirty="0">
                <a:solidFill>
                  <a:srgbClr val="FF0000"/>
                </a:solidFill>
              </a:rPr>
              <a:t>ESS</a:t>
            </a:r>
            <a:r>
              <a:rPr lang="zh-CN" altLang="en-US" sz="2800" b="1" dirty="0"/>
              <a:t>在</a:t>
            </a:r>
            <a:r>
              <a:rPr lang="en-US" altLang="zh-CN" sz="2800" b="1" dirty="0">
                <a:solidFill>
                  <a:srgbClr val="FF0000"/>
                </a:solidFill>
              </a:rPr>
              <a:t>TSS</a:t>
            </a:r>
            <a:r>
              <a:rPr lang="zh-CN" altLang="en-US" sz="2800" b="1" dirty="0"/>
              <a:t>中占的比重越大，因此</a:t>
            </a:r>
          </a:p>
          <a:p>
            <a:pPr>
              <a:spcBef>
                <a:spcPct val="20000"/>
              </a:spcBef>
            </a:pPr>
            <a:r>
              <a:rPr lang="zh-CN" altLang="en-US" sz="3200" b="1" dirty="0">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拟合优度</a:t>
            </a:r>
            <a:r>
              <a:rPr lang="zh-CN" altLang="en-US" sz="2800" b="1" dirty="0">
                <a:latin typeface="楷体_GB2312" pitchFamily="49" charset="-122"/>
                <a:ea typeface="楷体_GB2312" pitchFamily="49" charset="-122"/>
              </a:rPr>
              <a:t>：</a:t>
            </a:r>
            <a:r>
              <a:rPr lang="zh-CN" altLang="en-US" sz="2800" b="1" dirty="0">
                <a:solidFill>
                  <a:schemeClr val="accent2"/>
                </a:solidFill>
                <a:latin typeface="楷体_GB2312" pitchFamily="49" charset="-122"/>
                <a:ea typeface="楷体_GB2312" pitchFamily="49" charset="-122"/>
              </a:rPr>
              <a:t>解释平方和</a:t>
            </a:r>
            <a:r>
              <a:rPr lang="en-US" altLang="zh-CN" sz="2800" b="1" dirty="0">
                <a:solidFill>
                  <a:schemeClr val="accent2"/>
                </a:solidFill>
                <a:latin typeface="楷体_GB2312" pitchFamily="49" charset="-122"/>
                <a:ea typeface="楷体_GB2312" pitchFamily="49" charset="-122"/>
              </a:rPr>
              <a:t>ESS/Y</a:t>
            </a:r>
            <a:r>
              <a:rPr lang="zh-CN" altLang="en-US" sz="2800" b="1" dirty="0">
                <a:solidFill>
                  <a:schemeClr val="accent2"/>
                </a:solidFill>
                <a:latin typeface="楷体_GB2312" pitchFamily="49" charset="-122"/>
                <a:ea typeface="楷体_GB2312" pitchFamily="49" charset="-122"/>
              </a:rPr>
              <a:t>的总离差</a:t>
            </a:r>
            <a:r>
              <a:rPr lang="en-US" altLang="zh-CN" sz="2800" b="1" dirty="0">
                <a:solidFill>
                  <a:schemeClr val="accent2"/>
                </a:solidFill>
                <a:latin typeface="楷体_GB2312" pitchFamily="49" charset="-122"/>
                <a:ea typeface="楷体_GB2312" pitchFamily="49" charset="-122"/>
              </a:rPr>
              <a:t>TSS</a:t>
            </a:r>
          </a:p>
        </p:txBody>
      </p:sp>
      <p:sp>
        <p:nvSpPr>
          <p:cNvPr id="5" name="灯片编号占位符 4"/>
          <p:cNvSpPr>
            <a:spLocks noGrp="1"/>
          </p:cNvSpPr>
          <p:nvPr>
            <p:ph type="sldNum" sz="quarter" idx="12"/>
          </p:nvPr>
        </p:nvSpPr>
        <p:spPr/>
        <p:txBody>
          <a:bodyPr/>
          <a:lstStyle/>
          <a:p>
            <a:pPr>
              <a:defRPr/>
            </a:pPr>
            <a:fld id="{297C79AA-C126-45BC-9481-050A611BAB6A}" type="slidenum">
              <a:rPr lang="en-US" altLang="zh-CN" smtClean="0"/>
              <a:pPr>
                <a:defRPr/>
              </a:pPr>
              <a:t>133</a:t>
            </a:fld>
            <a:endParaRPr lang="en-US" altLang="zh-CN"/>
          </a:p>
        </p:txBody>
      </p:sp>
    </p:spTree>
    <p:extLst>
      <p:ext uri="{BB962C8B-B14F-4D97-AF65-F5344CB8AC3E}">
        <p14:creationId xmlns:p14="http://schemas.microsoft.com/office/powerpoint/2010/main" val="15727816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209800" y="609600"/>
            <a:ext cx="7772400" cy="685800"/>
          </a:xfrm>
        </p:spPr>
        <p:txBody>
          <a:bodyPr/>
          <a:lstStyle/>
          <a:p>
            <a:pPr algn="l" eaLnBrk="1" hangingPunct="1"/>
            <a:r>
              <a:rPr lang="en-US" altLang="zh-CN" sz="3200" b="1" dirty="0">
                <a:solidFill>
                  <a:schemeClr val="accent2"/>
                </a:solidFill>
                <a:latin typeface="楷体_GB2312" pitchFamily="49" charset="-122"/>
                <a:ea typeface="楷体_GB2312" pitchFamily="49" charset="-122"/>
              </a:rPr>
              <a:t>3</a:t>
            </a:r>
            <a:r>
              <a:rPr lang="zh-CN" altLang="en-US" sz="3200" b="1" dirty="0">
                <a:solidFill>
                  <a:schemeClr val="accent2"/>
                </a:solidFill>
                <a:latin typeface="楷体_GB2312" pitchFamily="49" charset="-122"/>
                <a:ea typeface="楷体_GB2312" pitchFamily="49" charset="-122"/>
              </a:rPr>
              <a:t>、可决系数</a:t>
            </a:r>
            <a:r>
              <a:rPr lang="en-US" altLang="zh-CN" sz="3200" b="1" dirty="0">
                <a:solidFill>
                  <a:srgbClr val="FF0000"/>
                </a:solidFill>
                <a:latin typeface="楷体_GB2312" pitchFamily="49" charset="-122"/>
                <a:ea typeface="楷体_GB2312" pitchFamily="49" charset="-122"/>
              </a:rPr>
              <a:t>R</a:t>
            </a:r>
            <a:r>
              <a:rPr lang="en-US" altLang="zh-CN" sz="3200" b="1" baseline="30000" dirty="0">
                <a:solidFill>
                  <a:srgbClr val="FF0000"/>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统计量</a:t>
            </a:r>
          </a:p>
        </p:txBody>
      </p:sp>
      <p:sp>
        <p:nvSpPr>
          <p:cNvPr id="163843" name="Rectangle 3"/>
          <p:cNvSpPr>
            <a:spLocks noGrp="1" noChangeArrowheads="1"/>
          </p:cNvSpPr>
          <p:nvPr>
            <p:ph type="body" idx="1"/>
          </p:nvPr>
        </p:nvSpPr>
        <p:spPr>
          <a:xfrm>
            <a:off x="2209800" y="2895600"/>
            <a:ext cx="7772400" cy="3200400"/>
          </a:xfrm>
        </p:spPr>
        <p:txBody>
          <a:bodyPr/>
          <a:lstStyle/>
          <a:p>
            <a:pPr eaLnBrk="1" hangingPunct="1">
              <a:spcBef>
                <a:spcPct val="50000"/>
              </a:spcBef>
            </a:pPr>
            <a:r>
              <a:rPr lang="zh-CN" altLang="en-US" b="1" dirty="0">
                <a:latin typeface="宋体" pitchFamily="2" charset="-122"/>
              </a:rPr>
              <a:t>是一个非负的统计量。取值范围：</a:t>
            </a:r>
            <a:r>
              <a:rPr lang="en-US" altLang="zh-CN" b="1" dirty="0">
                <a:latin typeface="宋体" pitchFamily="2" charset="-122"/>
              </a:rPr>
              <a:t>[0</a:t>
            </a:r>
            <a:r>
              <a:rPr lang="zh-CN" altLang="en-US" b="1" dirty="0">
                <a:latin typeface="宋体" pitchFamily="2" charset="-122"/>
              </a:rPr>
              <a:t>，</a:t>
            </a:r>
            <a:r>
              <a:rPr lang="en-US" altLang="zh-CN" b="1" dirty="0">
                <a:latin typeface="宋体" pitchFamily="2" charset="-122"/>
              </a:rPr>
              <a:t>1]</a:t>
            </a:r>
          </a:p>
          <a:p>
            <a:pPr eaLnBrk="1" hangingPunct="1">
              <a:spcBef>
                <a:spcPct val="50000"/>
              </a:spcBef>
            </a:pPr>
            <a:r>
              <a:rPr lang="zh-CN" altLang="en-US" b="1" dirty="0">
                <a:latin typeface="宋体" pitchFamily="2" charset="-122"/>
              </a:rPr>
              <a:t>越接近</a:t>
            </a:r>
            <a:r>
              <a:rPr lang="en-US" altLang="zh-CN" b="1" dirty="0">
                <a:latin typeface="宋体" pitchFamily="2" charset="-122"/>
              </a:rPr>
              <a:t>1</a:t>
            </a:r>
            <a:r>
              <a:rPr lang="zh-CN" altLang="en-US" b="1" dirty="0">
                <a:latin typeface="宋体" pitchFamily="2" charset="-122"/>
              </a:rPr>
              <a:t>，说明实际观测点离回归线越近，拟合优度越高。</a:t>
            </a:r>
          </a:p>
        </p:txBody>
      </p:sp>
      <p:graphicFrame>
        <p:nvGraphicFramePr>
          <p:cNvPr id="163844" name="Object 4"/>
          <p:cNvGraphicFramePr>
            <a:graphicFrameLocks noChangeAspect="1"/>
          </p:cNvGraphicFramePr>
          <p:nvPr>
            <p:extLst/>
          </p:nvPr>
        </p:nvGraphicFramePr>
        <p:xfrm>
          <a:off x="4223792" y="1600200"/>
          <a:ext cx="3276600" cy="990600"/>
        </p:xfrm>
        <a:graphic>
          <a:graphicData uri="http://schemas.openxmlformats.org/presentationml/2006/ole">
            <mc:AlternateContent xmlns:mc="http://schemas.openxmlformats.org/markup-compatibility/2006">
              <mc:Choice xmlns:v="urn:schemas-microsoft-com:vml" Requires="v">
                <p:oleObj spid="_x0000_s43037" r:id="rId3" imgW="1320227" imgH="393529" progId="Equation.3">
                  <p:embed/>
                </p:oleObj>
              </mc:Choice>
              <mc:Fallback>
                <p:oleObj r:id="rId3" imgW="1320227" imgH="393529" progId="Equation.3">
                  <p:embed/>
                  <p:pic>
                    <p:nvPicPr>
                      <p:cNvPr id="163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792" y="1600200"/>
                        <a:ext cx="3276600" cy="990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296002CF-679C-41C3-B9B0-CF0B53D2FE56}" type="slidenum">
              <a:rPr lang="en-US" altLang="zh-CN" smtClean="0"/>
              <a:pPr>
                <a:defRPr/>
              </a:pPr>
              <a:t>134</a:t>
            </a:fld>
            <a:endParaRPr lang="en-US" altLang="zh-CN"/>
          </a:p>
        </p:txBody>
      </p:sp>
    </p:spTree>
    <p:extLst>
      <p:ext uri="{BB962C8B-B14F-4D97-AF65-F5344CB8AC3E}">
        <p14:creationId xmlns:p14="http://schemas.microsoft.com/office/powerpoint/2010/main" val="137134264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209800" y="1828800"/>
            <a:ext cx="7772400" cy="2819400"/>
          </a:xfrm>
        </p:spPr>
        <p:txBody>
          <a:bodyPr/>
          <a:lstStyle/>
          <a:p>
            <a:pPr eaLnBrk="1" hangingPunct="1"/>
            <a:r>
              <a:rPr lang="zh-CN" altLang="en-US" sz="3600" b="1" dirty="0">
                <a:solidFill>
                  <a:srgbClr val="FF0000"/>
                </a:solidFill>
                <a:latin typeface="楷体_GB2312" pitchFamily="49" charset="-122"/>
                <a:ea typeface="楷体_GB2312" pitchFamily="49" charset="-122"/>
              </a:rPr>
              <a:t>二、变量的显著性检验</a:t>
            </a:r>
            <a:br>
              <a:rPr lang="zh-CN" altLang="en-US" sz="3600" b="1" dirty="0">
                <a:solidFill>
                  <a:srgbClr val="FF0000"/>
                </a:solidFill>
                <a:latin typeface="楷体_GB2312" pitchFamily="49" charset="-122"/>
                <a:ea typeface="楷体_GB2312" pitchFamily="49" charset="-122"/>
              </a:rPr>
            </a:br>
            <a:r>
              <a:rPr lang="zh-CN" altLang="en-US" sz="3600" b="1" dirty="0">
                <a:solidFill>
                  <a:srgbClr val="FF0000"/>
                </a:solidFill>
                <a:latin typeface="楷体_GB2312" pitchFamily="49" charset="-122"/>
                <a:ea typeface="楷体_GB2312" pitchFamily="49" charset="-122"/>
              </a:rPr>
              <a:t> </a:t>
            </a:r>
            <a:r>
              <a:rPr lang="en-US" altLang="zh-CN" sz="3600" b="1" dirty="0">
                <a:ea typeface="楷体_GB2312" pitchFamily="49" charset="-122"/>
              </a:rPr>
              <a:t>Testing</a:t>
            </a:r>
            <a:r>
              <a:rPr lang="en-US" altLang="zh-CN" sz="3600" b="1" dirty="0">
                <a:solidFill>
                  <a:srgbClr val="FF0000"/>
                </a:solidFill>
                <a:latin typeface="楷体_GB2312" pitchFamily="49" charset="-122"/>
                <a:ea typeface="楷体_GB2312" pitchFamily="49" charset="-122"/>
              </a:rPr>
              <a:t> </a:t>
            </a:r>
            <a:r>
              <a:rPr lang="en-US" altLang="zh-CN" sz="3600" b="1" dirty="0"/>
              <a:t>Significance of Variable</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135</a:t>
            </a:fld>
            <a:endParaRPr lang="en-US" altLang="zh-CN"/>
          </a:p>
        </p:txBody>
      </p:sp>
    </p:spTree>
    <p:extLst>
      <p:ext uri="{BB962C8B-B14F-4D97-AF65-F5344CB8AC3E}">
        <p14:creationId xmlns:p14="http://schemas.microsoft.com/office/powerpoint/2010/main" val="65071407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209800" y="609600"/>
            <a:ext cx="7772400" cy="533400"/>
          </a:xfrm>
        </p:spPr>
        <p:txBody>
          <a:bodyPr/>
          <a:lstStyle/>
          <a:p>
            <a:pPr eaLnBrk="1" hangingPunct="1"/>
            <a:r>
              <a:rPr lang="zh-CN" altLang="en-US" sz="3200" b="1">
                <a:solidFill>
                  <a:schemeClr val="accent2"/>
                </a:solidFill>
                <a:latin typeface="楷体_GB2312" pitchFamily="49" charset="-122"/>
                <a:ea typeface="楷体_GB2312" pitchFamily="49" charset="-122"/>
              </a:rPr>
              <a:t>说明</a:t>
            </a:r>
          </a:p>
        </p:txBody>
      </p:sp>
      <p:sp>
        <p:nvSpPr>
          <p:cNvPr id="165891" name="Rectangle 3"/>
          <p:cNvSpPr>
            <a:spLocks noGrp="1" noChangeArrowheads="1"/>
          </p:cNvSpPr>
          <p:nvPr>
            <p:ph type="body" idx="1"/>
          </p:nvPr>
        </p:nvSpPr>
        <p:spPr>
          <a:xfrm>
            <a:off x="2209800" y="1524000"/>
            <a:ext cx="7772400" cy="3429000"/>
          </a:xfrm>
        </p:spPr>
        <p:txBody>
          <a:bodyPr/>
          <a:lstStyle/>
          <a:p>
            <a:pPr eaLnBrk="1" hangingPunct="1">
              <a:spcBef>
                <a:spcPct val="50000"/>
              </a:spcBef>
            </a:pPr>
            <a:r>
              <a:rPr lang="zh-CN" altLang="en-US" b="1">
                <a:latin typeface="宋体" pitchFamily="2" charset="-122"/>
              </a:rPr>
              <a:t>在一元线性模型中，变量的显著性检验就是判断</a:t>
            </a:r>
            <a:r>
              <a:rPr lang="en-US" altLang="zh-CN" b="1">
                <a:solidFill>
                  <a:srgbClr val="FF0000"/>
                </a:solidFill>
                <a:latin typeface="宋体" pitchFamily="2" charset="-122"/>
              </a:rPr>
              <a:t>X</a:t>
            </a:r>
            <a:r>
              <a:rPr lang="zh-CN" altLang="en-US" b="1">
                <a:latin typeface="宋体" pitchFamily="2" charset="-122"/>
              </a:rPr>
              <a:t>是否对</a:t>
            </a:r>
            <a:r>
              <a:rPr lang="en-US" altLang="zh-CN" b="1">
                <a:solidFill>
                  <a:srgbClr val="FF0000"/>
                </a:solidFill>
                <a:latin typeface="宋体" pitchFamily="2" charset="-122"/>
              </a:rPr>
              <a:t>Y</a:t>
            </a:r>
            <a:r>
              <a:rPr lang="zh-CN" altLang="en-US" b="1">
                <a:latin typeface="宋体" pitchFamily="2" charset="-122"/>
              </a:rPr>
              <a:t>具有显著的线性性影响。</a:t>
            </a:r>
          </a:p>
          <a:p>
            <a:pPr eaLnBrk="1" hangingPunct="1">
              <a:spcBef>
                <a:spcPct val="50000"/>
              </a:spcBef>
            </a:pPr>
            <a:r>
              <a:rPr lang="zh-CN" altLang="en-US" b="1">
                <a:latin typeface="宋体" pitchFamily="2" charset="-122"/>
              </a:rPr>
              <a:t>变量的显著性检验所应用的方法是数理统计学中的</a:t>
            </a:r>
            <a:r>
              <a:rPr lang="zh-CN" altLang="en-US" b="1">
                <a:solidFill>
                  <a:srgbClr val="FF0000"/>
                </a:solidFill>
                <a:latin typeface="宋体" pitchFamily="2" charset="-122"/>
              </a:rPr>
              <a:t>假设检验</a:t>
            </a:r>
            <a:r>
              <a:rPr lang="zh-CN" altLang="en-US">
                <a:latin typeface="宋体" pitchFamily="2" charset="-122"/>
              </a:rPr>
              <a:t>。</a:t>
            </a:r>
          </a:p>
          <a:p>
            <a:pPr eaLnBrk="1" hangingPunct="1">
              <a:spcBef>
                <a:spcPct val="50000"/>
              </a:spcBef>
            </a:pPr>
            <a:r>
              <a:rPr lang="zh-CN" altLang="en-US" b="1">
                <a:solidFill>
                  <a:schemeClr val="accent2"/>
                </a:solidFill>
                <a:latin typeface="宋体" pitchFamily="2" charset="-122"/>
              </a:rPr>
              <a:t>通过检验</a:t>
            </a:r>
            <a:r>
              <a:rPr lang="zh-CN" altLang="en-US" b="1">
                <a:solidFill>
                  <a:srgbClr val="FF0000"/>
                </a:solidFill>
                <a:latin typeface="宋体" pitchFamily="2" charset="-122"/>
              </a:rPr>
              <a:t>变量的参数真值是否为零</a:t>
            </a:r>
            <a:r>
              <a:rPr lang="zh-CN" altLang="en-US" b="1">
                <a:solidFill>
                  <a:schemeClr val="accent2"/>
                </a:solidFill>
                <a:latin typeface="宋体" pitchFamily="2" charset="-122"/>
              </a:rPr>
              <a:t>来实现显著性检验。</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136</a:t>
            </a:fld>
            <a:endParaRPr lang="en-US" altLang="zh-CN"/>
          </a:p>
        </p:txBody>
      </p:sp>
    </p:spTree>
    <p:extLst>
      <p:ext uri="{BB962C8B-B14F-4D97-AF65-F5344CB8AC3E}">
        <p14:creationId xmlns:p14="http://schemas.microsoft.com/office/powerpoint/2010/main" val="84237162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09800" y="609600"/>
            <a:ext cx="7772400" cy="533400"/>
          </a:xfrm>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、假设检验（</a:t>
            </a:r>
            <a:r>
              <a:rPr lang="en-US" altLang="zh-CN" sz="3200" b="1">
                <a:solidFill>
                  <a:schemeClr val="accent2"/>
                </a:solidFill>
                <a:ea typeface="楷体_GB2312" pitchFamily="49" charset="-122"/>
              </a:rPr>
              <a:t>Hypothesis Testing</a:t>
            </a:r>
            <a:r>
              <a:rPr lang="zh-CN" altLang="en-US" sz="3200" b="1">
                <a:solidFill>
                  <a:schemeClr val="accent2"/>
                </a:solidFill>
                <a:latin typeface="楷体_GB2312" pitchFamily="49" charset="-122"/>
                <a:ea typeface="楷体_GB2312" pitchFamily="49" charset="-122"/>
              </a:rPr>
              <a:t>）</a:t>
            </a:r>
          </a:p>
        </p:txBody>
      </p:sp>
      <p:sp>
        <p:nvSpPr>
          <p:cNvPr id="166915" name="Rectangle 3"/>
          <p:cNvSpPr>
            <a:spLocks noGrp="1" noChangeArrowheads="1"/>
          </p:cNvSpPr>
          <p:nvPr>
            <p:ph type="body" idx="1"/>
          </p:nvPr>
        </p:nvSpPr>
        <p:spPr>
          <a:xfrm>
            <a:off x="2209800" y="1524000"/>
            <a:ext cx="7772400" cy="4800600"/>
          </a:xfrm>
        </p:spPr>
        <p:txBody>
          <a:bodyPr/>
          <a:lstStyle/>
          <a:p>
            <a:pPr eaLnBrk="1" hangingPunct="1">
              <a:lnSpc>
                <a:spcPct val="90000"/>
              </a:lnSpc>
              <a:spcBef>
                <a:spcPct val="50000"/>
              </a:spcBef>
            </a:pPr>
            <a:r>
              <a:rPr lang="zh-CN" altLang="en-US" b="1">
                <a:latin typeface="宋体" pitchFamily="2" charset="-122"/>
              </a:rPr>
              <a:t>所谓</a:t>
            </a:r>
            <a:r>
              <a:rPr lang="zh-CN" altLang="en-US" b="1">
                <a:solidFill>
                  <a:srgbClr val="FF0000"/>
                </a:solidFill>
                <a:latin typeface="宋体" pitchFamily="2" charset="-122"/>
              </a:rPr>
              <a:t>假设检验</a:t>
            </a:r>
            <a:r>
              <a:rPr lang="zh-CN" altLang="en-US" b="1">
                <a:latin typeface="宋体" pitchFamily="2" charset="-122"/>
              </a:rPr>
              <a:t>，就是事先对总体参数或总体分布形式作出一个假设，然后利用样本信息来判断原假设是否合理，即判断样本信息与原假设是否有显著差异，从而决定是否接受或否定原假设。</a:t>
            </a:r>
          </a:p>
          <a:p>
            <a:pPr eaLnBrk="1" hangingPunct="1">
              <a:lnSpc>
                <a:spcPct val="90000"/>
              </a:lnSpc>
              <a:spcBef>
                <a:spcPct val="50000"/>
              </a:spcBef>
            </a:pPr>
            <a:r>
              <a:rPr lang="zh-CN" altLang="en-US" b="1">
                <a:solidFill>
                  <a:srgbClr val="FF0000"/>
                </a:solidFill>
                <a:latin typeface="宋体" pitchFamily="2" charset="-122"/>
              </a:rPr>
              <a:t>假设检验采用的逻辑推理方法是反证法。</a:t>
            </a:r>
            <a:r>
              <a:rPr lang="zh-CN" altLang="en-US" b="1">
                <a:latin typeface="宋体" pitchFamily="2" charset="-122"/>
              </a:rPr>
              <a:t>先假定原假设正确，然后根据样本信息，观察由此假设而导致的结果是否合理，从而判断是否接受原假设。</a:t>
            </a:r>
            <a:endParaRPr lang="zh-CN" altLang="en-US" b="1">
              <a:solidFill>
                <a:srgbClr val="0033CC"/>
              </a:solidFill>
              <a:latin typeface="宋体" pitchFamily="2" charset="-122"/>
            </a:endParaRPr>
          </a:p>
          <a:p>
            <a:pPr eaLnBrk="1" hangingPunct="1">
              <a:lnSpc>
                <a:spcPct val="90000"/>
              </a:lnSpc>
              <a:spcBef>
                <a:spcPct val="50000"/>
              </a:spcBef>
            </a:pPr>
            <a:r>
              <a:rPr lang="zh-CN" altLang="en-US" b="1">
                <a:solidFill>
                  <a:srgbClr val="FF0000"/>
                </a:solidFill>
                <a:latin typeface="宋体" pitchFamily="2" charset="-122"/>
              </a:rPr>
              <a:t>判断结果合理与否，是基于</a:t>
            </a:r>
            <a:r>
              <a:rPr lang="zh-CN" altLang="en-US" b="1">
                <a:solidFill>
                  <a:srgbClr val="FF0000"/>
                </a:solidFill>
              </a:rPr>
              <a:t>“</a:t>
            </a:r>
            <a:r>
              <a:rPr lang="zh-CN" altLang="en-US" b="1">
                <a:solidFill>
                  <a:srgbClr val="FF0000"/>
                </a:solidFill>
                <a:latin typeface="宋体" pitchFamily="2" charset="-122"/>
              </a:rPr>
              <a:t>小概率事件不易发生</a:t>
            </a:r>
            <a:r>
              <a:rPr lang="zh-CN" altLang="en-US" b="1">
                <a:solidFill>
                  <a:srgbClr val="FF0000"/>
                </a:solidFill>
              </a:rPr>
              <a:t>”</a:t>
            </a:r>
            <a:r>
              <a:rPr lang="zh-CN" altLang="en-US" b="1">
                <a:solidFill>
                  <a:srgbClr val="FF0000"/>
                </a:solidFill>
                <a:latin typeface="宋体" pitchFamily="2" charset="-122"/>
              </a:rPr>
              <a:t>这一原理的。</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137</a:t>
            </a:fld>
            <a:endParaRPr lang="en-US" altLang="zh-CN"/>
          </a:p>
        </p:txBody>
      </p:sp>
    </p:spTree>
    <p:extLst>
      <p:ext uri="{BB962C8B-B14F-4D97-AF65-F5344CB8AC3E}">
        <p14:creationId xmlns:p14="http://schemas.microsoft.com/office/powerpoint/2010/main" val="20298601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2650" y="836712"/>
            <a:ext cx="7886700" cy="4351338"/>
          </a:xfrm>
        </p:spPr>
        <p:txBody>
          <a:bodyPr>
            <a:normAutofit/>
          </a:bodyPr>
          <a:lstStyle/>
          <a:p>
            <a:r>
              <a:rPr lang="en-US" altLang="zh-CN" b="1" dirty="0">
                <a:solidFill>
                  <a:srgbClr val="FF0000"/>
                </a:solidFill>
              </a:rPr>
              <a:t>F</a:t>
            </a:r>
            <a:r>
              <a:rPr lang="zh-CN" altLang="en-US" b="1" dirty="0">
                <a:solidFill>
                  <a:srgbClr val="FF0000"/>
                </a:solidFill>
              </a:rPr>
              <a:t>检验</a:t>
            </a:r>
            <a:endParaRPr lang="en-US" altLang="zh-CN" b="1" dirty="0">
              <a:solidFill>
                <a:srgbClr val="FF0000"/>
              </a:solidFill>
            </a:endParaRPr>
          </a:p>
          <a:p>
            <a:r>
              <a:rPr lang="en-US" altLang="zh-CN" b="1" dirty="0">
                <a:solidFill>
                  <a:srgbClr val="FF0000"/>
                </a:solidFill>
              </a:rPr>
              <a:t>t</a:t>
            </a:r>
            <a:r>
              <a:rPr lang="zh-CN" altLang="en-US" b="1" dirty="0">
                <a:solidFill>
                  <a:srgbClr val="FF0000"/>
                </a:solidFill>
              </a:rPr>
              <a:t>检验</a:t>
            </a:r>
            <a:endParaRPr lang="en-US" altLang="zh-CN" b="1" dirty="0">
              <a:solidFill>
                <a:srgbClr val="FF0000"/>
              </a:solidFill>
            </a:endParaRPr>
          </a:p>
          <a:p>
            <a:pPr marL="0" indent="0">
              <a:buNone/>
            </a:pPr>
            <a:r>
              <a:rPr lang="zh-CN" altLang="en-US" dirty="0"/>
              <a:t>     一般不以</a:t>
            </a:r>
            <a:r>
              <a:rPr lang="en-US" altLang="zh-CN" dirty="0"/>
              <a:t>t</a:t>
            </a:r>
            <a:r>
              <a:rPr lang="zh-CN" altLang="en-US" dirty="0"/>
              <a:t>检验决定常数项是否保留在模型中，而是从经济意义方面分析回归线是否应该通过原点。</a:t>
            </a:r>
            <a:endParaRPr lang="en-US" altLang="zh-CN" dirty="0"/>
          </a:p>
          <a:p>
            <a:r>
              <a:rPr lang="en-US" altLang="zh-CN" b="1" dirty="0">
                <a:solidFill>
                  <a:srgbClr val="FF0000"/>
                </a:solidFill>
              </a:rPr>
              <a:t>Z</a:t>
            </a:r>
            <a:r>
              <a:rPr lang="zh-CN" altLang="en-US" b="1" dirty="0">
                <a:solidFill>
                  <a:srgbClr val="FF0000"/>
                </a:solidFill>
              </a:rPr>
              <a:t>检验</a:t>
            </a:r>
            <a:endParaRPr lang="en-US" altLang="zh-CN" b="1" dirty="0">
              <a:solidFill>
                <a:srgbClr val="FF0000"/>
              </a:solidFill>
            </a:endParaRPr>
          </a:p>
          <a:p>
            <a:pPr marL="0" indent="0">
              <a:buNone/>
            </a:pPr>
            <a:endParaRPr lang="zh-CN" altLang="en-US" dirty="0"/>
          </a:p>
          <a:p>
            <a:pPr marL="0" indent="0">
              <a:buNone/>
            </a:pPr>
            <a:endParaRPr lang="en-US" altLang="zh-CN" dirty="0"/>
          </a:p>
          <a:p>
            <a:pPr marL="0" indent="0">
              <a:buNone/>
            </a:pP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138</a:t>
            </a:fld>
            <a:endParaRPr lang="en-US" altLang="zh-CN"/>
          </a:p>
        </p:txBody>
      </p:sp>
    </p:spTree>
    <p:extLst>
      <p:ext uri="{BB962C8B-B14F-4D97-AF65-F5344CB8AC3E}">
        <p14:creationId xmlns:p14="http://schemas.microsoft.com/office/powerpoint/2010/main" val="179402221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2209800" y="609600"/>
            <a:ext cx="7772400" cy="609600"/>
          </a:xfrm>
        </p:spPr>
        <p:txBody>
          <a:bodyPr/>
          <a:lstStyle/>
          <a:p>
            <a:pPr algn="l" eaLnBrk="1" hangingPunct="1"/>
            <a:r>
              <a:rPr lang="en-US" altLang="zh-CN" sz="3200" b="1" dirty="0">
                <a:solidFill>
                  <a:schemeClr val="accent2"/>
                </a:solidFill>
                <a:ea typeface="楷体_GB2312" pitchFamily="49" charset="-122"/>
              </a:rPr>
              <a:t>2</a:t>
            </a:r>
            <a:r>
              <a:rPr lang="zh-CN" altLang="en-US" sz="3200" b="1" dirty="0">
                <a:solidFill>
                  <a:schemeClr val="accent2"/>
                </a:solidFill>
                <a:ea typeface="楷体_GB2312" pitchFamily="49" charset="-122"/>
              </a:rPr>
              <a:t>、变量的显著性检验</a:t>
            </a:r>
            <a:r>
              <a:rPr lang="en-US" altLang="zh-CN" sz="3200" b="1" dirty="0">
                <a:solidFill>
                  <a:schemeClr val="accent2"/>
                </a:solidFill>
                <a:ea typeface="楷体_GB2312" pitchFamily="49" charset="-122"/>
              </a:rPr>
              <a:t>—t</a:t>
            </a:r>
            <a:r>
              <a:rPr lang="zh-CN" altLang="en-US" sz="3200" b="1" dirty="0">
                <a:solidFill>
                  <a:schemeClr val="accent2"/>
                </a:solidFill>
                <a:ea typeface="楷体_GB2312" pitchFamily="49" charset="-122"/>
              </a:rPr>
              <a:t>检验</a:t>
            </a:r>
          </a:p>
        </p:txBody>
      </p:sp>
      <p:graphicFrame>
        <p:nvGraphicFramePr>
          <p:cNvPr id="168964" name="Object 4"/>
          <p:cNvGraphicFramePr>
            <a:graphicFrameLocks noChangeAspect="1"/>
          </p:cNvGraphicFramePr>
          <p:nvPr/>
        </p:nvGraphicFramePr>
        <p:xfrm>
          <a:off x="4876800" y="1676400"/>
          <a:ext cx="2590800" cy="990600"/>
        </p:xfrm>
        <a:graphic>
          <a:graphicData uri="http://schemas.openxmlformats.org/presentationml/2006/ole">
            <mc:AlternateContent xmlns:mc="http://schemas.openxmlformats.org/markup-compatibility/2006">
              <mc:Choice xmlns:v="urn:schemas-microsoft-com:vml" Requires="v">
                <p:oleObj spid="_x0000_s44115" r:id="rId3" imgW="1167893" imgH="482391" progId="Equation.3">
                  <p:embed/>
                </p:oleObj>
              </mc:Choice>
              <mc:Fallback>
                <p:oleObj r:id="rId3" imgW="1167893" imgH="482391" progId="Equation.3">
                  <p:embed/>
                  <p:pic>
                    <p:nvPicPr>
                      <p:cNvPr id="168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676400"/>
                        <a:ext cx="2590800" cy="990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65" name="Object 5"/>
          <p:cNvGraphicFramePr>
            <a:graphicFrameLocks noChangeAspect="1"/>
          </p:cNvGraphicFramePr>
          <p:nvPr/>
        </p:nvGraphicFramePr>
        <p:xfrm>
          <a:off x="3886200" y="3276600"/>
          <a:ext cx="4724400" cy="1066800"/>
        </p:xfrm>
        <a:graphic>
          <a:graphicData uri="http://schemas.openxmlformats.org/presentationml/2006/ole">
            <mc:AlternateContent xmlns:mc="http://schemas.openxmlformats.org/markup-compatibility/2006">
              <mc:Choice xmlns:v="urn:schemas-microsoft-com:vml" Requires="v">
                <p:oleObj spid="_x0000_s44116" r:id="rId5" imgW="2222500" imgH="533400" progId="Equation.3">
                  <p:embed/>
                </p:oleObj>
              </mc:Choice>
              <mc:Fallback>
                <p:oleObj r:id="rId5" imgW="2222500" imgH="533400" progId="Equation.3">
                  <p:embed/>
                  <p:pic>
                    <p:nvPicPr>
                      <p:cNvPr id="1689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276600"/>
                        <a:ext cx="4724400" cy="1066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66" name="Line 6"/>
          <p:cNvSpPr>
            <a:spLocks noChangeShapeType="1"/>
          </p:cNvSpPr>
          <p:nvPr/>
        </p:nvSpPr>
        <p:spPr bwMode="auto">
          <a:xfrm flipH="1">
            <a:off x="5867400" y="2667000"/>
            <a:ext cx="0" cy="609600"/>
          </a:xfrm>
          <a:prstGeom prst="line">
            <a:avLst/>
          </a:prstGeom>
          <a:noFill/>
          <a:ln w="9525">
            <a:solidFill>
              <a:schemeClr val="tx1"/>
            </a:solidFill>
            <a:round/>
            <a:headEnd/>
            <a:tailEnd type="triangle" w="med" len="med"/>
          </a:ln>
        </p:spPr>
        <p:txBody>
          <a:bodyPr/>
          <a:lstStyle/>
          <a:p>
            <a:endParaRPr lang="zh-CN" altLang="en-US"/>
          </a:p>
        </p:txBody>
      </p:sp>
      <p:sp>
        <p:nvSpPr>
          <p:cNvPr id="168969" name="AutoShape 9"/>
          <p:cNvSpPr>
            <a:spLocks noChangeArrowheads="1"/>
          </p:cNvSpPr>
          <p:nvPr/>
        </p:nvSpPr>
        <p:spPr bwMode="auto">
          <a:xfrm>
            <a:off x="8763000" y="1524000"/>
            <a:ext cx="1600200" cy="1676400"/>
          </a:xfrm>
          <a:prstGeom prst="wedgeRoundRectCallout">
            <a:avLst>
              <a:gd name="adj1" fmla="val -228176"/>
              <a:gd name="adj2" fmla="val 36838"/>
              <a:gd name="adj3" fmla="val 16667"/>
            </a:avLst>
          </a:prstGeom>
          <a:solidFill>
            <a:srgbClr val="CCFFFF"/>
          </a:solidFill>
          <a:ln w="9525">
            <a:solidFill>
              <a:schemeClr val="tx1"/>
            </a:solidFill>
            <a:miter lim="800000"/>
            <a:headEnd/>
            <a:tailEnd/>
          </a:ln>
        </p:spPr>
        <p:txBody>
          <a:bodyPr/>
          <a:lstStyle/>
          <a:p>
            <a:pPr algn="ctr"/>
            <a:r>
              <a:rPr lang="zh-CN" altLang="en-US" dirty="0"/>
              <a:t>用</a:t>
            </a:r>
            <a:r>
              <a:rPr lang="en-US" altLang="zh-CN" dirty="0"/>
              <a:t>σ</a:t>
            </a:r>
            <a:r>
              <a:rPr lang="en-US" altLang="zh-CN" baseline="30000" dirty="0"/>
              <a:t>2</a:t>
            </a:r>
            <a:r>
              <a:rPr lang="zh-CN" altLang="en-US" dirty="0"/>
              <a:t>的估计量代替，构造</a:t>
            </a:r>
            <a:r>
              <a:rPr lang="en-US" altLang="zh-CN" dirty="0"/>
              <a:t>t</a:t>
            </a:r>
            <a:r>
              <a:rPr lang="zh-CN" altLang="en-US" dirty="0"/>
              <a:t>统计量</a:t>
            </a:r>
          </a:p>
        </p:txBody>
      </p:sp>
      <p:graphicFrame>
        <p:nvGraphicFramePr>
          <p:cNvPr id="168970" name="Object 10"/>
          <p:cNvGraphicFramePr>
            <a:graphicFrameLocks noChangeAspect="1"/>
          </p:cNvGraphicFramePr>
          <p:nvPr/>
        </p:nvGraphicFramePr>
        <p:xfrm>
          <a:off x="5410200" y="4648200"/>
          <a:ext cx="990600" cy="1143000"/>
        </p:xfrm>
        <a:graphic>
          <a:graphicData uri="http://schemas.openxmlformats.org/presentationml/2006/ole">
            <mc:AlternateContent xmlns:mc="http://schemas.openxmlformats.org/markup-compatibility/2006">
              <mc:Choice xmlns:v="urn:schemas-microsoft-com:vml" Requires="v">
                <p:oleObj spid="_x0000_s44117" name="Equation" r:id="rId7" imgW="457200" imgH="507960" progId="Equation.3">
                  <p:embed/>
                </p:oleObj>
              </mc:Choice>
              <mc:Fallback>
                <p:oleObj name="Equation" r:id="rId7" imgW="457200" imgH="507960" progId="Equation.3">
                  <p:embed/>
                  <p:pic>
                    <p:nvPicPr>
                      <p:cNvPr id="16897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648200"/>
                        <a:ext cx="990600" cy="11430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71" name="AutoShape 11"/>
          <p:cNvSpPr>
            <a:spLocks noChangeArrowheads="1"/>
          </p:cNvSpPr>
          <p:nvPr/>
        </p:nvSpPr>
        <p:spPr bwMode="auto">
          <a:xfrm>
            <a:off x="1828800" y="1524000"/>
            <a:ext cx="1905000" cy="1676400"/>
          </a:xfrm>
          <a:prstGeom prst="wedgeRoundRectCallout">
            <a:avLst>
              <a:gd name="adj1" fmla="val 155667"/>
              <a:gd name="adj2" fmla="val 36079"/>
              <a:gd name="adj3" fmla="val 16667"/>
            </a:avLst>
          </a:prstGeom>
          <a:solidFill>
            <a:srgbClr val="FFFF99"/>
          </a:solidFill>
          <a:ln w="9525">
            <a:solidFill>
              <a:schemeClr val="tx1"/>
            </a:solidFill>
            <a:miter lim="800000"/>
            <a:headEnd/>
            <a:tailEnd/>
          </a:ln>
        </p:spPr>
        <p:txBody>
          <a:bodyPr/>
          <a:lstStyle/>
          <a:p>
            <a:pPr>
              <a:spcBef>
                <a:spcPct val="50000"/>
              </a:spcBef>
            </a:pPr>
            <a:r>
              <a:rPr lang="zh-CN" altLang="en-US"/>
              <a:t>对总体参数提出假设：</a:t>
            </a:r>
            <a:r>
              <a:rPr lang="en-US" altLang="zh-CN"/>
              <a:t>H</a:t>
            </a:r>
            <a:r>
              <a:rPr lang="en-US" altLang="zh-CN" baseline="-25000"/>
              <a:t>0</a:t>
            </a:r>
            <a:r>
              <a:rPr lang="zh-CN" altLang="en-US"/>
              <a:t>：</a:t>
            </a:r>
            <a:r>
              <a:rPr lang="zh-CN" altLang="en-US">
                <a:sym typeface="Symbol" pitchFamily="18" charset="2"/>
              </a:rPr>
              <a:t></a:t>
            </a:r>
            <a:r>
              <a:rPr lang="en-US" altLang="zh-CN" baseline="-25000">
                <a:sym typeface="Symbol" pitchFamily="18" charset="2"/>
              </a:rPr>
              <a:t>1</a:t>
            </a:r>
            <a:r>
              <a:rPr lang="en-US" altLang="zh-CN">
                <a:sym typeface="Symbol" pitchFamily="18" charset="2"/>
              </a:rPr>
              <a:t>=0</a:t>
            </a:r>
            <a:r>
              <a:rPr lang="zh-CN" altLang="en-US">
                <a:sym typeface="Symbol" pitchFamily="18" charset="2"/>
              </a:rPr>
              <a:t>，</a:t>
            </a:r>
            <a:r>
              <a:rPr lang="en-US" altLang="zh-CN">
                <a:sym typeface="Symbol" pitchFamily="18" charset="2"/>
              </a:rPr>
              <a:t>H</a:t>
            </a:r>
            <a:r>
              <a:rPr lang="en-US" altLang="zh-CN" baseline="-25000">
                <a:sym typeface="Symbol" pitchFamily="18" charset="2"/>
              </a:rPr>
              <a:t>1</a:t>
            </a:r>
            <a:r>
              <a:rPr lang="zh-CN" altLang="en-US">
                <a:sym typeface="Symbol" pitchFamily="18" charset="2"/>
              </a:rPr>
              <a:t>：</a:t>
            </a:r>
            <a:r>
              <a:rPr lang="en-US" altLang="zh-CN" baseline="-25000">
                <a:sym typeface="Symbol" pitchFamily="18" charset="2"/>
              </a:rPr>
              <a:t>1</a:t>
            </a:r>
            <a:r>
              <a:rPr lang="en-US" altLang="zh-CN">
                <a:sym typeface="Symbol" pitchFamily="18" charset="2"/>
              </a:rPr>
              <a:t>0</a:t>
            </a:r>
            <a:endParaRPr lang="en-US" altLang="zh-CN"/>
          </a:p>
        </p:txBody>
      </p:sp>
      <p:sp>
        <p:nvSpPr>
          <p:cNvPr id="168973" name="Line 13"/>
          <p:cNvSpPr>
            <a:spLocks noChangeShapeType="1"/>
          </p:cNvSpPr>
          <p:nvPr/>
        </p:nvSpPr>
        <p:spPr bwMode="auto">
          <a:xfrm>
            <a:off x="5867400" y="4343400"/>
            <a:ext cx="0" cy="304800"/>
          </a:xfrm>
          <a:prstGeom prst="line">
            <a:avLst/>
          </a:prstGeom>
          <a:noFill/>
          <a:ln w="9525">
            <a:solidFill>
              <a:schemeClr val="tx1"/>
            </a:solidFill>
            <a:round/>
            <a:headEnd/>
            <a:tailEnd type="triangle" w="med" len="med"/>
          </a:ln>
        </p:spPr>
        <p:txBody>
          <a:bodyPr/>
          <a:lstStyle/>
          <a:p>
            <a:endParaRPr lang="zh-CN" altLang="en-US"/>
          </a:p>
        </p:txBody>
      </p:sp>
      <p:sp>
        <p:nvSpPr>
          <p:cNvPr id="10" name="灯片编号占位符 9"/>
          <p:cNvSpPr>
            <a:spLocks noGrp="1"/>
          </p:cNvSpPr>
          <p:nvPr>
            <p:ph type="sldNum" sz="quarter" idx="12"/>
          </p:nvPr>
        </p:nvSpPr>
        <p:spPr/>
        <p:txBody>
          <a:bodyPr/>
          <a:lstStyle/>
          <a:p>
            <a:pPr>
              <a:defRPr/>
            </a:pPr>
            <a:fld id="{296002CF-679C-41C3-B9B0-CF0B53D2FE56}" type="slidenum">
              <a:rPr lang="en-US" altLang="zh-CN" smtClean="0"/>
              <a:pPr>
                <a:defRPr/>
              </a:pPr>
              <a:t>139</a:t>
            </a:fld>
            <a:endParaRPr lang="en-US" altLang="zh-CN"/>
          </a:p>
        </p:txBody>
      </p:sp>
    </p:spTree>
    <p:extLst>
      <p:ext uri="{BB962C8B-B14F-4D97-AF65-F5344CB8AC3E}">
        <p14:creationId xmlns:p14="http://schemas.microsoft.com/office/powerpoint/2010/main" val="13420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body" idx="1"/>
          </p:nvPr>
        </p:nvSpPr>
        <p:spPr>
          <a:xfrm>
            <a:off x="948645" y="707799"/>
            <a:ext cx="7772400" cy="4114800"/>
          </a:xfrm>
        </p:spPr>
        <p:txBody>
          <a:bodyPr/>
          <a:lstStyle/>
          <a:p>
            <a:r>
              <a:rPr lang="en-US" altLang="zh-CN" sz="3200" b="1" dirty="0">
                <a:effectLst>
                  <a:outerShdw blurRad="38100" dist="38100" dir="2700000" algn="tl">
                    <a:srgbClr val="C0C0C0"/>
                  </a:outerShdw>
                </a:effectLst>
              </a:rPr>
              <a:t>5.</a:t>
            </a:r>
            <a:r>
              <a:rPr lang="zh-CN" altLang="en-US" sz="3200" b="1" dirty="0">
                <a:effectLst>
                  <a:outerShdw blurRad="38100" dist="38100" dir="2700000" algn="tl">
                    <a:srgbClr val="C0C0C0"/>
                  </a:outerShdw>
                </a:effectLst>
              </a:rPr>
              <a:t>相关与回归分析的作用</a:t>
            </a:r>
          </a:p>
          <a:p>
            <a:pPr lvl="1"/>
            <a:endParaRPr lang="en-US" altLang="zh-CN" b="1" dirty="0" smtClean="0"/>
          </a:p>
          <a:p>
            <a:pPr lvl="1"/>
            <a:r>
              <a:rPr lang="zh-CN" altLang="en-US" b="1" dirty="0" smtClean="0"/>
              <a:t>认识</a:t>
            </a:r>
            <a:r>
              <a:rPr lang="zh-CN" altLang="en-US" b="1" dirty="0"/>
              <a:t>现象之间相关形式、方向、相关程度。</a:t>
            </a:r>
          </a:p>
          <a:p>
            <a:pPr lvl="1"/>
            <a:r>
              <a:rPr lang="zh-CN" altLang="en-US" b="1" dirty="0"/>
              <a:t>对经济现象进行推算和预测。</a:t>
            </a:r>
          </a:p>
          <a:p>
            <a:pPr lvl="1"/>
            <a:r>
              <a:rPr lang="zh-CN" altLang="en-US" b="1" dirty="0"/>
              <a:t>可用于补充缺少的资料。</a:t>
            </a:r>
          </a:p>
        </p:txBody>
      </p:sp>
    </p:spTree>
    <p:extLst>
      <p:ext uri="{BB962C8B-B14F-4D97-AF65-F5344CB8AC3E}">
        <p14:creationId xmlns:p14="http://schemas.microsoft.com/office/powerpoint/2010/main" val="228264680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140</a:t>
            </a:fld>
            <a:endParaRPr lang="en-US" altLang="zh-CN"/>
          </a:p>
        </p:txBody>
      </p:sp>
      <p:pic>
        <p:nvPicPr>
          <p:cNvPr id="2150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60" t="38258" r="47290" b="29545"/>
          <a:stretch/>
        </p:blipFill>
        <p:spPr bwMode="auto">
          <a:xfrm>
            <a:off x="2156394" y="2492896"/>
            <a:ext cx="7459923" cy="3654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9"/>
          <p:cNvSpPr>
            <a:spLocks noChangeArrowheads="1"/>
          </p:cNvSpPr>
          <p:nvPr/>
        </p:nvSpPr>
        <p:spPr bwMode="auto">
          <a:xfrm>
            <a:off x="9067800" y="3200400"/>
            <a:ext cx="1600200" cy="1676400"/>
          </a:xfrm>
          <a:prstGeom prst="wedgeRoundRectCallout">
            <a:avLst>
              <a:gd name="adj1" fmla="val -228176"/>
              <a:gd name="adj2" fmla="val 36838"/>
              <a:gd name="adj3" fmla="val 16667"/>
            </a:avLst>
          </a:prstGeom>
          <a:solidFill>
            <a:srgbClr val="CCFFFF"/>
          </a:solidFill>
          <a:ln w="9525">
            <a:solidFill>
              <a:schemeClr val="tx1"/>
            </a:solidFill>
            <a:miter lim="800000"/>
            <a:headEnd/>
            <a:tailEnd/>
          </a:ln>
        </p:spPr>
        <p:txBody>
          <a:bodyPr/>
          <a:lstStyle/>
          <a:p>
            <a:pPr algn="ctr"/>
            <a:r>
              <a:rPr lang="en-US" altLang="zh-CN" dirty="0"/>
              <a:t>t</a:t>
            </a:r>
            <a:r>
              <a:rPr lang="zh-CN" altLang="en-US" dirty="0"/>
              <a:t>检验值；</a:t>
            </a:r>
            <a:endParaRPr lang="en-US" altLang="zh-CN" dirty="0"/>
          </a:p>
          <a:p>
            <a:pPr algn="ctr"/>
            <a:r>
              <a:rPr lang="en-US" altLang="zh-CN" dirty="0"/>
              <a:t>P</a:t>
            </a:r>
            <a:r>
              <a:rPr lang="zh-CN" altLang="en-US" dirty="0"/>
              <a:t>值</a:t>
            </a:r>
          </a:p>
        </p:txBody>
      </p:sp>
      <p:sp>
        <p:nvSpPr>
          <p:cNvPr id="5" name="矩形 4"/>
          <p:cNvSpPr/>
          <p:nvPr/>
        </p:nvSpPr>
        <p:spPr>
          <a:xfrm>
            <a:off x="2603594" y="6130865"/>
            <a:ext cx="7048708" cy="369332"/>
          </a:xfrm>
          <a:prstGeom prst="rect">
            <a:avLst/>
          </a:prstGeom>
        </p:spPr>
        <p:txBody>
          <a:bodyPr wrap="square">
            <a:spAutoFit/>
          </a:bodyPr>
          <a:lstStyle/>
          <a:p>
            <a:r>
              <a:rPr lang="en-US" altLang="zh-CN" i="1" dirty="0"/>
              <a:t>T </a:t>
            </a:r>
            <a:r>
              <a:rPr lang="en-US" altLang="zh-CN" dirty="0"/>
              <a:t>statistics with “* p&lt;0.10 ** p&lt;0.05 *** p&lt;0.01”</a:t>
            </a:r>
            <a:endParaRPr lang="zh-CN" altLang="en-US" dirty="0"/>
          </a:p>
        </p:txBody>
      </p:sp>
      <p:sp>
        <p:nvSpPr>
          <p:cNvPr id="8" name="Rectangle 2"/>
          <p:cNvSpPr txBox="1">
            <a:spLocks noChangeArrowheads="1"/>
          </p:cNvSpPr>
          <p:nvPr/>
        </p:nvSpPr>
        <p:spPr bwMode="auto">
          <a:xfrm>
            <a:off x="2209800" y="60960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pPr algn="l" eaLnBrk="1" hangingPunct="1"/>
            <a:r>
              <a:rPr lang="en-US" altLang="zh-CN" sz="3200" b="1" kern="0">
                <a:solidFill>
                  <a:schemeClr val="accent2"/>
                </a:solidFill>
                <a:ea typeface="楷体_GB2312" pitchFamily="49" charset="-122"/>
              </a:rPr>
              <a:t>2</a:t>
            </a:r>
            <a:r>
              <a:rPr lang="zh-CN" altLang="en-US" sz="3200" b="1" kern="0">
                <a:solidFill>
                  <a:schemeClr val="accent2"/>
                </a:solidFill>
                <a:ea typeface="楷体_GB2312" pitchFamily="49" charset="-122"/>
              </a:rPr>
              <a:t>、变量的显著性检验</a:t>
            </a:r>
            <a:r>
              <a:rPr lang="en-US" altLang="zh-CN" sz="3200" b="1" kern="0">
                <a:solidFill>
                  <a:schemeClr val="accent2"/>
                </a:solidFill>
                <a:ea typeface="楷体_GB2312" pitchFamily="49" charset="-122"/>
              </a:rPr>
              <a:t>—t</a:t>
            </a:r>
            <a:r>
              <a:rPr lang="zh-CN" altLang="en-US" sz="3200" b="1" kern="0">
                <a:solidFill>
                  <a:schemeClr val="accent2"/>
                </a:solidFill>
                <a:ea typeface="楷体_GB2312" pitchFamily="49" charset="-122"/>
              </a:rPr>
              <a:t>检验</a:t>
            </a:r>
            <a:endParaRPr lang="zh-CN" altLang="en-US" sz="3200" b="1" kern="0" dirty="0">
              <a:solidFill>
                <a:schemeClr val="accent2"/>
              </a:solidFill>
              <a:ea typeface="楷体_GB2312" pitchFamily="49" charset="-122"/>
            </a:endParaRPr>
          </a:p>
        </p:txBody>
      </p:sp>
    </p:spTree>
    <p:extLst>
      <p:ext uri="{BB962C8B-B14F-4D97-AF65-F5344CB8AC3E}">
        <p14:creationId xmlns:p14="http://schemas.microsoft.com/office/powerpoint/2010/main" val="228079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ChangeArrowheads="1"/>
          </p:cNvSpPr>
          <p:nvPr>
            <p:ph type="title"/>
          </p:nvPr>
        </p:nvSpPr>
        <p:spPr>
          <a:xfrm>
            <a:off x="2209800" y="1219200"/>
            <a:ext cx="7772400" cy="3429000"/>
          </a:xfrm>
        </p:spPr>
        <p:txBody>
          <a:bodyPr/>
          <a:lstStyle/>
          <a:p>
            <a:pPr eaLnBrk="1" hangingPunct="1"/>
            <a:r>
              <a:rPr lang="zh-CN" altLang="en-US" sz="3600" b="1">
                <a:solidFill>
                  <a:srgbClr val="FF0000"/>
                </a:solidFill>
                <a:latin typeface="楷体_GB2312" pitchFamily="49" charset="-122"/>
                <a:ea typeface="楷体_GB2312" pitchFamily="49" charset="-122"/>
              </a:rPr>
              <a:t>三、参数的置信区间</a:t>
            </a:r>
            <a:r>
              <a:rPr lang="zh-CN" altLang="en-US" sz="3200" b="1">
                <a:solidFill>
                  <a:srgbClr val="FF0000"/>
                </a:solidFill>
                <a:latin typeface="宋体" pitchFamily="2" charset="-122"/>
              </a:rPr>
              <a:t/>
            </a:r>
            <a:br>
              <a:rPr lang="zh-CN" altLang="en-US" sz="3200" b="1">
                <a:solidFill>
                  <a:srgbClr val="FF0000"/>
                </a:solidFill>
                <a:latin typeface="宋体" pitchFamily="2" charset="-122"/>
              </a:rPr>
            </a:br>
            <a:r>
              <a:rPr lang="en-US" altLang="zh-CN" sz="3200" b="1"/>
              <a:t>Confidence Interval of Parameter</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141</a:t>
            </a:fld>
            <a:endParaRPr lang="en-US" altLang="zh-CN"/>
          </a:p>
        </p:txBody>
      </p:sp>
    </p:spTree>
    <p:extLst>
      <p:ext uri="{BB962C8B-B14F-4D97-AF65-F5344CB8AC3E}">
        <p14:creationId xmlns:p14="http://schemas.microsoft.com/office/powerpoint/2010/main" val="78241460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3074"/>
          <p:cNvSpPr>
            <a:spLocks noGrp="1" noChangeArrowheads="1"/>
          </p:cNvSpPr>
          <p:nvPr>
            <p:ph type="title"/>
          </p:nvPr>
        </p:nvSpPr>
        <p:spPr>
          <a:xfrm>
            <a:off x="2209800" y="609600"/>
            <a:ext cx="7772400" cy="609600"/>
          </a:xfrm>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、概念</a:t>
            </a:r>
          </a:p>
        </p:txBody>
      </p:sp>
      <p:sp>
        <p:nvSpPr>
          <p:cNvPr id="181251" name="Rectangle 3075"/>
          <p:cNvSpPr>
            <a:spLocks noGrp="1" noChangeArrowheads="1"/>
          </p:cNvSpPr>
          <p:nvPr>
            <p:ph type="body" idx="1"/>
          </p:nvPr>
        </p:nvSpPr>
        <p:spPr>
          <a:xfrm>
            <a:off x="2209800" y="1447800"/>
            <a:ext cx="7772400" cy="5029200"/>
          </a:xfrm>
        </p:spPr>
        <p:txBody>
          <a:bodyPr/>
          <a:lstStyle/>
          <a:p>
            <a:pPr eaLnBrk="1" hangingPunct="1">
              <a:lnSpc>
                <a:spcPct val="90000"/>
              </a:lnSpc>
              <a:spcBef>
                <a:spcPct val="50000"/>
              </a:spcBef>
            </a:pPr>
            <a:r>
              <a:rPr lang="zh-CN" altLang="en-US" b="1">
                <a:latin typeface="宋体" pitchFamily="2" charset="-122"/>
              </a:rPr>
              <a:t>回归分析希望通过样本得到的参数估计量能够代替总体参数。</a:t>
            </a:r>
          </a:p>
          <a:p>
            <a:pPr eaLnBrk="1" hangingPunct="1">
              <a:lnSpc>
                <a:spcPct val="90000"/>
              </a:lnSpc>
              <a:spcBef>
                <a:spcPct val="50000"/>
              </a:spcBef>
            </a:pPr>
            <a:r>
              <a:rPr lang="zh-CN" altLang="en-US" b="1">
                <a:solidFill>
                  <a:schemeClr val="accent2"/>
                </a:solidFill>
                <a:latin typeface="宋体" pitchFamily="2" charset="-122"/>
              </a:rPr>
              <a:t>假设检验</a:t>
            </a:r>
            <a:r>
              <a:rPr lang="zh-CN" altLang="en-US" b="1">
                <a:latin typeface="宋体" pitchFamily="2" charset="-122"/>
              </a:rPr>
              <a:t>可以通过一次抽样的结果检验总体参数可能的假设值的范围（例如是否为零），但它并没有指出在一次抽样中样本参数值到底离总体参数的真值有多</a:t>
            </a:r>
            <a:r>
              <a:rPr lang="zh-CN" altLang="en-US" b="1"/>
              <a:t>“</a:t>
            </a:r>
            <a:r>
              <a:rPr lang="zh-CN" altLang="en-US" b="1">
                <a:latin typeface="宋体" pitchFamily="2" charset="-122"/>
              </a:rPr>
              <a:t>近</a:t>
            </a:r>
            <a:r>
              <a:rPr lang="zh-CN" altLang="en-US" b="1"/>
              <a:t>”</a:t>
            </a:r>
            <a:r>
              <a:rPr lang="zh-CN" altLang="en-US" b="1">
                <a:latin typeface="宋体" pitchFamily="2" charset="-122"/>
              </a:rPr>
              <a:t>。</a:t>
            </a:r>
          </a:p>
          <a:p>
            <a:pPr eaLnBrk="1" hangingPunct="1">
              <a:lnSpc>
                <a:spcPct val="90000"/>
              </a:lnSpc>
              <a:spcBef>
                <a:spcPct val="50000"/>
              </a:spcBef>
            </a:pPr>
            <a:r>
              <a:rPr lang="zh-CN" altLang="en-US" b="1">
                <a:latin typeface="宋体" pitchFamily="2" charset="-122"/>
              </a:rPr>
              <a:t>要判断样本参数的估计值在多大程度上</a:t>
            </a:r>
            <a:r>
              <a:rPr lang="zh-CN" altLang="en-US" b="1"/>
              <a:t>“</a:t>
            </a:r>
            <a:r>
              <a:rPr lang="zh-CN" altLang="en-US" b="1">
                <a:latin typeface="宋体" pitchFamily="2" charset="-122"/>
              </a:rPr>
              <a:t>近似</a:t>
            </a:r>
            <a:r>
              <a:rPr lang="zh-CN" altLang="en-US" b="1"/>
              <a:t>”</a:t>
            </a:r>
            <a:r>
              <a:rPr lang="zh-CN" altLang="en-US" b="1">
                <a:latin typeface="宋体" pitchFamily="2" charset="-122"/>
              </a:rPr>
              <a:t>地替代总体参数的真值，需要通过构造一个以样本参数的估计值为中心的</a:t>
            </a:r>
            <a:r>
              <a:rPr lang="zh-CN" altLang="en-US" b="1"/>
              <a:t>“</a:t>
            </a:r>
            <a:r>
              <a:rPr lang="zh-CN" altLang="en-US" b="1">
                <a:latin typeface="宋体" pitchFamily="2" charset="-122"/>
              </a:rPr>
              <a:t>区间</a:t>
            </a:r>
            <a:r>
              <a:rPr lang="zh-CN" altLang="en-US" b="1"/>
              <a:t>”</a:t>
            </a:r>
            <a:r>
              <a:rPr lang="zh-CN" altLang="en-US" b="1">
                <a:latin typeface="宋体" pitchFamily="2" charset="-122"/>
              </a:rPr>
              <a:t>，来考察它以多大的可能性（概率）包含着真实的参数值。这种方法就是参数检验的</a:t>
            </a:r>
            <a:r>
              <a:rPr lang="zh-CN" altLang="en-US" b="1">
                <a:solidFill>
                  <a:srgbClr val="FF0000"/>
                </a:solidFill>
                <a:latin typeface="宋体" pitchFamily="2" charset="-122"/>
              </a:rPr>
              <a:t>置信区间估计</a:t>
            </a:r>
            <a:r>
              <a:rPr lang="zh-CN" altLang="en-US" b="1">
                <a:latin typeface="宋体" pitchFamily="2" charset="-122"/>
              </a:rPr>
              <a:t>。</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142</a:t>
            </a:fld>
            <a:endParaRPr lang="en-US" altLang="zh-CN"/>
          </a:p>
        </p:txBody>
      </p:sp>
    </p:spTree>
    <p:extLst>
      <p:ext uri="{BB962C8B-B14F-4D97-AF65-F5344CB8AC3E}">
        <p14:creationId xmlns:p14="http://schemas.microsoft.com/office/powerpoint/2010/main" val="72618282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3" cstate="print"/>
          <a:srcRect/>
          <a:stretch>
            <a:fillRect/>
          </a:stretch>
        </p:blipFill>
        <p:spPr bwMode="auto">
          <a:xfrm>
            <a:off x="1981200" y="1295400"/>
            <a:ext cx="8305800" cy="1600200"/>
          </a:xfrm>
          <a:prstGeom prst="rect">
            <a:avLst/>
          </a:prstGeom>
          <a:noFill/>
          <a:ln w="9525">
            <a:noFill/>
            <a:miter lim="800000"/>
            <a:headEnd/>
            <a:tailEnd/>
          </a:ln>
        </p:spPr>
      </p:pic>
      <p:graphicFrame>
        <p:nvGraphicFramePr>
          <p:cNvPr id="198656" name="Object 1024"/>
          <p:cNvGraphicFramePr>
            <a:graphicFrameLocks noChangeAspect="1"/>
          </p:cNvGraphicFramePr>
          <p:nvPr/>
        </p:nvGraphicFramePr>
        <p:xfrm>
          <a:off x="4038601" y="3124200"/>
          <a:ext cx="4003675" cy="533400"/>
        </p:xfrm>
        <a:graphic>
          <a:graphicData uri="http://schemas.openxmlformats.org/presentationml/2006/ole">
            <mc:AlternateContent xmlns:mc="http://schemas.openxmlformats.org/markup-compatibility/2006">
              <mc:Choice xmlns:v="urn:schemas-microsoft-com:vml" Requires="v">
                <p:oleObj spid="_x0000_s45085" name="Equation" r:id="rId4" imgW="1765080" imgH="241200" progId="Equation.3">
                  <p:embed/>
                </p:oleObj>
              </mc:Choice>
              <mc:Fallback>
                <p:oleObj name="Equation" r:id="rId4" imgW="1765080" imgH="241200" progId="Equation.3">
                  <p:embed/>
                  <p:pic>
                    <p:nvPicPr>
                      <p:cNvPr id="198656"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1" y="3124200"/>
                        <a:ext cx="4003675"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1" name="Rectangle 5"/>
          <p:cNvSpPr>
            <a:spLocks noChangeArrowheads="1"/>
          </p:cNvSpPr>
          <p:nvPr/>
        </p:nvSpPr>
        <p:spPr bwMode="auto">
          <a:xfrm>
            <a:off x="2057400" y="4038600"/>
            <a:ext cx="8229600" cy="2209800"/>
          </a:xfrm>
          <a:prstGeom prst="rect">
            <a:avLst/>
          </a:prstGeom>
          <a:noFill/>
          <a:ln w="9525">
            <a:noFill/>
            <a:miter lim="800000"/>
            <a:headEnd/>
            <a:tailEnd/>
          </a:ln>
        </p:spPr>
        <p:txBody>
          <a:bodyPr/>
          <a:lstStyle/>
          <a:p>
            <a:pPr algn="just">
              <a:spcBef>
                <a:spcPct val="20000"/>
              </a:spcBef>
            </a:pPr>
            <a:r>
              <a:rPr lang="en-US" altLang="zh-CN" sz="2800"/>
              <a:t>         </a:t>
            </a:r>
            <a:r>
              <a:rPr lang="zh-CN" altLang="en-US" sz="2800" b="1">
                <a:latin typeface="宋体" pitchFamily="2" charset="-122"/>
              </a:rPr>
              <a:t>如果存在这样一个区间，称之为</a:t>
            </a:r>
            <a:r>
              <a:rPr lang="zh-CN" altLang="en-US" sz="2800" b="1">
                <a:solidFill>
                  <a:srgbClr val="FF0000"/>
                </a:solidFill>
                <a:latin typeface="宋体" pitchFamily="2" charset="-122"/>
              </a:rPr>
              <a:t>置信区间</a:t>
            </a:r>
            <a:r>
              <a:rPr lang="zh-CN" altLang="en-US" sz="2800" b="1">
                <a:latin typeface="宋体" pitchFamily="2" charset="-122"/>
              </a:rPr>
              <a:t>； </a:t>
            </a:r>
            <a:r>
              <a:rPr lang="en-US" altLang="zh-CN" sz="2800" b="1">
                <a:solidFill>
                  <a:srgbClr val="FF0000"/>
                </a:solidFill>
                <a:latin typeface="宋体" pitchFamily="2" charset="-122"/>
              </a:rPr>
              <a:t>1-</a:t>
            </a:r>
            <a:r>
              <a:rPr lang="en-US" altLang="zh-CN" sz="2800" b="1">
                <a:solidFill>
                  <a:srgbClr val="FF0000"/>
                </a:solidFill>
                <a:latin typeface="宋体" pitchFamily="2" charset="-122"/>
                <a:sym typeface="Symbol" pitchFamily="18" charset="2"/>
              </a:rPr>
              <a:t></a:t>
            </a:r>
            <a:r>
              <a:rPr lang="zh-CN" altLang="en-US" sz="2800" b="1">
                <a:latin typeface="宋体" pitchFamily="2" charset="-122"/>
              </a:rPr>
              <a:t>称为</a:t>
            </a:r>
            <a:r>
              <a:rPr lang="zh-CN" altLang="en-US" sz="2800" b="1">
                <a:solidFill>
                  <a:srgbClr val="FF0000"/>
                </a:solidFill>
                <a:latin typeface="宋体" pitchFamily="2" charset="-122"/>
              </a:rPr>
              <a:t>置信系数（置信度）（</a:t>
            </a:r>
            <a:r>
              <a:rPr lang="en-US" altLang="zh-CN" sz="2800" b="1">
                <a:solidFill>
                  <a:srgbClr val="FF0000"/>
                </a:solidFill>
              </a:rPr>
              <a:t>confidence coefficient</a:t>
            </a:r>
            <a:r>
              <a:rPr lang="zh-CN" altLang="en-US" sz="2800" b="1">
                <a:solidFill>
                  <a:srgbClr val="FF0000"/>
                </a:solidFill>
                <a:latin typeface="宋体" pitchFamily="2" charset="-122"/>
              </a:rPr>
              <a:t>）</a:t>
            </a:r>
            <a:r>
              <a:rPr lang="zh-CN" altLang="en-US" sz="2800" b="1">
                <a:latin typeface="宋体" pitchFamily="2" charset="-122"/>
              </a:rPr>
              <a:t>， </a:t>
            </a:r>
            <a:r>
              <a:rPr lang="zh-CN" altLang="en-US" sz="2800" b="1">
                <a:solidFill>
                  <a:srgbClr val="FF0000"/>
                </a:solidFill>
                <a:latin typeface="宋体" pitchFamily="2" charset="-122"/>
                <a:sym typeface="Symbol" pitchFamily="18" charset="2"/>
              </a:rPr>
              <a:t></a:t>
            </a:r>
            <a:r>
              <a:rPr lang="zh-CN" altLang="en-US" sz="2800" b="1">
                <a:latin typeface="宋体" pitchFamily="2" charset="-122"/>
              </a:rPr>
              <a:t>称为</a:t>
            </a:r>
            <a:r>
              <a:rPr lang="zh-CN" altLang="en-US" sz="2800" b="1">
                <a:solidFill>
                  <a:srgbClr val="FF0000"/>
                </a:solidFill>
                <a:latin typeface="宋体" pitchFamily="2" charset="-122"/>
              </a:rPr>
              <a:t>显著性水平</a:t>
            </a:r>
            <a:r>
              <a:rPr lang="zh-CN" altLang="en-US" sz="2800" b="1">
                <a:latin typeface="宋体" pitchFamily="2" charset="-122"/>
              </a:rPr>
              <a:t>；置信区间的端点称为</a:t>
            </a:r>
            <a:r>
              <a:rPr lang="zh-CN" altLang="en-US" sz="2800" b="1">
                <a:solidFill>
                  <a:srgbClr val="FF0000"/>
                </a:solidFill>
                <a:latin typeface="宋体" pitchFamily="2" charset="-122"/>
              </a:rPr>
              <a:t>置信限（</a:t>
            </a:r>
            <a:r>
              <a:rPr lang="en-US" altLang="zh-CN" sz="2800" b="1">
                <a:solidFill>
                  <a:srgbClr val="FF0000"/>
                </a:solidFill>
              </a:rPr>
              <a:t>confidence limit</a:t>
            </a:r>
            <a:r>
              <a:rPr lang="zh-CN" altLang="en-US" sz="2800" b="1">
                <a:solidFill>
                  <a:srgbClr val="FF0000"/>
                </a:solidFill>
                <a:latin typeface="宋体" pitchFamily="2" charset="-122"/>
              </a:rPr>
              <a:t>）</a:t>
            </a:r>
            <a:r>
              <a:rPr lang="zh-CN" altLang="en-US" sz="2800" b="1">
                <a:latin typeface="宋体" pitchFamily="2" charset="-122"/>
              </a:rPr>
              <a:t>。</a:t>
            </a:r>
          </a:p>
        </p:txBody>
      </p:sp>
      <p:sp>
        <p:nvSpPr>
          <p:cNvPr id="5" name="灯片编号占位符 4"/>
          <p:cNvSpPr>
            <a:spLocks noGrp="1"/>
          </p:cNvSpPr>
          <p:nvPr>
            <p:ph type="sldNum" sz="quarter" idx="12"/>
          </p:nvPr>
        </p:nvSpPr>
        <p:spPr/>
        <p:txBody>
          <a:bodyPr/>
          <a:lstStyle/>
          <a:p>
            <a:pPr>
              <a:defRPr/>
            </a:pPr>
            <a:fld id="{297C79AA-C126-45BC-9481-050A611BAB6A}" type="slidenum">
              <a:rPr lang="en-US" altLang="zh-CN" smtClean="0"/>
              <a:pPr>
                <a:defRPr/>
              </a:pPr>
              <a:t>143</a:t>
            </a:fld>
            <a:endParaRPr lang="en-US" altLang="zh-CN"/>
          </a:p>
        </p:txBody>
      </p:sp>
    </p:spTree>
    <p:extLst>
      <p:ext uri="{BB962C8B-B14F-4D97-AF65-F5344CB8AC3E}">
        <p14:creationId xmlns:p14="http://schemas.microsoft.com/office/powerpoint/2010/main" val="348639841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2"/>
          <p:cNvSpPr>
            <a:spLocks noChangeArrowheads="1"/>
          </p:cNvSpPr>
          <p:nvPr/>
        </p:nvSpPr>
        <p:spPr bwMode="auto">
          <a:xfrm>
            <a:off x="2362200" y="381000"/>
            <a:ext cx="7467600" cy="579438"/>
          </a:xfrm>
          <a:prstGeom prst="rect">
            <a:avLst/>
          </a:prstGeom>
          <a:solidFill>
            <a:schemeClr val="bg1"/>
          </a:solidFill>
          <a:ln w="9525">
            <a:noFill/>
            <a:miter lim="800000"/>
            <a:headEnd/>
            <a:tailEnd/>
          </a:ln>
        </p:spPr>
        <p:txBody>
          <a:bodyPr>
            <a:spAutoFit/>
          </a:bodyPr>
          <a:lstStyle/>
          <a:p>
            <a:r>
              <a:rPr lang="en-US" altLang="zh-CN" sz="3200" b="1">
                <a:solidFill>
                  <a:schemeClr val="accent2"/>
                </a:solidFill>
                <a:ea typeface="楷体_GB2312" pitchFamily="49" charset="-122"/>
                <a:sym typeface="Symbol" pitchFamily="18" charset="2"/>
              </a:rPr>
              <a:t>2</a:t>
            </a:r>
            <a:r>
              <a:rPr lang="zh-CN" altLang="en-US" sz="3200" b="1">
                <a:solidFill>
                  <a:schemeClr val="accent2"/>
                </a:solidFill>
                <a:ea typeface="楷体_GB2312" pitchFamily="49" charset="-122"/>
                <a:sym typeface="Symbol" pitchFamily="18" charset="2"/>
              </a:rPr>
              <a:t>、一元线性模型中</a:t>
            </a:r>
            <a:r>
              <a:rPr lang="zh-CN" altLang="en-US" sz="3200" b="1">
                <a:solidFill>
                  <a:schemeClr val="accent2"/>
                </a:solidFill>
                <a:sym typeface="Symbol" pitchFamily="18" charset="2"/>
              </a:rPr>
              <a:t></a:t>
            </a:r>
            <a:r>
              <a:rPr lang="en-US" altLang="zh-CN" sz="3200" b="1" baseline="-25000">
                <a:solidFill>
                  <a:schemeClr val="accent2"/>
                </a:solidFill>
                <a:sym typeface="Symbol" pitchFamily="18" charset="2"/>
              </a:rPr>
              <a:t>i</a:t>
            </a:r>
            <a:r>
              <a:rPr lang="en-US" altLang="zh-CN" sz="3200" b="1">
                <a:solidFill>
                  <a:schemeClr val="accent2"/>
                </a:solidFill>
                <a:sym typeface="Symbol" pitchFamily="18" charset="2"/>
              </a:rPr>
              <a:t> </a:t>
            </a:r>
            <a:r>
              <a:rPr lang="zh-CN" altLang="en-US" sz="3200" b="1">
                <a:solidFill>
                  <a:schemeClr val="accent2"/>
                </a:solidFill>
                <a:latin typeface="楷体_GB2312" pitchFamily="49" charset="-122"/>
                <a:ea typeface="楷体_GB2312" pitchFamily="49" charset="-122"/>
                <a:sym typeface="Symbol" pitchFamily="18" charset="2"/>
              </a:rPr>
              <a:t>的置信区间</a:t>
            </a:r>
          </a:p>
        </p:txBody>
      </p:sp>
      <p:graphicFrame>
        <p:nvGraphicFramePr>
          <p:cNvPr id="199680" name="Object 2048"/>
          <p:cNvGraphicFramePr>
            <a:graphicFrameLocks noChangeAspect="1"/>
          </p:cNvGraphicFramePr>
          <p:nvPr/>
        </p:nvGraphicFramePr>
        <p:xfrm>
          <a:off x="4267200" y="1524000"/>
          <a:ext cx="2514600" cy="952500"/>
        </p:xfrm>
        <a:graphic>
          <a:graphicData uri="http://schemas.openxmlformats.org/presentationml/2006/ole">
            <mc:AlternateContent xmlns:mc="http://schemas.openxmlformats.org/markup-compatibility/2006">
              <mc:Choice xmlns:v="urn:schemas-microsoft-com:vml" Requires="v">
                <p:oleObj spid="_x0000_s46190" r:id="rId3" imgW="1333500" imgH="508000" progId="Equation.3">
                  <p:embed/>
                </p:oleObj>
              </mc:Choice>
              <mc:Fallback>
                <p:oleObj r:id="rId3" imgW="1333500" imgH="508000" progId="Equation.3">
                  <p:embed/>
                  <p:pic>
                    <p:nvPicPr>
                      <p:cNvPr id="19968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524000"/>
                        <a:ext cx="2514600" cy="952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81" name="Object 2049"/>
          <p:cNvGraphicFramePr>
            <a:graphicFrameLocks noChangeAspect="1"/>
          </p:cNvGraphicFramePr>
          <p:nvPr/>
        </p:nvGraphicFramePr>
        <p:xfrm>
          <a:off x="4267200" y="2971800"/>
          <a:ext cx="2971800" cy="533400"/>
        </p:xfrm>
        <a:graphic>
          <a:graphicData uri="http://schemas.openxmlformats.org/presentationml/2006/ole">
            <mc:AlternateContent xmlns:mc="http://schemas.openxmlformats.org/markup-compatibility/2006">
              <mc:Choice xmlns:v="urn:schemas-microsoft-com:vml" Requires="v">
                <p:oleObj spid="_x0000_s46191" r:id="rId5" imgW="1459866" imgH="266584" progId="Equation.3">
                  <p:embed/>
                </p:oleObj>
              </mc:Choice>
              <mc:Fallback>
                <p:oleObj r:id="rId5" imgW="1459866" imgH="266584" progId="Equation.3">
                  <p:embed/>
                  <p:pic>
                    <p:nvPicPr>
                      <p:cNvPr id="199681" name="Object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971800"/>
                        <a:ext cx="29718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82" name="Object 2050"/>
          <p:cNvGraphicFramePr>
            <a:graphicFrameLocks noChangeAspect="1"/>
          </p:cNvGraphicFramePr>
          <p:nvPr/>
        </p:nvGraphicFramePr>
        <p:xfrm>
          <a:off x="3962400" y="3886200"/>
          <a:ext cx="3657600" cy="990600"/>
        </p:xfrm>
        <a:graphic>
          <a:graphicData uri="http://schemas.openxmlformats.org/presentationml/2006/ole">
            <mc:AlternateContent xmlns:mc="http://schemas.openxmlformats.org/markup-compatibility/2006">
              <mc:Choice xmlns:v="urn:schemas-microsoft-com:vml" Requires="v">
                <p:oleObj spid="_x0000_s46192" r:id="rId7" imgW="1841500" imgH="520700" progId="Equation.3">
                  <p:embed/>
                </p:oleObj>
              </mc:Choice>
              <mc:Fallback>
                <p:oleObj r:id="rId7" imgW="1841500" imgH="520700" progId="Equation.3">
                  <p:embed/>
                  <p:pic>
                    <p:nvPicPr>
                      <p:cNvPr id="199682" name="Object 2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886200"/>
                        <a:ext cx="3657600" cy="990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83" name="Object 2051"/>
          <p:cNvGraphicFramePr>
            <a:graphicFrameLocks noChangeAspect="1"/>
          </p:cNvGraphicFramePr>
          <p:nvPr/>
        </p:nvGraphicFramePr>
        <p:xfrm>
          <a:off x="3429000" y="5486400"/>
          <a:ext cx="5257800" cy="630238"/>
        </p:xfrm>
        <a:graphic>
          <a:graphicData uri="http://schemas.openxmlformats.org/presentationml/2006/ole">
            <mc:AlternateContent xmlns:mc="http://schemas.openxmlformats.org/markup-compatibility/2006">
              <mc:Choice xmlns:v="urn:schemas-microsoft-com:vml" Requires="v">
                <p:oleObj spid="_x0000_s46193" r:id="rId9" imgW="2616200" imgH="317500" progId="Equation.3">
                  <p:embed/>
                </p:oleObj>
              </mc:Choice>
              <mc:Fallback>
                <p:oleObj r:id="rId9" imgW="2616200" imgH="317500" progId="Equation.3">
                  <p:embed/>
                  <p:pic>
                    <p:nvPicPr>
                      <p:cNvPr id="199683" name="Object 20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5486400"/>
                        <a:ext cx="5257800" cy="630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91" name="Line 11"/>
          <p:cNvSpPr>
            <a:spLocks noChangeShapeType="1"/>
          </p:cNvSpPr>
          <p:nvPr/>
        </p:nvSpPr>
        <p:spPr bwMode="auto">
          <a:xfrm>
            <a:off x="5486400" y="2514600"/>
            <a:ext cx="0" cy="457200"/>
          </a:xfrm>
          <a:prstGeom prst="line">
            <a:avLst/>
          </a:prstGeom>
          <a:noFill/>
          <a:ln w="9525">
            <a:solidFill>
              <a:schemeClr val="tx1"/>
            </a:solidFill>
            <a:round/>
            <a:headEnd/>
            <a:tailEnd type="triangle" w="med" len="med"/>
          </a:ln>
        </p:spPr>
        <p:txBody>
          <a:bodyPr/>
          <a:lstStyle/>
          <a:p>
            <a:endParaRPr lang="zh-CN" altLang="en-US"/>
          </a:p>
        </p:txBody>
      </p:sp>
      <p:sp>
        <p:nvSpPr>
          <p:cNvPr id="97292" name="Line 12"/>
          <p:cNvSpPr>
            <a:spLocks noChangeShapeType="1"/>
          </p:cNvSpPr>
          <p:nvPr/>
        </p:nvSpPr>
        <p:spPr bwMode="auto">
          <a:xfrm>
            <a:off x="5486400" y="3505200"/>
            <a:ext cx="0" cy="381000"/>
          </a:xfrm>
          <a:prstGeom prst="line">
            <a:avLst/>
          </a:prstGeom>
          <a:noFill/>
          <a:ln w="9525">
            <a:solidFill>
              <a:schemeClr val="tx1"/>
            </a:solidFill>
            <a:round/>
            <a:headEnd/>
            <a:tailEnd type="triangle" w="med" len="med"/>
          </a:ln>
        </p:spPr>
        <p:txBody>
          <a:bodyPr/>
          <a:lstStyle/>
          <a:p>
            <a:endParaRPr lang="zh-CN" altLang="en-US"/>
          </a:p>
        </p:txBody>
      </p:sp>
      <p:sp>
        <p:nvSpPr>
          <p:cNvPr id="97293" name="Line 13"/>
          <p:cNvSpPr>
            <a:spLocks noChangeShapeType="1"/>
          </p:cNvSpPr>
          <p:nvPr/>
        </p:nvSpPr>
        <p:spPr bwMode="auto">
          <a:xfrm>
            <a:off x="5562600" y="4876800"/>
            <a:ext cx="0" cy="609600"/>
          </a:xfrm>
          <a:prstGeom prst="line">
            <a:avLst/>
          </a:prstGeom>
          <a:noFill/>
          <a:ln w="9525">
            <a:solidFill>
              <a:schemeClr val="tx1"/>
            </a:solidFill>
            <a:round/>
            <a:headEnd/>
            <a:tailEnd type="triangle" w="med" len="med"/>
          </a:ln>
        </p:spPr>
        <p:txBody>
          <a:bodyPr/>
          <a:lstStyle/>
          <a:p>
            <a:endParaRPr lang="zh-CN" altLang="en-US"/>
          </a:p>
        </p:txBody>
      </p:sp>
      <p:sp>
        <p:nvSpPr>
          <p:cNvPr id="97294" name="AutoShape 14"/>
          <p:cNvSpPr>
            <a:spLocks/>
          </p:cNvSpPr>
          <p:nvPr/>
        </p:nvSpPr>
        <p:spPr bwMode="auto">
          <a:xfrm>
            <a:off x="6934200" y="2438400"/>
            <a:ext cx="2819400" cy="457200"/>
          </a:xfrm>
          <a:prstGeom prst="borderCallout2">
            <a:avLst>
              <a:gd name="adj1" fmla="val 53472"/>
              <a:gd name="adj2" fmla="val -2704"/>
              <a:gd name="adj3" fmla="val 53472"/>
              <a:gd name="adj4" fmla="val -13065"/>
              <a:gd name="adj5" fmla="val 53472"/>
              <a:gd name="adj6" fmla="val -50394"/>
            </a:avLst>
          </a:prstGeom>
          <a:solidFill>
            <a:srgbClr val="CCFFFF"/>
          </a:solidFill>
          <a:ln w="9525">
            <a:solidFill>
              <a:schemeClr val="tx1"/>
            </a:solidFill>
            <a:miter lim="800000"/>
            <a:headEnd/>
            <a:tailEnd/>
          </a:ln>
        </p:spPr>
        <p:txBody>
          <a:bodyPr/>
          <a:lstStyle/>
          <a:p>
            <a:pPr algn="ctr"/>
            <a:r>
              <a:rPr lang="en-US" altLang="zh-CN"/>
              <a:t>T</a:t>
            </a:r>
            <a:r>
              <a:rPr lang="zh-CN" altLang="en-US"/>
              <a:t>分布为双尾分布</a:t>
            </a:r>
          </a:p>
        </p:txBody>
      </p:sp>
      <p:sp>
        <p:nvSpPr>
          <p:cNvPr id="97297" name="AutoShape 17"/>
          <p:cNvSpPr>
            <a:spLocks noChangeArrowheads="1"/>
          </p:cNvSpPr>
          <p:nvPr/>
        </p:nvSpPr>
        <p:spPr bwMode="auto">
          <a:xfrm>
            <a:off x="8001000" y="3962400"/>
            <a:ext cx="2209800" cy="1219200"/>
          </a:xfrm>
          <a:prstGeom prst="wedgeRectCallout">
            <a:avLst>
              <a:gd name="adj1" fmla="val -91380"/>
              <a:gd name="adj2" fmla="val 70051"/>
            </a:avLst>
          </a:prstGeom>
          <a:solidFill>
            <a:srgbClr val="FFFF99"/>
          </a:solidFill>
          <a:ln w="9525">
            <a:solidFill>
              <a:schemeClr val="tx1"/>
            </a:solidFill>
            <a:miter lim="800000"/>
            <a:headEnd/>
            <a:tailEnd/>
          </a:ln>
        </p:spPr>
        <p:txBody>
          <a:bodyPr/>
          <a:lstStyle/>
          <a:p>
            <a:pPr algn="ctr"/>
            <a:r>
              <a:rPr lang="en-US" altLang="zh-CN" b="1">
                <a:latin typeface="宋体" pitchFamily="2" charset="-122"/>
              </a:rPr>
              <a:t>(1-</a:t>
            </a:r>
            <a:r>
              <a:rPr lang="en-US" altLang="zh-CN" b="1">
                <a:latin typeface="宋体" pitchFamily="2" charset="-122"/>
                <a:sym typeface="Symbol" pitchFamily="18" charset="2"/>
              </a:rPr>
              <a:t>)</a:t>
            </a:r>
            <a:r>
              <a:rPr lang="zh-CN" altLang="en-US" b="1">
                <a:latin typeface="宋体" pitchFamily="2" charset="-122"/>
              </a:rPr>
              <a:t>的置信度下</a:t>
            </a:r>
            <a:r>
              <a:rPr lang="en-US" altLang="zh-CN" b="1">
                <a:latin typeface="宋体" pitchFamily="2" charset="-122"/>
              </a:rPr>
              <a:t>, </a:t>
            </a:r>
            <a:r>
              <a:rPr lang="en-US" altLang="zh-CN" b="1">
                <a:solidFill>
                  <a:schemeClr val="accent2"/>
                </a:solidFill>
                <a:sym typeface="Symbol" pitchFamily="18" charset="2"/>
              </a:rPr>
              <a:t></a:t>
            </a:r>
            <a:r>
              <a:rPr lang="en-US" altLang="zh-CN" b="1" baseline="-25000">
                <a:solidFill>
                  <a:schemeClr val="accent2"/>
                </a:solidFill>
                <a:sym typeface="Symbol" pitchFamily="18" charset="2"/>
              </a:rPr>
              <a:t>i</a:t>
            </a:r>
            <a:r>
              <a:rPr lang="zh-CN" altLang="en-US" b="1">
                <a:latin typeface="宋体" pitchFamily="2" charset="-122"/>
              </a:rPr>
              <a:t>的置信区间是</a:t>
            </a:r>
          </a:p>
        </p:txBody>
      </p:sp>
      <p:sp>
        <p:nvSpPr>
          <p:cNvPr id="12" name="灯片编号占位符 11"/>
          <p:cNvSpPr>
            <a:spLocks noGrp="1"/>
          </p:cNvSpPr>
          <p:nvPr>
            <p:ph type="sldNum" sz="quarter" idx="12"/>
          </p:nvPr>
        </p:nvSpPr>
        <p:spPr/>
        <p:txBody>
          <a:bodyPr/>
          <a:lstStyle/>
          <a:p>
            <a:pPr>
              <a:defRPr/>
            </a:pPr>
            <a:fld id="{297C79AA-C126-45BC-9481-050A611BAB6A}" type="slidenum">
              <a:rPr lang="en-US" altLang="zh-CN" smtClean="0"/>
              <a:pPr>
                <a:defRPr/>
              </a:pPr>
              <a:t>144</a:t>
            </a:fld>
            <a:endParaRPr lang="en-US" altLang="zh-CN"/>
          </a:p>
        </p:txBody>
      </p:sp>
    </p:spTree>
    <p:extLst>
      <p:ext uri="{BB962C8B-B14F-4D97-AF65-F5344CB8AC3E}">
        <p14:creationId xmlns:p14="http://schemas.microsoft.com/office/powerpoint/2010/main" val="113337155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2133600" y="1219200"/>
            <a:ext cx="8077200" cy="946150"/>
          </a:xfrm>
          <a:prstGeom prst="rect">
            <a:avLst/>
          </a:prstGeom>
          <a:noFill/>
          <a:ln w="9525">
            <a:noFill/>
            <a:miter lim="800000"/>
            <a:headEnd/>
            <a:tailEnd/>
          </a:ln>
        </p:spPr>
        <p:txBody>
          <a:bodyPr>
            <a:spAutoFit/>
          </a:bodyPr>
          <a:lstStyle/>
          <a:p>
            <a:pPr>
              <a:spcBef>
                <a:spcPct val="50000"/>
              </a:spcBef>
              <a:buFontTx/>
              <a:buChar char="•"/>
            </a:pPr>
            <a:r>
              <a:rPr lang="en-US" altLang="zh-CN" sz="2800">
                <a:latin typeface="宋体" pitchFamily="2" charset="-122"/>
              </a:rPr>
              <a:t> </a:t>
            </a:r>
            <a:r>
              <a:rPr lang="zh-CN" altLang="en-US" sz="2800">
                <a:latin typeface="宋体" pitchFamily="2" charset="-122"/>
              </a:rPr>
              <a:t>在上述</a:t>
            </a:r>
            <a:r>
              <a:rPr lang="zh-CN" altLang="en-US" sz="2800" b="1">
                <a:solidFill>
                  <a:srgbClr val="FF0000"/>
                </a:solidFill>
                <a:latin typeface="宋体" pitchFamily="2" charset="-122"/>
              </a:rPr>
              <a:t>收入</a:t>
            </a:r>
            <a:r>
              <a:rPr lang="en-US" altLang="zh-CN" sz="2800" b="1">
                <a:solidFill>
                  <a:srgbClr val="FF0000"/>
                </a:solidFill>
                <a:latin typeface="宋体" pitchFamily="2" charset="-122"/>
              </a:rPr>
              <a:t>-</a:t>
            </a:r>
            <a:r>
              <a:rPr lang="zh-CN" altLang="en-US" sz="2800" b="1">
                <a:solidFill>
                  <a:srgbClr val="FF0000"/>
                </a:solidFill>
                <a:latin typeface="宋体" pitchFamily="2" charset="-122"/>
              </a:rPr>
              <a:t>消费支出</a:t>
            </a:r>
            <a:r>
              <a:rPr lang="zh-CN" altLang="en-US" sz="2800">
                <a:latin typeface="宋体" pitchFamily="2" charset="-122"/>
              </a:rPr>
              <a:t>例题中，如果给定</a:t>
            </a:r>
            <a:r>
              <a:rPr lang="zh-CN" altLang="en-US" sz="2800">
                <a:latin typeface="宋体" pitchFamily="2" charset="-122"/>
                <a:sym typeface="Symbol" pitchFamily="18" charset="2"/>
              </a:rPr>
              <a:t></a:t>
            </a:r>
            <a:r>
              <a:rPr lang="zh-CN" altLang="en-US" sz="2800">
                <a:latin typeface="宋体" pitchFamily="2" charset="-122"/>
              </a:rPr>
              <a:t> </a:t>
            </a:r>
            <a:r>
              <a:rPr lang="en-US" altLang="zh-CN" sz="2800">
                <a:latin typeface="宋体" pitchFamily="2" charset="-122"/>
              </a:rPr>
              <a:t>=0.01</a:t>
            </a:r>
            <a:r>
              <a:rPr lang="zh-CN" altLang="en-US" sz="2800">
                <a:latin typeface="宋体" pitchFamily="2" charset="-122"/>
              </a:rPr>
              <a:t>，查表得：</a:t>
            </a:r>
            <a:r>
              <a:rPr lang="zh-CN" altLang="en-US" sz="2800"/>
              <a:t> </a:t>
            </a:r>
          </a:p>
        </p:txBody>
      </p:sp>
      <p:graphicFrame>
        <p:nvGraphicFramePr>
          <p:cNvPr id="200704" name="Object 2048"/>
          <p:cNvGraphicFramePr>
            <a:graphicFrameLocks noChangeAspect="1"/>
          </p:cNvGraphicFramePr>
          <p:nvPr/>
        </p:nvGraphicFramePr>
        <p:xfrm>
          <a:off x="3552826" y="2301875"/>
          <a:ext cx="4170363" cy="654050"/>
        </p:xfrm>
        <a:graphic>
          <a:graphicData uri="http://schemas.openxmlformats.org/presentationml/2006/ole">
            <mc:AlternateContent xmlns:mc="http://schemas.openxmlformats.org/markup-compatibility/2006">
              <mc:Choice xmlns:v="urn:schemas-microsoft-com:vml" Requires="v">
                <p:oleObj spid="_x0000_s47187" name="公式" r:id="rId3" imgW="1638000" imgH="266400" progId="Equation.3">
                  <p:embed/>
                </p:oleObj>
              </mc:Choice>
              <mc:Fallback>
                <p:oleObj name="公式" r:id="rId3" imgW="1638000" imgH="266400" progId="Equation.3">
                  <p:embed/>
                  <p:pic>
                    <p:nvPicPr>
                      <p:cNvPr id="200704"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826" y="2301875"/>
                        <a:ext cx="4170363"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0" name="Text Box 6"/>
          <p:cNvSpPr txBox="1">
            <a:spLocks noChangeArrowheads="1"/>
          </p:cNvSpPr>
          <p:nvPr/>
        </p:nvSpPr>
        <p:spPr bwMode="auto">
          <a:xfrm>
            <a:off x="2362200" y="3429001"/>
            <a:ext cx="1143000" cy="519113"/>
          </a:xfrm>
          <a:prstGeom prst="rect">
            <a:avLst/>
          </a:prstGeom>
          <a:noFill/>
          <a:ln w="9525">
            <a:noFill/>
            <a:miter lim="800000"/>
            <a:headEnd/>
            <a:tailEnd/>
          </a:ln>
        </p:spPr>
        <p:txBody>
          <a:bodyPr>
            <a:spAutoFit/>
          </a:bodyPr>
          <a:lstStyle/>
          <a:p>
            <a:pPr>
              <a:spcBef>
                <a:spcPct val="50000"/>
              </a:spcBef>
            </a:pPr>
            <a:r>
              <a:rPr lang="zh-CN" altLang="en-US" sz="2800"/>
              <a:t>由于</a:t>
            </a:r>
          </a:p>
        </p:txBody>
      </p:sp>
      <p:graphicFrame>
        <p:nvGraphicFramePr>
          <p:cNvPr id="200705" name="Object 2049"/>
          <p:cNvGraphicFramePr>
            <a:graphicFrameLocks noChangeAspect="1"/>
          </p:cNvGraphicFramePr>
          <p:nvPr/>
        </p:nvGraphicFramePr>
        <p:xfrm>
          <a:off x="3746500" y="3505201"/>
          <a:ext cx="1498600" cy="561975"/>
        </p:xfrm>
        <a:graphic>
          <a:graphicData uri="http://schemas.openxmlformats.org/presentationml/2006/ole">
            <mc:AlternateContent xmlns:mc="http://schemas.openxmlformats.org/markup-compatibility/2006">
              <mc:Choice xmlns:v="urn:schemas-microsoft-com:vml" Requires="v">
                <p:oleObj spid="_x0000_s47188" name="公式" r:id="rId5" imgW="736560" imgH="266400" progId="Equation.3">
                  <p:embed/>
                </p:oleObj>
              </mc:Choice>
              <mc:Fallback>
                <p:oleObj name="公式" r:id="rId5" imgW="736560" imgH="266400" progId="Equation.3">
                  <p:embed/>
                  <p:pic>
                    <p:nvPicPr>
                      <p:cNvPr id="200705" name="Object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0" y="3505201"/>
                        <a:ext cx="14986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06" name="Object 2050"/>
          <p:cNvGraphicFramePr>
            <a:graphicFrameLocks noChangeAspect="1"/>
          </p:cNvGraphicFramePr>
          <p:nvPr/>
        </p:nvGraphicFramePr>
        <p:xfrm>
          <a:off x="5881689" y="3429000"/>
          <a:ext cx="1722437" cy="642938"/>
        </p:xfrm>
        <a:graphic>
          <a:graphicData uri="http://schemas.openxmlformats.org/presentationml/2006/ole">
            <mc:AlternateContent xmlns:mc="http://schemas.openxmlformats.org/markup-compatibility/2006">
              <mc:Choice xmlns:v="urn:schemas-microsoft-com:vml" Requires="v">
                <p:oleObj spid="_x0000_s47189" name="公式" r:id="rId7" imgW="736560" imgH="266400" progId="Equation.3">
                  <p:embed/>
                </p:oleObj>
              </mc:Choice>
              <mc:Fallback>
                <p:oleObj name="公式" r:id="rId7" imgW="736560" imgH="266400" progId="Equation.3">
                  <p:embed/>
                  <p:pic>
                    <p:nvPicPr>
                      <p:cNvPr id="200706" name="Object 2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1689" y="3429000"/>
                        <a:ext cx="1722437"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4" name="Text Box 10"/>
          <p:cNvSpPr txBox="1">
            <a:spLocks noChangeArrowheads="1"/>
          </p:cNvSpPr>
          <p:nvPr/>
        </p:nvSpPr>
        <p:spPr bwMode="auto">
          <a:xfrm>
            <a:off x="2362200" y="4343401"/>
            <a:ext cx="7162800" cy="1801813"/>
          </a:xfrm>
          <a:prstGeom prst="rect">
            <a:avLst/>
          </a:prstGeom>
          <a:noFill/>
          <a:ln w="9525">
            <a:noFill/>
            <a:miter lim="800000"/>
            <a:headEnd/>
            <a:tailEnd/>
          </a:ln>
        </p:spPr>
        <p:txBody>
          <a:bodyPr>
            <a:spAutoFit/>
          </a:bodyPr>
          <a:lstStyle/>
          <a:p>
            <a:pPr>
              <a:spcBef>
                <a:spcPct val="50000"/>
              </a:spcBef>
            </a:pPr>
            <a:r>
              <a:rPr lang="zh-CN" altLang="en-US" sz="2800">
                <a:latin typeface="宋体" pitchFamily="2" charset="-122"/>
              </a:rPr>
              <a:t>于是，</a:t>
            </a:r>
            <a:r>
              <a:rPr lang="zh-CN" altLang="en-US" sz="2800" b="1">
                <a:solidFill>
                  <a:srgbClr val="FF0000"/>
                </a:solidFill>
                <a:latin typeface="宋体" pitchFamily="2" charset="-122"/>
                <a:sym typeface="Symbol" pitchFamily="18" charset="2"/>
              </a:rPr>
              <a:t></a:t>
            </a:r>
            <a:r>
              <a:rPr lang="en-US" altLang="zh-CN" sz="2800" b="1" baseline="-25000">
                <a:solidFill>
                  <a:srgbClr val="FF0000"/>
                </a:solidFill>
                <a:latin typeface="宋体" pitchFamily="2" charset="-122"/>
                <a:sym typeface="Symbol" pitchFamily="18" charset="2"/>
              </a:rPr>
              <a:t>1</a:t>
            </a:r>
            <a:r>
              <a:rPr lang="zh-CN" altLang="en-US" sz="2800" b="1">
                <a:solidFill>
                  <a:srgbClr val="FF0000"/>
                </a:solidFill>
                <a:latin typeface="宋体" pitchFamily="2" charset="-122"/>
                <a:sym typeface="Symbol" pitchFamily="18" charset="2"/>
              </a:rPr>
              <a:t>、</a:t>
            </a:r>
            <a:r>
              <a:rPr lang="en-US" altLang="zh-CN" sz="2800" b="1" baseline="-25000">
                <a:solidFill>
                  <a:srgbClr val="FF0000"/>
                </a:solidFill>
                <a:latin typeface="宋体" pitchFamily="2" charset="-122"/>
                <a:sym typeface="Symbol" pitchFamily="18" charset="2"/>
              </a:rPr>
              <a:t>0</a:t>
            </a:r>
            <a:r>
              <a:rPr lang="zh-CN" altLang="en-US" sz="2800" b="1">
                <a:solidFill>
                  <a:srgbClr val="FF0000"/>
                </a:solidFill>
                <a:latin typeface="宋体" pitchFamily="2" charset="-122"/>
              </a:rPr>
              <a:t>的置信区间分别为：</a:t>
            </a:r>
          </a:p>
          <a:p>
            <a:pPr>
              <a:spcBef>
                <a:spcPct val="50000"/>
              </a:spcBef>
            </a:pPr>
            <a:r>
              <a:rPr lang="zh-CN" altLang="en-US" sz="2800" b="1">
                <a:solidFill>
                  <a:srgbClr val="FF0000"/>
                </a:solidFill>
                <a:latin typeface="宋体" pitchFamily="2" charset="-122"/>
              </a:rPr>
              <a:t>           （</a:t>
            </a:r>
            <a:r>
              <a:rPr lang="en-US" altLang="zh-CN" sz="2800" b="1">
                <a:solidFill>
                  <a:srgbClr val="FF0000"/>
                </a:solidFill>
                <a:latin typeface="宋体" pitchFamily="2" charset="-122"/>
              </a:rPr>
              <a:t>0.6056,0.7344)</a:t>
            </a:r>
            <a:r>
              <a:rPr lang="en-US" altLang="zh-CN" sz="2800" b="1">
                <a:solidFill>
                  <a:srgbClr val="FF0000"/>
                </a:solidFill>
              </a:rPr>
              <a:t> </a:t>
            </a:r>
          </a:p>
          <a:p>
            <a:pPr>
              <a:spcBef>
                <a:spcPct val="50000"/>
              </a:spcBef>
            </a:pPr>
            <a:r>
              <a:rPr lang="en-US" altLang="zh-CN" sz="2800" b="1">
                <a:solidFill>
                  <a:srgbClr val="FF0000"/>
                </a:solidFill>
              </a:rPr>
              <a:t>                     </a:t>
            </a:r>
            <a:r>
              <a:rPr lang="zh-CN" altLang="en-US" sz="2800" b="1">
                <a:solidFill>
                  <a:srgbClr val="FF0000"/>
                </a:solidFill>
                <a:latin typeface="宋体" pitchFamily="2" charset="-122"/>
              </a:rPr>
              <a:t>（</a:t>
            </a:r>
            <a:r>
              <a:rPr lang="en-US" altLang="zh-CN" sz="2800" b="1">
                <a:solidFill>
                  <a:srgbClr val="FF0000"/>
                </a:solidFill>
                <a:latin typeface="宋体" pitchFamily="2" charset="-122"/>
              </a:rPr>
              <a:t>-6.719,291.52</a:t>
            </a:r>
            <a:r>
              <a:rPr lang="zh-CN" altLang="en-US" sz="2800" b="1">
                <a:solidFill>
                  <a:srgbClr val="FF0000"/>
                </a:solidFill>
                <a:latin typeface="宋体" pitchFamily="2" charset="-122"/>
              </a:rPr>
              <a:t>）</a:t>
            </a:r>
            <a:r>
              <a:rPr lang="zh-CN" altLang="en-US" sz="2800" b="1">
                <a:solidFill>
                  <a:srgbClr val="FF0000"/>
                </a:solidFill>
              </a:rPr>
              <a:t> </a:t>
            </a:r>
          </a:p>
        </p:txBody>
      </p:sp>
      <p:sp>
        <p:nvSpPr>
          <p:cNvPr id="8" name="灯片编号占位符 7"/>
          <p:cNvSpPr>
            <a:spLocks noGrp="1"/>
          </p:cNvSpPr>
          <p:nvPr>
            <p:ph type="sldNum" sz="quarter" idx="12"/>
          </p:nvPr>
        </p:nvSpPr>
        <p:spPr/>
        <p:txBody>
          <a:bodyPr/>
          <a:lstStyle/>
          <a:p>
            <a:pPr>
              <a:defRPr/>
            </a:pPr>
            <a:fld id="{297C79AA-C126-45BC-9481-050A611BAB6A}" type="slidenum">
              <a:rPr lang="en-US" altLang="zh-CN" smtClean="0"/>
              <a:pPr>
                <a:defRPr/>
              </a:pPr>
              <a:t>145</a:t>
            </a:fld>
            <a:endParaRPr lang="en-US" altLang="zh-CN"/>
          </a:p>
        </p:txBody>
      </p:sp>
    </p:spTree>
    <p:extLst>
      <p:ext uri="{BB962C8B-B14F-4D97-AF65-F5344CB8AC3E}">
        <p14:creationId xmlns:p14="http://schemas.microsoft.com/office/powerpoint/2010/main" val="336763399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2209800" y="1524000"/>
            <a:ext cx="7772400" cy="4724400"/>
          </a:xfrm>
        </p:spPr>
        <p:txBody>
          <a:bodyPr/>
          <a:lstStyle/>
          <a:p>
            <a:pPr eaLnBrk="1" hangingPunct="1">
              <a:spcBef>
                <a:spcPct val="50000"/>
              </a:spcBef>
            </a:pPr>
            <a:r>
              <a:rPr lang="zh-CN" altLang="en-US" b="1">
                <a:latin typeface="宋体" pitchFamily="2" charset="-122"/>
              </a:rPr>
              <a:t>由于置信区间一定程度地给出了样本参数估计值与总体参数真值的</a:t>
            </a:r>
            <a:r>
              <a:rPr lang="zh-CN" altLang="en-US" b="1"/>
              <a:t>“</a:t>
            </a:r>
            <a:r>
              <a:rPr lang="zh-CN" altLang="en-US" b="1">
                <a:latin typeface="宋体" pitchFamily="2" charset="-122"/>
              </a:rPr>
              <a:t>接近</a:t>
            </a:r>
            <a:r>
              <a:rPr lang="zh-CN" altLang="en-US" b="1"/>
              <a:t>”</a:t>
            </a:r>
            <a:r>
              <a:rPr lang="zh-CN" altLang="en-US" b="1">
                <a:latin typeface="宋体" pitchFamily="2" charset="-122"/>
              </a:rPr>
              <a:t>程度，因此置信区间越小越好。</a:t>
            </a:r>
          </a:p>
          <a:p>
            <a:pPr eaLnBrk="1" hangingPunct="1">
              <a:spcBef>
                <a:spcPct val="50000"/>
              </a:spcBef>
            </a:pPr>
            <a:r>
              <a:rPr lang="zh-CN" altLang="en-US" b="1">
                <a:latin typeface="宋体" pitchFamily="2" charset="-122"/>
              </a:rPr>
              <a:t>要缩小置信区间，需要</a:t>
            </a:r>
          </a:p>
          <a:p>
            <a:pPr lvl="1" eaLnBrk="1" hangingPunct="1">
              <a:spcBef>
                <a:spcPct val="50000"/>
              </a:spcBef>
            </a:pPr>
            <a:r>
              <a:rPr lang="zh-CN" altLang="en-US" b="1">
                <a:solidFill>
                  <a:srgbClr val="FF0000"/>
                </a:solidFill>
                <a:latin typeface="宋体" pitchFamily="2" charset="-122"/>
              </a:rPr>
              <a:t>增大样本容量</a:t>
            </a:r>
            <a:r>
              <a:rPr lang="en-US" altLang="zh-CN" b="1">
                <a:solidFill>
                  <a:srgbClr val="FF0000"/>
                </a:solidFill>
                <a:latin typeface="宋体" pitchFamily="2" charset="-122"/>
              </a:rPr>
              <a:t>n</a:t>
            </a:r>
            <a:r>
              <a:rPr lang="zh-CN" altLang="en-US" b="1">
                <a:solidFill>
                  <a:srgbClr val="FF0000"/>
                </a:solidFill>
                <a:latin typeface="宋体" pitchFamily="2" charset="-122"/>
              </a:rPr>
              <a:t>。</a:t>
            </a:r>
            <a:r>
              <a:rPr lang="zh-CN" altLang="en-US" b="1">
                <a:latin typeface="宋体" pitchFamily="2" charset="-122"/>
              </a:rPr>
              <a:t>因为在同样的置信水平下，</a:t>
            </a:r>
            <a:r>
              <a:rPr lang="en-US" altLang="zh-CN" b="1">
                <a:latin typeface="宋体" pitchFamily="2" charset="-122"/>
              </a:rPr>
              <a:t>n</a:t>
            </a:r>
            <a:r>
              <a:rPr lang="zh-CN" altLang="en-US" b="1">
                <a:latin typeface="宋体" pitchFamily="2" charset="-122"/>
              </a:rPr>
              <a:t>越大，</a:t>
            </a:r>
            <a:r>
              <a:rPr lang="en-US" altLang="zh-CN" b="1">
                <a:latin typeface="宋体" pitchFamily="2" charset="-122"/>
              </a:rPr>
              <a:t>t</a:t>
            </a:r>
            <a:r>
              <a:rPr lang="zh-CN" altLang="en-US" b="1">
                <a:latin typeface="宋体" pitchFamily="2" charset="-122"/>
              </a:rPr>
              <a:t>分布表中的临界值越小；同时，增大样本容量，还可使样本参数估计量的标准差减小；</a:t>
            </a:r>
          </a:p>
          <a:p>
            <a:pPr lvl="1" eaLnBrk="1" hangingPunct="1">
              <a:spcBef>
                <a:spcPct val="50000"/>
              </a:spcBef>
            </a:pPr>
            <a:r>
              <a:rPr lang="zh-CN" altLang="en-US" b="1">
                <a:solidFill>
                  <a:srgbClr val="FF0000"/>
                </a:solidFill>
                <a:latin typeface="宋体" pitchFamily="2" charset="-122"/>
              </a:rPr>
              <a:t>提高模型的拟合优度。</a:t>
            </a:r>
            <a:r>
              <a:rPr lang="zh-CN" altLang="en-US" b="1">
                <a:latin typeface="宋体" pitchFamily="2" charset="-122"/>
              </a:rPr>
              <a:t>因为样本参数估计量的标准差与残差平方和呈正比，模型拟合优度越高，残差平方和越小。</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146</a:t>
            </a:fld>
            <a:endParaRPr lang="en-US" altLang="zh-CN"/>
          </a:p>
        </p:txBody>
      </p:sp>
    </p:spTree>
    <p:extLst>
      <p:ext uri="{BB962C8B-B14F-4D97-AF65-F5344CB8AC3E}">
        <p14:creationId xmlns:p14="http://schemas.microsoft.com/office/powerpoint/2010/main" val="263117436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600047" y="2266776"/>
            <a:ext cx="9036496" cy="1143000"/>
          </a:xfrm>
          <a:solidFill>
            <a:schemeClr val="bg1"/>
          </a:solidFill>
        </p:spPr>
        <p:txBody>
          <a:bodyPr/>
          <a:lstStyle/>
          <a:p>
            <a:pPr algn="ctr" eaLnBrk="1" hangingPunct="1"/>
            <a:r>
              <a:rPr lang="en-US" altLang="zh-CN" sz="3600" b="1" dirty="0">
                <a:solidFill>
                  <a:schemeClr val="accent2"/>
                </a:solidFill>
                <a:latin typeface="楷体_GB2312" pitchFamily="49" charset="-122"/>
                <a:ea typeface="楷体_GB2312" pitchFamily="49" charset="-122"/>
              </a:rPr>
              <a:t>2.5  </a:t>
            </a:r>
            <a:r>
              <a:rPr lang="zh-CN" altLang="en-US" sz="3600" b="1" dirty="0">
                <a:solidFill>
                  <a:schemeClr val="accent2"/>
                </a:solidFill>
                <a:latin typeface="楷体_GB2312" pitchFamily="49" charset="-122"/>
                <a:ea typeface="楷体_GB2312" pitchFamily="49" charset="-122"/>
              </a:rPr>
              <a:t>一元线性回归分析的应用：</a:t>
            </a:r>
            <a:br>
              <a:rPr lang="zh-CN" altLang="en-US" sz="3600" b="1" dirty="0">
                <a:solidFill>
                  <a:schemeClr val="accent2"/>
                </a:solidFill>
                <a:latin typeface="楷体_GB2312" pitchFamily="49" charset="-122"/>
                <a:ea typeface="楷体_GB2312" pitchFamily="49" charset="-122"/>
              </a:rPr>
            </a:br>
            <a:r>
              <a:rPr lang="zh-CN" altLang="en-US" sz="3600" b="1" dirty="0">
                <a:solidFill>
                  <a:schemeClr val="accent2"/>
                </a:solidFill>
                <a:latin typeface="楷体_GB2312" pitchFamily="49" charset="-122"/>
                <a:ea typeface="楷体_GB2312" pitchFamily="49" charset="-122"/>
              </a:rPr>
              <a:t>预测问题</a:t>
            </a:r>
            <a:endParaRPr lang="zh-CN" altLang="en-US" dirty="0" smtClean="0"/>
          </a:p>
        </p:txBody>
      </p:sp>
      <p:sp>
        <p:nvSpPr>
          <p:cNvPr id="101379" name="Rectangle 3"/>
          <p:cNvSpPr>
            <a:spLocks noGrp="1" noChangeArrowheads="1"/>
          </p:cNvSpPr>
          <p:nvPr>
            <p:ph type="body" idx="1"/>
          </p:nvPr>
        </p:nvSpPr>
        <p:spPr>
          <a:xfrm>
            <a:off x="2135561" y="4149081"/>
            <a:ext cx="8062913" cy="1871663"/>
          </a:xfrm>
        </p:spPr>
        <p:txBody>
          <a:bodyPr/>
          <a:lstStyle/>
          <a:p>
            <a:pPr eaLnBrk="1" hangingPunct="1">
              <a:spcBef>
                <a:spcPct val="50000"/>
              </a:spcBef>
              <a:buFontTx/>
              <a:buNone/>
            </a:pPr>
            <a:r>
              <a:rPr lang="zh-CN" altLang="en-US" b="1" dirty="0" smtClean="0">
                <a:solidFill>
                  <a:srgbClr val="FF0000"/>
                </a:solidFill>
                <a:latin typeface="楷体_GB2312" pitchFamily="49" charset="-122"/>
                <a:ea typeface="楷体_GB2312" pitchFamily="49" charset="-122"/>
              </a:rPr>
              <a:t>一、预测值条件均值</a:t>
            </a:r>
            <a:r>
              <a:rPr lang="zh-CN" altLang="en-US" b="1" dirty="0" smtClean="0">
                <a:solidFill>
                  <a:srgbClr val="FF0000"/>
                </a:solidFill>
                <a:ea typeface="楷体_GB2312" pitchFamily="49" charset="-122"/>
              </a:rPr>
              <a:t>或</a:t>
            </a:r>
            <a:r>
              <a:rPr lang="zh-CN" altLang="en-US" b="1" dirty="0" smtClean="0">
                <a:solidFill>
                  <a:srgbClr val="FF0000"/>
                </a:solidFill>
                <a:latin typeface="楷体_GB2312" pitchFamily="49" charset="-122"/>
                <a:ea typeface="楷体_GB2312" pitchFamily="49" charset="-122"/>
              </a:rPr>
              <a:t>个值的一个无偏估计</a:t>
            </a:r>
          </a:p>
          <a:p>
            <a:pPr eaLnBrk="1" hangingPunct="1">
              <a:spcBef>
                <a:spcPct val="50000"/>
              </a:spcBef>
              <a:buFontTx/>
              <a:buNone/>
            </a:pPr>
            <a:r>
              <a:rPr lang="zh-CN" altLang="en-US" b="1" dirty="0" smtClean="0">
                <a:solidFill>
                  <a:srgbClr val="FF0000"/>
                </a:solidFill>
                <a:latin typeface="楷体_GB2312" pitchFamily="49" charset="-122"/>
                <a:ea typeface="楷体_GB2312" pitchFamily="49" charset="-122"/>
              </a:rPr>
              <a:t>二、总体条件均值与个值预测值的置信区间</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147</a:t>
            </a:fld>
            <a:endParaRPr lang="en-US" altLang="zh-CN"/>
          </a:p>
        </p:txBody>
      </p:sp>
    </p:spTree>
    <p:extLst>
      <p:ext uri="{BB962C8B-B14F-4D97-AF65-F5344CB8AC3E}">
        <p14:creationId xmlns:p14="http://schemas.microsoft.com/office/powerpoint/2010/main" val="30539177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133600" y="1268413"/>
            <a:ext cx="7086600" cy="519112"/>
          </a:xfrm>
          <a:prstGeom prst="rect">
            <a:avLst/>
          </a:prstGeom>
          <a:noFill/>
          <a:ln w="9525">
            <a:noFill/>
            <a:miter lim="800000"/>
            <a:headEnd/>
            <a:tailEnd/>
          </a:ln>
        </p:spPr>
        <p:txBody>
          <a:bodyPr>
            <a:spAutoFit/>
          </a:bodyPr>
          <a:lstStyle/>
          <a:p>
            <a:pPr>
              <a:spcBef>
                <a:spcPct val="50000"/>
              </a:spcBef>
              <a:buFontTx/>
              <a:buChar char="•"/>
            </a:pPr>
            <a:r>
              <a:rPr lang="en-US" altLang="zh-CN" sz="2800">
                <a:latin typeface="宋体" pitchFamily="2" charset="-122"/>
              </a:rPr>
              <a:t> </a:t>
            </a:r>
            <a:r>
              <a:rPr lang="zh-CN" altLang="en-US" sz="2800" b="1">
                <a:latin typeface="宋体" pitchFamily="2" charset="-122"/>
              </a:rPr>
              <a:t>对于一元线性回归模型</a:t>
            </a:r>
            <a:r>
              <a:rPr lang="zh-CN" altLang="en-US" sz="2800"/>
              <a:t> </a:t>
            </a:r>
          </a:p>
        </p:txBody>
      </p:sp>
      <p:graphicFrame>
        <p:nvGraphicFramePr>
          <p:cNvPr id="201728" name="Object 2048"/>
          <p:cNvGraphicFramePr>
            <a:graphicFrameLocks noChangeAspect="1"/>
          </p:cNvGraphicFramePr>
          <p:nvPr/>
        </p:nvGraphicFramePr>
        <p:xfrm>
          <a:off x="4343400" y="1844676"/>
          <a:ext cx="2286000" cy="593725"/>
        </p:xfrm>
        <a:graphic>
          <a:graphicData uri="http://schemas.openxmlformats.org/presentationml/2006/ole">
            <mc:AlternateContent xmlns:mc="http://schemas.openxmlformats.org/markup-compatibility/2006">
              <mc:Choice xmlns:v="urn:schemas-microsoft-com:vml" Requires="v">
                <p:oleObj spid="_x0000_s48157" r:id="rId3" imgW="939392" imgH="253890" progId="Equation.3">
                  <p:embed/>
                </p:oleObj>
              </mc:Choice>
              <mc:Fallback>
                <p:oleObj r:id="rId3" imgW="939392" imgH="253890" progId="Equation.3">
                  <p:embed/>
                  <p:pic>
                    <p:nvPicPr>
                      <p:cNvPr id="201728"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844676"/>
                        <a:ext cx="2286000" cy="593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4" name="Text Box 4"/>
          <p:cNvSpPr txBox="1">
            <a:spLocks noChangeArrowheads="1"/>
          </p:cNvSpPr>
          <p:nvPr/>
        </p:nvSpPr>
        <p:spPr bwMode="auto">
          <a:xfrm>
            <a:off x="2133600" y="2492375"/>
            <a:ext cx="7696200" cy="1373188"/>
          </a:xfrm>
          <a:prstGeom prst="rect">
            <a:avLst/>
          </a:prstGeom>
          <a:noFill/>
          <a:ln w="9525">
            <a:noFill/>
            <a:miter lim="800000"/>
            <a:headEnd/>
            <a:tailEnd/>
          </a:ln>
        </p:spPr>
        <p:txBody>
          <a:bodyPr>
            <a:spAutoFit/>
          </a:bodyPr>
          <a:lstStyle/>
          <a:p>
            <a:pPr>
              <a:spcBef>
                <a:spcPct val="50000"/>
              </a:spcBef>
            </a:pPr>
            <a:r>
              <a:rPr lang="zh-CN" altLang="en-US" sz="2800" b="1">
                <a:latin typeface="宋体" pitchFamily="2" charset="-122"/>
              </a:rPr>
              <a:t>给定样本以外的解释变量的观测值</a:t>
            </a:r>
            <a:r>
              <a:rPr lang="en-US" altLang="zh-CN" sz="2800" b="1">
                <a:solidFill>
                  <a:srgbClr val="FF0000"/>
                </a:solidFill>
              </a:rPr>
              <a:t>X</a:t>
            </a:r>
            <a:r>
              <a:rPr lang="en-US" altLang="zh-CN" sz="2800" b="1" baseline="-25000">
                <a:solidFill>
                  <a:srgbClr val="FF0000"/>
                </a:solidFill>
              </a:rPr>
              <a:t>0</a:t>
            </a:r>
            <a:r>
              <a:rPr lang="zh-CN" altLang="en-US" sz="2800" b="1">
                <a:latin typeface="宋体" pitchFamily="2" charset="-122"/>
              </a:rPr>
              <a:t>，可以得到被解释变量的预测值</a:t>
            </a:r>
            <a:r>
              <a:rPr lang="en-US" altLang="zh-CN" sz="2800" b="1">
                <a:solidFill>
                  <a:srgbClr val="FF0000"/>
                </a:solidFill>
                <a:latin typeface="宋体" pitchFamily="2" charset="-122"/>
                <a:cs typeface="Times New Roman" pitchFamily="18" charset="0"/>
              </a:rPr>
              <a:t>Ŷ</a:t>
            </a:r>
            <a:r>
              <a:rPr lang="en-US" altLang="zh-CN" sz="2800" b="1" baseline="-25000">
                <a:solidFill>
                  <a:srgbClr val="FF0000"/>
                </a:solidFill>
                <a:latin typeface="宋体" pitchFamily="2" charset="-122"/>
                <a:cs typeface="Times New Roman" pitchFamily="18" charset="0"/>
              </a:rPr>
              <a:t>0</a:t>
            </a:r>
            <a:r>
              <a:rPr lang="en-US" altLang="zh-CN" sz="2800" b="1">
                <a:latin typeface="宋体" pitchFamily="2" charset="-122"/>
                <a:cs typeface="Times New Roman" pitchFamily="18" charset="0"/>
              </a:rPr>
              <a:t> </a:t>
            </a:r>
            <a:r>
              <a:rPr lang="zh-CN" altLang="en-US" sz="2800" b="1">
                <a:latin typeface="宋体" pitchFamily="2" charset="-122"/>
              </a:rPr>
              <a:t>，可以此作为其</a:t>
            </a:r>
            <a:r>
              <a:rPr lang="zh-CN" altLang="en-US" sz="2800" b="1">
                <a:solidFill>
                  <a:srgbClr val="FF0000"/>
                </a:solidFill>
                <a:latin typeface="楷体_GB2312" pitchFamily="49" charset="-122"/>
                <a:ea typeface="楷体_GB2312" pitchFamily="49" charset="-122"/>
              </a:rPr>
              <a:t>条件均值</a:t>
            </a:r>
            <a:r>
              <a:rPr lang="en-US" altLang="zh-CN" sz="2800" b="1">
                <a:solidFill>
                  <a:srgbClr val="FF0000"/>
                </a:solidFill>
              </a:rPr>
              <a:t>E(Y|X=X</a:t>
            </a:r>
            <a:r>
              <a:rPr lang="en-US" altLang="zh-CN" sz="2800" b="1" baseline="-25000">
                <a:solidFill>
                  <a:srgbClr val="FF0000"/>
                </a:solidFill>
              </a:rPr>
              <a:t>0</a:t>
            </a:r>
            <a:r>
              <a:rPr lang="en-US" altLang="zh-CN" sz="2800" b="1">
                <a:solidFill>
                  <a:srgbClr val="FF0000"/>
                </a:solidFill>
              </a:rPr>
              <a:t>)</a:t>
            </a:r>
            <a:r>
              <a:rPr lang="zh-CN" altLang="en-US" sz="2800" b="1">
                <a:latin typeface="宋体" pitchFamily="2" charset="-122"/>
              </a:rPr>
              <a:t>或</a:t>
            </a:r>
            <a:r>
              <a:rPr lang="zh-CN" altLang="en-US" sz="2800" b="1">
                <a:solidFill>
                  <a:srgbClr val="FF0000"/>
                </a:solidFill>
                <a:latin typeface="楷体_GB2312" pitchFamily="49" charset="-122"/>
                <a:ea typeface="楷体_GB2312" pitchFamily="49" charset="-122"/>
              </a:rPr>
              <a:t>个别值</a:t>
            </a:r>
            <a:r>
              <a:rPr lang="en-US" altLang="zh-CN" sz="2800" b="1">
                <a:solidFill>
                  <a:srgbClr val="FF0000"/>
                </a:solidFill>
              </a:rPr>
              <a:t>Y</a:t>
            </a:r>
            <a:r>
              <a:rPr lang="en-US" altLang="zh-CN" sz="2800" b="1" baseline="-25000">
                <a:solidFill>
                  <a:srgbClr val="FF0000"/>
                </a:solidFill>
              </a:rPr>
              <a:t>0</a:t>
            </a:r>
            <a:r>
              <a:rPr lang="zh-CN" altLang="en-US" sz="2800" b="1">
                <a:latin typeface="宋体" pitchFamily="2" charset="-122"/>
              </a:rPr>
              <a:t>的一个近似估计。</a:t>
            </a:r>
            <a:r>
              <a:rPr lang="zh-CN" altLang="en-US"/>
              <a:t> </a:t>
            </a:r>
          </a:p>
        </p:txBody>
      </p:sp>
      <p:sp>
        <p:nvSpPr>
          <p:cNvPr id="102405" name="Text Box 5"/>
          <p:cNvSpPr txBox="1">
            <a:spLocks noChangeArrowheads="1"/>
          </p:cNvSpPr>
          <p:nvPr/>
        </p:nvSpPr>
        <p:spPr bwMode="auto">
          <a:xfrm>
            <a:off x="2135188" y="4076700"/>
            <a:ext cx="8064500" cy="2015936"/>
          </a:xfrm>
          <a:prstGeom prst="rect">
            <a:avLst/>
          </a:prstGeom>
          <a:noFill/>
          <a:ln w="9525">
            <a:noFill/>
            <a:miter lim="800000"/>
            <a:headEnd/>
            <a:tailEnd/>
          </a:ln>
        </p:spPr>
        <p:txBody>
          <a:bodyPr>
            <a:spAutoFit/>
          </a:bodyPr>
          <a:lstStyle/>
          <a:p>
            <a:pPr>
              <a:spcBef>
                <a:spcPct val="50000"/>
              </a:spcBef>
              <a:buFontTx/>
              <a:buChar char="•"/>
            </a:pPr>
            <a:r>
              <a:rPr lang="en-US" altLang="zh-CN" sz="2800" dirty="0">
                <a:latin typeface="宋体" pitchFamily="2" charset="-122"/>
              </a:rPr>
              <a:t> </a:t>
            </a:r>
            <a:r>
              <a:rPr lang="zh-CN" altLang="en-US" sz="2800" b="1" dirty="0">
                <a:latin typeface="宋体" pitchFamily="2" charset="-122"/>
              </a:rPr>
              <a:t>严格地说，这只是被解释变量的预测值的估计值，而不是预测值。原因</a:t>
            </a:r>
            <a:r>
              <a:rPr lang="en-US" altLang="zh-CN" sz="2800" b="1" dirty="0">
                <a:latin typeface="宋体" pitchFamily="2" charset="-122"/>
              </a:rPr>
              <a:t>:</a:t>
            </a:r>
          </a:p>
          <a:p>
            <a:pPr lvl="1">
              <a:spcBef>
                <a:spcPct val="50000"/>
              </a:spcBef>
              <a:buFontTx/>
              <a:buChar char="•"/>
            </a:pPr>
            <a:r>
              <a:rPr lang="en-US" altLang="zh-CN" sz="2800" b="1" dirty="0">
                <a:latin typeface="宋体" pitchFamily="2" charset="-122"/>
              </a:rPr>
              <a:t> </a:t>
            </a:r>
            <a:r>
              <a:rPr lang="zh-CN" altLang="en-US" b="1" dirty="0">
                <a:latin typeface="宋体" pitchFamily="2" charset="-122"/>
                <a:sym typeface="Wingdings" pitchFamily="2" charset="2"/>
              </a:rPr>
              <a:t>参数估计量不确定；</a:t>
            </a:r>
          </a:p>
          <a:p>
            <a:pPr lvl="1">
              <a:spcBef>
                <a:spcPct val="50000"/>
              </a:spcBef>
              <a:buFontTx/>
              <a:buChar char="•"/>
            </a:pPr>
            <a:r>
              <a:rPr lang="zh-CN" altLang="en-US" b="1" dirty="0">
                <a:latin typeface="宋体" pitchFamily="2" charset="-122"/>
                <a:sym typeface="Wingdings" pitchFamily="2" charset="2"/>
              </a:rPr>
              <a:t> 随机项的影响。</a:t>
            </a:r>
            <a:endParaRPr lang="zh-CN" altLang="en-US" b="1" dirty="0"/>
          </a:p>
        </p:txBody>
      </p:sp>
      <p:sp>
        <p:nvSpPr>
          <p:cNvPr id="23558" name="Rectangle 6"/>
          <p:cNvSpPr>
            <a:spLocks noChangeArrowheads="1"/>
          </p:cNvSpPr>
          <p:nvPr/>
        </p:nvSpPr>
        <p:spPr bwMode="auto">
          <a:xfrm>
            <a:off x="2495550" y="404814"/>
            <a:ext cx="7632700" cy="579437"/>
          </a:xfrm>
          <a:prstGeom prst="rect">
            <a:avLst/>
          </a:prstGeom>
          <a:noFill/>
          <a:ln w="9525">
            <a:noFill/>
            <a:miter lim="800000"/>
            <a:headEnd/>
            <a:tailEnd/>
          </a:ln>
        </p:spPr>
        <p:txBody>
          <a:bodyPr>
            <a:spAutoFit/>
          </a:bodyPr>
          <a:lstStyle/>
          <a:p>
            <a:pPr algn="ctr"/>
            <a:r>
              <a:rPr lang="zh-CN" altLang="en-US" sz="3200" b="1">
                <a:solidFill>
                  <a:schemeClr val="accent2"/>
                </a:solidFill>
                <a:latin typeface="楷体_GB2312" pitchFamily="49" charset="-122"/>
                <a:ea typeface="楷体_GB2312" pitchFamily="49" charset="-122"/>
              </a:rPr>
              <a:t>说 明</a:t>
            </a:r>
          </a:p>
        </p:txBody>
      </p:sp>
      <p:sp>
        <p:nvSpPr>
          <p:cNvPr id="7" name="灯片编号占位符 6"/>
          <p:cNvSpPr>
            <a:spLocks noGrp="1"/>
          </p:cNvSpPr>
          <p:nvPr>
            <p:ph type="sldNum" sz="quarter" idx="12"/>
          </p:nvPr>
        </p:nvSpPr>
        <p:spPr/>
        <p:txBody>
          <a:bodyPr/>
          <a:lstStyle/>
          <a:p>
            <a:pPr>
              <a:defRPr/>
            </a:pPr>
            <a:fld id="{297C79AA-C126-45BC-9481-050A611BAB6A}" type="slidenum">
              <a:rPr lang="en-US" altLang="zh-CN" smtClean="0"/>
              <a:pPr>
                <a:defRPr/>
              </a:pPr>
              <a:t>148</a:t>
            </a:fld>
            <a:endParaRPr lang="en-US" altLang="zh-CN"/>
          </a:p>
        </p:txBody>
      </p:sp>
    </p:spTree>
    <p:extLst>
      <p:ext uri="{BB962C8B-B14F-4D97-AF65-F5344CB8AC3E}">
        <p14:creationId xmlns:p14="http://schemas.microsoft.com/office/powerpoint/2010/main" val="201763511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133600" y="1981200"/>
            <a:ext cx="7772400" cy="2743200"/>
          </a:xfrm>
        </p:spPr>
        <p:txBody>
          <a:bodyPr/>
          <a:lstStyle/>
          <a:p>
            <a:pPr eaLnBrk="1" hangingPunct="1"/>
            <a:r>
              <a:rPr lang="zh-CN" altLang="en-US" sz="3600" b="1">
                <a:solidFill>
                  <a:srgbClr val="FF0000"/>
                </a:solidFill>
                <a:latin typeface="楷体_GB2312" pitchFamily="49" charset="-122"/>
                <a:ea typeface="楷体_GB2312" pitchFamily="49" charset="-122"/>
              </a:rPr>
              <a:t>一、预测值是条件均值或个值的一个无偏估计</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149</a:t>
            </a:fld>
            <a:endParaRPr lang="en-US" altLang="zh-CN"/>
          </a:p>
        </p:txBody>
      </p:sp>
    </p:spTree>
    <p:extLst>
      <p:ext uri="{BB962C8B-B14F-4D97-AF65-F5344CB8AC3E}">
        <p14:creationId xmlns:p14="http://schemas.microsoft.com/office/powerpoint/2010/main" val="241176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1099910" y="534082"/>
            <a:ext cx="8686800" cy="4897437"/>
          </a:xfrm>
        </p:spPr>
        <p:txBody>
          <a:bodyPr/>
          <a:lstStyle/>
          <a:p>
            <a:pPr marL="812800" indent="-812800">
              <a:buNone/>
            </a:pPr>
            <a:r>
              <a:rPr lang="en-US" altLang="zh-CN" sz="3600" b="1" dirty="0">
                <a:effectLst>
                  <a:outerShdw blurRad="38100" dist="38100" dir="2700000" algn="tl">
                    <a:srgbClr val="C0C0C0"/>
                  </a:outerShdw>
                </a:effectLst>
              </a:rPr>
              <a:t>6.</a:t>
            </a:r>
            <a:r>
              <a:rPr lang="zh-CN" altLang="en-US" sz="3600" b="1" dirty="0">
                <a:effectLst>
                  <a:outerShdw blurRad="38100" dist="38100" dir="2700000" algn="tl">
                    <a:srgbClr val="C0C0C0"/>
                  </a:outerShdw>
                </a:effectLst>
              </a:rPr>
              <a:t>相关分析和回归分析的任务 </a:t>
            </a:r>
          </a:p>
          <a:p>
            <a:pPr marL="1168400" lvl="1" indent="-711200">
              <a:buNone/>
            </a:pPr>
            <a:endParaRPr lang="en-US" altLang="zh-CN" b="1" dirty="0" smtClean="0"/>
          </a:p>
          <a:p>
            <a:pPr lvl="1">
              <a:buFont typeface="Wingdings" panose="05000000000000000000" pitchFamily="2" charset="2"/>
              <a:buChar char="p"/>
            </a:pPr>
            <a:r>
              <a:rPr lang="zh-CN" altLang="en-US" b="1" dirty="0" smtClean="0"/>
              <a:t>相关分析</a:t>
            </a:r>
            <a:r>
              <a:rPr lang="zh-CN" altLang="en-US" b="1" dirty="0"/>
              <a:t>的主要内容</a:t>
            </a:r>
          </a:p>
          <a:p>
            <a:pPr marL="1168400" lvl="1" indent="-711200"/>
            <a:r>
              <a:rPr lang="zh-CN" altLang="en-US" b="1" dirty="0"/>
              <a:t>揭示现象之间是否存在相关关系。 </a:t>
            </a:r>
          </a:p>
          <a:p>
            <a:pPr marL="1168400" lvl="1" indent="-711200"/>
            <a:r>
              <a:rPr lang="zh-CN" altLang="en-US" b="1" dirty="0"/>
              <a:t>确定相关关系的表现形式。 </a:t>
            </a:r>
          </a:p>
          <a:p>
            <a:pPr marL="1168400" lvl="1" indent="-711200"/>
            <a:r>
              <a:rPr lang="zh-CN" altLang="en-US" b="1" dirty="0"/>
              <a:t>确定现象变量间相关关系的密切程度和方向。</a:t>
            </a:r>
          </a:p>
          <a:p>
            <a:pPr marL="1168400" lvl="1" indent="-711200">
              <a:buNone/>
            </a:pPr>
            <a:endParaRPr lang="en-US" altLang="zh-CN" b="1" dirty="0" smtClean="0"/>
          </a:p>
          <a:p>
            <a:pPr lvl="1">
              <a:buFont typeface="Wingdings" panose="05000000000000000000" pitchFamily="2" charset="2"/>
              <a:buChar char="p"/>
            </a:pPr>
            <a:r>
              <a:rPr lang="zh-CN" altLang="en-US" b="1" dirty="0" smtClean="0"/>
              <a:t>回归分析</a:t>
            </a:r>
            <a:r>
              <a:rPr lang="zh-CN" altLang="en-US" b="1" dirty="0"/>
              <a:t>的主要内容</a:t>
            </a:r>
          </a:p>
          <a:p>
            <a:pPr marL="1168400" lvl="1" indent="-711200"/>
            <a:r>
              <a:rPr lang="zh-CN" altLang="en-US" b="1" dirty="0"/>
              <a:t>建立相关关系的回归方程。</a:t>
            </a:r>
          </a:p>
          <a:p>
            <a:pPr marL="1168400" lvl="1" indent="-711200"/>
            <a:r>
              <a:rPr lang="zh-CN" altLang="en-US" b="1" dirty="0"/>
              <a:t>测定因变量的估计值与估计值的误差程度。  </a:t>
            </a:r>
          </a:p>
          <a:p>
            <a:pPr marL="1168400" lvl="1" indent="-711200"/>
            <a:endParaRPr lang="zh-CN" altLang="en-US" b="1" dirty="0"/>
          </a:p>
        </p:txBody>
      </p:sp>
    </p:spTree>
    <p:extLst>
      <p:ext uri="{BB962C8B-B14F-4D97-AF65-F5344CB8AC3E}">
        <p14:creationId xmlns:p14="http://schemas.microsoft.com/office/powerpoint/2010/main" val="1020823660"/>
      </p:ext>
    </p:extLst>
  </p:cSld>
  <p:clrMapOvr>
    <a:masterClrMapping/>
  </p:clrMapOvr>
  <p:transition>
    <p:random/>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p:cNvSpPr txBox="1">
            <a:spLocks noChangeArrowheads="1"/>
          </p:cNvSpPr>
          <p:nvPr/>
        </p:nvSpPr>
        <p:spPr bwMode="auto">
          <a:xfrm>
            <a:off x="1981200" y="685800"/>
            <a:ext cx="8077200" cy="579438"/>
          </a:xfrm>
          <a:prstGeom prst="rect">
            <a:avLst/>
          </a:prstGeom>
          <a:solidFill>
            <a:schemeClr val="bg1"/>
          </a:solidFill>
          <a:ln w="9525">
            <a:noFill/>
            <a:miter lim="800000"/>
            <a:headEnd/>
            <a:tailEnd/>
          </a:ln>
        </p:spPr>
        <p:txBody>
          <a:bodyPr>
            <a:spAutoFit/>
          </a:bodyPr>
          <a:lstStyle/>
          <a:p>
            <a:pPr>
              <a:spcBef>
                <a:spcPct val="50000"/>
              </a:spcBef>
            </a:pPr>
            <a:r>
              <a:rPr lang="en-US" altLang="zh-CN" sz="3200" b="1">
                <a:solidFill>
                  <a:schemeClr val="accent2"/>
                </a:solidFill>
                <a:latin typeface="宋体" pitchFamily="2" charset="-122"/>
              </a:rPr>
              <a:t>1</a:t>
            </a:r>
            <a:r>
              <a:rPr lang="zh-CN" altLang="en-US" sz="3200" b="1">
                <a:solidFill>
                  <a:schemeClr val="accent2"/>
                </a:solidFill>
                <a:latin typeface="宋体" pitchFamily="2" charset="-122"/>
              </a:rPr>
              <a:t>、</a:t>
            </a:r>
            <a:r>
              <a:rPr lang="en-US" altLang="zh-CN" sz="3200" b="1">
                <a:solidFill>
                  <a:schemeClr val="accent2"/>
                </a:solidFill>
                <a:ea typeface="楷体_GB2312" pitchFamily="49" charset="-122"/>
              </a:rPr>
              <a:t>Ŷ</a:t>
            </a:r>
            <a:r>
              <a:rPr lang="en-US" altLang="zh-CN" sz="3200" b="1" baseline="-25000">
                <a:solidFill>
                  <a:schemeClr val="accent2"/>
                </a:solidFill>
                <a:ea typeface="楷体_GB2312" pitchFamily="49" charset="-122"/>
              </a:rPr>
              <a:t>0</a:t>
            </a:r>
            <a:r>
              <a:rPr lang="zh-CN" altLang="en-US" sz="3200" b="1">
                <a:solidFill>
                  <a:schemeClr val="accent2"/>
                </a:solidFill>
                <a:latin typeface="楷体_GB2312" pitchFamily="49" charset="-122"/>
                <a:ea typeface="楷体_GB2312" pitchFamily="49" charset="-122"/>
              </a:rPr>
              <a:t>是条件均值</a:t>
            </a:r>
            <a:r>
              <a:rPr lang="en-US" altLang="zh-CN" sz="3200" b="1">
                <a:solidFill>
                  <a:schemeClr val="accent2"/>
                </a:solidFill>
                <a:ea typeface="楷体_GB2312" pitchFamily="49" charset="-122"/>
              </a:rPr>
              <a:t>E(Y|X=X</a:t>
            </a:r>
            <a:r>
              <a:rPr lang="en-US" altLang="zh-CN" sz="3200" b="1" baseline="-25000">
                <a:solidFill>
                  <a:schemeClr val="accent2"/>
                </a:solidFill>
                <a:ea typeface="楷体_GB2312" pitchFamily="49" charset="-122"/>
              </a:rPr>
              <a:t>0</a:t>
            </a:r>
            <a:r>
              <a:rPr lang="en-US" altLang="zh-CN" sz="3200" b="1">
                <a:solidFill>
                  <a:schemeClr val="accent2"/>
                </a:solidFill>
                <a:ea typeface="楷体_GB2312" pitchFamily="49" charset="-122"/>
              </a:rPr>
              <a:t>)</a:t>
            </a:r>
            <a:r>
              <a:rPr lang="zh-CN" altLang="en-US" sz="3200" b="1">
                <a:solidFill>
                  <a:schemeClr val="accent2"/>
                </a:solidFill>
                <a:latin typeface="楷体_GB2312" pitchFamily="49" charset="-122"/>
                <a:ea typeface="楷体_GB2312" pitchFamily="49" charset="-122"/>
              </a:rPr>
              <a:t>的无偏估计</a:t>
            </a:r>
          </a:p>
        </p:txBody>
      </p:sp>
      <p:sp>
        <p:nvSpPr>
          <p:cNvPr id="103427" name="Text Box 3"/>
          <p:cNvSpPr txBox="1">
            <a:spLocks noChangeArrowheads="1"/>
          </p:cNvSpPr>
          <p:nvPr/>
        </p:nvSpPr>
        <p:spPr bwMode="auto">
          <a:xfrm>
            <a:off x="2286000" y="1828801"/>
            <a:ext cx="7620000" cy="1160463"/>
          </a:xfrm>
          <a:prstGeom prst="rect">
            <a:avLst/>
          </a:prstGeom>
          <a:noFill/>
          <a:ln w="9525">
            <a:noFill/>
            <a:miter lim="800000"/>
            <a:headEnd/>
            <a:tailEnd/>
          </a:ln>
        </p:spPr>
        <p:txBody>
          <a:bodyPr>
            <a:spAutoFit/>
          </a:bodyPr>
          <a:lstStyle/>
          <a:p>
            <a:pPr algn="just">
              <a:spcBef>
                <a:spcPct val="50000"/>
              </a:spcBef>
            </a:pPr>
            <a:r>
              <a:rPr lang="zh-CN" altLang="en-US" sz="2800"/>
              <a:t>对</a:t>
            </a:r>
            <a:r>
              <a:rPr lang="zh-CN" altLang="en-US" sz="2800" b="1">
                <a:solidFill>
                  <a:srgbClr val="FF0000"/>
                </a:solidFill>
                <a:ea typeface="楷体_GB2312" pitchFamily="49" charset="-122"/>
              </a:rPr>
              <a:t>总体回归函数</a:t>
            </a:r>
            <a:r>
              <a:rPr lang="en-US" altLang="zh-CN" sz="2800"/>
              <a:t>E(Y|X=X</a:t>
            </a:r>
            <a:r>
              <a:rPr lang="en-US" altLang="zh-CN" sz="2800" baseline="-25000"/>
              <a:t>0</a:t>
            </a:r>
            <a:r>
              <a:rPr lang="en-US" altLang="zh-CN" sz="2800"/>
              <a:t>)=</a:t>
            </a:r>
            <a:r>
              <a:rPr lang="en-US" altLang="zh-CN" sz="2800">
                <a:sym typeface="Symbol" pitchFamily="18" charset="2"/>
              </a:rPr>
              <a:t></a:t>
            </a:r>
            <a:r>
              <a:rPr lang="en-US" altLang="zh-CN" sz="2800" baseline="-25000">
                <a:sym typeface="Symbol" pitchFamily="18" charset="2"/>
              </a:rPr>
              <a:t>0</a:t>
            </a:r>
            <a:r>
              <a:rPr lang="en-US" altLang="zh-CN" sz="2800">
                <a:sym typeface="Symbol" pitchFamily="18" charset="2"/>
              </a:rPr>
              <a:t>+</a:t>
            </a:r>
            <a:r>
              <a:rPr lang="en-US" altLang="zh-CN" sz="2800" baseline="-25000">
                <a:sym typeface="Symbol" pitchFamily="18" charset="2"/>
              </a:rPr>
              <a:t>1</a:t>
            </a:r>
            <a:r>
              <a:rPr lang="en-US" altLang="zh-CN" sz="2800">
                <a:sym typeface="Symbol" pitchFamily="18" charset="2"/>
              </a:rPr>
              <a:t>X</a:t>
            </a:r>
            <a:r>
              <a:rPr lang="zh-CN" altLang="en-US" sz="2800"/>
              <a:t>，</a:t>
            </a:r>
            <a:r>
              <a:rPr lang="en-US" altLang="zh-CN" sz="2800"/>
              <a:t>X=X</a:t>
            </a:r>
            <a:r>
              <a:rPr lang="en-US" altLang="zh-CN" sz="2800" baseline="-25000"/>
              <a:t>0</a:t>
            </a:r>
            <a:r>
              <a:rPr lang="zh-CN" altLang="en-US" sz="2800"/>
              <a:t>时</a:t>
            </a:r>
          </a:p>
          <a:p>
            <a:pPr>
              <a:spcBef>
                <a:spcPct val="50000"/>
              </a:spcBef>
            </a:pPr>
            <a:r>
              <a:rPr lang="zh-CN" altLang="en-US" sz="2800" b="1">
                <a:solidFill>
                  <a:srgbClr val="FF0000"/>
                </a:solidFill>
              </a:rPr>
              <a:t>                   </a:t>
            </a:r>
            <a:r>
              <a:rPr lang="en-US" altLang="zh-CN" sz="2800"/>
              <a:t>E(Y|X=X</a:t>
            </a:r>
            <a:r>
              <a:rPr lang="en-US" altLang="zh-CN" sz="2800" baseline="-25000"/>
              <a:t>0</a:t>
            </a:r>
            <a:r>
              <a:rPr lang="en-US" altLang="zh-CN" sz="2800"/>
              <a:t>)=</a:t>
            </a:r>
            <a:r>
              <a:rPr lang="en-US" altLang="zh-CN" sz="2800">
                <a:sym typeface="Symbol" pitchFamily="18" charset="2"/>
              </a:rPr>
              <a:t></a:t>
            </a:r>
            <a:r>
              <a:rPr lang="en-US" altLang="zh-CN" sz="2800" baseline="-25000">
                <a:sym typeface="Symbol" pitchFamily="18" charset="2"/>
              </a:rPr>
              <a:t>0</a:t>
            </a:r>
            <a:r>
              <a:rPr lang="en-US" altLang="zh-CN" sz="2800">
                <a:sym typeface="Symbol" pitchFamily="18" charset="2"/>
              </a:rPr>
              <a:t>+</a:t>
            </a:r>
            <a:r>
              <a:rPr lang="en-US" altLang="zh-CN" sz="2800" baseline="-25000">
                <a:sym typeface="Symbol" pitchFamily="18" charset="2"/>
              </a:rPr>
              <a:t>1</a:t>
            </a:r>
            <a:r>
              <a:rPr lang="en-US" altLang="zh-CN" sz="2800">
                <a:sym typeface="Symbol" pitchFamily="18" charset="2"/>
              </a:rPr>
              <a:t>X</a:t>
            </a:r>
            <a:r>
              <a:rPr lang="en-US" altLang="zh-CN" sz="2800" baseline="-25000">
                <a:sym typeface="Symbol" pitchFamily="18" charset="2"/>
              </a:rPr>
              <a:t>0</a:t>
            </a:r>
          </a:p>
        </p:txBody>
      </p:sp>
      <p:pic>
        <p:nvPicPr>
          <p:cNvPr id="103428" name="Picture 4"/>
          <p:cNvPicPr>
            <a:picLocks noChangeAspect="1" noChangeArrowheads="1"/>
          </p:cNvPicPr>
          <p:nvPr/>
        </p:nvPicPr>
        <p:blipFill>
          <a:blip r:embed="rId3" cstate="print"/>
          <a:srcRect/>
          <a:stretch>
            <a:fillRect/>
          </a:stretch>
        </p:blipFill>
        <p:spPr bwMode="auto">
          <a:xfrm>
            <a:off x="2286000" y="3124201"/>
            <a:ext cx="7239000" cy="523875"/>
          </a:xfrm>
          <a:prstGeom prst="rect">
            <a:avLst/>
          </a:prstGeom>
          <a:noFill/>
          <a:ln w="9525">
            <a:noFill/>
            <a:miter lim="800000"/>
            <a:headEnd/>
            <a:tailEnd/>
          </a:ln>
        </p:spPr>
      </p:pic>
      <p:graphicFrame>
        <p:nvGraphicFramePr>
          <p:cNvPr id="202752" name="Object 2048"/>
          <p:cNvGraphicFramePr>
            <a:graphicFrameLocks noChangeAspect="1"/>
          </p:cNvGraphicFramePr>
          <p:nvPr/>
        </p:nvGraphicFramePr>
        <p:xfrm>
          <a:off x="4572000" y="3810000"/>
          <a:ext cx="2133600" cy="558800"/>
        </p:xfrm>
        <a:graphic>
          <a:graphicData uri="http://schemas.openxmlformats.org/presentationml/2006/ole">
            <mc:AlternateContent xmlns:mc="http://schemas.openxmlformats.org/markup-compatibility/2006">
              <mc:Choice xmlns:v="urn:schemas-microsoft-com:vml" Requires="v">
                <p:oleObj spid="_x0000_s49208" r:id="rId4" imgW="977476" imgH="253890" progId="Equation.3">
                  <p:embed/>
                </p:oleObj>
              </mc:Choice>
              <mc:Fallback>
                <p:oleObj r:id="rId4" imgW="977476" imgH="253890" progId="Equation.3">
                  <p:embed/>
                  <p:pic>
                    <p:nvPicPr>
                      <p:cNvPr id="202752"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810000"/>
                        <a:ext cx="2133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53" name="Object 2049"/>
          <p:cNvGraphicFramePr>
            <a:graphicFrameLocks noChangeAspect="1"/>
          </p:cNvGraphicFramePr>
          <p:nvPr/>
        </p:nvGraphicFramePr>
        <p:xfrm>
          <a:off x="2971800" y="4495800"/>
          <a:ext cx="6096000" cy="533400"/>
        </p:xfrm>
        <a:graphic>
          <a:graphicData uri="http://schemas.openxmlformats.org/presentationml/2006/ole">
            <mc:AlternateContent xmlns:mc="http://schemas.openxmlformats.org/markup-compatibility/2006">
              <mc:Choice xmlns:v="urn:schemas-microsoft-com:vml" Requires="v">
                <p:oleObj spid="_x0000_s49209" r:id="rId6" imgW="3467100" imgH="254000" progId="Equation.3">
                  <p:embed/>
                </p:oleObj>
              </mc:Choice>
              <mc:Fallback>
                <p:oleObj r:id="rId6" imgW="3467100" imgH="254000" progId="Equation.3">
                  <p:embed/>
                  <p:pic>
                    <p:nvPicPr>
                      <p:cNvPr id="202753" name="Object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4495800"/>
                        <a:ext cx="60960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2" name="Text Box 8"/>
          <p:cNvSpPr txBox="1">
            <a:spLocks noChangeArrowheads="1"/>
          </p:cNvSpPr>
          <p:nvPr/>
        </p:nvSpPr>
        <p:spPr bwMode="auto">
          <a:xfrm>
            <a:off x="2286000" y="5181601"/>
            <a:ext cx="7315200" cy="519113"/>
          </a:xfrm>
          <a:prstGeom prst="rect">
            <a:avLst/>
          </a:prstGeom>
          <a:noFill/>
          <a:ln w="9525">
            <a:noFill/>
            <a:miter lim="800000"/>
            <a:headEnd/>
            <a:tailEnd/>
          </a:ln>
        </p:spPr>
        <p:txBody>
          <a:bodyPr>
            <a:spAutoFit/>
          </a:bodyPr>
          <a:lstStyle/>
          <a:p>
            <a:pPr>
              <a:spcBef>
                <a:spcPct val="50000"/>
              </a:spcBef>
            </a:pPr>
            <a:r>
              <a:rPr lang="zh-CN" altLang="en-US" sz="2800" b="1">
                <a:latin typeface="宋体" pitchFamily="2" charset="-122"/>
                <a:cs typeface="Times New Roman" pitchFamily="18" charset="0"/>
              </a:rPr>
              <a:t>可见，</a:t>
            </a:r>
            <a:r>
              <a:rPr lang="en-US" altLang="zh-CN" sz="2800" b="1">
                <a:solidFill>
                  <a:srgbClr val="FF0000"/>
                </a:solidFill>
                <a:ea typeface="楷体_GB2312" pitchFamily="49" charset="-122"/>
              </a:rPr>
              <a:t>Ŷ</a:t>
            </a:r>
            <a:r>
              <a:rPr lang="en-US" altLang="zh-CN" sz="2800" b="1" baseline="-25000">
                <a:solidFill>
                  <a:srgbClr val="FF0000"/>
                </a:solidFill>
                <a:ea typeface="楷体_GB2312" pitchFamily="49" charset="-122"/>
              </a:rPr>
              <a:t>0</a:t>
            </a:r>
            <a:r>
              <a:rPr lang="zh-CN" altLang="en-US" sz="2800" b="1">
                <a:solidFill>
                  <a:srgbClr val="FF0000"/>
                </a:solidFill>
                <a:latin typeface="楷体_GB2312" pitchFamily="49" charset="-122"/>
                <a:ea typeface="楷体_GB2312" pitchFamily="49" charset="-122"/>
              </a:rPr>
              <a:t>是条件均值</a:t>
            </a:r>
            <a:r>
              <a:rPr lang="en-US" altLang="zh-CN" sz="2800" b="1">
                <a:solidFill>
                  <a:srgbClr val="FF0000"/>
                </a:solidFill>
                <a:ea typeface="楷体_GB2312" pitchFamily="49" charset="-122"/>
              </a:rPr>
              <a:t>E(Y|X=X</a:t>
            </a:r>
            <a:r>
              <a:rPr lang="en-US" altLang="zh-CN" sz="2800" b="1" baseline="-25000">
                <a:solidFill>
                  <a:srgbClr val="FF0000"/>
                </a:solidFill>
                <a:ea typeface="楷体_GB2312" pitchFamily="49" charset="-122"/>
              </a:rPr>
              <a:t>0</a:t>
            </a:r>
            <a:r>
              <a:rPr lang="en-US" altLang="zh-CN" sz="2800" b="1">
                <a:solidFill>
                  <a:srgbClr val="FF0000"/>
                </a:solidFill>
                <a:ea typeface="楷体_GB2312" pitchFamily="49" charset="-122"/>
              </a:rPr>
              <a:t>)</a:t>
            </a:r>
            <a:r>
              <a:rPr lang="zh-CN" altLang="en-US" sz="2800" b="1">
                <a:solidFill>
                  <a:srgbClr val="FF0000"/>
                </a:solidFill>
                <a:latin typeface="楷体_GB2312" pitchFamily="49" charset="-122"/>
                <a:ea typeface="楷体_GB2312" pitchFamily="49" charset="-122"/>
              </a:rPr>
              <a:t>的无偏估计。</a:t>
            </a:r>
          </a:p>
        </p:txBody>
      </p:sp>
      <p:sp>
        <p:nvSpPr>
          <p:cNvPr id="8" name="灯片编号占位符 7"/>
          <p:cNvSpPr>
            <a:spLocks noGrp="1"/>
          </p:cNvSpPr>
          <p:nvPr>
            <p:ph type="sldNum" sz="quarter" idx="12"/>
          </p:nvPr>
        </p:nvSpPr>
        <p:spPr/>
        <p:txBody>
          <a:bodyPr/>
          <a:lstStyle/>
          <a:p>
            <a:pPr>
              <a:defRPr/>
            </a:pPr>
            <a:fld id="{297C79AA-C126-45BC-9481-050A611BAB6A}" type="slidenum">
              <a:rPr lang="en-US" altLang="zh-CN" smtClean="0"/>
              <a:pPr>
                <a:defRPr/>
              </a:pPr>
              <a:t>150</a:t>
            </a:fld>
            <a:endParaRPr lang="en-US" altLang="zh-CN"/>
          </a:p>
        </p:txBody>
      </p:sp>
    </p:spTree>
    <p:extLst>
      <p:ext uri="{BB962C8B-B14F-4D97-AF65-F5344CB8AC3E}">
        <p14:creationId xmlns:p14="http://schemas.microsoft.com/office/powerpoint/2010/main" val="16003769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2209800" y="609600"/>
            <a:ext cx="7772400" cy="609600"/>
          </a:xfrm>
        </p:spPr>
        <p:txBody>
          <a:bodyPr/>
          <a:lstStyle/>
          <a:p>
            <a:pPr algn="l" eaLnBrk="1" hangingPunct="1"/>
            <a:r>
              <a:rPr lang="en-US" altLang="zh-CN" sz="3200" b="1">
                <a:solidFill>
                  <a:schemeClr val="accent2"/>
                </a:solidFill>
                <a:latin typeface="宋体" pitchFamily="2" charset="-122"/>
              </a:rPr>
              <a:t>2</a:t>
            </a:r>
            <a:r>
              <a:rPr lang="zh-CN" altLang="en-US" sz="3200" b="1">
                <a:solidFill>
                  <a:schemeClr val="accent2"/>
                </a:solidFill>
                <a:latin typeface="宋体" pitchFamily="2" charset="-122"/>
              </a:rPr>
              <a:t>、</a:t>
            </a:r>
            <a:r>
              <a:rPr lang="en-US" altLang="zh-CN" sz="3200" b="1">
                <a:solidFill>
                  <a:schemeClr val="accent2"/>
                </a:solidFill>
                <a:ea typeface="楷体_GB2312" pitchFamily="49" charset="-122"/>
              </a:rPr>
              <a:t>Ŷ</a:t>
            </a:r>
            <a:r>
              <a:rPr lang="en-US" altLang="zh-CN" sz="3200" b="1" baseline="-25000">
                <a:solidFill>
                  <a:schemeClr val="accent2"/>
                </a:solidFill>
                <a:ea typeface="楷体_GB2312" pitchFamily="49" charset="-122"/>
              </a:rPr>
              <a:t>0</a:t>
            </a:r>
            <a:r>
              <a:rPr lang="zh-CN" altLang="en-US" sz="3200" b="1">
                <a:solidFill>
                  <a:schemeClr val="accent2"/>
                </a:solidFill>
                <a:latin typeface="楷体_GB2312" pitchFamily="49" charset="-122"/>
                <a:ea typeface="楷体_GB2312" pitchFamily="49" charset="-122"/>
              </a:rPr>
              <a:t>是个值</a:t>
            </a:r>
            <a:r>
              <a:rPr lang="en-US" altLang="zh-CN" sz="3200" b="1">
                <a:solidFill>
                  <a:schemeClr val="accent2"/>
                </a:solidFill>
                <a:ea typeface="楷体_GB2312" pitchFamily="49" charset="-122"/>
              </a:rPr>
              <a:t>Y</a:t>
            </a:r>
            <a:r>
              <a:rPr lang="en-US" altLang="zh-CN" sz="3200" b="1" baseline="-25000">
                <a:solidFill>
                  <a:schemeClr val="accent2"/>
                </a:solidFill>
                <a:ea typeface="楷体_GB2312" pitchFamily="49" charset="-122"/>
              </a:rPr>
              <a:t>0</a:t>
            </a:r>
            <a:r>
              <a:rPr lang="zh-CN" altLang="en-US" sz="3200" b="1">
                <a:solidFill>
                  <a:schemeClr val="accent2"/>
                </a:solidFill>
                <a:latin typeface="楷体_GB2312" pitchFamily="49" charset="-122"/>
                <a:ea typeface="楷体_GB2312" pitchFamily="49" charset="-122"/>
              </a:rPr>
              <a:t>的无偏估计</a:t>
            </a:r>
          </a:p>
        </p:txBody>
      </p:sp>
      <p:sp>
        <p:nvSpPr>
          <p:cNvPr id="187395" name="Rectangle 3"/>
          <p:cNvSpPr>
            <a:spLocks noGrp="1" noChangeArrowheads="1"/>
          </p:cNvSpPr>
          <p:nvPr>
            <p:ph type="body" idx="1"/>
          </p:nvPr>
        </p:nvSpPr>
        <p:spPr>
          <a:xfrm>
            <a:off x="2209800" y="1447800"/>
            <a:ext cx="7772400" cy="533400"/>
          </a:xfrm>
        </p:spPr>
        <p:txBody>
          <a:bodyPr/>
          <a:lstStyle/>
          <a:p>
            <a:pPr eaLnBrk="1" hangingPunct="1">
              <a:buFontTx/>
              <a:buNone/>
            </a:pPr>
            <a:r>
              <a:rPr lang="zh-CN" altLang="en-US"/>
              <a:t>对</a:t>
            </a:r>
            <a:r>
              <a:rPr lang="zh-CN" altLang="en-US" b="1">
                <a:solidFill>
                  <a:srgbClr val="FF0000"/>
                </a:solidFill>
                <a:ea typeface="楷体_GB2312" pitchFamily="49" charset="-122"/>
              </a:rPr>
              <a:t>总体回归模型</a:t>
            </a:r>
            <a:r>
              <a:rPr lang="en-US" altLang="zh-CN"/>
              <a:t>Y=</a:t>
            </a:r>
            <a:r>
              <a:rPr lang="en-US" altLang="zh-CN">
                <a:sym typeface="Symbol" pitchFamily="18" charset="2"/>
              </a:rPr>
              <a:t></a:t>
            </a:r>
            <a:r>
              <a:rPr lang="en-US" altLang="zh-CN" baseline="-25000">
                <a:sym typeface="Symbol" pitchFamily="18" charset="2"/>
              </a:rPr>
              <a:t>0</a:t>
            </a:r>
            <a:r>
              <a:rPr lang="en-US" altLang="zh-CN">
                <a:sym typeface="Symbol" pitchFamily="18" charset="2"/>
              </a:rPr>
              <a:t>+</a:t>
            </a:r>
            <a:r>
              <a:rPr lang="en-US" altLang="zh-CN" baseline="-25000">
                <a:sym typeface="Symbol" pitchFamily="18" charset="2"/>
              </a:rPr>
              <a:t>1</a:t>
            </a:r>
            <a:r>
              <a:rPr lang="en-US" altLang="zh-CN">
                <a:sym typeface="Symbol" pitchFamily="18" charset="2"/>
              </a:rPr>
              <a:t>X+</a:t>
            </a:r>
            <a:r>
              <a:rPr lang="zh-CN" altLang="en-US"/>
              <a:t>，当</a:t>
            </a:r>
            <a:r>
              <a:rPr lang="en-US" altLang="zh-CN"/>
              <a:t>X=X</a:t>
            </a:r>
            <a:r>
              <a:rPr lang="en-US" altLang="zh-CN" baseline="-25000"/>
              <a:t>0</a:t>
            </a:r>
            <a:r>
              <a:rPr lang="zh-CN" altLang="en-US"/>
              <a:t>时</a:t>
            </a:r>
          </a:p>
        </p:txBody>
      </p:sp>
      <p:pic>
        <p:nvPicPr>
          <p:cNvPr id="187396" name="Picture 4"/>
          <p:cNvPicPr>
            <a:picLocks noChangeAspect="1" noChangeArrowheads="1"/>
          </p:cNvPicPr>
          <p:nvPr/>
        </p:nvPicPr>
        <p:blipFill>
          <a:blip r:embed="rId3" cstate="print"/>
          <a:srcRect/>
          <a:stretch>
            <a:fillRect/>
          </a:stretch>
        </p:blipFill>
        <p:spPr bwMode="auto">
          <a:xfrm>
            <a:off x="4419600" y="2133600"/>
            <a:ext cx="2438400" cy="533400"/>
          </a:xfrm>
          <a:prstGeom prst="rect">
            <a:avLst/>
          </a:prstGeom>
          <a:noFill/>
          <a:ln w="9525">
            <a:solidFill>
              <a:srgbClr val="FF0000"/>
            </a:solidFill>
            <a:miter lim="800000"/>
            <a:headEnd/>
            <a:tailEnd/>
          </a:ln>
        </p:spPr>
      </p:pic>
      <p:pic>
        <p:nvPicPr>
          <p:cNvPr id="187397" name="Picture 5"/>
          <p:cNvPicPr>
            <a:picLocks noChangeAspect="1" noChangeArrowheads="1"/>
          </p:cNvPicPr>
          <p:nvPr/>
        </p:nvPicPr>
        <p:blipFill>
          <a:blip r:embed="rId4" cstate="print"/>
          <a:srcRect/>
          <a:stretch>
            <a:fillRect/>
          </a:stretch>
        </p:blipFill>
        <p:spPr bwMode="auto">
          <a:xfrm>
            <a:off x="2667000" y="2819400"/>
            <a:ext cx="7010400" cy="533400"/>
          </a:xfrm>
          <a:prstGeom prst="rect">
            <a:avLst/>
          </a:prstGeom>
          <a:noFill/>
          <a:ln w="9525">
            <a:solidFill>
              <a:srgbClr val="FF0000"/>
            </a:solidFill>
            <a:miter lim="800000"/>
            <a:headEnd/>
            <a:tailEnd/>
          </a:ln>
        </p:spPr>
      </p:pic>
      <p:pic>
        <p:nvPicPr>
          <p:cNvPr id="187398" name="Picture 6"/>
          <p:cNvPicPr>
            <a:picLocks noChangeAspect="1" noChangeArrowheads="1"/>
          </p:cNvPicPr>
          <p:nvPr/>
        </p:nvPicPr>
        <p:blipFill>
          <a:blip r:embed="rId5" cstate="print"/>
          <a:srcRect/>
          <a:stretch>
            <a:fillRect/>
          </a:stretch>
        </p:blipFill>
        <p:spPr bwMode="auto">
          <a:xfrm>
            <a:off x="2286000" y="3581400"/>
            <a:ext cx="7239000" cy="533400"/>
          </a:xfrm>
          <a:prstGeom prst="rect">
            <a:avLst/>
          </a:prstGeom>
          <a:noFill/>
          <a:ln w="9525">
            <a:noFill/>
            <a:miter lim="800000"/>
            <a:headEnd/>
            <a:tailEnd/>
          </a:ln>
        </p:spPr>
      </p:pic>
      <p:graphicFrame>
        <p:nvGraphicFramePr>
          <p:cNvPr id="187399" name="Object 7"/>
          <p:cNvGraphicFramePr>
            <a:graphicFrameLocks noChangeAspect="1"/>
          </p:cNvGraphicFramePr>
          <p:nvPr/>
        </p:nvGraphicFramePr>
        <p:xfrm>
          <a:off x="4495800" y="4191000"/>
          <a:ext cx="2209800" cy="609600"/>
        </p:xfrm>
        <a:graphic>
          <a:graphicData uri="http://schemas.openxmlformats.org/presentationml/2006/ole">
            <mc:AlternateContent xmlns:mc="http://schemas.openxmlformats.org/markup-compatibility/2006">
              <mc:Choice xmlns:v="urn:schemas-microsoft-com:vml" Requires="v">
                <p:oleObj spid="_x0000_s50232" r:id="rId6" imgW="977476" imgH="253890" progId="Equation.3">
                  <p:embed/>
                </p:oleObj>
              </mc:Choice>
              <mc:Fallback>
                <p:oleObj r:id="rId6" imgW="977476" imgH="253890" progId="Equation.3">
                  <p:embed/>
                  <p:pic>
                    <p:nvPicPr>
                      <p:cNvPr id="18739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4191000"/>
                        <a:ext cx="2209800" cy="6096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0" name="Object 8"/>
          <p:cNvGraphicFramePr>
            <a:graphicFrameLocks noChangeAspect="1"/>
          </p:cNvGraphicFramePr>
          <p:nvPr/>
        </p:nvGraphicFramePr>
        <p:xfrm>
          <a:off x="2667000" y="4953000"/>
          <a:ext cx="6553200" cy="609600"/>
        </p:xfrm>
        <a:graphic>
          <a:graphicData uri="http://schemas.openxmlformats.org/presentationml/2006/ole">
            <mc:AlternateContent xmlns:mc="http://schemas.openxmlformats.org/markup-compatibility/2006">
              <mc:Choice xmlns:v="urn:schemas-microsoft-com:vml" Requires="v">
                <p:oleObj spid="_x0000_s50233" r:id="rId8" imgW="3467100" imgH="254000" progId="Equation.3">
                  <p:embed/>
                </p:oleObj>
              </mc:Choice>
              <mc:Fallback>
                <p:oleObj r:id="rId8" imgW="3467100" imgH="254000" progId="Equation.3">
                  <p:embed/>
                  <p:pic>
                    <p:nvPicPr>
                      <p:cNvPr id="18740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4953000"/>
                        <a:ext cx="6553200" cy="6096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1" name="Rectangle 9"/>
          <p:cNvSpPr>
            <a:spLocks noChangeArrowheads="1"/>
          </p:cNvSpPr>
          <p:nvPr/>
        </p:nvSpPr>
        <p:spPr bwMode="auto">
          <a:xfrm>
            <a:off x="2209800" y="5791201"/>
            <a:ext cx="7467600" cy="519113"/>
          </a:xfrm>
          <a:prstGeom prst="rect">
            <a:avLst/>
          </a:prstGeom>
          <a:noFill/>
          <a:ln w="9525">
            <a:noFill/>
            <a:miter lim="800000"/>
            <a:headEnd/>
            <a:tailEnd/>
          </a:ln>
        </p:spPr>
        <p:txBody>
          <a:bodyPr>
            <a:spAutoFit/>
          </a:bodyPr>
          <a:lstStyle/>
          <a:p>
            <a:pPr>
              <a:spcBef>
                <a:spcPct val="50000"/>
              </a:spcBef>
            </a:pPr>
            <a:r>
              <a:rPr lang="zh-CN" altLang="en-US" sz="2800" b="1">
                <a:latin typeface="宋体" pitchFamily="2" charset="-122"/>
                <a:cs typeface="Times New Roman" pitchFamily="18" charset="0"/>
              </a:rPr>
              <a:t>可见，</a:t>
            </a:r>
            <a:r>
              <a:rPr lang="en-US" altLang="zh-CN" sz="2800" b="1">
                <a:solidFill>
                  <a:srgbClr val="FF0000"/>
                </a:solidFill>
                <a:ea typeface="楷体_GB2312" pitchFamily="49" charset="-122"/>
              </a:rPr>
              <a:t>Ŷ</a:t>
            </a:r>
            <a:r>
              <a:rPr lang="en-US" altLang="zh-CN" sz="2800" b="1" baseline="-25000">
                <a:solidFill>
                  <a:srgbClr val="FF0000"/>
                </a:solidFill>
                <a:ea typeface="楷体_GB2312" pitchFamily="49" charset="-122"/>
              </a:rPr>
              <a:t>0</a:t>
            </a:r>
            <a:r>
              <a:rPr lang="zh-CN" altLang="en-US" sz="2800" b="1">
                <a:solidFill>
                  <a:srgbClr val="FF0000"/>
                </a:solidFill>
                <a:latin typeface="楷体_GB2312" pitchFamily="49" charset="-122"/>
                <a:ea typeface="楷体_GB2312" pitchFamily="49" charset="-122"/>
              </a:rPr>
              <a:t>是个值</a:t>
            </a:r>
            <a:r>
              <a:rPr lang="en-US" altLang="zh-CN" sz="2800" b="1">
                <a:solidFill>
                  <a:srgbClr val="FF0000"/>
                </a:solidFill>
                <a:ea typeface="楷体_GB2312" pitchFamily="49" charset="-122"/>
              </a:rPr>
              <a:t>Y</a:t>
            </a:r>
            <a:r>
              <a:rPr lang="en-US" altLang="zh-CN" sz="2800" b="1" baseline="-25000">
                <a:solidFill>
                  <a:srgbClr val="FF0000"/>
                </a:solidFill>
                <a:ea typeface="楷体_GB2312" pitchFamily="49" charset="-122"/>
              </a:rPr>
              <a:t>0</a:t>
            </a:r>
            <a:r>
              <a:rPr lang="zh-CN" altLang="en-US" sz="2800" b="1">
                <a:solidFill>
                  <a:srgbClr val="FF0000"/>
                </a:solidFill>
                <a:latin typeface="楷体_GB2312" pitchFamily="49" charset="-122"/>
                <a:ea typeface="楷体_GB2312" pitchFamily="49" charset="-122"/>
              </a:rPr>
              <a:t>的无偏估计。</a:t>
            </a:r>
          </a:p>
        </p:txBody>
      </p:sp>
      <p:sp>
        <p:nvSpPr>
          <p:cNvPr id="10" name="灯片编号占位符 9"/>
          <p:cNvSpPr>
            <a:spLocks noGrp="1"/>
          </p:cNvSpPr>
          <p:nvPr>
            <p:ph type="sldNum" sz="quarter" idx="12"/>
          </p:nvPr>
        </p:nvSpPr>
        <p:spPr/>
        <p:txBody>
          <a:bodyPr/>
          <a:lstStyle/>
          <a:p>
            <a:pPr>
              <a:defRPr/>
            </a:pPr>
            <a:fld id="{296002CF-679C-41C3-B9B0-CF0B53D2FE56}" type="slidenum">
              <a:rPr lang="en-US" altLang="zh-CN" smtClean="0"/>
              <a:pPr>
                <a:defRPr/>
              </a:pPr>
              <a:t>151</a:t>
            </a:fld>
            <a:endParaRPr lang="en-US" altLang="zh-CN"/>
          </a:p>
        </p:txBody>
      </p:sp>
    </p:spTree>
    <p:extLst>
      <p:ext uri="{BB962C8B-B14F-4D97-AF65-F5344CB8AC3E}">
        <p14:creationId xmlns:p14="http://schemas.microsoft.com/office/powerpoint/2010/main" val="412694179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209800" y="1828800"/>
            <a:ext cx="7772400" cy="2514600"/>
          </a:xfrm>
        </p:spPr>
        <p:txBody>
          <a:bodyPr/>
          <a:lstStyle/>
          <a:p>
            <a:pPr eaLnBrk="1" hangingPunct="1"/>
            <a:r>
              <a:rPr lang="zh-CN" altLang="en-US" sz="3600" b="1">
                <a:solidFill>
                  <a:srgbClr val="FF0000"/>
                </a:solidFill>
                <a:latin typeface="楷体_GB2312" pitchFamily="49" charset="-122"/>
                <a:ea typeface="楷体_GB2312" pitchFamily="49" charset="-122"/>
              </a:rPr>
              <a:t>二、总体条件均值与个值预测值的置信区间</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152</a:t>
            </a:fld>
            <a:endParaRPr lang="en-US" altLang="zh-CN"/>
          </a:p>
        </p:txBody>
      </p:sp>
    </p:spTree>
    <p:extLst>
      <p:ext uri="{BB962C8B-B14F-4D97-AF65-F5344CB8AC3E}">
        <p14:creationId xmlns:p14="http://schemas.microsoft.com/office/powerpoint/2010/main" val="101576383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209800" y="533400"/>
            <a:ext cx="7848600" cy="579438"/>
          </a:xfrm>
          <a:prstGeom prst="rect">
            <a:avLst/>
          </a:prstGeom>
          <a:solidFill>
            <a:schemeClr val="bg1"/>
          </a:solidFill>
          <a:ln w="9525">
            <a:noFill/>
            <a:miter lim="800000"/>
            <a:headEnd/>
            <a:tailEnd/>
          </a:ln>
        </p:spPr>
        <p:txBody>
          <a:bodyPr>
            <a:spAutoFit/>
          </a:bodyPr>
          <a:lstStyle/>
          <a:p>
            <a:pPr>
              <a:spcBef>
                <a:spcPct val="50000"/>
              </a:spcBef>
            </a:pPr>
            <a:r>
              <a:rPr lang="en-US" altLang="zh-CN" sz="3200" b="1">
                <a:solidFill>
                  <a:schemeClr val="accent2"/>
                </a:solidFill>
                <a:ea typeface="楷体_GB2312" pitchFamily="49" charset="-122"/>
              </a:rPr>
              <a:t>1</a:t>
            </a:r>
            <a:r>
              <a:rPr lang="zh-CN" altLang="en-US" sz="3200" b="1">
                <a:solidFill>
                  <a:schemeClr val="accent2"/>
                </a:solidFill>
                <a:ea typeface="楷体_GB2312" pitchFamily="49" charset="-122"/>
              </a:rPr>
              <a:t>、总体均值预测值的置信区间</a:t>
            </a:r>
            <a:r>
              <a:rPr lang="zh-CN" altLang="en-US" sz="3200" b="1">
                <a:latin typeface="宋体" pitchFamily="2" charset="-122"/>
              </a:rPr>
              <a:t> </a:t>
            </a:r>
          </a:p>
        </p:txBody>
      </p:sp>
      <p:pic>
        <p:nvPicPr>
          <p:cNvPr id="105477" name="Picture 5"/>
          <p:cNvPicPr>
            <a:picLocks noChangeAspect="1" noChangeArrowheads="1"/>
          </p:cNvPicPr>
          <p:nvPr/>
        </p:nvPicPr>
        <p:blipFill>
          <a:blip r:embed="rId2" cstate="print"/>
          <a:srcRect/>
          <a:stretch>
            <a:fillRect/>
          </a:stretch>
        </p:blipFill>
        <p:spPr bwMode="auto">
          <a:xfrm>
            <a:off x="4191000" y="1524000"/>
            <a:ext cx="2438400" cy="609600"/>
          </a:xfrm>
          <a:prstGeom prst="rect">
            <a:avLst/>
          </a:prstGeom>
          <a:noFill/>
          <a:ln w="9525">
            <a:solidFill>
              <a:srgbClr val="FF0000"/>
            </a:solidFill>
            <a:miter lim="800000"/>
            <a:headEnd/>
            <a:tailEnd/>
          </a:ln>
        </p:spPr>
      </p:pic>
      <p:pic>
        <p:nvPicPr>
          <p:cNvPr id="105478" name="Picture 6"/>
          <p:cNvPicPr>
            <a:picLocks noChangeAspect="1" noChangeArrowheads="1"/>
          </p:cNvPicPr>
          <p:nvPr/>
        </p:nvPicPr>
        <p:blipFill>
          <a:blip r:embed="rId3" cstate="print"/>
          <a:srcRect/>
          <a:stretch>
            <a:fillRect/>
          </a:stretch>
        </p:blipFill>
        <p:spPr bwMode="auto">
          <a:xfrm>
            <a:off x="6705600" y="2514600"/>
            <a:ext cx="2057400" cy="838200"/>
          </a:xfrm>
          <a:prstGeom prst="rect">
            <a:avLst/>
          </a:prstGeom>
          <a:solidFill>
            <a:srgbClr val="CCFFFF"/>
          </a:solidFill>
          <a:ln w="9525">
            <a:noFill/>
            <a:miter lim="800000"/>
            <a:headEnd/>
            <a:tailEnd/>
          </a:ln>
        </p:spPr>
      </p:pic>
      <p:pic>
        <p:nvPicPr>
          <p:cNvPr id="105479" name="Picture 7"/>
          <p:cNvPicPr>
            <a:picLocks noChangeAspect="1" noChangeArrowheads="1"/>
          </p:cNvPicPr>
          <p:nvPr/>
        </p:nvPicPr>
        <p:blipFill>
          <a:blip r:embed="rId4" cstate="print"/>
          <a:srcRect/>
          <a:stretch>
            <a:fillRect/>
          </a:stretch>
        </p:blipFill>
        <p:spPr bwMode="auto">
          <a:xfrm>
            <a:off x="2362200" y="2514600"/>
            <a:ext cx="2514600" cy="914400"/>
          </a:xfrm>
          <a:prstGeom prst="rect">
            <a:avLst/>
          </a:prstGeom>
          <a:solidFill>
            <a:srgbClr val="CCFFFF"/>
          </a:solidFill>
          <a:ln w="9525">
            <a:noFill/>
            <a:miter lim="800000"/>
            <a:headEnd/>
            <a:tailEnd/>
          </a:ln>
        </p:spPr>
      </p:pic>
      <p:pic>
        <p:nvPicPr>
          <p:cNvPr id="105481" name="Picture 9"/>
          <p:cNvPicPr>
            <a:picLocks noChangeAspect="1" noChangeArrowheads="1"/>
          </p:cNvPicPr>
          <p:nvPr/>
        </p:nvPicPr>
        <p:blipFill>
          <a:blip r:embed="rId5" cstate="print"/>
          <a:srcRect/>
          <a:stretch>
            <a:fillRect/>
          </a:stretch>
        </p:blipFill>
        <p:spPr bwMode="auto">
          <a:xfrm>
            <a:off x="3352800" y="3733800"/>
            <a:ext cx="5181600" cy="609600"/>
          </a:xfrm>
          <a:prstGeom prst="rect">
            <a:avLst/>
          </a:prstGeom>
          <a:noFill/>
          <a:ln w="9525">
            <a:solidFill>
              <a:srgbClr val="FF0000"/>
            </a:solidFill>
            <a:miter lim="800000"/>
            <a:headEnd/>
            <a:tailEnd/>
          </a:ln>
        </p:spPr>
      </p:pic>
      <p:pic>
        <p:nvPicPr>
          <p:cNvPr id="105482" name="Picture 10"/>
          <p:cNvPicPr>
            <a:picLocks noChangeAspect="1" noChangeArrowheads="1"/>
          </p:cNvPicPr>
          <p:nvPr/>
        </p:nvPicPr>
        <p:blipFill>
          <a:blip r:embed="rId6" cstate="print"/>
          <a:srcRect/>
          <a:stretch>
            <a:fillRect/>
          </a:stretch>
        </p:blipFill>
        <p:spPr bwMode="auto">
          <a:xfrm>
            <a:off x="2438400" y="4724400"/>
            <a:ext cx="7315200" cy="609600"/>
          </a:xfrm>
          <a:prstGeom prst="rect">
            <a:avLst/>
          </a:prstGeom>
          <a:noFill/>
          <a:ln w="9525">
            <a:solidFill>
              <a:srgbClr val="0000FF"/>
            </a:solidFill>
            <a:miter lim="800000"/>
            <a:headEnd/>
            <a:tailEnd/>
          </a:ln>
        </p:spPr>
      </p:pic>
      <p:pic>
        <p:nvPicPr>
          <p:cNvPr id="105484" name="Picture 12"/>
          <p:cNvPicPr>
            <a:picLocks noChangeAspect="1" noChangeArrowheads="1"/>
          </p:cNvPicPr>
          <p:nvPr/>
        </p:nvPicPr>
        <p:blipFill>
          <a:blip r:embed="rId7" cstate="print"/>
          <a:srcRect/>
          <a:stretch>
            <a:fillRect/>
          </a:stretch>
        </p:blipFill>
        <p:spPr bwMode="auto">
          <a:xfrm>
            <a:off x="6400800" y="5562600"/>
            <a:ext cx="3505200" cy="533400"/>
          </a:xfrm>
          <a:prstGeom prst="rect">
            <a:avLst/>
          </a:prstGeom>
          <a:solidFill>
            <a:srgbClr val="CCFFFF"/>
          </a:solidFill>
          <a:ln w="9525">
            <a:noFill/>
            <a:miter lim="800000"/>
            <a:headEnd/>
            <a:tailEnd/>
          </a:ln>
        </p:spPr>
      </p:pic>
      <p:sp>
        <p:nvSpPr>
          <p:cNvPr id="105485" name="Line 13"/>
          <p:cNvSpPr>
            <a:spLocks noChangeShapeType="1"/>
          </p:cNvSpPr>
          <p:nvPr/>
        </p:nvSpPr>
        <p:spPr bwMode="auto">
          <a:xfrm>
            <a:off x="5410200" y="2133600"/>
            <a:ext cx="0" cy="1600200"/>
          </a:xfrm>
          <a:prstGeom prst="line">
            <a:avLst/>
          </a:prstGeom>
          <a:noFill/>
          <a:ln w="9525">
            <a:solidFill>
              <a:schemeClr val="tx1"/>
            </a:solidFill>
            <a:round/>
            <a:headEnd/>
            <a:tailEnd type="triangle" w="med" len="med"/>
          </a:ln>
        </p:spPr>
        <p:txBody>
          <a:bodyPr/>
          <a:lstStyle/>
          <a:p>
            <a:endParaRPr lang="zh-CN" altLang="en-US"/>
          </a:p>
        </p:txBody>
      </p:sp>
      <p:sp>
        <p:nvSpPr>
          <p:cNvPr id="105486" name="Line 14"/>
          <p:cNvSpPr>
            <a:spLocks noChangeShapeType="1"/>
          </p:cNvSpPr>
          <p:nvPr/>
        </p:nvSpPr>
        <p:spPr bwMode="auto">
          <a:xfrm>
            <a:off x="4876800" y="2971800"/>
            <a:ext cx="533400" cy="0"/>
          </a:xfrm>
          <a:prstGeom prst="line">
            <a:avLst/>
          </a:prstGeom>
          <a:noFill/>
          <a:ln w="9525">
            <a:solidFill>
              <a:schemeClr val="tx1"/>
            </a:solidFill>
            <a:round/>
            <a:headEnd/>
            <a:tailEnd type="triangle" w="med" len="med"/>
          </a:ln>
        </p:spPr>
        <p:txBody>
          <a:bodyPr/>
          <a:lstStyle/>
          <a:p>
            <a:endParaRPr lang="zh-CN" altLang="en-US"/>
          </a:p>
        </p:txBody>
      </p:sp>
      <p:sp>
        <p:nvSpPr>
          <p:cNvPr id="105487" name="Line 15"/>
          <p:cNvSpPr>
            <a:spLocks noChangeShapeType="1"/>
          </p:cNvSpPr>
          <p:nvPr/>
        </p:nvSpPr>
        <p:spPr bwMode="auto">
          <a:xfrm flipH="1">
            <a:off x="5410200" y="2971800"/>
            <a:ext cx="1295400" cy="0"/>
          </a:xfrm>
          <a:prstGeom prst="line">
            <a:avLst/>
          </a:prstGeom>
          <a:noFill/>
          <a:ln w="9525">
            <a:solidFill>
              <a:schemeClr val="tx1"/>
            </a:solidFill>
            <a:round/>
            <a:headEnd/>
            <a:tailEnd type="triangle" w="med" len="med"/>
          </a:ln>
        </p:spPr>
        <p:txBody>
          <a:bodyPr/>
          <a:lstStyle/>
          <a:p>
            <a:endParaRPr lang="zh-CN" altLang="en-US"/>
          </a:p>
        </p:txBody>
      </p:sp>
      <p:sp>
        <p:nvSpPr>
          <p:cNvPr id="105488" name="Line 16"/>
          <p:cNvSpPr>
            <a:spLocks noChangeShapeType="1"/>
          </p:cNvSpPr>
          <p:nvPr/>
        </p:nvSpPr>
        <p:spPr bwMode="auto">
          <a:xfrm>
            <a:off x="5410200" y="5334000"/>
            <a:ext cx="0" cy="838200"/>
          </a:xfrm>
          <a:prstGeom prst="line">
            <a:avLst/>
          </a:prstGeom>
          <a:noFill/>
          <a:ln w="9525">
            <a:solidFill>
              <a:schemeClr val="tx1"/>
            </a:solidFill>
            <a:round/>
            <a:headEnd/>
            <a:tailEnd type="triangle" w="med" len="med"/>
          </a:ln>
        </p:spPr>
        <p:txBody>
          <a:bodyPr/>
          <a:lstStyle/>
          <a:p>
            <a:endParaRPr lang="zh-CN" altLang="en-US"/>
          </a:p>
        </p:txBody>
      </p:sp>
      <p:sp>
        <p:nvSpPr>
          <p:cNvPr id="105489" name="Line 17"/>
          <p:cNvSpPr>
            <a:spLocks noChangeShapeType="1"/>
          </p:cNvSpPr>
          <p:nvPr/>
        </p:nvSpPr>
        <p:spPr bwMode="auto">
          <a:xfrm flipH="1">
            <a:off x="5410200" y="5867400"/>
            <a:ext cx="990600" cy="0"/>
          </a:xfrm>
          <a:prstGeom prst="line">
            <a:avLst/>
          </a:prstGeom>
          <a:noFill/>
          <a:ln w="9525">
            <a:solidFill>
              <a:schemeClr val="tx1"/>
            </a:solidFill>
            <a:round/>
            <a:headEnd/>
            <a:tailEnd type="triangle" w="med" len="med"/>
          </a:ln>
        </p:spPr>
        <p:txBody>
          <a:bodyPr/>
          <a:lstStyle/>
          <a:p>
            <a:endParaRPr lang="zh-CN" altLang="en-US"/>
          </a:p>
        </p:txBody>
      </p:sp>
      <p:sp>
        <p:nvSpPr>
          <p:cNvPr id="14" name="灯片编号占位符 13"/>
          <p:cNvSpPr>
            <a:spLocks noGrp="1"/>
          </p:cNvSpPr>
          <p:nvPr>
            <p:ph type="sldNum" sz="quarter" idx="12"/>
          </p:nvPr>
        </p:nvSpPr>
        <p:spPr/>
        <p:txBody>
          <a:bodyPr/>
          <a:lstStyle/>
          <a:p>
            <a:pPr>
              <a:defRPr/>
            </a:pPr>
            <a:fld id="{297C79AA-C126-45BC-9481-050A611BAB6A}" type="slidenum">
              <a:rPr lang="en-US" altLang="zh-CN" smtClean="0"/>
              <a:pPr>
                <a:defRPr/>
              </a:pPr>
              <a:t>153</a:t>
            </a:fld>
            <a:endParaRPr lang="en-US" altLang="zh-CN"/>
          </a:p>
        </p:txBody>
      </p:sp>
    </p:spTree>
    <p:extLst>
      <p:ext uri="{BB962C8B-B14F-4D97-AF65-F5344CB8AC3E}">
        <p14:creationId xmlns:p14="http://schemas.microsoft.com/office/powerpoint/2010/main" val="265140888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3"/>
          <p:cNvPicPr>
            <a:picLocks noChangeAspect="1" noChangeArrowheads="1"/>
          </p:cNvPicPr>
          <p:nvPr/>
        </p:nvPicPr>
        <p:blipFill>
          <a:blip r:embed="rId2" cstate="print"/>
          <a:srcRect/>
          <a:stretch>
            <a:fillRect/>
          </a:stretch>
        </p:blipFill>
        <p:spPr bwMode="auto">
          <a:xfrm>
            <a:off x="2209800" y="762000"/>
            <a:ext cx="5257800" cy="990600"/>
          </a:xfrm>
          <a:prstGeom prst="rect">
            <a:avLst/>
          </a:prstGeom>
          <a:noFill/>
          <a:ln w="9525">
            <a:solidFill>
              <a:srgbClr val="0000FF"/>
            </a:solidFill>
            <a:miter lim="800000"/>
            <a:headEnd/>
            <a:tailEnd/>
          </a:ln>
        </p:spPr>
      </p:pic>
      <p:pic>
        <p:nvPicPr>
          <p:cNvPr id="106500" name="Picture 4"/>
          <p:cNvPicPr>
            <a:picLocks noChangeAspect="1" noChangeArrowheads="1"/>
          </p:cNvPicPr>
          <p:nvPr/>
        </p:nvPicPr>
        <p:blipFill>
          <a:blip r:embed="rId3" cstate="print"/>
          <a:srcRect/>
          <a:stretch>
            <a:fillRect/>
          </a:stretch>
        </p:blipFill>
        <p:spPr bwMode="auto">
          <a:xfrm>
            <a:off x="3276600" y="1981200"/>
            <a:ext cx="5105400" cy="1066800"/>
          </a:xfrm>
          <a:prstGeom prst="rect">
            <a:avLst/>
          </a:prstGeom>
          <a:noFill/>
          <a:ln w="9525">
            <a:solidFill>
              <a:srgbClr val="0000FF"/>
            </a:solidFill>
            <a:miter lim="800000"/>
            <a:headEnd/>
            <a:tailEnd/>
          </a:ln>
        </p:spPr>
      </p:pic>
      <p:pic>
        <p:nvPicPr>
          <p:cNvPr id="106501" name="Picture 5"/>
          <p:cNvPicPr>
            <a:picLocks noChangeAspect="1" noChangeArrowheads="1"/>
          </p:cNvPicPr>
          <p:nvPr/>
        </p:nvPicPr>
        <p:blipFill>
          <a:blip r:embed="rId4" cstate="print"/>
          <a:srcRect/>
          <a:stretch>
            <a:fillRect/>
          </a:stretch>
        </p:blipFill>
        <p:spPr bwMode="auto">
          <a:xfrm>
            <a:off x="3276600" y="3200400"/>
            <a:ext cx="3352800" cy="990600"/>
          </a:xfrm>
          <a:prstGeom prst="rect">
            <a:avLst/>
          </a:prstGeom>
          <a:noFill/>
          <a:ln w="9525">
            <a:solidFill>
              <a:srgbClr val="0000FF"/>
            </a:solidFill>
            <a:miter lim="800000"/>
            <a:headEnd/>
            <a:tailEnd/>
          </a:ln>
        </p:spPr>
      </p:pic>
      <p:pic>
        <p:nvPicPr>
          <p:cNvPr id="106502" name="Picture 6"/>
          <p:cNvPicPr>
            <a:picLocks noChangeAspect="1" noChangeArrowheads="1"/>
          </p:cNvPicPr>
          <p:nvPr/>
        </p:nvPicPr>
        <p:blipFill>
          <a:blip r:embed="rId5" cstate="print"/>
          <a:srcRect/>
          <a:stretch>
            <a:fillRect/>
          </a:stretch>
        </p:blipFill>
        <p:spPr bwMode="auto">
          <a:xfrm>
            <a:off x="3276600" y="4343400"/>
            <a:ext cx="3124200" cy="990600"/>
          </a:xfrm>
          <a:prstGeom prst="rect">
            <a:avLst/>
          </a:prstGeom>
          <a:noFill/>
          <a:ln w="9525">
            <a:solidFill>
              <a:srgbClr val="0000FF"/>
            </a:solidFill>
            <a:miter lim="800000"/>
            <a:headEnd/>
            <a:tailEnd/>
          </a:ln>
        </p:spPr>
      </p:pic>
      <p:pic>
        <p:nvPicPr>
          <p:cNvPr id="106504" name="Picture 8"/>
          <p:cNvPicPr>
            <a:picLocks noChangeAspect="1" noChangeArrowheads="1"/>
          </p:cNvPicPr>
          <p:nvPr/>
        </p:nvPicPr>
        <p:blipFill>
          <a:blip r:embed="rId6" cstate="print"/>
          <a:srcRect/>
          <a:stretch>
            <a:fillRect/>
          </a:stretch>
        </p:blipFill>
        <p:spPr bwMode="auto">
          <a:xfrm>
            <a:off x="2743200" y="5410200"/>
            <a:ext cx="6248400" cy="1066800"/>
          </a:xfrm>
          <a:prstGeom prst="rect">
            <a:avLst/>
          </a:prstGeom>
          <a:noFill/>
          <a:ln w="19050">
            <a:solidFill>
              <a:srgbClr val="FF0000"/>
            </a:solidFill>
            <a:miter lim="800000"/>
            <a:headEnd/>
            <a:tailEnd/>
          </a:ln>
        </p:spPr>
      </p:pic>
      <p:sp>
        <p:nvSpPr>
          <p:cNvPr id="7" name="灯片编号占位符 6"/>
          <p:cNvSpPr>
            <a:spLocks noGrp="1"/>
          </p:cNvSpPr>
          <p:nvPr>
            <p:ph type="sldNum" sz="quarter" idx="12"/>
          </p:nvPr>
        </p:nvSpPr>
        <p:spPr/>
        <p:txBody>
          <a:bodyPr/>
          <a:lstStyle/>
          <a:p>
            <a:pPr>
              <a:defRPr/>
            </a:pPr>
            <a:fld id="{297C79AA-C126-45BC-9481-050A611BAB6A}" type="slidenum">
              <a:rPr lang="en-US" altLang="zh-CN" smtClean="0"/>
              <a:pPr>
                <a:defRPr/>
              </a:pPr>
              <a:t>154</a:t>
            </a:fld>
            <a:endParaRPr lang="en-US" altLang="zh-CN"/>
          </a:p>
        </p:txBody>
      </p:sp>
    </p:spTree>
    <p:extLst>
      <p:ext uri="{BB962C8B-B14F-4D97-AF65-F5344CB8AC3E}">
        <p14:creationId xmlns:p14="http://schemas.microsoft.com/office/powerpoint/2010/main" val="407064155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9" name="Picture 9"/>
          <p:cNvPicPr>
            <a:picLocks noChangeAspect="1" noChangeArrowheads="1"/>
          </p:cNvPicPr>
          <p:nvPr/>
        </p:nvPicPr>
        <p:blipFill>
          <a:blip r:embed="rId2" cstate="print"/>
          <a:srcRect/>
          <a:stretch>
            <a:fillRect/>
          </a:stretch>
        </p:blipFill>
        <p:spPr bwMode="auto">
          <a:xfrm>
            <a:off x="2362200" y="990600"/>
            <a:ext cx="7145338" cy="457200"/>
          </a:xfrm>
          <a:prstGeom prst="rect">
            <a:avLst/>
          </a:prstGeom>
          <a:noFill/>
          <a:ln w="9525">
            <a:noFill/>
            <a:miter lim="800000"/>
            <a:headEnd/>
            <a:tailEnd/>
          </a:ln>
        </p:spPr>
      </p:pic>
      <p:pic>
        <p:nvPicPr>
          <p:cNvPr id="189450" name="Picture 10"/>
          <p:cNvPicPr>
            <a:picLocks noChangeAspect="1" noChangeArrowheads="1"/>
          </p:cNvPicPr>
          <p:nvPr/>
        </p:nvPicPr>
        <p:blipFill>
          <a:blip r:embed="rId3" cstate="print"/>
          <a:srcRect/>
          <a:stretch>
            <a:fillRect/>
          </a:stretch>
        </p:blipFill>
        <p:spPr bwMode="auto">
          <a:xfrm>
            <a:off x="4038600" y="1752600"/>
            <a:ext cx="3505200" cy="990600"/>
          </a:xfrm>
          <a:prstGeom prst="rect">
            <a:avLst/>
          </a:prstGeom>
          <a:noFill/>
          <a:ln w="9525">
            <a:solidFill>
              <a:srgbClr val="FF0000"/>
            </a:solidFill>
            <a:miter lim="800000"/>
            <a:headEnd/>
            <a:tailEnd/>
          </a:ln>
        </p:spPr>
      </p:pic>
      <p:sp>
        <p:nvSpPr>
          <p:cNvPr id="189453" name="Text Box 13"/>
          <p:cNvSpPr txBox="1">
            <a:spLocks noChangeArrowheads="1"/>
          </p:cNvSpPr>
          <p:nvPr/>
        </p:nvSpPr>
        <p:spPr bwMode="auto">
          <a:xfrm>
            <a:off x="2362200" y="3124200"/>
            <a:ext cx="7848600" cy="369332"/>
          </a:xfrm>
          <a:prstGeom prst="rect">
            <a:avLst/>
          </a:prstGeom>
          <a:noFill/>
          <a:ln w="9525">
            <a:noFill/>
            <a:miter lim="800000"/>
            <a:headEnd/>
            <a:tailEnd/>
          </a:ln>
        </p:spPr>
        <p:txBody>
          <a:bodyPr>
            <a:spAutoFit/>
          </a:bodyPr>
          <a:lstStyle/>
          <a:p>
            <a:pPr>
              <a:spcBef>
                <a:spcPct val="50000"/>
              </a:spcBef>
            </a:pPr>
            <a:r>
              <a:rPr lang="zh-CN" altLang="en-US" b="1">
                <a:latin typeface="宋体" pitchFamily="2" charset="-122"/>
              </a:rPr>
              <a:t>于是，在</a:t>
            </a:r>
            <a:r>
              <a:rPr lang="en-US" altLang="zh-CN" b="1"/>
              <a:t>1-</a:t>
            </a:r>
            <a:r>
              <a:rPr lang="en-US" altLang="zh-CN" b="1">
                <a:sym typeface="Symbol" pitchFamily="18" charset="2"/>
              </a:rPr>
              <a:t></a:t>
            </a:r>
            <a:r>
              <a:rPr lang="zh-CN" altLang="en-US" b="1">
                <a:latin typeface="宋体" pitchFamily="2" charset="-122"/>
              </a:rPr>
              <a:t>的置信度下，</a:t>
            </a:r>
            <a:r>
              <a:rPr lang="zh-CN" altLang="en-US" b="1">
                <a:solidFill>
                  <a:srgbClr val="FF0000"/>
                </a:solidFill>
                <a:latin typeface="楷体_GB2312" pitchFamily="49" charset="-122"/>
                <a:ea typeface="楷体_GB2312" pitchFamily="49" charset="-122"/>
              </a:rPr>
              <a:t>总体均值</a:t>
            </a:r>
            <a:r>
              <a:rPr lang="en-US" altLang="zh-CN" b="1"/>
              <a:t>E(Y|X</a:t>
            </a:r>
            <a:r>
              <a:rPr lang="en-US" altLang="zh-CN" b="1" baseline="-25000"/>
              <a:t>0</a:t>
            </a:r>
            <a:r>
              <a:rPr lang="en-US" altLang="zh-CN" b="1"/>
              <a:t>)</a:t>
            </a:r>
            <a:r>
              <a:rPr lang="zh-CN" altLang="en-US" b="1">
                <a:solidFill>
                  <a:srgbClr val="FF0000"/>
                </a:solidFill>
                <a:latin typeface="楷体_GB2312" pitchFamily="49" charset="-122"/>
                <a:ea typeface="楷体_GB2312" pitchFamily="49" charset="-122"/>
              </a:rPr>
              <a:t>的置信区间为</a:t>
            </a:r>
            <a:r>
              <a:rPr lang="zh-CN" altLang="en-US"/>
              <a:t> </a:t>
            </a:r>
          </a:p>
        </p:txBody>
      </p:sp>
      <p:pic>
        <p:nvPicPr>
          <p:cNvPr id="189454" name="Picture 14"/>
          <p:cNvPicPr>
            <a:picLocks noChangeAspect="1" noChangeArrowheads="1"/>
          </p:cNvPicPr>
          <p:nvPr/>
        </p:nvPicPr>
        <p:blipFill>
          <a:blip r:embed="rId4" cstate="print"/>
          <a:srcRect/>
          <a:stretch>
            <a:fillRect/>
          </a:stretch>
        </p:blipFill>
        <p:spPr bwMode="auto">
          <a:xfrm>
            <a:off x="3048000" y="3886200"/>
            <a:ext cx="5867400" cy="838200"/>
          </a:xfrm>
          <a:prstGeom prst="rect">
            <a:avLst/>
          </a:prstGeom>
          <a:noFill/>
          <a:ln w="19050">
            <a:solidFill>
              <a:srgbClr val="FF0000"/>
            </a:solidFill>
            <a:miter lim="800000"/>
            <a:headEnd/>
            <a:tailEnd/>
          </a:ln>
        </p:spPr>
      </p:pic>
      <p:sp>
        <p:nvSpPr>
          <p:cNvPr id="6" name="灯片编号占位符 5"/>
          <p:cNvSpPr>
            <a:spLocks noGrp="1"/>
          </p:cNvSpPr>
          <p:nvPr>
            <p:ph type="sldNum" sz="quarter" idx="12"/>
          </p:nvPr>
        </p:nvSpPr>
        <p:spPr/>
        <p:txBody>
          <a:bodyPr/>
          <a:lstStyle/>
          <a:p>
            <a:pPr>
              <a:defRPr/>
            </a:pPr>
            <a:fld id="{297C79AA-C126-45BC-9481-050A611BAB6A}" type="slidenum">
              <a:rPr lang="en-US" altLang="zh-CN" smtClean="0"/>
              <a:pPr>
                <a:defRPr/>
              </a:pPr>
              <a:t>155</a:t>
            </a:fld>
            <a:endParaRPr lang="en-US" altLang="zh-CN"/>
          </a:p>
        </p:txBody>
      </p:sp>
    </p:spTree>
    <p:extLst>
      <p:ext uri="{BB962C8B-B14F-4D97-AF65-F5344CB8AC3E}">
        <p14:creationId xmlns:p14="http://schemas.microsoft.com/office/powerpoint/2010/main" val="423100858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362200" y="304800"/>
            <a:ext cx="7543800" cy="579438"/>
          </a:xfrm>
          <a:prstGeom prst="rect">
            <a:avLst/>
          </a:prstGeom>
          <a:solidFill>
            <a:schemeClr val="bg1"/>
          </a:solidFill>
          <a:ln w="9525">
            <a:noFill/>
            <a:miter lim="800000"/>
            <a:headEnd/>
            <a:tailEnd/>
          </a:ln>
        </p:spPr>
        <p:txBody>
          <a:bodyPr>
            <a:spAutoFit/>
          </a:bodyPr>
          <a:lstStyle/>
          <a:p>
            <a:pPr>
              <a:spcBef>
                <a:spcPct val="50000"/>
              </a:spcBef>
            </a:pPr>
            <a:r>
              <a:rPr lang="en-US" altLang="zh-CN" sz="3200" b="1">
                <a:solidFill>
                  <a:schemeClr val="accent2"/>
                </a:solidFill>
                <a:latin typeface="楷体_GB2312" pitchFamily="49" charset="-122"/>
                <a:ea typeface="楷体_GB2312" pitchFamily="49" charset="-122"/>
              </a:rPr>
              <a:t>2</a:t>
            </a:r>
            <a:r>
              <a:rPr lang="zh-CN" altLang="en-US" sz="3200" b="1">
                <a:solidFill>
                  <a:schemeClr val="accent2"/>
                </a:solidFill>
                <a:latin typeface="楷体_GB2312" pitchFamily="49" charset="-122"/>
                <a:ea typeface="楷体_GB2312" pitchFamily="49" charset="-122"/>
              </a:rPr>
              <a:t>、总体个值预测值的预测区间</a:t>
            </a:r>
            <a:r>
              <a:rPr lang="zh-CN" altLang="en-US" sz="3200">
                <a:solidFill>
                  <a:schemeClr val="accent2"/>
                </a:solidFill>
                <a:latin typeface="楷体_GB2312" pitchFamily="49" charset="-122"/>
                <a:ea typeface="楷体_GB2312" pitchFamily="49" charset="-122"/>
              </a:rPr>
              <a:t> </a:t>
            </a:r>
          </a:p>
        </p:txBody>
      </p:sp>
      <p:pic>
        <p:nvPicPr>
          <p:cNvPr id="107524" name="Picture 4"/>
          <p:cNvPicPr>
            <a:picLocks noChangeAspect="1" noChangeArrowheads="1"/>
          </p:cNvPicPr>
          <p:nvPr/>
        </p:nvPicPr>
        <p:blipFill>
          <a:blip r:embed="rId2" cstate="print"/>
          <a:srcRect/>
          <a:stretch>
            <a:fillRect/>
          </a:stretch>
        </p:blipFill>
        <p:spPr bwMode="auto">
          <a:xfrm>
            <a:off x="4038600" y="1219200"/>
            <a:ext cx="3124200" cy="533400"/>
          </a:xfrm>
          <a:prstGeom prst="rect">
            <a:avLst/>
          </a:prstGeom>
          <a:noFill/>
          <a:ln w="9525">
            <a:solidFill>
              <a:srgbClr val="FF0000"/>
            </a:solidFill>
            <a:miter lim="800000"/>
            <a:headEnd/>
            <a:tailEnd/>
          </a:ln>
        </p:spPr>
      </p:pic>
      <p:pic>
        <p:nvPicPr>
          <p:cNvPr id="107526" name="Picture 6"/>
          <p:cNvPicPr>
            <a:picLocks noChangeAspect="1" noChangeArrowheads="1"/>
          </p:cNvPicPr>
          <p:nvPr/>
        </p:nvPicPr>
        <p:blipFill>
          <a:blip r:embed="rId3" cstate="print"/>
          <a:srcRect/>
          <a:stretch>
            <a:fillRect/>
          </a:stretch>
        </p:blipFill>
        <p:spPr bwMode="auto">
          <a:xfrm>
            <a:off x="3581400" y="1981200"/>
            <a:ext cx="4724400" cy="990600"/>
          </a:xfrm>
          <a:prstGeom prst="rect">
            <a:avLst/>
          </a:prstGeom>
          <a:noFill/>
          <a:ln w="9525">
            <a:solidFill>
              <a:srgbClr val="FF0000"/>
            </a:solidFill>
            <a:miter lim="800000"/>
            <a:headEnd/>
            <a:tailEnd/>
          </a:ln>
        </p:spPr>
      </p:pic>
      <p:pic>
        <p:nvPicPr>
          <p:cNvPr id="107528" name="Picture 8"/>
          <p:cNvPicPr>
            <a:picLocks noChangeAspect="1" noChangeArrowheads="1"/>
          </p:cNvPicPr>
          <p:nvPr/>
        </p:nvPicPr>
        <p:blipFill>
          <a:blip r:embed="rId4" cstate="print"/>
          <a:srcRect/>
          <a:stretch>
            <a:fillRect/>
          </a:stretch>
        </p:blipFill>
        <p:spPr bwMode="auto">
          <a:xfrm>
            <a:off x="4419600" y="3352800"/>
            <a:ext cx="2590800" cy="990600"/>
          </a:xfrm>
          <a:prstGeom prst="rect">
            <a:avLst/>
          </a:prstGeom>
          <a:noFill/>
          <a:ln w="9525">
            <a:solidFill>
              <a:srgbClr val="0000FF"/>
            </a:solidFill>
            <a:miter lim="800000"/>
            <a:headEnd/>
            <a:tailEnd/>
          </a:ln>
        </p:spPr>
      </p:pic>
      <p:sp>
        <p:nvSpPr>
          <p:cNvPr id="107531" name="Text Box 11"/>
          <p:cNvSpPr txBox="1">
            <a:spLocks noChangeArrowheads="1"/>
          </p:cNvSpPr>
          <p:nvPr/>
        </p:nvSpPr>
        <p:spPr bwMode="auto">
          <a:xfrm>
            <a:off x="2514600" y="4648201"/>
            <a:ext cx="6629400" cy="519113"/>
          </a:xfrm>
          <a:prstGeom prst="rect">
            <a:avLst/>
          </a:prstGeom>
          <a:noFill/>
          <a:ln w="9525">
            <a:noFill/>
            <a:miter lim="800000"/>
            <a:headEnd/>
            <a:tailEnd/>
          </a:ln>
        </p:spPr>
        <p:txBody>
          <a:bodyPr>
            <a:spAutoFit/>
          </a:bodyPr>
          <a:lstStyle/>
          <a:p>
            <a:pPr>
              <a:spcBef>
                <a:spcPct val="50000"/>
              </a:spcBef>
            </a:pPr>
            <a:r>
              <a:rPr lang="zh-CN" altLang="en-US" sz="2800" b="1">
                <a:latin typeface="宋体" pitchFamily="2" charset="-122"/>
              </a:rPr>
              <a:t>从而在</a:t>
            </a:r>
            <a:r>
              <a:rPr lang="en-US" altLang="zh-CN" sz="2800" b="1"/>
              <a:t>1-</a:t>
            </a:r>
            <a:r>
              <a:rPr lang="en-US" altLang="zh-CN" sz="2800" b="1">
                <a:sym typeface="Symbol" pitchFamily="18" charset="2"/>
              </a:rPr>
              <a:t></a:t>
            </a:r>
            <a:r>
              <a:rPr lang="zh-CN" altLang="en-US" sz="2800" b="1">
                <a:latin typeface="宋体" pitchFamily="2" charset="-122"/>
              </a:rPr>
              <a:t>的置信度下，</a:t>
            </a:r>
            <a:r>
              <a:rPr lang="en-US" altLang="zh-CN" sz="2800" b="1">
                <a:solidFill>
                  <a:srgbClr val="FF0000"/>
                </a:solidFill>
                <a:ea typeface="楷体_GB2312" pitchFamily="49" charset="-122"/>
              </a:rPr>
              <a:t>Y</a:t>
            </a:r>
            <a:r>
              <a:rPr lang="en-US" altLang="zh-CN" sz="2800" b="1" baseline="-25000">
                <a:solidFill>
                  <a:srgbClr val="FF0000"/>
                </a:solidFill>
                <a:ea typeface="楷体_GB2312" pitchFamily="49" charset="-122"/>
              </a:rPr>
              <a:t>0</a:t>
            </a:r>
            <a:r>
              <a:rPr lang="zh-CN" altLang="en-US" sz="2800" b="1">
                <a:solidFill>
                  <a:srgbClr val="FF0000"/>
                </a:solidFill>
                <a:latin typeface="楷体_GB2312" pitchFamily="49" charset="-122"/>
                <a:ea typeface="楷体_GB2312" pitchFamily="49" charset="-122"/>
              </a:rPr>
              <a:t>的置信区间</a:t>
            </a:r>
            <a:r>
              <a:rPr lang="zh-CN" altLang="en-US" sz="2800" b="1">
                <a:latin typeface="宋体" pitchFamily="2" charset="-122"/>
              </a:rPr>
              <a:t>为</a:t>
            </a:r>
            <a:r>
              <a:rPr lang="zh-CN" altLang="en-US"/>
              <a:t> </a:t>
            </a:r>
          </a:p>
        </p:txBody>
      </p:sp>
      <p:pic>
        <p:nvPicPr>
          <p:cNvPr id="107532" name="Picture 12"/>
          <p:cNvPicPr>
            <a:picLocks noChangeAspect="1" noChangeArrowheads="1"/>
          </p:cNvPicPr>
          <p:nvPr/>
        </p:nvPicPr>
        <p:blipFill>
          <a:blip r:embed="rId5" cstate="print"/>
          <a:srcRect/>
          <a:stretch>
            <a:fillRect/>
          </a:stretch>
        </p:blipFill>
        <p:spPr bwMode="auto">
          <a:xfrm>
            <a:off x="3276600" y="5410200"/>
            <a:ext cx="5410200" cy="762000"/>
          </a:xfrm>
          <a:prstGeom prst="rect">
            <a:avLst/>
          </a:prstGeom>
          <a:noFill/>
          <a:ln w="19050">
            <a:solidFill>
              <a:srgbClr val="FF0000"/>
            </a:solidFill>
            <a:miter lim="800000"/>
            <a:headEnd/>
            <a:tailEnd/>
          </a:ln>
        </p:spPr>
      </p:pic>
      <p:sp>
        <p:nvSpPr>
          <p:cNvPr id="107533" name="Line 13"/>
          <p:cNvSpPr>
            <a:spLocks noChangeShapeType="1"/>
          </p:cNvSpPr>
          <p:nvPr/>
        </p:nvSpPr>
        <p:spPr bwMode="auto">
          <a:xfrm>
            <a:off x="5562600" y="1752600"/>
            <a:ext cx="0" cy="228600"/>
          </a:xfrm>
          <a:prstGeom prst="line">
            <a:avLst/>
          </a:prstGeom>
          <a:noFill/>
          <a:ln w="9525">
            <a:solidFill>
              <a:schemeClr val="tx1"/>
            </a:solidFill>
            <a:round/>
            <a:headEnd/>
            <a:tailEnd type="triangle" w="med" len="med"/>
          </a:ln>
        </p:spPr>
        <p:txBody>
          <a:bodyPr/>
          <a:lstStyle/>
          <a:p>
            <a:endParaRPr lang="zh-CN" altLang="en-US"/>
          </a:p>
        </p:txBody>
      </p:sp>
      <p:sp>
        <p:nvSpPr>
          <p:cNvPr id="9" name="灯片编号占位符 8"/>
          <p:cNvSpPr>
            <a:spLocks noGrp="1"/>
          </p:cNvSpPr>
          <p:nvPr>
            <p:ph type="sldNum" sz="quarter" idx="12"/>
          </p:nvPr>
        </p:nvSpPr>
        <p:spPr/>
        <p:txBody>
          <a:bodyPr/>
          <a:lstStyle/>
          <a:p>
            <a:pPr>
              <a:defRPr/>
            </a:pPr>
            <a:fld id="{297C79AA-C126-45BC-9481-050A611BAB6A}" type="slidenum">
              <a:rPr lang="en-US" altLang="zh-CN" smtClean="0"/>
              <a:pPr>
                <a:defRPr/>
              </a:pPr>
              <a:t>156</a:t>
            </a:fld>
            <a:endParaRPr lang="en-US" altLang="zh-CN"/>
          </a:p>
        </p:txBody>
      </p:sp>
    </p:spTree>
    <p:extLst>
      <p:ext uri="{BB962C8B-B14F-4D97-AF65-F5344CB8AC3E}">
        <p14:creationId xmlns:p14="http://schemas.microsoft.com/office/powerpoint/2010/main" val="125990191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C225DDE-0828-44F9-9687-1C46D5C5095B}" type="slidenum">
              <a:rPr lang="zh-CN" altLang="en-US"/>
              <a:pPr/>
              <a:t>157</a:t>
            </a:fld>
            <a:r>
              <a:rPr lang="en-US" altLang="zh-CN"/>
              <a:t> of 99</a:t>
            </a:r>
          </a:p>
        </p:txBody>
      </p:sp>
      <p:sp>
        <p:nvSpPr>
          <p:cNvPr id="179202" name="Rectangle 2"/>
          <p:cNvSpPr>
            <a:spLocks noGrp="1" noChangeArrowheads="1"/>
          </p:cNvSpPr>
          <p:nvPr>
            <p:ph type="title"/>
          </p:nvPr>
        </p:nvSpPr>
        <p:spPr>
          <a:xfrm>
            <a:off x="2395539" y="6351"/>
            <a:ext cx="8162925" cy="1617663"/>
          </a:xfrm>
        </p:spPr>
        <p:txBody>
          <a:bodyPr/>
          <a:lstStyle/>
          <a:p>
            <a:r>
              <a:rPr lang="en-US" altLang="zh-CN" sz="3600" dirty="0"/>
              <a:t/>
            </a:r>
            <a:br>
              <a:rPr lang="en-US" altLang="zh-CN" sz="3600" dirty="0"/>
            </a:br>
            <a:r>
              <a:rPr lang="zh-CN" altLang="en-US" sz="3200" b="1" dirty="0"/>
              <a:t>在简单回归中加入非线性</a:t>
            </a:r>
          </a:p>
        </p:txBody>
      </p:sp>
      <p:sp>
        <p:nvSpPr>
          <p:cNvPr id="179203" name="Rectangle 3"/>
          <p:cNvSpPr>
            <a:spLocks noGrp="1" noChangeArrowheads="1"/>
          </p:cNvSpPr>
          <p:nvPr>
            <p:ph type="body" idx="1"/>
          </p:nvPr>
        </p:nvSpPr>
        <p:spPr/>
        <p:txBody>
          <a:bodyPr/>
          <a:lstStyle/>
          <a:p>
            <a:pPr>
              <a:lnSpc>
                <a:spcPct val="90000"/>
              </a:lnSpc>
            </a:pPr>
            <a:r>
              <a:rPr lang="zh-CN" altLang="en-US" dirty="0">
                <a:latin typeface="Times New Roman" charset="0"/>
              </a:rPr>
              <a:t>线性关系并不适合所有的经济学运用</a:t>
            </a:r>
          </a:p>
          <a:p>
            <a:pPr>
              <a:lnSpc>
                <a:spcPct val="90000"/>
              </a:lnSpc>
            </a:pPr>
            <a:endParaRPr lang="en-US" altLang="zh-CN" dirty="0"/>
          </a:p>
          <a:p>
            <a:pPr>
              <a:lnSpc>
                <a:spcPct val="90000"/>
              </a:lnSpc>
            </a:pPr>
            <a:r>
              <a:rPr lang="zh-CN" altLang="en-US" dirty="0"/>
              <a:t>然而，通过对因变量和自变量进行恰当的定义, 我们可以在简单回归分析中非常容易地处理许多</a:t>
            </a:r>
            <a:r>
              <a:rPr lang="en-US" altLang="zh-CN" i="1" dirty="0"/>
              <a:t>y</a:t>
            </a:r>
            <a:r>
              <a:rPr lang="zh-CN" altLang="en-US" dirty="0"/>
              <a:t>和</a:t>
            </a:r>
            <a:r>
              <a:rPr lang="en-US" altLang="zh-CN" i="1" dirty="0"/>
              <a:t>x</a:t>
            </a:r>
            <a:r>
              <a:rPr lang="zh-CN" altLang="en-US" dirty="0"/>
              <a:t>之间的非线性关系.</a:t>
            </a:r>
          </a:p>
        </p:txBody>
      </p:sp>
    </p:spTree>
    <p:extLst>
      <p:ext uri="{BB962C8B-B14F-4D97-AF65-F5344CB8AC3E}">
        <p14:creationId xmlns:p14="http://schemas.microsoft.com/office/powerpoint/2010/main" val="165370540"/>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CD545544-CEB7-47F8-8FFD-4982FD428BDA}" type="slidenum">
              <a:rPr lang="zh-CN" altLang="en-US"/>
              <a:pPr/>
              <a:t>158</a:t>
            </a:fld>
            <a:r>
              <a:rPr lang="en-US" altLang="zh-CN"/>
              <a:t> of 99</a:t>
            </a:r>
          </a:p>
        </p:txBody>
      </p:sp>
      <p:sp>
        <p:nvSpPr>
          <p:cNvPr id="182275" name="Rectangle 3"/>
          <p:cNvSpPr>
            <a:spLocks noGrp="1" noChangeArrowheads="1"/>
          </p:cNvSpPr>
          <p:nvPr>
            <p:ph type="body" idx="1"/>
          </p:nvPr>
        </p:nvSpPr>
        <p:spPr/>
        <p:txBody>
          <a:bodyPr/>
          <a:lstStyle/>
          <a:p>
            <a:pPr algn="just">
              <a:buFont typeface="Wingdings" pitchFamily="2" charset="2"/>
              <a:buNone/>
            </a:pPr>
            <a:r>
              <a:rPr kumimoji="0" lang="zh-CN" altLang="en-US" b="1" dirty="0" smtClean="0"/>
              <a:t>将</a:t>
            </a:r>
            <a:r>
              <a:rPr kumimoji="0" lang="zh-CN" altLang="en-US" b="1" dirty="0"/>
              <a:t>对数工资方程</a:t>
            </a:r>
          </a:p>
          <a:p>
            <a:pPr algn="just"/>
            <a:endParaRPr lang="en-US" altLang="zh-CN" dirty="0"/>
          </a:p>
          <a:p>
            <a:pPr algn="just"/>
            <a:endParaRPr lang="en-US" altLang="zh-CN" b="1" dirty="0"/>
          </a:p>
          <a:p>
            <a:pPr algn="just"/>
            <a:endParaRPr lang="en-US" altLang="zh-CN" b="1" dirty="0"/>
          </a:p>
          <a:p>
            <a:pPr algn="just">
              <a:buFont typeface="Wingdings" pitchFamily="2" charset="2"/>
              <a:buNone/>
            </a:pPr>
            <a:r>
              <a:rPr lang="zh-CN" altLang="en-US" b="1" dirty="0"/>
              <a:t>　</a:t>
            </a:r>
            <a:endParaRPr lang="en-US" altLang="zh-CN" b="1" dirty="0" smtClean="0"/>
          </a:p>
          <a:p>
            <a:pPr algn="just">
              <a:buFont typeface="Wingdings" pitchFamily="2" charset="2"/>
              <a:buNone/>
            </a:pPr>
            <a:r>
              <a:rPr lang="zh-CN" altLang="en-US" b="1" dirty="0" smtClean="0"/>
              <a:t>和</a:t>
            </a:r>
            <a:r>
              <a:rPr lang="zh-CN" altLang="en-US" b="1" dirty="0"/>
              <a:t>该方程相比</a:t>
            </a:r>
          </a:p>
        </p:txBody>
      </p:sp>
      <p:graphicFrame>
        <p:nvGraphicFramePr>
          <p:cNvPr id="182276" name="Object 4"/>
          <p:cNvGraphicFramePr>
            <a:graphicFrameLocks noChangeAspect="1"/>
          </p:cNvGraphicFramePr>
          <p:nvPr/>
        </p:nvGraphicFramePr>
        <p:xfrm>
          <a:off x="3719513" y="2997201"/>
          <a:ext cx="4546600" cy="568325"/>
        </p:xfrm>
        <a:graphic>
          <a:graphicData uri="http://schemas.openxmlformats.org/presentationml/2006/ole">
            <mc:AlternateContent xmlns:mc="http://schemas.openxmlformats.org/markup-compatibility/2006">
              <mc:Choice xmlns:v="urn:schemas-microsoft-com:vml" Requires="v">
                <p:oleObj spid="_x0000_s51337" name="Equation" r:id="rId3" imgW="1930320" imgH="241200" progId="Equation.DSMT4">
                  <p:embed/>
                </p:oleObj>
              </mc:Choice>
              <mc:Fallback>
                <p:oleObj name="Equation" r:id="rId3" imgW="1930320" imgH="241200" progId="Equation.DSMT4">
                  <p:embed/>
                  <p:pic>
                    <p:nvPicPr>
                      <p:cNvPr id="1822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2997201"/>
                        <a:ext cx="45466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277" name="Object 5"/>
          <p:cNvGraphicFramePr>
            <a:graphicFrameLocks noChangeAspect="1"/>
          </p:cNvGraphicFramePr>
          <p:nvPr/>
        </p:nvGraphicFramePr>
        <p:xfrm>
          <a:off x="4079875" y="3573464"/>
          <a:ext cx="1244600" cy="434975"/>
        </p:xfrm>
        <a:graphic>
          <a:graphicData uri="http://schemas.openxmlformats.org/presentationml/2006/ole">
            <mc:AlternateContent xmlns:mc="http://schemas.openxmlformats.org/markup-compatibility/2006">
              <mc:Choice xmlns:v="urn:schemas-microsoft-com:vml" Requires="v">
                <p:oleObj spid="_x0000_s51338" name="Equation" r:id="rId5" imgW="507960" imgH="177480" progId="Equation.DSMT4">
                  <p:embed/>
                </p:oleObj>
              </mc:Choice>
              <mc:Fallback>
                <p:oleObj name="Equation" r:id="rId5" imgW="507960" imgH="177480" progId="Equation.DSMT4">
                  <p:embed/>
                  <p:pic>
                    <p:nvPicPr>
                      <p:cNvPr id="18227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75" y="3573464"/>
                        <a:ext cx="12446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278" name="Object 6"/>
          <p:cNvGraphicFramePr>
            <a:graphicFrameLocks noChangeAspect="1"/>
          </p:cNvGraphicFramePr>
          <p:nvPr/>
        </p:nvGraphicFramePr>
        <p:xfrm>
          <a:off x="5880100" y="3573464"/>
          <a:ext cx="1803400" cy="515937"/>
        </p:xfrm>
        <a:graphic>
          <a:graphicData uri="http://schemas.openxmlformats.org/presentationml/2006/ole">
            <mc:AlternateContent xmlns:mc="http://schemas.openxmlformats.org/markup-compatibility/2006">
              <mc:Choice xmlns:v="urn:schemas-microsoft-com:vml" Requires="v">
                <p:oleObj spid="_x0000_s51339" name="Equation" r:id="rId7" imgW="711000" imgH="203040" progId="Equation.DSMT4">
                  <p:embed/>
                </p:oleObj>
              </mc:Choice>
              <mc:Fallback>
                <p:oleObj name="Equation" r:id="rId7" imgW="711000" imgH="203040" progId="Equation.DSMT4">
                  <p:embed/>
                  <p:pic>
                    <p:nvPicPr>
                      <p:cNvPr id="18227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0100" y="3573464"/>
                        <a:ext cx="18034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279" name="Object 7"/>
          <p:cNvGraphicFramePr>
            <a:graphicFrameLocks noChangeAspect="1"/>
          </p:cNvGraphicFramePr>
          <p:nvPr/>
        </p:nvGraphicFramePr>
        <p:xfrm>
          <a:off x="5664200" y="4941889"/>
          <a:ext cx="3678238" cy="477837"/>
        </p:xfrm>
        <a:graphic>
          <a:graphicData uri="http://schemas.openxmlformats.org/presentationml/2006/ole">
            <mc:AlternateContent xmlns:mc="http://schemas.openxmlformats.org/markup-compatibility/2006">
              <mc:Choice xmlns:v="urn:schemas-microsoft-com:vml" Requires="v">
                <p:oleObj spid="_x0000_s51340" name="Equation" r:id="rId9" imgW="1562040" imgH="203040" progId="Equation.DSMT4">
                  <p:embed/>
                </p:oleObj>
              </mc:Choice>
              <mc:Fallback>
                <p:oleObj name="Equation" r:id="rId9" imgW="1562040" imgH="203040" progId="Equation.DSMT4">
                  <p:embed/>
                  <p:pic>
                    <p:nvPicPr>
                      <p:cNvPr id="18227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4200" y="4941889"/>
                        <a:ext cx="3678238"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280" name="Object 8"/>
          <p:cNvGraphicFramePr>
            <a:graphicFrameLocks noChangeAspect="1"/>
          </p:cNvGraphicFramePr>
          <p:nvPr/>
        </p:nvGraphicFramePr>
        <p:xfrm>
          <a:off x="5664200" y="5589589"/>
          <a:ext cx="1803400" cy="515937"/>
        </p:xfrm>
        <a:graphic>
          <a:graphicData uri="http://schemas.openxmlformats.org/presentationml/2006/ole">
            <mc:AlternateContent xmlns:mc="http://schemas.openxmlformats.org/markup-compatibility/2006">
              <mc:Choice xmlns:v="urn:schemas-microsoft-com:vml" Requires="v">
                <p:oleObj spid="_x0000_s51341" name="Equation" r:id="rId11" imgW="711000" imgH="203040" progId="Equation.DSMT4">
                  <p:embed/>
                </p:oleObj>
              </mc:Choice>
              <mc:Fallback>
                <p:oleObj name="Equation" r:id="rId11" imgW="711000" imgH="203040" progId="Equation.DSMT4">
                  <p:embed/>
                  <p:pic>
                    <p:nvPicPr>
                      <p:cNvPr id="18228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4200" y="5589589"/>
                        <a:ext cx="18034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8019272"/>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6779806-4B65-4870-AE35-4EBBF6CA0AD9}" type="slidenum">
              <a:rPr lang="en-US" altLang="zh-CN"/>
              <a:pPr/>
              <a:t>159</a:t>
            </a:fld>
            <a:endParaRPr lang="en-US" altLang="zh-CN"/>
          </a:p>
        </p:txBody>
      </p:sp>
      <p:sp>
        <p:nvSpPr>
          <p:cNvPr id="189442" name="Rectangle 2"/>
          <p:cNvSpPr>
            <a:spLocks noGrp="1" noChangeArrowheads="1"/>
          </p:cNvSpPr>
          <p:nvPr>
            <p:ph type="title"/>
          </p:nvPr>
        </p:nvSpPr>
        <p:spPr>
          <a:xfrm>
            <a:off x="2209800" y="404664"/>
            <a:ext cx="7772400" cy="1143000"/>
          </a:xfrm>
        </p:spPr>
        <p:txBody>
          <a:bodyPr/>
          <a:lstStyle/>
          <a:p>
            <a:r>
              <a:rPr lang="zh-CN" altLang="en-US" sz="4000" dirty="0">
                <a:solidFill>
                  <a:srgbClr val="0000FF"/>
                </a:solidFill>
                <a:latin typeface="楷体_GB2312" pitchFamily="49" charset="-122"/>
                <a:ea typeface="楷体_GB2312" pitchFamily="49" charset="-122"/>
              </a:rPr>
              <a:t>讨论</a:t>
            </a:r>
            <a:r>
              <a:rPr lang="en-US" altLang="zh-CN" sz="4000" dirty="0">
                <a:solidFill>
                  <a:srgbClr val="0000FF"/>
                </a:solidFill>
                <a:latin typeface="楷体_GB2312" pitchFamily="49" charset="-122"/>
                <a:ea typeface="楷体_GB2312" pitchFamily="49" charset="-122"/>
              </a:rPr>
              <a:t>1-</a:t>
            </a:r>
            <a:r>
              <a:rPr lang="zh-CN" altLang="en-US" sz="4000" dirty="0">
                <a:solidFill>
                  <a:srgbClr val="0000FF"/>
                </a:solidFill>
                <a:latin typeface="楷体_GB2312" pitchFamily="49" charset="-122"/>
                <a:ea typeface="楷体_GB2312" pitchFamily="49" charset="-122"/>
              </a:rPr>
              <a:t>判断下列表达式是否正确</a:t>
            </a:r>
          </a:p>
        </p:txBody>
      </p:sp>
      <p:sp>
        <p:nvSpPr>
          <p:cNvPr id="189444"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wrap="none" anchor="ctr">
            <a:spAutoFit/>
          </a:bodyPr>
          <a:lstStyle/>
          <a:p>
            <a:endParaRPr lang="zh-CN" altLang="en-US"/>
          </a:p>
        </p:txBody>
      </p:sp>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0611"/>
          <a:stretch/>
        </p:blipFill>
        <p:spPr bwMode="auto">
          <a:xfrm>
            <a:off x="2783633" y="1484785"/>
            <a:ext cx="5686425" cy="114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nvPr>
        </p:nvGraphicFramePr>
        <p:xfrm>
          <a:off x="2711624" y="2545696"/>
          <a:ext cx="5543550" cy="3852862"/>
        </p:xfrm>
        <a:graphic>
          <a:graphicData uri="http://schemas.openxmlformats.org/presentationml/2006/ole">
            <mc:AlternateContent xmlns:mc="http://schemas.openxmlformats.org/markup-compatibility/2006">
              <mc:Choice xmlns:v="urn:schemas-microsoft-com:vml" Requires="v">
                <p:oleObj spid="_x0000_s52253" name="Equation" r:id="rId4" imgW="2120900" imgH="1473200" progId="Equation.DSMT4">
                  <p:embed/>
                </p:oleObj>
              </mc:Choice>
              <mc:Fallback>
                <p:oleObj name="Equation" r:id="rId4" imgW="2120900" imgH="1473200"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624" y="2545696"/>
                        <a:ext cx="5543550"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23376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1133702" y="957942"/>
            <a:ext cx="9675811" cy="4114800"/>
          </a:xfrm>
        </p:spPr>
        <p:txBody>
          <a:bodyPr/>
          <a:lstStyle/>
          <a:p>
            <a:r>
              <a:rPr lang="en-US" altLang="zh-CN" sz="3200" b="1" dirty="0">
                <a:effectLst>
                  <a:outerShdw blurRad="38100" dist="38100" dir="2700000" algn="tl">
                    <a:srgbClr val="C0C0C0"/>
                  </a:outerShdw>
                </a:effectLst>
              </a:rPr>
              <a:t>7.</a:t>
            </a:r>
            <a:r>
              <a:rPr lang="zh-CN" altLang="en-US" sz="3200" b="1" dirty="0">
                <a:effectLst>
                  <a:outerShdw blurRad="38100" dist="38100" dir="2700000" algn="tl">
                    <a:srgbClr val="C0C0C0"/>
                  </a:outerShdw>
                </a:effectLst>
              </a:rPr>
              <a:t>相关分析与回归分析的步骤</a:t>
            </a:r>
          </a:p>
          <a:p>
            <a:pPr lvl="1"/>
            <a:endParaRPr lang="en-US" altLang="zh-CN" b="1" dirty="0" smtClean="0"/>
          </a:p>
          <a:p>
            <a:pPr lvl="1"/>
            <a:r>
              <a:rPr lang="zh-CN" altLang="en-US" b="1" dirty="0" smtClean="0"/>
              <a:t>进行</a:t>
            </a:r>
            <a:r>
              <a:rPr lang="zh-CN" altLang="en-US" b="1" dirty="0"/>
              <a:t>相关关系的定性分析</a:t>
            </a:r>
          </a:p>
          <a:p>
            <a:pPr lvl="1"/>
            <a:r>
              <a:rPr lang="zh-CN" altLang="en-US" b="1" dirty="0"/>
              <a:t>确定回归方程</a:t>
            </a:r>
          </a:p>
          <a:p>
            <a:pPr lvl="1"/>
            <a:r>
              <a:rPr lang="zh-CN" altLang="en-US" b="1" dirty="0"/>
              <a:t>计算相关系数或相关指数，对回归方程进行显著性检验。</a:t>
            </a:r>
          </a:p>
          <a:p>
            <a:pPr lvl="1"/>
            <a:r>
              <a:rPr lang="zh-CN" altLang="en-US" b="1" dirty="0"/>
              <a:t>利用回归方程式进行推算和预测</a:t>
            </a:r>
          </a:p>
          <a:p>
            <a:pPr lvl="1"/>
            <a:r>
              <a:rPr lang="zh-CN" altLang="en-US" b="1" dirty="0"/>
              <a:t>对推算和预测作出置信区间估计。</a:t>
            </a:r>
          </a:p>
        </p:txBody>
      </p:sp>
    </p:spTree>
    <p:extLst>
      <p:ext uri="{BB962C8B-B14F-4D97-AF65-F5344CB8AC3E}">
        <p14:creationId xmlns:p14="http://schemas.microsoft.com/office/powerpoint/2010/main" val="230248338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CA023C49-87E0-40C2-95A7-D2C45309618A}" type="slidenum">
              <a:rPr lang="en-US" altLang="zh-CN"/>
              <a:pPr/>
              <a:t>160</a:t>
            </a:fld>
            <a:endParaRPr lang="en-US" altLang="zh-CN"/>
          </a:p>
        </p:txBody>
      </p:sp>
      <p:sp>
        <p:nvSpPr>
          <p:cNvPr id="192514" name="Rectangle 2"/>
          <p:cNvSpPr>
            <a:spLocks noGrp="1" noChangeArrowheads="1"/>
          </p:cNvSpPr>
          <p:nvPr>
            <p:ph type="title"/>
          </p:nvPr>
        </p:nvSpPr>
        <p:spPr/>
        <p:txBody>
          <a:bodyPr/>
          <a:lstStyle/>
          <a:p>
            <a:r>
              <a:rPr lang="zh-CN" altLang="en-US">
                <a:solidFill>
                  <a:srgbClr val="0000FF"/>
                </a:solidFill>
                <a:ea typeface="楷体_GB2312" pitchFamily="49" charset="-122"/>
              </a:rPr>
              <a:t>判断下列描述是否正确</a:t>
            </a:r>
          </a:p>
        </p:txBody>
      </p:sp>
      <p:sp>
        <p:nvSpPr>
          <p:cNvPr id="192515" name="Rectangle 3"/>
          <p:cNvSpPr>
            <a:spLocks noGrp="1" noChangeArrowheads="1"/>
          </p:cNvSpPr>
          <p:nvPr>
            <p:ph type="body" idx="1"/>
          </p:nvPr>
        </p:nvSpPr>
        <p:spPr>
          <a:xfrm>
            <a:off x="2208213" y="1557338"/>
            <a:ext cx="7772400" cy="4114800"/>
          </a:xfrm>
        </p:spPr>
        <p:txBody>
          <a:bodyPr/>
          <a:lstStyle/>
          <a:p>
            <a:pPr>
              <a:lnSpc>
                <a:spcPct val="90000"/>
              </a:lnSpc>
            </a:pPr>
            <a:endParaRPr lang="zh-CN" altLang="en-US" dirty="0"/>
          </a:p>
          <a:p>
            <a:pPr>
              <a:lnSpc>
                <a:spcPct val="90000"/>
              </a:lnSpc>
            </a:pPr>
            <a:endParaRPr lang="zh-CN" altLang="en-US" dirty="0"/>
          </a:p>
          <a:p>
            <a:pPr>
              <a:lnSpc>
                <a:spcPct val="90000"/>
              </a:lnSpc>
            </a:pPr>
            <a:r>
              <a:rPr lang="zh-CN" altLang="en-US" dirty="0"/>
              <a:t>该回归模型的残差平方和很大，说明拟合效果很</a:t>
            </a:r>
            <a:r>
              <a:rPr lang="zh-CN" altLang="en-US" dirty="0" smtClean="0"/>
              <a:t>差？</a:t>
            </a:r>
            <a:endParaRPr lang="zh-CN" altLang="en-US" dirty="0"/>
          </a:p>
          <a:p>
            <a:pPr>
              <a:lnSpc>
                <a:spcPct val="90000"/>
              </a:lnSpc>
            </a:pPr>
            <a:endParaRPr lang="en-US" altLang="zh-CN" dirty="0"/>
          </a:p>
        </p:txBody>
      </p:sp>
      <p:sp>
        <p:nvSpPr>
          <p:cNvPr id="192516"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192518" name="Rectangle 6"/>
          <p:cNvSpPr>
            <a:spLocks noChangeArrowheads="1"/>
          </p:cNvSpPr>
          <p:nvPr/>
        </p:nvSpPr>
        <p:spPr bwMode="auto">
          <a:xfrm>
            <a:off x="1524001" y="3030022"/>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192520"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129788722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r>
              <a:rPr lang="en-US" altLang="zh-CN" dirty="0" smtClean="0"/>
              <a:t>1</a:t>
            </a:r>
            <a:endParaRPr lang="zh-CN" altLang="en-US" dirty="0"/>
          </a:p>
        </p:txBody>
      </p:sp>
      <p:graphicFrame>
        <p:nvGraphicFramePr>
          <p:cNvPr id="5" name="内容占位符 4"/>
          <p:cNvGraphicFramePr>
            <a:graphicFrameLocks noGrp="1"/>
          </p:cNvGraphicFramePr>
          <p:nvPr>
            <p:ph idx="1"/>
            <p:extLst/>
          </p:nvPr>
        </p:nvGraphicFramePr>
        <p:xfrm>
          <a:off x="2135560" y="2780929"/>
          <a:ext cx="7772400" cy="3377565"/>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70840">
                <a:tc>
                  <a:txBody>
                    <a:bodyPr/>
                    <a:lstStyle/>
                    <a:p>
                      <a:pPr algn="ctr" fontAlgn="ctr"/>
                      <a:r>
                        <a:rPr lang="en-US" sz="2400" b="1" i="0" u="none" strike="noStrike">
                          <a:solidFill>
                            <a:srgbClr val="000000"/>
                          </a:solidFill>
                          <a:effectLst/>
                          <a:latin typeface="宋体"/>
                        </a:rPr>
                        <a:t>student</a:t>
                      </a:r>
                    </a:p>
                  </a:txBody>
                  <a:tcPr marL="9525" marR="9525" marT="9525" marB="0" anchor="ctr"/>
                </a:tc>
                <a:tc>
                  <a:txBody>
                    <a:bodyPr/>
                    <a:lstStyle/>
                    <a:p>
                      <a:pPr algn="ctr" fontAlgn="ctr"/>
                      <a:r>
                        <a:rPr lang="en-US" sz="2400" b="1" i="0" u="none" strike="noStrike">
                          <a:solidFill>
                            <a:srgbClr val="000000"/>
                          </a:solidFill>
                          <a:effectLst/>
                          <a:latin typeface="宋体"/>
                        </a:rPr>
                        <a:t>GPA</a:t>
                      </a:r>
                    </a:p>
                  </a:txBody>
                  <a:tcPr marL="9525" marR="9525" marT="9525" marB="0" anchor="ctr"/>
                </a:tc>
                <a:tc>
                  <a:txBody>
                    <a:bodyPr/>
                    <a:lstStyle/>
                    <a:p>
                      <a:pPr algn="ctr" fontAlgn="ctr"/>
                      <a:r>
                        <a:rPr lang="en-US" sz="2400" b="1" i="0" u="none" strike="noStrike">
                          <a:solidFill>
                            <a:srgbClr val="000000"/>
                          </a:solidFill>
                          <a:effectLst/>
                          <a:latin typeface="宋体"/>
                        </a:rPr>
                        <a:t>ACT</a:t>
                      </a:r>
                    </a:p>
                  </a:txBody>
                  <a:tcPr marL="9525" marR="9525" marT="9525" marB="0" anchor="ctr"/>
                </a:tc>
                <a:extLst>
                  <a:ext uri="{0D108BD9-81ED-4DB2-BD59-A6C34878D82A}">
                    <a16:rowId xmlns:a16="http://schemas.microsoft.com/office/drawing/2014/main" val="10000"/>
                  </a:ext>
                </a:extLst>
              </a:tr>
              <a:tr h="370840">
                <a:tc>
                  <a:txBody>
                    <a:bodyPr/>
                    <a:lstStyle/>
                    <a:p>
                      <a:pPr algn="ctr" fontAlgn="ctr"/>
                      <a:r>
                        <a:rPr lang="en-US" altLang="zh-CN" sz="2400" b="1" i="0" u="none" strike="noStrike">
                          <a:solidFill>
                            <a:srgbClr val="000000"/>
                          </a:solidFill>
                          <a:effectLst/>
                          <a:latin typeface="宋体"/>
                        </a:rPr>
                        <a:t>1</a:t>
                      </a:r>
                    </a:p>
                  </a:txBody>
                  <a:tcPr marL="9525" marR="9525" marT="9525" marB="0" anchor="ctr"/>
                </a:tc>
                <a:tc>
                  <a:txBody>
                    <a:bodyPr/>
                    <a:lstStyle/>
                    <a:p>
                      <a:pPr algn="ctr" fontAlgn="ctr"/>
                      <a:r>
                        <a:rPr lang="en-US" altLang="zh-CN" sz="2400" b="1" i="0" u="none" strike="noStrike">
                          <a:solidFill>
                            <a:srgbClr val="000000"/>
                          </a:solidFill>
                          <a:effectLst/>
                          <a:latin typeface="宋体"/>
                        </a:rPr>
                        <a:t>2.8</a:t>
                      </a:r>
                    </a:p>
                  </a:txBody>
                  <a:tcPr marL="9525" marR="9525" marT="9525" marB="0" anchor="ctr"/>
                </a:tc>
                <a:tc>
                  <a:txBody>
                    <a:bodyPr/>
                    <a:lstStyle/>
                    <a:p>
                      <a:pPr algn="ctr" fontAlgn="ctr"/>
                      <a:r>
                        <a:rPr lang="en-US" altLang="zh-CN" sz="2400" b="1" i="0" u="none" strike="noStrike">
                          <a:solidFill>
                            <a:srgbClr val="000000"/>
                          </a:solidFill>
                          <a:effectLst/>
                          <a:latin typeface="宋体"/>
                        </a:rPr>
                        <a:t>21</a:t>
                      </a:r>
                    </a:p>
                  </a:txBody>
                  <a:tcPr marL="9525" marR="9525" marT="9525" marB="0" anchor="ctr"/>
                </a:tc>
                <a:extLst>
                  <a:ext uri="{0D108BD9-81ED-4DB2-BD59-A6C34878D82A}">
                    <a16:rowId xmlns:a16="http://schemas.microsoft.com/office/drawing/2014/main" val="10001"/>
                  </a:ext>
                </a:extLst>
              </a:tr>
              <a:tr h="370840">
                <a:tc>
                  <a:txBody>
                    <a:bodyPr/>
                    <a:lstStyle/>
                    <a:p>
                      <a:pPr algn="ctr" fontAlgn="ctr"/>
                      <a:r>
                        <a:rPr lang="en-US" altLang="zh-CN" sz="2400" b="1" i="0" u="none" strike="noStrike">
                          <a:solidFill>
                            <a:srgbClr val="000000"/>
                          </a:solidFill>
                          <a:effectLst/>
                          <a:latin typeface="宋体"/>
                        </a:rPr>
                        <a:t>2</a:t>
                      </a:r>
                    </a:p>
                  </a:txBody>
                  <a:tcPr marL="9525" marR="9525" marT="9525" marB="0" anchor="ctr"/>
                </a:tc>
                <a:tc>
                  <a:txBody>
                    <a:bodyPr/>
                    <a:lstStyle/>
                    <a:p>
                      <a:pPr algn="ctr" fontAlgn="ctr"/>
                      <a:r>
                        <a:rPr lang="en-US" altLang="zh-CN" sz="2400" b="1" i="0" u="none" strike="noStrike">
                          <a:solidFill>
                            <a:srgbClr val="000000"/>
                          </a:solidFill>
                          <a:effectLst/>
                          <a:latin typeface="宋体"/>
                        </a:rPr>
                        <a:t>3.4</a:t>
                      </a:r>
                    </a:p>
                  </a:txBody>
                  <a:tcPr marL="9525" marR="9525" marT="9525" marB="0" anchor="ctr"/>
                </a:tc>
                <a:tc>
                  <a:txBody>
                    <a:bodyPr/>
                    <a:lstStyle/>
                    <a:p>
                      <a:pPr algn="ctr" fontAlgn="ctr"/>
                      <a:r>
                        <a:rPr lang="en-US" altLang="zh-CN" sz="2400" b="1" i="0" u="none" strike="noStrike">
                          <a:solidFill>
                            <a:srgbClr val="000000"/>
                          </a:solidFill>
                          <a:effectLst/>
                          <a:latin typeface="宋体"/>
                        </a:rPr>
                        <a:t>24</a:t>
                      </a:r>
                    </a:p>
                  </a:txBody>
                  <a:tcPr marL="9525" marR="9525" marT="9525" marB="0" anchor="ctr"/>
                </a:tc>
                <a:extLst>
                  <a:ext uri="{0D108BD9-81ED-4DB2-BD59-A6C34878D82A}">
                    <a16:rowId xmlns:a16="http://schemas.microsoft.com/office/drawing/2014/main" val="10002"/>
                  </a:ext>
                </a:extLst>
              </a:tr>
              <a:tr h="370840">
                <a:tc>
                  <a:txBody>
                    <a:bodyPr/>
                    <a:lstStyle/>
                    <a:p>
                      <a:pPr algn="ctr" fontAlgn="ctr"/>
                      <a:r>
                        <a:rPr lang="en-US" altLang="zh-CN" sz="2400" b="1" i="0" u="none" strike="noStrike">
                          <a:solidFill>
                            <a:srgbClr val="000000"/>
                          </a:solidFill>
                          <a:effectLst/>
                          <a:latin typeface="宋体"/>
                        </a:rPr>
                        <a:t>3</a:t>
                      </a:r>
                    </a:p>
                  </a:txBody>
                  <a:tcPr marL="9525" marR="9525" marT="9525" marB="0" anchor="ctr"/>
                </a:tc>
                <a:tc>
                  <a:txBody>
                    <a:bodyPr/>
                    <a:lstStyle/>
                    <a:p>
                      <a:pPr algn="ctr" fontAlgn="ctr"/>
                      <a:r>
                        <a:rPr lang="en-US" altLang="zh-CN" sz="2400" b="1" i="0" u="none" strike="noStrike">
                          <a:solidFill>
                            <a:srgbClr val="000000"/>
                          </a:solidFill>
                          <a:effectLst/>
                          <a:latin typeface="宋体"/>
                        </a:rPr>
                        <a:t>3</a:t>
                      </a:r>
                    </a:p>
                  </a:txBody>
                  <a:tcPr marL="9525" marR="9525" marT="9525" marB="0" anchor="ctr"/>
                </a:tc>
                <a:tc>
                  <a:txBody>
                    <a:bodyPr/>
                    <a:lstStyle/>
                    <a:p>
                      <a:pPr algn="ctr" fontAlgn="ctr"/>
                      <a:r>
                        <a:rPr lang="en-US" altLang="zh-CN" sz="2400" b="1" i="0" u="none" strike="noStrike">
                          <a:solidFill>
                            <a:srgbClr val="000000"/>
                          </a:solidFill>
                          <a:effectLst/>
                          <a:latin typeface="宋体"/>
                        </a:rPr>
                        <a:t>26</a:t>
                      </a:r>
                    </a:p>
                  </a:txBody>
                  <a:tcPr marL="9525" marR="9525" marT="9525" marB="0" anchor="ctr"/>
                </a:tc>
                <a:extLst>
                  <a:ext uri="{0D108BD9-81ED-4DB2-BD59-A6C34878D82A}">
                    <a16:rowId xmlns:a16="http://schemas.microsoft.com/office/drawing/2014/main" val="10003"/>
                  </a:ext>
                </a:extLst>
              </a:tr>
              <a:tr h="370840">
                <a:tc>
                  <a:txBody>
                    <a:bodyPr/>
                    <a:lstStyle/>
                    <a:p>
                      <a:pPr algn="ctr" fontAlgn="ctr"/>
                      <a:r>
                        <a:rPr lang="en-US" altLang="zh-CN" sz="2400" b="1" i="0" u="none" strike="noStrike">
                          <a:solidFill>
                            <a:srgbClr val="000000"/>
                          </a:solidFill>
                          <a:effectLst/>
                          <a:latin typeface="宋体"/>
                        </a:rPr>
                        <a:t>4</a:t>
                      </a:r>
                    </a:p>
                  </a:txBody>
                  <a:tcPr marL="9525" marR="9525" marT="9525" marB="0" anchor="ctr"/>
                </a:tc>
                <a:tc>
                  <a:txBody>
                    <a:bodyPr/>
                    <a:lstStyle/>
                    <a:p>
                      <a:pPr algn="ctr" fontAlgn="ctr"/>
                      <a:r>
                        <a:rPr lang="en-US" altLang="zh-CN" sz="2400" b="1" i="0" u="none" strike="noStrike">
                          <a:solidFill>
                            <a:srgbClr val="000000"/>
                          </a:solidFill>
                          <a:effectLst/>
                          <a:latin typeface="宋体"/>
                        </a:rPr>
                        <a:t>3.5</a:t>
                      </a:r>
                    </a:p>
                  </a:txBody>
                  <a:tcPr marL="9525" marR="9525" marT="9525" marB="0" anchor="ctr"/>
                </a:tc>
                <a:tc>
                  <a:txBody>
                    <a:bodyPr/>
                    <a:lstStyle/>
                    <a:p>
                      <a:pPr algn="ctr" fontAlgn="ctr"/>
                      <a:r>
                        <a:rPr lang="en-US" altLang="zh-CN" sz="2400" b="1" i="0" u="none" strike="noStrike">
                          <a:solidFill>
                            <a:srgbClr val="000000"/>
                          </a:solidFill>
                          <a:effectLst/>
                          <a:latin typeface="宋体"/>
                        </a:rPr>
                        <a:t>27</a:t>
                      </a:r>
                    </a:p>
                  </a:txBody>
                  <a:tcPr marL="9525" marR="9525" marT="9525" marB="0" anchor="ctr"/>
                </a:tc>
                <a:extLst>
                  <a:ext uri="{0D108BD9-81ED-4DB2-BD59-A6C34878D82A}">
                    <a16:rowId xmlns:a16="http://schemas.microsoft.com/office/drawing/2014/main" val="10004"/>
                  </a:ext>
                </a:extLst>
              </a:tr>
              <a:tr h="370840">
                <a:tc>
                  <a:txBody>
                    <a:bodyPr/>
                    <a:lstStyle/>
                    <a:p>
                      <a:pPr algn="ctr" fontAlgn="ctr"/>
                      <a:r>
                        <a:rPr lang="en-US" altLang="zh-CN" sz="2400" b="1" i="0" u="none" strike="noStrike">
                          <a:solidFill>
                            <a:srgbClr val="000000"/>
                          </a:solidFill>
                          <a:effectLst/>
                          <a:latin typeface="宋体"/>
                        </a:rPr>
                        <a:t>5</a:t>
                      </a:r>
                    </a:p>
                  </a:txBody>
                  <a:tcPr marL="9525" marR="9525" marT="9525" marB="0" anchor="ctr"/>
                </a:tc>
                <a:tc>
                  <a:txBody>
                    <a:bodyPr/>
                    <a:lstStyle/>
                    <a:p>
                      <a:pPr algn="ctr" fontAlgn="ctr"/>
                      <a:r>
                        <a:rPr lang="en-US" altLang="zh-CN" sz="2400" b="1" i="0" u="none" strike="noStrike">
                          <a:solidFill>
                            <a:srgbClr val="000000"/>
                          </a:solidFill>
                          <a:effectLst/>
                          <a:latin typeface="宋体"/>
                        </a:rPr>
                        <a:t>3.6</a:t>
                      </a:r>
                    </a:p>
                  </a:txBody>
                  <a:tcPr marL="9525" marR="9525" marT="9525" marB="0" anchor="ctr"/>
                </a:tc>
                <a:tc>
                  <a:txBody>
                    <a:bodyPr/>
                    <a:lstStyle/>
                    <a:p>
                      <a:pPr algn="ctr" fontAlgn="ctr"/>
                      <a:r>
                        <a:rPr lang="en-US" altLang="zh-CN" sz="2400" b="1" i="0" u="none" strike="noStrike">
                          <a:solidFill>
                            <a:srgbClr val="000000"/>
                          </a:solidFill>
                          <a:effectLst/>
                          <a:latin typeface="宋体"/>
                        </a:rPr>
                        <a:t>29</a:t>
                      </a:r>
                    </a:p>
                  </a:txBody>
                  <a:tcPr marL="9525" marR="9525" marT="9525" marB="0" anchor="ctr"/>
                </a:tc>
                <a:extLst>
                  <a:ext uri="{0D108BD9-81ED-4DB2-BD59-A6C34878D82A}">
                    <a16:rowId xmlns:a16="http://schemas.microsoft.com/office/drawing/2014/main" val="10005"/>
                  </a:ext>
                </a:extLst>
              </a:tr>
              <a:tr h="370840">
                <a:tc>
                  <a:txBody>
                    <a:bodyPr/>
                    <a:lstStyle/>
                    <a:p>
                      <a:pPr algn="ctr" fontAlgn="ctr"/>
                      <a:r>
                        <a:rPr lang="en-US" altLang="zh-CN" sz="2400" b="1" i="0" u="none" strike="noStrike">
                          <a:solidFill>
                            <a:srgbClr val="000000"/>
                          </a:solidFill>
                          <a:effectLst/>
                          <a:latin typeface="宋体"/>
                        </a:rPr>
                        <a:t>6</a:t>
                      </a:r>
                    </a:p>
                  </a:txBody>
                  <a:tcPr marL="9525" marR="9525" marT="9525" marB="0" anchor="ctr"/>
                </a:tc>
                <a:tc>
                  <a:txBody>
                    <a:bodyPr/>
                    <a:lstStyle/>
                    <a:p>
                      <a:pPr algn="ctr" fontAlgn="ctr"/>
                      <a:r>
                        <a:rPr lang="en-US" altLang="zh-CN" sz="2400" b="1" i="0" u="none" strike="noStrike">
                          <a:solidFill>
                            <a:srgbClr val="000000"/>
                          </a:solidFill>
                          <a:effectLst/>
                          <a:latin typeface="宋体"/>
                        </a:rPr>
                        <a:t>3</a:t>
                      </a:r>
                    </a:p>
                  </a:txBody>
                  <a:tcPr marL="9525" marR="9525" marT="9525" marB="0" anchor="ctr"/>
                </a:tc>
                <a:tc>
                  <a:txBody>
                    <a:bodyPr/>
                    <a:lstStyle/>
                    <a:p>
                      <a:pPr algn="ctr" fontAlgn="ctr"/>
                      <a:r>
                        <a:rPr lang="en-US" altLang="zh-CN" sz="2400" b="1" i="0" u="none" strike="noStrike">
                          <a:solidFill>
                            <a:srgbClr val="000000"/>
                          </a:solidFill>
                          <a:effectLst/>
                          <a:latin typeface="宋体"/>
                        </a:rPr>
                        <a:t>25</a:t>
                      </a:r>
                    </a:p>
                  </a:txBody>
                  <a:tcPr marL="9525" marR="9525" marT="9525" marB="0" anchor="ctr"/>
                </a:tc>
                <a:extLst>
                  <a:ext uri="{0D108BD9-81ED-4DB2-BD59-A6C34878D82A}">
                    <a16:rowId xmlns:a16="http://schemas.microsoft.com/office/drawing/2014/main" val="10006"/>
                  </a:ext>
                </a:extLst>
              </a:tr>
              <a:tr h="370840">
                <a:tc>
                  <a:txBody>
                    <a:bodyPr/>
                    <a:lstStyle/>
                    <a:p>
                      <a:pPr algn="ctr" fontAlgn="ctr"/>
                      <a:r>
                        <a:rPr lang="en-US" altLang="zh-CN" sz="2400" b="1" i="0" u="none" strike="noStrike">
                          <a:solidFill>
                            <a:srgbClr val="000000"/>
                          </a:solidFill>
                          <a:effectLst/>
                          <a:latin typeface="宋体"/>
                        </a:rPr>
                        <a:t>7</a:t>
                      </a:r>
                    </a:p>
                  </a:txBody>
                  <a:tcPr marL="9525" marR="9525" marT="9525" marB="0" anchor="ctr"/>
                </a:tc>
                <a:tc>
                  <a:txBody>
                    <a:bodyPr/>
                    <a:lstStyle/>
                    <a:p>
                      <a:pPr algn="ctr" fontAlgn="ctr"/>
                      <a:r>
                        <a:rPr lang="en-US" altLang="zh-CN" sz="2400" b="1" i="0" u="none" strike="noStrike">
                          <a:solidFill>
                            <a:srgbClr val="000000"/>
                          </a:solidFill>
                          <a:effectLst/>
                          <a:latin typeface="宋体"/>
                        </a:rPr>
                        <a:t>2.7</a:t>
                      </a:r>
                    </a:p>
                  </a:txBody>
                  <a:tcPr marL="9525" marR="9525" marT="9525" marB="0" anchor="ctr"/>
                </a:tc>
                <a:tc>
                  <a:txBody>
                    <a:bodyPr/>
                    <a:lstStyle/>
                    <a:p>
                      <a:pPr algn="ctr" fontAlgn="ctr"/>
                      <a:r>
                        <a:rPr lang="en-US" altLang="zh-CN" sz="2400" b="1" i="0" u="none" strike="noStrike">
                          <a:solidFill>
                            <a:srgbClr val="000000"/>
                          </a:solidFill>
                          <a:effectLst/>
                          <a:latin typeface="宋体"/>
                        </a:rPr>
                        <a:t>25</a:t>
                      </a:r>
                    </a:p>
                  </a:txBody>
                  <a:tcPr marL="9525" marR="9525" marT="9525" marB="0" anchor="ctr"/>
                </a:tc>
                <a:extLst>
                  <a:ext uri="{0D108BD9-81ED-4DB2-BD59-A6C34878D82A}">
                    <a16:rowId xmlns:a16="http://schemas.microsoft.com/office/drawing/2014/main" val="10007"/>
                  </a:ext>
                </a:extLst>
              </a:tr>
              <a:tr h="370840">
                <a:tc>
                  <a:txBody>
                    <a:bodyPr/>
                    <a:lstStyle/>
                    <a:p>
                      <a:pPr algn="ctr" fontAlgn="ctr"/>
                      <a:r>
                        <a:rPr lang="en-US" altLang="zh-CN" sz="2400" b="1" i="0" u="none" strike="noStrike">
                          <a:solidFill>
                            <a:srgbClr val="000000"/>
                          </a:solidFill>
                          <a:effectLst/>
                          <a:latin typeface="宋体"/>
                        </a:rPr>
                        <a:t>8</a:t>
                      </a:r>
                    </a:p>
                  </a:txBody>
                  <a:tcPr marL="9525" marR="9525" marT="9525" marB="0" anchor="ctr"/>
                </a:tc>
                <a:tc>
                  <a:txBody>
                    <a:bodyPr/>
                    <a:lstStyle/>
                    <a:p>
                      <a:pPr algn="ctr" fontAlgn="ctr"/>
                      <a:r>
                        <a:rPr lang="en-US" altLang="zh-CN" sz="2400" b="1" i="0" u="none" strike="noStrike">
                          <a:solidFill>
                            <a:srgbClr val="000000"/>
                          </a:solidFill>
                          <a:effectLst/>
                          <a:latin typeface="宋体"/>
                        </a:rPr>
                        <a:t>3.7</a:t>
                      </a:r>
                    </a:p>
                  </a:txBody>
                  <a:tcPr marL="9525" marR="9525" marT="9525" marB="0" anchor="ctr"/>
                </a:tc>
                <a:tc>
                  <a:txBody>
                    <a:bodyPr/>
                    <a:lstStyle/>
                    <a:p>
                      <a:pPr algn="ctr" fontAlgn="ctr"/>
                      <a:r>
                        <a:rPr lang="en-US" altLang="zh-CN" sz="2400" b="1" i="0" u="none" strike="noStrike" dirty="0">
                          <a:solidFill>
                            <a:srgbClr val="000000"/>
                          </a:solidFill>
                          <a:effectLst/>
                          <a:latin typeface="宋体"/>
                        </a:rPr>
                        <a:t>30</a:t>
                      </a:r>
                    </a:p>
                  </a:txBody>
                  <a:tcPr marL="9525" marR="9525" marT="9525" marB="0" anchor="ctr"/>
                </a:tc>
                <a:extLst>
                  <a:ext uri="{0D108BD9-81ED-4DB2-BD59-A6C34878D82A}">
                    <a16:rowId xmlns:a16="http://schemas.microsoft.com/office/drawing/2014/main" val="10008"/>
                  </a:ext>
                </a:extLst>
              </a:tr>
            </a:tbl>
          </a:graphicData>
        </a:graphic>
      </p:graphicFrame>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161</a:t>
            </a:fld>
            <a:endParaRPr lang="en-US" altLang="zh-CN"/>
          </a:p>
        </p:txBody>
      </p:sp>
      <p:sp>
        <p:nvSpPr>
          <p:cNvPr id="6" name="TextBox 5"/>
          <p:cNvSpPr txBox="1"/>
          <p:nvPr/>
        </p:nvSpPr>
        <p:spPr>
          <a:xfrm>
            <a:off x="2207568" y="1700809"/>
            <a:ext cx="7776864" cy="646331"/>
          </a:xfrm>
          <a:prstGeom prst="rect">
            <a:avLst/>
          </a:prstGeom>
          <a:noFill/>
        </p:spPr>
        <p:txBody>
          <a:bodyPr wrap="square" rtlCol="0">
            <a:spAutoFit/>
          </a:bodyPr>
          <a:lstStyle/>
          <a:p>
            <a:r>
              <a:rPr lang="zh-CN" altLang="en-US" dirty="0"/>
              <a:t>     下表包含了</a:t>
            </a:r>
            <a:r>
              <a:rPr lang="en-US" altLang="zh-CN" dirty="0"/>
              <a:t>8</a:t>
            </a:r>
            <a:r>
              <a:rPr lang="zh-CN" altLang="en-US" dirty="0"/>
              <a:t>个学生的</a:t>
            </a:r>
            <a:r>
              <a:rPr lang="en-US" altLang="zh-CN" dirty="0"/>
              <a:t>ACT</a:t>
            </a:r>
            <a:r>
              <a:rPr lang="zh-CN" altLang="en-US" dirty="0"/>
              <a:t>分数和</a:t>
            </a:r>
            <a:r>
              <a:rPr lang="en-US" altLang="zh-CN" dirty="0"/>
              <a:t>GPA</a:t>
            </a:r>
            <a:r>
              <a:rPr lang="zh-CN" altLang="en-US" dirty="0"/>
              <a:t>平均成绩，平均成绩以</a:t>
            </a:r>
            <a:r>
              <a:rPr lang="en-US" altLang="zh-CN" dirty="0"/>
              <a:t>4</a:t>
            </a:r>
            <a:r>
              <a:rPr lang="zh-CN" altLang="en-US" dirty="0"/>
              <a:t>分计，并保留</a:t>
            </a:r>
            <a:r>
              <a:rPr lang="en-US" altLang="zh-CN" dirty="0"/>
              <a:t>1</a:t>
            </a:r>
            <a:r>
              <a:rPr lang="zh-CN" altLang="en-US" dirty="0"/>
              <a:t>位小数。</a:t>
            </a:r>
          </a:p>
        </p:txBody>
      </p:sp>
    </p:spTree>
    <p:extLst>
      <p:ext uri="{BB962C8B-B14F-4D97-AF65-F5344CB8AC3E}">
        <p14:creationId xmlns:p14="http://schemas.microsoft.com/office/powerpoint/2010/main" val="105657081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）利用</a:t>
            </a:r>
            <a:r>
              <a:rPr lang="en-US" altLang="zh-CN" dirty="0" smtClean="0"/>
              <a:t>OLS</a:t>
            </a:r>
            <a:r>
              <a:rPr lang="zh-CN" altLang="en-US" dirty="0" smtClean="0"/>
              <a:t>估计</a:t>
            </a:r>
            <a:r>
              <a:rPr lang="en-US" altLang="zh-CN" dirty="0" smtClean="0"/>
              <a:t>GPA</a:t>
            </a:r>
            <a:r>
              <a:rPr lang="zh-CN" altLang="en-US" dirty="0" smtClean="0"/>
              <a:t>和</a:t>
            </a:r>
            <a:r>
              <a:rPr lang="en-US" altLang="zh-CN" dirty="0" smtClean="0"/>
              <a:t>ACT</a:t>
            </a:r>
            <a:r>
              <a:rPr lang="zh-CN" altLang="en-US" dirty="0" smtClean="0"/>
              <a:t>的关系</a:t>
            </a:r>
            <a:endParaRPr lang="en-US" altLang="zh-CN" dirty="0" smtClean="0"/>
          </a:p>
          <a:p>
            <a:r>
              <a:rPr lang="zh-CN" altLang="en-US" dirty="0" smtClean="0"/>
              <a:t>（</a:t>
            </a:r>
            <a:r>
              <a:rPr lang="en-US" altLang="zh-CN" dirty="0" smtClean="0"/>
              <a:t>2</a:t>
            </a:r>
            <a:r>
              <a:rPr lang="zh-CN" altLang="en-US" dirty="0" smtClean="0"/>
              <a:t>）计算每次观测值的拟合值和残差，并验证残差和（近似）为零。</a:t>
            </a:r>
            <a:endParaRPr lang="en-US" altLang="zh-CN" dirty="0" smtClean="0"/>
          </a:p>
          <a:p>
            <a:r>
              <a:rPr lang="zh-CN" altLang="en-US" dirty="0" smtClean="0"/>
              <a:t>（</a:t>
            </a:r>
            <a:r>
              <a:rPr lang="en-US" altLang="zh-CN" dirty="0" smtClean="0"/>
              <a:t>3</a:t>
            </a:r>
            <a:r>
              <a:rPr lang="zh-CN" altLang="en-US" dirty="0" smtClean="0"/>
              <a:t>）当</a:t>
            </a:r>
            <a:r>
              <a:rPr lang="en-US" altLang="zh-CN" dirty="0" smtClean="0"/>
              <a:t>ACT=20</a:t>
            </a:r>
            <a:r>
              <a:rPr lang="zh-CN" altLang="en-US" dirty="0" smtClean="0"/>
              <a:t>时，</a:t>
            </a:r>
            <a:r>
              <a:rPr lang="en-US" altLang="zh-CN" dirty="0" smtClean="0"/>
              <a:t>GPA</a:t>
            </a:r>
            <a:r>
              <a:rPr lang="zh-CN" altLang="en-US" dirty="0" smtClean="0"/>
              <a:t>的预测值为多少？</a:t>
            </a:r>
            <a:endParaRPr lang="en-US" altLang="zh-CN" dirty="0" smtClean="0"/>
          </a:p>
          <a:p>
            <a:r>
              <a:rPr lang="zh-CN" altLang="en-US" dirty="0" smtClean="0"/>
              <a:t>（</a:t>
            </a:r>
            <a:r>
              <a:rPr lang="en-US" altLang="zh-CN" dirty="0" smtClean="0"/>
              <a:t>4</a:t>
            </a:r>
            <a:r>
              <a:rPr lang="zh-CN" altLang="en-US" dirty="0" smtClean="0"/>
              <a:t>）对这</a:t>
            </a:r>
            <a:r>
              <a:rPr lang="en-US" altLang="zh-CN" dirty="0" smtClean="0"/>
              <a:t>8</a:t>
            </a:r>
            <a:r>
              <a:rPr lang="zh-CN" altLang="en-US" dirty="0" smtClean="0"/>
              <a:t>个学生来说，</a:t>
            </a:r>
            <a:r>
              <a:rPr lang="en-US" altLang="zh-CN" dirty="0" smtClean="0"/>
              <a:t>GPA</a:t>
            </a:r>
            <a:r>
              <a:rPr lang="zh-CN" altLang="en-US" dirty="0" smtClean="0"/>
              <a:t>的变异中，有多少能由</a:t>
            </a:r>
            <a:r>
              <a:rPr lang="en-US" altLang="zh-CN" dirty="0" smtClean="0"/>
              <a:t>ACT</a:t>
            </a:r>
            <a:r>
              <a:rPr lang="zh-CN" altLang="en-US" dirty="0" smtClean="0"/>
              <a:t>解释？</a:t>
            </a:r>
            <a:endParaRPr lang="zh-CN" altLang="en-US" dirty="0"/>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162</a:t>
            </a:fld>
            <a:endParaRPr lang="en-US" altLang="zh-CN"/>
          </a:p>
        </p:txBody>
      </p:sp>
      <p:sp>
        <p:nvSpPr>
          <p:cNvPr id="5" name="标题 1"/>
          <p:cNvSpPr>
            <a:spLocks noGrp="1"/>
          </p:cNvSpPr>
          <p:nvPr>
            <p:ph type="title"/>
          </p:nvPr>
        </p:nvSpPr>
        <p:spPr/>
        <p:txBody>
          <a:bodyPr/>
          <a:lstStyle/>
          <a:p>
            <a:r>
              <a:rPr lang="zh-CN" altLang="en-US" dirty="0" smtClean="0"/>
              <a:t>练习题</a:t>
            </a:r>
            <a:r>
              <a:rPr lang="en-US" altLang="zh-CN" dirty="0" smtClean="0"/>
              <a:t>1</a:t>
            </a:r>
            <a:endParaRPr lang="zh-CN" altLang="en-US" dirty="0"/>
          </a:p>
        </p:txBody>
      </p:sp>
    </p:spTree>
    <p:extLst>
      <p:ext uri="{BB962C8B-B14F-4D97-AF65-F5344CB8AC3E}">
        <p14:creationId xmlns:p14="http://schemas.microsoft.com/office/powerpoint/2010/main" val="310576402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散点图和趋势图</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163</a:t>
            </a:fld>
            <a:endParaRPr lang="en-US" altLang="zh-CN"/>
          </a:p>
        </p:txBody>
      </p:sp>
      <p:pic>
        <p:nvPicPr>
          <p:cNvPr id="21709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125" r="28810" b="21496"/>
          <a:stretch/>
        </p:blipFill>
        <p:spPr bwMode="auto">
          <a:xfrm>
            <a:off x="2423592" y="1988841"/>
            <a:ext cx="7602310" cy="452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227259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1</a:t>
            </a:r>
            <a:r>
              <a:rPr lang="zh-CN" altLang="en-US" dirty="0" smtClean="0"/>
              <a:t>）答案</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164</a:t>
            </a:fld>
            <a:endParaRPr lang="en-US" altLang="zh-CN"/>
          </a:p>
        </p:txBody>
      </p:sp>
      <p:pic>
        <p:nvPicPr>
          <p:cNvPr id="2181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1328" b="29356"/>
          <a:stretch/>
        </p:blipFill>
        <p:spPr bwMode="auto">
          <a:xfrm>
            <a:off x="2135561" y="1688931"/>
            <a:ext cx="7633855" cy="5167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855541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836712"/>
            <a:ext cx="7772400" cy="1143000"/>
          </a:xfrm>
        </p:spPr>
        <p:txBody>
          <a:bodyPr/>
          <a:lstStyle/>
          <a:p>
            <a:r>
              <a:rPr lang="zh-CN" altLang="en-US" dirty="0" smtClean="0"/>
              <a:t>（</a:t>
            </a:r>
            <a:r>
              <a:rPr lang="en-US" altLang="zh-CN" dirty="0" smtClean="0"/>
              <a:t>2</a:t>
            </a:r>
            <a:r>
              <a:rPr lang="zh-CN" altLang="en-US" dirty="0" smtClean="0"/>
              <a:t>）答案</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165</a:t>
            </a:fld>
            <a:endParaRPr lang="en-US" altLang="zh-CN"/>
          </a:p>
        </p:txBody>
      </p:sp>
      <p:pic>
        <p:nvPicPr>
          <p:cNvPr id="2191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0930" b="59280"/>
          <a:stretch/>
        </p:blipFill>
        <p:spPr bwMode="auto">
          <a:xfrm>
            <a:off x="3791745" y="1844824"/>
            <a:ext cx="5486005"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945649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a:t>
            </a:r>
            <a:r>
              <a:rPr lang="en-US" altLang="zh-CN" dirty="0" smtClean="0"/>
              <a:t>3</a:t>
            </a:r>
            <a:r>
              <a:rPr lang="zh-CN" altLang="en-US" dirty="0" smtClean="0"/>
              <a:t>）当</a:t>
            </a:r>
            <a:r>
              <a:rPr lang="en-US" altLang="zh-CN" dirty="0" smtClean="0"/>
              <a:t>ACT=20</a:t>
            </a:r>
            <a:r>
              <a:rPr lang="zh-CN" altLang="en-US" dirty="0" smtClean="0"/>
              <a:t>，</a:t>
            </a:r>
            <a:r>
              <a:rPr lang="en-US" altLang="zh-CN" dirty="0" smtClean="0"/>
              <a:t>GPA</a:t>
            </a:r>
            <a:r>
              <a:rPr lang="zh-CN" altLang="en-US" dirty="0" smtClean="0"/>
              <a:t>的估计值为</a:t>
            </a:r>
            <a:r>
              <a:rPr lang="en-US" altLang="zh-CN" dirty="0" smtClean="0"/>
              <a:t>2.61</a:t>
            </a:r>
          </a:p>
          <a:p>
            <a:endParaRPr lang="en-US" altLang="zh-CN" dirty="0"/>
          </a:p>
          <a:p>
            <a:endParaRPr lang="en-US" altLang="zh-CN" dirty="0" smtClean="0"/>
          </a:p>
          <a:p>
            <a:r>
              <a:rPr lang="zh-CN" altLang="en-US" dirty="0" smtClean="0"/>
              <a:t>（</a:t>
            </a:r>
            <a:r>
              <a:rPr lang="en-US" altLang="zh-CN" dirty="0" smtClean="0"/>
              <a:t>4</a:t>
            </a:r>
            <a:r>
              <a:rPr lang="zh-CN" altLang="en-US" dirty="0" smtClean="0"/>
              <a:t>）</a:t>
            </a:r>
            <a:r>
              <a:rPr lang="en-US" altLang="zh-CN" b="1" dirty="0">
                <a:solidFill>
                  <a:srgbClr val="FF00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R</a:t>
            </a:r>
            <a:r>
              <a:rPr lang="en-US" altLang="zh-CN" b="1" baseline="30000" dirty="0">
                <a:latin typeface="楷体_GB2312" pitchFamily="49" charset="-122"/>
                <a:ea typeface="楷体_GB2312" pitchFamily="49" charset="-122"/>
              </a:rPr>
              <a:t>2</a:t>
            </a:r>
            <a:r>
              <a:rPr lang="en-US" altLang="zh-CN" b="1" baseline="30000" dirty="0">
                <a:solidFill>
                  <a:srgbClr val="FF0000"/>
                </a:solidFill>
                <a:latin typeface="楷体_GB2312" pitchFamily="49" charset="-122"/>
                <a:ea typeface="楷体_GB2312" pitchFamily="49" charset="-122"/>
              </a:rPr>
              <a:t> </a:t>
            </a:r>
            <a:r>
              <a:rPr lang="en-US" altLang="zh-CN" dirty="0" smtClean="0"/>
              <a:t>=0. 557</a:t>
            </a:r>
            <a:endParaRPr lang="zh-CN" altLang="en-US" dirty="0"/>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166</a:t>
            </a:fld>
            <a:endParaRPr lang="en-US" altLang="zh-CN"/>
          </a:p>
        </p:txBody>
      </p:sp>
    </p:spTree>
    <p:extLst>
      <p:ext uri="{BB962C8B-B14F-4D97-AF65-F5344CB8AC3E}">
        <p14:creationId xmlns:p14="http://schemas.microsoft.com/office/powerpoint/2010/main" val="378409141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167</a:t>
            </a:fld>
            <a:endParaRPr lang="en-US" altLang="zh-CN"/>
          </a:p>
        </p:txBody>
      </p:sp>
      <p:pic>
        <p:nvPicPr>
          <p:cNvPr id="220162" name="Picture 2" descr="C:\Users\相楠\Desktop\QQ截图201603172251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5" y="1484784"/>
            <a:ext cx="8229537"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99426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168</a:t>
            </a:fld>
            <a:endParaRPr lang="en-US" altLang="zh-CN"/>
          </a:p>
        </p:txBody>
      </p:sp>
      <p:pic>
        <p:nvPicPr>
          <p:cNvPr id="221186" name="Picture 2" descr="C:\Users\相楠\Desktop\QQ截图201603172251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728" y="276627"/>
            <a:ext cx="8208912" cy="6450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174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703389" y="404813"/>
            <a:ext cx="6264275" cy="711200"/>
          </a:xfrm>
          <a:solidFill>
            <a:srgbClr val="00FFFF"/>
          </a:solidFill>
        </p:spPr>
        <p:txBody>
          <a:bodyPr/>
          <a:lstStyle/>
          <a:p>
            <a:r>
              <a:rPr lang="zh-CN" altLang="en-US" sz="3600" b="1">
                <a:solidFill>
                  <a:srgbClr val="FF0101"/>
                </a:solidFill>
                <a:effectLst>
                  <a:outerShdw blurRad="38100" dist="38100" dir="2700000" algn="tl">
                    <a:srgbClr val="000000"/>
                  </a:outerShdw>
                </a:effectLst>
              </a:rPr>
              <a:t>第二节    </a:t>
            </a:r>
            <a:r>
              <a:rPr lang="zh-CN" altLang="en-US" sz="4000" b="1">
                <a:solidFill>
                  <a:srgbClr val="FF0101"/>
                </a:solidFill>
                <a:effectLst>
                  <a:outerShdw blurRad="38100" dist="38100" dir="2700000" algn="tl">
                    <a:srgbClr val="000000"/>
                  </a:outerShdw>
                </a:effectLst>
              </a:rPr>
              <a:t>简单直线相关分析</a:t>
            </a:r>
          </a:p>
        </p:txBody>
      </p:sp>
      <p:sp>
        <p:nvSpPr>
          <p:cNvPr id="114691" name="Rectangle 3"/>
          <p:cNvSpPr>
            <a:spLocks noGrp="1" noChangeArrowheads="1"/>
          </p:cNvSpPr>
          <p:nvPr>
            <p:ph type="body" sz="half" idx="1"/>
          </p:nvPr>
        </p:nvSpPr>
        <p:spPr>
          <a:xfrm>
            <a:off x="863374" y="1579109"/>
            <a:ext cx="11034712" cy="5029200"/>
          </a:xfrm>
        </p:spPr>
        <p:txBody>
          <a:bodyPr/>
          <a:lstStyle/>
          <a:p>
            <a:pPr marL="812800" indent="-812800">
              <a:lnSpc>
                <a:spcPct val="130000"/>
              </a:lnSpc>
              <a:buNone/>
            </a:pPr>
            <a:r>
              <a:rPr lang="zh-CN" altLang="en-US" sz="3600" b="1" dirty="0"/>
              <a:t>（一）直线相关分析的特点</a:t>
            </a:r>
          </a:p>
          <a:p>
            <a:pPr marL="812800" indent="-812800">
              <a:lnSpc>
                <a:spcPct val="130000"/>
              </a:lnSpc>
              <a:spcBef>
                <a:spcPct val="0"/>
              </a:spcBef>
              <a:buNone/>
            </a:pPr>
            <a:r>
              <a:rPr lang="en-US" altLang="zh-CN" dirty="0">
                <a:latin typeface="+mn-ea"/>
              </a:rPr>
              <a:t>1.   </a:t>
            </a:r>
            <a:r>
              <a:rPr lang="zh-CN" altLang="en-US" sz="2400" b="1" dirty="0" smtClean="0">
                <a:latin typeface="+mn-ea"/>
              </a:rPr>
              <a:t>两</a:t>
            </a:r>
            <a:r>
              <a:rPr lang="zh-CN" altLang="en-US" sz="2400" b="1" dirty="0">
                <a:latin typeface="+mn-ea"/>
              </a:rPr>
              <a:t>个变量是对等关系</a:t>
            </a:r>
          </a:p>
          <a:p>
            <a:pPr marL="812800" indent="-812800">
              <a:lnSpc>
                <a:spcPct val="130000"/>
              </a:lnSpc>
              <a:spcBef>
                <a:spcPct val="0"/>
              </a:spcBef>
              <a:buNone/>
            </a:pPr>
            <a:r>
              <a:rPr lang="en-US" altLang="zh-CN" sz="2400" b="1" dirty="0">
                <a:latin typeface="+mn-ea"/>
              </a:rPr>
              <a:t>2.    </a:t>
            </a:r>
            <a:r>
              <a:rPr lang="zh-CN" altLang="en-US" sz="2400" b="1" dirty="0" smtClean="0">
                <a:latin typeface="+mn-ea"/>
              </a:rPr>
              <a:t>只能</a:t>
            </a:r>
            <a:r>
              <a:rPr lang="zh-CN" altLang="en-US" sz="2400" b="1" dirty="0">
                <a:latin typeface="+mn-ea"/>
              </a:rPr>
              <a:t>算出一个相关系数</a:t>
            </a:r>
          </a:p>
          <a:p>
            <a:pPr marL="812800" indent="-812800">
              <a:lnSpc>
                <a:spcPct val="130000"/>
              </a:lnSpc>
              <a:spcBef>
                <a:spcPct val="0"/>
              </a:spcBef>
              <a:buNone/>
            </a:pPr>
            <a:r>
              <a:rPr lang="en-US" altLang="zh-CN" sz="2400" b="1" dirty="0">
                <a:latin typeface="+mn-ea"/>
              </a:rPr>
              <a:t>3.    </a:t>
            </a:r>
            <a:r>
              <a:rPr lang="zh-CN" altLang="en-US" sz="2400" b="1" dirty="0" smtClean="0">
                <a:latin typeface="+mn-ea"/>
              </a:rPr>
              <a:t>相关系数</a:t>
            </a:r>
            <a:r>
              <a:rPr lang="zh-CN" altLang="en-US" sz="2400" b="1" dirty="0">
                <a:latin typeface="+mn-ea"/>
              </a:rPr>
              <a:t>有正负号，表示正相关或负相关</a:t>
            </a:r>
          </a:p>
          <a:p>
            <a:pPr marL="812800" indent="-812800">
              <a:lnSpc>
                <a:spcPct val="130000"/>
              </a:lnSpc>
              <a:spcBef>
                <a:spcPct val="0"/>
              </a:spcBef>
              <a:buNone/>
            </a:pPr>
            <a:r>
              <a:rPr lang="en-US" altLang="zh-CN" sz="2400" b="1" dirty="0">
                <a:latin typeface="+mn-ea"/>
              </a:rPr>
              <a:t>4.    </a:t>
            </a:r>
            <a:r>
              <a:rPr lang="zh-CN" altLang="en-US" sz="2400" b="1" dirty="0" smtClean="0">
                <a:latin typeface="+mn-ea"/>
              </a:rPr>
              <a:t>相关系数</a:t>
            </a:r>
            <a:r>
              <a:rPr lang="zh-CN" altLang="en-US" sz="2400" b="1" dirty="0">
                <a:latin typeface="+mn-ea"/>
              </a:rPr>
              <a:t>的计算对资料有一定要求，相关的两个变量必须都是随机的，这也反映对等关系。相关系数的计算与应用有其独立意义，可直接从给定资料计算，可不经过回归分析。</a:t>
            </a:r>
            <a:r>
              <a:rPr lang="zh-CN" altLang="en-US" b="1" dirty="0"/>
              <a:t/>
            </a:r>
            <a:br>
              <a:rPr lang="zh-CN" altLang="en-US" b="1" dirty="0"/>
            </a:br>
            <a:r>
              <a:rPr lang="zh-CN" altLang="en-US" sz="2000" dirty="0">
                <a:latin typeface="Times New Roman" panose="02020603050405020304" pitchFamily="18" charset="0"/>
              </a:rPr>
              <a:t>    </a:t>
            </a:r>
          </a:p>
          <a:p>
            <a:pPr marL="812800" indent="-812800">
              <a:lnSpc>
                <a:spcPct val="130000"/>
              </a:lnSpc>
              <a:buNone/>
            </a:pPr>
            <a:endParaRPr lang="zh-CN" altLang="en-US" sz="1200" dirty="0"/>
          </a:p>
        </p:txBody>
      </p:sp>
    </p:spTree>
    <p:extLst>
      <p:ext uri="{BB962C8B-B14F-4D97-AF65-F5344CB8AC3E}">
        <p14:creationId xmlns:p14="http://schemas.microsoft.com/office/powerpoint/2010/main" val="3474651904"/>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963159" y="428399"/>
            <a:ext cx="5962650" cy="890587"/>
          </a:xfrm>
        </p:spPr>
        <p:txBody>
          <a:bodyPr/>
          <a:lstStyle/>
          <a:p>
            <a:r>
              <a:rPr lang="zh-CN" altLang="en-US" sz="3600" b="1" dirty="0"/>
              <a:t>（二）相关关系的判断</a:t>
            </a:r>
            <a:endParaRPr lang="zh-CN" altLang="en-US" sz="5400" b="1" dirty="0"/>
          </a:p>
        </p:txBody>
      </p:sp>
      <p:sp>
        <p:nvSpPr>
          <p:cNvPr id="238595" name="Rectangle 3"/>
          <p:cNvSpPr>
            <a:spLocks noGrp="1" noChangeArrowheads="1"/>
          </p:cNvSpPr>
          <p:nvPr>
            <p:ph type="body" idx="1"/>
          </p:nvPr>
        </p:nvSpPr>
        <p:spPr>
          <a:xfrm>
            <a:off x="963159" y="1855561"/>
            <a:ext cx="9479869" cy="4114800"/>
          </a:xfrm>
        </p:spPr>
        <p:txBody>
          <a:bodyPr/>
          <a:lstStyle/>
          <a:p>
            <a:pPr marL="609600" indent="-609600">
              <a:buNone/>
            </a:pPr>
            <a:r>
              <a:rPr lang="en-US" altLang="zh-CN" b="1" dirty="0"/>
              <a:t>1.   </a:t>
            </a:r>
            <a:r>
              <a:rPr lang="zh-CN" altLang="en-US" b="1" dirty="0"/>
              <a:t>定性判断法</a:t>
            </a:r>
          </a:p>
          <a:p>
            <a:pPr marL="990600" lvl="1" indent="-533400"/>
            <a:endParaRPr lang="en-US" altLang="zh-CN" b="1" dirty="0" smtClean="0"/>
          </a:p>
          <a:p>
            <a:pPr marL="990600" lvl="1" indent="-533400"/>
            <a:r>
              <a:rPr lang="zh-CN" altLang="en-US" b="1" dirty="0" smtClean="0"/>
              <a:t>这</a:t>
            </a:r>
            <a:r>
              <a:rPr lang="zh-CN" altLang="en-US" b="1" dirty="0"/>
              <a:t>是从定性角度分析和判断现象之间是否具有相关关系，以及相关关系的类型。</a:t>
            </a:r>
          </a:p>
          <a:p>
            <a:pPr marL="990600" lvl="1" indent="-533400"/>
            <a:r>
              <a:rPr lang="zh-CN" altLang="en-US" b="1" dirty="0"/>
              <a:t>这种分析和判断所依据的是对现象的了解和对有关的理论知识、专业知识的掌握，以及一定的社会实践经验。</a:t>
            </a:r>
          </a:p>
          <a:p>
            <a:pPr marL="609600" indent="-609600"/>
            <a:endParaRPr lang="zh-CN" altLang="en-US" dirty="0"/>
          </a:p>
        </p:txBody>
      </p:sp>
    </p:spTree>
    <p:extLst>
      <p:ext uri="{BB962C8B-B14F-4D97-AF65-F5344CB8AC3E}">
        <p14:creationId xmlns:p14="http://schemas.microsoft.com/office/powerpoint/2010/main" val="1009616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1064078" y="1076553"/>
            <a:ext cx="10050236" cy="4270375"/>
          </a:xfrm>
        </p:spPr>
        <p:txBody>
          <a:bodyPr/>
          <a:lstStyle/>
          <a:p>
            <a:pPr marL="609600" lvl="1" indent="-609600">
              <a:spcBef>
                <a:spcPts val="1000"/>
              </a:spcBef>
              <a:buNone/>
            </a:pPr>
            <a:r>
              <a:rPr lang="zh-CN" altLang="en-US" sz="2800" b="1" dirty="0"/>
              <a:t>  </a:t>
            </a:r>
            <a:r>
              <a:rPr lang="en-US" altLang="zh-CN" sz="2800" b="1" dirty="0" smtClean="0"/>
              <a:t>2. </a:t>
            </a:r>
            <a:r>
              <a:rPr lang="zh-CN" altLang="en-US" sz="2800" b="1" dirty="0" smtClean="0"/>
              <a:t>相关</a:t>
            </a:r>
            <a:r>
              <a:rPr lang="zh-CN" altLang="en-US" sz="2800" b="1" dirty="0"/>
              <a:t>表、相关图法</a:t>
            </a:r>
          </a:p>
          <a:p>
            <a:pPr marL="1168400" lvl="1" indent="-711200"/>
            <a:endParaRPr lang="en-US" altLang="zh-CN" b="1" dirty="0" smtClean="0"/>
          </a:p>
          <a:p>
            <a:pPr marL="1168400" lvl="1" indent="-711200"/>
            <a:r>
              <a:rPr lang="zh-CN" altLang="en-US" b="1" dirty="0" smtClean="0"/>
              <a:t>在</a:t>
            </a:r>
            <a:r>
              <a:rPr lang="zh-CN" altLang="en-US" b="1" dirty="0"/>
              <a:t>定性判断的基础上，把具有相关关系的两个量的具体数值按照一定顺序平行排列在一张表上，以观察它们之间的相互关系，这种表就称为</a:t>
            </a:r>
            <a:r>
              <a:rPr lang="zh-CN" altLang="en-US" sz="2800" b="1" dirty="0"/>
              <a:t>相关表</a:t>
            </a:r>
            <a:r>
              <a:rPr lang="zh-CN" altLang="en-US" b="1" dirty="0"/>
              <a:t>；</a:t>
            </a:r>
          </a:p>
          <a:p>
            <a:pPr marL="1168400" lvl="1" indent="-711200"/>
            <a:r>
              <a:rPr lang="zh-CN" altLang="en-US" b="1" dirty="0"/>
              <a:t>把相关表上一一对应的具体数值在直角坐标系中用点标出来而形成的散点图则称为</a:t>
            </a:r>
            <a:r>
              <a:rPr lang="zh-CN" altLang="en-US" sz="2800" b="1" dirty="0"/>
              <a:t>相关图</a:t>
            </a:r>
            <a:r>
              <a:rPr lang="zh-CN" altLang="en-US" b="1" dirty="0"/>
              <a:t>。利用相关图和相关表，可以更直观、更形象地表现变量之间的相互关系。</a:t>
            </a:r>
          </a:p>
        </p:txBody>
      </p:sp>
    </p:spTree>
    <p:extLst>
      <p:ext uri="{BB962C8B-B14F-4D97-AF65-F5344CB8AC3E}">
        <p14:creationId xmlns:p14="http://schemas.microsoft.com/office/powerpoint/2010/main" val="1189148582"/>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53143" y="274185"/>
            <a:ext cx="7524750" cy="738187"/>
          </a:xfrm>
          <a:solidFill>
            <a:srgbClr val="00FFFF"/>
          </a:solidFill>
        </p:spPr>
        <p:txBody>
          <a:bodyPr/>
          <a:lstStyle/>
          <a:p>
            <a:r>
              <a:rPr lang="zh-CN" altLang="en-US" sz="3600" b="1">
                <a:latin typeface="黑体" panose="02010609060101010101" pitchFamily="49" charset="-122"/>
                <a:ea typeface="黑体" panose="02010609060101010101" pitchFamily="49" charset="-122"/>
              </a:rPr>
              <a:t>第一节 相关与回归分析的基本问题</a:t>
            </a:r>
          </a:p>
        </p:txBody>
      </p:sp>
      <p:sp>
        <p:nvSpPr>
          <p:cNvPr id="104451" name="Rectangle 3"/>
          <p:cNvSpPr>
            <a:spLocks noGrp="1" noChangeArrowheads="1"/>
          </p:cNvSpPr>
          <p:nvPr>
            <p:ph type="body" sz="half" idx="1"/>
          </p:nvPr>
        </p:nvSpPr>
        <p:spPr>
          <a:xfrm>
            <a:off x="1371827" y="1524000"/>
            <a:ext cx="9731601" cy="5334000"/>
          </a:xfrm>
        </p:spPr>
        <p:txBody>
          <a:bodyPr/>
          <a:lstStyle/>
          <a:p>
            <a:pPr marL="812800" indent="-812800">
              <a:buNone/>
            </a:pPr>
            <a:r>
              <a:rPr lang="zh-CN" altLang="en-US" sz="3600" b="1" dirty="0">
                <a:ea typeface="黑体" panose="02010609060101010101" pitchFamily="49" charset="-122"/>
              </a:rPr>
              <a:t>一、相关的概念与种类</a:t>
            </a:r>
          </a:p>
          <a:p>
            <a:pPr marL="812800" indent="-812800"/>
            <a:r>
              <a:rPr lang="zh-CN" altLang="en-US" b="1" dirty="0">
                <a:ea typeface="黑体" panose="02010609060101010101" pitchFamily="49" charset="-122"/>
              </a:rPr>
              <a:t>函数关系</a:t>
            </a:r>
          </a:p>
          <a:p>
            <a:pPr marL="1168400" lvl="1" indent="-711200"/>
            <a:r>
              <a:rPr lang="zh-CN" altLang="en-US" b="1" dirty="0"/>
              <a:t>现象之间确实存在数量上的相互依存关系。表现在：一个现象发生数量上的变化，另一个与</a:t>
            </a:r>
            <a:r>
              <a:rPr lang="zh-CN" altLang="en-US" b="1" dirty="0" smtClean="0"/>
              <a:t>之相互联系</a:t>
            </a:r>
            <a:r>
              <a:rPr lang="zh-CN" altLang="en-US" b="1" dirty="0"/>
              <a:t>的现象也会相应地发生数量上的变化。</a:t>
            </a:r>
          </a:p>
          <a:p>
            <a:pPr marL="1168400" lvl="1" indent="-711200"/>
            <a:endParaRPr lang="zh-CN" altLang="en-US" b="1" dirty="0"/>
          </a:p>
          <a:p>
            <a:pPr marL="812800" indent="-812800"/>
            <a:r>
              <a:rPr lang="zh-CN" altLang="en-US" b="1" dirty="0">
                <a:ea typeface="黑体" panose="02010609060101010101" pitchFamily="49" charset="-122"/>
              </a:rPr>
              <a:t>相关关系</a:t>
            </a:r>
          </a:p>
          <a:p>
            <a:pPr marL="1168400" lvl="1" indent="-711200"/>
            <a:r>
              <a:rPr lang="zh-CN" altLang="en-US" b="1" dirty="0"/>
              <a:t>现象之间数量上不确定、不严格的依存关系。相关关系的全称为统计相关关系，它属于变量之间的一种不完全确定的关系。  </a:t>
            </a:r>
          </a:p>
        </p:txBody>
      </p:sp>
    </p:spTree>
    <p:extLst>
      <p:ext uri="{BB962C8B-B14F-4D97-AF65-F5344CB8AC3E}">
        <p14:creationId xmlns:p14="http://schemas.microsoft.com/office/powerpoint/2010/main" val="1578174048"/>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20713" y="235403"/>
            <a:ext cx="7772400" cy="914400"/>
          </a:xfrm>
        </p:spPr>
        <p:txBody>
          <a:bodyPr/>
          <a:lstStyle/>
          <a:p>
            <a:r>
              <a:rPr lang="zh-CN" altLang="en-US" sz="3600" b="1" dirty="0"/>
              <a:t>相关表：</a:t>
            </a:r>
          </a:p>
        </p:txBody>
      </p:sp>
      <p:graphicFrame>
        <p:nvGraphicFramePr>
          <p:cNvPr id="217120" name="Group 32"/>
          <p:cNvGraphicFramePr>
            <a:graphicFrameLocks noGrp="1"/>
          </p:cNvGraphicFramePr>
          <p:nvPr>
            <p:ph type="tbl" idx="1"/>
          </p:nvPr>
        </p:nvGraphicFramePr>
        <p:xfrm>
          <a:off x="2351088" y="1557339"/>
          <a:ext cx="7772400" cy="4876800"/>
        </p:xfrm>
        <a:graphic>
          <a:graphicData uri="http://schemas.openxmlformats.org/drawingml/2006/table">
            <a:tbl>
              <a:tblPr/>
              <a:tblGrid>
                <a:gridCol w="906462">
                  <a:extLst>
                    <a:ext uri="{9D8B030D-6E8A-4147-A177-3AD203B41FA5}">
                      <a16:colId xmlns:a16="http://schemas.microsoft.com/office/drawing/2014/main" val="20000"/>
                    </a:ext>
                  </a:extLst>
                </a:gridCol>
                <a:gridCol w="1425575">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284163">
                  <a:extLst>
                    <a:ext uri="{9D8B030D-6E8A-4147-A177-3AD203B41FA5}">
                      <a16:colId xmlns:a16="http://schemas.microsoft.com/office/drawing/2014/main" val="20003"/>
                    </a:ext>
                  </a:extLst>
                </a:gridCol>
                <a:gridCol w="752475">
                  <a:extLst>
                    <a:ext uri="{9D8B030D-6E8A-4147-A177-3AD203B41FA5}">
                      <a16:colId xmlns:a16="http://schemas.microsoft.com/office/drawing/2014/main" val="20004"/>
                    </a:ext>
                  </a:extLst>
                </a:gridCol>
                <a:gridCol w="1489075">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685800">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编号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工龄长度（年）</a:t>
                      </a: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日产量（件）</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1"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编号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工龄长度（年）</a:t>
                      </a: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日产量（件）</a:t>
                      </a: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9475">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1"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2567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20" name="Group 4"/>
          <p:cNvGrpSpPr>
            <a:grpSpLocks/>
          </p:cNvGrpSpPr>
          <p:nvPr/>
        </p:nvGrpSpPr>
        <p:grpSpPr bwMode="auto">
          <a:xfrm>
            <a:off x="6934201" y="1"/>
            <a:ext cx="3381097" cy="2780461"/>
            <a:chOff x="1152" y="890"/>
            <a:chExt cx="3676" cy="3028"/>
          </a:xfrm>
        </p:grpSpPr>
        <p:sp>
          <p:nvSpPr>
            <p:cNvPr id="214021" name="Rectangle 5"/>
            <p:cNvSpPr>
              <a:spLocks noChangeArrowheads="1"/>
            </p:cNvSpPr>
            <p:nvPr/>
          </p:nvSpPr>
          <p:spPr bwMode="auto">
            <a:xfrm>
              <a:off x="2780" y="1920"/>
              <a:ext cx="200" cy="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endParaRPr lang="zh-CN" altLang="en-US" sz="4400">
                <a:solidFill>
                  <a:schemeClr val="tx2"/>
                </a:solidFill>
                <a:latin typeface="Times New Roman" panose="02020603050405020304" pitchFamily="18" charset="0"/>
              </a:endParaRPr>
            </a:p>
          </p:txBody>
        </p:sp>
        <p:sp>
          <p:nvSpPr>
            <p:cNvPr id="214022" name="Rectangle 6"/>
            <p:cNvSpPr>
              <a:spLocks noChangeArrowheads="1"/>
            </p:cNvSpPr>
            <p:nvPr/>
          </p:nvSpPr>
          <p:spPr bwMode="auto">
            <a:xfrm>
              <a:off x="2780" y="1920"/>
              <a:ext cx="200" cy="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endParaRPr lang="zh-CN" altLang="en-US" sz="4400">
                <a:solidFill>
                  <a:schemeClr val="tx2"/>
                </a:solidFill>
                <a:latin typeface="Times New Roman" panose="02020603050405020304" pitchFamily="18" charset="0"/>
              </a:endParaRPr>
            </a:p>
          </p:txBody>
        </p:sp>
        <p:sp>
          <p:nvSpPr>
            <p:cNvPr id="214023" name="Rectangle 7"/>
            <p:cNvSpPr>
              <a:spLocks noChangeArrowheads="1"/>
            </p:cNvSpPr>
            <p:nvPr/>
          </p:nvSpPr>
          <p:spPr bwMode="auto">
            <a:xfrm>
              <a:off x="2885" y="1632"/>
              <a:ext cx="200" cy="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endParaRPr lang="zh-CN" altLang="en-US" sz="4400">
                <a:solidFill>
                  <a:schemeClr val="tx2"/>
                </a:solidFill>
                <a:latin typeface="Times New Roman" panose="02020603050405020304" pitchFamily="18" charset="0"/>
              </a:endParaRPr>
            </a:p>
          </p:txBody>
        </p:sp>
        <p:sp>
          <p:nvSpPr>
            <p:cNvPr id="214024" name="Line 8"/>
            <p:cNvSpPr>
              <a:spLocks noChangeShapeType="1"/>
            </p:cNvSpPr>
            <p:nvPr/>
          </p:nvSpPr>
          <p:spPr bwMode="auto">
            <a:xfrm>
              <a:off x="1152" y="2688"/>
              <a:ext cx="35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5" name="Line 9"/>
            <p:cNvSpPr>
              <a:spLocks noChangeShapeType="1"/>
            </p:cNvSpPr>
            <p:nvPr/>
          </p:nvSpPr>
          <p:spPr bwMode="auto">
            <a:xfrm flipV="1">
              <a:off x="2064" y="1008"/>
              <a:ext cx="0" cy="2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6" name="Line 10"/>
            <p:cNvSpPr>
              <a:spLocks noChangeShapeType="1"/>
            </p:cNvSpPr>
            <p:nvPr/>
          </p:nvSpPr>
          <p:spPr bwMode="auto">
            <a:xfrm>
              <a:off x="2448" y="1392"/>
              <a:ext cx="144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7" name="Rectangle 11"/>
            <p:cNvSpPr>
              <a:spLocks noChangeArrowheads="1"/>
            </p:cNvSpPr>
            <p:nvPr/>
          </p:nvSpPr>
          <p:spPr bwMode="auto">
            <a:xfrm>
              <a:off x="2621" y="1585"/>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28" name="Rectangle 12"/>
            <p:cNvSpPr>
              <a:spLocks noChangeArrowheads="1"/>
            </p:cNvSpPr>
            <p:nvPr/>
          </p:nvSpPr>
          <p:spPr bwMode="auto">
            <a:xfrm>
              <a:off x="2429" y="1440"/>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29" name="Rectangle 13"/>
            <p:cNvSpPr>
              <a:spLocks noChangeArrowheads="1"/>
            </p:cNvSpPr>
            <p:nvPr/>
          </p:nvSpPr>
          <p:spPr bwMode="auto">
            <a:xfrm>
              <a:off x="2766" y="1440"/>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0" name="Rectangle 14"/>
            <p:cNvSpPr>
              <a:spLocks noChangeArrowheads="1"/>
            </p:cNvSpPr>
            <p:nvPr/>
          </p:nvSpPr>
          <p:spPr bwMode="auto">
            <a:xfrm>
              <a:off x="2621" y="1345"/>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1" name="Rectangle 15"/>
            <p:cNvSpPr>
              <a:spLocks noChangeArrowheads="1"/>
            </p:cNvSpPr>
            <p:nvPr/>
          </p:nvSpPr>
          <p:spPr bwMode="auto">
            <a:xfrm>
              <a:off x="2717" y="1678"/>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2" name="Rectangle 16"/>
            <p:cNvSpPr>
              <a:spLocks noChangeArrowheads="1"/>
            </p:cNvSpPr>
            <p:nvPr/>
          </p:nvSpPr>
          <p:spPr bwMode="auto">
            <a:xfrm>
              <a:off x="2766" y="1824"/>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3" name="Rectangle 17"/>
            <p:cNvSpPr>
              <a:spLocks noChangeArrowheads="1"/>
            </p:cNvSpPr>
            <p:nvPr/>
          </p:nvSpPr>
          <p:spPr bwMode="auto">
            <a:xfrm>
              <a:off x="2909" y="1632"/>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4" name="Rectangle 18"/>
            <p:cNvSpPr>
              <a:spLocks noChangeArrowheads="1"/>
            </p:cNvSpPr>
            <p:nvPr/>
          </p:nvSpPr>
          <p:spPr bwMode="auto">
            <a:xfrm>
              <a:off x="3101" y="1728"/>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5" name="Rectangle 19"/>
            <p:cNvSpPr>
              <a:spLocks noChangeArrowheads="1"/>
            </p:cNvSpPr>
            <p:nvPr/>
          </p:nvSpPr>
          <p:spPr bwMode="auto">
            <a:xfrm>
              <a:off x="3246" y="1920"/>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6" name="Rectangle 20"/>
            <p:cNvSpPr>
              <a:spLocks noChangeArrowheads="1"/>
            </p:cNvSpPr>
            <p:nvPr/>
          </p:nvSpPr>
          <p:spPr bwMode="auto">
            <a:xfrm>
              <a:off x="3052" y="2015"/>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7" name="Rectangle 21"/>
            <p:cNvSpPr>
              <a:spLocks noChangeArrowheads="1"/>
            </p:cNvSpPr>
            <p:nvPr/>
          </p:nvSpPr>
          <p:spPr bwMode="auto">
            <a:xfrm>
              <a:off x="2957" y="1874"/>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8" name="Rectangle 22"/>
            <p:cNvSpPr>
              <a:spLocks noChangeArrowheads="1"/>
            </p:cNvSpPr>
            <p:nvPr/>
          </p:nvSpPr>
          <p:spPr bwMode="auto">
            <a:xfrm>
              <a:off x="3437" y="2015"/>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39" name="Rectangle 23"/>
            <p:cNvSpPr>
              <a:spLocks noChangeArrowheads="1"/>
            </p:cNvSpPr>
            <p:nvPr/>
          </p:nvSpPr>
          <p:spPr bwMode="auto">
            <a:xfrm>
              <a:off x="3580" y="2112"/>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40" name="Rectangle 24"/>
            <p:cNvSpPr>
              <a:spLocks noChangeArrowheads="1"/>
            </p:cNvSpPr>
            <p:nvPr/>
          </p:nvSpPr>
          <p:spPr bwMode="auto">
            <a:xfrm>
              <a:off x="3292" y="2161"/>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41" name="Rectangle 25"/>
            <p:cNvSpPr>
              <a:spLocks noChangeArrowheads="1"/>
            </p:cNvSpPr>
            <p:nvPr/>
          </p:nvSpPr>
          <p:spPr bwMode="auto">
            <a:xfrm>
              <a:off x="3197" y="1920"/>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42" name="Rectangle 26"/>
            <p:cNvSpPr>
              <a:spLocks noChangeArrowheads="1"/>
            </p:cNvSpPr>
            <p:nvPr/>
          </p:nvSpPr>
          <p:spPr bwMode="auto">
            <a:xfrm>
              <a:off x="3486" y="2304"/>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43" name="Rectangle 27"/>
            <p:cNvSpPr>
              <a:spLocks noChangeArrowheads="1"/>
            </p:cNvSpPr>
            <p:nvPr/>
          </p:nvSpPr>
          <p:spPr bwMode="auto">
            <a:xfrm>
              <a:off x="3389" y="2207"/>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44" name="Rectangle 28"/>
            <p:cNvSpPr>
              <a:spLocks noChangeArrowheads="1"/>
            </p:cNvSpPr>
            <p:nvPr/>
          </p:nvSpPr>
          <p:spPr bwMode="auto">
            <a:xfrm>
              <a:off x="3725" y="2207"/>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45" name="Rectangle 29"/>
            <p:cNvSpPr>
              <a:spLocks noChangeArrowheads="1"/>
            </p:cNvSpPr>
            <p:nvPr/>
          </p:nvSpPr>
          <p:spPr bwMode="auto">
            <a:xfrm>
              <a:off x="2429" y="1246"/>
              <a:ext cx="2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46" name="Text Box 30"/>
            <p:cNvSpPr txBox="1">
              <a:spLocks noChangeArrowheads="1"/>
            </p:cNvSpPr>
            <p:nvPr/>
          </p:nvSpPr>
          <p:spPr bwMode="auto">
            <a:xfrm>
              <a:off x="4502" y="2714"/>
              <a:ext cx="32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x</a:t>
              </a:r>
            </a:p>
          </p:txBody>
        </p:sp>
        <p:sp>
          <p:nvSpPr>
            <p:cNvPr id="214047" name="Text Box 31"/>
            <p:cNvSpPr txBox="1">
              <a:spLocks noChangeArrowheads="1"/>
            </p:cNvSpPr>
            <p:nvPr/>
          </p:nvSpPr>
          <p:spPr bwMode="auto">
            <a:xfrm>
              <a:off x="1815" y="890"/>
              <a:ext cx="32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y</a:t>
              </a:r>
            </a:p>
          </p:txBody>
        </p:sp>
        <p:sp>
          <p:nvSpPr>
            <p:cNvPr id="214048" name="Text Box 32"/>
            <p:cNvSpPr txBox="1">
              <a:spLocks noChangeArrowheads="1"/>
            </p:cNvSpPr>
            <p:nvPr/>
          </p:nvSpPr>
          <p:spPr bwMode="auto">
            <a:xfrm>
              <a:off x="1621" y="3516"/>
              <a:ext cx="145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a:latin typeface="Times New Roman" panose="02020603050405020304" pitchFamily="18" charset="0"/>
                </a:rPr>
                <a:t>直线负相关</a:t>
              </a:r>
            </a:p>
          </p:txBody>
        </p:sp>
      </p:grpSp>
      <p:grpSp>
        <p:nvGrpSpPr>
          <p:cNvPr id="214049" name="Group 33"/>
          <p:cNvGrpSpPr>
            <a:grpSpLocks/>
          </p:cNvGrpSpPr>
          <p:nvPr/>
        </p:nvGrpSpPr>
        <p:grpSpPr bwMode="auto">
          <a:xfrm>
            <a:off x="2514600" y="0"/>
            <a:ext cx="3276600" cy="3052636"/>
            <a:chOff x="624" y="410"/>
            <a:chExt cx="2832" cy="2374"/>
          </a:xfrm>
        </p:grpSpPr>
        <p:sp>
          <p:nvSpPr>
            <p:cNvPr id="214050" name="Line 34"/>
            <p:cNvSpPr>
              <a:spLocks noChangeShapeType="1"/>
            </p:cNvSpPr>
            <p:nvPr/>
          </p:nvSpPr>
          <p:spPr bwMode="auto">
            <a:xfrm>
              <a:off x="624" y="1728"/>
              <a:ext cx="28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51" name="Line 35"/>
            <p:cNvSpPr>
              <a:spLocks noChangeShapeType="1"/>
            </p:cNvSpPr>
            <p:nvPr/>
          </p:nvSpPr>
          <p:spPr bwMode="auto">
            <a:xfrm flipV="1">
              <a:off x="1152" y="528"/>
              <a:ext cx="0"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52" name="Rectangle 36"/>
            <p:cNvSpPr>
              <a:spLocks noChangeArrowheads="1"/>
            </p:cNvSpPr>
            <p:nvPr/>
          </p:nvSpPr>
          <p:spPr bwMode="auto">
            <a:xfrm>
              <a:off x="1392" y="1247"/>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53" name="Line 37"/>
            <p:cNvSpPr>
              <a:spLocks noChangeShapeType="1"/>
            </p:cNvSpPr>
            <p:nvPr/>
          </p:nvSpPr>
          <p:spPr bwMode="auto">
            <a:xfrm flipV="1">
              <a:off x="1344" y="864"/>
              <a:ext cx="1392"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54" name="Rectangle 38"/>
            <p:cNvSpPr>
              <a:spLocks noChangeArrowheads="1"/>
            </p:cNvSpPr>
            <p:nvPr/>
          </p:nvSpPr>
          <p:spPr bwMode="auto">
            <a:xfrm>
              <a:off x="1487" y="1345"/>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55" name="Rectangle 39"/>
            <p:cNvSpPr>
              <a:spLocks noChangeArrowheads="1"/>
            </p:cNvSpPr>
            <p:nvPr/>
          </p:nvSpPr>
          <p:spPr bwMode="auto">
            <a:xfrm>
              <a:off x="1768" y="1008"/>
              <a:ext cx="15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14056" name="Rectangle 40"/>
            <p:cNvSpPr>
              <a:spLocks noChangeArrowheads="1"/>
            </p:cNvSpPr>
            <p:nvPr/>
          </p:nvSpPr>
          <p:spPr bwMode="auto">
            <a:xfrm>
              <a:off x="1584" y="1152"/>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57" name="Rectangle 41"/>
            <p:cNvSpPr>
              <a:spLocks noChangeArrowheads="1"/>
            </p:cNvSpPr>
            <p:nvPr/>
          </p:nvSpPr>
          <p:spPr bwMode="auto">
            <a:xfrm>
              <a:off x="1729" y="1296"/>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58" name="Rectangle 42"/>
            <p:cNvSpPr>
              <a:spLocks noChangeArrowheads="1"/>
            </p:cNvSpPr>
            <p:nvPr/>
          </p:nvSpPr>
          <p:spPr bwMode="auto">
            <a:xfrm>
              <a:off x="1392" y="1487"/>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59" name="Rectangle 43"/>
            <p:cNvSpPr>
              <a:spLocks noChangeArrowheads="1"/>
            </p:cNvSpPr>
            <p:nvPr/>
          </p:nvSpPr>
          <p:spPr bwMode="auto">
            <a:xfrm>
              <a:off x="1921" y="1200"/>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60" name="Rectangle 44"/>
            <p:cNvSpPr>
              <a:spLocks noChangeArrowheads="1"/>
            </p:cNvSpPr>
            <p:nvPr/>
          </p:nvSpPr>
          <p:spPr bwMode="auto">
            <a:xfrm>
              <a:off x="2159" y="1008"/>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61" name="Rectangle 45"/>
            <p:cNvSpPr>
              <a:spLocks noChangeArrowheads="1"/>
            </p:cNvSpPr>
            <p:nvPr/>
          </p:nvSpPr>
          <p:spPr bwMode="auto">
            <a:xfrm>
              <a:off x="2017" y="1008"/>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62" name="Rectangle 46"/>
            <p:cNvSpPr>
              <a:spLocks noChangeArrowheads="1"/>
            </p:cNvSpPr>
            <p:nvPr/>
          </p:nvSpPr>
          <p:spPr bwMode="auto">
            <a:xfrm>
              <a:off x="2303" y="1056"/>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63" name="Rectangle 47"/>
            <p:cNvSpPr>
              <a:spLocks noChangeArrowheads="1"/>
            </p:cNvSpPr>
            <p:nvPr/>
          </p:nvSpPr>
          <p:spPr bwMode="auto">
            <a:xfrm>
              <a:off x="2496" y="912"/>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64" name="Rectangle 48"/>
            <p:cNvSpPr>
              <a:spLocks noChangeArrowheads="1"/>
            </p:cNvSpPr>
            <p:nvPr/>
          </p:nvSpPr>
          <p:spPr bwMode="auto">
            <a:xfrm>
              <a:off x="2303" y="816"/>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65" name="Rectangle 49"/>
            <p:cNvSpPr>
              <a:spLocks noChangeArrowheads="1"/>
            </p:cNvSpPr>
            <p:nvPr/>
          </p:nvSpPr>
          <p:spPr bwMode="auto">
            <a:xfrm>
              <a:off x="2544" y="672"/>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66" name="Rectangle 50"/>
            <p:cNvSpPr>
              <a:spLocks noChangeArrowheads="1"/>
            </p:cNvSpPr>
            <p:nvPr/>
          </p:nvSpPr>
          <p:spPr bwMode="auto">
            <a:xfrm>
              <a:off x="1632" y="1391"/>
              <a:ext cx="2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67" name="Text Box 51"/>
            <p:cNvSpPr txBox="1">
              <a:spLocks noChangeArrowheads="1"/>
            </p:cNvSpPr>
            <p:nvPr/>
          </p:nvSpPr>
          <p:spPr bwMode="auto">
            <a:xfrm>
              <a:off x="960" y="2497"/>
              <a:ext cx="115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a:latin typeface="Times New Roman" panose="02020603050405020304" pitchFamily="18" charset="0"/>
                </a:rPr>
                <a:t>直线正相关</a:t>
              </a:r>
            </a:p>
          </p:txBody>
        </p:sp>
        <p:sp>
          <p:nvSpPr>
            <p:cNvPr id="214068" name="Text Box 52"/>
            <p:cNvSpPr txBox="1">
              <a:spLocks noChangeArrowheads="1"/>
            </p:cNvSpPr>
            <p:nvPr/>
          </p:nvSpPr>
          <p:spPr bwMode="auto">
            <a:xfrm>
              <a:off x="3158" y="1753"/>
              <a:ext cx="25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x</a:t>
              </a:r>
            </a:p>
          </p:txBody>
        </p:sp>
        <p:sp>
          <p:nvSpPr>
            <p:cNvPr id="214069" name="Text Box 53"/>
            <p:cNvSpPr txBox="1">
              <a:spLocks noChangeArrowheads="1"/>
            </p:cNvSpPr>
            <p:nvPr/>
          </p:nvSpPr>
          <p:spPr bwMode="auto">
            <a:xfrm>
              <a:off x="806" y="410"/>
              <a:ext cx="25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y</a:t>
              </a:r>
            </a:p>
          </p:txBody>
        </p:sp>
      </p:grpSp>
      <p:grpSp>
        <p:nvGrpSpPr>
          <p:cNvPr id="214107" name="Group 91"/>
          <p:cNvGrpSpPr>
            <a:grpSpLocks/>
          </p:cNvGrpSpPr>
          <p:nvPr/>
        </p:nvGrpSpPr>
        <p:grpSpPr bwMode="auto">
          <a:xfrm>
            <a:off x="2514601" y="3657601"/>
            <a:ext cx="3660775" cy="2649538"/>
            <a:chOff x="624" y="2304"/>
            <a:chExt cx="2306" cy="1669"/>
          </a:xfrm>
        </p:grpSpPr>
        <p:sp>
          <p:nvSpPr>
            <p:cNvPr id="214071" name="Line 55"/>
            <p:cNvSpPr>
              <a:spLocks noChangeShapeType="1"/>
            </p:cNvSpPr>
            <p:nvPr/>
          </p:nvSpPr>
          <p:spPr bwMode="auto">
            <a:xfrm>
              <a:off x="624" y="3384"/>
              <a:ext cx="21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72" name="Line 56"/>
            <p:cNvSpPr>
              <a:spLocks noChangeShapeType="1"/>
            </p:cNvSpPr>
            <p:nvPr/>
          </p:nvSpPr>
          <p:spPr bwMode="auto">
            <a:xfrm flipV="1">
              <a:off x="1018" y="2344"/>
              <a:ext cx="0" cy="13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73" name="Line 57"/>
            <p:cNvSpPr>
              <a:spLocks noChangeShapeType="1"/>
            </p:cNvSpPr>
            <p:nvPr/>
          </p:nvSpPr>
          <p:spPr bwMode="auto">
            <a:xfrm flipV="1">
              <a:off x="1261" y="2700"/>
              <a:ext cx="879" cy="5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74" name="Rectangle 58"/>
            <p:cNvSpPr>
              <a:spLocks noChangeArrowheads="1"/>
            </p:cNvSpPr>
            <p:nvPr/>
          </p:nvSpPr>
          <p:spPr bwMode="auto">
            <a:xfrm>
              <a:off x="1296" y="3024"/>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75" name="Rectangle 59"/>
            <p:cNvSpPr>
              <a:spLocks noChangeArrowheads="1"/>
            </p:cNvSpPr>
            <p:nvPr/>
          </p:nvSpPr>
          <p:spPr bwMode="auto">
            <a:xfrm>
              <a:off x="1392" y="2976"/>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76" name="Rectangle 60"/>
            <p:cNvSpPr>
              <a:spLocks noChangeArrowheads="1"/>
            </p:cNvSpPr>
            <p:nvPr/>
          </p:nvSpPr>
          <p:spPr bwMode="auto">
            <a:xfrm>
              <a:off x="1584" y="2880"/>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77" name="Rectangle 61"/>
            <p:cNvSpPr>
              <a:spLocks noChangeArrowheads="1"/>
            </p:cNvSpPr>
            <p:nvPr/>
          </p:nvSpPr>
          <p:spPr bwMode="auto">
            <a:xfrm>
              <a:off x="1763" y="2809"/>
              <a:ext cx="1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14078" name="Rectangle 62"/>
            <p:cNvSpPr>
              <a:spLocks noChangeArrowheads="1"/>
            </p:cNvSpPr>
            <p:nvPr/>
          </p:nvSpPr>
          <p:spPr bwMode="auto">
            <a:xfrm>
              <a:off x="1867" y="2755"/>
              <a:ext cx="1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14079" name="Rectangle 63"/>
            <p:cNvSpPr>
              <a:spLocks noChangeArrowheads="1"/>
            </p:cNvSpPr>
            <p:nvPr/>
          </p:nvSpPr>
          <p:spPr bwMode="auto">
            <a:xfrm>
              <a:off x="1988" y="2672"/>
              <a:ext cx="1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14080" name="Text Box 64"/>
            <p:cNvSpPr txBox="1">
              <a:spLocks noChangeArrowheads="1"/>
            </p:cNvSpPr>
            <p:nvPr/>
          </p:nvSpPr>
          <p:spPr bwMode="auto">
            <a:xfrm>
              <a:off x="1018" y="3740"/>
              <a:ext cx="9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a:latin typeface="Times New Roman" panose="02020603050405020304" pitchFamily="18" charset="0"/>
                </a:rPr>
                <a:t>完全直线相关</a:t>
              </a:r>
            </a:p>
          </p:txBody>
        </p:sp>
        <p:sp>
          <p:nvSpPr>
            <p:cNvPr id="214081" name="Text Box 65"/>
            <p:cNvSpPr txBox="1">
              <a:spLocks noChangeArrowheads="1"/>
            </p:cNvSpPr>
            <p:nvPr/>
          </p:nvSpPr>
          <p:spPr bwMode="auto">
            <a:xfrm>
              <a:off x="2741" y="348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x</a:t>
              </a:r>
            </a:p>
          </p:txBody>
        </p:sp>
        <p:sp>
          <p:nvSpPr>
            <p:cNvPr id="214082" name="Text Box 66"/>
            <p:cNvSpPr txBox="1">
              <a:spLocks noChangeArrowheads="1"/>
            </p:cNvSpPr>
            <p:nvPr/>
          </p:nvSpPr>
          <p:spPr bwMode="auto">
            <a:xfrm>
              <a:off x="800" y="230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y</a:t>
              </a:r>
            </a:p>
          </p:txBody>
        </p:sp>
      </p:grpSp>
      <p:grpSp>
        <p:nvGrpSpPr>
          <p:cNvPr id="214083" name="Group 67"/>
          <p:cNvGrpSpPr>
            <a:grpSpLocks/>
          </p:cNvGrpSpPr>
          <p:nvPr/>
        </p:nvGrpSpPr>
        <p:grpSpPr bwMode="auto">
          <a:xfrm>
            <a:off x="6781800" y="3352801"/>
            <a:ext cx="3581400" cy="2748113"/>
            <a:chOff x="1056" y="938"/>
            <a:chExt cx="3600" cy="2743"/>
          </a:xfrm>
        </p:grpSpPr>
        <p:sp>
          <p:nvSpPr>
            <p:cNvPr id="214084" name="Line 68"/>
            <p:cNvSpPr>
              <a:spLocks noChangeShapeType="1"/>
            </p:cNvSpPr>
            <p:nvPr/>
          </p:nvSpPr>
          <p:spPr bwMode="auto">
            <a:xfrm>
              <a:off x="1056" y="2784"/>
              <a:ext cx="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85" name="Line 69"/>
            <p:cNvSpPr>
              <a:spLocks noChangeShapeType="1"/>
            </p:cNvSpPr>
            <p:nvPr/>
          </p:nvSpPr>
          <p:spPr bwMode="auto">
            <a:xfrm flipV="1">
              <a:off x="2016" y="1008"/>
              <a:ext cx="0" cy="23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86" name="Rectangle 70"/>
            <p:cNvSpPr>
              <a:spLocks noChangeArrowheads="1"/>
            </p:cNvSpPr>
            <p:nvPr/>
          </p:nvSpPr>
          <p:spPr bwMode="auto">
            <a:xfrm>
              <a:off x="2799" y="2015"/>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87" name="Rectangle 71"/>
            <p:cNvSpPr>
              <a:spLocks noChangeArrowheads="1"/>
            </p:cNvSpPr>
            <p:nvPr/>
          </p:nvSpPr>
          <p:spPr bwMode="auto">
            <a:xfrm>
              <a:off x="2894" y="2112"/>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88" name="Rectangle 72"/>
            <p:cNvSpPr>
              <a:spLocks noChangeArrowheads="1"/>
            </p:cNvSpPr>
            <p:nvPr/>
          </p:nvSpPr>
          <p:spPr bwMode="auto">
            <a:xfrm>
              <a:off x="2988" y="2207"/>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89" name="Rectangle 73"/>
            <p:cNvSpPr>
              <a:spLocks noChangeArrowheads="1"/>
            </p:cNvSpPr>
            <p:nvPr/>
          </p:nvSpPr>
          <p:spPr bwMode="auto">
            <a:xfrm>
              <a:off x="3071" y="1776"/>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0" name="Rectangle 74"/>
            <p:cNvSpPr>
              <a:spLocks noChangeArrowheads="1"/>
            </p:cNvSpPr>
            <p:nvPr/>
          </p:nvSpPr>
          <p:spPr bwMode="auto">
            <a:xfrm>
              <a:off x="2545" y="1920"/>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1" name="Rectangle 75"/>
            <p:cNvSpPr>
              <a:spLocks noChangeArrowheads="1"/>
            </p:cNvSpPr>
            <p:nvPr/>
          </p:nvSpPr>
          <p:spPr bwMode="auto">
            <a:xfrm>
              <a:off x="3167" y="1584"/>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2" name="Rectangle 76"/>
            <p:cNvSpPr>
              <a:spLocks noChangeArrowheads="1"/>
            </p:cNvSpPr>
            <p:nvPr/>
          </p:nvSpPr>
          <p:spPr bwMode="auto">
            <a:xfrm>
              <a:off x="3456" y="2256"/>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3" name="Rectangle 77"/>
            <p:cNvSpPr>
              <a:spLocks noChangeArrowheads="1"/>
            </p:cNvSpPr>
            <p:nvPr/>
          </p:nvSpPr>
          <p:spPr bwMode="auto">
            <a:xfrm>
              <a:off x="2736" y="2256"/>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4" name="Rectangle 78"/>
            <p:cNvSpPr>
              <a:spLocks noChangeArrowheads="1"/>
            </p:cNvSpPr>
            <p:nvPr/>
          </p:nvSpPr>
          <p:spPr bwMode="auto">
            <a:xfrm>
              <a:off x="2593" y="2112"/>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5" name="Rectangle 79"/>
            <p:cNvSpPr>
              <a:spLocks noChangeArrowheads="1"/>
            </p:cNvSpPr>
            <p:nvPr/>
          </p:nvSpPr>
          <p:spPr bwMode="auto">
            <a:xfrm>
              <a:off x="3167" y="2112"/>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6" name="Rectangle 80"/>
            <p:cNvSpPr>
              <a:spLocks noChangeArrowheads="1"/>
            </p:cNvSpPr>
            <p:nvPr/>
          </p:nvSpPr>
          <p:spPr bwMode="auto">
            <a:xfrm>
              <a:off x="3312" y="1920"/>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7" name="Rectangle 81"/>
            <p:cNvSpPr>
              <a:spLocks noChangeArrowheads="1"/>
            </p:cNvSpPr>
            <p:nvPr/>
          </p:nvSpPr>
          <p:spPr bwMode="auto">
            <a:xfrm>
              <a:off x="3024" y="2065"/>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8" name="Rectangle 82"/>
            <p:cNvSpPr>
              <a:spLocks noChangeArrowheads="1"/>
            </p:cNvSpPr>
            <p:nvPr/>
          </p:nvSpPr>
          <p:spPr bwMode="auto">
            <a:xfrm>
              <a:off x="3024" y="1632"/>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099" name="Rectangle 83"/>
            <p:cNvSpPr>
              <a:spLocks noChangeArrowheads="1"/>
            </p:cNvSpPr>
            <p:nvPr/>
          </p:nvSpPr>
          <p:spPr bwMode="auto">
            <a:xfrm>
              <a:off x="2880" y="1776"/>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100" name="Rectangle 84"/>
            <p:cNvSpPr>
              <a:spLocks noChangeArrowheads="1"/>
            </p:cNvSpPr>
            <p:nvPr/>
          </p:nvSpPr>
          <p:spPr bwMode="auto">
            <a:xfrm>
              <a:off x="2736" y="1632"/>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101" name="Rectangle 85"/>
            <p:cNvSpPr>
              <a:spLocks noChangeArrowheads="1"/>
            </p:cNvSpPr>
            <p:nvPr/>
          </p:nvSpPr>
          <p:spPr bwMode="auto">
            <a:xfrm>
              <a:off x="2688" y="1824"/>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102" name="Rectangle 86"/>
            <p:cNvSpPr>
              <a:spLocks noChangeArrowheads="1"/>
            </p:cNvSpPr>
            <p:nvPr/>
          </p:nvSpPr>
          <p:spPr bwMode="auto">
            <a:xfrm>
              <a:off x="3312" y="1729"/>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103" name="Rectangle 87"/>
            <p:cNvSpPr>
              <a:spLocks noChangeArrowheads="1"/>
            </p:cNvSpPr>
            <p:nvPr/>
          </p:nvSpPr>
          <p:spPr bwMode="auto">
            <a:xfrm>
              <a:off x="3167" y="1871"/>
              <a:ext cx="26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14104" name="Text Box 88"/>
            <p:cNvSpPr txBox="1">
              <a:spLocks noChangeArrowheads="1"/>
            </p:cNvSpPr>
            <p:nvPr/>
          </p:nvSpPr>
          <p:spPr bwMode="auto">
            <a:xfrm>
              <a:off x="1824" y="3312"/>
              <a:ext cx="882"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a:latin typeface="Times New Roman" panose="02020603050405020304" pitchFamily="18" charset="0"/>
                </a:rPr>
                <a:t>不相关</a:t>
              </a:r>
            </a:p>
          </p:txBody>
        </p:sp>
        <p:sp>
          <p:nvSpPr>
            <p:cNvPr id="214105" name="Text Box 89"/>
            <p:cNvSpPr txBox="1">
              <a:spLocks noChangeArrowheads="1"/>
            </p:cNvSpPr>
            <p:nvPr/>
          </p:nvSpPr>
          <p:spPr bwMode="auto">
            <a:xfrm>
              <a:off x="4070" y="2858"/>
              <a:ext cx="302"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x</a:t>
              </a:r>
            </a:p>
          </p:txBody>
        </p:sp>
        <p:sp>
          <p:nvSpPr>
            <p:cNvPr id="214106" name="Text Box 90"/>
            <p:cNvSpPr txBox="1">
              <a:spLocks noChangeArrowheads="1"/>
            </p:cNvSpPr>
            <p:nvPr/>
          </p:nvSpPr>
          <p:spPr bwMode="auto">
            <a:xfrm>
              <a:off x="1573" y="938"/>
              <a:ext cx="302"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y</a:t>
              </a:r>
            </a:p>
          </p:txBody>
        </p:sp>
      </p:grpSp>
      <p:sp>
        <p:nvSpPr>
          <p:cNvPr id="214108" name="Text Box 92"/>
          <p:cNvSpPr txBox="1">
            <a:spLocks noChangeArrowheads="1"/>
          </p:cNvSpPr>
          <p:nvPr/>
        </p:nvSpPr>
        <p:spPr bwMode="auto">
          <a:xfrm>
            <a:off x="422092" y="1674889"/>
            <a:ext cx="738664"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spcBef>
                <a:spcPct val="50000"/>
              </a:spcBef>
            </a:pPr>
            <a:r>
              <a:rPr lang="zh-CN" altLang="en-US" sz="3600" dirty="0"/>
              <a:t>相   关    图</a:t>
            </a:r>
          </a:p>
        </p:txBody>
      </p:sp>
    </p:spTree>
    <p:extLst>
      <p:ext uri="{BB962C8B-B14F-4D97-AF65-F5344CB8AC3E}">
        <p14:creationId xmlns:p14="http://schemas.microsoft.com/office/powerpoint/2010/main" val="70566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Text Box 4"/>
          <p:cNvSpPr txBox="1">
            <a:spLocks noChangeArrowheads="1"/>
          </p:cNvSpPr>
          <p:nvPr/>
        </p:nvSpPr>
        <p:spPr bwMode="auto">
          <a:xfrm>
            <a:off x="2041526" y="11636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endParaRPr lang="zh-CN" altLang="en-US">
              <a:latin typeface="Times New Roman" panose="02020603050405020304" pitchFamily="18" charset="0"/>
            </a:endParaRPr>
          </a:p>
        </p:txBody>
      </p:sp>
      <p:sp>
        <p:nvSpPr>
          <p:cNvPr id="218117" name="Text Box 5"/>
          <p:cNvSpPr txBox="1">
            <a:spLocks noChangeArrowheads="1"/>
          </p:cNvSpPr>
          <p:nvPr/>
        </p:nvSpPr>
        <p:spPr bwMode="auto">
          <a:xfrm>
            <a:off x="471487" y="852942"/>
            <a:ext cx="11383055" cy="367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10000"/>
              </a:lnSpc>
              <a:spcBef>
                <a:spcPct val="0"/>
              </a:spcBef>
              <a:buClrTx/>
              <a:buFontTx/>
              <a:buNone/>
            </a:pPr>
            <a:r>
              <a:rPr lang="en-US" altLang="zh-CN" sz="4000" dirty="0">
                <a:latin typeface="黑体" panose="02010609060101010101" pitchFamily="49" charset="-122"/>
                <a:ea typeface="黑体" panose="02010609060101010101" pitchFamily="49" charset="-122"/>
              </a:rPr>
              <a:t>2.</a:t>
            </a:r>
            <a:r>
              <a:rPr lang="zh-CN" altLang="en-US" sz="4000" dirty="0">
                <a:latin typeface="黑体" panose="02010609060101010101" pitchFamily="49" charset="-122"/>
                <a:ea typeface="黑体" panose="02010609060101010101" pitchFamily="49" charset="-122"/>
              </a:rPr>
              <a:t>定量测定</a:t>
            </a:r>
            <a:r>
              <a:rPr lang="zh-CN" altLang="en-US" sz="4000" dirty="0" smtClean="0">
                <a:latin typeface="黑体" panose="02010609060101010101" pitchFamily="49" charset="-122"/>
                <a:ea typeface="黑体" panose="02010609060101010101" pitchFamily="49" charset="-122"/>
              </a:rPr>
              <a:t>－－相关系数</a:t>
            </a:r>
            <a:endParaRPr lang="zh-CN" altLang="en-US" sz="4000" dirty="0">
              <a:latin typeface="黑体" panose="02010609060101010101" pitchFamily="49" charset="-122"/>
              <a:ea typeface="黑体" panose="02010609060101010101" pitchFamily="49" charset="-122"/>
            </a:endParaRPr>
          </a:p>
          <a:p>
            <a:pPr>
              <a:lnSpc>
                <a:spcPct val="120000"/>
              </a:lnSpc>
              <a:buClrTx/>
              <a:buFontTx/>
              <a:buNone/>
            </a:pPr>
            <a:endParaRPr lang="en-US" altLang="zh-CN" sz="3200" dirty="0" smtClean="0">
              <a:latin typeface="Times New Roman" panose="02020603050405020304" pitchFamily="18" charset="0"/>
            </a:endParaRPr>
          </a:p>
          <a:p>
            <a:pPr>
              <a:lnSpc>
                <a:spcPct val="120000"/>
              </a:lnSpc>
              <a:buClrTx/>
              <a:buFontTx/>
              <a:buNone/>
            </a:pPr>
            <a:r>
              <a:rPr lang="zh-CN" altLang="en-US" sz="3200" dirty="0" smtClean="0">
                <a:latin typeface="Times New Roman" panose="02020603050405020304" pitchFamily="18" charset="0"/>
              </a:rPr>
              <a:t>（</a:t>
            </a:r>
            <a:r>
              <a:rPr lang="en-US" altLang="zh-CN" sz="3200" dirty="0">
                <a:latin typeface="Times New Roman" panose="02020603050405020304" pitchFamily="18" charset="0"/>
              </a:rPr>
              <a:t>1</a:t>
            </a:r>
            <a:r>
              <a:rPr lang="zh-CN" altLang="en-US" sz="3200" dirty="0">
                <a:latin typeface="Times New Roman" panose="02020603050405020304" pitchFamily="18" charset="0"/>
              </a:rPr>
              <a:t>）相关系数</a:t>
            </a:r>
            <a:r>
              <a:rPr lang="en-US" altLang="zh-CN" sz="3200" dirty="0">
                <a:latin typeface="Times New Roman" panose="02020603050405020304" pitchFamily="18" charset="0"/>
              </a:rPr>
              <a:t>——</a:t>
            </a:r>
            <a:r>
              <a:rPr lang="zh-CN" altLang="en-US" sz="2000" dirty="0">
                <a:latin typeface="Times New Roman" panose="02020603050405020304" pitchFamily="18" charset="0"/>
              </a:rPr>
              <a:t>说明直线相关条件下，两个现象之间相关关系密切程度的统计分析指标</a:t>
            </a:r>
            <a:r>
              <a:rPr lang="zh-CN" altLang="en-US" sz="2000" dirty="0" smtClean="0">
                <a:latin typeface="Times New Roman" panose="02020603050405020304" pitchFamily="18" charset="0"/>
              </a:rPr>
              <a:t>。</a:t>
            </a:r>
            <a:r>
              <a:rPr lang="zh-CN" altLang="en-US" sz="2000" dirty="0" smtClean="0"/>
              <a:t>在</a:t>
            </a:r>
            <a:r>
              <a:rPr lang="zh-CN" altLang="en-US" sz="2000" dirty="0"/>
              <a:t>计算相关系数之前，首先判定两个现象之间是否存在着直线相关，否则计算出的相关系数就没有实际意义</a:t>
            </a:r>
            <a:r>
              <a:rPr lang="zh-CN" altLang="en-US" sz="2000" dirty="0" smtClean="0"/>
              <a:t>。判定</a:t>
            </a:r>
            <a:r>
              <a:rPr lang="zh-CN" altLang="en-US" sz="2000" dirty="0"/>
              <a:t>的一般方法是作图法。作图法是通过作散点图来判定两个现象之间是否存在直线相关。</a:t>
            </a:r>
          </a:p>
        </p:txBody>
      </p:sp>
      <p:sp>
        <p:nvSpPr>
          <p:cNvPr id="218119" name="Text Box 7"/>
          <p:cNvSpPr txBox="1">
            <a:spLocks noChangeArrowheads="1"/>
          </p:cNvSpPr>
          <p:nvPr/>
        </p:nvSpPr>
        <p:spPr bwMode="auto">
          <a:xfrm>
            <a:off x="2346326" y="1655763"/>
            <a:ext cx="6569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endParaRPr lang="zh-CN" altLang="en-US">
              <a:latin typeface="Times New Roman" panose="02020603050405020304" pitchFamily="18" charset="0"/>
            </a:endParaRPr>
          </a:p>
        </p:txBody>
      </p:sp>
    </p:spTree>
    <p:extLst>
      <p:ext uri="{BB962C8B-B14F-4D97-AF65-F5344CB8AC3E}">
        <p14:creationId xmlns:p14="http://schemas.microsoft.com/office/powerpoint/2010/main" val="2201164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60" name="Text Box 12"/>
          <p:cNvSpPr txBox="1">
            <a:spLocks noChangeArrowheads="1"/>
          </p:cNvSpPr>
          <p:nvPr/>
        </p:nvSpPr>
        <p:spPr bwMode="auto">
          <a:xfrm>
            <a:off x="811098" y="569119"/>
            <a:ext cx="10531815"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0"/>
              </a:spcBef>
              <a:buClrTx/>
              <a:buFontTx/>
              <a:buNone/>
            </a:pPr>
            <a:r>
              <a:rPr lang="zh-CN" altLang="en-US" sz="2800" dirty="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z="2800" dirty="0">
                <a:effectLst>
                  <a:outerShdw blurRad="38100" dist="38100" dir="2700000" algn="tl">
                    <a:srgbClr val="C0C0C0"/>
                  </a:outerShdw>
                </a:effectLst>
                <a:latin typeface="黑体" panose="02010609060101010101" pitchFamily="49" charset="-122"/>
                <a:ea typeface="黑体" panose="02010609060101010101" pitchFamily="49" charset="-122"/>
              </a:rPr>
              <a:t>2</a:t>
            </a:r>
            <a:r>
              <a:rPr lang="zh-CN" altLang="en-US" sz="2800" dirty="0">
                <a:effectLst>
                  <a:outerShdw blurRad="38100" dist="38100" dir="2700000" algn="tl">
                    <a:srgbClr val="C0C0C0"/>
                  </a:outerShdw>
                </a:effectLst>
                <a:latin typeface="黑体" panose="02010609060101010101" pitchFamily="49" charset="-122"/>
                <a:ea typeface="黑体" panose="02010609060101010101" pitchFamily="49" charset="-122"/>
              </a:rPr>
              <a:t>）相关系数的计算</a:t>
            </a:r>
          </a:p>
          <a:p>
            <a:pPr>
              <a:lnSpc>
                <a:spcPct val="130000"/>
              </a:lnSpc>
              <a:spcBef>
                <a:spcPct val="0"/>
              </a:spcBef>
              <a:buClrTx/>
              <a:buFontTx/>
              <a:buNone/>
            </a:pPr>
            <a:r>
              <a:rPr lang="zh-CN" altLang="en-US" sz="2800" dirty="0">
                <a:latin typeface="Times New Roman" panose="02020603050405020304" pitchFamily="18" charset="0"/>
              </a:rPr>
              <a:t>     对两个变量之间线性相关程度的度量称为简单相关系数，用</a:t>
            </a:r>
            <a:r>
              <a:rPr lang="en-US" altLang="zh-CN" sz="2800" i="1" dirty="0">
                <a:latin typeface="Times New Roman" panose="02020603050405020304" pitchFamily="18" charset="0"/>
              </a:rPr>
              <a:t>r </a:t>
            </a:r>
            <a:r>
              <a:rPr lang="zh-CN" altLang="en-US" sz="2800" dirty="0">
                <a:latin typeface="Times New Roman" panose="02020603050405020304" pitchFamily="18" charset="0"/>
              </a:rPr>
              <a:t>表示。而对于曲线相关来说，是用相关指数来衡量其相关程度的。直线相关系数也称</a:t>
            </a:r>
            <a:r>
              <a:rPr lang="zh-CN" altLang="en-US" sz="2800" i="1" dirty="0">
                <a:latin typeface="Times New Roman" panose="02020603050405020304" pitchFamily="18" charset="0"/>
              </a:rPr>
              <a:t>皮尔逊相关系数。</a:t>
            </a:r>
          </a:p>
        </p:txBody>
      </p:sp>
      <p:graphicFrame>
        <p:nvGraphicFramePr>
          <p:cNvPr id="334859" name="Object 11"/>
          <p:cNvGraphicFramePr>
            <a:graphicFrameLocks noGrp="1" noChangeAspect="1"/>
          </p:cNvGraphicFramePr>
          <p:nvPr>
            <p:ph sz="half" idx="1"/>
          </p:nvPr>
        </p:nvGraphicFramePr>
        <p:xfrm>
          <a:off x="2279650" y="4437063"/>
          <a:ext cx="2376488" cy="1782762"/>
        </p:xfrm>
        <a:graphic>
          <a:graphicData uri="http://schemas.openxmlformats.org/presentationml/2006/ole">
            <mc:AlternateContent xmlns:mc="http://schemas.openxmlformats.org/markup-compatibility/2006">
              <mc:Choice xmlns:v="urn:schemas-microsoft-com:vml" Requires="v">
                <p:oleObj spid="_x0000_s2164" name="Equation" r:id="rId3" imgW="558800" imgH="419100" progId="Equation.3">
                  <p:embed/>
                </p:oleObj>
              </mc:Choice>
              <mc:Fallback>
                <p:oleObj name="Equation" r:id="rId3" imgW="5588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4437063"/>
                        <a:ext cx="2376488" cy="178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4850" name="Group 2"/>
          <p:cNvGrpSpPr>
            <a:grpSpLocks/>
          </p:cNvGrpSpPr>
          <p:nvPr/>
        </p:nvGrpSpPr>
        <p:grpSpPr bwMode="auto">
          <a:xfrm>
            <a:off x="5808663" y="4581525"/>
            <a:ext cx="4297362" cy="1728788"/>
            <a:chOff x="2699" y="2840"/>
            <a:chExt cx="2707" cy="1089"/>
          </a:xfrm>
        </p:grpSpPr>
        <p:graphicFrame>
          <p:nvGraphicFramePr>
            <p:cNvPr id="334858" name="Object 10"/>
            <p:cNvGraphicFramePr>
              <a:graphicFrameLocks noChangeAspect="1"/>
            </p:cNvGraphicFramePr>
            <p:nvPr/>
          </p:nvGraphicFramePr>
          <p:xfrm>
            <a:off x="4216" y="3311"/>
            <a:ext cx="75" cy="64"/>
          </p:xfrm>
          <a:graphic>
            <a:graphicData uri="http://schemas.openxmlformats.org/presentationml/2006/ole">
              <mc:AlternateContent xmlns:mc="http://schemas.openxmlformats.org/markup-compatibility/2006">
                <mc:Choice xmlns:v="urn:schemas-microsoft-com:vml" Requires="v">
                  <p:oleObj spid="_x0000_s2165" name="Equation" r:id="rId5" imgW="101556" imgH="190417" progId="Equation.3">
                    <p:embed/>
                  </p:oleObj>
                </mc:Choice>
                <mc:Fallback>
                  <p:oleObj name="Equation" r:id="rId5" imgW="101556" imgH="190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6" y="3311"/>
                          <a:ext cx="75" cy="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4857" name="Object 9"/>
            <p:cNvGraphicFramePr>
              <a:graphicFrameLocks noChangeAspect="1"/>
            </p:cNvGraphicFramePr>
            <p:nvPr/>
          </p:nvGraphicFramePr>
          <p:xfrm>
            <a:off x="2699" y="2840"/>
            <a:ext cx="635" cy="1089"/>
          </p:xfrm>
          <a:graphic>
            <a:graphicData uri="http://schemas.openxmlformats.org/presentationml/2006/ole">
              <mc:AlternateContent xmlns:mc="http://schemas.openxmlformats.org/markup-compatibility/2006">
                <mc:Choice xmlns:v="urn:schemas-microsoft-com:vml" Requires="v">
                  <p:oleObj spid="_x0000_s2166" name="公式" r:id="rId7" imgW="291973" imgH="837836" progId="Equation.3">
                    <p:embed/>
                  </p:oleObj>
                </mc:Choice>
                <mc:Fallback>
                  <p:oleObj name="公式" r:id="rId7" imgW="291973" imgH="83783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 y="2840"/>
                          <a:ext cx="635" cy="1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4856" name="Line 8"/>
            <p:cNvSpPr>
              <a:spLocks noChangeShapeType="1"/>
            </p:cNvSpPr>
            <p:nvPr/>
          </p:nvSpPr>
          <p:spPr bwMode="auto">
            <a:xfrm>
              <a:off x="3288" y="3067"/>
              <a:ext cx="4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4855" name="Text Box 7"/>
            <p:cNvSpPr txBox="1">
              <a:spLocks noChangeArrowheads="1"/>
            </p:cNvSpPr>
            <p:nvPr/>
          </p:nvSpPr>
          <p:spPr bwMode="auto">
            <a:xfrm>
              <a:off x="3742" y="2976"/>
              <a:ext cx="8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000">
                  <a:latin typeface="Times New Roman" panose="02020603050405020304" pitchFamily="18" charset="0"/>
                </a:rPr>
                <a:t>协方差</a:t>
              </a:r>
            </a:p>
          </p:txBody>
        </p:sp>
        <p:sp>
          <p:nvSpPr>
            <p:cNvPr id="334854" name="Line 6"/>
            <p:cNvSpPr>
              <a:spLocks noChangeShapeType="1"/>
            </p:cNvSpPr>
            <p:nvPr/>
          </p:nvSpPr>
          <p:spPr bwMode="auto">
            <a:xfrm>
              <a:off x="3288" y="3521"/>
              <a:ext cx="4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4853" name="Text Box 5"/>
            <p:cNvSpPr txBox="1">
              <a:spLocks noChangeArrowheads="1"/>
            </p:cNvSpPr>
            <p:nvPr/>
          </p:nvSpPr>
          <p:spPr bwMode="auto">
            <a:xfrm>
              <a:off x="3742" y="3385"/>
              <a:ext cx="11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sz="2000">
                  <a:latin typeface="Times New Roman" panose="02020603050405020304" pitchFamily="18" charset="0"/>
                </a:rPr>
                <a:t>变量</a:t>
              </a:r>
              <a:r>
                <a:rPr lang="en-US" altLang="zh-CN" sz="2000">
                  <a:latin typeface="Times New Roman" panose="02020603050405020304" pitchFamily="18" charset="0"/>
                </a:rPr>
                <a:t>x</a:t>
              </a:r>
              <a:r>
                <a:rPr lang="zh-CN" altLang="en-US" sz="2000">
                  <a:latin typeface="Times New Roman" panose="02020603050405020304" pitchFamily="18" charset="0"/>
                </a:rPr>
                <a:t>的标准差</a:t>
              </a:r>
            </a:p>
          </p:txBody>
        </p:sp>
        <p:sp>
          <p:nvSpPr>
            <p:cNvPr id="334852" name="Text Box 4"/>
            <p:cNvSpPr txBox="1">
              <a:spLocks noChangeArrowheads="1"/>
            </p:cNvSpPr>
            <p:nvPr/>
          </p:nvSpPr>
          <p:spPr bwMode="auto">
            <a:xfrm>
              <a:off x="3787" y="3657"/>
              <a:ext cx="16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000">
                  <a:latin typeface="Times New Roman" panose="02020603050405020304" pitchFamily="18" charset="0"/>
                </a:rPr>
                <a:t>变量</a:t>
              </a:r>
              <a:r>
                <a:rPr lang="en-US" altLang="zh-CN" sz="2000">
                  <a:latin typeface="Times New Roman" panose="02020603050405020304" pitchFamily="18" charset="0"/>
                </a:rPr>
                <a:t>y</a:t>
              </a:r>
              <a:r>
                <a:rPr lang="zh-CN" altLang="en-US" sz="2000">
                  <a:latin typeface="Times New Roman" panose="02020603050405020304" pitchFamily="18" charset="0"/>
                </a:rPr>
                <a:t>的标准差</a:t>
              </a:r>
            </a:p>
          </p:txBody>
        </p:sp>
        <p:sp>
          <p:nvSpPr>
            <p:cNvPr id="334851" name="Line 3"/>
            <p:cNvSpPr>
              <a:spLocks noChangeShapeType="1"/>
            </p:cNvSpPr>
            <p:nvPr/>
          </p:nvSpPr>
          <p:spPr bwMode="auto">
            <a:xfrm>
              <a:off x="3282" y="3800"/>
              <a:ext cx="3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426221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829" name="Object 5"/>
          <p:cNvGraphicFramePr>
            <a:graphicFrameLocks noChangeAspect="1"/>
          </p:cNvGraphicFramePr>
          <p:nvPr/>
        </p:nvGraphicFramePr>
        <p:xfrm>
          <a:off x="2227263" y="1773238"/>
          <a:ext cx="7186612" cy="1427162"/>
        </p:xfrm>
        <a:graphic>
          <a:graphicData uri="http://schemas.openxmlformats.org/presentationml/2006/ole">
            <mc:AlternateContent xmlns:mc="http://schemas.openxmlformats.org/markup-compatibility/2006">
              <mc:Choice xmlns:v="urn:schemas-microsoft-com:vml" Requires="v">
                <p:oleObj spid="_x0000_s3185" name="公式" r:id="rId3" imgW="2590800" imgH="838200" progId="Equation.3">
                  <p:embed/>
                </p:oleObj>
              </mc:Choice>
              <mc:Fallback>
                <p:oleObj name="公式" r:id="rId3" imgW="2590800" imgH="838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263" y="1773238"/>
                        <a:ext cx="7186612" cy="1427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28" name="Object 4"/>
          <p:cNvGraphicFramePr>
            <a:graphicFrameLocks noGrp="1" noChangeAspect="1"/>
          </p:cNvGraphicFramePr>
          <p:nvPr>
            <p:ph sz="half" idx="1"/>
          </p:nvPr>
        </p:nvGraphicFramePr>
        <p:xfrm>
          <a:off x="2135188" y="3357564"/>
          <a:ext cx="4679950" cy="3121025"/>
        </p:xfrm>
        <a:graphic>
          <a:graphicData uri="http://schemas.openxmlformats.org/presentationml/2006/ole">
            <mc:AlternateContent xmlns:mc="http://schemas.openxmlformats.org/markup-compatibility/2006">
              <mc:Choice xmlns:v="urn:schemas-microsoft-com:vml" Requires="v">
                <p:oleObj spid="_x0000_s3186" name="公式" r:id="rId5" imgW="1384300" imgH="1701800" progId="Equation.3">
                  <p:embed/>
                </p:oleObj>
              </mc:Choice>
              <mc:Fallback>
                <p:oleObj name="公式" r:id="rId5" imgW="1384300" imgH="170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3357564"/>
                        <a:ext cx="4679950" cy="312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3827" name="Object 3"/>
          <p:cNvGraphicFramePr>
            <a:graphicFrameLocks noGrp="1" noChangeAspect="1"/>
          </p:cNvGraphicFramePr>
          <p:nvPr>
            <p:ph sz="half" idx="2"/>
          </p:nvPr>
        </p:nvGraphicFramePr>
        <p:xfrm>
          <a:off x="7608888" y="4724401"/>
          <a:ext cx="2659062" cy="1433513"/>
        </p:xfrm>
        <a:graphic>
          <a:graphicData uri="http://schemas.openxmlformats.org/presentationml/2006/ole">
            <mc:AlternateContent xmlns:mc="http://schemas.openxmlformats.org/markup-compatibility/2006">
              <mc:Choice xmlns:v="urn:schemas-microsoft-com:vml" Requires="v">
                <p:oleObj spid="_x0000_s3187" name="Equation" r:id="rId7" imgW="1675673" imgH="774364" progId="Equation.3">
                  <p:embed/>
                </p:oleObj>
              </mc:Choice>
              <mc:Fallback>
                <p:oleObj name="Equation" r:id="rId7" imgW="1675673" imgH="77436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8888" y="4724401"/>
                        <a:ext cx="2659062" cy="1433513"/>
                      </a:xfrm>
                      <a:prstGeom prst="rect">
                        <a:avLst/>
                      </a:prstGeom>
                      <a:noFill/>
                      <a:ln w="38100" cmpd="sng">
                        <a:solidFill>
                          <a:srgbClr val="FF010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26" name="AutoShape 2"/>
          <p:cNvSpPr>
            <a:spLocks noChangeArrowheads="1"/>
          </p:cNvSpPr>
          <p:nvPr/>
        </p:nvSpPr>
        <p:spPr bwMode="auto">
          <a:xfrm>
            <a:off x="6672263" y="5300663"/>
            <a:ext cx="863600" cy="360362"/>
          </a:xfrm>
          <a:prstGeom prst="rightArrow">
            <a:avLst>
              <a:gd name="adj1" fmla="val 50000"/>
              <a:gd name="adj2" fmla="val 59912"/>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718070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843416" y="254227"/>
            <a:ext cx="7772400" cy="1143000"/>
          </a:xfrm>
        </p:spPr>
        <p:txBody>
          <a:bodyPr>
            <a:normAutofit/>
          </a:bodyPr>
          <a:lstStyle/>
          <a:p>
            <a:r>
              <a:rPr lang="en-US" altLang="zh-CN" sz="3600" b="1" dirty="0"/>
              <a:t>3.  </a:t>
            </a:r>
            <a:r>
              <a:rPr lang="zh-CN" altLang="en-US" sz="3600" b="1" dirty="0"/>
              <a:t>相关系数</a:t>
            </a:r>
            <a:r>
              <a:rPr lang="en-US" altLang="zh-CN" sz="3600" b="1" dirty="0"/>
              <a:t>r</a:t>
            </a:r>
            <a:r>
              <a:rPr lang="zh-CN" altLang="en-US" sz="3600" b="1" dirty="0"/>
              <a:t>的意义</a:t>
            </a:r>
          </a:p>
        </p:txBody>
      </p:sp>
      <p:sp>
        <p:nvSpPr>
          <p:cNvPr id="229380" name="Text Box 4"/>
          <p:cNvSpPr txBox="1">
            <a:spLocks noChangeArrowheads="1"/>
          </p:cNvSpPr>
          <p:nvPr/>
        </p:nvSpPr>
        <p:spPr bwMode="auto">
          <a:xfrm>
            <a:off x="1497693" y="1544639"/>
            <a:ext cx="8229600" cy="4842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0"/>
              </a:spcBef>
              <a:buClrTx/>
              <a:buFontTx/>
              <a:buChar char="•"/>
            </a:pPr>
            <a:r>
              <a:rPr lang="zh-CN" altLang="en-US" sz="2400" dirty="0">
                <a:latin typeface="Times New Roman" panose="02020603050405020304" pitchFamily="18" charset="0"/>
              </a:rPr>
              <a:t>  相关系数的取值范围是：</a:t>
            </a:r>
            <a:r>
              <a:rPr lang="en-US" altLang="zh-CN" sz="2400" dirty="0">
                <a:latin typeface="Times New Roman" panose="02020603050405020304" pitchFamily="18" charset="0"/>
              </a:rPr>
              <a:t>—1≤r≤1</a:t>
            </a:r>
            <a:r>
              <a:rPr lang="zh-CN" altLang="en-US" sz="2400" dirty="0">
                <a:latin typeface="Times New Roman" panose="02020603050405020304" pitchFamily="18" charset="0"/>
              </a:rPr>
              <a:t>（</a:t>
            </a:r>
            <a:r>
              <a:rPr lang="en-US" altLang="zh-CN" sz="2400" dirty="0">
                <a:latin typeface="Times New Roman" panose="02020603050405020304" pitchFamily="18" charset="0"/>
              </a:rPr>
              <a:t>︱r ︱ ≤1</a:t>
            </a:r>
            <a:r>
              <a:rPr lang="zh-CN" altLang="en-US" sz="2400" dirty="0">
                <a:latin typeface="Times New Roman" panose="02020603050405020304" pitchFamily="18" charset="0"/>
              </a:rPr>
              <a:t>）</a:t>
            </a:r>
          </a:p>
          <a:p>
            <a:pPr>
              <a:lnSpc>
                <a:spcPct val="130000"/>
              </a:lnSpc>
              <a:spcBef>
                <a:spcPct val="0"/>
              </a:spcBef>
              <a:buClrTx/>
              <a:buFontTx/>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 r︱</a:t>
            </a:r>
            <a:r>
              <a:rPr lang="zh-CN" altLang="en-US" sz="2400" dirty="0">
                <a:latin typeface="Times New Roman" panose="02020603050405020304" pitchFamily="18" charset="0"/>
              </a:rPr>
              <a:t>愈接近</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dirty="0">
                <a:latin typeface="Times New Roman" panose="02020603050405020304" pitchFamily="18" charset="0"/>
              </a:rPr>
              <a:t>x</a:t>
            </a:r>
            <a:r>
              <a:rPr lang="zh-CN" altLang="en-US" sz="2400" dirty="0">
                <a:latin typeface="Times New Roman" panose="02020603050405020304" pitchFamily="18" charset="0"/>
              </a:rPr>
              <a:t>与</a:t>
            </a:r>
            <a:r>
              <a:rPr lang="en-US" altLang="zh-CN" sz="2400" dirty="0">
                <a:latin typeface="Times New Roman" panose="02020603050405020304" pitchFamily="18" charset="0"/>
              </a:rPr>
              <a:t>y</a:t>
            </a:r>
            <a:r>
              <a:rPr lang="zh-CN" altLang="en-US" sz="2400" dirty="0">
                <a:latin typeface="Times New Roman" panose="02020603050405020304" pitchFamily="18" charset="0"/>
              </a:rPr>
              <a:t>之间的直线相关程度愈小，</a:t>
            </a:r>
          </a:p>
          <a:p>
            <a:pPr>
              <a:lnSpc>
                <a:spcPct val="130000"/>
              </a:lnSpc>
              <a:spcBef>
                <a:spcPct val="0"/>
              </a:spcBef>
              <a:buClrTx/>
              <a:buFontTx/>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 r ︱ </a:t>
            </a:r>
            <a:r>
              <a:rPr lang="zh-CN" altLang="en-US" sz="2400" dirty="0">
                <a:latin typeface="Times New Roman" panose="02020603050405020304" pitchFamily="18" charset="0"/>
              </a:rPr>
              <a:t>的值愈接近</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x</a:t>
            </a:r>
            <a:r>
              <a:rPr lang="zh-CN" altLang="en-US" sz="2400" dirty="0">
                <a:latin typeface="Times New Roman" panose="02020603050405020304" pitchFamily="18" charset="0"/>
              </a:rPr>
              <a:t>与</a:t>
            </a:r>
            <a:r>
              <a:rPr lang="en-US" altLang="zh-CN" sz="2400" dirty="0">
                <a:latin typeface="Times New Roman" panose="02020603050405020304" pitchFamily="18" charset="0"/>
              </a:rPr>
              <a:t>y</a:t>
            </a:r>
            <a:r>
              <a:rPr lang="zh-CN" altLang="en-US" sz="2400" dirty="0">
                <a:latin typeface="Times New Roman" panose="02020603050405020304" pitchFamily="18" charset="0"/>
              </a:rPr>
              <a:t>之间的相关程度愈高。</a:t>
            </a:r>
          </a:p>
          <a:p>
            <a:pPr>
              <a:lnSpc>
                <a:spcPct val="130000"/>
              </a:lnSpc>
              <a:spcBef>
                <a:spcPct val="0"/>
              </a:spcBef>
              <a:buClrTx/>
              <a:buFontTx/>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︱r ︱</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表示两个变量之间不存在直线相关；</a:t>
            </a:r>
          </a:p>
          <a:p>
            <a:pPr>
              <a:lnSpc>
                <a:spcPct val="130000"/>
              </a:lnSpc>
              <a:spcBef>
                <a:spcPct val="0"/>
              </a:spcBef>
              <a:buClrTx/>
              <a:buFontTx/>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︱r︱&lt;0.3</a:t>
            </a:r>
            <a:r>
              <a:rPr lang="zh-CN" altLang="en-US" sz="2400" dirty="0">
                <a:latin typeface="Times New Roman" panose="02020603050405020304" pitchFamily="18" charset="0"/>
              </a:rPr>
              <a:t>，表示极低度相关</a:t>
            </a:r>
          </a:p>
          <a:p>
            <a:pPr>
              <a:lnSpc>
                <a:spcPct val="130000"/>
              </a:lnSpc>
              <a:spcBef>
                <a:spcPct val="0"/>
              </a:spcBef>
              <a:buClrTx/>
              <a:buFontTx/>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0.3≤ ︱r︱ ≤0.5</a:t>
            </a:r>
            <a:r>
              <a:rPr lang="zh-CN" altLang="en-US" sz="2400" dirty="0">
                <a:latin typeface="Times New Roman" panose="02020603050405020304" pitchFamily="18" charset="0"/>
              </a:rPr>
              <a:t>，表示低度相关</a:t>
            </a:r>
          </a:p>
          <a:p>
            <a:pPr>
              <a:lnSpc>
                <a:spcPct val="130000"/>
              </a:lnSpc>
              <a:spcBef>
                <a:spcPct val="0"/>
              </a:spcBef>
              <a:buClrTx/>
              <a:buFontTx/>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0.5 ≤ ︱r︱ ≤0.8</a:t>
            </a:r>
            <a:r>
              <a:rPr lang="zh-CN" altLang="en-US" sz="2400" dirty="0">
                <a:latin typeface="Times New Roman" panose="02020603050405020304" pitchFamily="18" charset="0"/>
              </a:rPr>
              <a:t>，表示中度相关</a:t>
            </a:r>
          </a:p>
          <a:p>
            <a:pPr>
              <a:lnSpc>
                <a:spcPct val="130000"/>
              </a:lnSpc>
              <a:spcBef>
                <a:spcPct val="0"/>
              </a:spcBef>
              <a:buClrTx/>
              <a:buFontTx/>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︱r︱ ≥0.8</a:t>
            </a:r>
            <a:r>
              <a:rPr lang="zh-CN" altLang="en-US" sz="2400" dirty="0">
                <a:latin typeface="Times New Roman" panose="02020603050405020304" pitchFamily="18" charset="0"/>
              </a:rPr>
              <a:t>，表示高度相关</a:t>
            </a:r>
          </a:p>
          <a:p>
            <a:pPr>
              <a:lnSpc>
                <a:spcPct val="130000"/>
              </a:lnSpc>
              <a:spcBef>
                <a:spcPct val="0"/>
              </a:spcBef>
              <a:buClrTx/>
              <a:buFontTx/>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表示存在着完全正相关；</a:t>
            </a:r>
          </a:p>
          <a:p>
            <a:pPr>
              <a:lnSpc>
                <a:spcPct val="130000"/>
              </a:lnSpc>
              <a:spcBef>
                <a:spcPct val="0"/>
              </a:spcBef>
              <a:buClrTx/>
              <a:buFontTx/>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表示存在着完全负相关。</a:t>
            </a:r>
          </a:p>
        </p:txBody>
      </p:sp>
    </p:spTree>
    <p:extLst>
      <p:ext uri="{BB962C8B-B14F-4D97-AF65-F5344CB8AC3E}">
        <p14:creationId xmlns:p14="http://schemas.microsoft.com/office/powerpoint/2010/main" val="3196137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Text Box 4"/>
          <p:cNvSpPr txBox="1">
            <a:spLocks noChangeArrowheads="1"/>
          </p:cNvSpPr>
          <p:nvPr/>
        </p:nvSpPr>
        <p:spPr bwMode="auto">
          <a:xfrm>
            <a:off x="2514600" y="457201"/>
            <a:ext cx="8153400" cy="1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ClrTx/>
              <a:buFontTx/>
              <a:buChar char="•"/>
            </a:pPr>
            <a:endParaRPr lang="zh-CN" altLang="en-US" sz="2600">
              <a:latin typeface="Times New Roman" panose="02020603050405020304" pitchFamily="18" charset="0"/>
            </a:endParaRPr>
          </a:p>
          <a:p>
            <a:pPr>
              <a:lnSpc>
                <a:spcPct val="120000"/>
              </a:lnSpc>
              <a:buClrTx/>
              <a:buFontTx/>
              <a:buNone/>
            </a:pPr>
            <a:endParaRPr lang="zh-CN" altLang="en-US">
              <a:solidFill>
                <a:srgbClr val="FF0101"/>
              </a:solidFill>
              <a:latin typeface="黑体" panose="02010609060101010101" pitchFamily="49" charset="-122"/>
              <a:ea typeface="黑体" panose="02010609060101010101" pitchFamily="49" charset="-122"/>
            </a:endParaRPr>
          </a:p>
          <a:p>
            <a:pPr>
              <a:lnSpc>
                <a:spcPct val="120000"/>
              </a:lnSpc>
              <a:buClrTx/>
              <a:buFontTx/>
              <a:buNone/>
            </a:pPr>
            <a:endParaRPr lang="zh-CN" altLang="en-US" sz="2800">
              <a:latin typeface="Times New Roman" panose="02020603050405020304" pitchFamily="18" charset="0"/>
            </a:endParaRPr>
          </a:p>
        </p:txBody>
      </p:sp>
      <p:sp>
        <p:nvSpPr>
          <p:cNvPr id="233478" name="Rectangle 6"/>
          <p:cNvSpPr>
            <a:spLocks noChangeArrowheads="1"/>
          </p:cNvSpPr>
          <p:nvPr/>
        </p:nvSpPr>
        <p:spPr bwMode="auto">
          <a:xfrm>
            <a:off x="1116012" y="1709057"/>
            <a:ext cx="9856787" cy="2332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30000"/>
              </a:lnSpc>
              <a:spcBef>
                <a:spcPct val="0"/>
              </a:spcBef>
              <a:buClrTx/>
              <a:buFontTx/>
              <a:buChar char="•"/>
            </a:pPr>
            <a:r>
              <a:rPr lang="zh-CN" altLang="en-US" sz="2800" dirty="0">
                <a:latin typeface="Times New Roman" panose="02020603050405020304" pitchFamily="18" charset="0"/>
              </a:rPr>
              <a:t>但需要注意的是，</a:t>
            </a:r>
            <a:r>
              <a:rPr lang="en-US" altLang="zh-CN" sz="2800" dirty="0">
                <a:latin typeface="Times New Roman" panose="02020603050405020304" pitchFamily="18" charset="0"/>
              </a:rPr>
              <a:t>r</a:t>
            </a:r>
            <a:r>
              <a:rPr lang="zh-CN" altLang="en-US" sz="2800" dirty="0">
                <a:latin typeface="Times New Roman" panose="02020603050405020304" pitchFamily="18" charset="0"/>
              </a:rPr>
              <a:t>只表示</a:t>
            </a:r>
            <a:r>
              <a:rPr lang="en-US" altLang="zh-CN" sz="2800" dirty="0">
                <a:latin typeface="Times New Roman" panose="02020603050405020304" pitchFamily="18" charset="0"/>
              </a:rPr>
              <a:t>x</a:t>
            </a:r>
            <a:r>
              <a:rPr lang="zh-CN" altLang="en-US" sz="2800" dirty="0">
                <a:latin typeface="Times New Roman" panose="02020603050405020304" pitchFamily="18" charset="0"/>
              </a:rPr>
              <a:t>与</a:t>
            </a:r>
            <a:r>
              <a:rPr lang="en-US" altLang="zh-CN" sz="2800" dirty="0">
                <a:latin typeface="Times New Roman" panose="02020603050405020304" pitchFamily="18" charset="0"/>
              </a:rPr>
              <a:t>y</a:t>
            </a:r>
            <a:r>
              <a:rPr lang="zh-CN" altLang="en-US" sz="2800" dirty="0">
                <a:latin typeface="Times New Roman" panose="02020603050405020304" pitchFamily="18" charset="0"/>
              </a:rPr>
              <a:t>的直线相关密切程度。当</a:t>
            </a:r>
            <a:r>
              <a:rPr lang="en-US" altLang="zh-CN" sz="2800" dirty="0">
                <a:latin typeface="Times New Roman" panose="02020603050405020304" pitchFamily="18" charset="0"/>
              </a:rPr>
              <a:t>r</a:t>
            </a:r>
            <a:r>
              <a:rPr lang="zh-CN" altLang="en-US" sz="2800" dirty="0">
                <a:latin typeface="Times New Roman" panose="02020603050405020304" pitchFamily="18" charset="0"/>
              </a:rPr>
              <a:t>很小甚至等于</a:t>
            </a:r>
            <a:r>
              <a:rPr lang="en-US" altLang="zh-CN" sz="2800" dirty="0">
                <a:latin typeface="Times New Roman" panose="02020603050405020304" pitchFamily="18" charset="0"/>
              </a:rPr>
              <a:t>0</a:t>
            </a:r>
            <a:r>
              <a:rPr lang="zh-CN" altLang="en-US" sz="2800" dirty="0">
                <a:latin typeface="Times New Roman" panose="02020603050405020304" pitchFamily="18" charset="0"/>
              </a:rPr>
              <a:t>时，并不一定表示</a:t>
            </a:r>
            <a:r>
              <a:rPr lang="en-US" altLang="zh-CN" sz="2800" dirty="0">
                <a:latin typeface="Times New Roman" panose="02020603050405020304" pitchFamily="18" charset="0"/>
              </a:rPr>
              <a:t>x</a:t>
            </a:r>
            <a:r>
              <a:rPr lang="zh-CN" altLang="en-US" sz="2800" dirty="0">
                <a:latin typeface="Times New Roman" panose="02020603050405020304" pitchFamily="18" charset="0"/>
              </a:rPr>
              <a:t>与</a:t>
            </a:r>
            <a:r>
              <a:rPr lang="en-US" altLang="zh-CN" sz="2800" dirty="0">
                <a:latin typeface="Times New Roman" panose="02020603050405020304" pitchFamily="18" charset="0"/>
              </a:rPr>
              <a:t>y</a:t>
            </a:r>
            <a:r>
              <a:rPr lang="zh-CN" altLang="en-US" sz="2800" dirty="0">
                <a:latin typeface="Times New Roman" panose="02020603050405020304" pitchFamily="18" charset="0"/>
              </a:rPr>
              <a:t>之间就不存在其他类型的关系。变量之间的非线性相关程度较大可能导致</a:t>
            </a:r>
            <a:r>
              <a:rPr lang="en-US" altLang="zh-CN" sz="2800" dirty="0">
                <a:latin typeface="Times New Roman" panose="02020603050405020304" pitchFamily="18" charset="0"/>
              </a:rPr>
              <a:t>r</a:t>
            </a:r>
            <a:r>
              <a:rPr lang="zh-CN" altLang="en-US" sz="2800" dirty="0">
                <a:latin typeface="Times New Roman" panose="02020603050405020304" pitchFamily="18" charset="0"/>
              </a:rPr>
              <a:t>＝</a:t>
            </a:r>
            <a:r>
              <a:rPr lang="en-US" altLang="zh-CN" sz="2800" dirty="0">
                <a:latin typeface="Times New Roman" panose="02020603050405020304" pitchFamily="18" charset="0"/>
              </a:rPr>
              <a:t>0</a:t>
            </a:r>
            <a:r>
              <a:rPr lang="zh-CN" altLang="en-US" sz="2800" dirty="0">
                <a:latin typeface="Times New Roman" panose="02020603050405020304" pitchFamily="18" charset="0"/>
              </a:rPr>
              <a:t>，当 </a:t>
            </a:r>
            <a:r>
              <a:rPr lang="en-US" altLang="zh-CN" sz="2800" dirty="0">
                <a:latin typeface="Times New Roman" panose="02020603050405020304" pitchFamily="18" charset="0"/>
              </a:rPr>
              <a:t>r</a:t>
            </a:r>
            <a:r>
              <a:rPr lang="zh-CN" altLang="en-US" sz="2800" dirty="0">
                <a:latin typeface="Times New Roman" panose="02020603050405020304" pitchFamily="18" charset="0"/>
              </a:rPr>
              <a:t>＝</a:t>
            </a:r>
            <a:r>
              <a:rPr lang="en-US" altLang="zh-CN" sz="2800" dirty="0">
                <a:latin typeface="Times New Roman" panose="02020603050405020304" pitchFamily="18" charset="0"/>
              </a:rPr>
              <a:t>0</a:t>
            </a:r>
            <a:r>
              <a:rPr lang="zh-CN" altLang="en-US" sz="2800" dirty="0">
                <a:latin typeface="Times New Roman" panose="02020603050405020304" pitchFamily="18" charset="0"/>
              </a:rPr>
              <a:t>或</a:t>
            </a:r>
            <a:r>
              <a:rPr lang="en-US" altLang="zh-CN" sz="2800" dirty="0">
                <a:latin typeface="Times New Roman" panose="02020603050405020304" pitchFamily="18" charset="0"/>
              </a:rPr>
              <a:t>r</a:t>
            </a:r>
            <a:r>
              <a:rPr lang="zh-CN" altLang="en-US" sz="2800" dirty="0">
                <a:latin typeface="Times New Roman" panose="02020603050405020304" pitchFamily="18" charset="0"/>
              </a:rPr>
              <a:t>很小时，不能得出变量无关的结论。</a:t>
            </a:r>
          </a:p>
        </p:txBody>
      </p:sp>
    </p:spTree>
    <p:extLst>
      <p:ext uri="{BB962C8B-B14F-4D97-AF65-F5344CB8AC3E}">
        <p14:creationId xmlns:p14="http://schemas.microsoft.com/office/powerpoint/2010/main" val="3275578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p:cNvSpPr>
            <a:spLocks noGrp="1" noChangeArrowheads="1"/>
          </p:cNvSpPr>
          <p:nvPr>
            <p:ph type="title"/>
          </p:nvPr>
        </p:nvSpPr>
        <p:spPr>
          <a:xfrm>
            <a:off x="802822" y="467179"/>
            <a:ext cx="6553200" cy="782638"/>
          </a:xfrm>
          <a:solidFill>
            <a:srgbClr val="00FFFF"/>
          </a:solidFill>
        </p:spPr>
        <p:txBody>
          <a:bodyPr/>
          <a:lstStyle/>
          <a:p>
            <a:r>
              <a:rPr lang="zh-CN" altLang="en-US" sz="4000" b="1" dirty="0">
                <a:solidFill>
                  <a:srgbClr val="FF0101"/>
                </a:solidFill>
                <a:effectLst>
                  <a:outerShdw blurRad="38100" dist="38100" dir="2700000" algn="tl">
                    <a:srgbClr val="000000"/>
                  </a:outerShdw>
                </a:effectLst>
              </a:rPr>
              <a:t>第三节    简单直线回归分析</a:t>
            </a:r>
          </a:p>
        </p:txBody>
      </p:sp>
      <p:sp>
        <p:nvSpPr>
          <p:cNvPr id="149511" name="Rectangle 1031"/>
          <p:cNvSpPr>
            <a:spLocks noGrp="1" noChangeArrowheads="1"/>
          </p:cNvSpPr>
          <p:nvPr>
            <p:ph type="body" sz="half" idx="1"/>
          </p:nvPr>
        </p:nvSpPr>
        <p:spPr>
          <a:xfrm>
            <a:off x="1066800" y="2060575"/>
            <a:ext cx="10134599" cy="4114800"/>
          </a:xfrm>
        </p:spPr>
        <p:txBody>
          <a:bodyPr/>
          <a:lstStyle/>
          <a:p>
            <a:pPr>
              <a:lnSpc>
                <a:spcPct val="150000"/>
              </a:lnSpc>
              <a:spcBef>
                <a:spcPct val="0"/>
              </a:spcBef>
              <a:buClrTx/>
              <a:buSzTx/>
              <a:buFontTx/>
              <a:buNone/>
            </a:pPr>
            <a:r>
              <a:rPr lang="zh-CN" altLang="en-US" b="1" dirty="0">
                <a:latin typeface="Times New Roman" panose="02020603050405020304" pitchFamily="18" charset="0"/>
              </a:rPr>
              <a:t>        对两个线性相关的变量</a:t>
            </a:r>
            <a:r>
              <a:rPr lang="en-US" altLang="zh-CN" b="1" dirty="0">
                <a:latin typeface="Times New Roman" panose="02020603050405020304" pitchFamily="18" charset="0"/>
              </a:rPr>
              <a:t>x</a:t>
            </a:r>
            <a:r>
              <a:rPr lang="zh-CN" altLang="en-US" b="1" dirty="0">
                <a:latin typeface="Times New Roman" panose="02020603050405020304" pitchFamily="18" charset="0"/>
              </a:rPr>
              <a:t>和</a:t>
            </a:r>
            <a:r>
              <a:rPr lang="en-US" altLang="zh-CN" b="1" dirty="0">
                <a:latin typeface="Times New Roman" panose="02020603050405020304" pitchFamily="18" charset="0"/>
              </a:rPr>
              <a:t>y</a:t>
            </a:r>
            <a:r>
              <a:rPr lang="zh-CN" altLang="en-US" b="1" dirty="0">
                <a:latin typeface="Times New Roman" panose="02020603050405020304" pitchFamily="18" charset="0"/>
              </a:rPr>
              <a:t>，根据研究目的，确定出自便量和因变量，建立两个变量间的线性回归方程，然后用回归方程赖测定因变量的发展趋势的分析过程。</a:t>
            </a:r>
          </a:p>
          <a:p>
            <a:pPr>
              <a:lnSpc>
                <a:spcPct val="150000"/>
              </a:lnSpc>
            </a:pPr>
            <a:endParaRPr lang="zh-CN" altLang="en-US" b="1" dirty="0"/>
          </a:p>
        </p:txBody>
      </p:sp>
    </p:spTree>
    <p:extLst>
      <p:ext uri="{BB962C8B-B14F-4D97-AF65-F5344CB8AC3E}">
        <p14:creationId xmlns:p14="http://schemas.microsoft.com/office/powerpoint/2010/main" val="3981581384"/>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body" idx="1"/>
          </p:nvPr>
        </p:nvSpPr>
        <p:spPr>
          <a:xfrm>
            <a:off x="816429" y="1557338"/>
            <a:ext cx="10700657" cy="4114800"/>
          </a:xfrm>
        </p:spPr>
        <p:txBody>
          <a:bodyPr/>
          <a:lstStyle/>
          <a:p>
            <a:pPr>
              <a:buFont typeface="Wingdings" panose="05000000000000000000" pitchFamily="2" charset="2"/>
              <a:buNone/>
            </a:pPr>
            <a:endParaRPr lang="zh-CN" altLang="en-US" b="1" dirty="0"/>
          </a:p>
          <a:p>
            <a:r>
              <a:rPr lang="zh-CN" altLang="en-US" b="1" dirty="0"/>
              <a:t>两个变量的地位不对等。分自变量和因变量</a:t>
            </a:r>
          </a:p>
          <a:p>
            <a:r>
              <a:rPr lang="zh-CN" altLang="en-US" b="1" dirty="0"/>
              <a:t>因变量是随机变量，自变量为非随机变量，可以预先控制和给定。</a:t>
            </a:r>
          </a:p>
          <a:p>
            <a:r>
              <a:rPr lang="zh-CN" altLang="en-US" b="1" dirty="0"/>
              <a:t>回归方程可据以利用自变量的给定值推算因变量的相应值。</a:t>
            </a:r>
          </a:p>
          <a:p>
            <a:r>
              <a:rPr lang="zh-CN" altLang="en-US" b="1" dirty="0"/>
              <a:t>回归系数可正可负。正号说明正相关，负号说明负相关。</a:t>
            </a:r>
          </a:p>
          <a:p>
            <a:endParaRPr lang="zh-CN" altLang="en-US" b="1" dirty="0"/>
          </a:p>
        </p:txBody>
      </p:sp>
      <p:sp>
        <p:nvSpPr>
          <p:cNvPr id="150533" name="Rectangle 5"/>
          <p:cNvSpPr>
            <a:spLocks noChangeArrowheads="1"/>
          </p:cNvSpPr>
          <p:nvPr/>
        </p:nvSpPr>
        <p:spPr bwMode="auto">
          <a:xfrm>
            <a:off x="1524001" y="528638"/>
            <a:ext cx="6607175"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Tx/>
              <a:buFontTx/>
              <a:buNone/>
            </a:pPr>
            <a:r>
              <a:rPr lang="zh-CN" altLang="en-US" sz="3600" dirty="0"/>
              <a:t>（一）简单直线回归分析的特点</a:t>
            </a:r>
          </a:p>
        </p:txBody>
      </p:sp>
    </p:spTree>
    <p:extLst>
      <p:ext uri="{BB962C8B-B14F-4D97-AF65-F5344CB8AC3E}">
        <p14:creationId xmlns:p14="http://schemas.microsoft.com/office/powerpoint/2010/main" val="56533639"/>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794657" y="2060575"/>
            <a:ext cx="10537372" cy="4114800"/>
          </a:xfrm>
        </p:spPr>
        <p:txBody>
          <a:bodyPr/>
          <a:lstStyle/>
          <a:p>
            <a:r>
              <a:rPr lang="en-US" altLang="zh-CN" b="1" dirty="0"/>
              <a:t>1. </a:t>
            </a:r>
            <a:r>
              <a:rPr lang="zh-CN" altLang="en-US" b="1" dirty="0"/>
              <a:t>简单直线回归方程又称一元线性回归方程。它是根据成对的两种变量的数据，寻找一直线方程代替两变量的变化趋势，根据自变量的变动，来推算因变量发展趋势和水平的方法。它是研究相互关联的两种经济现象数量变动依存关系的一种方法。</a:t>
            </a:r>
          </a:p>
        </p:txBody>
      </p:sp>
      <p:sp>
        <p:nvSpPr>
          <p:cNvPr id="152580" name="Rectangle 4"/>
          <p:cNvSpPr>
            <a:spLocks noChangeArrowheads="1"/>
          </p:cNvSpPr>
          <p:nvPr/>
        </p:nvSpPr>
        <p:spPr bwMode="auto">
          <a:xfrm>
            <a:off x="669247" y="494620"/>
            <a:ext cx="6607175"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buClrTx/>
              <a:buFontTx/>
              <a:buNone/>
            </a:pPr>
            <a:r>
              <a:rPr lang="zh-CN" altLang="en-US" sz="3600" dirty="0"/>
              <a:t>（二）简单直线回归方程的确定</a:t>
            </a:r>
          </a:p>
        </p:txBody>
      </p:sp>
    </p:spTree>
    <p:extLst>
      <p:ext uri="{BB962C8B-B14F-4D97-AF65-F5344CB8AC3E}">
        <p14:creationId xmlns:p14="http://schemas.microsoft.com/office/powerpoint/2010/main" val="1557970049"/>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992313" y="1628776"/>
            <a:ext cx="754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3200">
                <a:latin typeface="Times New Roman" panose="02020603050405020304" pitchFamily="18" charset="0"/>
                <a:ea typeface="楷体_GB2312" pitchFamily="49" charset="-122"/>
              </a:rPr>
              <a:t>⒈ 出租汽车费用与行驶里程：</a:t>
            </a:r>
          </a:p>
          <a:p>
            <a:pPr>
              <a:spcBef>
                <a:spcPct val="50000"/>
              </a:spcBef>
              <a:buClrTx/>
              <a:buFontTx/>
              <a:buNone/>
            </a:pPr>
            <a:r>
              <a:rPr lang="zh-CN" altLang="en-US" sz="3200">
                <a:latin typeface="Times New Roman" panose="02020603050405020304" pitchFamily="18" charset="0"/>
                <a:ea typeface="楷体_GB2312" pitchFamily="49" charset="-122"/>
              </a:rPr>
              <a:t>      总费用</a:t>
            </a:r>
            <a:r>
              <a:rPr lang="en-US" altLang="zh-CN" sz="3200">
                <a:latin typeface="Times New Roman" panose="02020603050405020304" pitchFamily="18" charset="0"/>
                <a:ea typeface="楷体_GB2312" pitchFamily="49" charset="-122"/>
              </a:rPr>
              <a:t>=</a:t>
            </a:r>
            <a:r>
              <a:rPr lang="zh-CN" altLang="en-US" sz="3200">
                <a:latin typeface="Times New Roman" panose="02020603050405020304" pitchFamily="18" charset="0"/>
                <a:ea typeface="楷体_GB2312" pitchFamily="49" charset="-122"/>
              </a:rPr>
              <a:t>行驶里程 </a:t>
            </a:r>
            <a:r>
              <a:rPr lang="zh-CN" altLang="en-US" sz="3200">
                <a:latin typeface="Times New Roman" panose="02020603050405020304" pitchFamily="18" charset="0"/>
                <a:ea typeface="楷体_GB2312" pitchFamily="49" charset="-122"/>
                <a:sym typeface="Symbol" panose="05050102010706020507" pitchFamily="18" charset="2"/>
              </a:rPr>
              <a:t></a:t>
            </a:r>
            <a:r>
              <a:rPr lang="zh-CN" altLang="en-US" sz="3200">
                <a:latin typeface="Times New Roman" panose="02020603050405020304" pitchFamily="18" charset="0"/>
                <a:ea typeface="楷体_GB2312" pitchFamily="49" charset="-122"/>
              </a:rPr>
              <a:t> 每公里单价</a:t>
            </a:r>
          </a:p>
        </p:txBody>
      </p:sp>
      <p:graphicFrame>
        <p:nvGraphicFramePr>
          <p:cNvPr id="290819" name="Object 3"/>
          <p:cNvGraphicFramePr>
            <a:graphicFrameLocks noChangeAspect="1"/>
          </p:cNvGraphicFramePr>
          <p:nvPr/>
        </p:nvGraphicFramePr>
        <p:xfrm>
          <a:off x="3863975" y="3068638"/>
          <a:ext cx="2692400" cy="647700"/>
        </p:xfrm>
        <a:graphic>
          <a:graphicData uri="http://schemas.openxmlformats.org/presentationml/2006/ole">
            <mc:AlternateContent xmlns:mc="http://schemas.openxmlformats.org/markup-compatibility/2006">
              <mc:Choice xmlns:v="urn:schemas-microsoft-com:vml" Requires="v">
                <p:oleObj spid="_x0000_s1063" name="Equation" r:id="rId4" imgW="660113" imgH="177723" progId="Equation.3">
                  <p:embed/>
                </p:oleObj>
              </mc:Choice>
              <mc:Fallback>
                <p:oleObj name="Equation" r:id="rId4" imgW="660113" imgH="17772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975" y="3068638"/>
                        <a:ext cx="2692400" cy="647700"/>
                      </a:xfrm>
                      <a:prstGeom prst="rect">
                        <a:avLst/>
                      </a:prstGeom>
                      <a:solidFill>
                        <a:srgbClr val="00FFFF"/>
                      </a:solidFill>
                    </p:spPr>
                  </p:pic>
                </p:oleObj>
              </mc:Fallback>
            </mc:AlternateContent>
          </a:graphicData>
        </a:graphic>
      </p:graphicFrame>
      <p:sp>
        <p:nvSpPr>
          <p:cNvPr id="290820" name="Text Box 4"/>
          <p:cNvSpPr txBox="1">
            <a:spLocks noChangeArrowheads="1"/>
          </p:cNvSpPr>
          <p:nvPr/>
        </p:nvSpPr>
        <p:spPr bwMode="auto">
          <a:xfrm>
            <a:off x="1992313" y="4221164"/>
            <a:ext cx="75628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3200">
                <a:latin typeface="Times New Roman" panose="02020603050405020304" pitchFamily="18" charset="0"/>
                <a:ea typeface="楷体_GB2312" pitchFamily="49" charset="-122"/>
              </a:rPr>
              <a:t>⒉ 家庭收入与恩格尔系数：</a:t>
            </a:r>
          </a:p>
          <a:p>
            <a:pPr>
              <a:spcBef>
                <a:spcPct val="50000"/>
              </a:spcBef>
              <a:buClrTx/>
              <a:buFontTx/>
              <a:buNone/>
            </a:pPr>
            <a:r>
              <a:rPr lang="zh-CN" altLang="en-US" sz="3200">
                <a:latin typeface="Times New Roman" panose="02020603050405020304" pitchFamily="18" charset="0"/>
                <a:ea typeface="楷体_GB2312" pitchFamily="49" charset="-122"/>
              </a:rPr>
              <a:t>     家庭收入高，则恩格尔系数低。</a:t>
            </a:r>
          </a:p>
        </p:txBody>
      </p:sp>
      <p:sp>
        <p:nvSpPr>
          <p:cNvPr id="290821" name="AutoShape 5"/>
          <p:cNvSpPr>
            <a:spLocks noChangeArrowheads="1"/>
          </p:cNvSpPr>
          <p:nvPr/>
        </p:nvSpPr>
        <p:spPr bwMode="auto">
          <a:xfrm>
            <a:off x="8031163" y="1289845"/>
            <a:ext cx="3048000" cy="1143000"/>
          </a:xfrm>
          <a:prstGeom prst="wedgeRectCallout">
            <a:avLst>
              <a:gd name="adj1" fmla="val -101773"/>
              <a:gd name="adj2" fmla="val 50139"/>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FontTx/>
              <a:buNone/>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函数关系</a:t>
            </a:r>
          </a:p>
          <a:p>
            <a:pPr algn="ctr">
              <a:spcBef>
                <a:spcPct val="0"/>
              </a:spcBef>
              <a:buClrTx/>
              <a:buFontTx/>
              <a:buNone/>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（确定性关系）</a:t>
            </a:r>
          </a:p>
        </p:txBody>
      </p:sp>
      <p:sp>
        <p:nvSpPr>
          <p:cNvPr id="290822" name="AutoShape 6"/>
          <p:cNvSpPr>
            <a:spLocks noChangeArrowheads="1"/>
          </p:cNvSpPr>
          <p:nvPr/>
        </p:nvSpPr>
        <p:spPr bwMode="auto">
          <a:xfrm>
            <a:off x="8032977" y="3509170"/>
            <a:ext cx="3479800" cy="1219200"/>
          </a:xfrm>
          <a:prstGeom prst="wedgeRectCallout">
            <a:avLst>
              <a:gd name="adj1" fmla="val -103468"/>
              <a:gd name="adj2" fmla="val 7474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FontTx/>
              <a:buNone/>
            </a:pPr>
            <a:r>
              <a:rPr lang="zh-CN" altLang="en-US" sz="2800">
                <a:latin typeface="Times New Roman" panose="02020603050405020304" pitchFamily="18" charset="0"/>
                <a:ea typeface="楷体_GB2312" pitchFamily="49" charset="-122"/>
              </a:rPr>
              <a:t>相关关系</a:t>
            </a:r>
          </a:p>
          <a:p>
            <a:pPr algn="ctr">
              <a:spcBef>
                <a:spcPct val="0"/>
              </a:spcBef>
              <a:buClrTx/>
              <a:buFontTx/>
              <a:buNone/>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（非确定性关系）</a:t>
            </a:r>
          </a:p>
        </p:txBody>
      </p:sp>
      <p:sp>
        <p:nvSpPr>
          <p:cNvPr id="290823" name="Text Box 7"/>
          <p:cNvSpPr txBox="1">
            <a:spLocks noChangeArrowheads="1"/>
          </p:cNvSpPr>
          <p:nvPr/>
        </p:nvSpPr>
        <p:spPr bwMode="auto">
          <a:xfrm>
            <a:off x="460375" y="258536"/>
            <a:ext cx="6096000" cy="588963"/>
          </a:xfrm>
          <a:prstGeom prst="rect">
            <a:avLst/>
          </a:prstGeom>
          <a:solidFill>
            <a:srgbClr val="CCFFCC"/>
          </a:solidFill>
          <a:ln w="9525">
            <a:solidFill>
              <a:schemeClr val="hlink"/>
            </a:solidFill>
            <a:miter lim="800000"/>
            <a:headEnd/>
            <a:tailEnd/>
          </a:ln>
          <a:effectLst>
            <a:outerShdw dist="107763" dir="2700000" algn="ctr" rotWithShape="0">
              <a:schemeClr val="bg2"/>
            </a:outerShdw>
          </a:effectLst>
        </p:spPr>
        <p:txBody>
          <a:bodyPr>
            <a:spAutoFit/>
          </a:bodyPr>
          <a:lstStyle/>
          <a:p>
            <a:pPr>
              <a:spcBef>
                <a:spcPct val="50000"/>
              </a:spcBef>
              <a:buClrTx/>
              <a:buFontTx/>
              <a:buNone/>
            </a:pPr>
            <a:r>
              <a:rPr lang="zh-CN" altLang="en-US" sz="3200" dirty="0">
                <a:solidFill>
                  <a:srgbClr val="FF3300"/>
                </a:solidFill>
                <a:effectLst>
                  <a:outerShdw blurRad="38100" dist="38100" dir="2700000" algn="tl">
                    <a:srgbClr val="000000"/>
                  </a:outerShdw>
                </a:effectLst>
                <a:latin typeface="Times New Roman" panose="02020603050405020304" pitchFamily="18" charset="0"/>
              </a:rPr>
              <a:t>比较下面两种现象间的依存关系</a:t>
            </a:r>
          </a:p>
        </p:txBody>
      </p:sp>
    </p:spTree>
    <p:extLst>
      <p:ext uri="{BB962C8B-B14F-4D97-AF65-F5344CB8AC3E}">
        <p14:creationId xmlns:p14="http://schemas.microsoft.com/office/powerpoint/2010/main" val="307647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805543" y="1557338"/>
            <a:ext cx="10798628" cy="4824412"/>
          </a:xfrm>
        </p:spPr>
        <p:txBody>
          <a:bodyPr/>
          <a:lstStyle/>
          <a:p>
            <a:pPr lvl="1">
              <a:buFont typeface="Wingdings" panose="05000000000000000000" pitchFamily="2" charset="2"/>
              <a:buChar char="§"/>
            </a:pPr>
            <a:r>
              <a:rPr lang="zh-CN" altLang="en-US" b="1" dirty="0"/>
              <a:t>当两变量</a:t>
            </a:r>
            <a:r>
              <a:rPr lang="en-US" altLang="zh-CN" b="1" dirty="0"/>
              <a:t>x</a:t>
            </a:r>
            <a:r>
              <a:rPr lang="zh-CN" altLang="en-US" b="1" dirty="0"/>
              <a:t>、</a:t>
            </a:r>
            <a:r>
              <a:rPr lang="en-US" altLang="zh-CN" b="1" dirty="0"/>
              <a:t>y </a:t>
            </a:r>
            <a:r>
              <a:rPr lang="zh-CN" altLang="en-US" b="1" dirty="0"/>
              <a:t>之间存在直线相关关系时，可以用直线</a:t>
            </a:r>
            <a:r>
              <a:rPr lang="zh-CN" altLang="en-US" b="1" dirty="0" smtClean="0"/>
              <a:t>方程                             </a:t>
            </a:r>
            <a:r>
              <a:rPr lang="zh-CN" altLang="en-US" b="1" dirty="0"/>
              <a:t>近似代替</a:t>
            </a:r>
            <a:r>
              <a:rPr lang="en-US" altLang="zh-CN" b="1" dirty="0"/>
              <a:t>x</a:t>
            </a:r>
            <a:r>
              <a:rPr lang="zh-CN" altLang="en-US" b="1" dirty="0"/>
              <a:t>与</a:t>
            </a:r>
            <a:r>
              <a:rPr lang="en-US" altLang="zh-CN" b="1" dirty="0"/>
              <a:t>y</a:t>
            </a:r>
            <a:r>
              <a:rPr lang="zh-CN" altLang="en-US" b="1" dirty="0"/>
              <a:t>的关系。</a:t>
            </a:r>
          </a:p>
          <a:p>
            <a:pPr lvl="1">
              <a:buFont typeface="Wingdings" panose="05000000000000000000" pitchFamily="2" charset="2"/>
              <a:buChar char="§"/>
            </a:pPr>
            <a:r>
              <a:rPr lang="zh-CN" altLang="en-US" b="1" dirty="0"/>
              <a:t>方程中的参数</a:t>
            </a:r>
            <a:r>
              <a:rPr lang="en-US" altLang="zh-CN" b="1" dirty="0"/>
              <a:t>a</a:t>
            </a:r>
            <a:r>
              <a:rPr lang="zh-CN" altLang="en-US" b="1" dirty="0"/>
              <a:t>是回归直线的起点值，表现为当时回归直线的</a:t>
            </a:r>
            <a:r>
              <a:rPr lang="en-US" altLang="zh-CN" b="1" dirty="0"/>
              <a:t>y</a:t>
            </a:r>
            <a:r>
              <a:rPr lang="zh-CN" altLang="en-US" b="1" dirty="0"/>
              <a:t>坐标，即</a:t>
            </a:r>
            <a:r>
              <a:rPr lang="en-US" altLang="zh-CN" b="1" dirty="0"/>
              <a:t>y</a:t>
            </a:r>
            <a:r>
              <a:rPr lang="zh-CN" altLang="en-US" b="1" dirty="0"/>
              <a:t>轴上的一个点，数学上叫截距。</a:t>
            </a:r>
          </a:p>
          <a:p>
            <a:pPr lvl="1">
              <a:buFont typeface="Wingdings" panose="05000000000000000000" pitchFamily="2" charset="2"/>
              <a:buChar char="§"/>
            </a:pPr>
            <a:r>
              <a:rPr lang="zh-CN" altLang="en-US" b="1" dirty="0"/>
              <a:t>参数</a:t>
            </a:r>
            <a:r>
              <a:rPr lang="en-US" altLang="zh-CN" b="1" dirty="0"/>
              <a:t>b </a:t>
            </a:r>
            <a:r>
              <a:rPr lang="zh-CN" altLang="en-US" b="1" dirty="0"/>
              <a:t>是回归直线的斜率，即回归系数。它代表自变量</a:t>
            </a:r>
            <a:r>
              <a:rPr lang="en-US" altLang="zh-CN" b="1" dirty="0"/>
              <a:t>x</a:t>
            </a:r>
            <a:r>
              <a:rPr lang="zh-CN" altLang="en-US" b="1" dirty="0"/>
              <a:t>每增加一个单位时，因变量</a:t>
            </a:r>
            <a:r>
              <a:rPr lang="en-US" altLang="zh-CN" b="1" dirty="0"/>
              <a:t>y</a:t>
            </a:r>
            <a:r>
              <a:rPr lang="zh-CN" altLang="en-US" b="1" dirty="0"/>
              <a:t>的平均增加值。</a:t>
            </a:r>
            <a:r>
              <a:rPr lang="en-US" altLang="zh-CN" b="1" dirty="0"/>
              <a:t>a</a:t>
            </a:r>
            <a:r>
              <a:rPr lang="zh-CN" altLang="en-US" b="1" dirty="0"/>
              <a:t>和</a:t>
            </a:r>
            <a:r>
              <a:rPr lang="en-US" altLang="zh-CN" b="1" dirty="0"/>
              <a:t>b </a:t>
            </a:r>
            <a:r>
              <a:rPr lang="zh-CN" altLang="en-US" b="1" dirty="0"/>
              <a:t>数值确定了，直线回归方程也就确定了。</a:t>
            </a:r>
          </a:p>
          <a:p>
            <a:pPr lvl="1">
              <a:buFont typeface="Wingdings" panose="05000000000000000000" pitchFamily="2" charset="2"/>
              <a:buChar char="§"/>
            </a:pPr>
            <a:r>
              <a:rPr lang="zh-CN" altLang="en-US" b="1" dirty="0"/>
              <a:t>确定</a:t>
            </a:r>
            <a:r>
              <a:rPr lang="en-US" altLang="zh-CN" b="1" dirty="0"/>
              <a:t>a</a:t>
            </a:r>
            <a:r>
              <a:rPr lang="zh-CN" altLang="en-US" b="1" dirty="0"/>
              <a:t>、</a:t>
            </a:r>
            <a:r>
              <a:rPr lang="en-US" altLang="zh-CN" b="1" dirty="0"/>
              <a:t>b</a:t>
            </a:r>
            <a:r>
              <a:rPr lang="zh-CN" altLang="en-US" b="1" dirty="0"/>
              <a:t>的数值可用最小平方法。</a:t>
            </a:r>
          </a:p>
        </p:txBody>
      </p:sp>
      <p:graphicFrame>
        <p:nvGraphicFramePr>
          <p:cNvPr id="153605" name="Object 5"/>
          <p:cNvGraphicFramePr>
            <a:graphicFrameLocks noChangeAspect="1"/>
          </p:cNvGraphicFramePr>
          <p:nvPr>
            <p:extLst>
              <p:ext uri="{D42A27DB-BD31-4B8C-83A1-F6EECF244321}">
                <p14:modId xmlns:p14="http://schemas.microsoft.com/office/powerpoint/2010/main" val="2495969599"/>
              </p:ext>
            </p:extLst>
          </p:nvPr>
        </p:nvGraphicFramePr>
        <p:xfrm>
          <a:off x="9302070" y="1412196"/>
          <a:ext cx="2057400" cy="609600"/>
        </p:xfrm>
        <a:graphic>
          <a:graphicData uri="http://schemas.openxmlformats.org/presentationml/2006/ole">
            <mc:AlternateContent xmlns:mc="http://schemas.openxmlformats.org/markup-compatibility/2006">
              <mc:Choice xmlns:v="urn:schemas-microsoft-com:vml" Requires="v">
                <p:oleObj spid="_x0000_s4136" name="Equation" r:id="rId3" imgW="647419" imgH="203112" progId="Equation.3">
                  <p:embed/>
                </p:oleObj>
              </mc:Choice>
              <mc:Fallback>
                <p:oleObj name="Equation" r:id="rId3" imgW="647419"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070" y="1412196"/>
                        <a:ext cx="2057400" cy="60960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Tree>
    <p:extLst>
      <p:ext uri="{BB962C8B-B14F-4D97-AF65-F5344CB8AC3E}">
        <p14:creationId xmlns:p14="http://schemas.microsoft.com/office/powerpoint/2010/main" val="2120463231"/>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ChangeArrowheads="1"/>
          </p:cNvSpPr>
          <p:nvPr/>
        </p:nvSpPr>
        <p:spPr bwMode="auto">
          <a:xfrm>
            <a:off x="1992313" y="260350"/>
            <a:ext cx="6934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800" i="1">
                <a:solidFill>
                  <a:srgbClr val="FF0101"/>
                </a:solidFill>
                <a:effectLst>
                  <a:outerShdw blurRad="38100" dist="38100" dir="2700000" algn="tl">
                    <a:srgbClr val="C0C0C0"/>
                  </a:outerShdw>
                </a:effectLst>
                <a:latin typeface="Times New Roman" panose="02020603050405020304" pitchFamily="18" charset="0"/>
                <a:ea typeface="楷体_GB2312" pitchFamily="49" charset="-122"/>
              </a:rPr>
              <a:t>一元线性回归方程</a:t>
            </a:r>
          </a:p>
          <a:p>
            <a:pPr>
              <a:spcBef>
                <a:spcPct val="0"/>
              </a:spcBef>
              <a:buClrTx/>
              <a:buFontTx/>
              <a:buNone/>
            </a:pPr>
            <a:r>
              <a:rPr lang="zh-CN" altLang="en-US" sz="2800" i="1">
                <a:solidFill>
                  <a:srgbClr val="FF0101"/>
                </a:solidFill>
                <a:effectLst>
                  <a:outerShdw blurRad="38100" dist="38100" dir="2700000" algn="tl">
                    <a:srgbClr val="C0C0C0"/>
                  </a:outerShdw>
                </a:effectLst>
                <a:latin typeface="Times New Roman" panose="02020603050405020304" pitchFamily="18" charset="0"/>
                <a:ea typeface="楷体_GB2312" pitchFamily="49" charset="-122"/>
              </a:rPr>
              <a:t>中参数</a:t>
            </a:r>
            <a:r>
              <a:rPr lang="en-US" altLang="zh-CN" sz="2800" i="1">
                <a:solidFill>
                  <a:srgbClr val="FF0101"/>
                </a:solidFill>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2800" i="1">
                <a:solidFill>
                  <a:srgbClr val="FF0101"/>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i="1">
                <a:solidFill>
                  <a:srgbClr val="FF0101"/>
                </a:solidFill>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i="1">
                <a:solidFill>
                  <a:srgbClr val="FF0101"/>
                </a:solidFill>
                <a:effectLst>
                  <a:outerShdw blurRad="38100" dist="38100" dir="2700000" algn="tl">
                    <a:srgbClr val="C0C0C0"/>
                  </a:outerShdw>
                </a:effectLst>
                <a:latin typeface="Times New Roman" panose="02020603050405020304" pitchFamily="18" charset="0"/>
                <a:ea typeface="楷体_GB2312" pitchFamily="49" charset="-122"/>
              </a:rPr>
              <a:t>的确定：</a:t>
            </a:r>
          </a:p>
        </p:txBody>
      </p:sp>
      <p:graphicFrame>
        <p:nvGraphicFramePr>
          <p:cNvPr id="292868" name="Object 4"/>
          <p:cNvGraphicFramePr>
            <a:graphicFrameLocks noChangeAspect="1"/>
          </p:cNvGraphicFramePr>
          <p:nvPr/>
        </p:nvGraphicFramePr>
        <p:xfrm>
          <a:off x="5375275" y="476251"/>
          <a:ext cx="2305050" cy="669925"/>
        </p:xfrm>
        <a:graphic>
          <a:graphicData uri="http://schemas.openxmlformats.org/presentationml/2006/ole">
            <mc:AlternateContent xmlns:mc="http://schemas.openxmlformats.org/markup-compatibility/2006">
              <mc:Choice xmlns:v="urn:schemas-microsoft-com:vml" Requires="v">
                <p:oleObj spid="_x0000_s5233" name="Equation" r:id="rId4" imgW="647419" imgH="203112" progId="Equation.3">
                  <p:embed/>
                </p:oleObj>
              </mc:Choice>
              <mc:Fallback>
                <p:oleObj name="Equation" r:id="rId4" imgW="647419"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275" y="476251"/>
                        <a:ext cx="2305050" cy="669925"/>
                      </a:xfrm>
                      <a:prstGeom prst="rect">
                        <a:avLst/>
                      </a:prstGeom>
                      <a:solidFill>
                        <a:srgbClr val="FFFF00"/>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292869" name="Text Box 5"/>
          <p:cNvSpPr txBox="1">
            <a:spLocks noChangeArrowheads="1"/>
          </p:cNvSpPr>
          <p:nvPr/>
        </p:nvSpPr>
        <p:spPr bwMode="auto">
          <a:xfrm>
            <a:off x="1050579" y="1741270"/>
            <a:ext cx="2590800" cy="646331"/>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ClrTx/>
              <a:buFontTx/>
              <a:buNone/>
            </a:pPr>
            <a:r>
              <a:rPr lang="zh-CN" altLang="en-US" sz="3600">
                <a:solidFill>
                  <a:srgbClr val="00FFFF"/>
                </a:solidFill>
                <a:latin typeface="Times New Roman" panose="02020603050405020304" pitchFamily="18" charset="0"/>
              </a:rPr>
              <a:t>最小平方法</a:t>
            </a:r>
          </a:p>
        </p:txBody>
      </p:sp>
      <p:grpSp>
        <p:nvGrpSpPr>
          <p:cNvPr id="292870" name="Group 6"/>
          <p:cNvGrpSpPr>
            <a:grpSpLocks/>
          </p:cNvGrpSpPr>
          <p:nvPr/>
        </p:nvGrpSpPr>
        <p:grpSpPr bwMode="auto">
          <a:xfrm>
            <a:off x="1992314" y="2636839"/>
            <a:ext cx="7343775" cy="725487"/>
            <a:chOff x="295" y="1706"/>
            <a:chExt cx="4863" cy="503"/>
          </a:xfrm>
        </p:grpSpPr>
        <p:sp>
          <p:nvSpPr>
            <p:cNvPr id="292871" name="Text Box 7"/>
            <p:cNvSpPr txBox="1">
              <a:spLocks noChangeArrowheads="1"/>
            </p:cNvSpPr>
            <p:nvPr/>
          </p:nvSpPr>
          <p:spPr bwMode="auto">
            <a:xfrm>
              <a:off x="295" y="1706"/>
              <a:ext cx="218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3200">
                  <a:latin typeface="Times New Roman" panose="02020603050405020304" pitchFamily="18" charset="0"/>
                  <a:ea typeface="楷体_GB2312" pitchFamily="49" charset="-122"/>
                </a:rPr>
                <a:t>基本数学要求：</a:t>
              </a:r>
            </a:p>
          </p:txBody>
        </p:sp>
        <p:graphicFrame>
          <p:nvGraphicFramePr>
            <p:cNvPr id="292872" name="Object 8"/>
            <p:cNvGraphicFramePr>
              <a:graphicFrameLocks noChangeAspect="1"/>
            </p:cNvGraphicFramePr>
            <p:nvPr/>
          </p:nvGraphicFramePr>
          <p:xfrm>
            <a:off x="2472" y="1706"/>
            <a:ext cx="2686" cy="503"/>
          </p:xfrm>
          <a:graphic>
            <a:graphicData uri="http://schemas.openxmlformats.org/presentationml/2006/ole">
              <mc:AlternateContent xmlns:mc="http://schemas.openxmlformats.org/markup-compatibility/2006">
                <mc:Choice xmlns:v="urn:schemas-microsoft-com:vml" Requires="v">
                  <p:oleObj spid="_x0000_s5234" name="Equation" r:id="rId6" imgW="1104900" imgH="254000" progId="Equation.DSMT4">
                    <p:embed/>
                  </p:oleObj>
                </mc:Choice>
                <mc:Fallback>
                  <p:oleObj name="Equation" r:id="rId6" imgW="11049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 y="1706"/>
                          <a:ext cx="268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graphicFrame>
        <p:nvGraphicFramePr>
          <p:cNvPr id="292873" name="Object 9"/>
          <p:cNvGraphicFramePr>
            <a:graphicFrameLocks noChangeAspect="1"/>
          </p:cNvGraphicFramePr>
          <p:nvPr/>
        </p:nvGraphicFramePr>
        <p:xfrm>
          <a:off x="2566989" y="3860801"/>
          <a:ext cx="7272337" cy="2219325"/>
        </p:xfrm>
        <a:graphic>
          <a:graphicData uri="http://schemas.openxmlformats.org/presentationml/2006/ole">
            <mc:AlternateContent xmlns:mc="http://schemas.openxmlformats.org/markup-compatibility/2006">
              <mc:Choice xmlns:v="urn:schemas-microsoft-com:vml" Requires="v">
                <p:oleObj spid="_x0000_s5235" name="Equation" r:id="rId8" imgW="3086100" imgH="1016000" progId="Equation.3">
                  <p:embed/>
                </p:oleObj>
              </mc:Choice>
              <mc:Fallback>
                <p:oleObj name="Equation" r:id="rId8" imgW="3086100" imgH="1016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6989" y="3860801"/>
                        <a:ext cx="7272337" cy="2219325"/>
                      </a:xfrm>
                      <a:prstGeom prst="rect">
                        <a:avLst/>
                      </a:prstGeom>
                      <a:solidFill>
                        <a:srgbClr val="CCFFCC"/>
                      </a:solidFill>
                      <a:ln w="9525">
                        <a:solidFill>
                          <a:schemeClr val="accent2"/>
                        </a:solidFill>
                        <a:miter lim="800000"/>
                        <a:headEnd/>
                        <a:tailEnd/>
                      </a:ln>
                    </p:spPr>
                  </p:pic>
                </p:oleObj>
              </mc:Fallback>
            </mc:AlternateContent>
          </a:graphicData>
        </a:graphic>
      </p:graphicFrame>
    </p:spTree>
    <p:extLst>
      <p:ext uri="{BB962C8B-B14F-4D97-AF65-F5344CB8AC3E}">
        <p14:creationId xmlns:p14="http://schemas.microsoft.com/office/powerpoint/2010/main" val="554894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4915" name="Object 3"/>
          <p:cNvGraphicFramePr>
            <a:graphicFrameLocks noChangeAspect="1"/>
          </p:cNvGraphicFramePr>
          <p:nvPr>
            <p:extLst>
              <p:ext uri="{D42A27DB-BD31-4B8C-83A1-F6EECF244321}">
                <p14:modId xmlns:p14="http://schemas.microsoft.com/office/powerpoint/2010/main" val="2964058409"/>
              </p:ext>
            </p:extLst>
          </p:nvPr>
        </p:nvGraphicFramePr>
        <p:xfrm>
          <a:off x="2573338" y="4292600"/>
          <a:ext cx="6688137" cy="2344738"/>
        </p:xfrm>
        <a:graphic>
          <a:graphicData uri="http://schemas.openxmlformats.org/presentationml/2006/ole">
            <mc:AlternateContent xmlns:mc="http://schemas.openxmlformats.org/markup-compatibility/2006">
              <mc:Choice xmlns:v="urn:schemas-microsoft-com:vml" Requires="v">
                <p:oleObj spid="_x0000_s6222" name="公式" r:id="rId4" imgW="2019240" imgH="888840" progId="Equation.3">
                  <p:embed/>
                </p:oleObj>
              </mc:Choice>
              <mc:Fallback>
                <p:oleObj name="公式" r:id="rId4" imgW="2019240" imgH="888840" progId="Equation.3">
                  <p:embed/>
                  <p:pic>
                    <p:nvPicPr>
                      <p:cNvPr id="0" name=""/>
                      <p:cNvPicPr>
                        <a:picLocks noChangeAspect="1" noChangeArrowheads="1"/>
                      </p:cNvPicPr>
                      <p:nvPr/>
                    </p:nvPicPr>
                    <p:blipFill>
                      <a:blip r:embed="rId5"/>
                      <a:srcRect/>
                      <a:stretch>
                        <a:fillRect/>
                      </a:stretch>
                    </p:blipFill>
                    <p:spPr bwMode="auto">
                      <a:xfrm>
                        <a:off x="2573338" y="4292600"/>
                        <a:ext cx="6688137" cy="2344738"/>
                      </a:xfrm>
                      <a:prstGeom prst="rect">
                        <a:avLst/>
                      </a:prstGeom>
                      <a:solidFill>
                        <a:srgbClr val="CCFFCC"/>
                      </a:solidFill>
                      <a:ln w="9525">
                        <a:solidFill>
                          <a:schemeClr val="accent2"/>
                        </a:solidFill>
                        <a:miter lim="800000"/>
                        <a:headEnd/>
                        <a:tailEnd/>
                      </a:ln>
                    </p:spPr>
                  </p:pic>
                </p:oleObj>
              </mc:Fallback>
            </mc:AlternateContent>
          </a:graphicData>
        </a:graphic>
      </p:graphicFrame>
      <p:sp>
        <p:nvSpPr>
          <p:cNvPr id="294916" name="Text Box 4"/>
          <p:cNvSpPr txBox="1">
            <a:spLocks noChangeArrowheads="1"/>
          </p:cNvSpPr>
          <p:nvPr/>
        </p:nvSpPr>
        <p:spPr bwMode="auto">
          <a:xfrm>
            <a:off x="1774825" y="1700213"/>
            <a:ext cx="693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a:latin typeface="Times New Roman" panose="02020603050405020304" pitchFamily="18" charset="0"/>
                <a:ea typeface="楷体_GB2312" pitchFamily="49" charset="-122"/>
              </a:rPr>
              <a:t>进一步整理，有：</a:t>
            </a:r>
          </a:p>
        </p:txBody>
      </p:sp>
      <p:graphicFrame>
        <p:nvGraphicFramePr>
          <p:cNvPr id="294917" name="Object 5"/>
          <p:cNvGraphicFramePr>
            <a:graphicFrameLocks noChangeAspect="1"/>
          </p:cNvGraphicFramePr>
          <p:nvPr/>
        </p:nvGraphicFramePr>
        <p:xfrm>
          <a:off x="4008438" y="2276475"/>
          <a:ext cx="3352800" cy="1327150"/>
        </p:xfrm>
        <a:graphic>
          <a:graphicData uri="http://schemas.openxmlformats.org/presentationml/2006/ole">
            <mc:AlternateContent xmlns:mc="http://schemas.openxmlformats.org/markup-compatibility/2006">
              <mc:Choice xmlns:v="urn:schemas-microsoft-com:vml" Requires="v">
                <p:oleObj spid="_x0000_s6223" name="Equation" r:id="rId6" imgW="1218671" imgH="482391" progId="Equation.DSMT4">
                  <p:embed/>
                </p:oleObj>
              </mc:Choice>
              <mc:Fallback>
                <p:oleObj name="Equation" r:id="rId6" imgW="1218671" imgH="48239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8438" y="2276475"/>
                        <a:ext cx="3352800" cy="1327150"/>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4918" name="AutoShape 6"/>
          <p:cNvSpPr>
            <a:spLocks noChangeArrowheads="1"/>
          </p:cNvSpPr>
          <p:nvPr/>
        </p:nvSpPr>
        <p:spPr bwMode="auto">
          <a:xfrm>
            <a:off x="5448301" y="3573464"/>
            <a:ext cx="360363" cy="720725"/>
          </a:xfrm>
          <a:prstGeom prst="downArrow">
            <a:avLst>
              <a:gd name="adj1" fmla="val 50000"/>
              <a:gd name="adj2" fmla="val 50000"/>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1453590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1915633" y="4876805"/>
            <a:ext cx="8516938" cy="914400"/>
          </a:xfrm>
          <a:prstGeom prst="rect">
            <a:avLst/>
          </a:prstGeom>
          <a:noFill/>
          <a:ln w="9525">
            <a:noFill/>
            <a:miter lim="800000"/>
            <a:headEnd/>
            <a:tailEnd/>
          </a:ln>
        </p:spPr>
      </p:pic>
      <p:pic>
        <p:nvPicPr>
          <p:cNvPr id="83971" name="Picture 3"/>
          <p:cNvPicPr>
            <a:picLocks noChangeAspect="1" noChangeArrowheads="1"/>
          </p:cNvPicPr>
          <p:nvPr/>
        </p:nvPicPr>
        <p:blipFill>
          <a:blip r:embed="rId4" cstate="print"/>
          <a:srcRect/>
          <a:stretch>
            <a:fillRect/>
          </a:stretch>
        </p:blipFill>
        <p:spPr bwMode="auto">
          <a:xfrm>
            <a:off x="1991834" y="5867405"/>
            <a:ext cx="8355013" cy="914400"/>
          </a:xfrm>
          <a:prstGeom prst="rect">
            <a:avLst/>
          </a:prstGeom>
          <a:noFill/>
          <a:ln w="9525">
            <a:noFill/>
            <a:miter lim="800000"/>
            <a:headEnd/>
            <a:tailEnd/>
          </a:ln>
        </p:spPr>
      </p:pic>
      <p:graphicFrame>
        <p:nvGraphicFramePr>
          <p:cNvPr id="196608" name="Object 1024"/>
          <p:cNvGraphicFramePr>
            <a:graphicFrameLocks noChangeAspect="1"/>
          </p:cNvGraphicFramePr>
          <p:nvPr>
            <p:extLst>
              <p:ext uri="{D42A27DB-BD31-4B8C-83A1-F6EECF244321}">
                <p14:modId xmlns:p14="http://schemas.microsoft.com/office/powerpoint/2010/main" val="3039790251"/>
              </p:ext>
            </p:extLst>
          </p:nvPr>
        </p:nvGraphicFramePr>
        <p:xfrm>
          <a:off x="2830033" y="990605"/>
          <a:ext cx="6324600" cy="3657600"/>
        </p:xfrm>
        <a:graphic>
          <a:graphicData uri="http://schemas.openxmlformats.org/presentationml/2006/ole">
            <mc:AlternateContent xmlns:mc="http://schemas.openxmlformats.org/markup-compatibility/2006">
              <mc:Choice xmlns:v="urn:schemas-microsoft-com:vml" Requires="v">
                <p:oleObj spid="_x0000_s20511" name="位图图像" r:id="rId5" imgW="6219048" imgH="3476190" progId="PBrush">
                  <p:embed/>
                </p:oleObj>
              </mc:Choice>
              <mc:Fallback>
                <p:oleObj name="位图图像" r:id="rId5" imgW="6219048" imgH="3476190" progId="PBrush">
                  <p:embed/>
                  <p:pic>
                    <p:nvPicPr>
                      <p:cNvPr id="196608"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0033" y="990605"/>
                        <a:ext cx="6324600" cy="3657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a:xfrm>
            <a:off x="339989" y="184150"/>
            <a:ext cx="6732588"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smtClean="0"/>
              <a:t>（三）相关系数 </a:t>
            </a:r>
            <a:r>
              <a:rPr lang="en-US" altLang="zh-CN" sz="3600" b="1" dirty="0" smtClean="0"/>
              <a:t>R</a:t>
            </a:r>
            <a:endParaRPr lang="zh-CN" altLang="en-US" sz="3600" b="1" dirty="0"/>
          </a:p>
        </p:txBody>
      </p:sp>
    </p:spTree>
    <p:extLst>
      <p:ext uri="{BB962C8B-B14F-4D97-AF65-F5344CB8AC3E}">
        <p14:creationId xmlns:p14="http://schemas.microsoft.com/office/powerpoint/2010/main" val="32196607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42900" y="1211005"/>
            <a:ext cx="7772400" cy="533400"/>
          </a:xfrm>
        </p:spPr>
        <p:txBody>
          <a:bodyPr/>
          <a:lstStyle/>
          <a:p>
            <a:pPr algn="l" eaLnBrk="1" hangingPunct="1"/>
            <a:r>
              <a:rPr lang="zh-CN" altLang="en-US" sz="3200" b="1" dirty="0" smtClean="0">
                <a:solidFill>
                  <a:schemeClr val="accent2"/>
                </a:solidFill>
                <a:latin typeface="楷体_GB2312" pitchFamily="49" charset="-122"/>
                <a:ea typeface="楷体_GB2312" pitchFamily="49" charset="-122"/>
              </a:rPr>
              <a:t>总</a:t>
            </a:r>
            <a:r>
              <a:rPr lang="zh-CN" altLang="en-US" sz="3200" b="1" dirty="0">
                <a:solidFill>
                  <a:schemeClr val="accent2"/>
                </a:solidFill>
                <a:latin typeface="楷体_GB2312" pitchFamily="49" charset="-122"/>
                <a:ea typeface="楷体_GB2312" pitchFamily="49" charset="-122"/>
              </a:rPr>
              <a:t>离差平方和的分解</a:t>
            </a:r>
          </a:p>
        </p:txBody>
      </p:sp>
      <p:pic>
        <p:nvPicPr>
          <p:cNvPr id="160772" name="Picture 4"/>
          <p:cNvPicPr>
            <a:picLocks noChangeAspect="1" noChangeArrowheads="1"/>
          </p:cNvPicPr>
          <p:nvPr/>
        </p:nvPicPr>
        <p:blipFill>
          <a:blip r:embed="rId3" cstate="print"/>
          <a:srcRect/>
          <a:stretch>
            <a:fillRect/>
          </a:stretch>
        </p:blipFill>
        <p:spPr bwMode="auto">
          <a:xfrm>
            <a:off x="2667000" y="2321439"/>
            <a:ext cx="2667000" cy="609600"/>
          </a:xfrm>
          <a:prstGeom prst="rect">
            <a:avLst/>
          </a:prstGeom>
          <a:noFill/>
          <a:ln w="9525">
            <a:solidFill>
              <a:srgbClr val="FF0000"/>
            </a:solidFill>
            <a:miter lim="800000"/>
            <a:headEnd/>
            <a:tailEnd/>
          </a:ln>
        </p:spPr>
      </p:pic>
      <p:graphicFrame>
        <p:nvGraphicFramePr>
          <p:cNvPr id="160773" name="Object 5"/>
          <p:cNvGraphicFramePr>
            <a:graphicFrameLocks noChangeAspect="1"/>
          </p:cNvGraphicFramePr>
          <p:nvPr>
            <p:extLst>
              <p:ext uri="{D42A27DB-BD31-4B8C-83A1-F6EECF244321}">
                <p14:modId xmlns:p14="http://schemas.microsoft.com/office/powerpoint/2010/main" val="1479558942"/>
              </p:ext>
            </p:extLst>
          </p:nvPr>
        </p:nvGraphicFramePr>
        <p:xfrm>
          <a:off x="2667000" y="3235839"/>
          <a:ext cx="2667000" cy="609600"/>
        </p:xfrm>
        <a:graphic>
          <a:graphicData uri="http://schemas.openxmlformats.org/presentationml/2006/ole">
            <mc:AlternateContent xmlns:mc="http://schemas.openxmlformats.org/markup-compatibility/2006">
              <mc:Choice xmlns:v="urn:schemas-microsoft-com:vml" Requires="v">
                <p:oleObj spid="_x0000_s21535" r:id="rId4" imgW="825500" imgH="254000" progId="Equation.3">
                  <p:embed/>
                </p:oleObj>
              </mc:Choice>
              <mc:Fallback>
                <p:oleObj r:id="rId4" imgW="825500" imgH="254000" progId="Equation.3">
                  <p:embed/>
                  <p:pic>
                    <p:nvPicPr>
                      <p:cNvPr id="16077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235839"/>
                        <a:ext cx="2667000" cy="6096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775" name="Picture 7"/>
          <p:cNvPicPr>
            <a:picLocks noChangeAspect="1" noChangeArrowheads="1"/>
          </p:cNvPicPr>
          <p:nvPr/>
        </p:nvPicPr>
        <p:blipFill>
          <a:blip r:embed="rId6" cstate="print"/>
          <a:srcRect/>
          <a:stretch>
            <a:fillRect/>
          </a:stretch>
        </p:blipFill>
        <p:spPr bwMode="auto">
          <a:xfrm>
            <a:off x="2667000" y="4074039"/>
            <a:ext cx="6781800" cy="685800"/>
          </a:xfrm>
          <a:prstGeom prst="rect">
            <a:avLst/>
          </a:prstGeom>
          <a:noFill/>
          <a:ln w="9525">
            <a:solidFill>
              <a:srgbClr val="0000FF"/>
            </a:solidFill>
            <a:miter lim="800000"/>
            <a:headEnd/>
            <a:tailEnd/>
          </a:ln>
        </p:spPr>
      </p:pic>
      <p:sp>
        <p:nvSpPr>
          <p:cNvPr id="160776" name="AutoShape 8"/>
          <p:cNvSpPr>
            <a:spLocks/>
          </p:cNvSpPr>
          <p:nvPr/>
        </p:nvSpPr>
        <p:spPr bwMode="auto">
          <a:xfrm>
            <a:off x="6477000" y="2854839"/>
            <a:ext cx="3276600" cy="825500"/>
          </a:xfrm>
          <a:prstGeom prst="borderCallout2">
            <a:avLst>
              <a:gd name="adj1" fmla="val 13847"/>
              <a:gd name="adj2" fmla="val -2324"/>
              <a:gd name="adj3" fmla="val 13847"/>
              <a:gd name="adj4" fmla="val -9014"/>
              <a:gd name="adj5" fmla="val 70769"/>
              <a:gd name="adj6" fmla="val -33190"/>
            </a:avLst>
          </a:prstGeom>
          <a:solidFill>
            <a:schemeClr val="bg1"/>
          </a:solidFill>
          <a:ln w="9525">
            <a:solidFill>
              <a:schemeClr val="tx1"/>
            </a:solidFill>
            <a:miter lim="800000"/>
            <a:headEnd/>
            <a:tailEnd/>
          </a:ln>
        </p:spPr>
        <p:txBody>
          <a:bodyPr/>
          <a:lstStyle/>
          <a:p>
            <a:pPr algn="ctr"/>
            <a:r>
              <a:rPr lang="en-US" altLang="zh-CN" b="1">
                <a:latin typeface="宋体" pitchFamily="2" charset="-122"/>
              </a:rPr>
              <a:t>Y</a:t>
            </a:r>
            <a:r>
              <a:rPr lang="zh-CN" altLang="en-US" b="1">
                <a:latin typeface="宋体" pitchFamily="2" charset="-122"/>
              </a:rPr>
              <a:t>的</a:t>
            </a:r>
            <a:r>
              <a:rPr lang="en-US" altLang="zh-CN" b="1">
                <a:latin typeface="宋体" pitchFamily="2" charset="-122"/>
              </a:rPr>
              <a:t>i</a:t>
            </a:r>
            <a:r>
              <a:rPr lang="zh-CN" altLang="en-US" b="1">
                <a:latin typeface="宋体" pitchFamily="2" charset="-122"/>
              </a:rPr>
              <a:t>个观测值与样本均值的离差</a:t>
            </a:r>
          </a:p>
        </p:txBody>
      </p:sp>
      <p:sp>
        <p:nvSpPr>
          <p:cNvPr id="160778" name="AutoShape 10"/>
          <p:cNvSpPr>
            <a:spLocks/>
          </p:cNvSpPr>
          <p:nvPr/>
        </p:nvSpPr>
        <p:spPr bwMode="auto">
          <a:xfrm>
            <a:off x="9271000" y="5140839"/>
            <a:ext cx="1168400" cy="1524000"/>
          </a:xfrm>
          <a:prstGeom prst="borderCallout2">
            <a:avLst>
              <a:gd name="adj1" fmla="val 7500"/>
              <a:gd name="adj2" fmla="val -6523"/>
              <a:gd name="adj3" fmla="val 7500"/>
              <a:gd name="adj4" fmla="val -6523"/>
              <a:gd name="adj5" fmla="val -30000"/>
              <a:gd name="adj6" fmla="val -6523"/>
            </a:avLst>
          </a:prstGeom>
          <a:solidFill>
            <a:srgbClr val="CCFFFF"/>
          </a:solidFill>
          <a:ln w="9525">
            <a:solidFill>
              <a:schemeClr val="tx1"/>
            </a:solidFill>
            <a:miter lim="800000"/>
            <a:headEnd/>
            <a:tailEnd/>
          </a:ln>
        </p:spPr>
        <p:txBody>
          <a:bodyPr/>
          <a:lstStyle/>
          <a:p>
            <a:pPr algn="ctr"/>
            <a:r>
              <a:rPr lang="zh-CN" altLang="en-US" b="1">
                <a:latin typeface="宋体" pitchFamily="2" charset="-122"/>
              </a:rPr>
              <a:t>由回归直线解释的部分</a:t>
            </a:r>
            <a:r>
              <a:rPr lang="zh-CN" altLang="en-US"/>
              <a:t> </a:t>
            </a:r>
          </a:p>
        </p:txBody>
      </p:sp>
      <p:sp>
        <p:nvSpPr>
          <p:cNvPr id="160779" name="AutoShape 11"/>
          <p:cNvSpPr>
            <a:spLocks/>
          </p:cNvSpPr>
          <p:nvPr/>
        </p:nvSpPr>
        <p:spPr bwMode="auto">
          <a:xfrm>
            <a:off x="6248401" y="5140839"/>
            <a:ext cx="2138363" cy="838200"/>
          </a:xfrm>
          <a:prstGeom prst="borderCallout2">
            <a:avLst>
              <a:gd name="adj1" fmla="val 13634"/>
              <a:gd name="adj2" fmla="val 103565"/>
              <a:gd name="adj3" fmla="val 13634"/>
              <a:gd name="adj4" fmla="val 103565"/>
              <a:gd name="adj5" fmla="val -57574"/>
              <a:gd name="adj6" fmla="val 103565"/>
            </a:avLst>
          </a:prstGeom>
          <a:solidFill>
            <a:srgbClr val="FFFF99"/>
          </a:solidFill>
          <a:ln w="9525">
            <a:solidFill>
              <a:schemeClr val="tx1"/>
            </a:solidFill>
            <a:miter lim="800000"/>
            <a:headEnd/>
            <a:tailEnd/>
          </a:ln>
        </p:spPr>
        <p:txBody>
          <a:bodyPr/>
          <a:lstStyle/>
          <a:p>
            <a:pPr algn="ctr"/>
            <a:r>
              <a:rPr lang="zh-CN" altLang="en-US" b="1">
                <a:latin typeface="宋体" pitchFamily="2" charset="-122"/>
              </a:rPr>
              <a:t>回归直线不能解释的部分</a:t>
            </a:r>
            <a:r>
              <a:rPr lang="zh-CN" altLang="en-US" b="1"/>
              <a:t> </a:t>
            </a:r>
          </a:p>
        </p:txBody>
      </p:sp>
      <p:sp>
        <p:nvSpPr>
          <p:cNvPr id="160780" name="AutoShape 12"/>
          <p:cNvSpPr>
            <a:spLocks/>
          </p:cNvSpPr>
          <p:nvPr/>
        </p:nvSpPr>
        <p:spPr bwMode="auto">
          <a:xfrm>
            <a:off x="2836864" y="5140839"/>
            <a:ext cx="2116137" cy="838200"/>
          </a:xfrm>
          <a:prstGeom prst="borderCallout2">
            <a:avLst>
              <a:gd name="adj1" fmla="val 13634"/>
              <a:gd name="adj2" fmla="val -3602"/>
              <a:gd name="adj3" fmla="val 13634"/>
              <a:gd name="adj4" fmla="val -3602"/>
              <a:gd name="adj5" fmla="val -51514"/>
              <a:gd name="adj6" fmla="val -3602"/>
            </a:avLst>
          </a:prstGeom>
          <a:solidFill>
            <a:schemeClr val="bg1"/>
          </a:solidFill>
          <a:ln w="9525">
            <a:solidFill>
              <a:schemeClr val="tx1"/>
            </a:solidFill>
            <a:miter lim="800000"/>
            <a:headEnd/>
            <a:tailEnd/>
          </a:ln>
        </p:spPr>
        <p:txBody>
          <a:bodyPr/>
          <a:lstStyle/>
          <a:p>
            <a:pPr algn="ctr"/>
            <a:r>
              <a:rPr lang="zh-CN" altLang="en-US" b="1">
                <a:latin typeface="宋体" pitchFamily="2" charset="-122"/>
              </a:rPr>
              <a:t>离差分解为两部分之和</a:t>
            </a:r>
            <a:r>
              <a:rPr lang="zh-CN" altLang="en-US"/>
              <a:t> </a:t>
            </a:r>
          </a:p>
        </p:txBody>
      </p:sp>
      <p:sp>
        <p:nvSpPr>
          <p:cNvPr id="10" name="灯片编号占位符 9"/>
          <p:cNvSpPr>
            <a:spLocks noGrp="1"/>
          </p:cNvSpPr>
          <p:nvPr>
            <p:ph type="sldNum" sz="quarter" idx="12"/>
          </p:nvPr>
        </p:nvSpPr>
        <p:spPr/>
        <p:txBody>
          <a:bodyPr/>
          <a:lstStyle/>
          <a:p>
            <a:pPr>
              <a:defRPr/>
            </a:pPr>
            <a:fld id="{296002CF-679C-41C3-B9B0-CF0B53D2FE56}" type="slidenum">
              <a:rPr lang="en-US" altLang="zh-CN" smtClean="0"/>
              <a:pPr>
                <a:defRPr/>
              </a:pPr>
              <a:t>34</a:t>
            </a:fld>
            <a:endParaRPr lang="en-US" altLang="zh-CN"/>
          </a:p>
        </p:txBody>
      </p:sp>
      <p:sp>
        <p:nvSpPr>
          <p:cNvPr id="11" name="Rectangle 2"/>
          <p:cNvSpPr txBox="1">
            <a:spLocks noChangeArrowheads="1"/>
          </p:cNvSpPr>
          <p:nvPr/>
        </p:nvSpPr>
        <p:spPr>
          <a:xfrm>
            <a:off x="339989" y="184150"/>
            <a:ext cx="6732588"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smtClean="0"/>
              <a:t>（三）相关系数 </a:t>
            </a:r>
            <a:r>
              <a:rPr lang="en-US" altLang="zh-CN" sz="3600" b="1" dirty="0" smtClean="0"/>
              <a:t>R</a:t>
            </a:r>
            <a:endParaRPr lang="zh-CN" altLang="en-US" sz="3600" b="1" dirty="0"/>
          </a:p>
        </p:txBody>
      </p:sp>
    </p:spTree>
    <p:extLst>
      <p:ext uri="{BB962C8B-B14F-4D97-AF65-F5344CB8AC3E}">
        <p14:creationId xmlns:p14="http://schemas.microsoft.com/office/powerpoint/2010/main" val="40075076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981200" y="838201"/>
            <a:ext cx="8382000" cy="519113"/>
          </a:xfrm>
          <a:prstGeom prst="rect">
            <a:avLst/>
          </a:prstGeom>
          <a:noFill/>
          <a:ln w="9525">
            <a:noFill/>
            <a:miter lim="800000"/>
            <a:headEnd/>
            <a:tailEnd/>
          </a:ln>
        </p:spPr>
        <p:txBody>
          <a:bodyPr>
            <a:spAutoFit/>
          </a:bodyPr>
          <a:lstStyle/>
          <a:p>
            <a:pPr>
              <a:spcBef>
                <a:spcPct val="50000"/>
              </a:spcBef>
            </a:pPr>
            <a:r>
              <a:rPr lang="zh-CN" altLang="en-US" sz="2800" b="1"/>
              <a:t>对于所有样本点，则需考虑离差的平方和</a:t>
            </a:r>
            <a:r>
              <a:rPr lang="zh-CN" altLang="zh-CN" sz="2800" b="1"/>
              <a:t>：</a:t>
            </a:r>
            <a:endParaRPr lang="zh-CN" altLang="en-US" sz="2800" b="1"/>
          </a:p>
        </p:txBody>
      </p:sp>
      <p:sp>
        <p:nvSpPr>
          <p:cNvPr id="84997" name="Text Box 5"/>
          <p:cNvSpPr txBox="1">
            <a:spLocks noChangeArrowheads="1"/>
          </p:cNvSpPr>
          <p:nvPr/>
        </p:nvSpPr>
        <p:spPr bwMode="auto">
          <a:xfrm>
            <a:off x="1775520" y="3352801"/>
            <a:ext cx="609600" cy="519113"/>
          </a:xfrm>
          <a:prstGeom prst="rect">
            <a:avLst/>
          </a:prstGeom>
          <a:noFill/>
          <a:ln w="9525">
            <a:noFill/>
            <a:miter lim="800000"/>
            <a:headEnd/>
            <a:tailEnd/>
          </a:ln>
        </p:spPr>
        <p:txBody>
          <a:bodyPr>
            <a:spAutoFit/>
          </a:bodyPr>
          <a:lstStyle/>
          <a:p>
            <a:pPr>
              <a:spcBef>
                <a:spcPct val="50000"/>
              </a:spcBef>
            </a:pPr>
            <a:r>
              <a:rPr lang="zh-CN" altLang="en-US" sz="2800" dirty="0"/>
              <a:t>记</a:t>
            </a:r>
          </a:p>
        </p:txBody>
      </p:sp>
      <p:graphicFrame>
        <p:nvGraphicFramePr>
          <p:cNvPr id="197633" name="Object 1025"/>
          <p:cNvGraphicFramePr>
            <a:graphicFrameLocks noChangeAspect="1"/>
          </p:cNvGraphicFramePr>
          <p:nvPr/>
        </p:nvGraphicFramePr>
        <p:xfrm>
          <a:off x="2495600" y="3384751"/>
          <a:ext cx="3200400" cy="496888"/>
        </p:xfrm>
        <a:graphic>
          <a:graphicData uri="http://schemas.openxmlformats.org/presentationml/2006/ole">
            <mc:AlternateContent xmlns:mc="http://schemas.openxmlformats.org/markup-compatibility/2006">
              <mc:Choice xmlns:v="urn:schemas-microsoft-com:vml" Requires="v">
                <p:oleObj spid="_x0000_s22617" name="Equation" r:id="rId3" imgW="1638000" imgH="253800" progId="Equation.3">
                  <p:embed/>
                </p:oleObj>
              </mc:Choice>
              <mc:Fallback>
                <p:oleObj name="Equation" r:id="rId3" imgW="1638000" imgH="253800" progId="Equation.3">
                  <p:embed/>
                  <p:pic>
                    <p:nvPicPr>
                      <p:cNvPr id="19763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3384751"/>
                        <a:ext cx="32004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9" name="Text Box 7"/>
          <p:cNvSpPr txBox="1">
            <a:spLocks noChangeArrowheads="1"/>
          </p:cNvSpPr>
          <p:nvPr/>
        </p:nvSpPr>
        <p:spPr bwMode="auto">
          <a:xfrm>
            <a:off x="6248400" y="3352800"/>
            <a:ext cx="3962400" cy="946150"/>
          </a:xfrm>
          <a:prstGeom prst="rect">
            <a:avLst/>
          </a:prstGeom>
          <a:noFill/>
          <a:ln w="9525">
            <a:noFill/>
            <a:miter lim="800000"/>
            <a:headEnd/>
            <a:tailEnd/>
          </a:ln>
        </p:spPr>
        <p:txBody>
          <a:bodyPr>
            <a:spAutoFit/>
          </a:bodyPr>
          <a:lstStyle/>
          <a:p>
            <a:pPr>
              <a:spcBef>
                <a:spcPct val="50000"/>
              </a:spcBef>
            </a:pPr>
            <a:r>
              <a:rPr lang="zh-CN" altLang="en-US" sz="2800" b="1">
                <a:solidFill>
                  <a:srgbClr val="FF0000"/>
                </a:solidFill>
              </a:rPr>
              <a:t>总体平方和</a:t>
            </a:r>
            <a:r>
              <a:rPr lang="zh-CN" altLang="en-US" sz="2800" b="1">
                <a:solidFill>
                  <a:srgbClr val="CC0000"/>
                </a:solidFill>
                <a:latin typeface="宋体" pitchFamily="2" charset="-122"/>
              </a:rPr>
              <a:t>（</a:t>
            </a:r>
            <a:r>
              <a:rPr lang="en-US" altLang="zh-CN" sz="2800" b="1">
                <a:solidFill>
                  <a:schemeClr val="accent2"/>
                </a:solidFill>
              </a:rPr>
              <a:t>Total Sum of Squares</a:t>
            </a:r>
            <a:r>
              <a:rPr lang="zh-CN" altLang="en-US" sz="2800" b="1">
                <a:solidFill>
                  <a:srgbClr val="CC0000"/>
                </a:solidFill>
                <a:latin typeface="宋体" pitchFamily="2" charset="-122"/>
              </a:rPr>
              <a:t>）</a:t>
            </a:r>
            <a:endParaRPr lang="zh-CN" altLang="en-US"/>
          </a:p>
        </p:txBody>
      </p:sp>
      <p:graphicFrame>
        <p:nvGraphicFramePr>
          <p:cNvPr id="197634" name="Object 1026"/>
          <p:cNvGraphicFramePr>
            <a:graphicFrameLocks noChangeAspect="1"/>
          </p:cNvGraphicFramePr>
          <p:nvPr/>
        </p:nvGraphicFramePr>
        <p:xfrm>
          <a:off x="2393951" y="4495800"/>
          <a:ext cx="3795713" cy="522288"/>
        </p:xfrm>
        <a:graphic>
          <a:graphicData uri="http://schemas.openxmlformats.org/presentationml/2006/ole">
            <mc:AlternateContent xmlns:mc="http://schemas.openxmlformats.org/markup-compatibility/2006">
              <mc:Choice xmlns:v="urn:schemas-microsoft-com:vml" Requires="v">
                <p:oleObj spid="_x0000_s22618" name="公式" r:id="rId5" imgW="1942920" imgH="266400" progId="Equation.3">
                  <p:embed/>
                </p:oleObj>
              </mc:Choice>
              <mc:Fallback>
                <p:oleObj name="公式" r:id="rId5" imgW="1942920" imgH="266400" progId="Equation.3">
                  <p:embed/>
                  <p:pic>
                    <p:nvPicPr>
                      <p:cNvPr id="197634" name="Object 1026"/>
                      <p:cNvPicPr>
                        <a:picLocks noChangeAspect="1" noChangeArrowheads="1"/>
                      </p:cNvPicPr>
                      <p:nvPr/>
                    </p:nvPicPr>
                    <p:blipFill>
                      <a:blip r:embed="rId6"/>
                      <a:srcRect/>
                      <a:stretch>
                        <a:fillRect/>
                      </a:stretch>
                    </p:blipFill>
                    <p:spPr bwMode="auto">
                      <a:xfrm>
                        <a:off x="2393951" y="4495800"/>
                        <a:ext cx="3795713"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1" name="Text Box 9"/>
          <p:cNvSpPr txBox="1">
            <a:spLocks noChangeArrowheads="1"/>
          </p:cNvSpPr>
          <p:nvPr/>
        </p:nvSpPr>
        <p:spPr bwMode="auto">
          <a:xfrm>
            <a:off x="6248400" y="4419600"/>
            <a:ext cx="3962400" cy="946150"/>
          </a:xfrm>
          <a:prstGeom prst="rect">
            <a:avLst/>
          </a:prstGeom>
          <a:noFill/>
          <a:ln w="9525">
            <a:noFill/>
            <a:miter lim="800000"/>
            <a:headEnd/>
            <a:tailEnd/>
          </a:ln>
        </p:spPr>
        <p:txBody>
          <a:bodyPr>
            <a:spAutoFit/>
          </a:bodyPr>
          <a:lstStyle/>
          <a:p>
            <a:pPr>
              <a:spcBef>
                <a:spcPct val="50000"/>
              </a:spcBef>
            </a:pPr>
            <a:r>
              <a:rPr lang="zh-CN" altLang="en-US" sz="2800" b="1" dirty="0">
                <a:solidFill>
                  <a:srgbClr val="FF0000"/>
                </a:solidFill>
                <a:latin typeface="宋体" pitchFamily="2" charset="-122"/>
              </a:rPr>
              <a:t>解释平方和</a:t>
            </a:r>
            <a:r>
              <a:rPr lang="zh-CN" altLang="en-US" sz="2800" b="1" dirty="0">
                <a:solidFill>
                  <a:srgbClr val="CC0000"/>
                </a:solidFill>
                <a:latin typeface="宋体" pitchFamily="2" charset="-122"/>
              </a:rPr>
              <a:t>（</a:t>
            </a:r>
            <a:r>
              <a:rPr lang="en-US" altLang="zh-CN" sz="2800" b="1" dirty="0">
                <a:solidFill>
                  <a:schemeClr val="accent2"/>
                </a:solidFill>
              </a:rPr>
              <a:t>Explained Sum of Squares</a:t>
            </a:r>
            <a:r>
              <a:rPr lang="zh-CN" altLang="en-US" sz="2800" b="1" dirty="0">
                <a:solidFill>
                  <a:srgbClr val="CC0000"/>
                </a:solidFill>
                <a:latin typeface="宋体" pitchFamily="2" charset="-122"/>
              </a:rPr>
              <a:t>）</a:t>
            </a:r>
          </a:p>
        </p:txBody>
      </p:sp>
      <p:graphicFrame>
        <p:nvGraphicFramePr>
          <p:cNvPr id="197635" name="Object 1027"/>
          <p:cNvGraphicFramePr>
            <a:graphicFrameLocks noChangeAspect="1"/>
          </p:cNvGraphicFramePr>
          <p:nvPr/>
        </p:nvGraphicFramePr>
        <p:xfrm>
          <a:off x="2394795" y="5438771"/>
          <a:ext cx="3200400" cy="522288"/>
        </p:xfrm>
        <a:graphic>
          <a:graphicData uri="http://schemas.openxmlformats.org/presentationml/2006/ole">
            <mc:AlternateContent xmlns:mc="http://schemas.openxmlformats.org/markup-compatibility/2006">
              <mc:Choice xmlns:v="urn:schemas-microsoft-com:vml" Requires="v">
                <p:oleObj spid="_x0000_s22619" name="Equation" r:id="rId7" imgW="1638000" imgH="266400" progId="Equation.3">
                  <p:embed/>
                </p:oleObj>
              </mc:Choice>
              <mc:Fallback>
                <p:oleObj name="Equation" r:id="rId7" imgW="1638000" imgH="266400" progId="Equation.3">
                  <p:embed/>
                  <p:pic>
                    <p:nvPicPr>
                      <p:cNvPr id="197635"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4795" y="5438771"/>
                        <a:ext cx="32004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3" name="Text Box 11"/>
          <p:cNvSpPr txBox="1">
            <a:spLocks noChangeArrowheads="1"/>
          </p:cNvSpPr>
          <p:nvPr/>
        </p:nvSpPr>
        <p:spPr bwMode="auto">
          <a:xfrm>
            <a:off x="6248400" y="5486400"/>
            <a:ext cx="3962400" cy="946150"/>
          </a:xfrm>
          <a:prstGeom prst="rect">
            <a:avLst/>
          </a:prstGeom>
          <a:noFill/>
          <a:ln w="9525">
            <a:noFill/>
            <a:miter lim="800000"/>
            <a:headEnd/>
            <a:tailEnd/>
          </a:ln>
        </p:spPr>
        <p:txBody>
          <a:bodyPr>
            <a:spAutoFit/>
          </a:bodyPr>
          <a:lstStyle/>
          <a:p>
            <a:pPr>
              <a:spcBef>
                <a:spcPct val="50000"/>
              </a:spcBef>
            </a:pPr>
            <a:r>
              <a:rPr lang="zh-CN" altLang="en-US" sz="2800" b="1">
                <a:solidFill>
                  <a:srgbClr val="FF0000"/>
                </a:solidFill>
                <a:latin typeface="宋体" pitchFamily="2" charset="-122"/>
              </a:rPr>
              <a:t>残差平方和</a:t>
            </a:r>
            <a:r>
              <a:rPr lang="zh-CN" altLang="en-US" sz="2800" b="1">
                <a:solidFill>
                  <a:srgbClr val="CC0000"/>
                </a:solidFill>
                <a:latin typeface="宋体" pitchFamily="2" charset="-122"/>
              </a:rPr>
              <a:t>（</a:t>
            </a:r>
            <a:r>
              <a:rPr lang="en-US" altLang="zh-CN" sz="2800" b="1">
                <a:solidFill>
                  <a:schemeClr val="accent2"/>
                </a:solidFill>
              </a:rPr>
              <a:t>Residual Sum of Squares</a:t>
            </a:r>
            <a:r>
              <a:rPr lang="en-US" altLang="zh-CN" sz="2800" b="1">
                <a:solidFill>
                  <a:srgbClr val="CC0000"/>
                </a:solidFill>
              </a:rPr>
              <a:t> </a:t>
            </a:r>
            <a:r>
              <a:rPr lang="zh-CN" altLang="en-US" sz="2800" b="1">
                <a:solidFill>
                  <a:srgbClr val="CC0000"/>
                </a:solidFill>
                <a:latin typeface="宋体" pitchFamily="2" charset="-122"/>
              </a:rPr>
              <a:t>）</a:t>
            </a:r>
          </a:p>
        </p:txBody>
      </p:sp>
      <p:sp>
        <p:nvSpPr>
          <p:cNvPr id="11" name="灯片编号占位符 10"/>
          <p:cNvSpPr>
            <a:spLocks noGrp="1"/>
          </p:cNvSpPr>
          <p:nvPr>
            <p:ph type="sldNum" sz="quarter" idx="12"/>
          </p:nvPr>
        </p:nvSpPr>
        <p:spPr/>
        <p:txBody>
          <a:bodyPr/>
          <a:lstStyle/>
          <a:p>
            <a:pPr>
              <a:defRPr/>
            </a:pPr>
            <a:fld id="{297C79AA-C126-45BC-9481-050A611BAB6A}" type="slidenum">
              <a:rPr lang="en-US" altLang="zh-CN" smtClean="0"/>
              <a:pPr>
                <a:defRPr/>
              </a:pPr>
              <a:t>35</a:t>
            </a:fld>
            <a:endParaRPr lang="en-US" altLang="zh-CN"/>
          </a:p>
        </p:txBody>
      </p:sp>
      <mc:AlternateContent xmlns:mc="http://schemas.openxmlformats.org/markup-compatibility/2006" xmlns:a14="http://schemas.microsoft.com/office/drawing/2010/main">
        <mc:Choice Requires="a14">
          <p:sp>
            <p:nvSpPr>
              <p:cNvPr id="2" name="文本框 1"/>
              <p:cNvSpPr txBox="1"/>
              <p:nvPr/>
            </p:nvSpPr>
            <p:spPr>
              <a:xfrm>
                <a:off x="4337809" y="1700809"/>
                <a:ext cx="2349681"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i="1">
                              <a:latin typeface="Cambria Math" panose="02040503050406030204" pitchFamily="18" charset="0"/>
                            </a:rPr>
                          </m:ctrlPr>
                        </m:naryP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y</m:t>
                              </m:r>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2</m:t>
                              </m:r>
                            </m:sup>
                          </m:sSubSup>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y</m:t>
                                      </m:r>
                                    </m:e>
                                  </m:acc>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2</m:t>
                                  </m:r>
                                </m:sup>
                              </m:sSubSup>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e</m:t>
                                      </m:r>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2</m:t>
                                      </m:r>
                                    </m:sup>
                                  </m:sSubSup>
                                </m:e>
                              </m:nary>
                            </m:e>
                          </m:nary>
                        </m:e>
                      </m:nary>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4337809" y="1700809"/>
                <a:ext cx="2349681" cy="670761"/>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8824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724400" y="1373188"/>
            <a:ext cx="2667000" cy="519112"/>
          </a:xfrm>
          <a:prstGeom prst="rect">
            <a:avLst/>
          </a:prstGeom>
          <a:noFill/>
          <a:ln w="9525">
            <a:noFill/>
            <a:miter lim="800000"/>
            <a:headEnd/>
            <a:tailEnd/>
          </a:ln>
        </p:spPr>
        <p:txBody>
          <a:bodyPr>
            <a:spAutoFit/>
          </a:bodyPr>
          <a:lstStyle/>
          <a:p>
            <a:pPr algn="ctr">
              <a:spcBef>
                <a:spcPct val="50000"/>
              </a:spcBef>
            </a:pPr>
            <a:r>
              <a:rPr lang="en-US" altLang="zh-CN" sz="2800" b="1"/>
              <a:t>TSS=ESS+RSS</a:t>
            </a:r>
          </a:p>
        </p:txBody>
      </p:sp>
      <p:sp>
        <p:nvSpPr>
          <p:cNvPr id="86019" name="Rectangle 3"/>
          <p:cNvSpPr>
            <a:spLocks noChangeArrowheads="1"/>
          </p:cNvSpPr>
          <p:nvPr/>
        </p:nvSpPr>
        <p:spPr bwMode="auto">
          <a:xfrm>
            <a:off x="1981200" y="2209800"/>
            <a:ext cx="8001000" cy="1524000"/>
          </a:xfrm>
          <a:prstGeom prst="rect">
            <a:avLst/>
          </a:prstGeom>
          <a:solidFill>
            <a:srgbClr val="CCFFFF"/>
          </a:solidFill>
          <a:ln w="9525">
            <a:solidFill>
              <a:schemeClr val="tx1"/>
            </a:solidFill>
            <a:miter lim="800000"/>
            <a:headEnd/>
            <a:tailEnd/>
          </a:ln>
        </p:spPr>
        <p:txBody>
          <a:bodyPr/>
          <a:lstStyle/>
          <a:p>
            <a:pPr>
              <a:spcBef>
                <a:spcPct val="20000"/>
              </a:spcBef>
            </a:pPr>
            <a:r>
              <a:rPr lang="en-US" altLang="zh-CN" sz="3200"/>
              <a:t>    </a:t>
            </a:r>
            <a:r>
              <a:rPr lang="en-US" altLang="zh-CN" sz="2800" b="1"/>
              <a:t>Y</a:t>
            </a:r>
            <a:r>
              <a:rPr lang="zh-CN" altLang="en-US" sz="2800" b="1"/>
              <a:t>的观测值围绕其均值的</a:t>
            </a:r>
            <a:r>
              <a:rPr lang="zh-CN" altLang="en-US" sz="2800" b="1">
                <a:ea typeface="楷体_GB2312" pitchFamily="49" charset="-122"/>
              </a:rPr>
              <a:t>总离差</a:t>
            </a:r>
            <a:r>
              <a:rPr lang="en-US" altLang="zh-CN" sz="2800" b="1">
                <a:ea typeface="楷体_GB2312" pitchFamily="49" charset="-122"/>
              </a:rPr>
              <a:t>(total variation)</a:t>
            </a:r>
            <a:r>
              <a:rPr lang="zh-CN" altLang="en-US" sz="2800" b="1"/>
              <a:t>可分解为两部分：一部分来自回归线</a:t>
            </a:r>
            <a:r>
              <a:rPr lang="en-US" altLang="zh-CN" sz="2800" b="1"/>
              <a:t>(ESS)</a:t>
            </a:r>
            <a:r>
              <a:rPr lang="zh-CN" altLang="en-US" sz="2800" b="1"/>
              <a:t>，另一部分则来自随机势力</a:t>
            </a:r>
            <a:r>
              <a:rPr lang="en-US" altLang="zh-CN" sz="2800" b="1"/>
              <a:t>(RSS)</a:t>
            </a:r>
            <a:r>
              <a:rPr lang="zh-CN" altLang="en-US" sz="2800" b="1"/>
              <a:t>。</a:t>
            </a:r>
          </a:p>
        </p:txBody>
      </p:sp>
      <p:sp>
        <p:nvSpPr>
          <p:cNvPr id="86020" name="Text Box 4"/>
          <p:cNvSpPr txBox="1">
            <a:spLocks noChangeArrowheads="1"/>
          </p:cNvSpPr>
          <p:nvPr/>
        </p:nvSpPr>
        <p:spPr bwMode="auto">
          <a:xfrm>
            <a:off x="2057400" y="4114801"/>
            <a:ext cx="7924800" cy="2043113"/>
          </a:xfrm>
          <a:prstGeom prst="rect">
            <a:avLst/>
          </a:prstGeom>
          <a:noFill/>
          <a:ln w="9525">
            <a:noFill/>
            <a:miter lim="800000"/>
            <a:headEnd/>
            <a:tailEnd/>
          </a:ln>
        </p:spPr>
        <p:txBody>
          <a:bodyPr>
            <a:spAutoFit/>
          </a:bodyPr>
          <a:lstStyle/>
          <a:p>
            <a:pPr>
              <a:spcBef>
                <a:spcPct val="20000"/>
              </a:spcBef>
            </a:pPr>
            <a:r>
              <a:rPr lang="en-US" altLang="zh-CN" sz="2800" dirty="0"/>
              <a:t>     </a:t>
            </a:r>
            <a:r>
              <a:rPr lang="zh-CN" altLang="en-US" sz="2800" b="1" dirty="0"/>
              <a:t>在给定样本中，</a:t>
            </a:r>
            <a:r>
              <a:rPr lang="en-US" altLang="zh-CN" sz="2800" b="1" dirty="0">
                <a:solidFill>
                  <a:srgbClr val="FF0000"/>
                </a:solidFill>
              </a:rPr>
              <a:t>TSS</a:t>
            </a:r>
            <a:r>
              <a:rPr lang="zh-CN" altLang="en-US" sz="2800" b="1" dirty="0"/>
              <a:t>不变，</a:t>
            </a:r>
          </a:p>
          <a:p>
            <a:pPr>
              <a:spcBef>
                <a:spcPct val="20000"/>
              </a:spcBef>
            </a:pPr>
            <a:r>
              <a:rPr lang="zh-CN" altLang="en-US" sz="2800" b="1" dirty="0"/>
              <a:t>     如果实际观测点离样本回归线越近，则</a:t>
            </a:r>
            <a:r>
              <a:rPr lang="en-US" altLang="zh-CN" sz="2800" b="1" dirty="0">
                <a:solidFill>
                  <a:srgbClr val="FF0000"/>
                </a:solidFill>
              </a:rPr>
              <a:t>ESS</a:t>
            </a:r>
            <a:r>
              <a:rPr lang="zh-CN" altLang="en-US" sz="2800" b="1" dirty="0"/>
              <a:t>在</a:t>
            </a:r>
            <a:r>
              <a:rPr lang="en-US" altLang="zh-CN" sz="2800" b="1" dirty="0">
                <a:solidFill>
                  <a:srgbClr val="FF0000"/>
                </a:solidFill>
              </a:rPr>
              <a:t>TSS</a:t>
            </a:r>
            <a:r>
              <a:rPr lang="zh-CN" altLang="en-US" sz="2800" b="1" dirty="0"/>
              <a:t>中占的比重越大，因此</a:t>
            </a:r>
          </a:p>
          <a:p>
            <a:pPr>
              <a:spcBef>
                <a:spcPct val="20000"/>
              </a:spcBef>
            </a:pPr>
            <a:r>
              <a:rPr lang="zh-CN" altLang="en-US" sz="3200" b="1" dirty="0">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拟合优度</a:t>
            </a:r>
            <a:r>
              <a:rPr lang="zh-CN" altLang="en-US" sz="2800" b="1" dirty="0">
                <a:latin typeface="楷体_GB2312" pitchFamily="49" charset="-122"/>
                <a:ea typeface="楷体_GB2312" pitchFamily="49" charset="-122"/>
              </a:rPr>
              <a:t>：</a:t>
            </a:r>
            <a:r>
              <a:rPr lang="zh-CN" altLang="en-US" sz="2800" b="1" dirty="0">
                <a:solidFill>
                  <a:schemeClr val="accent2"/>
                </a:solidFill>
                <a:latin typeface="楷体_GB2312" pitchFamily="49" charset="-122"/>
                <a:ea typeface="楷体_GB2312" pitchFamily="49" charset="-122"/>
              </a:rPr>
              <a:t>解释平方和</a:t>
            </a:r>
            <a:r>
              <a:rPr lang="en-US" altLang="zh-CN" sz="2800" b="1" dirty="0">
                <a:solidFill>
                  <a:schemeClr val="accent2"/>
                </a:solidFill>
                <a:latin typeface="楷体_GB2312" pitchFamily="49" charset="-122"/>
                <a:ea typeface="楷体_GB2312" pitchFamily="49" charset="-122"/>
              </a:rPr>
              <a:t>ESS/Y</a:t>
            </a:r>
            <a:r>
              <a:rPr lang="zh-CN" altLang="en-US" sz="2800" b="1" dirty="0">
                <a:solidFill>
                  <a:schemeClr val="accent2"/>
                </a:solidFill>
                <a:latin typeface="楷体_GB2312" pitchFamily="49" charset="-122"/>
                <a:ea typeface="楷体_GB2312" pitchFamily="49" charset="-122"/>
              </a:rPr>
              <a:t>的总离差</a:t>
            </a:r>
            <a:r>
              <a:rPr lang="en-US" altLang="zh-CN" sz="2800" b="1" dirty="0">
                <a:solidFill>
                  <a:schemeClr val="accent2"/>
                </a:solidFill>
                <a:latin typeface="楷体_GB2312" pitchFamily="49" charset="-122"/>
                <a:ea typeface="楷体_GB2312" pitchFamily="49" charset="-122"/>
              </a:rPr>
              <a:t>TSS</a:t>
            </a:r>
          </a:p>
        </p:txBody>
      </p:sp>
      <p:sp>
        <p:nvSpPr>
          <p:cNvPr id="5" name="灯片编号占位符 4"/>
          <p:cNvSpPr>
            <a:spLocks noGrp="1"/>
          </p:cNvSpPr>
          <p:nvPr>
            <p:ph type="sldNum" sz="quarter" idx="12"/>
          </p:nvPr>
        </p:nvSpPr>
        <p:spPr/>
        <p:txBody>
          <a:bodyPr/>
          <a:lstStyle/>
          <a:p>
            <a:pPr>
              <a:defRPr/>
            </a:pPr>
            <a:fld id="{297C79AA-C126-45BC-9481-050A611BAB6A}" type="slidenum">
              <a:rPr lang="en-US" altLang="zh-CN" smtClean="0"/>
              <a:pPr>
                <a:defRPr/>
              </a:pPr>
              <a:t>36</a:t>
            </a:fld>
            <a:endParaRPr lang="en-US" altLang="zh-CN"/>
          </a:p>
        </p:txBody>
      </p:sp>
    </p:spTree>
    <p:extLst>
      <p:ext uri="{BB962C8B-B14F-4D97-AF65-F5344CB8AC3E}">
        <p14:creationId xmlns:p14="http://schemas.microsoft.com/office/powerpoint/2010/main" val="1065428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209800" y="609600"/>
            <a:ext cx="7772400" cy="685800"/>
          </a:xfrm>
        </p:spPr>
        <p:txBody>
          <a:bodyPr/>
          <a:lstStyle/>
          <a:p>
            <a:pPr algn="l" eaLnBrk="1" hangingPunct="1"/>
            <a:r>
              <a:rPr lang="en-US" altLang="zh-CN" sz="3200" b="1" dirty="0">
                <a:solidFill>
                  <a:schemeClr val="accent2"/>
                </a:solidFill>
                <a:latin typeface="楷体_GB2312" pitchFamily="49" charset="-122"/>
                <a:ea typeface="楷体_GB2312" pitchFamily="49" charset="-122"/>
              </a:rPr>
              <a:t>3</a:t>
            </a:r>
            <a:r>
              <a:rPr lang="zh-CN" altLang="en-US" sz="3200" b="1" dirty="0">
                <a:solidFill>
                  <a:schemeClr val="accent2"/>
                </a:solidFill>
                <a:latin typeface="楷体_GB2312" pitchFamily="49" charset="-122"/>
                <a:ea typeface="楷体_GB2312" pitchFamily="49" charset="-122"/>
              </a:rPr>
              <a:t>、可决系数</a:t>
            </a:r>
            <a:r>
              <a:rPr lang="en-US" altLang="zh-CN" sz="3200" b="1" dirty="0">
                <a:solidFill>
                  <a:srgbClr val="FF0000"/>
                </a:solidFill>
                <a:latin typeface="楷体_GB2312" pitchFamily="49" charset="-122"/>
                <a:ea typeface="楷体_GB2312" pitchFamily="49" charset="-122"/>
              </a:rPr>
              <a:t>R</a:t>
            </a:r>
            <a:r>
              <a:rPr lang="en-US" altLang="zh-CN" sz="3200" b="1" baseline="30000" dirty="0">
                <a:solidFill>
                  <a:srgbClr val="FF0000"/>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统计量</a:t>
            </a:r>
          </a:p>
        </p:txBody>
      </p:sp>
      <p:sp>
        <p:nvSpPr>
          <p:cNvPr id="163843" name="Rectangle 3"/>
          <p:cNvSpPr>
            <a:spLocks noGrp="1" noChangeArrowheads="1"/>
          </p:cNvSpPr>
          <p:nvPr>
            <p:ph type="body" idx="1"/>
          </p:nvPr>
        </p:nvSpPr>
        <p:spPr>
          <a:xfrm>
            <a:off x="2209800" y="2895600"/>
            <a:ext cx="7772400" cy="3200400"/>
          </a:xfrm>
        </p:spPr>
        <p:txBody>
          <a:bodyPr/>
          <a:lstStyle/>
          <a:p>
            <a:pPr eaLnBrk="1" hangingPunct="1">
              <a:spcBef>
                <a:spcPct val="50000"/>
              </a:spcBef>
            </a:pPr>
            <a:r>
              <a:rPr lang="zh-CN" altLang="en-US" b="1" dirty="0">
                <a:latin typeface="宋体" pitchFamily="2" charset="-122"/>
              </a:rPr>
              <a:t>是一个非负的统计量。取值范围：</a:t>
            </a:r>
            <a:r>
              <a:rPr lang="en-US" altLang="zh-CN" b="1" dirty="0">
                <a:latin typeface="宋体" pitchFamily="2" charset="-122"/>
              </a:rPr>
              <a:t>[0</a:t>
            </a:r>
            <a:r>
              <a:rPr lang="zh-CN" altLang="en-US" b="1" dirty="0">
                <a:latin typeface="宋体" pitchFamily="2" charset="-122"/>
              </a:rPr>
              <a:t>，</a:t>
            </a:r>
            <a:r>
              <a:rPr lang="en-US" altLang="zh-CN" b="1" dirty="0">
                <a:latin typeface="宋体" pitchFamily="2" charset="-122"/>
              </a:rPr>
              <a:t>1]</a:t>
            </a:r>
          </a:p>
          <a:p>
            <a:pPr eaLnBrk="1" hangingPunct="1">
              <a:spcBef>
                <a:spcPct val="50000"/>
              </a:spcBef>
            </a:pPr>
            <a:r>
              <a:rPr lang="zh-CN" altLang="en-US" b="1" dirty="0">
                <a:latin typeface="宋体" pitchFamily="2" charset="-122"/>
              </a:rPr>
              <a:t>越接近</a:t>
            </a:r>
            <a:r>
              <a:rPr lang="en-US" altLang="zh-CN" b="1" dirty="0">
                <a:latin typeface="宋体" pitchFamily="2" charset="-122"/>
              </a:rPr>
              <a:t>1</a:t>
            </a:r>
            <a:r>
              <a:rPr lang="zh-CN" altLang="en-US" b="1" dirty="0">
                <a:latin typeface="宋体" pitchFamily="2" charset="-122"/>
              </a:rPr>
              <a:t>，说明实际观测点离回归线越近，拟合优度越高。</a:t>
            </a:r>
          </a:p>
        </p:txBody>
      </p:sp>
      <p:graphicFrame>
        <p:nvGraphicFramePr>
          <p:cNvPr id="163844" name="Object 4"/>
          <p:cNvGraphicFramePr>
            <a:graphicFrameLocks noChangeAspect="1"/>
          </p:cNvGraphicFramePr>
          <p:nvPr/>
        </p:nvGraphicFramePr>
        <p:xfrm>
          <a:off x="4223792" y="1600200"/>
          <a:ext cx="3276600" cy="990600"/>
        </p:xfrm>
        <a:graphic>
          <a:graphicData uri="http://schemas.openxmlformats.org/presentationml/2006/ole">
            <mc:AlternateContent xmlns:mc="http://schemas.openxmlformats.org/markup-compatibility/2006">
              <mc:Choice xmlns:v="urn:schemas-microsoft-com:vml" Requires="v">
                <p:oleObj spid="_x0000_s23583" r:id="rId3" imgW="1320227" imgH="393529" progId="Equation.3">
                  <p:embed/>
                </p:oleObj>
              </mc:Choice>
              <mc:Fallback>
                <p:oleObj r:id="rId3" imgW="1320227" imgH="393529" progId="Equation.3">
                  <p:embed/>
                  <p:pic>
                    <p:nvPicPr>
                      <p:cNvPr id="163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792" y="1600200"/>
                        <a:ext cx="3276600" cy="990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296002CF-679C-41C3-B9B0-CF0B53D2FE56}" type="slidenum">
              <a:rPr lang="en-US" altLang="zh-CN" smtClean="0"/>
              <a:pPr>
                <a:defRPr/>
              </a:pPr>
              <a:t>37</a:t>
            </a:fld>
            <a:endParaRPr lang="en-US" altLang="zh-CN"/>
          </a:p>
        </p:txBody>
      </p:sp>
    </p:spTree>
    <p:extLst>
      <p:ext uri="{BB962C8B-B14F-4D97-AF65-F5344CB8AC3E}">
        <p14:creationId xmlns:p14="http://schemas.microsoft.com/office/powerpoint/2010/main" val="4983810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903514" y="381000"/>
            <a:ext cx="6732588" cy="762000"/>
          </a:xfrm>
        </p:spPr>
        <p:txBody>
          <a:bodyPr/>
          <a:lstStyle/>
          <a:p>
            <a:pPr algn="ctr"/>
            <a:r>
              <a:rPr lang="zh-CN" altLang="en-US" sz="3600" b="1"/>
              <a:t>（三）相关性的显著性检验</a:t>
            </a:r>
          </a:p>
        </p:txBody>
      </p:sp>
      <p:sp>
        <p:nvSpPr>
          <p:cNvPr id="246789" name="Rectangle 5"/>
          <p:cNvSpPr>
            <a:spLocks noGrp="1" noChangeArrowheads="1"/>
          </p:cNvSpPr>
          <p:nvPr>
            <p:ph type="body" idx="1"/>
          </p:nvPr>
        </p:nvSpPr>
        <p:spPr>
          <a:xfrm>
            <a:off x="1803628" y="1776413"/>
            <a:ext cx="7775575" cy="4648200"/>
          </a:xfrm>
        </p:spPr>
        <p:txBody>
          <a:bodyPr/>
          <a:lstStyle/>
          <a:p>
            <a:pPr>
              <a:buFont typeface="Wingdings" panose="05000000000000000000" pitchFamily="2" charset="2"/>
              <a:buNone/>
            </a:pPr>
            <a:r>
              <a:rPr lang="en-US" altLang="zh-CN" b="1"/>
              <a:t>R</a:t>
            </a:r>
            <a:r>
              <a:rPr lang="zh-CN" altLang="en-US" b="1"/>
              <a:t>检验步骤：</a:t>
            </a:r>
          </a:p>
          <a:p>
            <a:pPr>
              <a:buFont typeface="Wingdings" panose="05000000000000000000" pitchFamily="2" charset="2"/>
              <a:buNone/>
            </a:pPr>
            <a:r>
              <a:rPr lang="zh-CN" altLang="en-US" b="1"/>
              <a:t>  </a:t>
            </a:r>
            <a:r>
              <a:rPr lang="en-US" altLang="zh-CN" b="1"/>
              <a:t>(1)</a:t>
            </a:r>
            <a:r>
              <a:rPr lang="zh-CN" altLang="en-US" b="1"/>
              <a:t>计算相关系数</a:t>
            </a:r>
            <a:r>
              <a:rPr lang="en-US" altLang="zh-CN" b="1"/>
              <a:t>R</a:t>
            </a:r>
            <a:r>
              <a:rPr lang="zh-CN" altLang="en-US" b="1"/>
              <a:t>；</a:t>
            </a:r>
          </a:p>
          <a:p>
            <a:pPr>
              <a:buFont typeface="Wingdings" panose="05000000000000000000" pitchFamily="2" charset="2"/>
              <a:buNone/>
            </a:pPr>
            <a:r>
              <a:rPr lang="zh-CN" altLang="en-US" b="1"/>
              <a:t>（</a:t>
            </a:r>
            <a:r>
              <a:rPr lang="en-US" altLang="zh-CN" b="1"/>
              <a:t>2</a:t>
            </a:r>
            <a:r>
              <a:rPr lang="zh-CN" altLang="en-US" b="1"/>
              <a:t>）根据回归模型的自由度（</a:t>
            </a:r>
            <a:r>
              <a:rPr lang="en-US" altLang="zh-CN" b="1"/>
              <a:t>n-m</a:t>
            </a:r>
            <a:r>
              <a:rPr lang="zh-CN" altLang="en-US" b="1"/>
              <a:t>）和给定显著性水平</a:t>
            </a:r>
            <a:r>
              <a:rPr lang="zh-CN" altLang="en-US" b="1">
                <a:sym typeface="Symbol" panose="05050102010706020507" pitchFamily="18" charset="2"/>
              </a:rPr>
              <a:t></a:t>
            </a:r>
            <a:r>
              <a:rPr lang="zh-CN" altLang="en-US" b="1"/>
              <a:t>值，从相关系数表中查出临界值</a:t>
            </a:r>
            <a:r>
              <a:rPr lang="en-US" altLang="zh-CN" b="1"/>
              <a:t>R </a:t>
            </a:r>
            <a:r>
              <a:rPr lang="en-US" altLang="zh-CN" b="1" baseline="-25000">
                <a:sym typeface="Symbol" panose="05050102010706020507" pitchFamily="18" charset="2"/>
              </a:rPr>
              <a:t></a:t>
            </a:r>
            <a:r>
              <a:rPr lang="en-US" altLang="zh-CN" b="1" baseline="-25000"/>
              <a:t> </a:t>
            </a:r>
            <a:r>
              <a:rPr lang="zh-CN" altLang="en-US" b="1"/>
              <a:t>（</a:t>
            </a:r>
            <a:r>
              <a:rPr lang="en-US" altLang="zh-CN" b="1"/>
              <a:t>n-m</a:t>
            </a:r>
            <a:r>
              <a:rPr lang="zh-CN" altLang="en-US" b="1"/>
              <a:t>）。</a:t>
            </a:r>
          </a:p>
          <a:p>
            <a:pPr>
              <a:buFont typeface="Wingdings" panose="05000000000000000000" pitchFamily="2" charset="2"/>
              <a:buNone/>
            </a:pPr>
            <a:r>
              <a:rPr lang="zh-CN" altLang="en-US" b="1"/>
              <a:t>（</a:t>
            </a:r>
            <a:r>
              <a:rPr lang="en-US" altLang="zh-CN" b="1"/>
              <a:t>3</a:t>
            </a:r>
            <a:r>
              <a:rPr lang="zh-CN" altLang="en-US" b="1"/>
              <a:t>）判别：若</a:t>
            </a:r>
            <a:r>
              <a:rPr lang="en-US" altLang="zh-CN" b="1"/>
              <a:t>︱R︱≥ R </a:t>
            </a:r>
            <a:r>
              <a:rPr lang="en-US" altLang="zh-CN" b="1" baseline="-25000">
                <a:sym typeface="Symbol" panose="05050102010706020507" pitchFamily="18" charset="2"/>
              </a:rPr>
              <a:t></a:t>
            </a:r>
            <a:r>
              <a:rPr lang="en-US" altLang="zh-CN" b="1" baseline="-25000"/>
              <a:t> </a:t>
            </a:r>
            <a:r>
              <a:rPr lang="zh-CN" altLang="en-US" b="1"/>
              <a:t>（</a:t>
            </a:r>
            <a:r>
              <a:rPr lang="en-US" altLang="zh-CN" b="1"/>
              <a:t>n-m</a:t>
            </a:r>
            <a:r>
              <a:rPr lang="zh-CN" altLang="en-US" b="1"/>
              <a:t>） ，表明两变量之间线性相关关系显著，检验通过，模型可用于预测；若</a:t>
            </a:r>
            <a:r>
              <a:rPr lang="en-US" altLang="zh-CN" b="1"/>
              <a:t>︱R︱</a:t>
            </a:r>
            <a:r>
              <a:rPr lang="zh-CN" altLang="en-US" b="1"/>
              <a:t>＜ </a:t>
            </a:r>
            <a:r>
              <a:rPr lang="en-US" altLang="zh-CN" b="1"/>
              <a:t>R </a:t>
            </a:r>
            <a:r>
              <a:rPr lang="en-US" altLang="zh-CN" b="1" baseline="-25000">
                <a:sym typeface="Symbol" panose="05050102010706020507" pitchFamily="18" charset="2"/>
              </a:rPr>
              <a:t></a:t>
            </a:r>
            <a:r>
              <a:rPr lang="en-US" altLang="zh-CN" b="1" baseline="-25000"/>
              <a:t> </a:t>
            </a:r>
            <a:r>
              <a:rPr lang="zh-CN" altLang="en-US" b="1"/>
              <a:t>（</a:t>
            </a:r>
            <a:r>
              <a:rPr lang="en-US" altLang="zh-CN" b="1"/>
              <a:t>n-m</a:t>
            </a:r>
            <a:r>
              <a:rPr lang="zh-CN" altLang="en-US" b="1"/>
              <a:t>），表明两变量之间线性相关关系不显著，检验不通过，模型不能用于预测。</a:t>
            </a:r>
          </a:p>
          <a:p>
            <a:endParaRPr lang="zh-CN" altLang="en-US" b="1"/>
          </a:p>
        </p:txBody>
      </p:sp>
    </p:spTree>
    <p:extLst>
      <p:ext uri="{BB962C8B-B14F-4D97-AF65-F5344CB8AC3E}">
        <p14:creationId xmlns:p14="http://schemas.microsoft.com/office/powerpoint/2010/main" val="3103186428"/>
      </p:ext>
    </p:extLst>
  </p:cSld>
  <p:clrMapOvr>
    <a:masterClrMapping/>
  </p:clrMapOvr>
  <p:transition spd="slow">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1524000" y="188913"/>
            <a:ext cx="7772400" cy="1143000"/>
          </a:xfrm>
        </p:spPr>
        <p:txBody>
          <a:bodyPr/>
          <a:lstStyle/>
          <a:p>
            <a:r>
              <a:rPr lang="zh-CN" altLang="en-US" sz="3600" b="1" dirty="0"/>
              <a:t>（四）估计标准误差</a:t>
            </a:r>
          </a:p>
        </p:txBody>
      </p:sp>
      <p:sp>
        <p:nvSpPr>
          <p:cNvPr id="307203" name="Rectangle 3"/>
          <p:cNvSpPr>
            <a:spLocks noGrp="1" noChangeArrowheads="1"/>
          </p:cNvSpPr>
          <p:nvPr>
            <p:ph type="body" idx="1"/>
          </p:nvPr>
        </p:nvSpPr>
        <p:spPr>
          <a:xfrm>
            <a:off x="2135188" y="1916113"/>
            <a:ext cx="7772400" cy="4114800"/>
          </a:xfrm>
        </p:spPr>
        <p:txBody>
          <a:bodyPr/>
          <a:lstStyle/>
          <a:p>
            <a:r>
              <a:rPr lang="zh-CN" altLang="en-US" b="1"/>
              <a:t>估计标准误差：也称剩余标准差，是剩余变差的平均数的方根。反映观测值与估计值之间的平均离差程度。</a:t>
            </a:r>
          </a:p>
          <a:p>
            <a:endParaRPr lang="zh-CN" altLang="en-US" b="1"/>
          </a:p>
        </p:txBody>
      </p:sp>
      <p:graphicFrame>
        <p:nvGraphicFramePr>
          <p:cNvPr id="307204" name="Object 4"/>
          <p:cNvGraphicFramePr>
            <a:graphicFrameLocks noChangeAspect="1"/>
          </p:cNvGraphicFramePr>
          <p:nvPr/>
        </p:nvGraphicFramePr>
        <p:xfrm>
          <a:off x="2855913" y="3860801"/>
          <a:ext cx="6102350" cy="1071563"/>
        </p:xfrm>
        <a:graphic>
          <a:graphicData uri="http://schemas.openxmlformats.org/presentationml/2006/ole">
            <mc:AlternateContent xmlns:mc="http://schemas.openxmlformats.org/markup-compatibility/2006">
              <mc:Choice xmlns:v="urn:schemas-microsoft-com:vml" Requires="v">
                <p:oleObj spid="_x0000_s7207" name="Equation" r:id="rId3" imgW="2603500" imgH="457200" progId="Equation.3">
                  <p:embed/>
                </p:oleObj>
              </mc:Choice>
              <mc:Fallback>
                <p:oleObj name="Equation" r:id="rId3" imgW="26035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3860801"/>
                        <a:ext cx="6102350"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05" name="Text Box 5"/>
          <p:cNvSpPr txBox="1">
            <a:spLocks noChangeArrowheads="1"/>
          </p:cNvSpPr>
          <p:nvPr/>
        </p:nvSpPr>
        <p:spPr bwMode="auto">
          <a:xfrm>
            <a:off x="1707471" y="5479597"/>
            <a:ext cx="9461272"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zh-CN" altLang="en-US" sz="2800" dirty="0"/>
              <a:t>若各观测值与估计值的平均离差愈小，说明两变量之间的线性关系愈密切；反之，愈不密切</a:t>
            </a:r>
          </a:p>
        </p:txBody>
      </p:sp>
    </p:spTree>
    <p:extLst>
      <p:ext uri="{BB962C8B-B14F-4D97-AF65-F5344CB8AC3E}">
        <p14:creationId xmlns:p14="http://schemas.microsoft.com/office/powerpoint/2010/main" val="355220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991054" y="1019175"/>
            <a:ext cx="10515146" cy="4114800"/>
          </a:xfrm>
        </p:spPr>
        <p:txBody>
          <a:bodyPr/>
          <a:lstStyle/>
          <a:p>
            <a:pPr marL="1168400" lvl="1" indent="-711200">
              <a:buFont typeface="Wingdings" panose="05000000000000000000" pitchFamily="2" charset="2"/>
              <a:buChar char="n"/>
            </a:pPr>
            <a:r>
              <a:rPr lang="zh-CN" altLang="en-US" sz="3600" b="1" dirty="0">
                <a:ea typeface="黑体" panose="02010609060101010101" pitchFamily="49" charset="-122"/>
              </a:rPr>
              <a:t>相关关系与函数关系的区别</a:t>
            </a:r>
          </a:p>
          <a:p>
            <a:pPr marL="1524000" lvl="2" indent="-609600">
              <a:buFont typeface="Wingdings" panose="05000000000000000000" pitchFamily="2" charset="2"/>
              <a:buChar char="n"/>
            </a:pPr>
            <a:endParaRPr lang="zh-CN" altLang="en-US" sz="3600" b="1" dirty="0"/>
          </a:p>
          <a:p>
            <a:pPr marL="1524000" lvl="2" indent="-609600">
              <a:buFont typeface="Wingdings" panose="05000000000000000000" pitchFamily="2" charset="2"/>
              <a:buChar char="n"/>
            </a:pPr>
            <a:r>
              <a:rPr lang="zh-CN" altLang="en-US" sz="2800" dirty="0">
                <a:ea typeface="黑体" panose="02010609060101010101" pitchFamily="49" charset="-122"/>
              </a:rPr>
              <a:t>函数关系是变量之间的一种严格、完全确定性的关系，即一个变量的数值完全有另一个（或一组）变量的数值所决定、控制。函数关系通常可以用数学公式确切地表示出来。</a:t>
            </a:r>
          </a:p>
          <a:p>
            <a:pPr marL="1524000" lvl="2" indent="-609600">
              <a:buFont typeface="Wingdings" panose="05000000000000000000" pitchFamily="2" charset="2"/>
              <a:buChar char="n"/>
            </a:pPr>
            <a:endParaRPr lang="en-US" altLang="zh-CN" sz="2800" dirty="0" smtClean="0">
              <a:ea typeface="黑体" panose="02010609060101010101" pitchFamily="49" charset="-122"/>
            </a:endParaRPr>
          </a:p>
          <a:p>
            <a:pPr marL="1524000" lvl="2" indent="-609600">
              <a:buFont typeface="Wingdings" panose="05000000000000000000" pitchFamily="2" charset="2"/>
              <a:buChar char="n"/>
            </a:pPr>
            <a:r>
              <a:rPr lang="zh-CN" altLang="en-US" sz="2800" dirty="0" smtClean="0">
                <a:ea typeface="黑体" panose="02010609060101010101" pitchFamily="49" charset="-122"/>
              </a:rPr>
              <a:t>相关</a:t>
            </a:r>
            <a:r>
              <a:rPr lang="zh-CN" altLang="en-US" sz="2800" dirty="0">
                <a:ea typeface="黑体" panose="02010609060101010101" pitchFamily="49" charset="-122"/>
              </a:rPr>
              <a:t>关系难以像函数关系那样，用数学公式去准确表达。</a:t>
            </a:r>
            <a:r>
              <a:rPr lang="zh-CN" altLang="en-US" sz="2800" b="1" dirty="0"/>
              <a:t> </a:t>
            </a:r>
          </a:p>
        </p:txBody>
      </p:sp>
    </p:spTree>
    <p:extLst>
      <p:ext uri="{BB962C8B-B14F-4D97-AF65-F5344CB8AC3E}">
        <p14:creationId xmlns:p14="http://schemas.microsoft.com/office/powerpoint/2010/main" val="2190917631"/>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860879" y="585560"/>
            <a:ext cx="7772400" cy="1143000"/>
          </a:xfrm>
        </p:spPr>
        <p:txBody>
          <a:bodyPr/>
          <a:lstStyle/>
          <a:p>
            <a:r>
              <a:rPr lang="zh-CN" altLang="en-US" sz="3600" b="1" dirty="0"/>
              <a:t>估计标准误与相关系数</a:t>
            </a:r>
            <a:r>
              <a:rPr lang="en-US" altLang="zh-CN" sz="3600" b="1" dirty="0"/>
              <a:t>r</a:t>
            </a:r>
            <a:r>
              <a:rPr lang="zh-CN" altLang="en-US" sz="3600" b="1" dirty="0"/>
              <a:t>的关系</a:t>
            </a:r>
          </a:p>
        </p:txBody>
      </p:sp>
      <p:sp>
        <p:nvSpPr>
          <p:cNvPr id="308227" name="Rectangle 3"/>
          <p:cNvSpPr>
            <a:spLocks noGrp="1" noChangeArrowheads="1"/>
          </p:cNvSpPr>
          <p:nvPr>
            <p:ph type="body" idx="1"/>
          </p:nvPr>
        </p:nvSpPr>
        <p:spPr>
          <a:xfrm>
            <a:off x="957943" y="2534557"/>
            <a:ext cx="10526485" cy="4114800"/>
          </a:xfrm>
          <a:noFill/>
          <a:ln/>
        </p:spPr>
        <p:txBody>
          <a:bodyPr/>
          <a:lstStyle/>
          <a:p>
            <a:pPr lvl="1"/>
            <a:r>
              <a:rPr lang="zh-CN" altLang="en-US" b="1" dirty="0"/>
              <a:t>二者都具有说明现象之间的相关关系密切程度的作用。</a:t>
            </a:r>
          </a:p>
          <a:p>
            <a:pPr lvl="1"/>
            <a:r>
              <a:rPr lang="zh-CN" altLang="en-US" b="1" dirty="0"/>
              <a:t>相关关系与说明的现象之间的密切程度成正向关系，而估计标准误的概念比较明确，回归误差用绝对数表示，它所说明的密切程度并不那么明显，也不能说明是正相关还是负相关。</a:t>
            </a:r>
          </a:p>
          <a:p>
            <a:pPr lvl="1"/>
            <a:r>
              <a:rPr lang="zh-CN" altLang="en-US" b="1" dirty="0"/>
              <a:t>相关关系越大，估计标准误越小。</a:t>
            </a:r>
          </a:p>
        </p:txBody>
      </p:sp>
    </p:spTree>
    <p:extLst>
      <p:ext uri="{BB962C8B-B14F-4D97-AF65-F5344CB8AC3E}">
        <p14:creationId xmlns:p14="http://schemas.microsoft.com/office/powerpoint/2010/main" val="707383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838200" y="247650"/>
            <a:ext cx="7772400" cy="882650"/>
          </a:xfrm>
        </p:spPr>
        <p:txBody>
          <a:bodyPr/>
          <a:lstStyle/>
          <a:p>
            <a:r>
              <a:rPr lang="zh-CN" altLang="en-US" sz="3600" b="1" dirty="0"/>
              <a:t>（五）进行预测</a:t>
            </a:r>
          </a:p>
        </p:txBody>
      </p:sp>
      <p:sp>
        <p:nvSpPr>
          <p:cNvPr id="306179" name="Rectangle 3"/>
          <p:cNvSpPr>
            <a:spLocks noGrp="1" noChangeArrowheads="1"/>
          </p:cNvSpPr>
          <p:nvPr>
            <p:ph type="body" idx="1"/>
          </p:nvPr>
        </p:nvSpPr>
        <p:spPr/>
        <p:txBody>
          <a:bodyPr/>
          <a:lstStyle/>
          <a:p>
            <a:pPr>
              <a:buFont typeface="Wingdings" panose="05000000000000000000" pitchFamily="2" charset="2"/>
              <a:buNone/>
            </a:pPr>
            <a:r>
              <a:rPr lang="en-US" altLang="zh-CN" b="1"/>
              <a:t>1</a:t>
            </a:r>
            <a:r>
              <a:rPr lang="zh-CN" altLang="en-US" b="1"/>
              <a:t>、点估计：</a:t>
            </a:r>
          </a:p>
          <a:p>
            <a:pPr>
              <a:buFont typeface="Wingdings" panose="05000000000000000000" pitchFamily="2" charset="2"/>
              <a:buNone/>
            </a:pPr>
            <a:endParaRPr lang="zh-CN" altLang="en-US" b="1"/>
          </a:p>
          <a:p>
            <a:pPr>
              <a:buFont typeface="Wingdings" panose="05000000000000000000" pitchFamily="2" charset="2"/>
              <a:buNone/>
            </a:pPr>
            <a:r>
              <a:rPr lang="en-US" altLang="zh-CN" b="1"/>
              <a:t>2</a:t>
            </a:r>
            <a:r>
              <a:rPr lang="zh-CN" altLang="en-US" b="1"/>
              <a:t>、区间估计：</a:t>
            </a:r>
          </a:p>
          <a:p>
            <a:pPr>
              <a:buFont typeface="Wingdings" panose="05000000000000000000" pitchFamily="2" charset="2"/>
              <a:buNone/>
            </a:pPr>
            <a:endParaRPr lang="zh-CN" altLang="en-US" b="1"/>
          </a:p>
          <a:p>
            <a:endParaRPr lang="zh-CN" altLang="en-US"/>
          </a:p>
        </p:txBody>
      </p:sp>
      <p:graphicFrame>
        <p:nvGraphicFramePr>
          <p:cNvPr id="306180" name="Object 4"/>
          <p:cNvGraphicFramePr>
            <a:graphicFrameLocks noChangeAspect="1"/>
          </p:cNvGraphicFramePr>
          <p:nvPr>
            <p:extLst>
              <p:ext uri="{D42A27DB-BD31-4B8C-83A1-F6EECF244321}">
                <p14:modId xmlns:p14="http://schemas.microsoft.com/office/powerpoint/2010/main" val="1316942109"/>
              </p:ext>
            </p:extLst>
          </p:nvPr>
        </p:nvGraphicFramePr>
        <p:xfrm>
          <a:off x="4267200" y="1825625"/>
          <a:ext cx="1828800" cy="695325"/>
        </p:xfrm>
        <a:graphic>
          <a:graphicData uri="http://schemas.openxmlformats.org/presentationml/2006/ole">
            <mc:AlternateContent xmlns:mc="http://schemas.openxmlformats.org/markup-compatibility/2006">
              <mc:Choice xmlns:v="urn:schemas-microsoft-com:vml" Requires="v">
                <p:oleObj spid="_x0000_s8268" name="Equation" r:id="rId3" imgW="749300" imgH="228600" progId="Equation.3">
                  <p:embed/>
                </p:oleObj>
              </mc:Choice>
              <mc:Fallback>
                <p:oleObj name="Equation" r:id="rId3" imgW="749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825625"/>
                        <a:ext cx="18288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81" name="Object 5"/>
          <p:cNvGraphicFramePr>
            <a:graphicFrameLocks noChangeAspect="1"/>
          </p:cNvGraphicFramePr>
          <p:nvPr/>
        </p:nvGraphicFramePr>
        <p:xfrm>
          <a:off x="2971800" y="3657600"/>
          <a:ext cx="6858000" cy="2019300"/>
        </p:xfrm>
        <a:graphic>
          <a:graphicData uri="http://schemas.openxmlformats.org/presentationml/2006/ole">
            <mc:AlternateContent xmlns:mc="http://schemas.openxmlformats.org/markup-compatibility/2006">
              <mc:Choice xmlns:v="urn:schemas-microsoft-com:vml" Requires="v">
                <p:oleObj spid="_x0000_s8269" name="Equation" r:id="rId5" imgW="2819400" imgH="787400" progId="Equation.3">
                  <p:embed/>
                </p:oleObj>
              </mc:Choice>
              <mc:Fallback>
                <p:oleObj name="Equation" r:id="rId5" imgW="2819400" imgH="787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657600"/>
                        <a:ext cx="68580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9551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Rectangle 4"/>
          <p:cNvSpPr>
            <a:spLocks noChangeArrowheads="1"/>
          </p:cNvSpPr>
          <p:nvPr/>
        </p:nvSpPr>
        <p:spPr bwMode="auto">
          <a:xfrm>
            <a:off x="337457" y="307180"/>
            <a:ext cx="7162800"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Tx/>
              <a:buFontTx/>
              <a:buNone/>
            </a:pPr>
            <a:r>
              <a:rPr lang="zh-CN" altLang="en-US" sz="2800" b="1" dirty="0">
                <a:effectLst>
                  <a:outerShdw blurRad="38100" dist="38100" dir="2700000" algn="tl">
                    <a:srgbClr val="C0C0C0"/>
                  </a:outerShdw>
                </a:effectLst>
                <a:latin typeface="Times New Roman" panose="02020603050405020304" pitchFamily="18" charset="0"/>
              </a:rPr>
              <a:t>例：生产费用对产量的回归分析</a:t>
            </a:r>
          </a:p>
        </p:txBody>
      </p:sp>
      <p:graphicFrame>
        <p:nvGraphicFramePr>
          <p:cNvPr id="253995" name="Group 43"/>
          <p:cNvGraphicFramePr>
            <a:graphicFrameLocks noGrp="1"/>
          </p:cNvGraphicFramePr>
          <p:nvPr>
            <p:extLst>
              <p:ext uri="{D42A27DB-BD31-4B8C-83A1-F6EECF244321}">
                <p14:modId xmlns:p14="http://schemas.microsoft.com/office/powerpoint/2010/main" val="452261793"/>
              </p:ext>
            </p:extLst>
          </p:nvPr>
        </p:nvGraphicFramePr>
        <p:xfrm>
          <a:off x="1524000" y="1228726"/>
          <a:ext cx="9144000" cy="5638800"/>
        </p:xfrm>
        <a:graphic>
          <a:graphicData uri="http://schemas.openxmlformats.org/drawingml/2006/table">
            <a:tbl>
              <a:tblPr>
                <a:tableStyleId>{616DA210-FB5B-4158-B5E0-FEB733F419BA}</a:tableStyleId>
              </a:tblPr>
              <a:tblGrid>
                <a:gridCol w="1295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128838">
                  <a:extLst>
                    <a:ext uri="{9D8B030D-6E8A-4147-A177-3AD203B41FA5}">
                      <a16:colId xmlns:a16="http://schemas.microsoft.com/office/drawing/2014/main" val="20002"/>
                    </a:ext>
                  </a:extLst>
                </a:gridCol>
                <a:gridCol w="1376362">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479425">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dirty="0" smtClean="0">
                          <a:ln>
                            <a:noFill/>
                          </a:ln>
                          <a:effectLst/>
                        </a:rPr>
                        <a:t>企业编号</a:t>
                      </a:r>
                      <a:endPar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smtClean="0">
                          <a:ln>
                            <a:noFill/>
                          </a:ln>
                          <a:effectLst/>
                        </a:rPr>
                        <a:t>产量</a:t>
                      </a:r>
                      <a:r>
                        <a:rPr kumimoji="1" lang="en-US" altLang="zh-CN" sz="2000" u="none" strike="noStrike" cap="none" normalizeH="0" baseline="0" smtClean="0">
                          <a:ln>
                            <a:noFill/>
                          </a:ln>
                          <a:effectLst/>
                        </a:rPr>
                        <a:t>x</a:t>
                      </a:r>
                      <a:r>
                        <a:rPr kumimoji="1" lang="zh-CN" altLang="en-US" sz="2000" u="none" strike="noStrike" cap="none" normalizeH="0" baseline="0" smtClean="0">
                          <a:ln>
                            <a:noFill/>
                          </a:ln>
                          <a:effectLst/>
                        </a:rPr>
                        <a:t>（千克）</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smtClean="0">
                          <a:ln>
                            <a:noFill/>
                          </a:ln>
                          <a:effectLst/>
                        </a:rPr>
                        <a:t>生产费用</a:t>
                      </a:r>
                      <a:r>
                        <a:rPr kumimoji="1" lang="en-US" altLang="zh-CN" sz="2000" u="none" strike="noStrike" cap="none" normalizeH="0" baseline="0" smtClean="0">
                          <a:ln>
                            <a:noFill/>
                          </a:ln>
                          <a:effectLst/>
                        </a:rPr>
                        <a:t>y</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smtClean="0">
                          <a:ln>
                            <a:noFill/>
                          </a:ln>
                          <a:effectLst/>
                        </a:rPr>
                        <a:t>（千元）</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extLst>
                  <a:ext uri="{0D108BD9-81ED-4DB2-BD59-A6C34878D82A}">
                    <a16:rowId xmlns:a16="http://schemas.microsoft.com/office/drawing/2014/main" val="10000"/>
                  </a:ext>
                </a:extLst>
              </a:tr>
              <a:tr h="533400">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3</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7</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9</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11</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12</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40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42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55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65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78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84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116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125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130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140</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130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155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140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154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156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170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167</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180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175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185</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1600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1764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2500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3025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4225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6084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7056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10000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13456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15625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16900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19600</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16900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22500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24025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19600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22500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23716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27225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28900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27889</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32400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30625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34225</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5200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6300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7750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7700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9750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12012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13860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17000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19372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22500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22750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25900</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extLst>
                  <a:ext uri="{0D108BD9-81ED-4DB2-BD59-A6C34878D82A}">
                    <a16:rowId xmlns:a16="http://schemas.microsoft.com/office/drawing/2014/main" val="10001"/>
                  </a:ext>
                </a:extLst>
              </a:tr>
              <a:tr h="457200">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smtClean="0">
                          <a:ln>
                            <a:noFill/>
                          </a:ln>
                          <a:effectLst/>
                        </a:rPr>
                        <a:t>合计</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1025</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1921</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101835</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smtClean="0">
                          <a:ln>
                            <a:noFill/>
                          </a:ln>
                          <a:effectLst/>
                        </a:rPr>
                        <a:t>310505</a:t>
                      </a:r>
                      <a:endPar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170094</a:t>
                      </a:r>
                      <a:endPar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tc>
                <a:extLst>
                  <a:ext uri="{0D108BD9-81ED-4DB2-BD59-A6C34878D82A}">
                    <a16:rowId xmlns:a16="http://schemas.microsoft.com/office/drawing/2014/main" val="10002"/>
                  </a:ext>
                </a:extLst>
              </a:tr>
            </a:tbl>
          </a:graphicData>
        </a:graphic>
      </p:graphicFrame>
      <p:graphicFrame>
        <p:nvGraphicFramePr>
          <p:cNvPr id="253988" name="Object 36"/>
          <p:cNvGraphicFramePr>
            <a:graphicFrameLocks noChangeAspect="1"/>
          </p:cNvGraphicFramePr>
          <p:nvPr/>
        </p:nvGraphicFramePr>
        <p:xfrm>
          <a:off x="6324600" y="1219200"/>
          <a:ext cx="647700" cy="571500"/>
        </p:xfrm>
        <a:graphic>
          <a:graphicData uri="http://schemas.openxmlformats.org/presentationml/2006/ole">
            <mc:AlternateContent xmlns:mc="http://schemas.openxmlformats.org/markup-compatibility/2006">
              <mc:Choice xmlns:v="urn:schemas-microsoft-com:vml" Requires="v">
                <p:oleObj spid="_x0000_s9329" name="Equation" r:id="rId3" imgW="164957" imgH="190335" progId="Equation.3">
                  <p:embed/>
                </p:oleObj>
              </mc:Choice>
              <mc:Fallback>
                <p:oleObj name="Equation" r:id="rId3" imgW="164957"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219200"/>
                        <a:ext cx="6477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3989" name="Object 37"/>
          <p:cNvGraphicFramePr>
            <a:graphicFrameLocks noChangeAspect="1"/>
          </p:cNvGraphicFramePr>
          <p:nvPr/>
        </p:nvGraphicFramePr>
        <p:xfrm>
          <a:off x="7748588" y="1257300"/>
          <a:ext cx="696912" cy="647700"/>
        </p:xfrm>
        <a:graphic>
          <a:graphicData uri="http://schemas.openxmlformats.org/presentationml/2006/ole">
            <mc:AlternateContent xmlns:mc="http://schemas.openxmlformats.org/markup-compatibility/2006">
              <mc:Choice xmlns:v="urn:schemas-microsoft-com:vml" Requires="v">
                <p:oleObj spid="_x0000_s9330" name="Equation" r:id="rId5" imgW="177569" imgH="215619" progId="Equation.3">
                  <p:embed/>
                </p:oleObj>
              </mc:Choice>
              <mc:Fallback>
                <p:oleObj name="Equation" r:id="rId5" imgW="177569"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8588" y="1257300"/>
                        <a:ext cx="69691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3990" name="Object 38"/>
          <p:cNvGraphicFramePr>
            <a:graphicFrameLocks noChangeAspect="1"/>
          </p:cNvGraphicFramePr>
          <p:nvPr/>
        </p:nvGraphicFramePr>
        <p:xfrm>
          <a:off x="9220201" y="1390650"/>
          <a:ext cx="696913" cy="457200"/>
        </p:xfrm>
        <a:graphic>
          <a:graphicData uri="http://schemas.openxmlformats.org/presentationml/2006/ole">
            <mc:AlternateContent xmlns:mc="http://schemas.openxmlformats.org/markup-compatibility/2006">
              <mc:Choice xmlns:v="urn:schemas-microsoft-com:vml" Requires="v">
                <p:oleObj spid="_x0000_s9331" name="Equation" r:id="rId7" imgW="177569" imgH="152202" progId="Equation.3">
                  <p:embed/>
                </p:oleObj>
              </mc:Choice>
              <mc:Fallback>
                <p:oleObj name="Equation" r:id="rId7" imgW="177569" imgH="1522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0201" y="1390650"/>
                        <a:ext cx="6969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4386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565150" y="299244"/>
            <a:ext cx="7772400" cy="1143000"/>
          </a:xfrm>
        </p:spPr>
        <p:txBody>
          <a:bodyPr/>
          <a:lstStyle/>
          <a:p>
            <a:r>
              <a:rPr lang="zh-CN" altLang="en-US" sz="3600" b="1" dirty="0"/>
              <a:t>解：（</a:t>
            </a:r>
            <a:r>
              <a:rPr lang="en-US" altLang="zh-CN" sz="3600" b="1" dirty="0"/>
              <a:t>1</a:t>
            </a:r>
            <a:r>
              <a:rPr lang="zh-CN" altLang="en-US" sz="3600" b="1" dirty="0"/>
              <a:t>）绘制散点图</a:t>
            </a:r>
          </a:p>
        </p:txBody>
      </p:sp>
      <p:grpSp>
        <p:nvGrpSpPr>
          <p:cNvPr id="257043" name="Group 19"/>
          <p:cNvGrpSpPr>
            <a:grpSpLocks/>
          </p:cNvGrpSpPr>
          <p:nvPr/>
        </p:nvGrpSpPr>
        <p:grpSpPr bwMode="auto">
          <a:xfrm>
            <a:off x="2927350" y="2133600"/>
            <a:ext cx="6248400" cy="2514600"/>
            <a:chOff x="720" y="1248"/>
            <a:chExt cx="3936" cy="1584"/>
          </a:xfrm>
        </p:grpSpPr>
        <p:sp>
          <p:nvSpPr>
            <p:cNvPr id="257028" name="Line 4"/>
            <p:cNvSpPr>
              <a:spLocks noChangeShapeType="1"/>
            </p:cNvSpPr>
            <p:nvPr/>
          </p:nvSpPr>
          <p:spPr bwMode="auto">
            <a:xfrm>
              <a:off x="720" y="2832"/>
              <a:ext cx="39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029" name="Line 5"/>
            <p:cNvSpPr>
              <a:spLocks noChangeShapeType="1"/>
            </p:cNvSpPr>
            <p:nvPr/>
          </p:nvSpPr>
          <p:spPr bwMode="auto">
            <a:xfrm flipV="1">
              <a:off x="768" y="1248"/>
              <a:ext cx="0" cy="15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030" name="Rectangle 6"/>
            <p:cNvSpPr>
              <a:spLocks noChangeArrowheads="1"/>
            </p:cNvSpPr>
            <p:nvPr/>
          </p:nvSpPr>
          <p:spPr bwMode="auto">
            <a:xfrm>
              <a:off x="1920" y="2160"/>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57031" name="Rectangle 7"/>
            <p:cNvSpPr>
              <a:spLocks noChangeArrowheads="1"/>
            </p:cNvSpPr>
            <p:nvPr/>
          </p:nvSpPr>
          <p:spPr bwMode="auto">
            <a:xfrm>
              <a:off x="1440" y="2352"/>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57032" name="Rectangle 8"/>
            <p:cNvSpPr>
              <a:spLocks noChangeArrowheads="1"/>
            </p:cNvSpPr>
            <p:nvPr/>
          </p:nvSpPr>
          <p:spPr bwMode="auto">
            <a:xfrm>
              <a:off x="1488" y="2064"/>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57033" name="Rectangle 9"/>
            <p:cNvSpPr>
              <a:spLocks noChangeArrowheads="1"/>
            </p:cNvSpPr>
            <p:nvPr/>
          </p:nvSpPr>
          <p:spPr bwMode="auto">
            <a:xfrm>
              <a:off x="1104" y="2544"/>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57034" name="Rectangle 10"/>
            <p:cNvSpPr>
              <a:spLocks noChangeArrowheads="1"/>
            </p:cNvSpPr>
            <p:nvPr/>
          </p:nvSpPr>
          <p:spPr bwMode="auto">
            <a:xfrm>
              <a:off x="1200" y="2160"/>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57035" name="Rectangle 11"/>
            <p:cNvSpPr>
              <a:spLocks noChangeArrowheads="1"/>
            </p:cNvSpPr>
            <p:nvPr/>
          </p:nvSpPr>
          <p:spPr bwMode="auto">
            <a:xfrm>
              <a:off x="2256" y="2064"/>
              <a:ext cx="1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a:latin typeface="Times New Roman" panose="02020603050405020304" pitchFamily="18" charset="0"/>
                </a:rPr>
                <a:t>·</a:t>
              </a:r>
            </a:p>
          </p:txBody>
        </p:sp>
        <p:sp>
          <p:nvSpPr>
            <p:cNvPr id="257036" name="Rectangle 12"/>
            <p:cNvSpPr>
              <a:spLocks noChangeArrowheads="1"/>
            </p:cNvSpPr>
            <p:nvPr/>
          </p:nvSpPr>
          <p:spPr bwMode="auto">
            <a:xfrm>
              <a:off x="720" y="1968"/>
              <a:ext cx="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57037" name="Line 13"/>
            <p:cNvSpPr>
              <a:spLocks noChangeShapeType="1"/>
            </p:cNvSpPr>
            <p:nvPr/>
          </p:nvSpPr>
          <p:spPr bwMode="auto">
            <a:xfrm flipV="1">
              <a:off x="1056" y="1776"/>
              <a:ext cx="2496"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038" name="Rectangle 14"/>
            <p:cNvSpPr>
              <a:spLocks noChangeArrowheads="1"/>
            </p:cNvSpPr>
            <p:nvPr/>
          </p:nvSpPr>
          <p:spPr bwMode="auto">
            <a:xfrm>
              <a:off x="2352" y="1824"/>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57039" name="Rectangle 15"/>
            <p:cNvSpPr>
              <a:spLocks noChangeArrowheads="1"/>
            </p:cNvSpPr>
            <p:nvPr/>
          </p:nvSpPr>
          <p:spPr bwMode="auto">
            <a:xfrm>
              <a:off x="2688" y="1776"/>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57040" name="Rectangle 16"/>
            <p:cNvSpPr>
              <a:spLocks noChangeArrowheads="1"/>
            </p:cNvSpPr>
            <p:nvPr/>
          </p:nvSpPr>
          <p:spPr bwMode="auto">
            <a:xfrm>
              <a:off x="2928" y="1872"/>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57041" name="Rectangle 17"/>
            <p:cNvSpPr>
              <a:spLocks noChangeArrowheads="1"/>
            </p:cNvSpPr>
            <p:nvPr/>
          </p:nvSpPr>
          <p:spPr bwMode="auto">
            <a:xfrm>
              <a:off x="3168" y="1632"/>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sp>
          <p:nvSpPr>
            <p:cNvPr id="257042" name="Rectangle 18"/>
            <p:cNvSpPr>
              <a:spLocks noChangeArrowheads="1"/>
            </p:cNvSpPr>
            <p:nvPr/>
          </p:nvSpPr>
          <p:spPr bwMode="auto">
            <a:xfrm>
              <a:off x="3552" y="1824"/>
              <a:ext cx="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a:latin typeface="Times New Roman" panose="02020603050405020304" pitchFamily="18" charset="0"/>
                </a:rPr>
                <a:t>·</a:t>
              </a:r>
            </a:p>
          </p:txBody>
        </p:sp>
      </p:grpSp>
    </p:spTree>
    <p:extLst>
      <p:ext uri="{BB962C8B-B14F-4D97-AF65-F5344CB8AC3E}">
        <p14:creationId xmlns:p14="http://schemas.microsoft.com/office/powerpoint/2010/main" val="18521868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524000" y="188913"/>
            <a:ext cx="7772400" cy="1143000"/>
          </a:xfrm>
        </p:spPr>
        <p:txBody>
          <a:bodyPr/>
          <a:lstStyle/>
          <a:p>
            <a:r>
              <a:rPr lang="zh-CN" altLang="en-US" sz="2800" b="1"/>
              <a:t>（</a:t>
            </a:r>
            <a:r>
              <a:rPr lang="en-US" altLang="zh-CN" sz="2800" b="1"/>
              <a:t>2</a:t>
            </a:r>
            <a:r>
              <a:rPr lang="zh-CN" altLang="en-US" sz="2800" b="1"/>
              <a:t>）建立简单直线回归方程：</a:t>
            </a:r>
          </a:p>
        </p:txBody>
      </p:sp>
      <p:graphicFrame>
        <p:nvGraphicFramePr>
          <p:cNvPr id="254980" name="Object 4"/>
          <p:cNvGraphicFramePr>
            <a:graphicFrameLocks noChangeAspect="1"/>
          </p:cNvGraphicFramePr>
          <p:nvPr>
            <p:extLst>
              <p:ext uri="{D42A27DB-BD31-4B8C-83A1-F6EECF244321}">
                <p14:modId xmlns:p14="http://schemas.microsoft.com/office/powerpoint/2010/main" val="1606871493"/>
              </p:ext>
            </p:extLst>
          </p:nvPr>
        </p:nvGraphicFramePr>
        <p:xfrm>
          <a:off x="2424114" y="1557339"/>
          <a:ext cx="6892925" cy="1296987"/>
        </p:xfrm>
        <a:graphic>
          <a:graphicData uri="http://schemas.openxmlformats.org/presentationml/2006/ole">
            <mc:AlternateContent xmlns:mc="http://schemas.openxmlformats.org/markup-compatibility/2006">
              <mc:Choice xmlns:v="urn:schemas-microsoft-com:vml" Requires="v">
                <p:oleObj spid="_x0000_s10390" name="公式" r:id="rId3" imgW="3187700" imgH="711200" progId="Equation.3">
                  <p:embed/>
                </p:oleObj>
              </mc:Choice>
              <mc:Fallback>
                <p:oleObj name="公式" r:id="rId3" imgW="31877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1557339"/>
                        <a:ext cx="6892925" cy="129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4981" name="Object 5"/>
          <p:cNvGraphicFramePr>
            <a:graphicFrameLocks noChangeAspect="1"/>
          </p:cNvGraphicFramePr>
          <p:nvPr>
            <p:extLst>
              <p:ext uri="{D42A27DB-BD31-4B8C-83A1-F6EECF244321}">
                <p14:modId xmlns:p14="http://schemas.microsoft.com/office/powerpoint/2010/main" val="3013879338"/>
              </p:ext>
            </p:extLst>
          </p:nvPr>
        </p:nvGraphicFramePr>
        <p:xfrm>
          <a:off x="2279650" y="2852739"/>
          <a:ext cx="5919788" cy="1563687"/>
        </p:xfrm>
        <a:graphic>
          <a:graphicData uri="http://schemas.openxmlformats.org/presentationml/2006/ole">
            <mc:AlternateContent xmlns:mc="http://schemas.openxmlformats.org/markup-compatibility/2006">
              <mc:Choice xmlns:v="urn:schemas-microsoft-com:vml" Requires="v">
                <p:oleObj spid="_x0000_s10391" name="公式" r:id="rId5" imgW="2006600" imgH="812800" progId="Equation.3">
                  <p:embed/>
                </p:oleObj>
              </mc:Choice>
              <mc:Fallback>
                <p:oleObj name="公式" r:id="rId5" imgW="2006600" imgH="812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2852739"/>
                        <a:ext cx="5919788"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4982" name="Object 6"/>
          <p:cNvGraphicFramePr>
            <a:graphicFrameLocks noChangeAspect="1"/>
          </p:cNvGraphicFramePr>
          <p:nvPr>
            <p:extLst>
              <p:ext uri="{D42A27DB-BD31-4B8C-83A1-F6EECF244321}">
                <p14:modId xmlns:p14="http://schemas.microsoft.com/office/powerpoint/2010/main" val="4293883102"/>
              </p:ext>
            </p:extLst>
          </p:nvPr>
        </p:nvGraphicFramePr>
        <p:xfrm>
          <a:off x="6383338" y="333376"/>
          <a:ext cx="1828800" cy="695325"/>
        </p:xfrm>
        <a:graphic>
          <a:graphicData uri="http://schemas.openxmlformats.org/presentationml/2006/ole">
            <mc:AlternateContent xmlns:mc="http://schemas.openxmlformats.org/markup-compatibility/2006">
              <mc:Choice xmlns:v="urn:schemas-microsoft-com:vml" Requires="v">
                <p:oleObj spid="_x0000_s10392" name="Equation" r:id="rId7" imgW="749300" imgH="228600" progId="Equation.3">
                  <p:embed/>
                </p:oleObj>
              </mc:Choice>
              <mc:Fallback>
                <p:oleObj name="Equation" r:id="rId7" imgW="749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3338" y="333376"/>
                        <a:ext cx="1828800" cy="6953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4983" name="Text Box 7"/>
          <p:cNvSpPr txBox="1">
            <a:spLocks noChangeArrowheads="1"/>
          </p:cNvSpPr>
          <p:nvPr/>
        </p:nvSpPr>
        <p:spPr bwMode="auto">
          <a:xfrm>
            <a:off x="1992313" y="5229226"/>
            <a:ext cx="80645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buClrTx/>
              <a:buFontTx/>
              <a:buNone/>
            </a:pPr>
            <a:r>
              <a:rPr lang="zh-CN" altLang="en-US">
                <a:latin typeface="Times New Roman" panose="02020603050405020304" pitchFamily="18" charset="0"/>
              </a:rPr>
              <a:t>其中</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124.15</a:t>
            </a:r>
            <a:r>
              <a:rPr lang="zh-CN" altLang="en-US">
                <a:latin typeface="Times New Roman" panose="02020603050405020304" pitchFamily="18" charset="0"/>
              </a:rPr>
              <a:t>（千克）的含义为生产费用的起点值</a:t>
            </a:r>
          </a:p>
          <a:p>
            <a:pPr>
              <a:lnSpc>
                <a:spcPct val="120000"/>
              </a:lnSpc>
              <a:spcBef>
                <a:spcPct val="0"/>
              </a:spcBef>
              <a:buClrTx/>
              <a:buFontTx/>
              <a:buNone/>
            </a:pPr>
            <a:r>
              <a:rPr lang="en-US" altLang="zh-CN">
                <a:latin typeface="Times New Roman" panose="02020603050405020304" pitchFamily="18" charset="0"/>
              </a:rPr>
              <a:t>b</a:t>
            </a:r>
            <a:r>
              <a:rPr lang="zh-CN" altLang="en-US">
                <a:latin typeface="Times New Roman" panose="02020603050405020304" pitchFamily="18" charset="0"/>
              </a:rPr>
              <a:t>＝</a:t>
            </a:r>
            <a:r>
              <a:rPr lang="en-US" altLang="zh-CN">
                <a:latin typeface="Times New Roman" panose="02020603050405020304" pitchFamily="18" charset="0"/>
              </a:rPr>
              <a:t>0.4027</a:t>
            </a:r>
            <a:r>
              <a:rPr lang="zh-CN" altLang="en-US">
                <a:latin typeface="Times New Roman" panose="02020603050405020304" pitchFamily="18" charset="0"/>
              </a:rPr>
              <a:t>表示产品产量每增加</a:t>
            </a:r>
            <a:r>
              <a:rPr lang="en-US" altLang="zh-CN">
                <a:latin typeface="Times New Roman" panose="02020603050405020304" pitchFamily="18" charset="0"/>
              </a:rPr>
              <a:t>1</a:t>
            </a:r>
            <a:r>
              <a:rPr lang="zh-CN" altLang="en-US">
                <a:latin typeface="Times New Roman" panose="02020603050405020304" pitchFamily="18" charset="0"/>
              </a:rPr>
              <a:t>千克，生产费用平均</a:t>
            </a:r>
          </a:p>
          <a:p>
            <a:pPr>
              <a:lnSpc>
                <a:spcPct val="120000"/>
              </a:lnSpc>
              <a:spcBef>
                <a:spcPct val="0"/>
              </a:spcBef>
              <a:buClrTx/>
              <a:buFontTx/>
              <a:buNone/>
            </a:pPr>
            <a:r>
              <a:rPr lang="zh-CN" altLang="en-US">
                <a:latin typeface="Times New Roman" panose="02020603050405020304" pitchFamily="18" charset="0"/>
              </a:rPr>
              <a:t>增加</a:t>
            </a:r>
            <a:r>
              <a:rPr lang="en-US" altLang="zh-CN">
                <a:latin typeface="Times New Roman" panose="02020603050405020304" pitchFamily="18" charset="0"/>
              </a:rPr>
              <a:t>0.4027</a:t>
            </a:r>
            <a:r>
              <a:rPr lang="zh-CN" altLang="en-US">
                <a:latin typeface="Times New Roman" panose="02020603050405020304" pitchFamily="18" charset="0"/>
              </a:rPr>
              <a:t>千元。</a:t>
            </a:r>
          </a:p>
        </p:txBody>
      </p:sp>
      <p:graphicFrame>
        <p:nvGraphicFramePr>
          <p:cNvPr id="254984" name="Object 8"/>
          <p:cNvGraphicFramePr>
            <a:graphicFrameLocks noGrp="1" noChangeAspect="1"/>
          </p:cNvGraphicFramePr>
          <p:nvPr>
            <p:ph idx="1"/>
            <p:extLst>
              <p:ext uri="{D42A27DB-BD31-4B8C-83A1-F6EECF244321}">
                <p14:modId xmlns:p14="http://schemas.microsoft.com/office/powerpoint/2010/main" val="3637482662"/>
              </p:ext>
            </p:extLst>
          </p:nvPr>
        </p:nvGraphicFramePr>
        <p:xfrm>
          <a:off x="3071813" y="4508501"/>
          <a:ext cx="3600450" cy="576263"/>
        </p:xfrm>
        <a:graphic>
          <a:graphicData uri="http://schemas.openxmlformats.org/presentationml/2006/ole">
            <mc:AlternateContent xmlns:mc="http://schemas.openxmlformats.org/markup-compatibility/2006">
              <mc:Choice xmlns:v="urn:schemas-microsoft-com:vml" Requires="v">
                <p:oleObj spid="_x0000_s10393" name="Equation" r:id="rId9" imgW="1117600" imgH="190500" progId="Equation.3">
                  <p:embed/>
                </p:oleObj>
              </mc:Choice>
              <mc:Fallback>
                <p:oleObj name="Equation" r:id="rId9" imgW="1117600" imgH="190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1813" y="4508501"/>
                        <a:ext cx="3600450" cy="576263"/>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89408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524000" y="188913"/>
            <a:ext cx="7772400" cy="1143000"/>
          </a:xfrm>
        </p:spPr>
        <p:txBody>
          <a:bodyPr/>
          <a:lstStyle/>
          <a:p>
            <a:r>
              <a:rPr lang="zh-CN" altLang="en-US" sz="3600" b="1" dirty="0"/>
              <a:t>（</a:t>
            </a:r>
            <a:r>
              <a:rPr lang="en-US" altLang="zh-CN" sz="3600" b="1" dirty="0"/>
              <a:t>3</a:t>
            </a:r>
            <a:r>
              <a:rPr lang="zh-CN" altLang="en-US" sz="3600" b="1" dirty="0"/>
              <a:t>）计算相关系数</a:t>
            </a:r>
          </a:p>
        </p:txBody>
      </p:sp>
      <p:graphicFrame>
        <p:nvGraphicFramePr>
          <p:cNvPr id="282627" name="Object 3"/>
          <p:cNvGraphicFramePr>
            <a:graphicFrameLocks noChangeAspect="1"/>
          </p:cNvGraphicFramePr>
          <p:nvPr>
            <p:extLst>
              <p:ext uri="{D42A27DB-BD31-4B8C-83A1-F6EECF244321}">
                <p14:modId xmlns:p14="http://schemas.microsoft.com/office/powerpoint/2010/main" val="1340807670"/>
              </p:ext>
            </p:extLst>
          </p:nvPr>
        </p:nvGraphicFramePr>
        <p:xfrm>
          <a:off x="1998663" y="3913188"/>
          <a:ext cx="7475537" cy="3063875"/>
        </p:xfrm>
        <a:graphic>
          <a:graphicData uri="http://schemas.openxmlformats.org/presentationml/2006/ole">
            <mc:AlternateContent xmlns:mc="http://schemas.openxmlformats.org/markup-compatibility/2006">
              <mc:Choice xmlns:v="urn:schemas-microsoft-com:vml" Requires="v">
                <p:oleObj spid="_x0000_s11342" name="公式" r:id="rId3" imgW="4241520" imgH="2082600" progId="Equation.3">
                  <p:embed/>
                </p:oleObj>
              </mc:Choice>
              <mc:Fallback>
                <p:oleObj name="公式" r:id="rId3" imgW="4241520" imgH="2082600" progId="Equation.3">
                  <p:embed/>
                  <p:pic>
                    <p:nvPicPr>
                      <p:cNvPr id="0" name=""/>
                      <p:cNvPicPr>
                        <a:picLocks noChangeAspect="1" noChangeArrowheads="1"/>
                      </p:cNvPicPr>
                      <p:nvPr/>
                    </p:nvPicPr>
                    <p:blipFill>
                      <a:blip r:embed="rId4"/>
                      <a:srcRect/>
                      <a:stretch>
                        <a:fillRect/>
                      </a:stretch>
                    </p:blipFill>
                    <p:spPr bwMode="auto">
                      <a:xfrm>
                        <a:off x="1998663" y="3913188"/>
                        <a:ext cx="7475537" cy="3063875"/>
                      </a:xfrm>
                      <a:prstGeom prst="rect">
                        <a:avLst/>
                      </a:prstGeom>
                      <a:solidFill>
                        <a:schemeClr val="bg1"/>
                      </a:solidFill>
                    </p:spPr>
                  </p:pic>
                </p:oleObj>
              </mc:Fallback>
            </mc:AlternateContent>
          </a:graphicData>
        </a:graphic>
      </p:graphicFrame>
      <p:graphicFrame>
        <p:nvGraphicFramePr>
          <p:cNvPr id="282628" name="Object 4"/>
          <p:cNvGraphicFramePr>
            <a:graphicFrameLocks noGrp="1" noChangeAspect="1"/>
          </p:cNvGraphicFramePr>
          <p:nvPr>
            <p:ph idx="1"/>
            <p:extLst>
              <p:ext uri="{D42A27DB-BD31-4B8C-83A1-F6EECF244321}">
                <p14:modId xmlns:p14="http://schemas.microsoft.com/office/powerpoint/2010/main" val="2867900270"/>
              </p:ext>
            </p:extLst>
          </p:nvPr>
        </p:nvGraphicFramePr>
        <p:xfrm>
          <a:off x="3700463" y="993775"/>
          <a:ext cx="4071937" cy="2590800"/>
        </p:xfrm>
        <a:graphic>
          <a:graphicData uri="http://schemas.openxmlformats.org/presentationml/2006/ole">
            <mc:AlternateContent xmlns:mc="http://schemas.openxmlformats.org/markup-compatibility/2006">
              <mc:Choice xmlns:v="urn:schemas-microsoft-com:vml" Requires="v">
                <p:oleObj spid="_x0000_s11343" name="公式" r:id="rId5" imgW="1955520" imgH="1244520" progId="Equation.3">
                  <p:embed/>
                </p:oleObj>
              </mc:Choice>
              <mc:Fallback>
                <p:oleObj name="公式" r:id="rId5" imgW="1955520" imgH="1244520" progId="Equation.3">
                  <p:embed/>
                  <p:pic>
                    <p:nvPicPr>
                      <p:cNvPr id="0" name=""/>
                      <p:cNvPicPr>
                        <a:picLocks noChangeAspect="1" noChangeArrowheads="1"/>
                      </p:cNvPicPr>
                      <p:nvPr/>
                    </p:nvPicPr>
                    <p:blipFill>
                      <a:blip r:embed="rId6"/>
                      <a:srcRect/>
                      <a:stretch>
                        <a:fillRect/>
                      </a:stretch>
                    </p:blipFill>
                    <p:spPr bwMode="auto">
                      <a:xfrm>
                        <a:off x="3700463" y="993775"/>
                        <a:ext cx="4071937"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94909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1524001" y="0"/>
            <a:ext cx="8532813" cy="1143000"/>
          </a:xfrm>
        </p:spPr>
        <p:txBody>
          <a:bodyPr>
            <a:normAutofit fontScale="90000"/>
          </a:bodyPr>
          <a:lstStyle/>
          <a:p>
            <a:pPr>
              <a:lnSpc>
                <a:spcPct val="130000"/>
              </a:lnSpc>
            </a:pPr>
            <a:r>
              <a:rPr lang="zh-CN" altLang="en-US" sz="2800" b="1" dirty="0"/>
              <a:t>（</a:t>
            </a:r>
            <a:r>
              <a:rPr lang="en-US" altLang="zh-CN" sz="2800" b="1" dirty="0"/>
              <a:t>4</a:t>
            </a:r>
            <a:r>
              <a:rPr lang="zh-CN" altLang="en-US" sz="2800" b="1" dirty="0"/>
              <a:t>）如根据上表中有关数据，可计算出生产费用对产量回归的估计的标准误差：</a:t>
            </a:r>
          </a:p>
        </p:txBody>
      </p:sp>
      <p:graphicFrame>
        <p:nvGraphicFramePr>
          <p:cNvPr id="328707" name="Object 3"/>
          <p:cNvGraphicFramePr>
            <a:graphicFrameLocks noChangeAspect="1"/>
          </p:cNvGraphicFramePr>
          <p:nvPr>
            <p:extLst>
              <p:ext uri="{D42A27DB-BD31-4B8C-83A1-F6EECF244321}">
                <p14:modId xmlns:p14="http://schemas.microsoft.com/office/powerpoint/2010/main" val="2402888635"/>
              </p:ext>
            </p:extLst>
          </p:nvPr>
        </p:nvGraphicFramePr>
        <p:xfrm>
          <a:off x="2300288" y="2085975"/>
          <a:ext cx="7639050" cy="4032250"/>
        </p:xfrm>
        <a:graphic>
          <a:graphicData uri="http://schemas.openxmlformats.org/presentationml/2006/ole">
            <mc:AlternateContent xmlns:mc="http://schemas.openxmlformats.org/markup-compatibility/2006">
              <mc:Choice xmlns:v="urn:schemas-microsoft-com:vml" Requires="v">
                <p:oleObj spid="_x0000_s12328" name="公式" r:id="rId3" imgW="3111480" imgH="1612800" progId="Equation.3">
                  <p:embed/>
                </p:oleObj>
              </mc:Choice>
              <mc:Fallback>
                <p:oleObj name="公式" r:id="rId3" imgW="3111480" imgH="1612800" progId="Equation.3">
                  <p:embed/>
                  <p:pic>
                    <p:nvPicPr>
                      <p:cNvPr id="0" name=""/>
                      <p:cNvPicPr>
                        <a:picLocks noChangeAspect="1" noChangeArrowheads="1"/>
                      </p:cNvPicPr>
                      <p:nvPr/>
                    </p:nvPicPr>
                    <p:blipFill>
                      <a:blip r:embed="rId4"/>
                      <a:srcRect/>
                      <a:stretch>
                        <a:fillRect/>
                      </a:stretch>
                    </p:blipFill>
                    <p:spPr bwMode="auto">
                      <a:xfrm>
                        <a:off x="2300288" y="2085975"/>
                        <a:ext cx="7639050" cy="403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08" name="Text Box 4"/>
          <p:cNvSpPr txBox="1">
            <a:spLocks noChangeArrowheads="1"/>
          </p:cNvSpPr>
          <p:nvPr/>
        </p:nvSpPr>
        <p:spPr bwMode="auto">
          <a:xfrm>
            <a:off x="4038601" y="5562600"/>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a:latin typeface="Times New Roman" panose="02020603050405020304" pitchFamily="18" charset="0"/>
              </a:rPr>
              <a:t>千元</a:t>
            </a:r>
          </a:p>
        </p:txBody>
      </p:sp>
    </p:spTree>
    <p:extLst>
      <p:ext uri="{BB962C8B-B14F-4D97-AF65-F5344CB8AC3E}">
        <p14:creationId xmlns:p14="http://schemas.microsoft.com/office/powerpoint/2010/main" val="25853020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1703388" y="0"/>
            <a:ext cx="7772400" cy="1143000"/>
          </a:xfrm>
        </p:spPr>
        <p:txBody>
          <a:bodyPr/>
          <a:lstStyle/>
          <a:p>
            <a:r>
              <a:rPr lang="zh-CN" altLang="en-US" sz="3600" dirty="0"/>
              <a:t>（</a:t>
            </a:r>
            <a:r>
              <a:rPr lang="en-US" altLang="zh-CN" sz="3600" dirty="0"/>
              <a:t>5</a:t>
            </a:r>
            <a:r>
              <a:rPr lang="zh-CN" altLang="en-US" sz="3600" dirty="0"/>
              <a:t>）</a:t>
            </a:r>
            <a:r>
              <a:rPr lang="zh-CN" altLang="en-US" sz="3600" dirty="0" smtClean="0"/>
              <a:t>预测</a:t>
            </a:r>
            <a:endParaRPr lang="zh-CN" altLang="en-US" sz="3600" dirty="0"/>
          </a:p>
        </p:txBody>
      </p:sp>
      <p:sp>
        <p:nvSpPr>
          <p:cNvPr id="329731" name="Rectangle 3"/>
          <p:cNvSpPr>
            <a:spLocks noGrp="1" noChangeArrowheads="1"/>
          </p:cNvSpPr>
          <p:nvPr>
            <p:ph type="body" idx="1"/>
          </p:nvPr>
        </p:nvSpPr>
        <p:spPr>
          <a:xfrm>
            <a:off x="2057400" y="1752600"/>
            <a:ext cx="7772400" cy="4114800"/>
          </a:xfrm>
        </p:spPr>
        <p:txBody>
          <a:bodyPr>
            <a:normAutofit lnSpcReduction="10000"/>
          </a:bodyPr>
          <a:lstStyle/>
          <a:p>
            <a:pPr>
              <a:lnSpc>
                <a:spcPct val="90000"/>
              </a:lnSpc>
            </a:pPr>
            <a:r>
              <a:rPr lang="zh-CN" altLang="en-US" b="1" dirty="0"/>
              <a:t>当产量为</a:t>
            </a:r>
            <a:r>
              <a:rPr lang="en-US" altLang="zh-CN" b="1" dirty="0"/>
              <a:t>150</a:t>
            </a:r>
            <a:r>
              <a:rPr lang="zh-CN" altLang="en-US" b="1" dirty="0"/>
              <a:t>千克时，生产费用</a:t>
            </a:r>
          </a:p>
          <a:p>
            <a:pPr>
              <a:lnSpc>
                <a:spcPct val="90000"/>
              </a:lnSpc>
            </a:pPr>
            <a:endParaRPr lang="zh-CN" altLang="en-US" b="1" dirty="0"/>
          </a:p>
          <a:p>
            <a:pPr>
              <a:lnSpc>
                <a:spcPct val="90000"/>
              </a:lnSpc>
            </a:pPr>
            <a:endParaRPr lang="zh-CN" altLang="en-US" b="1" dirty="0"/>
          </a:p>
          <a:p>
            <a:pPr>
              <a:lnSpc>
                <a:spcPct val="90000"/>
              </a:lnSpc>
            </a:pPr>
            <a:r>
              <a:rPr lang="zh-CN" altLang="en-US" b="1" dirty="0"/>
              <a:t>当产量为</a:t>
            </a:r>
            <a:r>
              <a:rPr lang="en-US" altLang="zh-CN" b="1" dirty="0"/>
              <a:t>150</a:t>
            </a:r>
            <a:r>
              <a:rPr lang="zh-CN" altLang="en-US" b="1" dirty="0"/>
              <a:t>千克时，生产费用的</a:t>
            </a:r>
            <a:r>
              <a:rPr lang="en-US" altLang="zh-CN" b="1" dirty="0"/>
              <a:t>95</a:t>
            </a:r>
            <a:r>
              <a:rPr lang="zh-CN" altLang="en-US" b="1" dirty="0"/>
              <a:t>％置信区间为：</a:t>
            </a:r>
          </a:p>
          <a:p>
            <a:pPr>
              <a:lnSpc>
                <a:spcPct val="90000"/>
              </a:lnSpc>
            </a:pPr>
            <a:endParaRPr lang="zh-CN" altLang="en-US" b="1" dirty="0"/>
          </a:p>
          <a:p>
            <a:pPr>
              <a:lnSpc>
                <a:spcPct val="90000"/>
              </a:lnSpc>
            </a:pPr>
            <a:endParaRPr lang="zh-CN" altLang="en-US" b="1" dirty="0"/>
          </a:p>
          <a:p>
            <a:pPr>
              <a:lnSpc>
                <a:spcPct val="90000"/>
              </a:lnSpc>
            </a:pPr>
            <a:endParaRPr lang="zh-CN" altLang="en-US" b="1" dirty="0"/>
          </a:p>
          <a:p>
            <a:pPr>
              <a:lnSpc>
                <a:spcPct val="90000"/>
              </a:lnSpc>
              <a:buFont typeface="Wingdings" panose="05000000000000000000" pitchFamily="2" charset="2"/>
              <a:buNone/>
            </a:pPr>
            <a:r>
              <a:rPr lang="zh-CN" altLang="en-US" b="1" dirty="0"/>
              <a:t>   即： </a:t>
            </a:r>
            <a:r>
              <a:rPr lang="en-US" altLang="zh-CN" b="1" dirty="0"/>
              <a:t>[172.2376</a:t>
            </a:r>
            <a:r>
              <a:rPr lang="zh-CN" altLang="en-US" b="1" dirty="0"/>
              <a:t>，</a:t>
            </a:r>
            <a:r>
              <a:rPr lang="en-US" altLang="zh-CN" b="1" dirty="0"/>
              <a:t>202.2724]</a:t>
            </a:r>
          </a:p>
          <a:p>
            <a:pPr>
              <a:lnSpc>
                <a:spcPct val="90000"/>
              </a:lnSpc>
            </a:pPr>
            <a:endParaRPr lang="en-US" altLang="zh-CN" b="1" dirty="0"/>
          </a:p>
        </p:txBody>
      </p:sp>
      <p:graphicFrame>
        <p:nvGraphicFramePr>
          <p:cNvPr id="329732" name="Object 4"/>
          <p:cNvGraphicFramePr>
            <a:graphicFrameLocks noChangeAspect="1"/>
          </p:cNvGraphicFramePr>
          <p:nvPr/>
        </p:nvGraphicFramePr>
        <p:xfrm>
          <a:off x="2286000" y="2362200"/>
          <a:ext cx="7315200" cy="604838"/>
        </p:xfrm>
        <a:graphic>
          <a:graphicData uri="http://schemas.openxmlformats.org/presentationml/2006/ole">
            <mc:AlternateContent xmlns:mc="http://schemas.openxmlformats.org/markup-compatibility/2006">
              <mc:Choice xmlns:v="urn:schemas-microsoft-com:vml" Requires="v">
                <p:oleObj spid="_x0000_s13390" name="Equation" r:id="rId3" imgW="2628900" imgH="215900" progId="Equation.3">
                  <p:embed/>
                </p:oleObj>
              </mc:Choice>
              <mc:Fallback>
                <p:oleObj name="Equation" r:id="rId3" imgW="26289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362200"/>
                        <a:ext cx="731520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3" name="Object 5"/>
          <p:cNvGraphicFramePr>
            <a:graphicFrameLocks noChangeAspect="1"/>
          </p:cNvGraphicFramePr>
          <p:nvPr>
            <p:extLst>
              <p:ext uri="{D42A27DB-BD31-4B8C-83A1-F6EECF244321}">
                <p14:modId xmlns:p14="http://schemas.microsoft.com/office/powerpoint/2010/main" val="2299652699"/>
              </p:ext>
            </p:extLst>
          </p:nvPr>
        </p:nvGraphicFramePr>
        <p:xfrm>
          <a:off x="3201988" y="3830638"/>
          <a:ext cx="5921375" cy="1797050"/>
        </p:xfrm>
        <a:graphic>
          <a:graphicData uri="http://schemas.openxmlformats.org/presentationml/2006/ole">
            <mc:AlternateContent xmlns:mc="http://schemas.openxmlformats.org/markup-compatibility/2006">
              <mc:Choice xmlns:v="urn:schemas-microsoft-com:vml" Requires="v">
                <p:oleObj spid="_x0000_s13391" name="公式" r:id="rId5" imgW="1854000" imgH="761760" progId="Equation.3">
                  <p:embed/>
                </p:oleObj>
              </mc:Choice>
              <mc:Fallback>
                <p:oleObj name="公式" r:id="rId5" imgW="1854000" imgH="761760" progId="Equation.3">
                  <p:embed/>
                  <p:pic>
                    <p:nvPicPr>
                      <p:cNvPr id="0" name=""/>
                      <p:cNvPicPr>
                        <a:picLocks noChangeAspect="1" noChangeArrowheads="1"/>
                      </p:cNvPicPr>
                      <p:nvPr/>
                    </p:nvPicPr>
                    <p:blipFill>
                      <a:blip r:embed="rId6"/>
                      <a:srcRect/>
                      <a:stretch>
                        <a:fillRect/>
                      </a:stretch>
                    </p:blipFill>
                    <p:spPr bwMode="auto">
                      <a:xfrm>
                        <a:off x="3201988" y="3830638"/>
                        <a:ext cx="5921375" cy="179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18691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653596" y="581932"/>
            <a:ext cx="8686800" cy="5029200"/>
          </a:xfrm>
        </p:spPr>
        <p:txBody>
          <a:bodyPr/>
          <a:lstStyle/>
          <a:p>
            <a:pPr marL="812800" indent="-812800"/>
            <a:r>
              <a:rPr lang="zh-CN" altLang="en-US" sz="3200" b="1" dirty="0">
                <a:solidFill>
                  <a:srgbClr val="FF0101"/>
                </a:solidFill>
              </a:rPr>
              <a:t>相关与回归分析应注意的问题</a:t>
            </a:r>
            <a:r>
              <a:rPr lang="zh-CN" altLang="en-US" sz="3200" b="1" dirty="0"/>
              <a:t> </a:t>
            </a:r>
          </a:p>
          <a:p>
            <a:pPr marL="812800" indent="-812800"/>
            <a:endParaRPr lang="zh-CN" altLang="en-US" b="1" dirty="0"/>
          </a:p>
          <a:p>
            <a:pPr marL="1168400" lvl="1" indent="-711200"/>
            <a:r>
              <a:rPr lang="zh-CN" altLang="en-US" b="1" dirty="0"/>
              <a:t>应建立在现象之间确实存在相关关系的基础上</a:t>
            </a:r>
          </a:p>
          <a:p>
            <a:pPr marL="1168400" lvl="1" indent="-711200"/>
            <a:r>
              <a:rPr lang="zh-CN" altLang="en-US" b="1" dirty="0"/>
              <a:t>回归方程、相关系数和回归误差应结合使用 </a:t>
            </a:r>
          </a:p>
          <a:p>
            <a:pPr marL="1168400" lvl="1" indent="-711200"/>
            <a:r>
              <a:rPr lang="zh-CN" altLang="en-US" b="1" dirty="0"/>
              <a:t>要注意现象质的界限及相关关系作用的范围</a:t>
            </a:r>
          </a:p>
          <a:p>
            <a:pPr marL="1168400" lvl="1" indent="-711200"/>
            <a:r>
              <a:rPr lang="zh-CN" altLang="en-US" b="1" dirty="0"/>
              <a:t>要具体问题具体分析 </a:t>
            </a:r>
          </a:p>
          <a:p>
            <a:pPr marL="1168400" lvl="1" indent="-711200"/>
            <a:r>
              <a:rPr lang="zh-CN" altLang="en-US" b="1" dirty="0"/>
              <a:t>要考虑社会现象之间的复杂性 </a:t>
            </a:r>
          </a:p>
        </p:txBody>
      </p:sp>
    </p:spTree>
    <p:extLst>
      <p:ext uri="{BB962C8B-B14F-4D97-AF65-F5344CB8AC3E}">
        <p14:creationId xmlns:p14="http://schemas.microsoft.com/office/powerpoint/2010/main" val="593838068"/>
      </p:ext>
    </p:extLst>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59606" y="270785"/>
            <a:ext cx="6408738" cy="665163"/>
          </a:xfrm>
          <a:solidFill>
            <a:srgbClr val="00FFFF"/>
          </a:solidFill>
        </p:spPr>
        <p:txBody>
          <a:bodyPr/>
          <a:lstStyle/>
          <a:p>
            <a:r>
              <a:rPr lang="zh-CN" altLang="en-US" sz="3200" b="1">
                <a:solidFill>
                  <a:srgbClr val="FF0101"/>
                </a:solidFill>
                <a:latin typeface="黑体" panose="02010609060101010101" pitchFamily="49" charset="-122"/>
                <a:ea typeface="黑体" panose="02010609060101010101" pitchFamily="49" charset="-122"/>
              </a:rPr>
              <a:t>第四节  曲线相关与曲线回归分析</a:t>
            </a:r>
          </a:p>
        </p:txBody>
      </p:sp>
      <p:sp>
        <p:nvSpPr>
          <p:cNvPr id="288771" name="Rectangle 3"/>
          <p:cNvSpPr>
            <a:spLocks noGrp="1" noChangeArrowheads="1"/>
          </p:cNvSpPr>
          <p:nvPr>
            <p:ph type="body" sz="half" idx="1"/>
          </p:nvPr>
        </p:nvSpPr>
        <p:spPr>
          <a:xfrm>
            <a:off x="2135188" y="1700214"/>
            <a:ext cx="7848600" cy="4695825"/>
          </a:xfrm>
        </p:spPr>
        <p:txBody>
          <a:bodyPr>
            <a:normAutofit fontScale="92500" lnSpcReduction="10000"/>
          </a:bodyPr>
          <a:lstStyle/>
          <a:p>
            <a:pPr>
              <a:lnSpc>
                <a:spcPct val="80000"/>
              </a:lnSpc>
            </a:pPr>
            <a:r>
              <a:rPr lang="zh-CN" altLang="en-US" b="1" dirty="0">
                <a:latin typeface="黑体" panose="02010609060101010101" pitchFamily="49" charset="-122"/>
                <a:ea typeface="黑体" panose="02010609060101010101" pitchFamily="49" charset="-122"/>
              </a:rPr>
              <a:t>一</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曲线相关与曲线回归的概念和分类</a:t>
            </a:r>
          </a:p>
          <a:p>
            <a:pPr>
              <a:lnSpc>
                <a:spcPct val="80000"/>
              </a:lnSpc>
            </a:pPr>
            <a:r>
              <a:rPr lang="zh-CN" altLang="en-US" sz="2000" b="1" dirty="0"/>
              <a:t>曲线相关</a:t>
            </a:r>
            <a:r>
              <a:rPr lang="en-US" altLang="zh-CN" sz="2000" b="1" dirty="0"/>
              <a:t>:</a:t>
            </a:r>
            <a:r>
              <a:rPr lang="zh-CN" altLang="en-US" sz="2000" b="1" dirty="0"/>
              <a:t>指相关的两个变量对应值的散点图呈某种曲线形状的关系式</a:t>
            </a:r>
            <a:r>
              <a:rPr lang="en-US" altLang="zh-CN" sz="2000" b="1" dirty="0"/>
              <a:t>.</a:t>
            </a:r>
          </a:p>
          <a:p>
            <a:pPr>
              <a:lnSpc>
                <a:spcPct val="80000"/>
              </a:lnSpc>
            </a:pPr>
            <a:r>
              <a:rPr lang="zh-CN" altLang="en-US" sz="2000" b="1" dirty="0"/>
              <a:t>曲线回归</a:t>
            </a:r>
            <a:r>
              <a:rPr lang="en-US" altLang="zh-CN" sz="2000" b="1" dirty="0"/>
              <a:t>:</a:t>
            </a:r>
            <a:r>
              <a:rPr lang="zh-CN" altLang="en-US" sz="2000" b="1" dirty="0"/>
              <a:t>根据曲线相关的变量拟合的回归方程</a:t>
            </a:r>
            <a:r>
              <a:rPr lang="en-US" altLang="zh-CN" sz="2000" b="1" dirty="0"/>
              <a:t>.</a:t>
            </a:r>
          </a:p>
          <a:p>
            <a:pPr>
              <a:lnSpc>
                <a:spcPct val="80000"/>
              </a:lnSpc>
            </a:pPr>
            <a:r>
              <a:rPr lang="zh-CN" altLang="en-US" sz="2000" b="1" dirty="0"/>
              <a:t>常见的曲线一元回归方程有</a:t>
            </a:r>
            <a:r>
              <a:rPr lang="en-US" altLang="zh-CN" sz="2000" b="1" dirty="0"/>
              <a:t>:</a:t>
            </a:r>
          </a:p>
          <a:p>
            <a:pPr>
              <a:lnSpc>
                <a:spcPct val="130000"/>
              </a:lnSpc>
            </a:pPr>
            <a:r>
              <a:rPr lang="en-US" altLang="zh-CN" sz="2000" b="1" dirty="0"/>
              <a:t>(1)</a:t>
            </a:r>
            <a:r>
              <a:rPr lang="zh-CN" altLang="en-US" sz="2000" b="1" dirty="0"/>
              <a:t>双曲线回归方程</a:t>
            </a:r>
            <a:r>
              <a:rPr lang="en-US" altLang="zh-CN" sz="2000" b="1" dirty="0"/>
              <a:t>:</a:t>
            </a:r>
          </a:p>
          <a:p>
            <a:pPr>
              <a:lnSpc>
                <a:spcPct val="130000"/>
              </a:lnSpc>
            </a:pPr>
            <a:r>
              <a:rPr lang="en-US" altLang="zh-CN" sz="2000" b="1" dirty="0"/>
              <a:t>(2)</a:t>
            </a:r>
            <a:r>
              <a:rPr lang="zh-CN" altLang="en-US" sz="2000" b="1" dirty="0"/>
              <a:t>对数曲线回归方程</a:t>
            </a:r>
            <a:r>
              <a:rPr lang="en-US" altLang="zh-CN" sz="2000" b="1" dirty="0"/>
              <a:t>:</a:t>
            </a:r>
          </a:p>
          <a:p>
            <a:pPr>
              <a:lnSpc>
                <a:spcPct val="130000"/>
              </a:lnSpc>
            </a:pPr>
            <a:r>
              <a:rPr lang="en-US" altLang="zh-CN" sz="2000" b="1" dirty="0"/>
              <a:t>(3)</a:t>
            </a:r>
            <a:r>
              <a:rPr lang="zh-CN" altLang="en-US" sz="2000" b="1" dirty="0"/>
              <a:t>二次曲线回归方程</a:t>
            </a:r>
            <a:r>
              <a:rPr lang="en-US" altLang="zh-CN" sz="2000" b="1" dirty="0"/>
              <a:t>:</a:t>
            </a:r>
          </a:p>
          <a:p>
            <a:pPr>
              <a:lnSpc>
                <a:spcPct val="130000"/>
              </a:lnSpc>
            </a:pPr>
            <a:r>
              <a:rPr lang="en-US" altLang="zh-CN" sz="2000" b="1" dirty="0"/>
              <a:t>(4)</a:t>
            </a:r>
            <a:r>
              <a:rPr lang="zh-CN" altLang="en-US" sz="2000" b="1" dirty="0"/>
              <a:t>指数曲线回归方程</a:t>
            </a:r>
            <a:r>
              <a:rPr lang="en-US" altLang="zh-CN" sz="2000" b="1" dirty="0"/>
              <a:t>:</a:t>
            </a:r>
          </a:p>
          <a:p>
            <a:pPr>
              <a:lnSpc>
                <a:spcPct val="80000"/>
              </a:lnSpc>
            </a:pPr>
            <a:endParaRPr lang="en-US" altLang="zh-CN" sz="2000" b="1" dirty="0"/>
          </a:p>
          <a:p>
            <a:pPr>
              <a:lnSpc>
                <a:spcPct val="80000"/>
              </a:lnSpc>
            </a:pPr>
            <a:r>
              <a:rPr lang="zh-CN" altLang="en-US" sz="2400" b="1" dirty="0"/>
              <a:t>其中</a:t>
            </a:r>
            <a:r>
              <a:rPr lang="en-US" altLang="zh-CN" sz="2400" b="1" dirty="0"/>
              <a:t>,(1)(2)(3)</a:t>
            </a:r>
            <a:r>
              <a:rPr lang="zh-CN" altLang="en-US" sz="2400" b="1" dirty="0"/>
              <a:t>可以通过简单的变量换元可直接化为线性回归方程</a:t>
            </a:r>
            <a:r>
              <a:rPr lang="en-US" altLang="zh-CN" sz="2400" b="1" dirty="0"/>
              <a:t>,</a:t>
            </a:r>
            <a:r>
              <a:rPr lang="zh-CN" altLang="en-US" sz="2400" b="1" dirty="0"/>
              <a:t>采用最小平方法估计其待定参数</a:t>
            </a:r>
            <a:r>
              <a:rPr lang="en-US" altLang="zh-CN" sz="2400" b="1" dirty="0"/>
              <a:t>;(4)</a:t>
            </a:r>
            <a:r>
              <a:rPr lang="zh-CN" altLang="en-US" sz="2400" b="1" dirty="0"/>
              <a:t>常常通过对数变形</a:t>
            </a:r>
            <a:r>
              <a:rPr lang="en-US" altLang="zh-CN" sz="2400" b="1" dirty="0"/>
              <a:t>,</a:t>
            </a:r>
            <a:r>
              <a:rPr lang="zh-CN" altLang="en-US" sz="2400" b="1" dirty="0"/>
              <a:t>间接采用最小平方法估计参数</a:t>
            </a:r>
          </a:p>
          <a:p>
            <a:pPr>
              <a:lnSpc>
                <a:spcPct val="80000"/>
              </a:lnSpc>
            </a:pPr>
            <a:endParaRPr lang="zh-CN" altLang="en-US" sz="2400" b="1" dirty="0"/>
          </a:p>
        </p:txBody>
      </p:sp>
      <p:graphicFrame>
        <p:nvGraphicFramePr>
          <p:cNvPr id="288772" name="Object 4"/>
          <p:cNvGraphicFramePr>
            <a:graphicFrameLocks noGrp="1" noChangeAspect="1"/>
          </p:cNvGraphicFramePr>
          <p:nvPr>
            <p:ph sz="quarter" idx="2"/>
            <p:extLst>
              <p:ext uri="{D42A27DB-BD31-4B8C-83A1-F6EECF244321}">
                <p14:modId xmlns:p14="http://schemas.microsoft.com/office/powerpoint/2010/main" val="840682650"/>
              </p:ext>
            </p:extLst>
          </p:nvPr>
        </p:nvGraphicFramePr>
        <p:xfrm>
          <a:off x="5519738" y="2945607"/>
          <a:ext cx="2736850" cy="606425"/>
        </p:xfrm>
        <a:graphic>
          <a:graphicData uri="http://schemas.openxmlformats.org/presentationml/2006/ole">
            <mc:AlternateContent xmlns:mc="http://schemas.openxmlformats.org/markup-compatibility/2006">
              <mc:Choice xmlns:v="urn:schemas-microsoft-com:vml" Requires="v">
                <p:oleObj spid="_x0000_s14486" name="公式" r:id="rId3" imgW="698197" imgH="393529" progId="Equation.3">
                  <p:embed/>
                </p:oleObj>
              </mc:Choice>
              <mc:Fallback>
                <p:oleObj name="公式" r:id="rId3" imgW="69819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8" y="2945607"/>
                        <a:ext cx="273685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3" name="Object 5"/>
          <p:cNvGraphicFramePr>
            <a:graphicFrameLocks noGrp="1" noChangeAspect="1"/>
          </p:cNvGraphicFramePr>
          <p:nvPr>
            <p:ph sz="quarter" idx="3"/>
            <p:extLst>
              <p:ext uri="{D42A27DB-BD31-4B8C-83A1-F6EECF244321}">
                <p14:modId xmlns:p14="http://schemas.microsoft.com/office/powerpoint/2010/main" val="3464913732"/>
              </p:ext>
            </p:extLst>
          </p:nvPr>
        </p:nvGraphicFramePr>
        <p:xfrm>
          <a:off x="5560534" y="3446465"/>
          <a:ext cx="1800225" cy="503237"/>
        </p:xfrm>
        <a:graphic>
          <a:graphicData uri="http://schemas.openxmlformats.org/presentationml/2006/ole">
            <mc:AlternateContent xmlns:mc="http://schemas.openxmlformats.org/markup-compatibility/2006">
              <mc:Choice xmlns:v="urn:schemas-microsoft-com:vml" Requires="v">
                <p:oleObj spid="_x0000_s14487" name="Equation" r:id="rId5" imgW="812447" imgH="304668" progId="Equation.DSMT4">
                  <p:embed/>
                </p:oleObj>
              </mc:Choice>
              <mc:Fallback>
                <p:oleObj name="Equation" r:id="rId5" imgW="812447" imgH="30466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0534" y="3446465"/>
                        <a:ext cx="18002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4" name="Object 6"/>
          <p:cNvGraphicFramePr>
            <a:graphicFrameLocks noChangeAspect="1"/>
          </p:cNvGraphicFramePr>
          <p:nvPr>
            <p:extLst>
              <p:ext uri="{D42A27DB-BD31-4B8C-83A1-F6EECF244321}">
                <p14:modId xmlns:p14="http://schemas.microsoft.com/office/powerpoint/2010/main" val="3840559904"/>
              </p:ext>
            </p:extLst>
          </p:nvPr>
        </p:nvGraphicFramePr>
        <p:xfrm>
          <a:off x="5519738" y="4093029"/>
          <a:ext cx="3097212" cy="322263"/>
        </p:xfrm>
        <a:graphic>
          <a:graphicData uri="http://schemas.openxmlformats.org/presentationml/2006/ole">
            <mc:AlternateContent xmlns:mc="http://schemas.openxmlformats.org/markup-compatibility/2006">
              <mc:Choice xmlns:v="urn:schemas-microsoft-com:vml" Requires="v">
                <p:oleObj spid="_x0000_s14488" name="公式" r:id="rId7" imgW="977900" imgH="228600" progId="Equation.3">
                  <p:embed/>
                </p:oleObj>
              </mc:Choice>
              <mc:Fallback>
                <p:oleObj name="公式" r:id="rId7" imgW="9779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9738" y="4093029"/>
                        <a:ext cx="3097212"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8775" name="Object 7"/>
          <p:cNvGraphicFramePr>
            <a:graphicFrameLocks noChangeAspect="1"/>
          </p:cNvGraphicFramePr>
          <p:nvPr>
            <p:extLst>
              <p:ext uri="{D42A27DB-BD31-4B8C-83A1-F6EECF244321}">
                <p14:modId xmlns:p14="http://schemas.microsoft.com/office/powerpoint/2010/main" val="3824150523"/>
              </p:ext>
            </p:extLst>
          </p:nvPr>
        </p:nvGraphicFramePr>
        <p:xfrm>
          <a:off x="5396540" y="4558619"/>
          <a:ext cx="2520950" cy="465138"/>
        </p:xfrm>
        <a:graphic>
          <a:graphicData uri="http://schemas.openxmlformats.org/presentationml/2006/ole">
            <mc:AlternateContent xmlns:mc="http://schemas.openxmlformats.org/markup-compatibility/2006">
              <mc:Choice xmlns:v="urn:schemas-microsoft-com:vml" Requires="v">
                <p:oleObj spid="_x0000_s14489" name="Equation" r:id="rId9" imgW="495085" imgH="228501" progId="Equation.DSMT4">
                  <p:embed/>
                </p:oleObj>
              </mc:Choice>
              <mc:Fallback>
                <p:oleObj name="Equation" r:id="rId9" imgW="495085"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6540" y="4558619"/>
                        <a:ext cx="252095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74547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1043441" y="892856"/>
            <a:ext cx="10430102" cy="4114800"/>
          </a:xfrm>
        </p:spPr>
        <p:txBody>
          <a:bodyPr/>
          <a:lstStyle/>
          <a:p>
            <a:pPr>
              <a:buClr>
                <a:srgbClr val="FF0101"/>
              </a:buClr>
              <a:buSzTx/>
            </a:pPr>
            <a:r>
              <a:rPr lang="zh-CN" altLang="en-US" b="1" dirty="0"/>
              <a:t>	</a:t>
            </a:r>
            <a:r>
              <a:rPr lang="zh-CN" altLang="en-US" b="1" dirty="0">
                <a:ea typeface="黑体" panose="02010609060101010101" pitchFamily="49" charset="-122"/>
              </a:rPr>
              <a:t>相关关系与函数关系的联系</a:t>
            </a:r>
          </a:p>
          <a:p>
            <a:pPr marL="457200" lvl="1" indent="0">
              <a:buNone/>
            </a:pPr>
            <a:endParaRPr lang="en-US" altLang="zh-CN" b="1" dirty="0" smtClean="0"/>
          </a:p>
          <a:p>
            <a:pPr lvl="1">
              <a:buFont typeface="Wingdings" panose="05000000000000000000" pitchFamily="2" charset="2"/>
              <a:buChar char="n"/>
            </a:pPr>
            <a:endParaRPr lang="en-US" altLang="zh-CN" b="1" dirty="0"/>
          </a:p>
          <a:p>
            <a:pPr lvl="1">
              <a:buFont typeface="Wingdings" panose="05000000000000000000" pitchFamily="2" charset="2"/>
              <a:buChar char="n"/>
            </a:pPr>
            <a:r>
              <a:rPr lang="zh-CN" altLang="en-US" b="1" dirty="0" smtClean="0"/>
              <a:t> </a:t>
            </a:r>
            <a:r>
              <a:rPr lang="zh-CN" altLang="en-US" b="1" dirty="0"/>
              <a:t>由于客观上常会出现观察或测量上的误差等原因，函数关系在实际工作中往往通过相关关系表现出来。当人们对某些现象内部规律有较深刻认识时，相关关系可能变为函数关系。为此，在研究相关关系时，又常常使用函数关系作为工具，用一定的函数关系表现相关关系的数量联系。</a:t>
            </a:r>
          </a:p>
        </p:txBody>
      </p:sp>
    </p:spTree>
    <p:extLst>
      <p:ext uri="{BB962C8B-B14F-4D97-AF65-F5344CB8AC3E}">
        <p14:creationId xmlns:p14="http://schemas.microsoft.com/office/powerpoint/2010/main" val="3449283674"/>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1703389" y="404814"/>
            <a:ext cx="7558087" cy="771525"/>
          </a:xfrm>
        </p:spPr>
        <p:txBody>
          <a:bodyPr/>
          <a:lstStyle/>
          <a:p>
            <a:r>
              <a:rPr lang="zh-CN" altLang="en-US" sz="3200" b="1">
                <a:solidFill>
                  <a:srgbClr val="FF0066"/>
                </a:solidFill>
                <a:latin typeface="黑体" panose="02010609060101010101" pitchFamily="49" charset="-122"/>
                <a:ea typeface="黑体" panose="02010609060101010101" pitchFamily="49" charset="-122"/>
              </a:rPr>
              <a:t>二、可线性化的曲线回归方程变换</a:t>
            </a:r>
          </a:p>
        </p:txBody>
      </p:sp>
      <p:grpSp>
        <p:nvGrpSpPr>
          <p:cNvPr id="289828" name="Group 36"/>
          <p:cNvGrpSpPr>
            <a:grpSpLocks/>
          </p:cNvGrpSpPr>
          <p:nvPr/>
        </p:nvGrpSpPr>
        <p:grpSpPr bwMode="auto">
          <a:xfrm>
            <a:off x="2063751" y="1916113"/>
            <a:ext cx="7559675" cy="3687762"/>
            <a:chOff x="340" y="1207"/>
            <a:chExt cx="4762" cy="2323"/>
          </a:xfrm>
        </p:grpSpPr>
        <p:grpSp>
          <p:nvGrpSpPr>
            <p:cNvPr id="289797" name="Group 5"/>
            <p:cNvGrpSpPr>
              <a:grpSpLocks/>
            </p:cNvGrpSpPr>
            <p:nvPr/>
          </p:nvGrpSpPr>
          <p:grpSpPr bwMode="auto">
            <a:xfrm>
              <a:off x="340" y="1207"/>
              <a:ext cx="4762" cy="2323"/>
              <a:chOff x="385" y="1298"/>
              <a:chExt cx="4536" cy="2323"/>
            </a:xfrm>
          </p:grpSpPr>
          <p:sp>
            <p:nvSpPr>
              <p:cNvPr id="289798" name="Rectangle 6"/>
              <p:cNvSpPr>
                <a:spLocks noChangeArrowheads="1"/>
              </p:cNvSpPr>
              <p:nvPr/>
            </p:nvSpPr>
            <p:spPr bwMode="auto">
              <a:xfrm>
                <a:off x="2925" y="2981"/>
                <a:ext cx="1996" cy="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en-US"/>
              </a:p>
            </p:txBody>
          </p:sp>
          <p:sp>
            <p:nvSpPr>
              <p:cNvPr id="289799" name="Rectangle 7"/>
              <p:cNvSpPr>
                <a:spLocks noChangeArrowheads="1"/>
              </p:cNvSpPr>
              <p:nvPr/>
            </p:nvSpPr>
            <p:spPr bwMode="auto">
              <a:xfrm>
                <a:off x="1791" y="2981"/>
                <a:ext cx="1134" cy="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en-US"/>
              </a:p>
            </p:txBody>
          </p:sp>
          <p:sp>
            <p:nvSpPr>
              <p:cNvPr id="289800" name="Rectangle 8"/>
              <p:cNvSpPr>
                <a:spLocks noChangeArrowheads="1"/>
              </p:cNvSpPr>
              <p:nvPr/>
            </p:nvSpPr>
            <p:spPr bwMode="auto">
              <a:xfrm>
                <a:off x="385" y="2981"/>
                <a:ext cx="1406" cy="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en-US"/>
              </a:p>
            </p:txBody>
          </p:sp>
          <p:sp>
            <p:nvSpPr>
              <p:cNvPr id="289801" name="Rectangle 9"/>
              <p:cNvSpPr>
                <a:spLocks noChangeArrowheads="1"/>
              </p:cNvSpPr>
              <p:nvPr/>
            </p:nvSpPr>
            <p:spPr bwMode="auto">
              <a:xfrm>
                <a:off x="2925" y="2341"/>
                <a:ext cx="1996" cy="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en-US"/>
              </a:p>
            </p:txBody>
          </p:sp>
          <p:sp>
            <p:nvSpPr>
              <p:cNvPr id="289802" name="Rectangle 10"/>
              <p:cNvSpPr>
                <a:spLocks noChangeArrowheads="1"/>
              </p:cNvSpPr>
              <p:nvPr/>
            </p:nvSpPr>
            <p:spPr bwMode="auto">
              <a:xfrm>
                <a:off x="1791" y="2341"/>
                <a:ext cx="1134" cy="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en-US"/>
              </a:p>
            </p:txBody>
          </p:sp>
          <p:sp>
            <p:nvSpPr>
              <p:cNvPr id="289803" name="Rectangle 11"/>
              <p:cNvSpPr>
                <a:spLocks noChangeArrowheads="1"/>
              </p:cNvSpPr>
              <p:nvPr/>
            </p:nvSpPr>
            <p:spPr bwMode="auto">
              <a:xfrm>
                <a:off x="385" y="2341"/>
                <a:ext cx="1406" cy="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en-US"/>
              </a:p>
            </p:txBody>
          </p:sp>
          <p:sp>
            <p:nvSpPr>
              <p:cNvPr id="289804" name="Rectangle 12"/>
              <p:cNvSpPr>
                <a:spLocks noChangeArrowheads="1"/>
              </p:cNvSpPr>
              <p:nvPr/>
            </p:nvSpPr>
            <p:spPr bwMode="auto">
              <a:xfrm>
                <a:off x="2925" y="1701"/>
                <a:ext cx="1996" cy="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en-US"/>
              </a:p>
            </p:txBody>
          </p:sp>
          <p:sp>
            <p:nvSpPr>
              <p:cNvPr id="289805" name="Rectangle 13"/>
              <p:cNvSpPr>
                <a:spLocks noChangeArrowheads="1"/>
              </p:cNvSpPr>
              <p:nvPr/>
            </p:nvSpPr>
            <p:spPr bwMode="auto">
              <a:xfrm>
                <a:off x="1791" y="1701"/>
                <a:ext cx="1134" cy="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en-US"/>
              </a:p>
            </p:txBody>
          </p:sp>
          <p:sp>
            <p:nvSpPr>
              <p:cNvPr id="289806" name="Rectangle 14"/>
              <p:cNvSpPr>
                <a:spLocks noChangeArrowheads="1"/>
              </p:cNvSpPr>
              <p:nvPr/>
            </p:nvSpPr>
            <p:spPr bwMode="auto">
              <a:xfrm>
                <a:off x="385" y="1701"/>
                <a:ext cx="1406" cy="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endParaRPr lang="zh-CN" altLang="en-US"/>
              </a:p>
            </p:txBody>
          </p:sp>
          <p:sp>
            <p:nvSpPr>
              <p:cNvPr id="289807" name="Rectangle 15"/>
              <p:cNvSpPr>
                <a:spLocks noChangeArrowheads="1"/>
              </p:cNvSpPr>
              <p:nvPr/>
            </p:nvSpPr>
            <p:spPr bwMode="auto">
              <a:xfrm>
                <a:off x="2925" y="1298"/>
                <a:ext cx="1996" cy="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zh-CN" altLang="en-US"/>
                  <a:t>代换后方程</a:t>
                </a:r>
              </a:p>
            </p:txBody>
          </p:sp>
          <p:sp>
            <p:nvSpPr>
              <p:cNvPr id="289808" name="Rectangle 16"/>
              <p:cNvSpPr>
                <a:spLocks noChangeArrowheads="1"/>
              </p:cNvSpPr>
              <p:nvPr/>
            </p:nvSpPr>
            <p:spPr bwMode="auto">
              <a:xfrm>
                <a:off x="1791" y="1298"/>
                <a:ext cx="1134" cy="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zh-CN" altLang="en-US"/>
                  <a:t>方程代换</a:t>
                </a:r>
              </a:p>
            </p:txBody>
          </p:sp>
          <p:sp>
            <p:nvSpPr>
              <p:cNvPr id="289809" name="Rectangle 17"/>
              <p:cNvSpPr>
                <a:spLocks noChangeArrowheads="1"/>
              </p:cNvSpPr>
              <p:nvPr/>
            </p:nvSpPr>
            <p:spPr bwMode="auto">
              <a:xfrm>
                <a:off x="385" y="1298"/>
                <a:ext cx="1406" cy="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buClr>
                    <a:schemeClr val="accent1"/>
                  </a:buClr>
                  <a:buSzPct val="80000"/>
                  <a:buChar char="n"/>
                  <a:defRPr kumimoji="1" sz="2800">
                    <a:solidFill>
                      <a:schemeClr val="tx1"/>
                    </a:solidFill>
                    <a:latin typeface="Arial" panose="020B0604020202020204" pitchFamily="34" charset="0"/>
                    <a:ea typeface="宋体" panose="02010600030101010101" pitchFamily="2" charset="-122"/>
                  </a:defRPr>
                </a:lvl1pPr>
                <a:lvl2pPr>
                  <a:buChar char="–"/>
                  <a:defRPr kumimoji="1" sz="2400">
                    <a:solidFill>
                      <a:schemeClr val="tx1"/>
                    </a:solidFill>
                    <a:latin typeface="Arial" panose="020B0604020202020204" pitchFamily="34" charset="0"/>
                    <a:ea typeface="宋体" panose="02010600030101010101" pitchFamily="2" charset="-122"/>
                  </a:defRPr>
                </a:lvl2pPr>
                <a:lvl3pPr>
                  <a:buChar char="•"/>
                  <a:defRPr kumimoji="1" sz="2000">
                    <a:solidFill>
                      <a:schemeClr val="tx1"/>
                    </a:solidFill>
                    <a:latin typeface="Arial" panose="020B0604020202020204" pitchFamily="34" charset="0"/>
                    <a:ea typeface="宋体" panose="02010600030101010101" pitchFamily="2" charset="-122"/>
                  </a:defRPr>
                </a:lvl3pPr>
                <a:lvl4pPr>
                  <a:buChar char="–"/>
                  <a:defRPr kumimoji="1">
                    <a:solidFill>
                      <a:schemeClr val="tx1"/>
                    </a:solidFill>
                    <a:latin typeface="Arial" panose="020B0604020202020204" pitchFamily="34" charset="0"/>
                    <a:ea typeface="宋体" panose="02010600030101010101" pitchFamily="2" charset="-122"/>
                  </a:defRPr>
                </a:lvl4pPr>
                <a:lvl5pPr>
                  <a:buChar cha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zh-CN" altLang="en-US"/>
                  <a:t>原方程</a:t>
                </a:r>
              </a:p>
            </p:txBody>
          </p:sp>
          <p:sp>
            <p:nvSpPr>
              <p:cNvPr id="289810" name="Line 18"/>
              <p:cNvSpPr>
                <a:spLocks noChangeShapeType="1"/>
              </p:cNvSpPr>
              <p:nvPr/>
            </p:nvSpPr>
            <p:spPr bwMode="auto">
              <a:xfrm>
                <a:off x="385" y="1298"/>
                <a:ext cx="45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811" name="Line 19"/>
              <p:cNvSpPr>
                <a:spLocks noChangeShapeType="1"/>
              </p:cNvSpPr>
              <p:nvPr/>
            </p:nvSpPr>
            <p:spPr bwMode="auto">
              <a:xfrm>
                <a:off x="385" y="1701"/>
                <a:ext cx="45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812" name="Line 20"/>
              <p:cNvSpPr>
                <a:spLocks noChangeShapeType="1"/>
              </p:cNvSpPr>
              <p:nvPr/>
            </p:nvSpPr>
            <p:spPr bwMode="auto">
              <a:xfrm>
                <a:off x="385" y="2341"/>
                <a:ext cx="45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813" name="Line 21"/>
              <p:cNvSpPr>
                <a:spLocks noChangeShapeType="1"/>
              </p:cNvSpPr>
              <p:nvPr/>
            </p:nvSpPr>
            <p:spPr bwMode="auto">
              <a:xfrm>
                <a:off x="385" y="2981"/>
                <a:ext cx="45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814" name="Line 22"/>
              <p:cNvSpPr>
                <a:spLocks noChangeShapeType="1"/>
              </p:cNvSpPr>
              <p:nvPr/>
            </p:nvSpPr>
            <p:spPr bwMode="auto">
              <a:xfrm>
                <a:off x="385" y="3621"/>
                <a:ext cx="45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815" name="Line 23"/>
              <p:cNvSpPr>
                <a:spLocks noChangeShapeType="1"/>
              </p:cNvSpPr>
              <p:nvPr/>
            </p:nvSpPr>
            <p:spPr bwMode="auto">
              <a:xfrm>
                <a:off x="385" y="1298"/>
                <a:ext cx="0" cy="23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816" name="Line 24"/>
              <p:cNvSpPr>
                <a:spLocks noChangeShapeType="1"/>
              </p:cNvSpPr>
              <p:nvPr/>
            </p:nvSpPr>
            <p:spPr bwMode="auto">
              <a:xfrm>
                <a:off x="1791" y="1298"/>
                <a:ext cx="0" cy="2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817" name="Line 25"/>
              <p:cNvSpPr>
                <a:spLocks noChangeShapeType="1"/>
              </p:cNvSpPr>
              <p:nvPr/>
            </p:nvSpPr>
            <p:spPr bwMode="auto">
              <a:xfrm>
                <a:off x="2925" y="1298"/>
                <a:ext cx="0" cy="2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818" name="Line 26"/>
              <p:cNvSpPr>
                <a:spLocks noChangeShapeType="1"/>
              </p:cNvSpPr>
              <p:nvPr/>
            </p:nvSpPr>
            <p:spPr bwMode="auto">
              <a:xfrm>
                <a:off x="4921" y="1298"/>
                <a:ext cx="0" cy="23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89819" name="Object 27"/>
            <p:cNvGraphicFramePr>
              <a:graphicFrameLocks noChangeAspect="1"/>
            </p:cNvGraphicFramePr>
            <p:nvPr/>
          </p:nvGraphicFramePr>
          <p:xfrm>
            <a:off x="431" y="2432"/>
            <a:ext cx="1329" cy="371"/>
          </p:xfrm>
          <a:graphic>
            <a:graphicData uri="http://schemas.openxmlformats.org/presentationml/2006/ole">
              <mc:AlternateContent xmlns:mc="http://schemas.openxmlformats.org/markup-compatibility/2006">
                <mc:Choice xmlns:v="urn:schemas-microsoft-com:vml" Requires="v">
                  <p:oleObj spid="_x0000_s15695" name="Equation" r:id="rId3" imgW="812447" imgH="203112" progId="Equation.DSMT4">
                    <p:embed/>
                  </p:oleObj>
                </mc:Choice>
                <mc:Fallback>
                  <p:oleObj name="Equation" r:id="rId3" imgW="812447"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2432"/>
                          <a:ext cx="1329"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20" name="Object 28"/>
            <p:cNvGraphicFramePr>
              <a:graphicFrameLocks noChangeAspect="1"/>
            </p:cNvGraphicFramePr>
            <p:nvPr/>
          </p:nvGraphicFramePr>
          <p:xfrm>
            <a:off x="476" y="2976"/>
            <a:ext cx="1256" cy="362"/>
          </p:xfrm>
          <a:graphic>
            <a:graphicData uri="http://schemas.openxmlformats.org/presentationml/2006/ole">
              <mc:AlternateContent xmlns:mc="http://schemas.openxmlformats.org/markup-compatibility/2006">
                <mc:Choice xmlns:v="urn:schemas-microsoft-com:vml" Requires="v">
                  <p:oleObj spid="_x0000_s15696" name="公式" r:id="rId5" imgW="977900" imgH="228600" progId="Equation.3">
                    <p:embed/>
                  </p:oleObj>
                </mc:Choice>
                <mc:Fallback>
                  <p:oleObj name="公式" r:id="rId5" imgW="97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2976"/>
                          <a:ext cx="1256"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21" name="Object 29"/>
            <p:cNvGraphicFramePr>
              <a:graphicFrameLocks noChangeAspect="1"/>
            </p:cNvGraphicFramePr>
            <p:nvPr/>
          </p:nvGraphicFramePr>
          <p:xfrm>
            <a:off x="476" y="1797"/>
            <a:ext cx="1225" cy="453"/>
          </p:xfrm>
          <a:graphic>
            <a:graphicData uri="http://schemas.openxmlformats.org/presentationml/2006/ole">
              <mc:AlternateContent xmlns:mc="http://schemas.openxmlformats.org/markup-compatibility/2006">
                <mc:Choice xmlns:v="urn:schemas-microsoft-com:vml" Requires="v">
                  <p:oleObj spid="_x0000_s15697" name="公式" r:id="rId7" imgW="698197" imgH="393529" progId="Equation.3">
                    <p:embed/>
                  </p:oleObj>
                </mc:Choice>
                <mc:Fallback>
                  <p:oleObj name="公式" r:id="rId7" imgW="698197"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1797"/>
                          <a:ext cx="1225"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22" name="Object 30"/>
            <p:cNvGraphicFramePr>
              <a:graphicFrameLocks noChangeAspect="1"/>
            </p:cNvGraphicFramePr>
            <p:nvPr/>
          </p:nvGraphicFramePr>
          <p:xfrm>
            <a:off x="2154" y="1751"/>
            <a:ext cx="726" cy="430"/>
          </p:xfrm>
          <a:graphic>
            <a:graphicData uri="http://schemas.openxmlformats.org/presentationml/2006/ole">
              <mc:AlternateContent xmlns:mc="http://schemas.openxmlformats.org/markup-compatibility/2006">
                <mc:Choice xmlns:v="urn:schemas-microsoft-com:vml" Requires="v">
                  <p:oleObj spid="_x0000_s15698" name="公式" r:id="rId9" imgW="418918" imgH="393529" progId="Equation.3">
                    <p:embed/>
                  </p:oleObj>
                </mc:Choice>
                <mc:Fallback>
                  <p:oleObj name="公式" r:id="rId9" imgW="418918"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4" y="1751"/>
                          <a:ext cx="726" cy="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23" name="Object 31"/>
            <p:cNvGraphicFramePr>
              <a:graphicFrameLocks noChangeAspect="1"/>
            </p:cNvGraphicFramePr>
            <p:nvPr/>
          </p:nvGraphicFramePr>
          <p:xfrm>
            <a:off x="3333" y="1887"/>
            <a:ext cx="1089" cy="272"/>
          </p:xfrm>
          <a:graphic>
            <a:graphicData uri="http://schemas.openxmlformats.org/presentationml/2006/ole">
              <mc:AlternateContent xmlns:mc="http://schemas.openxmlformats.org/markup-compatibility/2006">
                <mc:Choice xmlns:v="urn:schemas-microsoft-com:vml" Requires="v">
                  <p:oleObj spid="_x0000_s15699" name="公式" r:id="rId11" imgW="685800" imgH="203200" progId="Equation.3">
                    <p:embed/>
                  </p:oleObj>
                </mc:Choice>
                <mc:Fallback>
                  <p:oleObj name="公式" r:id="rId11" imgW="6858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3" y="1887"/>
                          <a:ext cx="108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24" name="Object 32"/>
            <p:cNvGraphicFramePr>
              <a:graphicFrameLocks noChangeAspect="1"/>
            </p:cNvGraphicFramePr>
            <p:nvPr/>
          </p:nvGraphicFramePr>
          <p:xfrm>
            <a:off x="2063" y="2568"/>
            <a:ext cx="924" cy="195"/>
          </p:xfrm>
          <a:graphic>
            <a:graphicData uri="http://schemas.openxmlformats.org/presentationml/2006/ole">
              <mc:AlternateContent xmlns:mc="http://schemas.openxmlformats.org/markup-compatibility/2006">
                <mc:Choice xmlns:v="urn:schemas-microsoft-com:vml" Requires="v">
                  <p:oleObj spid="_x0000_s15700" name="公式" r:id="rId13" imgW="532937" imgH="177646" progId="Equation.3">
                    <p:embed/>
                  </p:oleObj>
                </mc:Choice>
                <mc:Fallback>
                  <p:oleObj name="公式" r:id="rId13" imgW="532937" imgH="1776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3" y="2568"/>
                          <a:ext cx="924"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25" name="Object 33"/>
            <p:cNvGraphicFramePr>
              <a:graphicFrameLocks noChangeAspect="1"/>
            </p:cNvGraphicFramePr>
            <p:nvPr/>
          </p:nvGraphicFramePr>
          <p:xfrm>
            <a:off x="3333" y="2477"/>
            <a:ext cx="1089" cy="272"/>
          </p:xfrm>
          <a:graphic>
            <a:graphicData uri="http://schemas.openxmlformats.org/presentationml/2006/ole">
              <mc:AlternateContent xmlns:mc="http://schemas.openxmlformats.org/markup-compatibility/2006">
                <mc:Choice xmlns:v="urn:schemas-microsoft-com:vml" Requires="v">
                  <p:oleObj spid="_x0000_s15701" name="公式" r:id="rId15" imgW="685800" imgH="203200" progId="Equation.3">
                    <p:embed/>
                  </p:oleObj>
                </mc:Choice>
                <mc:Fallback>
                  <p:oleObj name="公式" r:id="rId15" imgW="685800" imgH="203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3" y="2477"/>
                          <a:ext cx="108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26" name="Object 34"/>
            <p:cNvGraphicFramePr>
              <a:graphicFrameLocks noChangeAspect="1"/>
            </p:cNvGraphicFramePr>
            <p:nvPr/>
          </p:nvGraphicFramePr>
          <p:xfrm>
            <a:off x="2063" y="3067"/>
            <a:ext cx="831" cy="299"/>
          </p:xfrm>
          <a:graphic>
            <a:graphicData uri="http://schemas.openxmlformats.org/presentationml/2006/ole">
              <mc:AlternateContent xmlns:mc="http://schemas.openxmlformats.org/markup-compatibility/2006">
                <mc:Choice xmlns:v="urn:schemas-microsoft-com:vml" Requires="v">
                  <p:oleObj spid="_x0000_s15702" name="公式" r:id="rId17" imgW="444307" imgH="203112" progId="Equation.3">
                    <p:embed/>
                  </p:oleObj>
                </mc:Choice>
                <mc:Fallback>
                  <p:oleObj name="公式" r:id="rId17" imgW="444307" imgH="2031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3" y="3067"/>
                          <a:ext cx="831"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27" name="Object 35"/>
            <p:cNvGraphicFramePr>
              <a:graphicFrameLocks noChangeAspect="1"/>
            </p:cNvGraphicFramePr>
            <p:nvPr/>
          </p:nvGraphicFramePr>
          <p:xfrm>
            <a:off x="3288" y="3112"/>
            <a:ext cx="1513" cy="272"/>
          </p:xfrm>
          <a:graphic>
            <a:graphicData uri="http://schemas.openxmlformats.org/presentationml/2006/ole">
              <mc:AlternateContent xmlns:mc="http://schemas.openxmlformats.org/markup-compatibility/2006">
                <mc:Choice xmlns:v="urn:schemas-microsoft-com:vml" Requires="v">
                  <p:oleObj spid="_x0000_s15703" name="公式" r:id="rId19" imgW="952087" imgH="203112" progId="Equation.3">
                    <p:embed/>
                  </p:oleObj>
                </mc:Choice>
                <mc:Fallback>
                  <p:oleObj name="公式" r:id="rId19" imgW="952087" imgH="20311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8" y="3112"/>
                          <a:ext cx="151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5270260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805996" y="414339"/>
            <a:ext cx="7200900" cy="592138"/>
          </a:xfrm>
          <a:solidFill>
            <a:srgbClr val="00FFFF"/>
          </a:solidFill>
        </p:spPr>
        <p:txBody>
          <a:bodyPr/>
          <a:lstStyle/>
          <a:p>
            <a:r>
              <a:rPr lang="zh-CN" altLang="en-US" sz="3200" b="1" dirty="0">
                <a:solidFill>
                  <a:srgbClr val="FF0101"/>
                </a:solidFill>
                <a:effectLst>
                  <a:outerShdw blurRad="38100" dist="38100" dir="2700000" algn="tl">
                    <a:srgbClr val="000000"/>
                  </a:outerShdw>
                </a:effectLst>
                <a:latin typeface="黑体" panose="02010609060101010101" pitchFamily="49" charset="-122"/>
                <a:ea typeface="黑体" panose="02010609060101010101" pitchFamily="49" charset="-122"/>
              </a:rPr>
              <a:t>第五节  时间数列自相关与自回归分析</a:t>
            </a:r>
          </a:p>
        </p:txBody>
      </p:sp>
      <p:sp>
        <p:nvSpPr>
          <p:cNvPr id="299011" name="Rectangle 3"/>
          <p:cNvSpPr>
            <a:spLocks noGrp="1" noChangeArrowheads="1"/>
          </p:cNvSpPr>
          <p:nvPr>
            <p:ph type="body" sz="half" idx="1"/>
          </p:nvPr>
        </p:nvSpPr>
        <p:spPr>
          <a:xfrm>
            <a:off x="1919289" y="1700213"/>
            <a:ext cx="8135937" cy="4608512"/>
          </a:xfrm>
        </p:spPr>
        <p:txBody>
          <a:bodyPr>
            <a:normAutofit lnSpcReduction="10000"/>
          </a:bodyPr>
          <a:lstStyle/>
          <a:p>
            <a:pPr>
              <a:lnSpc>
                <a:spcPct val="90000"/>
              </a:lnSpc>
            </a:pPr>
            <a:r>
              <a:rPr lang="zh-CN" altLang="en-US" b="1" dirty="0"/>
              <a:t>时间数列自身相关：</a:t>
            </a:r>
            <a:r>
              <a:rPr lang="zh-CN" altLang="en-US" sz="2400" b="1" dirty="0"/>
              <a:t>指一个变量自身随时间的不同，其值在前后期</a:t>
            </a:r>
            <a:r>
              <a:rPr lang="en-US" altLang="zh-CN" sz="2400" b="1" dirty="0"/>
              <a:t>(</a:t>
            </a:r>
            <a:r>
              <a:rPr lang="zh-CN" altLang="en-US" sz="2400" b="1" dirty="0"/>
              <a:t>前一期或前几期</a:t>
            </a:r>
            <a:r>
              <a:rPr lang="en-US" altLang="zh-CN" sz="2400" b="1" dirty="0"/>
              <a:t>)</a:t>
            </a:r>
            <a:r>
              <a:rPr lang="zh-CN" altLang="en-US" sz="2400" b="1" dirty="0"/>
              <a:t>之间表现出一定的依存关系</a:t>
            </a:r>
            <a:r>
              <a:rPr lang="en-US" altLang="zh-CN" sz="2400" b="1" dirty="0"/>
              <a:t>.</a:t>
            </a:r>
          </a:p>
          <a:p>
            <a:pPr>
              <a:lnSpc>
                <a:spcPct val="90000"/>
              </a:lnSpc>
            </a:pPr>
            <a:r>
              <a:rPr lang="zh-CN" altLang="en-US" sz="2400" b="1" dirty="0"/>
              <a:t>例如本年产品产量与上一年产量有关</a:t>
            </a:r>
            <a:r>
              <a:rPr lang="en-US" altLang="zh-CN" sz="2400" b="1" dirty="0"/>
              <a:t>,</a:t>
            </a:r>
            <a:r>
              <a:rPr lang="zh-CN" altLang="en-US" sz="2400" b="1" dirty="0"/>
              <a:t>可用上年的产品产量与本年的产量进行分析</a:t>
            </a:r>
            <a:r>
              <a:rPr lang="en-US" altLang="zh-CN" sz="2400" b="1" dirty="0"/>
              <a:t>,</a:t>
            </a:r>
            <a:r>
              <a:rPr lang="zh-CN" altLang="en-US" sz="2400" b="1" dirty="0"/>
              <a:t>又如荔枝的产量有大小之分</a:t>
            </a:r>
            <a:r>
              <a:rPr lang="en-US" altLang="zh-CN" sz="2400" b="1" dirty="0"/>
              <a:t>,</a:t>
            </a:r>
            <a:r>
              <a:rPr lang="zh-CN" altLang="en-US" sz="2400" b="1" dirty="0"/>
              <a:t>其本年的产</a:t>
            </a:r>
            <a:fld id="{169740B6-F810-4BF7-A0D6-4B0ACCC8E913}" type="slidenum">
              <a:rPr lang="zh-CN" altLang="en-US" sz="2400" b="1"/>
              <a:pPr>
                <a:lnSpc>
                  <a:spcPct val="90000"/>
                </a:lnSpc>
              </a:pPr>
              <a:t>51</a:t>
            </a:fld>
            <a:r>
              <a:rPr lang="zh-CN" altLang="en-US" sz="2400" b="1" dirty="0"/>
              <a:t>量与前两年的产量有关</a:t>
            </a:r>
            <a:r>
              <a:rPr lang="en-US" altLang="zh-CN" sz="2400" b="1" dirty="0"/>
              <a:t>,</a:t>
            </a:r>
            <a:r>
              <a:rPr lang="zh-CN" altLang="en-US" sz="2400" b="1" dirty="0"/>
              <a:t>可用前两年的产量与今年的产量进行相关分析</a:t>
            </a:r>
            <a:r>
              <a:rPr lang="en-US" altLang="zh-CN" sz="2400" b="1" dirty="0"/>
              <a:t>,</a:t>
            </a:r>
            <a:r>
              <a:rPr lang="zh-CN" altLang="en-US" sz="2400" b="1" dirty="0"/>
              <a:t>这种自身回归方程</a:t>
            </a:r>
            <a:r>
              <a:rPr lang="en-US" altLang="zh-CN" sz="2400" b="1" dirty="0"/>
              <a:t>,</a:t>
            </a:r>
            <a:r>
              <a:rPr lang="zh-CN" altLang="en-US" sz="2400" b="1" dirty="0"/>
              <a:t>对与掌握社会经济现象发展的规律性和进行经济预测决策都有重要作用</a:t>
            </a:r>
          </a:p>
          <a:p>
            <a:pPr>
              <a:lnSpc>
                <a:spcPct val="90000"/>
              </a:lnSpc>
            </a:pPr>
            <a:endParaRPr lang="en-US" altLang="zh-CN" b="1" dirty="0" smtClean="0"/>
          </a:p>
          <a:p>
            <a:pPr>
              <a:lnSpc>
                <a:spcPct val="90000"/>
              </a:lnSpc>
            </a:pPr>
            <a:r>
              <a:rPr lang="zh-CN" altLang="en-US" b="1" dirty="0" smtClean="0"/>
              <a:t>简单</a:t>
            </a:r>
            <a:r>
              <a:rPr lang="zh-CN" altLang="en-US" b="1" dirty="0"/>
              <a:t>自身回归方程</a:t>
            </a:r>
          </a:p>
          <a:p>
            <a:pPr>
              <a:lnSpc>
                <a:spcPct val="90000"/>
              </a:lnSpc>
            </a:pPr>
            <a:r>
              <a:rPr lang="zh-CN" altLang="en-US" b="1" dirty="0"/>
              <a:t>参数</a:t>
            </a:r>
            <a:r>
              <a:rPr lang="en-US" altLang="zh-CN" b="1" dirty="0"/>
              <a:t>a</a:t>
            </a:r>
            <a:r>
              <a:rPr lang="zh-CN" altLang="en-US" b="1" dirty="0"/>
              <a:t>，</a:t>
            </a:r>
            <a:r>
              <a:rPr lang="en-US" altLang="zh-CN" b="1" dirty="0"/>
              <a:t>b</a:t>
            </a:r>
            <a:r>
              <a:rPr lang="zh-CN" altLang="en-US" b="1" dirty="0"/>
              <a:t>的估计与一元线性回归类似</a:t>
            </a:r>
            <a:r>
              <a:rPr lang="zh-CN" altLang="en-US" b="1" dirty="0" smtClean="0"/>
              <a:t>。</a:t>
            </a:r>
            <a:endParaRPr lang="zh-CN" altLang="en-US" b="1" dirty="0"/>
          </a:p>
        </p:txBody>
      </p:sp>
      <p:graphicFrame>
        <p:nvGraphicFramePr>
          <p:cNvPr id="299012" name="Object 4"/>
          <p:cNvGraphicFramePr>
            <a:graphicFrameLocks noGrp="1" noChangeAspect="1"/>
          </p:cNvGraphicFramePr>
          <p:nvPr>
            <p:ph sz="half" idx="2"/>
            <p:extLst>
              <p:ext uri="{D42A27DB-BD31-4B8C-83A1-F6EECF244321}">
                <p14:modId xmlns:p14="http://schemas.microsoft.com/office/powerpoint/2010/main" val="1489986553"/>
              </p:ext>
            </p:extLst>
          </p:nvPr>
        </p:nvGraphicFramePr>
        <p:xfrm>
          <a:off x="2692401" y="4254954"/>
          <a:ext cx="2808288" cy="441325"/>
        </p:xfrm>
        <a:graphic>
          <a:graphicData uri="http://schemas.openxmlformats.org/presentationml/2006/ole">
            <mc:AlternateContent xmlns:mc="http://schemas.openxmlformats.org/markup-compatibility/2006">
              <mc:Choice xmlns:v="urn:schemas-microsoft-com:vml" Requires="v">
                <p:oleObj spid="_x0000_s16423" name="公式" r:id="rId3" imgW="800100" imgH="228600" progId="Equation.3">
                  <p:embed/>
                </p:oleObj>
              </mc:Choice>
              <mc:Fallback>
                <p:oleObj name="公式" r:id="rId3" imgW="800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01" y="4254954"/>
                        <a:ext cx="2808288" cy="4413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8232248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649288" y="260350"/>
            <a:ext cx="6480175" cy="700088"/>
          </a:xfrm>
          <a:solidFill>
            <a:srgbClr val="00FFFF"/>
          </a:solidFill>
        </p:spPr>
        <p:txBody>
          <a:bodyPr/>
          <a:lstStyle/>
          <a:p>
            <a:r>
              <a:rPr lang="zh-CN" altLang="en-US" sz="3600" b="1">
                <a:solidFill>
                  <a:srgbClr val="FF0101"/>
                </a:solidFill>
                <a:latin typeface="黑体" panose="02010609060101010101" pitchFamily="49" charset="-122"/>
                <a:ea typeface="黑体" panose="02010609060101010101" pitchFamily="49" charset="-122"/>
              </a:rPr>
              <a:t>第六节   复相关与复回归分析</a:t>
            </a:r>
          </a:p>
        </p:txBody>
      </p:sp>
      <p:sp>
        <p:nvSpPr>
          <p:cNvPr id="300035" name="Rectangle 3"/>
          <p:cNvSpPr>
            <a:spLocks noGrp="1" noChangeArrowheads="1"/>
          </p:cNvSpPr>
          <p:nvPr>
            <p:ph type="body" sz="half" idx="1"/>
          </p:nvPr>
        </p:nvSpPr>
        <p:spPr>
          <a:xfrm>
            <a:off x="1774825" y="1773238"/>
            <a:ext cx="8458200" cy="3657600"/>
          </a:xfrm>
        </p:spPr>
        <p:txBody>
          <a:bodyPr>
            <a:normAutofit fontScale="85000" lnSpcReduction="20000"/>
          </a:bodyPr>
          <a:lstStyle/>
          <a:p>
            <a:pPr>
              <a:lnSpc>
                <a:spcPct val="90000"/>
              </a:lnSpc>
            </a:pPr>
            <a:r>
              <a:rPr lang="zh-CN" altLang="en-US" b="1"/>
              <a:t>一、复相关与复回归分析的概念与种类</a:t>
            </a:r>
          </a:p>
          <a:p>
            <a:pPr>
              <a:lnSpc>
                <a:spcPct val="130000"/>
              </a:lnSpc>
            </a:pPr>
            <a:r>
              <a:rPr lang="zh-CN" altLang="en-US" sz="2400" b="1"/>
              <a:t>复相关（多元相关）：多个变量之间的依存关系。</a:t>
            </a:r>
          </a:p>
          <a:p>
            <a:pPr>
              <a:lnSpc>
                <a:spcPct val="130000"/>
              </a:lnSpc>
            </a:pPr>
            <a:r>
              <a:rPr lang="zh-CN" altLang="en-US" sz="2400" b="1"/>
              <a:t>复回归（多元回归）：根据一个因变量和多个自变量之间的关系建立的回归方程。</a:t>
            </a:r>
          </a:p>
          <a:p>
            <a:pPr>
              <a:lnSpc>
                <a:spcPct val="130000"/>
              </a:lnSpc>
            </a:pPr>
            <a:r>
              <a:rPr lang="zh-CN" altLang="en-US" sz="2400" b="1"/>
              <a:t>复回归按照自变量的多少可以分为：</a:t>
            </a:r>
          </a:p>
          <a:p>
            <a:pPr>
              <a:lnSpc>
                <a:spcPct val="130000"/>
              </a:lnSpc>
            </a:pPr>
            <a:r>
              <a:rPr lang="zh-CN" altLang="en-US" sz="2400" b="1"/>
              <a:t>二元线性回归：</a:t>
            </a:r>
          </a:p>
          <a:p>
            <a:pPr>
              <a:lnSpc>
                <a:spcPct val="130000"/>
              </a:lnSpc>
            </a:pPr>
            <a:r>
              <a:rPr lang="zh-CN" altLang="en-US" sz="2400" b="1"/>
              <a:t>三元线性回归：</a:t>
            </a:r>
          </a:p>
          <a:p>
            <a:pPr>
              <a:lnSpc>
                <a:spcPct val="130000"/>
              </a:lnSpc>
            </a:pPr>
            <a:r>
              <a:rPr lang="en-US" altLang="zh-CN" sz="2400" b="1"/>
              <a:t>n</a:t>
            </a:r>
            <a:r>
              <a:rPr lang="zh-CN" altLang="en-US" sz="2400" b="1"/>
              <a:t>元线性回归：</a:t>
            </a:r>
          </a:p>
        </p:txBody>
      </p:sp>
      <p:graphicFrame>
        <p:nvGraphicFramePr>
          <p:cNvPr id="300036" name="Object 4"/>
          <p:cNvGraphicFramePr>
            <a:graphicFrameLocks noGrp="1" noChangeAspect="1"/>
          </p:cNvGraphicFramePr>
          <p:nvPr>
            <p:ph sz="quarter" idx="2"/>
            <p:extLst>
              <p:ext uri="{D42A27DB-BD31-4B8C-83A1-F6EECF244321}">
                <p14:modId xmlns:p14="http://schemas.microsoft.com/office/powerpoint/2010/main" val="1719958574"/>
              </p:ext>
            </p:extLst>
          </p:nvPr>
        </p:nvGraphicFramePr>
        <p:xfrm>
          <a:off x="4304847" y="3800931"/>
          <a:ext cx="1744662" cy="568325"/>
        </p:xfrm>
        <a:graphic>
          <a:graphicData uri="http://schemas.openxmlformats.org/presentationml/2006/ole">
            <mc:AlternateContent xmlns:mc="http://schemas.openxmlformats.org/markup-compatibility/2006">
              <mc:Choice xmlns:v="urn:schemas-microsoft-com:vml" Requires="v">
                <p:oleObj spid="_x0000_s17521" name="公式" r:id="rId3" imgW="1143000" imgH="228600" progId="Equation.3">
                  <p:embed/>
                </p:oleObj>
              </mc:Choice>
              <mc:Fallback>
                <p:oleObj name="公式" r:id="rId3" imgW="1143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847" y="3800931"/>
                        <a:ext cx="1744662"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37" name="Object 5"/>
          <p:cNvGraphicFramePr>
            <a:graphicFrameLocks noGrp="1" noChangeAspect="1"/>
          </p:cNvGraphicFramePr>
          <p:nvPr>
            <p:ph sz="quarter" idx="3"/>
            <p:extLst>
              <p:ext uri="{D42A27DB-BD31-4B8C-83A1-F6EECF244321}">
                <p14:modId xmlns:p14="http://schemas.microsoft.com/office/powerpoint/2010/main" val="3233463130"/>
              </p:ext>
            </p:extLst>
          </p:nvPr>
        </p:nvGraphicFramePr>
        <p:xfrm>
          <a:off x="4304847" y="4406674"/>
          <a:ext cx="2617788" cy="471488"/>
        </p:xfrm>
        <a:graphic>
          <a:graphicData uri="http://schemas.openxmlformats.org/presentationml/2006/ole">
            <mc:AlternateContent xmlns:mc="http://schemas.openxmlformats.org/markup-compatibility/2006">
              <mc:Choice xmlns:v="urn:schemas-microsoft-com:vml" Requires="v">
                <p:oleObj spid="_x0000_s17522" name="公式" r:id="rId5" imgW="1524000" imgH="228600" progId="Equation.3">
                  <p:embed/>
                </p:oleObj>
              </mc:Choice>
              <mc:Fallback>
                <p:oleObj name="公式" r:id="rId5" imgW="15240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4847" y="4406674"/>
                        <a:ext cx="261778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38" name="Object 6"/>
          <p:cNvGraphicFramePr>
            <a:graphicFrameLocks noChangeAspect="1"/>
          </p:cNvGraphicFramePr>
          <p:nvPr>
            <p:extLst>
              <p:ext uri="{D42A27DB-BD31-4B8C-83A1-F6EECF244321}">
                <p14:modId xmlns:p14="http://schemas.microsoft.com/office/powerpoint/2010/main" val="2191579429"/>
              </p:ext>
            </p:extLst>
          </p:nvPr>
        </p:nvGraphicFramePr>
        <p:xfrm>
          <a:off x="4247131" y="4890182"/>
          <a:ext cx="3938587" cy="465138"/>
        </p:xfrm>
        <a:graphic>
          <a:graphicData uri="http://schemas.openxmlformats.org/presentationml/2006/ole">
            <mc:AlternateContent xmlns:mc="http://schemas.openxmlformats.org/markup-compatibility/2006">
              <mc:Choice xmlns:v="urn:schemas-microsoft-com:vml" Requires="v">
                <p:oleObj spid="_x0000_s17523" name="公式" r:id="rId7" imgW="1689100" imgH="228600" progId="Equation.3">
                  <p:embed/>
                </p:oleObj>
              </mc:Choice>
              <mc:Fallback>
                <p:oleObj name="公式" r:id="rId7" imgW="1689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7131" y="4890182"/>
                        <a:ext cx="3938587"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259673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617764" y="84138"/>
            <a:ext cx="7772400" cy="1143000"/>
          </a:xfrm>
        </p:spPr>
        <p:txBody>
          <a:bodyPr/>
          <a:lstStyle/>
          <a:p>
            <a:r>
              <a:rPr lang="zh-CN" altLang="en-US" sz="3600" b="1" dirty="0">
                <a:ea typeface="黑体" panose="02010609060101010101" pitchFamily="49" charset="-122"/>
              </a:rPr>
              <a:t>二、二元线性回归分析</a:t>
            </a:r>
          </a:p>
        </p:txBody>
      </p:sp>
      <p:sp>
        <p:nvSpPr>
          <p:cNvPr id="302083" name="Rectangle 3"/>
          <p:cNvSpPr>
            <a:spLocks noGrp="1" noChangeArrowheads="1"/>
          </p:cNvSpPr>
          <p:nvPr>
            <p:ph type="body" sz="half" idx="1"/>
          </p:nvPr>
        </p:nvSpPr>
        <p:spPr>
          <a:xfrm>
            <a:off x="2209801" y="1828800"/>
            <a:ext cx="8062913" cy="3657600"/>
          </a:xfrm>
        </p:spPr>
        <p:txBody>
          <a:bodyPr/>
          <a:lstStyle/>
          <a:p>
            <a:r>
              <a:rPr lang="en-US" altLang="zh-CN" b="1" dirty="0"/>
              <a:t>1</a:t>
            </a:r>
            <a:r>
              <a:rPr lang="zh-CN" altLang="en-US" b="1" dirty="0"/>
              <a:t>、二元回归方程的确定</a:t>
            </a:r>
          </a:p>
          <a:p>
            <a:endParaRPr lang="zh-CN" altLang="en-US" b="1" dirty="0"/>
          </a:p>
          <a:p>
            <a:endParaRPr lang="zh-CN" altLang="en-US" b="1" dirty="0"/>
          </a:p>
          <a:p>
            <a:r>
              <a:rPr lang="en-US" altLang="zh-CN" b="1" dirty="0"/>
              <a:t>2</a:t>
            </a:r>
            <a:r>
              <a:rPr lang="zh-CN" altLang="en-US" b="1" dirty="0"/>
              <a:t>、参数的估计：最小二乘法</a:t>
            </a:r>
          </a:p>
          <a:p>
            <a:r>
              <a:rPr lang="en-US" altLang="zh-CN" b="1" dirty="0"/>
              <a:t>3</a:t>
            </a:r>
            <a:r>
              <a:rPr lang="zh-CN" altLang="en-US" b="1" dirty="0"/>
              <a:t>、复相关系数：</a:t>
            </a:r>
          </a:p>
          <a:p>
            <a:pPr>
              <a:buFont typeface="Wingdings" panose="05000000000000000000" pitchFamily="2" charset="2"/>
              <a:buNone/>
            </a:pPr>
            <a:r>
              <a:rPr lang="zh-CN" altLang="en-US" b="1" dirty="0"/>
              <a:t>     表示一个因变量与多个子变量之间的相关</a:t>
            </a:r>
          </a:p>
          <a:p>
            <a:pPr>
              <a:buFont typeface="Wingdings" panose="05000000000000000000" pitchFamily="2" charset="2"/>
              <a:buNone/>
            </a:pPr>
            <a:r>
              <a:rPr lang="zh-CN" altLang="en-US" b="1" dirty="0"/>
              <a:t>     程度的指标。</a:t>
            </a:r>
          </a:p>
          <a:p>
            <a:endParaRPr lang="zh-CN" altLang="en-US" b="1" dirty="0"/>
          </a:p>
        </p:txBody>
      </p:sp>
      <p:graphicFrame>
        <p:nvGraphicFramePr>
          <p:cNvPr id="302084" name="Object 4"/>
          <p:cNvGraphicFramePr>
            <a:graphicFrameLocks noGrp="1" noChangeAspect="1"/>
          </p:cNvGraphicFramePr>
          <p:nvPr>
            <p:ph sz="quarter" idx="2"/>
          </p:nvPr>
        </p:nvGraphicFramePr>
        <p:xfrm>
          <a:off x="4800601" y="2420938"/>
          <a:ext cx="3465513" cy="728662"/>
        </p:xfrm>
        <a:graphic>
          <a:graphicData uri="http://schemas.openxmlformats.org/presentationml/2006/ole">
            <mc:AlternateContent xmlns:mc="http://schemas.openxmlformats.org/markup-compatibility/2006">
              <mc:Choice xmlns:v="urn:schemas-microsoft-com:vml" Requires="v">
                <p:oleObj spid="_x0000_s18508" name="公式" r:id="rId3" imgW="1143000" imgH="228600" progId="Equation.3">
                  <p:embed/>
                </p:oleObj>
              </mc:Choice>
              <mc:Fallback>
                <p:oleObj name="公式" r:id="rId3" imgW="1143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2420938"/>
                        <a:ext cx="3465513" cy="7286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085" name="Object 5"/>
          <p:cNvGraphicFramePr>
            <a:graphicFrameLocks noGrp="1" noChangeAspect="1"/>
          </p:cNvGraphicFramePr>
          <p:nvPr>
            <p:ph sz="quarter" idx="3"/>
          </p:nvPr>
        </p:nvGraphicFramePr>
        <p:xfrm>
          <a:off x="5016500" y="5084763"/>
          <a:ext cx="2628900" cy="1268412"/>
        </p:xfrm>
        <a:graphic>
          <a:graphicData uri="http://schemas.openxmlformats.org/presentationml/2006/ole">
            <mc:AlternateContent xmlns:mc="http://schemas.openxmlformats.org/markup-compatibility/2006">
              <mc:Choice xmlns:v="urn:schemas-microsoft-com:vml" Requires="v">
                <p:oleObj spid="_x0000_s18509" name="公式" r:id="rId5" imgW="1104900" imgH="533400" progId="Equation.3">
                  <p:embed/>
                </p:oleObj>
              </mc:Choice>
              <mc:Fallback>
                <p:oleObj name="公式" r:id="rId5" imgW="1104900" imgH="533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0" y="5084763"/>
                        <a:ext cx="2628900" cy="126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485692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1992313" y="1989138"/>
            <a:ext cx="8424862" cy="3816350"/>
          </a:xfrm>
        </p:spPr>
        <p:txBody>
          <a:bodyPr/>
          <a:lstStyle/>
          <a:p>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、估计标准误</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r>
            <a:br>
              <a:rPr lang="zh-CN" altLang="en-US" sz="2800" b="1" dirty="0">
                <a:latin typeface="黑体" panose="02010609060101010101" pitchFamily="49" charset="-122"/>
                <a:ea typeface="黑体" panose="02010609060101010101" pitchFamily="49" charset="-122"/>
              </a:rPr>
            </a:b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、检验：</a:t>
            </a:r>
            <a:r>
              <a:rPr lang="en-US" altLang="zh-CN" sz="2800" b="1" dirty="0">
                <a:latin typeface="黑体" panose="02010609060101010101" pitchFamily="49" charset="-122"/>
                <a:ea typeface="黑体" panose="02010609060101010101" pitchFamily="49" charset="-122"/>
              </a:rPr>
              <a:t>R</a:t>
            </a:r>
            <a:r>
              <a:rPr lang="zh-CN" altLang="en-US" sz="2800" b="1" dirty="0">
                <a:latin typeface="黑体" panose="02010609060101010101" pitchFamily="49" charset="-122"/>
                <a:ea typeface="黑体" panose="02010609060101010101" pitchFamily="49" charset="-122"/>
              </a:rPr>
              <a:t>检验</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r>
            <a:br>
              <a:rPr lang="zh-CN" altLang="en-US" sz="2800" b="1" dirty="0">
                <a:latin typeface="黑体" panose="02010609060101010101" pitchFamily="49" charset="-122"/>
                <a:ea typeface="黑体" panose="02010609060101010101" pitchFamily="49" charset="-122"/>
              </a:rPr>
            </a:b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、预测：点预测，区间预测同简单线形回归类似。</a:t>
            </a:r>
          </a:p>
        </p:txBody>
      </p:sp>
      <p:graphicFrame>
        <p:nvGraphicFramePr>
          <p:cNvPr id="331780" name="Object 4"/>
          <p:cNvGraphicFramePr>
            <a:graphicFrameLocks noGrp="1" noChangeAspect="1"/>
          </p:cNvGraphicFramePr>
          <p:nvPr>
            <p:ph sz="half" idx="2"/>
            <p:extLst>
              <p:ext uri="{D42A27DB-BD31-4B8C-83A1-F6EECF244321}">
                <p14:modId xmlns:p14="http://schemas.microsoft.com/office/powerpoint/2010/main" val="3335515932"/>
              </p:ext>
            </p:extLst>
          </p:nvPr>
        </p:nvGraphicFramePr>
        <p:xfrm>
          <a:off x="4008438" y="2492375"/>
          <a:ext cx="3810000" cy="1771650"/>
        </p:xfrm>
        <a:graphic>
          <a:graphicData uri="http://schemas.openxmlformats.org/presentationml/2006/ole">
            <mc:AlternateContent xmlns:mc="http://schemas.openxmlformats.org/markup-compatibility/2006">
              <mc:Choice xmlns:v="urn:schemas-microsoft-com:vml" Requires="v">
                <p:oleObj spid="_x0000_s19495" name="公式" r:id="rId3" imgW="1155700" imgH="482600" progId="Equation.3">
                  <p:embed/>
                </p:oleObj>
              </mc:Choice>
              <mc:Fallback>
                <p:oleObj name="公式" r:id="rId3" imgW="11557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2492375"/>
                        <a:ext cx="38100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4249137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矩形 8"/>
              <p:cNvSpPr/>
              <p:nvPr/>
            </p:nvSpPr>
            <p:spPr>
              <a:xfrm>
                <a:off x="124045" y="170665"/>
                <a:ext cx="11720623" cy="3108543"/>
              </a:xfrm>
              <a:prstGeom prst="rect">
                <a:avLst/>
              </a:prstGeom>
            </p:spPr>
            <p:txBody>
              <a:bodyPr wrap="square">
                <a:spAutoFit/>
              </a:bodyPr>
              <a:lstStyle/>
              <a:p>
                <a:pPr marL="742950" lvl="1" indent="-285750" algn="just">
                  <a:lnSpc>
                    <a:spcPct val="110000"/>
                  </a:lnSpc>
                  <a:spcAft>
                    <a:spcPts val="0"/>
                  </a:spcAft>
                  <a:buFont typeface="+mj-lt"/>
                  <a:buAutoNum type="arabicPeriod"/>
                </a:pPr>
                <a:r>
                  <a:rPr lang="zh-CN" altLang="zh-CN" sz="2000" kern="100" dirty="0">
                    <a:latin typeface="Times New Roman" panose="02020603050405020304" pitchFamily="18" charset="0"/>
                    <a:cs typeface="Times New Roman" panose="02020603050405020304" pitchFamily="18" charset="0"/>
                  </a:rPr>
                  <a:t>为研究食品支出和家庭收入的关系，随机抽取了</a:t>
                </a:r>
                <a:r>
                  <a:rPr lang="en-US" altLang="zh-CN" sz="2000" kern="100" dirty="0">
                    <a:latin typeface="Times New Roman" panose="02020603050405020304" pitchFamily="18" charset="0"/>
                    <a:cs typeface="Times New Roman" panose="02020603050405020304" pitchFamily="18" charset="0"/>
                  </a:rPr>
                  <a:t>10</a:t>
                </a:r>
                <a:r>
                  <a:rPr lang="zh-CN" altLang="zh-CN" sz="2000" kern="100" dirty="0">
                    <a:latin typeface="Times New Roman" panose="02020603050405020304" pitchFamily="18" charset="0"/>
                    <a:cs typeface="Times New Roman" panose="02020603050405020304" pitchFamily="18" charset="0"/>
                  </a:rPr>
                  <a:t>个家庭的样本，得到的数据如下表所示。（</a:t>
                </a:r>
                <a:r>
                  <a:rPr lang="en-US" altLang="zh-CN" sz="2000" kern="100" dirty="0">
                    <a:latin typeface="Times New Roman" panose="02020603050405020304" pitchFamily="18" charset="0"/>
                    <a:cs typeface="Times New Roman" panose="02020603050405020304" pitchFamily="18" charset="0"/>
                  </a:rPr>
                  <a:t>1</a:t>
                </a:r>
                <a:r>
                  <a:rPr lang="zh-CN" altLang="zh-CN" sz="2000" kern="100" dirty="0">
                    <a:latin typeface="Times New Roman" panose="02020603050405020304" pitchFamily="18" charset="0"/>
                    <a:cs typeface="Times New Roman" panose="02020603050405020304" pitchFamily="18" charset="0"/>
                  </a:rPr>
                  <a:t>）试求</a:t>
                </a:r>
                <a:r>
                  <a:rPr lang="zh-CN" altLang="zh-CN" sz="2000" kern="100" dirty="0" smtClean="0">
                    <a:latin typeface="Times New Roman" panose="02020603050405020304" pitchFamily="18" charset="0"/>
                    <a:cs typeface="Times New Roman" panose="02020603050405020304" pitchFamily="18" charset="0"/>
                  </a:rPr>
                  <a:t>回归方</a:t>
                </a:r>
                <a:r>
                  <a:rPr lang="zh-CN" altLang="zh-CN" sz="2000" kern="100" dirty="0" smtClean="0">
                    <a:latin typeface="Times New Roman" panose="02020603050405020304" pitchFamily="18" charset="0"/>
                    <a:cs typeface="宋体" panose="02010600030101010101" pitchFamily="2" charset="-122"/>
                  </a:rPr>
                  <a:t>程</a:t>
                </a:r>
                <a:r>
                  <a:rPr lang="zh-CN" altLang="zh-CN" sz="2000" kern="100" dirty="0">
                    <a:latin typeface="Times New Roman" panose="02020603050405020304" pitchFamily="18" charset="0"/>
                    <a:cs typeface="宋体" panose="02010600030101010101" pitchFamily="2" charset="-122"/>
                  </a:rPr>
                  <a:t>；（</a:t>
                </a:r>
                <a:r>
                  <a:rPr lang="en-US" altLang="zh-CN" sz="2000" kern="100" dirty="0">
                    <a:latin typeface="Times New Roman" panose="02020603050405020304" pitchFamily="18" charset="0"/>
                    <a:cs typeface="宋体" panose="02010600030101010101" pitchFamily="2" charset="-122"/>
                  </a:rPr>
                  <a:t>2</a:t>
                </a:r>
                <a:r>
                  <a:rPr lang="zh-CN" altLang="zh-CN" sz="2000" kern="100" dirty="0">
                    <a:latin typeface="Times New Roman" panose="02020603050405020304" pitchFamily="18" charset="0"/>
                    <a:cs typeface="宋体" panose="02010600030101010101" pitchFamily="2" charset="-122"/>
                  </a:rPr>
                  <a:t>）试求相关系数及拟合度，并说明两个变量之间相关关系强弱；（</a:t>
                </a:r>
                <a:r>
                  <a:rPr lang="en-US" altLang="zh-CN" sz="2000" kern="100" dirty="0">
                    <a:latin typeface="Times New Roman" panose="02020603050405020304" pitchFamily="18" charset="0"/>
                    <a:cs typeface="宋体" panose="02010600030101010101" pitchFamily="2" charset="-122"/>
                  </a:rPr>
                  <a:t>3</a:t>
                </a:r>
                <a:r>
                  <a:rPr lang="zh-CN" altLang="zh-CN" sz="2000" kern="100" dirty="0">
                    <a:latin typeface="Times New Roman" panose="02020603050405020304" pitchFamily="18" charset="0"/>
                    <a:cs typeface="宋体" panose="02010600030101010101" pitchFamily="2" charset="-122"/>
                  </a:rPr>
                  <a:t>）显著性水平</a:t>
                </a:r>
                <a:r>
                  <a:rPr lang="en-US" altLang="zh-CN" sz="2000" kern="100" dirty="0">
                    <a:latin typeface="Times New Roman" panose="02020603050405020304" pitchFamily="18" charset="0"/>
                    <a:cs typeface="宋体" panose="02010600030101010101" pitchFamily="2" charset="-122"/>
                  </a:rPr>
                  <a:t>0.05</a:t>
                </a:r>
                <a:r>
                  <a:rPr lang="zh-CN" altLang="zh-CN" sz="2000" kern="100" dirty="0">
                    <a:latin typeface="Times New Roman" panose="02020603050405020304" pitchFamily="18" charset="0"/>
                    <a:cs typeface="宋体" panose="02010600030101010101" pitchFamily="2" charset="-122"/>
                  </a:rPr>
                  <a:t>下，检验相关系数的显著性；（</a:t>
                </a:r>
                <a:r>
                  <a:rPr lang="en-US" altLang="zh-CN" sz="2000" kern="100" dirty="0">
                    <a:latin typeface="Times New Roman" panose="02020603050405020304" pitchFamily="18" charset="0"/>
                    <a:cs typeface="宋体" panose="02010600030101010101" pitchFamily="2" charset="-122"/>
                  </a:rPr>
                  <a:t>4</a:t>
                </a:r>
                <a:r>
                  <a:rPr lang="zh-CN" altLang="zh-CN" sz="2000" kern="100" dirty="0">
                    <a:latin typeface="Times New Roman" panose="02020603050405020304" pitchFamily="18" charset="0"/>
                    <a:cs typeface="宋体" panose="02010600030101010101" pitchFamily="2" charset="-122"/>
                  </a:rPr>
                  <a:t>）有一个家庭</a:t>
                </a:r>
                <a:r>
                  <a:rPr lang="en-US" altLang="zh-CN" sz="2000" kern="100" dirty="0">
                    <a:latin typeface="Times New Roman" panose="02020603050405020304" pitchFamily="18" charset="0"/>
                    <a:cs typeface="宋体" panose="02010600030101010101" pitchFamily="2" charset="-122"/>
                  </a:rPr>
                  <a:t>A</a:t>
                </a:r>
                <a:r>
                  <a:rPr lang="zh-CN" altLang="zh-CN" sz="2000" kern="100" dirty="0">
                    <a:latin typeface="Times New Roman" panose="02020603050405020304" pitchFamily="18" charset="0"/>
                    <a:cs typeface="宋体" panose="02010600030101010101" pitchFamily="2" charset="-122"/>
                  </a:rPr>
                  <a:t>食品收入为</a:t>
                </a:r>
                <a:r>
                  <a:rPr lang="en-US" altLang="zh-CN" sz="2000" kern="100" dirty="0">
                    <a:latin typeface="Times New Roman" panose="02020603050405020304" pitchFamily="18" charset="0"/>
                    <a:cs typeface="宋体" panose="02010600030101010101" pitchFamily="2" charset="-122"/>
                  </a:rPr>
                  <a:t>22</a:t>
                </a:r>
                <a:r>
                  <a:rPr lang="zh-CN" altLang="zh-CN" sz="2000" kern="100" dirty="0">
                    <a:latin typeface="Times New Roman" panose="02020603050405020304" pitchFamily="18" charset="0"/>
                    <a:cs typeface="宋体" panose="02010600030101010101" pitchFamily="2" charset="-122"/>
                  </a:rPr>
                  <a:t>，试求支出；（</a:t>
                </a:r>
                <a:r>
                  <a:rPr lang="en-US" altLang="zh-CN" sz="2000" kern="100" dirty="0">
                    <a:latin typeface="Times New Roman" panose="02020603050405020304" pitchFamily="18" charset="0"/>
                    <a:cs typeface="宋体" panose="02010600030101010101" pitchFamily="2" charset="-122"/>
                  </a:rPr>
                  <a:t>5</a:t>
                </a:r>
                <a:r>
                  <a:rPr lang="zh-CN" altLang="zh-CN" sz="2000" kern="100" dirty="0">
                    <a:latin typeface="Times New Roman" panose="02020603050405020304" pitchFamily="18" charset="0"/>
                    <a:cs typeface="宋体" panose="02010600030101010101" pitchFamily="2" charset="-122"/>
                  </a:rPr>
                  <a:t>）试以</a:t>
                </a:r>
                <a:r>
                  <a:rPr lang="en-US" altLang="zh-CN" sz="2000" kern="100" dirty="0">
                    <a:latin typeface="Times New Roman" panose="02020603050405020304" pitchFamily="18" charset="0"/>
                    <a:cs typeface="宋体" panose="02010600030101010101" pitchFamily="2" charset="-122"/>
                  </a:rPr>
                  <a:t>95%</a:t>
                </a:r>
                <a:r>
                  <a:rPr lang="zh-CN" altLang="zh-CN" sz="2000" kern="100" dirty="0">
                    <a:latin typeface="Times New Roman" panose="02020603050405020304" pitchFamily="18" charset="0"/>
                    <a:cs typeface="宋体" panose="02010600030101010101" pitchFamily="2" charset="-122"/>
                  </a:rPr>
                  <a:t>的概率保证程度估计</a:t>
                </a:r>
                <a:r>
                  <a:rPr lang="en-US" altLang="zh-CN" sz="2000" kern="100" dirty="0">
                    <a:latin typeface="Times New Roman" panose="02020603050405020304" pitchFamily="18" charset="0"/>
                    <a:cs typeface="宋体" panose="02010600030101010101" pitchFamily="2" charset="-122"/>
                  </a:rPr>
                  <a:t>A</a:t>
                </a:r>
                <a:r>
                  <a:rPr lang="zh-CN" altLang="zh-CN" sz="2000" kern="100" dirty="0">
                    <a:latin typeface="Times New Roman" panose="02020603050405020304" pitchFamily="18" charset="0"/>
                    <a:cs typeface="宋体" panose="02010600030101010101" pitchFamily="2" charset="-122"/>
                  </a:rPr>
                  <a:t>家庭的总支出的置信区间。 （注：保留小数点后四位</a:t>
                </a:r>
                <a:r>
                  <a:rPr lang="zh-CN" altLang="zh-CN" sz="2000" kern="100" dirty="0" smtClean="0">
                    <a:latin typeface="Times New Roman" panose="02020603050405020304" pitchFamily="18" charset="0"/>
                    <a:cs typeface="宋体" panose="02010600030101010101" pitchFamily="2" charset="-122"/>
                  </a:rPr>
                  <a:t>）</a:t>
                </a:r>
                <a:endParaRPr lang="en-US" altLang="zh-CN" sz="2000" kern="100" dirty="0" smtClean="0">
                  <a:latin typeface="Times New Roman" panose="02020603050405020304" pitchFamily="18" charset="0"/>
                  <a:cs typeface="宋体" panose="02010600030101010101" pitchFamily="2" charset="-122"/>
                </a:endParaRPr>
              </a:p>
              <a:p>
                <a:pPr algn="just">
                  <a:lnSpc>
                    <a:spcPct val="110000"/>
                  </a:lnSpc>
                  <a:spcAft>
                    <a:spcPts val="0"/>
                  </a:spcAft>
                </a:pPr>
                <a:endParaRPr lang="en-US" altLang="zh-CN" sz="2000" b="1" kern="100" dirty="0" smtClean="0">
                  <a:latin typeface="Times New Roman" panose="02020603050405020304" pitchFamily="18" charset="0"/>
                  <a:cs typeface="宋体" panose="02010600030101010101" pitchFamily="2" charset="-122"/>
                </a:endParaRPr>
              </a:p>
              <a:p>
                <a:pPr algn="just">
                  <a:lnSpc>
                    <a:spcPct val="110000"/>
                  </a:lnSpc>
                  <a:spcAft>
                    <a:spcPts val="0"/>
                  </a:spcAft>
                </a:pPr>
                <a:r>
                  <a:rPr lang="zh-CN" altLang="zh-CN" sz="2000" b="1" kern="100" dirty="0" smtClean="0">
                    <a:latin typeface="Times New Roman" panose="02020603050405020304" pitchFamily="18" charset="0"/>
                    <a:cs typeface="宋体" panose="02010600030101010101" pitchFamily="2" charset="-122"/>
                  </a:rPr>
                  <a:t>【相关系数检验表】</a:t>
                </a:r>
                <a:endParaRPr lang="zh-CN" altLang="zh-CN" sz="2000" kern="100" dirty="0">
                  <a:latin typeface="Times New Roman" panose="02020603050405020304" pitchFamily="18" charset="0"/>
                  <a:cs typeface="宋体" panose="02010600030101010101" pitchFamily="2" charset="-122"/>
                </a:endParaRPr>
              </a:p>
              <a:p>
                <a:pPr algn="just">
                  <a:lnSpc>
                    <a:spcPct val="110000"/>
                  </a:lnSpc>
                  <a:spcAft>
                    <a:spcPts val="0"/>
                  </a:spcAft>
                </a:pPr>
                <a14:m>
                  <m:oMath xmlns:m="http://schemas.openxmlformats.org/officeDocument/2006/math">
                    <m:r>
                      <a:rPr lang="en-US" altLang="zh-CN" sz="2000" i="1" kern="100">
                        <a:latin typeface="Cambria Math" panose="02040503050406030204" pitchFamily="18" charset="0"/>
                        <a:cs typeface="宋体" panose="02010600030101010101" pitchFamily="2" charset="-122"/>
                      </a:rPr>
                      <m:t> </m:t>
                    </m:r>
                    <m:sSub>
                      <m:sSubPr>
                        <m:ctrlPr>
                          <a:rPr lang="zh-CN" altLang="zh-CN" sz="20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000" i="1" kern="100">
                            <a:latin typeface="Cambria Math" panose="02040503050406030204" pitchFamily="18" charset="0"/>
                            <a:cs typeface="宋体" panose="02010600030101010101" pitchFamily="2" charset="-122"/>
                          </a:rPr>
                          <m:t>𝑅</m:t>
                        </m:r>
                      </m:e>
                      <m:sub>
                        <m:r>
                          <a:rPr lang="en-US" altLang="zh-CN" sz="2000" i="1" kern="100">
                            <a:latin typeface="Cambria Math" panose="02040503050406030204" pitchFamily="18" charset="0"/>
                            <a:cs typeface="宋体" panose="02010600030101010101" pitchFamily="2" charset="-122"/>
                          </a:rPr>
                          <m:t>0.05</m:t>
                        </m:r>
                      </m:sub>
                    </m:sSub>
                    <m:d>
                      <m:dPr>
                        <m:ctrlPr>
                          <a:rPr lang="zh-CN" altLang="zh-CN" sz="2000" i="1" kern="100">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2000" kern="100">
                            <a:latin typeface="Cambria Math" panose="02040503050406030204" pitchFamily="18" charset="0"/>
                            <a:cs typeface="宋体" panose="02010600030101010101" pitchFamily="2" charset="-122"/>
                          </a:rPr>
                          <m:t>8</m:t>
                        </m:r>
                      </m:e>
                    </m:d>
                    <m:r>
                      <a:rPr lang="en-US" altLang="zh-CN" sz="2000" kern="100">
                        <a:latin typeface="Cambria Math" panose="02040503050406030204" pitchFamily="18" charset="0"/>
                        <a:cs typeface="宋体" panose="02010600030101010101" pitchFamily="2" charset="-122"/>
                      </a:rPr>
                      <m:t>=0.6320   </m:t>
                    </m:r>
                    <m:sSub>
                      <m:sSubPr>
                        <m:ctrlPr>
                          <a:rPr lang="zh-CN" altLang="zh-CN" sz="20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000" i="1" kern="100">
                            <a:latin typeface="Cambria Math" panose="02040503050406030204" pitchFamily="18" charset="0"/>
                            <a:cs typeface="宋体" panose="02010600030101010101" pitchFamily="2" charset="-122"/>
                          </a:rPr>
                          <m:t>𝑅</m:t>
                        </m:r>
                      </m:e>
                      <m:sub>
                        <m:r>
                          <a:rPr lang="en-US" altLang="zh-CN" sz="2000" i="1" kern="100">
                            <a:latin typeface="Cambria Math" panose="02040503050406030204" pitchFamily="18" charset="0"/>
                            <a:cs typeface="宋体" panose="02010600030101010101" pitchFamily="2" charset="-122"/>
                          </a:rPr>
                          <m:t>0.05</m:t>
                        </m:r>
                      </m:sub>
                    </m:sSub>
                    <m:d>
                      <m:dPr>
                        <m:ctrlPr>
                          <a:rPr lang="zh-CN" altLang="zh-CN" sz="2000" i="1" kern="100">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2000" kern="100">
                            <a:latin typeface="Cambria Math" panose="02040503050406030204" pitchFamily="18" charset="0"/>
                            <a:cs typeface="宋体" panose="02010600030101010101" pitchFamily="2" charset="-122"/>
                          </a:rPr>
                          <m:t>9</m:t>
                        </m:r>
                      </m:e>
                    </m:d>
                    <m:r>
                      <a:rPr lang="en-US" altLang="zh-CN" sz="2000" kern="100">
                        <a:latin typeface="Cambria Math" panose="02040503050406030204" pitchFamily="18" charset="0"/>
                        <a:cs typeface="宋体" panose="02010600030101010101" pitchFamily="2" charset="-122"/>
                      </a:rPr>
                      <m:t>=0.6020</m:t>
                    </m:r>
                  </m:oMath>
                </a14:m>
                <a:r>
                  <a:rPr lang="en-US" altLang="zh-CN" sz="2000" kern="100" dirty="0">
                    <a:latin typeface="Times New Roman" panose="02020603050405020304" pitchFamily="18" charset="0"/>
                    <a:cs typeface="宋体" panose="02010600030101010101" pitchFamily="2" charset="-122"/>
                  </a:rPr>
                  <a:t>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000" i="1" kern="100">
                            <a:latin typeface="Cambria Math" panose="02040503050406030204" pitchFamily="18" charset="0"/>
                            <a:cs typeface="宋体" panose="02010600030101010101" pitchFamily="2" charset="-122"/>
                          </a:rPr>
                          <m:t>𝑅</m:t>
                        </m:r>
                      </m:e>
                      <m:sub>
                        <m:r>
                          <a:rPr lang="en-US" altLang="zh-CN" sz="2000" i="1" kern="100">
                            <a:latin typeface="Cambria Math" panose="02040503050406030204" pitchFamily="18" charset="0"/>
                            <a:cs typeface="宋体" panose="02010600030101010101" pitchFamily="2" charset="-122"/>
                          </a:rPr>
                          <m:t>0.05</m:t>
                        </m:r>
                      </m:sub>
                    </m:sSub>
                    <m:d>
                      <m:dPr>
                        <m:ctrlPr>
                          <a:rPr lang="zh-CN" altLang="zh-CN" sz="2000" i="1" kern="100">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2000" kern="100">
                            <a:latin typeface="Cambria Math" panose="02040503050406030204" pitchFamily="18" charset="0"/>
                            <a:cs typeface="宋体" panose="02010600030101010101" pitchFamily="2" charset="-122"/>
                          </a:rPr>
                          <m:t>10</m:t>
                        </m:r>
                      </m:e>
                    </m:d>
                    <m:r>
                      <a:rPr lang="en-US" altLang="zh-CN" sz="2000" kern="100">
                        <a:latin typeface="Cambria Math" panose="02040503050406030204" pitchFamily="18" charset="0"/>
                        <a:cs typeface="宋体" panose="02010600030101010101" pitchFamily="2" charset="-122"/>
                      </a:rPr>
                      <m:t>=0.5760</m:t>
                    </m:r>
                  </m:oMath>
                </a14:m>
                <a:endParaRPr lang="zh-CN" altLang="zh-CN" sz="2000" kern="100" dirty="0">
                  <a:latin typeface="Times New Roman" panose="02020603050405020304" pitchFamily="18" charset="0"/>
                  <a:cs typeface="宋体" panose="02010600030101010101" pitchFamily="2" charset="-122"/>
                </a:endParaRPr>
              </a:p>
              <a:p>
                <a:pPr algn="just">
                  <a:lnSpc>
                    <a:spcPct val="110000"/>
                  </a:lnSpc>
                  <a:spcAft>
                    <a:spcPts val="0"/>
                  </a:spcAft>
                </a:pPr>
                <a:r>
                  <a:rPr lang="zh-CN" altLang="zh-CN" sz="2000" b="1" kern="100" dirty="0">
                    <a:latin typeface="Times New Roman" panose="02020603050405020304" pitchFamily="18" charset="0"/>
                    <a:cs typeface="宋体" panose="02010600030101010101" pitchFamily="2" charset="-122"/>
                  </a:rPr>
                  <a:t>【</a:t>
                </a:r>
                <a:r>
                  <a:rPr lang="en-US" altLang="zh-CN" sz="2000" b="1" kern="100" dirty="0">
                    <a:latin typeface="Times New Roman" panose="02020603050405020304" pitchFamily="18" charset="0"/>
                    <a:cs typeface="宋体" panose="02010600030101010101" pitchFamily="2" charset="-122"/>
                  </a:rPr>
                  <a:t>t</a:t>
                </a:r>
                <a:r>
                  <a:rPr lang="zh-CN" altLang="zh-CN" sz="2000" b="1" kern="100" dirty="0">
                    <a:latin typeface="Times New Roman" panose="02020603050405020304" pitchFamily="18" charset="0"/>
                    <a:cs typeface="宋体" panose="02010600030101010101" pitchFamily="2" charset="-122"/>
                  </a:rPr>
                  <a:t>检验表】</a:t>
                </a:r>
                <a:endParaRPr lang="zh-CN" altLang="zh-CN" sz="2000" kern="100" dirty="0">
                  <a:latin typeface="Times New Roman" panose="02020603050405020304" pitchFamily="18" charset="0"/>
                  <a:cs typeface="宋体" panose="02010600030101010101" pitchFamily="2" charset="-122"/>
                </a:endParaRPr>
              </a:p>
              <a:p>
                <a:pPr>
                  <a:spcAft>
                    <a:spcPts val="0"/>
                  </a:spcAft>
                </a:pPr>
                <a14:m>
                  <m:oMath xmlns:m="http://schemas.openxmlformats.org/officeDocument/2006/math">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0.025</m:t>
                        </m:r>
                      </m:sub>
                    </m:sSub>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(8)=</m:t>
                    </m:r>
                    <m:r>
                      <a:rPr lang="en-US" altLang="zh-CN" sz="2000">
                        <a:solidFill>
                          <a:srgbClr val="000000"/>
                        </a:solidFill>
                        <a:latin typeface="Cambria Math" panose="02040503050406030204" pitchFamily="18" charset="0"/>
                        <a:ea typeface="等线" panose="02010600030101010101" pitchFamily="2" charset="-122"/>
                        <a:cs typeface="Times New Roman" panose="02020603050405020304" pitchFamily="18" charset="0"/>
                      </a:rPr>
                      <m:t>1.8595</m:t>
                    </m:r>
                  </m:oMath>
                </a14:m>
                <a:r>
                  <a:rPr lang="en-US" altLang="zh-CN" sz="2000" dirty="0">
                    <a:latin typeface="Times New Roman" panose="02020603050405020304" pitchFamily="18" charset="0"/>
                    <a:cs typeface="宋体" panose="02010600030101010101" pitchFamily="2" charset="-122"/>
                  </a:rPr>
                  <a:t>   </a:t>
                </a:r>
                <a14:m>
                  <m:oMath xmlns:m="http://schemas.openxmlformats.org/officeDocument/2006/math">
                    <m:sSub>
                      <m:sSubPr>
                        <m:ctrlPr>
                          <a:rPr lang="zh-CN" altLang="zh-CN"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0.025</m:t>
                        </m:r>
                      </m:sub>
                    </m:sSub>
                    <m:d>
                      <m:dPr>
                        <m:ctrlPr>
                          <a:rPr lang="zh-CN" altLang="zh-CN"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9</m:t>
                        </m:r>
                      </m:e>
                    </m:d>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rgbClr val="000000"/>
                        </a:solidFill>
                        <a:latin typeface="Cambria Math" panose="02040503050406030204" pitchFamily="18" charset="0"/>
                        <a:ea typeface="等线" panose="02010600030101010101" pitchFamily="2" charset="-122"/>
                        <a:cs typeface="Times New Roman" panose="02020603050405020304" pitchFamily="18" charset="0"/>
                      </a:rPr>
                      <m:t>1.8331 </m:t>
                    </m:r>
                    <m:sSub>
                      <m:sSubPr>
                        <m:ctrlPr>
                          <a:rPr lang="zh-CN" altLang="zh-CN"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0.025</m:t>
                        </m:r>
                      </m:sub>
                    </m:sSub>
                    <m:d>
                      <m:dPr>
                        <m:ctrlPr>
                          <a:rPr lang="zh-CN" altLang="zh-CN"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10</m:t>
                        </m:r>
                      </m:e>
                    </m:d>
                    <m:r>
                      <a:rPr lang="en-US" altLang="zh-CN" sz="20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rgbClr val="000000"/>
                        </a:solidFill>
                        <a:latin typeface="Cambria Math" panose="02040503050406030204" pitchFamily="18" charset="0"/>
                        <a:ea typeface="等线" panose="02010600030101010101" pitchFamily="2" charset="-122"/>
                        <a:cs typeface="Times New Roman" panose="02020603050405020304" pitchFamily="18" charset="0"/>
                      </a:rPr>
                      <m:t>1.8125</m:t>
                    </m:r>
                  </m:oMath>
                </a14:m>
                <a:r>
                  <a:rPr lang="en-US" altLang="zh-CN" sz="2000" dirty="0">
                    <a:latin typeface="Times New Roman" panose="02020603050405020304" pitchFamily="18" charset="0"/>
                    <a:cs typeface="宋体" panose="02010600030101010101" pitchFamily="2" charset="-122"/>
                  </a:rPr>
                  <a:t> </a:t>
                </a:r>
                <a:endParaRPr lang="zh-CN" altLang="zh-CN" sz="2800" dirty="0">
                  <a:latin typeface="宋体" panose="02010600030101010101" pitchFamily="2" charset="-122"/>
                  <a:cs typeface="宋体" panose="02010600030101010101" pitchFamily="2"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124045" y="170665"/>
                <a:ext cx="11720623" cy="3108543"/>
              </a:xfrm>
              <a:prstGeom prst="rect">
                <a:avLst/>
              </a:prstGeom>
              <a:blipFill>
                <a:blip r:embed="rId2"/>
                <a:stretch>
                  <a:fillRect l="-520" t="-1569" r="-2652" b="-1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17294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523108764"/>
              </p:ext>
            </p:extLst>
          </p:nvPr>
        </p:nvGraphicFramePr>
        <p:xfrm>
          <a:off x="2567754" y="252175"/>
          <a:ext cx="6957886" cy="6265584"/>
        </p:xfrm>
        <a:graphic>
          <a:graphicData uri="http://schemas.openxmlformats.org/drawingml/2006/table">
            <a:tbl>
              <a:tblPr firstRow="1" firstCol="1" bandRow="1">
                <a:tableStyleId>{5C22544A-7EE6-4342-B048-85BDC9FD1C3A}</a:tableStyleId>
              </a:tblPr>
              <a:tblGrid>
                <a:gridCol w="2319016">
                  <a:extLst>
                    <a:ext uri="{9D8B030D-6E8A-4147-A177-3AD203B41FA5}">
                      <a16:colId xmlns:a16="http://schemas.microsoft.com/office/drawing/2014/main" val="4085355810"/>
                    </a:ext>
                  </a:extLst>
                </a:gridCol>
                <a:gridCol w="2319016">
                  <a:extLst>
                    <a:ext uri="{9D8B030D-6E8A-4147-A177-3AD203B41FA5}">
                      <a16:colId xmlns:a16="http://schemas.microsoft.com/office/drawing/2014/main" val="1503517967"/>
                    </a:ext>
                  </a:extLst>
                </a:gridCol>
                <a:gridCol w="2319854">
                  <a:extLst>
                    <a:ext uri="{9D8B030D-6E8A-4147-A177-3AD203B41FA5}">
                      <a16:colId xmlns:a16="http://schemas.microsoft.com/office/drawing/2014/main" val="3660029980"/>
                    </a:ext>
                  </a:extLst>
                </a:gridCol>
              </a:tblGrid>
              <a:tr h="963936">
                <a:tc>
                  <a:txBody>
                    <a:bodyPr/>
                    <a:lstStyle/>
                    <a:p>
                      <a:pPr algn="ctr">
                        <a:lnSpc>
                          <a:spcPct val="110000"/>
                        </a:lnSpc>
                        <a:spcAft>
                          <a:spcPts val="0"/>
                        </a:spcAft>
                      </a:pPr>
                      <a:r>
                        <a:rPr lang="zh-CN" sz="2400" kern="100">
                          <a:effectLst/>
                        </a:rPr>
                        <a:t>家庭</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zh-CN" sz="2400" kern="100">
                          <a:effectLst/>
                        </a:rPr>
                        <a:t>收入</a:t>
                      </a:r>
                    </a:p>
                    <a:p>
                      <a:pPr algn="ctr">
                        <a:lnSpc>
                          <a:spcPct val="110000"/>
                        </a:lnSpc>
                        <a:spcAft>
                          <a:spcPts val="0"/>
                        </a:spcAft>
                      </a:pPr>
                      <a:r>
                        <a:rPr lang="en-US" sz="2400" kern="100">
                          <a:effectLst/>
                        </a:rPr>
                        <a:t>X</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zh-CN" sz="2400" kern="100" dirty="0">
                          <a:effectLst/>
                        </a:rPr>
                        <a:t>支出</a:t>
                      </a:r>
                    </a:p>
                    <a:p>
                      <a:pPr algn="ctr">
                        <a:lnSpc>
                          <a:spcPct val="110000"/>
                        </a:lnSpc>
                        <a:spcAft>
                          <a:spcPts val="0"/>
                        </a:spcAft>
                      </a:pPr>
                      <a:r>
                        <a:rPr lang="en-US" sz="2400" kern="100" dirty="0">
                          <a:effectLst/>
                        </a:rPr>
                        <a:t>Y</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82136465"/>
                  </a:ext>
                </a:extLst>
              </a:tr>
              <a:tr h="481968">
                <a:tc>
                  <a:txBody>
                    <a:bodyPr/>
                    <a:lstStyle/>
                    <a:p>
                      <a:pPr algn="ctr">
                        <a:lnSpc>
                          <a:spcPct val="110000"/>
                        </a:lnSpc>
                        <a:spcAft>
                          <a:spcPts val="0"/>
                        </a:spcAft>
                      </a:pPr>
                      <a:r>
                        <a:rPr lang="en-US" sz="2400" kern="100">
                          <a:effectLst/>
                        </a:rPr>
                        <a:t>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20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7</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396292"/>
                  </a:ext>
                </a:extLst>
              </a:tr>
              <a:tr h="481968">
                <a:tc>
                  <a:txBody>
                    <a:bodyPr/>
                    <a:lstStyle/>
                    <a:p>
                      <a:pPr algn="ctr">
                        <a:lnSpc>
                          <a:spcPct val="110000"/>
                        </a:lnSpc>
                        <a:spcAft>
                          <a:spcPts val="0"/>
                        </a:spcAft>
                      </a:pPr>
                      <a:r>
                        <a:rPr lang="en-US" sz="2400" kern="100">
                          <a:effectLst/>
                        </a:rPr>
                        <a:t>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30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79158711"/>
                  </a:ext>
                </a:extLst>
              </a:tr>
              <a:tr h="481968">
                <a:tc>
                  <a:txBody>
                    <a:bodyPr/>
                    <a:lstStyle/>
                    <a:p>
                      <a:pPr algn="ctr">
                        <a:lnSpc>
                          <a:spcPct val="110000"/>
                        </a:lnSpc>
                        <a:spcAft>
                          <a:spcPts val="0"/>
                        </a:spcAft>
                      </a:pPr>
                      <a:r>
                        <a:rPr lang="en-US" sz="2400" kern="100">
                          <a:effectLst/>
                        </a:rPr>
                        <a:t>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33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8</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4241031"/>
                  </a:ext>
                </a:extLst>
              </a:tr>
              <a:tr h="481968">
                <a:tc>
                  <a:txBody>
                    <a:bodyPr/>
                    <a:lstStyle/>
                    <a:p>
                      <a:pPr algn="ctr">
                        <a:lnSpc>
                          <a:spcPct val="110000"/>
                        </a:lnSpc>
                        <a:spcAft>
                          <a:spcPts val="0"/>
                        </a:spcAft>
                      </a:pPr>
                      <a:r>
                        <a:rPr lang="en-US" sz="2400" kern="100">
                          <a:effectLst/>
                        </a:rPr>
                        <a:t>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40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11</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38914655"/>
                  </a:ext>
                </a:extLst>
              </a:tr>
              <a:tr h="481968">
                <a:tc>
                  <a:txBody>
                    <a:bodyPr/>
                    <a:lstStyle/>
                    <a:p>
                      <a:pPr algn="ctr">
                        <a:lnSpc>
                          <a:spcPct val="110000"/>
                        </a:lnSpc>
                        <a:spcAft>
                          <a:spcPts val="0"/>
                        </a:spcAft>
                      </a:pPr>
                      <a:r>
                        <a:rPr lang="en-US" sz="2400"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15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24454633"/>
                  </a:ext>
                </a:extLst>
              </a:tr>
              <a:tr h="481968">
                <a:tc>
                  <a:txBody>
                    <a:bodyPr/>
                    <a:lstStyle/>
                    <a:p>
                      <a:pPr algn="ctr">
                        <a:lnSpc>
                          <a:spcPct val="110000"/>
                        </a:lnSpc>
                        <a:spcAft>
                          <a:spcPts val="0"/>
                        </a:spcAft>
                      </a:pPr>
                      <a:r>
                        <a:rPr lang="en-US" sz="2400" kern="100">
                          <a:effectLst/>
                        </a:rPr>
                        <a:t>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13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4</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09505626"/>
                  </a:ext>
                </a:extLst>
              </a:tr>
              <a:tr h="481968">
                <a:tc>
                  <a:txBody>
                    <a:bodyPr/>
                    <a:lstStyle/>
                    <a:p>
                      <a:pPr algn="ctr">
                        <a:lnSpc>
                          <a:spcPct val="110000"/>
                        </a:lnSpc>
                        <a:spcAft>
                          <a:spcPts val="0"/>
                        </a:spcAft>
                      </a:pPr>
                      <a:r>
                        <a:rPr lang="en-US" sz="2400" kern="100">
                          <a:effectLst/>
                        </a:rPr>
                        <a:t>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26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8</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2541179"/>
                  </a:ext>
                </a:extLst>
              </a:tr>
              <a:tr h="481968">
                <a:tc>
                  <a:txBody>
                    <a:bodyPr/>
                    <a:lstStyle/>
                    <a:p>
                      <a:pPr algn="ctr">
                        <a:lnSpc>
                          <a:spcPct val="110000"/>
                        </a:lnSpc>
                        <a:spcAft>
                          <a:spcPts val="0"/>
                        </a:spcAft>
                      </a:pPr>
                      <a:r>
                        <a:rPr lang="en-US" sz="2400" kern="100">
                          <a:effectLst/>
                        </a:rPr>
                        <a:t>8</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38</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10</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84714108"/>
                  </a:ext>
                </a:extLst>
              </a:tr>
              <a:tr h="481968">
                <a:tc>
                  <a:txBody>
                    <a:bodyPr/>
                    <a:lstStyle/>
                    <a:p>
                      <a:pPr algn="ctr">
                        <a:lnSpc>
                          <a:spcPct val="110000"/>
                        </a:lnSpc>
                        <a:spcAft>
                          <a:spcPts val="0"/>
                        </a:spcAft>
                      </a:pPr>
                      <a:r>
                        <a:rPr lang="en-US" sz="2400" kern="100">
                          <a:effectLst/>
                        </a:rPr>
                        <a:t>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35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56256127"/>
                  </a:ext>
                </a:extLst>
              </a:tr>
              <a:tr h="481968">
                <a:tc>
                  <a:txBody>
                    <a:bodyPr/>
                    <a:lstStyle/>
                    <a:p>
                      <a:pPr algn="ctr">
                        <a:lnSpc>
                          <a:spcPct val="110000"/>
                        </a:lnSpc>
                        <a:spcAft>
                          <a:spcPts val="0"/>
                        </a:spcAft>
                      </a:pPr>
                      <a:r>
                        <a:rPr lang="en-US" sz="2400" kern="100">
                          <a:effectLst/>
                        </a:rPr>
                        <a:t>10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43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10</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53384605"/>
                  </a:ext>
                </a:extLst>
              </a:tr>
              <a:tr h="481968">
                <a:tc>
                  <a:txBody>
                    <a:bodyPr/>
                    <a:lstStyle/>
                    <a:p>
                      <a:pPr algn="ctr">
                        <a:lnSpc>
                          <a:spcPct val="110000"/>
                        </a:lnSpc>
                        <a:spcAft>
                          <a:spcPts val="0"/>
                        </a:spcAft>
                      </a:pPr>
                      <a:r>
                        <a:rPr lang="zh-CN" sz="2400" kern="100">
                          <a:effectLst/>
                        </a:rPr>
                        <a:t>合计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a:effectLst/>
                        </a:rPr>
                        <a:t>293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10000"/>
                        </a:lnSpc>
                        <a:spcAft>
                          <a:spcPts val="0"/>
                        </a:spcAft>
                      </a:pPr>
                      <a:r>
                        <a:rPr lang="en-US" sz="2400" kern="100" dirty="0">
                          <a:effectLst/>
                        </a:rPr>
                        <a:t>81</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3571278"/>
                  </a:ext>
                </a:extLst>
              </a:tr>
            </a:tbl>
          </a:graphicData>
        </a:graphic>
      </p:graphicFrame>
    </p:spTree>
    <p:extLst>
      <p:ext uri="{BB962C8B-B14F-4D97-AF65-F5344CB8AC3E}">
        <p14:creationId xmlns:p14="http://schemas.microsoft.com/office/powerpoint/2010/main" val="14393506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2757" y="1033969"/>
            <a:ext cx="11687694" cy="1569660"/>
          </a:xfrm>
          <a:prstGeom prst="rect">
            <a:avLst/>
          </a:prstGeom>
        </p:spPr>
        <p:txBody>
          <a:bodyPr wrap="square">
            <a:spAutoFit/>
          </a:bodyPr>
          <a:lstStyle/>
          <a:p>
            <a:r>
              <a:rPr lang="zh-CN" altLang="en-US" sz="3200" dirty="0" smtClean="0">
                <a:latin typeface="Times New Roman" panose="02020603050405020304" pitchFamily="18" charset="0"/>
                <a:cs typeface="Times New Roman" panose="02020603050405020304" pitchFamily="18" charset="0"/>
              </a:rPr>
              <a:t>预测</a:t>
            </a:r>
            <a:r>
              <a:rPr lang="zh-CN" altLang="en-US" sz="3200" dirty="0">
                <a:latin typeface="Times New Roman" panose="02020603050405020304" pitchFamily="18" charset="0"/>
                <a:cs typeface="Times New Roman" panose="02020603050405020304" pitchFamily="18" charset="0"/>
              </a:rPr>
              <a:t>林区的年木材</a:t>
            </a:r>
            <a:r>
              <a:rPr lang="zh-CN" altLang="en-US" sz="3200" dirty="0" smtClean="0">
                <a:latin typeface="Times New Roman" panose="02020603050405020304" pitchFamily="18" charset="0"/>
                <a:cs typeface="Times New Roman" panose="02020603050405020304" pitchFamily="18" charset="0"/>
              </a:rPr>
              <a:t>剩余量是</a:t>
            </a:r>
            <a:r>
              <a:rPr lang="zh-CN" altLang="en-US" sz="3200" dirty="0">
                <a:latin typeface="Times New Roman" panose="02020603050405020304" pitchFamily="18" charset="0"/>
                <a:cs typeface="Times New Roman" panose="02020603050405020304" pitchFamily="18" charset="0"/>
              </a:rPr>
              <a:t>安排木材剩余物加工生产的一个关键环节</a:t>
            </a:r>
            <a:r>
              <a:rPr lang="zh-CN" altLang="en-US" sz="3200" dirty="0" smtClean="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显然引起木材剩余物变化的关键因素是年木材采伐量。</a:t>
            </a:r>
          </a:p>
          <a:p>
            <a:r>
              <a:rPr lang="zh-CN" altLang="en-US" sz="3200" dirty="0" smtClean="0">
                <a:latin typeface="Times New Roman" panose="02020603050405020304" pitchFamily="18" charset="0"/>
                <a:cs typeface="Times New Roman" panose="02020603050405020304" pitchFamily="18" charset="0"/>
              </a:rPr>
              <a:t>表</a:t>
            </a:r>
            <a:r>
              <a:rPr lang="en-US" altLang="zh-CN" sz="3200" dirty="0" smtClean="0">
                <a:latin typeface="Times New Roman" panose="02020603050405020304" pitchFamily="18" charset="0"/>
                <a:cs typeface="Times New Roman" panose="02020603050405020304" pitchFamily="18" charset="0"/>
              </a:rPr>
              <a:t>1</a:t>
            </a:r>
            <a:r>
              <a:rPr lang="zh-CN" altLang="en-US" sz="3200" dirty="0" smtClean="0">
                <a:latin typeface="Times New Roman" panose="02020603050405020304" pitchFamily="18" charset="0"/>
                <a:cs typeface="Times New Roman" panose="02020603050405020304" pitchFamily="18" charset="0"/>
              </a:rPr>
              <a:t>是某年林区</a:t>
            </a:r>
            <a:r>
              <a:rPr lang="en-US" altLang="zh-CN" sz="3200" dirty="0" smtClean="0">
                <a:latin typeface="Times New Roman" panose="02020603050405020304" pitchFamily="18" charset="0"/>
                <a:cs typeface="Times New Roman" panose="02020603050405020304" pitchFamily="18" charset="0"/>
              </a:rPr>
              <a:t>12</a:t>
            </a:r>
            <a:r>
              <a:rPr lang="zh-CN" altLang="en-US" sz="3200" dirty="0" smtClean="0">
                <a:latin typeface="Times New Roman" panose="02020603050405020304" pitchFamily="18" charset="0"/>
                <a:cs typeface="Times New Roman" panose="02020603050405020304" pitchFamily="18" charset="0"/>
              </a:rPr>
              <a:t>个林场木材剩余量和采伐量的数据。</a:t>
            </a:r>
            <a:endParaRPr lang="zh-CN" altLang="en-US"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32757" y="155950"/>
            <a:ext cx="1213794" cy="584775"/>
          </a:xfrm>
          <a:prstGeom prst="rect">
            <a:avLst/>
          </a:prstGeom>
          <a:noFill/>
        </p:spPr>
        <p:txBody>
          <a:bodyPr wrap="none" rtlCol="0">
            <a:spAutoFit/>
          </a:bodyPr>
          <a:lstStyle/>
          <a:p>
            <a:r>
              <a:rPr lang="zh-CN" altLang="en-US" sz="3200" dirty="0" smtClean="0">
                <a:latin typeface="Times New Roman" panose="02020603050405020304" pitchFamily="18" charset="0"/>
                <a:cs typeface="Times New Roman" panose="02020603050405020304" pitchFamily="18" charset="0"/>
              </a:rPr>
              <a:t>习题</a:t>
            </a:r>
            <a:r>
              <a:rPr lang="en-US" altLang="zh-CN" sz="3200" dirty="0" smtClean="0">
                <a:latin typeface="Times New Roman" panose="02020603050405020304" pitchFamily="18" charset="0"/>
                <a:cs typeface="Times New Roman" panose="02020603050405020304" pitchFamily="18" charset="0"/>
              </a:rPr>
              <a:t>1</a:t>
            </a:r>
            <a:endParaRPr lang="zh-CN" altLang="en-US" sz="3200" dirty="0">
              <a:latin typeface="Times New Roman" panose="02020603050405020304" pitchFamily="18" charset="0"/>
              <a:cs typeface="Times New Roman" panose="02020603050405020304" pitchFamily="18" charset="0"/>
            </a:endParaRPr>
          </a:p>
        </p:txBody>
      </p:sp>
      <p:sp>
        <p:nvSpPr>
          <p:cNvPr id="9" name="矩形 8"/>
          <p:cNvSpPr/>
          <p:nvPr/>
        </p:nvSpPr>
        <p:spPr>
          <a:xfrm>
            <a:off x="232757" y="2896873"/>
            <a:ext cx="11687694" cy="2554545"/>
          </a:xfrm>
          <a:prstGeom prst="rect">
            <a:avLst/>
          </a:prstGeom>
        </p:spPr>
        <p:txBody>
          <a:bodyPr wrap="square">
            <a:spAutoFit/>
          </a:bodyPr>
          <a:lstStyle/>
          <a:p>
            <a:pPr algn="just"/>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）试</a:t>
            </a:r>
            <a:r>
              <a:rPr lang="zh-CN" altLang="en-US" sz="3200" dirty="0" smtClean="0">
                <a:latin typeface="Times New Roman" panose="02020603050405020304" pitchFamily="18" charset="0"/>
                <a:cs typeface="Times New Roman" panose="02020603050405020304" pitchFamily="18" charset="0"/>
              </a:rPr>
              <a:t>求一元回归方程</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2</a:t>
            </a:r>
            <a:r>
              <a:rPr lang="zh-CN" altLang="en-US" sz="3200" dirty="0">
                <a:latin typeface="Times New Roman" panose="02020603050405020304" pitchFamily="18" charset="0"/>
                <a:cs typeface="Times New Roman" panose="02020603050405020304" pitchFamily="18" charset="0"/>
              </a:rPr>
              <a:t>）试求相关系数及拟合度，并说明两个变量之间相关</a:t>
            </a:r>
            <a:r>
              <a:rPr lang="zh-CN" altLang="en-US" sz="3200" dirty="0" smtClean="0">
                <a:latin typeface="Times New Roman" panose="02020603050405020304" pitchFamily="18" charset="0"/>
                <a:cs typeface="Times New Roman" panose="02020603050405020304" pitchFamily="18" charset="0"/>
              </a:rPr>
              <a:t>关系的强弱</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3</a:t>
            </a:r>
            <a:r>
              <a:rPr lang="zh-CN" altLang="en-US" sz="3200" dirty="0">
                <a:latin typeface="Times New Roman" panose="02020603050405020304" pitchFamily="18" charset="0"/>
                <a:cs typeface="Times New Roman" panose="02020603050405020304" pitchFamily="18" charset="0"/>
              </a:rPr>
              <a:t>）显著性水平</a:t>
            </a:r>
            <a:r>
              <a:rPr lang="en-US" altLang="zh-CN" sz="3200" dirty="0">
                <a:latin typeface="Times New Roman" panose="02020603050405020304" pitchFamily="18" charset="0"/>
                <a:cs typeface="Times New Roman" panose="02020603050405020304" pitchFamily="18" charset="0"/>
              </a:rPr>
              <a:t>0.05</a:t>
            </a:r>
            <a:r>
              <a:rPr lang="zh-CN" altLang="en-US" sz="3200" dirty="0">
                <a:latin typeface="Times New Roman" panose="02020603050405020304" pitchFamily="18" charset="0"/>
                <a:cs typeface="Times New Roman" panose="02020603050405020304" pitchFamily="18" charset="0"/>
              </a:rPr>
              <a:t>下，检验相关系数的显著性；（</a:t>
            </a:r>
            <a:r>
              <a:rPr lang="en-US" altLang="zh-CN" sz="3200" dirty="0">
                <a:latin typeface="Times New Roman" panose="02020603050405020304" pitchFamily="18" charset="0"/>
                <a:cs typeface="Times New Roman" panose="02020603050405020304" pitchFamily="18" charset="0"/>
              </a:rPr>
              <a:t>4</a:t>
            </a:r>
            <a:r>
              <a:rPr lang="zh-CN" altLang="en-US" sz="3200" dirty="0" smtClean="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cs typeface="Times New Roman" panose="02020603050405020304" pitchFamily="18" charset="0"/>
              </a:rPr>
              <a:t>2018</a:t>
            </a:r>
            <a:r>
              <a:rPr lang="zh-CN" altLang="en-US" sz="3200" dirty="0" smtClean="0">
                <a:latin typeface="Times New Roman" panose="02020603050405020304" pitchFamily="18" charset="0"/>
                <a:cs typeface="Times New Roman" panose="02020603050405020304" pitchFamily="18" charset="0"/>
              </a:rPr>
              <a:t>年计划采伐木材</a:t>
            </a:r>
            <a:r>
              <a:rPr lang="en-US" altLang="zh-CN" sz="3200" dirty="0" smtClean="0">
                <a:latin typeface="Times New Roman" panose="02020603050405020304" pitchFamily="18" charset="0"/>
                <a:cs typeface="Times New Roman" panose="02020603050405020304" pitchFamily="18" charset="0"/>
              </a:rPr>
              <a:t>20</a:t>
            </a:r>
            <a:r>
              <a:rPr lang="zh-CN" altLang="en-US" sz="3200" dirty="0" smtClean="0">
                <a:latin typeface="Times New Roman" panose="02020603050405020304" pitchFamily="18" charset="0"/>
                <a:cs typeface="Times New Roman" panose="02020603050405020304" pitchFamily="18" charset="0"/>
              </a:rPr>
              <a:t>万立方米，</a:t>
            </a:r>
            <a:r>
              <a:rPr lang="zh-CN" altLang="en-US" sz="3200" dirty="0">
                <a:latin typeface="Times New Roman" panose="02020603050405020304" pitchFamily="18" charset="0"/>
                <a:cs typeface="Times New Roman" panose="02020603050405020304" pitchFamily="18" charset="0"/>
              </a:rPr>
              <a:t>试</a:t>
            </a:r>
            <a:r>
              <a:rPr lang="zh-CN" altLang="en-US" sz="3200" dirty="0" smtClean="0">
                <a:latin typeface="Times New Roman" panose="02020603050405020304" pitchFamily="18" charset="0"/>
                <a:cs typeface="Times New Roman" panose="02020603050405020304" pitchFamily="18" charset="0"/>
              </a:rPr>
              <a:t>求年木材剩余量；（</a:t>
            </a:r>
            <a:r>
              <a:rPr lang="en-US" altLang="zh-CN" sz="3200" dirty="0">
                <a:latin typeface="Times New Roman" panose="02020603050405020304" pitchFamily="18" charset="0"/>
                <a:cs typeface="Times New Roman" panose="02020603050405020304" pitchFamily="18" charset="0"/>
              </a:rPr>
              <a:t>5</a:t>
            </a:r>
            <a:r>
              <a:rPr lang="zh-CN" altLang="en-US" sz="3200" dirty="0">
                <a:latin typeface="Times New Roman" panose="02020603050405020304" pitchFamily="18" charset="0"/>
                <a:cs typeface="Times New Roman" panose="02020603050405020304" pitchFamily="18" charset="0"/>
              </a:rPr>
              <a:t>）试以</a:t>
            </a:r>
            <a:r>
              <a:rPr lang="en-US" altLang="zh-CN" sz="3200" dirty="0">
                <a:latin typeface="Times New Roman" panose="02020603050405020304" pitchFamily="18" charset="0"/>
                <a:cs typeface="Times New Roman" panose="02020603050405020304" pitchFamily="18" charset="0"/>
              </a:rPr>
              <a:t>95%</a:t>
            </a:r>
            <a:r>
              <a:rPr lang="zh-CN" altLang="en-US" sz="3200" dirty="0">
                <a:latin typeface="Times New Roman" panose="02020603050405020304" pitchFamily="18" charset="0"/>
                <a:cs typeface="Times New Roman" panose="02020603050405020304" pitchFamily="18" charset="0"/>
              </a:rPr>
              <a:t>的概率保证程度</a:t>
            </a:r>
            <a:r>
              <a:rPr lang="zh-CN" altLang="en-US" sz="3200" dirty="0" smtClean="0">
                <a:latin typeface="Times New Roman" panose="02020603050405020304" pitchFamily="18" charset="0"/>
                <a:cs typeface="Times New Roman" panose="02020603050405020304" pitchFamily="18" charset="0"/>
              </a:rPr>
              <a:t>估计林区木材剩余量的</a:t>
            </a:r>
            <a:r>
              <a:rPr lang="zh-CN" altLang="en-US" sz="3200" dirty="0">
                <a:latin typeface="Times New Roman" panose="02020603050405020304" pitchFamily="18" charset="0"/>
                <a:cs typeface="Times New Roman" panose="02020603050405020304" pitchFamily="18" charset="0"/>
              </a:rPr>
              <a:t>置信区间。 （注：保留小数点后四位）</a:t>
            </a:r>
          </a:p>
        </p:txBody>
      </p:sp>
    </p:spTree>
    <p:extLst>
      <p:ext uri="{BB962C8B-B14F-4D97-AF65-F5344CB8AC3E}">
        <p14:creationId xmlns:p14="http://schemas.microsoft.com/office/powerpoint/2010/main" val="17990200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593324149"/>
              </p:ext>
            </p:extLst>
          </p:nvPr>
        </p:nvGraphicFramePr>
        <p:xfrm>
          <a:off x="2231506" y="498763"/>
          <a:ext cx="8127999" cy="5943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41376176"/>
                    </a:ext>
                  </a:extLst>
                </a:gridCol>
                <a:gridCol w="2709333">
                  <a:extLst>
                    <a:ext uri="{9D8B030D-6E8A-4147-A177-3AD203B41FA5}">
                      <a16:colId xmlns:a16="http://schemas.microsoft.com/office/drawing/2014/main" val="3848886553"/>
                    </a:ext>
                  </a:extLst>
                </a:gridCol>
                <a:gridCol w="2709333">
                  <a:extLst>
                    <a:ext uri="{9D8B030D-6E8A-4147-A177-3AD203B41FA5}">
                      <a16:colId xmlns:a16="http://schemas.microsoft.com/office/drawing/2014/main" val="3928735750"/>
                    </a:ext>
                  </a:extLst>
                </a:gridCol>
              </a:tblGrid>
              <a:tr h="370840">
                <a:tc>
                  <a:txBody>
                    <a:bodyPr/>
                    <a:lstStyle/>
                    <a:p>
                      <a:pPr algn="ctr"/>
                      <a:r>
                        <a:rPr lang="zh-CN" altLang="en-US" sz="2400" dirty="0" smtClean="0">
                          <a:latin typeface="Times New Roman" panose="02020603050405020304" pitchFamily="18" charset="0"/>
                          <a:cs typeface="Times New Roman" panose="02020603050405020304" pitchFamily="18" charset="0"/>
                        </a:rPr>
                        <a:t>林场编号</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cs typeface="Times New Roman" panose="02020603050405020304" pitchFamily="18" charset="0"/>
                        </a:rPr>
                        <a:t>年木材剩余</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cs typeface="Times New Roman" panose="02020603050405020304" pitchFamily="18" charset="0"/>
                        </a:rPr>
                        <a:t>年木材采伐</a:t>
                      </a:r>
                      <a:endParaRPr lang="en-US" altLang="zh-CN" sz="24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747664"/>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26</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61</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1691990"/>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23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48</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6764303"/>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22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52</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1555442"/>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11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36</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7665451"/>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19</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9959164"/>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17</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4953164"/>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18</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55</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4181400"/>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12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33</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3310035"/>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17</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6598437"/>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10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10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27</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088807"/>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11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22</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8280593"/>
                  </a:ext>
                </a:extLst>
              </a:tr>
              <a:tr h="370840">
                <a:tc>
                  <a:txBody>
                    <a:bodyPr/>
                    <a:lstStyle/>
                    <a:p>
                      <a:pPr algn="ctr"/>
                      <a:r>
                        <a:rPr lang="en-US" altLang="zh-CN" sz="2400" dirty="0" smtClean="0">
                          <a:latin typeface="Times New Roman" panose="02020603050405020304" pitchFamily="18" charset="0"/>
                          <a:cs typeface="Times New Roman" panose="02020603050405020304" pitchFamily="18" charset="0"/>
                        </a:rPr>
                        <a:t>12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12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35</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5199480"/>
                  </a:ext>
                </a:extLst>
              </a:tr>
            </a:tbl>
          </a:graphicData>
        </a:graphic>
      </p:graphicFrame>
    </p:spTree>
    <p:extLst>
      <p:ext uri="{BB962C8B-B14F-4D97-AF65-F5344CB8AC3E}">
        <p14:creationId xmlns:p14="http://schemas.microsoft.com/office/powerpoint/2010/main" val="26913956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2757" y="1033969"/>
            <a:ext cx="11687694" cy="1569660"/>
          </a:xfrm>
          <a:prstGeom prst="rect">
            <a:avLst/>
          </a:prstGeom>
        </p:spPr>
        <p:txBody>
          <a:bodyPr wrap="square">
            <a:spAutoFit/>
          </a:bodyPr>
          <a:lstStyle/>
          <a:p>
            <a:r>
              <a:rPr lang="zh-CN" altLang="en-US" sz="3200" dirty="0">
                <a:latin typeface="Times New Roman" panose="02020603050405020304" pitchFamily="18" charset="0"/>
                <a:cs typeface="Times New Roman" panose="02020603050405020304" pitchFamily="18" charset="0"/>
              </a:rPr>
              <a:t>分析</a:t>
            </a:r>
            <a:r>
              <a:rPr lang="zh-CN" altLang="en-US" sz="3200" dirty="0" smtClean="0">
                <a:latin typeface="Times New Roman" panose="02020603050405020304" pitchFamily="18" charset="0"/>
                <a:cs typeface="Times New Roman" panose="02020603050405020304" pitchFamily="18" charset="0"/>
              </a:rPr>
              <a:t>某企业员工的工资收入和工作完成率之间的相关性。表</a:t>
            </a:r>
            <a:r>
              <a:rPr lang="en-US" altLang="zh-CN" sz="3200" dirty="0" smtClean="0">
                <a:latin typeface="Times New Roman" panose="02020603050405020304" pitchFamily="18" charset="0"/>
                <a:cs typeface="Times New Roman" panose="02020603050405020304" pitchFamily="18" charset="0"/>
              </a:rPr>
              <a:t>2</a:t>
            </a:r>
            <a:r>
              <a:rPr lang="zh-CN" altLang="en-US" sz="3200" dirty="0" smtClean="0">
                <a:latin typeface="Times New Roman" panose="02020603050405020304" pitchFamily="18" charset="0"/>
                <a:cs typeface="Times New Roman" panose="02020603050405020304" pitchFamily="18" charset="0"/>
              </a:rPr>
              <a:t>是企业</a:t>
            </a:r>
            <a:r>
              <a:rPr lang="en-US" altLang="zh-CN" sz="3200" dirty="0" smtClean="0">
                <a:latin typeface="Times New Roman" panose="02020603050405020304" pitchFamily="18" charset="0"/>
                <a:cs typeface="Times New Roman" panose="02020603050405020304" pitchFamily="18" charset="0"/>
              </a:rPr>
              <a:t>15</a:t>
            </a:r>
            <a:r>
              <a:rPr lang="zh-CN" altLang="en-US" sz="3200" dirty="0" smtClean="0">
                <a:latin typeface="Times New Roman" panose="02020603050405020304" pitchFamily="18" charset="0"/>
                <a:cs typeface="Times New Roman" panose="02020603050405020304" pitchFamily="18" charset="0"/>
              </a:rPr>
              <a:t>名员工的工作完成情况和工资收入数据</a:t>
            </a:r>
            <a:r>
              <a:rPr lang="zh-CN" altLang="en-US" sz="3200" dirty="0">
                <a:latin typeface="Times New Roman" panose="02020603050405020304" pitchFamily="18" charset="0"/>
                <a:cs typeface="Times New Roman" panose="02020603050405020304" pitchFamily="18" charset="0"/>
              </a:rPr>
              <a:t>。</a:t>
            </a:r>
          </a:p>
          <a:p>
            <a:endParaRPr lang="en-US" altLang="zh-CN" sz="3200" dirty="0" smtClean="0">
              <a:latin typeface="Times New Roman" panose="02020603050405020304" pitchFamily="18" charset="0"/>
              <a:cs typeface="Times New Roman" panose="02020603050405020304" pitchFamily="18" charset="0"/>
            </a:endParaRPr>
          </a:p>
        </p:txBody>
      </p:sp>
      <p:sp>
        <p:nvSpPr>
          <p:cNvPr id="8" name="文本框 7"/>
          <p:cNvSpPr txBox="1"/>
          <p:nvPr/>
        </p:nvSpPr>
        <p:spPr>
          <a:xfrm>
            <a:off x="232757" y="155950"/>
            <a:ext cx="1210588" cy="584775"/>
          </a:xfrm>
          <a:prstGeom prst="rect">
            <a:avLst/>
          </a:prstGeom>
          <a:noFill/>
        </p:spPr>
        <p:txBody>
          <a:bodyPr wrap="none" rtlCol="0">
            <a:spAutoFit/>
          </a:bodyPr>
          <a:lstStyle/>
          <a:p>
            <a:r>
              <a:rPr lang="zh-CN" altLang="en-US" sz="3200" dirty="0" smtClean="0">
                <a:latin typeface="Times New Roman" panose="02020603050405020304" pitchFamily="18" charset="0"/>
                <a:cs typeface="Times New Roman" panose="02020603050405020304" pitchFamily="18" charset="0"/>
              </a:rPr>
              <a:t>习题</a:t>
            </a:r>
            <a:r>
              <a:rPr lang="en-US" altLang="zh-CN" sz="3200" dirty="0">
                <a:latin typeface="Times New Roman" panose="02020603050405020304" pitchFamily="18" charset="0"/>
                <a:cs typeface="Times New Roman" panose="02020603050405020304" pitchFamily="18" charset="0"/>
              </a:rPr>
              <a:t>2</a:t>
            </a:r>
            <a:endParaRPr lang="zh-CN" altLang="en-US" sz="3200" dirty="0">
              <a:latin typeface="Times New Roman" panose="02020603050405020304" pitchFamily="18" charset="0"/>
              <a:cs typeface="Times New Roman" panose="02020603050405020304" pitchFamily="18" charset="0"/>
            </a:endParaRPr>
          </a:p>
        </p:txBody>
      </p:sp>
      <p:sp>
        <p:nvSpPr>
          <p:cNvPr id="9" name="矩形 8"/>
          <p:cNvSpPr/>
          <p:nvPr/>
        </p:nvSpPr>
        <p:spPr>
          <a:xfrm>
            <a:off x="232757" y="2896873"/>
            <a:ext cx="11687694" cy="2554545"/>
          </a:xfrm>
          <a:prstGeom prst="rect">
            <a:avLst/>
          </a:prstGeom>
        </p:spPr>
        <p:txBody>
          <a:bodyPr wrap="square">
            <a:spAutoFit/>
          </a:bodyPr>
          <a:lstStyle/>
          <a:p>
            <a:pPr algn="just"/>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）试</a:t>
            </a:r>
            <a:r>
              <a:rPr lang="zh-CN" altLang="en-US" sz="3200" dirty="0" smtClean="0">
                <a:latin typeface="Times New Roman" panose="02020603050405020304" pitchFamily="18" charset="0"/>
                <a:cs typeface="Times New Roman" panose="02020603050405020304" pitchFamily="18" charset="0"/>
              </a:rPr>
              <a:t>求一元回归方程</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2</a:t>
            </a:r>
            <a:r>
              <a:rPr lang="zh-CN" altLang="en-US" sz="3200" dirty="0">
                <a:latin typeface="Times New Roman" panose="02020603050405020304" pitchFamily="18" charset="0"/>
                <a:cs typeface="Times New Roman" panose="02020603050405020304" pitchFamily="18" charset="0"/>
              </a:rPr>
              <a:t>）试求相关系数及拟合度，并说明两个变量之间相关</a:t>
            </a:r>
            <a:r>
              <a:rPr lang="zh-CN" altLang="en-US" sz="3200" dirty="0" smtClean="0">
                <a:latin typeface="Times New Roman" panose="02020603050405020304" pitchFamily="18" charset="0"/>
                <a:cs typeface="Times New Roman" panose="02020603050405020304" pitchFamily="18" charset="0"/>
              </a:rPr>
              <a:t>关系的强弱</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3</a:t>
            </a:r>
            <a:r>
              <a:rPr lang="zh-CN" altLang="en-US" sz="3200" dirty="0">
                <a:latin typeface="Times New Roman" panose="02020603050405020304" pitchFamily="18" charset="0"/>
                <a:cs typeface="Times New Roman" panose="02020603050405020304" pitchFamily="18" charset="0"/>
              </a:rPr>
              <a:t>）显著性水平</a:t>
            </a:r>
            <a:r>
              <a:rPr lang="en-US" altLang="zh-CN" sz="3200" dirty="0">
                <a:latin typeface="Times New Roman" panose="02020603050405020304" pitchFamily="18" charset="0"/>
                <a:cs typeface="Times New Roman" panose="02020603050405020304" pitchFamily="18" charset="0"/>
              </a:rPr>
              <a:t>0.05</a:t>
            </a:r>
            <a:r>
              <a:rPr lang="zh-CN" altLang="en-US" sz="3200" dirty="0">
                <a:latin typeface="Times New Roman" panose="02020603050405020304" pitchFamily="18" charset="0"/>
                <a:cs typeface="Times New Roman" panose="02020603050405020304" pitchFamily="18" charset="0"/>
              </a:rPr>
              <a:t>下，检验相关系数的显著性；（</a:t>
            </a:r>
            <a:r>
              <a:rPr lang="en-US" altLang="zh-CN" sz="3200" dirty="0">
                <a:latin typeface="Times New Roman" panose="02020603050405020304" pitchFamily="18" charset="0"/>
                <a:cs typeface="Times New Roman" panose="02020603050405020304" pitchFamily="18" charset="0"/>
              </a:rPr>
              <a:t>4</a:t>
            </a:r>
            <a:r>
              <a:rPr lang="zh-CN" altLang="en-US" sz="3200" dirty="0" smtClean="0">
                <a:latin typeface="Times New Roman" panose="02020603050405020304" pitchFamily="18" charset="0"/>
                <a:cs typeface="Times New Roman" panose="02020603050405020304" pitchFamily="18" charset="0"/>
              </a:rPr>
              <a:t>）某员工工作完成率达到</a:t>
            </a:r>
            <a:r>
              <a:rPr lang="en-US" altLang="zh-CN" sz="3200" dirty="0" smtClean="0">
                <a:latin typeface="Times New Roman" panose="02020603050405020304" pitchFamily="18" charset="0"/>
                <a:cs typeface="Times New Roman" panose="02020603050405020304" pitchFamily="18" charset="0"/>
              </a:rPr>
              <a:t>280%</a:t>
            </a:r>
            <a:r>
              <a:rPr lang="zh-CN" altLang="en-US" sz="3200" dirty="0" smtClean="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试</a:t>
            </a:r>
            <a:r>
              <a:rPr lang="zh-CN" altLang="en-US" sz="3200" dirty="0" smtClean="0">
                <a:latin typeface="Times New Roman" panose="02020603050405020304" pitchFamily="18" charset="0"/>
                <a:cs typeface="Times New Roman" panose="02020603050405020304" pitchFamily="18" charset="0"/>
              </a:rPr>
              <a:t>求其工资水平；（</a:t>
            </a:r>
            <a:r>
              <a:rPr lang="en-US" altLang="zh-CN" sz="3200" dirty="0">
                <a:latin typeface="Times New Roman" panose="02020603050405020304" pitchFamily="18" charset="0"/>
                <a:cs typeface="Times New Roman" panose="02020603050405020304" pitchFamily="18" charset="0"/>
              </a:rPr>
              <a:t>5</a:t>
            </a:r>
            <a:r>
              <a:rPr lang="zh-CN" altLang="en-US" sz="3200" dirty="0">
                <a:latin typeface="Times New Roman" panose="02020603050405020304" pitchFamily="18" charset="0"/>
                <a:cs typeface="Times New Roman" panose="02020603050405020304" pitchFamily="18" charset="0"/>
              </a:rPr>
              <a:t>）试以</a:t>
            </a:r>
            <a:r>
              <a:rPr lang="en-US" altLang="zh-CN" sz="3200" dirty="0">
                <a:latin typeface="Times New Roman" panose="02020603050405020304" pitchFamily="18" charset="0"/>
                <a:cs typeface="Times New Roman" panose="02020603050405020304" pitchFamily="18" charset="0"/>
              </a:rPr>
              <a:t>95%</a:t>
            </a:r>
            <a:r>
              <a:rPr lang="zh-CN" altLang="en-US" sz="3200" dirty="0">
                <a:latin typeface="Times New Roman" panose="02020603050405020304" pitchFamily="18" charset="0"/>
                <a:cs typeface="Times New Roman" panose="02020603050405020304" pitchFamily="18" charset="0"/>
              </a:rPr>
              <a:t>的概率保证程度</a:t>
            </a:r>
            <a:r>
              <a:rPr lang="zh-CN" altLang="en-US" sz="3200" dirty="0" smtClean="0">
                <a:latin typeface="Times New Roman" panose="02020603050405020304" pitchFamily="18" charset="0"/>
                <a:cs typeface="Times New Roman" panose="02020603050405020304" pitchFamily="18" charset="0"/>
              </a:rPr>
              <a:t>估计该员工工资的置信区间</a:t>
            </a:r>
            <a:r>
              <a:rPr lang="zh-CN" altLang="en-US" sz="3200" dirty="0">
                <a:latin typeface="Times New Roman" panose="02020603050405020304" pitchFamily="18" charset="0"/>
                <a:cs typeface="Times New Roman" panose="02020603050405020304" pitchFamily="18" charset="0"/>
              </a:rPr>
              <a:t>。 （注：保留小数点后四位）</a:t>
            </a:r>
          </a:p>
        </p:txBody>
      </p:sp>
    </p:spTree>
    <p:extLst>
      <p:ext uri="{BB962C8B-B14F-4D97-AF65-F5344CB8AC3E}">
        <p14:creationId xmlns:p14="http://schemas.microsoft.com/office/powerpoint/2010/main" val="3797453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orient="vert" idx="1"/>
          </p:nvPr>
        </p:nvSpPr>
        <p:spPr>
          <a:xfrm>
            <a:off x="2611438" y="1684565"/>
            <a:ext cx="741362" cy="3505200"/>
          </a:xfrm>
        </p:spPr>
        <p:txBody>
          <a:bodyPr/>
          <a:lstStyle/>
          <a:p>
            <a:r>
              <a:rPr lang="zh-CN" altLang="en-US" b="1" dirty="0">
                <a:ea typeface="黑体" panose="02010609060101010101" pitchFamily="49" charset="-122"/>
              </a:rPr>
              <a:t>相关关系的种类</a:t>
            </a:r>
          </a:p>
        </p:txBody>
      </p:sp>
      <p:sp>
        <p:nvSpPr>
          <p:cNvPr id="107525" name="AutoShape 5"/>
          <p:cNvSpPr>
            <a:spLocks/>
          </p:cNvSpPr>
          <p:nvPr/>
        </p:nvSpPr>
        <p:spPr bwMode="auto">
          <a:xfrm>
            <a:off x="3432175" y="1230540"/>
            <a:ext cx="431800" cy="4535488"/>
          </a:xfrm>
          <a:prstGeom prst="leftBrace">
            <a:avLst>
              <a:gd name="adj1" fmla="val 87531"/>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7" name="Text Box 7"/>
          <p:cNvSpPr txBox="1">
            <a:spLocks noChangeArrowheads="1"/>
          </p:cNvSpPr>
          <p:nvPr/>
        </p:nvSpPr>
        <p:spPr bwMode="auto">
          <a:xfrm>
            <a:off x="4170364" y="1279072"/>
            <a:ext cx="2746374" cy="36933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ClrTx/>
              <a:buFontTx/>
              <a:buNone/>
            </a:pPr>
            <a:r>
              <a:rPr lang="zh-CN" altLang="en-US" dirty="0"/>
              <a:t>根据相关关系的程度划分 </a:t>
            </a:r>
          </a:p>
        </p:txBody>
      </p:sp>
      <p:sp>
        <p:nvSpPr>
          <p:cNvPr id="107528" name="Text Box 8"/>
          <p:cNvSpPr txBox="1">
            <a:spLocks noChangeArrowheads="1"/>
          </p:cNvSpPr>
          <p:nvPr/>
        </p:nvSpPr>
        <p:spPr bwMode="auto">
          <a:xfrm>
            <a:off x="4148931" y="2647941"/>
            <a:ext cx="2749550" cy="36933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ClrTx/>
              <a:buFontTx/>
              <a:buNone/>
            </a:pPr>
            <a:r>
              <a:rPr lang="zh-CN" altLang="en-US" dirty="0"/>
              <a:t>根据相关关系的方向划分 </a:t>
            </a:r>
          </a:p>
        </p:txBody>
      </p:sp>
      <p:sp>
        <p:nvSpPr>
          <p:cNvPr id="107529" name="Text Box 9"/>
          <p:cNvSpPr txBox="1">
            <a:spLocks noChangeArrowheads="1"/>
          </p:cNvSpPr>
          <p:nvPr/>
        </p:nvSpPr>
        <p:spPr bwMode="auto">
          <a:xfrm>
            <a:off x="4246563" y="4034066"/>
            <a:ext cx="2784475" cy="36933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dirty="0"/>
              <a:t>根据自变量的多少划分 </a:t>
            </a:r>
          </a:p>
        </p:txBody>
      </p:sp>
      <p:sp>
        <p:nvSpPr>
          <p:cNvPr id="107530" name="Text Box 10"/>
          <p:cNvSpPr txBox="1">
            <a:spLocks noChangeArrowheads="1"/>
          </p:cNvSpPr>
          <p:nvPr/>
        </p:nvSpPr>
        <p:spPr bwMode="auto">
          <a:xfrm>
            <a:off x="4170364" y="5073879"/>
            <a:ext cx="2936875" cy="64633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根据变量间相互关系的表现形式划分 </a:t>
            </a:r>
          </a:p>
        </p:txBody>
      </p:sp>
      <p:sp>
        <p:nvSpPr>
          <p:cNvPr id="107531" name="Text Box 11"/>
          <p:cNvSpPr txBox="1">
            <a:spLocks noChangeArrowheads="1"/>
          </p:cNvSpPr>
          <p:nvPr/>
        </p:nvSpPr>
        <p:spPr bwMode="auto">
          <a:xfrm>
            <a:off x="7640639" y="1770290"/>
            <a:ext cx="1958975" cy="36933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不完全相关 </a:t>
            </a:r>
          </a:p>
        </p:txBody>
      </p:sp>
      <p:sp>
        <p:nvSpPr>
          <p:cNvPr id="107532" name="Text Box 12"/>
          <p:cNvSpPr txBox="1">
            <a:spLocks noChangeArrowheads="1"/>
          </p:cNvSpPr>
          <p:nvPr/>
        </p:nvSpPr>
        <p:spPr bwMode="auto">
          <a:xfrm>
            <a:off x="7640639" y="1271815"/>
            <a:ext cx="1958975" cy="36933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完全相关 </a:t>
            </a:r>
          </a:p>
        </p:txBody>
      </p:sp>
      <p:sp>
        <p:nvSpPr>
          <p:cNvPr id="107533" name="Text Box 13"/>
          <p:cNvSpPr txBox="1">
            <a:spLocks noChangeArrowheads="1"/>
          </p:cNvSpPr>
          <p:nvPr/>
        </p:nvSpPr>
        <p:spPr bwMode="auto">
          <a:xfrm>
            <a:off x="7640639" y="770165"/>
            <a:ext cx="1958975" cy="36933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不相关 </a:t>
            </a:r>
          </a:p>
        </p:txBody>
      </p:sp>
      <p:sp>
        <p:nvSpPr>
          <p:cNvPr id="107554" name="AutoShape 34"/>
          <p:cNvSpPr>
            <a:spLocks/>
          </p:cNvSpPr>
          <p:nvPr/>
        </p:nvSpPr>
        <p:spPr bwMode="auto">
          <a:xfrm>
            <a:off x="7031039" y="998766"/>
            <a:ext cx="549275" cy="1001713"/>
          </a:xfrm>
          <a:prstGeom prst="leftBrace">
            <a:avLst>
              <a:gd name="adj1" fmla="val 1519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5" name="Text Box 15"/>
          <p:cNvSpPr txBox="1">
            <a:spLocks noChangeArrowheads="1"/>
          </p:cNvSpPr>
          <p:nvPr/>
        </p:nvSpPr>
        <p:spPr bwMode="auto">
          <a:xfrm>
            <a:off x="7607301" y="2446565"/>
            <a:ext cx="1655763" cy="36933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正相关 </a:t>
            </a:r>
          </a:p>
        </p:txBody>
      </p:sp>
      <p:sp>
        <p:nvSpPr>
          <p:cNvPr id="107536" name="Text Box 16"/>
          <p:cNvSpPr txBox="1">
            <a:spLocks noChangeArrowheads="1"/>
          </p:cNvSpPr>
          <p:nvPr/>
        </p:nvSpPr>
        <p:spPr bwMode="auto">
          <a:xfrm>
            <a:off x="7607301" y="2949803"/>
            <a:ext cx="1655763" cy="36933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负相关 </a:t>
            </a:r>
          </a:p>
        </p:txBody>
      </p:sp>
      <p:sp>
        <p:nvSpPr>
          <p:cNvPr id="107555" name="AutoShape 35"/>
          <p:cNvSpPr>
            <a:spLocks/>
          </p:cNvSpPr>
          <p:nvPr/>
        </p:nvSpPr>
        <p:spPr bwMode="auto">
          <a:xfrm>
            <a:off x="7031039" y="2591029"/>
            <a:ext cx="504825" cy="503237"/>
          </a:xfrm>
          <a:prstGeom prst="leftBrace">
            <a:avLst>
              <a:gd name="adj1" fmla="val 8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7548" name="Group 28"/>
          <p:cNvGrpSpPr>
            <a:grpSpLocks/>
          </p:cNvGrpSpPr>
          <p:nvPr/>
        </p:nvGrpSpPr>
        <p:grpSpPr bwMode="auto">
          <a:xfrm>
            <a:off x="7683501" y="3818168"/>
            <a:ext cx="1655763" cy="874713"/>
            <a:chOff x="3288" y="2432"/>
            <a:chExt cx="1043" cy="551"/>
          </a:xfrm>
        </p:grpSpPr>
        <p:sp>
          <p:nvSpPr>
            <p:cNvPr id="107538" name="Text Box 18"/>
            <p:cNvSpPr txBox="1">
              <a:spLocks noChangeArrowheads="1"/>
            </p:cNvSpPr>
            <p:nvPr/>
          </p:nvSpPr>
          <p:spPr bwMode="auto">
            <a:xfrm>
              <a:off x="3288" y="2750"/>
              <a:ext cx="1043" cy="23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复相关 </a:t>
              </a:r>
            </a:p>
          </p:txBody>
        </p:sp>
        <p:sp>
          <p:nvSpPr>
            <p:cNvPr id="107539" name="Text Box 19"/>
            <p:cNvSpPr txBox="1">
              <a:spLocks noChangeArrowheads="1"/>
            </p:cNvSpPr>
            <p:nvPr/>
          </p:nvSpPr>
          <p:spPr bwMode="auto">
            <a:xfrm>
              <a:off x="3288" y="2432"/>
              <a:ext cx="1043" cy="23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单相关 </a:t>
              </a:r>
            </a:p>
          </p:txBody>
        </p:sp>
      </p:grpSp>
      <p:sp>
        <p:nvSpPr>
          <p:cNvPr id="107556" name="AutoShape 36"/>
          <p:cNvSpPr>
            <a:spLocks/>
          </p:cNvSpPr>
          <p:nvPr/>
        </p:nvSpPr>
        <p:spPr bwMode="auto">
          <a:xfrm>
            <a:off x="7107239" y="4034066"/>
            <a:ext cx="504825" cy="504825"/>
          </a:xfrm>
          <a:prstGeom prst="leftBrace">
            <a:avLst>
              <a:gd name="adj1" fmla="val 8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7568" name="Group 48"/>
          <p:cNvGrpSpPr>
            <a:grpSpLocks/>
          </p:cNvGrpSpPr>
          <p:nvPr/>
        </p:nvGrpSpPr>
        <p:grpSpPr bwMode="auto">
          <a:xfrm>
            <a:off x="7183438" y="5113569"/>
            <a:ext cx="2159000" cy="874713"/>
            <a:chOff x="3792" y="2928"/>
            <a:chExt cx="1360" cy="551"/>
          </a:xfrm>
        </p:grpSpPr>
        <p:grpSp>
          <p:nvGrpSpPr>
            <p:cNvPr id="107549" name="Group 29"/>
            <p:cNvGrpSpPr>
              <a:grpSpLocks/>
            </p:cNvGrpSpPr>
            <p:nvPr/>
          </p:nvGrpSpPr>
          <p:grpSpPr bwMode="auto">
            <a:xfrm>
              <a:off x="4109" y="2928"/>
              <a:ext cx="1043" cy="551"/>
              <a:chOff x="3243" y="3475"/>
              <a:chExt cx="1043" cy="551"/>
            </a:xfrm>
          </p:grpSpPr>
          <p:sp>
            <p:nvSpPr>
              <p:cNvPr id="107540" name="Text Box 20"/>
              <p:cNvSpPr txBox="1">
                <a:spLocks noChangeArrowheads="1"/>
              </p:cNvSpPr>
              <p:nvPr/>
            </p:nvSpPr>
            <p:spPr bwMode="auto">
              <a:xfrm>
                <a:off x="3243" y="3475"/>
                <a:ext cx="1043" cy="23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直线相关 </a:t>
                </a:r>
              </a:p>
            </p:txBody>
          </p:sp>
          <p:sp>
            <p:nvSpPr>
              <p:cNvPr id="107541" name="Text Box 21"/>
              <p:cNvSpPr txBox="1">
                <a:spLocks noChangeArrowheads="1"/>
              </p:cNvSpPr>
              <p:nvPr/>
            </p:nvSpPr>
            <p:spPr bwMode="auto">
              <a:xfrm>
                <a:off x="3243" y="3793"/>
                <a:ext cx="1043" cy="23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zh-CN" altLang="en-US"/>
                  <a:t>曲线相关 </a:t>
                </a:r>
              </a:p>
            </p:txBody>
          </p:sp>
        </p:grpSp>
        <p:sp>
          <p:nvSpPr>
            <p:cNvPr id="107557" name="AutoShape 37"/>
            <p:cNvSpPr>
              <a:spLocks/>
            </p:cNvSpPr>
            <p:nvPr/>
          </p:nvSpPr>
          <p:spPr bwMode="auto">
            <a:xfrm>
              <a:off x="3792" y="3019"/>
              <a:ext cx="272" cy="363"/>
            </a:xfrm>
            <a:prstGeom prst="leftBrace">
              <a:avLst>
                <a:gd name="adj1" fmla="val 11121"/>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14794607"/>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64891224"/>
              </p:ext>
            </p:extLst>
          </p:nvPr>
        </p:nvGraphicFramePr>
        <p:xfrm>
          <a:off x="2061385" y="232949"/>
          <a:ext cx="8127999" cy="6339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41376176"/>
                    </a:ext>
                  </a:extLst>
                </a:gridCol>
                <a:gridCol w="2709333">
                  <a:extLst>
                    <a:ext uri="{9D8B030D-6E8A-4147-A177-3AD203B41FA5}">
                      <a16:colId xmlns:a16="http://schemas.microsoft.com/office/drawing/2014/main" val="3848886553"/>
                    </a:ext>
                  </a:extLst>
                </a:gridCol>
                <a:gridCol w="2709333">
                  <a:extLst>
                    <a:ext uri="{9D8B030D-6E8A-4147-A177-3AD203B41FA5}">
                      <a16:colId xmlns:a16="http://schemas.microsoft.com/office/drawing/2014/main" val="3928735750"/>
                    </a:ext>
                  </a:extLst>
                </a:gridCol>
              </a:tblGrid>
              <a:tr h="370840">
                <a:tc>
                  <a:txBody>
                    <a:bodyPr/>
                    <a:lstStyle/>
                    <a:p>
                      <a:pPr algn="ctr"/>
                      <a:r>
                        <a:rPr lang="zh-CN" altLang="en-US" sz="2000" dirty="0" smtClean="0">
                          <a:latin typeface="Times New Roman" panose="02020603050405020304" pitchFamily="18" charset="0"/>
                          <a:cs typeface="Times New Roman" panose="02020603050405020304" pitchFamily="18" charset="0"/>
                        </a:rPr>
                        <a:t>林场编号</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工作完成率（</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cs typeface="Times New Roman" panose="02020603050405020304" pitchFamily="18" charset="0"/>
                        </a:rPr>
                        <a:t>工资（元）</a:t>
                      </a:r>
                      <a:endParaRPr lang="en-US" altLang="zh-CN" sz="2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747664"/>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200</a:t>
                      </a:r>
                    </a:p>
                  </a:txBody>
                  <a:tcPr marL="9525" marR="9525" marT="9525" marB="0" anchor="ct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1950</a:t>
                      </a:r>
                    </a:p>
                  </a:txBody>
                  <a:tcPr marL="9525" marR="9525" marT="9525" marB="0" anchor="ctr"/>
                </a:tc>
                <a:extLst>
                  <a:ext uri="{0D108BD9-81ED-4DB2-BD59-A6C34878D82A}">
                    <a16:rowId xmlns:a16="http://schemas.microsoft.com/office/drawing/2014/main" val="4111691990"/>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180</a:t>
                      </a:r>
                    </a:p>
                  </a:txBody>
                  <a:tcPr marL="9525" marR="9525" marT="9525" marB="0" anchor="ct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1680</a:t>
                      </a:r>
                    </a:p>
                  </a:txBody>
                  <a:tcPr marL="9525" marR="9525" marT="9525" marB="0" anchor="ctr"/>
                </a:tc>
                <a:extLst>
                  <a:ext uri="{0D108BD9-81ED-4DB2-BD59-A6C34878D82A}">
                    <a16:rowId xmlns:a16="http://schemas.microsoft.com/office/drawing/2014/main" val="796764303"/>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3</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140</a:t>
                      </a:r>
                    </a:p>
                  </a:txBody>
                  <a:tcPr marL="9525" marR="9525" marT="9525" marB="0" anchor="ct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1145</a:t>
                      </a:r>
                    </a:p>
                  </a:txBody>
                  <a:tcPr marL="9525" marR="9525" marT="9525" marB="0" anchor="ctr"/>
                </a:tc>
                <a:extLst>
                  <a:ext uri="{0D108BD9-81ED-4DB2-BD59-A6C34878D82A}">
                    <a16:rowId xmlns:a16="http://schemas.microsoft.com/office/drawing/2014/main" val="3761555442"/>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4</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191</a:t>
                      </a:r>
                    </a:p>
                  </a:txBody>
                  <a:tcPr marL="9525" marR="9525" marT="9525" marB="0" anchor="ct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1720</a:t>
                      </a:r>
                    </a:p>
                  </a:txBody>
                  <a:tcPr marL="9525" marR="9525" marT="9525" marB="0" anchor="ctr"/>
                </a:tc>
                <a:extLst>
                  <a:ext uri="{0D108BD9-81ED-4DB2-BD59-A6C34878D82A}">
                    <a16:rowId xmlns:a16="http://schemas.microsoft.com/office/drawing/2014/main" val="1637665451"/>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125</a:t>
                      </a:r>
                    </a:p>
                  </a:txBody>
                  <a:tcPr marL="9525" marR="9525" marT="9525" marB="0" anchor="ct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1105</a:t>
                      </a:r>
                    </a:p>
                  </a:txBody>
                  <a:tcPr marL="9525" marR="9525" marT="9525" marB="0" anchor="ctr"/>
                </a:tc>
                <a:extLst>
                  <a:ext uri="{0D108BD9-81ED-4DB2-BD59-A6C34878D82A}">
                    <a16:rowId xmlns:a16="http://schemas.microsoft.com/office/drawing/2014/main" val="2369959164"/>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6</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97</a:t>
                      </a:r>
                    </a:p>
                  </a:txBody>
                  <a:tcPr marL="9525" marR="9525" marT="9525" marB="0" anchor="ct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755</a:t>
                      </a:r>
                    </a:p>
                  </a:txBody>
                  <a:tcPr marL="9525" marR="9525" marT="9525" marB="0" anchor="ctr"/>
                </a:tc>
                <a:extLst>
                  <a:ext uri="{0D108BD9-81ED-4DB2-BD59-A6C34878D82A}">
                    <a16:rowId xmlns:a16="http://schemas.microsoft.com/office/drawing/2014/main" val="1554953164"/>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7</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89</a:t>
                      </a:r>
                    </a:p>
                  </a:txBody>
                  <a:tcPr marL="9525" marR="9525" marT="9525" marB="0" anchor="ct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705</a:t>
                      </a:r>
                    </a:p>
                  </a:txBody>
                  <a:tcPr marL="9525" marR="9525" marT="9525" marB="0" anchor="ctr"/>
                </a:tc>
                <a:extLst>
                  <a:ext uri="{0D108BD9-81ED-4DB2-BD59-A6C34878D82A}">
                    <a16:rowId xmlns:a16="http://schemas.microsoft.com/office/drawing/2014/main" val="2574181400"/>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8</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150</a:t>
                      </a:r>
                    </a:p>
                  </a:txBody>
                  <a:tcPr marL="9525" marR="9525" marT="9525" marB="0" anchor="ct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1185</a:t>
                      </a:r>
                    </a:p>
                  </a:txBody>
                  <a:tcPr marL="9525" marR="9525" marT="9525" marB="0" anchor="ctr"/>
                </a:tc>
                <a:extLst>
                  <a:ext uri="{0D108BD9-81ED-4DB2-BD59-A6C34878D82A}">
                    <a16:rowId xmlns:a16="http://schemas.microsoft.com/office/drawing/2014/main" val="1553310035"/>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9</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128</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1155</a:t>
                      </a:r>
                    </a:p>
                  </a:txBody>
                  <a:tcPr marL="9525" marR="9525" marT="9525" marB="0" anchor="ctr"/>
                </a:tc>
                <a:extLst>
                  <a:ext uri="{0D108BD9-81ED-4DB2-BD59-A6C34878D82A}">
                    <a16:rowId xmlns:a16="http://schemas.microsoft.com/office/drawing/2014/main" val="2146598437"/>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10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108</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1175</a:t>
                      </a:r>
                    </a:p>
                  </a:txBody>
                  <a:tcPr marL="9525" marR="9525" marT="9525" marB="0" anchor="ctr"/>
                </a:tc>
                <a:extLst>
                  <a:ext uri="{0D108BD9-81ED-4DB2-BD59-A6C34878D82A}">
                    <a16:rowId xmlns:a16="http://schemas.microsoft.com/office/drawing/2014/main" val="356088807"/>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11</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133</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1115</a:t>
                      </a:r>
                    </a:p>
                  </a:txBody>
                  <a:tcPr marL="9525" marR="9525" marT="9525" marB="0" anchor="ctr"/>
                </a:tc>
                <a:extLst>
                  <a:ext uri="{0D108BD9-81ED-4DB2-BD59-A6C34878D82A}">
                    <a16:rowId xmlns:a16="http://schemas.microsoft.com/office/drawing/2014/main" val="3948280593"/>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12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190</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1680</a:t>
                      </a:r>
                    </a:p>
                  </a:txBody>
                  <a:tcPr marL="9525" marR="9525" marT="9525" marB="0" anchor="ctr"/>
                </a:tc>
                <a:extLst>
                  <a:ext uri="{0D108BD9-81ED-4DB2-BD59-A6C34878D82A}">
                    <a16:rowId xmlns:a16="http://schemas.microsoft.com/office/drawing/2014/main" val="1415199480"/>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13</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151</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1300</a:t>
                      </a:r>
                    </a:p>
                  </a:txBody>
                  <a:tcPr marL="9525" marR="9525" marT="9525" marB="0" anchor="ctr"/>
                </a:tc>
                <a:extLst>
                  <a:ext uri="{0D108BD9-81ED-4DB2-BD59-A6C34878D82A}">
                    <a16:rowId xmlns:a16="http://schemas.microsoft.com/office/drawing/2014/main" val="3272501642"/>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14</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147</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1155</a:t>
                      </a:r>
                    </a:p>
                  </a:txBody>
                  <a:tcPr marL="9525" marR="9525" marT="9525" marB="0" anchor="ctr"/>
                </a:tc>
                <a:extLst>
                  <a:ext uri="{0D108BD9-81ED-4DB2-BD59-A6C34878D82A}">
                    <a16:rowId xmlns:a16="http://schemas.microsoft.com/office/drawing/2014/main" val="3992815352"/>
                  </a:ext>
                </a:extLst>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15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148</a:t>
                      </a:r>
                    </a:p>
                  </a:txBody>
                  <a:tcPr marL="9525" marR="9525" marT="9525" marB="0" anchor="ctr"/>
                </a:tc>
                <a:tc>
                  <a:txBody>
                    <a:bodyPr/>
                    <a:lstStyle/>
                    <a:p>
                      <a:pPr algn="ctr" fontAlgn="ctr"/>
                      <a:r>
                        <a:rPr lang="en-US" altLang="zh-CN"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1115</a:t>
                      </a:r>
                    </a:p>
                  </a:txBody>
                  <a:tcPr marL="9525" marR="9525" marT="9525" marB="0" anchor="ctr"/>
                </a:tc>
                <a:extLst>
                  <a:ext uri="{0D108BD9-81ED-4DB2-BD59-A6C34878D82A}">
                    <a16:rowId xmlns:a16="http://schemas.microsoft.com/office/drawing/2014/main" val="1515815826"/>
                  </a:ext>
                </a:extLst>
              </a:tr>
            </a:tbl>
          </a:graphicData>
        </a:graphic>
      </p:graphicFrame>
    </p:spTree>
    <p:extLst>
      <p:ext uri="{BB962C8B-B14F-4D97-AF65-F5344CB8AC3E}">
        <p14:creationId xmlns:p14="http://schemas.microsoft.com/office/powerpoint/2010/main" val="3462033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31504" y="1647800"/>
            <a:ext cx="8856984" cy="3581400"/>
          </a:xfrm>
        </p:spPr>
        <p:txBody>
          <a:bodyPr>
            <a:normAutofit/>
          </a:bodyPr>
          <a:lstStyle/>
          <a:p>
            <a:pPr algn="ctr" eaLnBrk="1" hangingPunct="1">
              <a:lnSpc>
                <a:spcPct val="150000"/>
              </a:lnSpc>
            </a:pPr>
            <a:r>
              <a:rPr lang="zh-CN" altLang="en-US" sz="3600" b="1" dirty="0">
                <a:solidFill>
                  <a:srgbClr val="00B050"/>
                </a:solidFill>
                <a:latin typeface="黑体" panose="02010609060101010101" pitchFamily="49" charset="-122"/>
                <a:ea typeface="黑体" panose="02010609060101010101" pitchFamily="49" charset="-122"/>
              </a:rPr>
              <a:t>第二章 经典单方程计量经济学模型：</a:t>
            </a:r>
            <a:br>
              <a:rPr lang="zh-CN" altLang="en-US" sz="3600" b="1" dirty="0">
                <a:solidFill>
                  <a:srgbClr val="00B050"/>
                </a:solidFill>
                <a:latin typeface="黑体" panose="02010609060101010101" pitchFamily="49" charset="-122"/>
                <a:ea typeface="黑体" panose="02010609060101010101" pitchFamily="49" charset="-122"/>
              </a:rPr>
            </a:br>
            <a:r>
              <a:rPr lang="zh-CN" altLang="en-US" sz="3600" b="1" dirty="0">
                <a:solidFill>
                  <a:srgbClr val="00B050"/>
                </a:solidFill>
                <a:latin typeface="黑体" panose="02010609060101010101" pitchFamily="49" charset="-122"/>
                <a:ea typeface="黑体" panose="02010609060101010101" pitchFamily="49" charset="-122"/>
              </a:rPr>
              <a:t>一元线性回归模型 </a:t>
            </a:r>
            <a:br>
              <a:rPr lang="zh-CN" altLang="en-US" sz="3600" b="1" dirty="0">
                <a:solidFill>
                  <a:srgbClr val="00B050"/>
                </a:solidFill>
                <a:latin typeface="黑体" panose="02010609060101010101" pitchFamily="49" charset="-122"/>
                <a:ea typeface="黑体" panose="02010609060101010101" pitchFamily="49" charset="-122"/>
              </a:rPr>
            </a:br>
            <a:r>
              <a:rPr lang="en-US" altLang="zh-CN" sz="3600" b="1" dirty="0">
                <a:solidFill>
                  <a:srgbClr val="00B050"/>
                </a:solidFill>
                <a:latin typeface="黑体" panose="02010609060101010101" pitchFamily="49" charset="-122"/>
                <a:ea typeface="黑体" panose="02010609060101010101" pitchFamily="49" charset="-122"/>
              </a:rPr>
              <a:t/>
            </a:r>
            <a:br>
              <a:rPr lang="en-US" altLang="zh-CN" sz="3600" b="1" dirty="0">
                <a:solidFill>
                  <a:srgbClr val="00B050"/>
                </a:solidFill>
                <a:latin typeface="黑体" panose="02010609060101010101" pitchFamily="49" charset="-122"/>
                <a:ea typeface="黑体" panose="02010609060101010101" pitchFamily="49" charset="-122"/>
              </a:rPr>
            </a:br>
            <a:endParaRPr lang="en-US" altLang="zh-CN" sz="3600" b="1" dirty="0">
              <a:solidFill>
                <a:srgbClr val="00B05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61</a:t>
            </a:fld>
            <a:endParaRPr lang="en-US" altLang="zh-CN"/>
          </a:p>
        </p:txBody>
      </p:sp>
    </p:spTree>
    <p:extLst>
      <p:ext uri="{BB962C8B-B14F-4D97-AF65-F5344CB8AC3E}">
        <p14:creationId xmlns:p14="http://schemas.microsoft.com/office/powerpoint/2010/main" val="13990821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703512" y="517525"/>
            <a:ext cx="7772400" cy="1066800"/>
          </a:xfrm>
        </p:spPr>
        <p:txBody>
          <a:bodyPr>
            <a:normAutofit/>
          </a:bodyPr>
          <a:lstStyle/>
          <a:p>
            <a:pPr marL="571500" indent="-571500">
              <a:buFont typeface="Wingdings" panose="05000000000000000000" pitchFamily="2" charset="2"/>
              <a:buChar char="p"/>
            </a:pPr>
            <a:r>
              <a:rPr lang="zh-CN" altLang="en-US" sz="3200" b="1" dirty="0">
                <a:solidFill>
                  <a:srgbClr val="00B050"/>
                </a:solidFill>
                <a:latin typeface="楷体_GB2312" pitchFamily="49" charset="-122"/>
                <a:ea typeface="楷体_GB2312" pitchFamily="49" charset="-122"/>
              </a:rPr>
              <a:t>本章内容</a:t>
            </a:r>
            <a:r>
              <a:rPr lang="zh-CN" altLang="en-US" sz="3200" dirty="0">
                <a:solidFill>
                  <a:srgbClr val="00B050"/>
                </a:solidFill>
              </a:rPr>
              <a:t> </a:t>
            </a:r>
          </a:p>
        </p:txBody>
      </p:sp>
      <p:sp>
        <p:nvSpPr>
          <p:cNvPr id="119811" name="Rectangle 3"/>
          <p:cNvSpPr>
            <a:spLocks noGrp="1" noChangeArrowheads="1"/>
          </p:cNvSpPr>
          <p:nvPr>
            <p:ph idx="1"/>
          </p:nvPr>
        </p:nvSpPr>
        <p:spPr>
          <a:xfrm>
            <a:off x="2423592" y="1636860"/>
            <a:ext cx="8496944" cy="4816476"/>
          </a:xfrm>
        </p:spPr>
        <p:txBody>
          <a:bodyPr>
            <a:noAutofit/>
          </a:bodyPr>
          <a:lstStyle/>
          <a:p>
            <a:pPr marL="0" indent="0">
              <a:lnSpc>
                <a:spcPct val="150000"/>
              </a:lnSpc>
              <a:buNone/>
            </a:pPr>
            <a:r>
              <a:rPr lang="en-US" altLang="zh-CN" b="1" dirty="0">
                <a:solidFill>
                  <a:srgbClr val="002060"/>
                </a:solidFill>
                <a:latin typeface="楷体_GB2312" pitchFamily="49" charset="-122"/>
                <a:ea typeface="楷体_GB2312" pitchFamily="49" charset="-122"/>
              </a:rPr>
              <a:t>2.1   </a:t>
            </a:r>
            <a:r>
              <a:rPr lang="zh-CN" altLang="en-US" b="1" dirty="0">
                <a:solidFill>
                  <a:srgbClr val="002060"/>
                </a:solidFill>
                <a:latin typeface="楷体_GB2312" pitchFamily="49" charset="-122"/>
                <a:ea typeface="楷体_GB2312" pitchFamily="49" charset="-122"/>
              </a:rPr>
              <a:t>回归分析概述</a:t>
            </a:r>
          </a:p>
          <a:p>
            <a:pPr marL="0" indent="0">
              <a:lnSpc>
                <a:spcPct val="150000"/>
              </a:lnSpc>
              <a:buNone/>
            </a:pPr>
            <a:r>
              <a:rPr lang="en-US" altLang="zh-CN" b="1" dirty="0">
                <a:solidFill>
                  <a:srgbClr val="002060"/>
                </a:solidFill>
                <a:latin typeface="楷体_GB2312" pitchFamily="49" charset="-122"/>
                <a:ea typeface="楷体_GB2312" pitchFamily="49" charset="-122"/>
              </a:rPr>
              <a:t>2.2   </a:t>
            </a:r>
            <a:r>
              <a:rPr lang="zh-CN" altLang="en-US" b="1" dirty="0">
                <a:solidFill>
                  <a:srgbClr val="002060"/>
                </a:solidFill>
                <a:latin typeface="楷体_GB2312" pitchFamily="49" charset="-122"/>
                <a:ea typeface="楷体_GB2312" pitchFamily="49" charset="-122"/>
              </a:rPr>
              <a:t>一元线性回归模型的基本假设</a:t>
            </a:r>
          </a:p>
          <a:p>
            <a:pPr marL="0" indent="0">
              <a:lnSpc>
                <a:spcPct val="150000"/>
              </a:lnSpc>
              <a:buNone/>
            </a:pPr>
            <a:r>
              <a:rPr lang="en-US" altLang="zh-CN" b="1" dirty="0">
                <a:solidFill>
                  <a:srgbClr val="002060"/>
                </a:solidFill>
                <a:latin typeface="楷体_GB2312" pitchFamily="49" charset="-122"/>
                <a:ea typeface="楷体_GB2312" pitchFamily="49" charset="-122"/>
              </a:rPr>
              <a:t>2.3   </a:t>
            </a:r>
            <a:r>
              <a:rPr lang="zh-CN" altLang="en-US" b="1" dirty="0">
                <a:solidFill>
                  <a:srgbClr val="002060"/>
                </a:solidFill>
                <a:latin typeface="楷体_GB2312" pitchFamily="49" charset="-122"/>
                <a:ea typeface="楷体_GB2312" pitchFamily="49" charset="-122"/>
              </a:rPr>
              <a:t>一元线性回归模型的参数估计 </a:t>
            </a:r>
          </a:p>
          <a:p>
            <a:pPr marL="0" indent="0">
              <a:lnSpc>
                <a:spcPct val="150000"/>
              </a:lnSpc>
              <a:buNone/>
            </a:pPr>
            <a:r>
              <a:rPr lang="en-US" altLang="zh-CN" b="1" dirty="0">
                <a:solidFill>
                  <a:srgbClr val="002060"/>
                </a:solidFill>
                <a:latin typeface="楷体_GB2312" pitchFamily="49" charset="-122"/>
                <a:ea typeface="楷体_GB2312" pitchFamily="49" charset="-122"/>
              </a:rPr>
              <a:t>2.4   </a:t>
            </a:r>
            <a:r>
              <a:rPr lang="zh-CN" altLang="en-US" b="1" dirty="0">
                <a:solidFill>
                  <a:srgbClr val="002060"/>
                </a:solidFill>
                <a:latin typeface="楷体_GB2312" pitchFamily="49" charset="-122"/>
                <a:ea typeface="楷体_GB2312" pitchFamily="49" charset="-122"/>
              </a:rPr>
              <a:t>一元线性回归模型的检验</a:t>
            </a:r>
          </a:p>
          <a:p>
            <a:pPr marL="0" indent="0">
              <a:lnSpc>
                <a:spcPct val="150000"/>
              </a:lnSpc>
              <a:buNone/>
            </a:pPr>
            <a:r>
              <a:rPr lang="en-US" altLang="zh-CN" b="1" dirty="0">
                <a:solidFill>
                  <a:srgbClr val="002060"/>
                </a:solidFill>
                <a:latin typeface="楷体_GB2312" pitchFamily="49" charset="-122"/>
                <a:ea typeface="楷体_GB2312" pitchFamily="49" charset="-122"/>
              </a:rPr>
              <a:t>2.5   </a:t>
            </a:r>
            <a:r>
              <a:rPr lang="zh-CN" altLang="en-US" b="1" dirty="0">
                <a:solidFill>
                  <a:srgbClr val="002060"/>
                </a:solidFill>
                <a:latin typeface="楷体_GB2312" pitchFamily="49" charset="-122"/>
                <a:ea typeface="楷体_GB2312" pitchFamily="49" charset="-122"/>
              </a:rPr>
              <a:t>一元线性回归模型的预测</a:t>
            </a:r>
          </a:p>
          <a:p>
            <a:pPr marL="0" indent="0">
              <a:lnSpc>
                <a:spcPct val="150000"/>
              </a:lnSpc>
              <a:buNone/>
            </a:pPr>
            <a:r>
              <a:rPr lang="en-US" altLang="zh-CN" b="1" dirty="0">
                <a:solidFill>
                  <a:srgbClr val="002060"/>
                </a:solidFill>
                <a:latin typeface="楷体_GB2312" pitchFamily="49" charset="-122"/>
                <a:ea typeface="楷体_GB2312" pitchFamily="49" charset="-122"/>
              </a:rPr>
              <a:t>2.6   </a:t>
            </a:r>
            <a:r>
              <a:rPr lang="zh-CN" altLang="en-US" b="1" dirty="0">
                <a:solidFill>
                  <a:srgbClr val="002060"/>
                </a:solidFill>
                <a:latin typeface="楷体_GB2312" pitchFamily="49" charset="-122"/>
                <a:ea typeface="楷体_GB2312" pitchFamily="49" charset="-122"/>
              </a:rPr>
              <a:t>建模实例</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62</a:t>
            </a:fld>
            <a:endParaRPr lang="en-US" altLang="zh-CN"/>
          </a:p>
        </p:txBody>
      </p:sp>
    </p:spTree>
    <p:extLst>
      <p:ext uri="{BB962C8B-B14F-4D97-AF65-F5344CB8AC3E}">
        <p14:creationId xmlns:p14="http://schemas.microsoft.com/office/powerpoint/2010/main" val="14297826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4C2D458-0B61-463F-BC63-072F5B0553C8}" type="slidenum">
              <a:rPr lang="en-US" altLang="zh-CN" smtClean="0"/>
              <a:pPr>
                <a:defRPr/>
              </a:pPr>
              <a:t>63</a:t>
            </a:fld>
            <a:endParaRPr lang="en-US" altLang="zh-CN"/>
          </a:p>
        </p:txBody>
      </p:sp>
      <p:sp>
        <p:nvSpPr>
          <p:cNvPr id="6" name="Rectangle 2"/>
          <p:cNvSpPr txBox="1">
            <a:spLocks noChangeArrowheads="1"/>
          </p:cNvSpPr>
          <p:nvPr/>
        </p:nvSpPr>
        <p:spPr>
          <a:xfrm>
            <a:off x="1525698" y="2780928"/>
            <a:ext cx="9142302" cy="13716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altLang="zh-CN" sz="4000" b="1" dirty="0">
                <a:solidFill>
                  <a:srgbClr val="002060"/>
                </a:solidFill>
                <a:latin typeface="楷体_GB2312" pitchFamily="49" charset="-122"/>
                <a:ea typeface="楷体_GB2312" pitchFamily="49" charset="-122"/>
              </a:rPr>
              <a:t>2.1 </a:t>
            </a:r>
            <a:r>
              <a:rPr lang="zh-CN" altLang="en-US" sz="4000" b="1" dirty="0">
                <a:solidFill>
                  <a:srgbClr val="002060"/>
                </a:solidFill>
                <a:latin typeface="楷体_GB2312" pitchFamily="49" charset="-122"/>
                <a:ea typeface="楷体_GB2312" pitchFamily="49" charset="-122"/>
              </a:rPr>
              <a:t>回归分析概述</a:t>
            </a:r>
            <a:r>
              <a:rPr lang="zh-CN" altLang="en-US" sz="4000" b="1" dirty="0">
                <a:solidFill>
                  <a:schemeClr val="accent2"/>
                </a:solidFill>
                <a:latin typeface="楷体_GB2312" pitchFamily="49" charset="-122"/>
                <a:ea typeface="楷体_GB2312" pitchFamily="49" charset="-122"/>
              </a:rPr>
              <a:t/>
            </a:r>
            <a:br>
              <a:rPr lang="zh-CN" altLang="en-US" sz="4000" b="1" dirty="0">
                <a:solidFill>
                  <a:schemeClr val="accent2"/>
                </a:solidFill>
                <a:latin typeface="楷体_GB2312" pitchFamily="49" charset="-122"/>
                <a:ea typeface="楷体_GB2312" pitchFamily="49" charset="-122"/>
              </a:rPr>
            </a:br>
            <a:endParaRPr lang="en-US" altLang="zh-CN" sz="4000" b="1" dirty="0">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val="42612062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5698" y="404664"/>
            <a:ext cx="9142302" cy="1371600"/>
          </a:xfrm>
        </p:spPr>
        <p:txBody>
          <a:bodyPr>
            <a:normAutofit/>
          </a:bodyPr>
          <a:lstStyle/>
          <a:p>
            <a:pPr algn="ctr" eaLnBrk="1" hangingPunct="1"/>
            <a:r>
              <a:rPr lang="en-US" altLang="zh-CN" sz="3600" b="1" dirty="0">
                <a:solidFill>
                  <a:srgbClr val="002060"/>
                </a:solidFill>
                <a:latin typeface="楷体_GB2312" pitchFamily="49" charset="-122"/>
                <a:ea typeface="楷体_GB2312" pitchFamily="49" charset="-122"/>
              </a:rPr>
              <a:t>2.1 </a:t>
            </a:r>
            <a:r>
              <a:rPr lang="zh-CN" altLang="en-US" sz="3600" b="1" dirty="0">
                <a:solidFill>
                  <a:srgbClr val="002060"/>
                </a:solidFill>
                <a:latin typeface="楷体_GB2312" pitchFamily="49" charset="-122"/>
                <a:ea typeface="楷体_GB2312" pitchFamily="49" charset="-122"/>
              </a:rPr>
              <a:t>回归分析概述</a:t>
            </a:r>
            <a:r>
              <a:rPr lang="zh-CN" altLang="en-US" sz="3600" b="1" dirty="0">
                <a:solidFill>
                  <a:schemeClr val="accent2"/>
                </a:solidFill>
                <a:latin typeface="楷体_GB2312" pitchFamily="49" charset="-122"/>
                <a:ea typeface="楷体_GB2312" pitchFamily="49" charset="-122"/>
              </a:rPr>
              <a:t/>
            </a:r>
            <a:br>
              <a:rPr lang="zh-CN" altLang="en-US" sz="3600" b="1" dirty="0">
                <a:solidFill>
                  <a:schemeClr val="accent2"/>
                </a:solidFill>
                <a:latin typeface="楷体_GB2312" pitchFamily="49" charset="-122"/>
                <a:ea typeface="楷体_GB2312" pitchFamily="49" charset="-122"/>
              </a:rPr>
            </a:br>
            <a:endParaRPr lang="en-US" altLang="zh-CN" sz="3600" b="1" dirty="0">
              <a:solidFill>
                <a:schemeClr val="accent2"/>
              </a:solidFill>
              <a:latin typeface="楷体_GB2312" pitchFamily="49" charset="-122"/>
              <a:ea typeface="楷体_GB2312" pitchFamily="49" charset="-122"/>
            </a:endParaRPr>
          </a:p>
        </p:txBody>
      </p:sp>
      <p:sp>
        <p:nvSpPr>
          <p:cNvPr id="34819" name="Rectangle 3"/>
          <p:cNvSpPr>
            <a:spLocks noGrp="1" noChangeArrowheads="1"/>
          </p:cNvSpPr>
          <p:nvPr>
            <p:ph idx="1"/>
          </p:nvPr>
        </p:nvSpPr>
        <p:spPr>
          <a:xfrm>
            <a:off x="2209800" y="1628800"/>
            <a:ext cx="7772400" cy="4896544"/>
          </a:xfrm>
        </p:spPr>
        <p:txBody>
          <a:bodyPr>
            <a:normAutofit/>
          </a:bodyPr>
          <a:lstStyle/>
          <a:p>
            <a:pPr eaLnBrk="1" hangingPunct="1">
              <a:lnSpc>
                <a:spcPct val="200000"/>
              </a:lnSpc>
              <a:spcBef>
                <a:spcPct val="50000"/>
              </a:spcBef>
              <a:buFontTx/>
              <a:buNone/>
            </a:pPr>
            <a:r>
              <a:rPr lang="zh-CN" altLang="en-US" b="1" dirty="0">
                <a:solidFill>
                  <a:srgbClr val="FF0000"/>
                </a:solidFill>
                <a:latin typeface="楷体_GB2312" pitchFamily="49" charset="-122"/>
                <a:ea typeface="楷体_GB2312" pitchFamily="49" charset="-122"/>
              </a:rPr>
              <a:t>一、变量间的相互关系及回归分析的基本概念</a:t>
            </a:r>
          </a:p>
          <a:p>
            <a:pPr eaLnBrk="1" hangingPunct="1">
              <a:lnSpc>
                <a:spcPct val="200000"/>
              </a:lnSpc>
              <a:spcBef>
                <a:spcPct val="50000"/>
              </a:spcBef>
              <a:buFontTx/>
              <a:buNone/>
            </a:pPr>
            <a:r>
              <a:rPr lang="zh-CN" altLang="en-US" b="1" dirty="0">
                <a:solidFill>
                  <a:srgbClr val="FF0000"/>
                </a:solidFill>
                <a:latin typeface="楷体_GB2312" pitchFamily="49" charset="-122"/>
                <a:ea typeface="楷体_GB2312" pitchFamily="49" charset="-122"/>
              </a:rPr>
              <a:t>二、总体回归函数</a:t>
            </a:r>
          </a:p>
          <a:p>
            <a:pPr eaLnBrk="1" hangingPunct="1">
              <a:lnSpc>
                <a:spcPct val="200000"/>
              </a:lnSpc>
              <a:spcBef>
                <a:spcPct val="50000"/>
              </a:spcBef>
              <a:buFontTx/>
              <a:buNone/>
            </a:pPr>
            <a:r>
              <a:rPr lang="zh-CN" altLang="en-US" b="1" dirty="0">
                <a:solidFill>
                  <a:srgbClr val="FF0000"/>
                </a:solidFill>
                <a:latin typeface="楷体_GB2312" pitchFamily="49" charset="-122"/>
                <a:ea typeface="楷体_GB2312" pitchFamily="49" charset="-122"/>
              </a:rPr>
              <a:t>三、随机扰动项</a:t>
            </a:r>
            <a:endParaRPr lang="zh-CN" altLang="en-US" dirty="0">
              <a:solidFill>
                <a:srgbClr val="FF0000"/>
              </a:solidFill>
              <a:latin typeface="楷体_GB2312" pitchFamily="49" charset="-122"/>
              <a:ea typeface="楷体_GB2312" pitchFamily="49" charset="-122"/>
            </a:endParaRPr>
          </a:p>
          <a:p>
            <a:pPr eaLnBrk="1" hangingPunct="1">
              <a:lnSpc>
                <a:spcPct val="200000"/>
              </a:lnSpc>
              <a:spcBef>
                <a:spcPct val="50000"/>
              </a:spcBef>
              <a:buFontTx/>
              <a:buNone/>
            </a:pPr>
            <a:r>
              <a:rPr lang="zh-CN" altLang="en-US" b="1" dirty="0">
                <a:solidFill>
                  <a:srgbClr val="FF0000"/>
                </a:solidFill>
                <a:latin typeface="楷体_GB2312" pitchFamily="49" charset="-122"/>
                <a:ea typeface="楷体_GB2312" pitchFamily="49" charset="-122"/>
              </a:rPr>
              <a:t>四、样本回归函数</a:t>
            </a:r>
            <a:endParaRPr lang="zh-CN" altLang="en-US" dirty="0">
              <a:solidFill>
                <a:srgbClr val="FF0000"/>
              </a:solidFill>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64</a:t>
            </a:fld>
            <a:endParaRPr lang="en-US" altLang="zh-CN"/>
          </a:p>
        </p:txBody>
      </p:sp>
    </p:spTree>
    <p:extLst>
      <p:ext uri="{BB962C8B-B14F-4D97-AF65-F5344CB8AC3E}">
        <p14:creationId xmlns:p14="http://schemas.microsoft.com/office/powerpoint/2010/main" val="38103113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703512" y="1057133"/>
            <a:ext cx="7772400" cy="762000"/>
          </a:xfrm>
        </p:spPr>
        <p:txBody>
          <a:bodyPr/>
          <a:lstStyle/>
          <a:p>
            <a:pPr>
              <a:spcBef>
                <a:spcPct val="50000"/>
              </a:spcBef>
            </a:pPr>
            <a:r>
              <a:rPr lang="zh-CN" altLang="en-US" sz="3200" b="1" dirty="0">
                <a:solidFill>
                  <a:srgbClr val="FF0000"/>
                </a:solidFill>
                <a:latin typeface="楷体_GB2312" pitchFamily="49" charset="-122"/>
                <a:ea typeface="楷体_GB2312" pitchFamily="49" charset="-122"/>
              </a:rPr>
              <a:t>一、变量间的关系及回归分析的基本概念</a:t>
            </a:r>
          </a:p>
        </p:txBody>
      </p:sp>
      <p:sp>
        <p:nvSpPr>
          <p:cNvPr id="7" name="灯片编号占位符 6"/>
          <p:cNvSpPr>
            <a:spLocks noGrp="1"/>
          </p:cNvSpPr>
          <p:nvPr>
            <p:ph type="sldNum" sz="quarter" idx="12"/>
          </p:nvPr>
        </p:nvSpPr>
        <p:spPr/>
        <p:txBody>
          <a:bodyPr/>
          <a:lstStyle/>
          <a:p>
            <a:pPr>
              <a:defRPr/>
            </a:pPr>
            <a:fld id="{296002CF-679C-41C3-B9B0-CF0B53D2FE56}" type="slidenum">
              <a:rPr lang="en-US" altLang="zh-CN" smtClean="0"/>
              <a:pPr>
                <a:defRPr/>
              </a:pPr>
              <a:t>65</a:t>
            </a:fld>
            <a:endParaRPr lang="en-US" altLang="zh-CN"/>
          </a:p>
        </p:txBody>
      </p:sp>
      <p:sp>
        <p:nvSpPr>
          <p:cNvPr id="8" name="Rectangle 2"/>
          <p:cNvSpPr txBox="1">
            <a:spLocks noChangeArrowheads="1"/>
          </p:cNvSpPr>
          <p:nvPr/>
        </p:nvSpPr>
        <p:spPr>
          <a:xfrm>
            <a:off x="1525698" y="116632"/>
            <a:ext cx="9142302" cy="13716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altLang="zh-CN" sz="3600" b="1" dirty="0">
                <a:solidFill>
                  <a:srgbClr val="002060"/>
                </a:solidFill>
                <a:latin typeface="楷体_GB2312" pitchFamily="49" charset="-122"/>
                <a:ea typeface="楷体_GB2312" pitchFamily="49" charset="-122"/>
              </a:rPr>
              <a:t>2.1 </a:t>
            </a:r>
            <a:r>
              <a:rPr lang="zh-CN" altLang="en-US" sz="3600" b="1" dirty="0">
                <a:solidFill>
                  <a:srgbClr val="002060"/>
                </a:solidFill>
                <a:latin typeface="楷体_GB2312" pitchFamily="49" charset="-122"/>
                <a:ea typeface="楷体_GB2312" pitchFamily="49" charset="-122"/>
              </a:rPr>
              <a:t>回归分析概述</a:t>
            </a:r>
            <a:r>
              <a:rPr lang="zh-CN" altLang="en-US" sz="3600" b="1" dirty="0">
                <a:solidFill>
                  <a:schemeClr val="accent2"/>
                </a:solidFill>
                <a:latin typeface="楷体_GB2312" pitchFamily="49" charset="-122"/>
                <a:ea typeface="楷体_GB2312" pitchFamily="49" charset="-122"/>
              </a:rPr>
              <a:t/>
            </a:r>
            <a:br>
              <a:rPr lang="zh-CN" altLang="en-US" sz="3600" b="1" dirty="0">
                <a:solidFill>
                  <a:schemeClr val="accent2"/>
                </a:solidFill>
                <a:latin typeface="楷体_GB2312" pitchFamily="49" charset="-122"/>
                <a:ea typeface="楷体_GB2312" pitchFamily="49" charset="-122"/>
              </a:rPr>
            </a:br>
            <a:endParaRPr lang="en-US" altLang="zh-CN" sz="3600" b="1" dirty="0">
              <a:solidFill>
                <a:schemeClr val="accent2"/>
              </a:solidFill>
              <a:latin typeface="楷体_GB2312" pitchFamily="49" charset="-122"/>
              <a:ea typeface="楷体_GB2312" pitchFamily="49" charset="-122"/>
            </a:endParaRPr>
          </a:p>
        </p:txBody>
      </p:sp>
      <p:sp>
        <p:nvSpPr>
          <p:cNvPr id="2" name="文本框 1"/>
          <p:cNvSpPr txBox="1"/>
          <p:nvPr/>
        </p:nvSpPr>
        <p:spPr>
          <a:xfrm>
            <a:off x="1984713" y="1937550"/>
            <a:ext cx="8054638" cy="4339650"/>
          </a:xfrm>
          <a:prstGeom prst="rect">
            <a:avLst/>
          </a:prstGeom>
          <a:noFill/>
        </p:spPr>
        <p:txBody>
          <a:bodyPr wrap="square" rtlCol="0">
            <a:spAutoFit/>
          </a:bodyPr>
          <a:lstStyle/>
          <a:p>
            <a:pPr marL="514350" indent="-514350" algn="just">
              <a:buAutoNum type="arabicPeriod"/>
            </a:pPr>
            <a:r>
              <a:rPr lang="zh-CN" altLang="en-US" sz="2800" b="1" dirty="0">
                <a:solidFill>
                  <a:srgbClr val="002060"/>
                </a:solidFill>
              </a:rPr>
              <a:t>变量间关系</a:t>
            </a:r>
            <a:endParaRPr lang="en-US" altLang="zh-CN" sz="2800" b="1" dirty="0">
              <a:solidFill>
                <a:srgbClr val="002060"/>
              </a:solidFill>
            </a:endParaRPr>
          </a:p>
          <a:p>
            <a:pPr algn="just"/>
            <a:r>
              <a:rPr lang="en-US" altLang="zh-CN" sz="2800" b="1" dirty="0"/>
              <a:t>     </a:t>
            </a:r>
          </a:p>
          <a:p>
            <a:pPr algn="just"/>
            <a:r>
              <a:rPr lang="zh-CN" altLang="en-US" b="1" dirty="0"/>
              <a:t>各种变量之间的关系可分为两类：</a:t>
            </a:r>
            <a:endParaRPr lang="en-US" altLang="zh-CN" b="1" dirty="0">
              <a:solidFill>
                <a:srgbClr val="002060"/>
              </a:solidFill>
            </a:endParaRPr>
          </a:p>
          <a:p>
            <a:pPr algn="just"/>
            <a:endParaRPr lang="en-US" altLang="zh-CN" b="1" dirty="0"/>
          </a:p>
          <a:p>
            <a:pPr algn="just"/>
            <a:r>
              <a:rPr lang="zh-CN" altLang="en-US" b="1" dirty="0"/>
              <a:t>（</a:t>
            </a:r>
            <a:r>
              <a:rPr lang="en-US" altLang="zh-CN" b="1" dirty="0"/>
              <a:t>1</a:t>
            </a:r>
            <a:r>
              <a:rPr lang="zh-CN" altLang="en-US" b="1" dirty="0"/>
              <a:t>）</a:t>
            </a:r>
            <a:r>
              <a:rPr lang="zh-CN" altLang="en-US" sz="2800" b="1" dirty="0">
                <a:solidFill>
                  <a:srgbClr val="C00000"/>
                </a:solidFill>
              </a:rPr>
              <a:t>确定性关系或函数关系</a:t>
            </a:r>
            <a:r>
              <a:rPr lang="zh-CN" altLang="en-US" b="1" dirty="0">
                <a:solidFill>
                  <a:srgbClr val="C00000"/>
                </a:solidFill>
              </a:rPr>
              <a:t>：</a:t>
            </a:r>
            <a:r>
              <a:rPr lang="zh-CN" altLang="en-US" b="1" dirty="0"/>
              <a:t>研究的是确定现象非随机变量之间的关系。</a:t>
            </a:r>
            <a:endParaRPr lang="en-US" altLang="zh-CN" b="1" dirty="0"/>
          </a:p>
          <a:p>
            <a:pPr algn="just"/>
            <a:endParaRPr lang="en-US" altLang="zh-CN" b="1" dirty="0"/>
          </a:p>
          <a:p>
            <a:pPr algn="just"/>
            <a:endParaRPr lang="en-US" altLang="zh-CN" b="1" dirty="0"/>
          </a:p>
          <a:p>
            <a:pPr algn="just"/>
            <a:r>
              <a:rPr lang="zh-CN" altLang="en-US" b="1" dirty="0"/>
              <a:t>（</a:t>
            </a:r>
            <a:r>
              <a:rPr lang="en-US" altLang="zh-CN" b="1" dirty="0"/>
              <a:t>2</a:t>
            </a:r>
            <a:r>
              <a:rPr lang="zh-CN" altLang="en-US" b="1" dirty="0"/>
              <a:t>）</a:t>
            </a:r>
            <a:r>
              <a:rPr lang="zh-CN" altLang="en-US" sz="2800" b="1" dirty="0">
                <a:solidFill>
                  <a:srgbClr val="C00000"/>
                </a:solidFill>
              </a:rPr>
              <a:t>统计依赖或相关关系</a:t>
            </a:r>
            <a:r>
              <a:rPr lang="zh-CN" altLang="en-US" b="1" dirty="0">
                <a:solidFill>
                  <a:srgbClr val="C00000"/>
                </a:solidFill>
              </a:rPr>
              <a:t>：</a:t>
            </a:r>
            <a:r>
              <a:rPr lang="zh-CN" altLang="en-US" b="1" dirty="0"/>
              <a:t>研究的是非确定现象随机变量之间的关系</a:t>
            </a:r>
            <a:endParaRPr lang="en-US" altLang="zh-CN" b="1" dirty="0"/>
          </a:p>
          <a:p>
            <a:pPr algn="just"/>
            <a:endParaRPr lang="en-US" altLang="zh-CN" sz="2800" b="1" dirty="0">
              <a:solidFill>
                <a:srgbClr val="002060"/>
              </a:solidFill>
            </a:endParaRPr>
          </a:p>
          <a:p>
            <a:pPr algn="just"/>
            <a:endParaRPr lang="zh-CN" altLang="en-US" sz="2800" b="1" dirty="0">
              <a:solidFill>
                <a:srgbClr val="002060"/>
              </a:solidFill>
            </a:endParaRPr>
          </a:p>
        </p:txBody>
      </p:sp>
    </p:spTree>
    <p:extLst>
      <p:ext uri="{BB962C8B-B14F-4D97-AF65-F5344CB8AC3E}">
        <p14:creationId xmlns:p14="http://schemas.microsoft.com/office/powerpoint/2010/main" val="42792966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703512" y="1057133"/>
            <a:ext cx="7772400" cy="762000"/>
          </a:xfrm>
        </p:spPr>
        <p:txBody>
          <a:bodyPr/>
          <a:lstStyle/>
          <a:p>
            <a:pPr>
              <a:spcBef>
                <a:spcPct val="50000"/>
              </a:spcBef>
            </a:pPr>
            <a:r>
              <a:rPr lang="zh-CN" altLang="en-US" sz="3200" b="1" dirty="0">
                <a:solidFill>
                  <a:srgbClr val="FF0000"/>
                </a:solidFill>
                <a:latin typeface="楷体_GB2312" pitchFamily="49" charset="-122"/>
                <a:ea typeface="楷体_GB2312" pitchFamily="49" charset="-122"/>
              </a:rPr>
              <a:t>一、变量间的关系及回归分析的基本概念</a:t>
            </a:r>
          </a:p>
        </p:txBody>
      </p:sp>
      <p:sp>
        <p:nvSpPr>
          <p:cNvPr id="7" name="灯片编号占位符 6"/>
          <p:cNvSpPr>
            <a:spLocks noGrp="1"/>
          </p:cNvSpPr>
          <p:nvPr>
            <p:ph type="sldNum" sz="quarter" idx="12"/>
          </p:nvPr>
        </p:nvSpPr>
        <p:spPr/>
        <p:txBody>
          <a:bodyPr/>
          <a:lstStyle/>
          <a:p>
            <a:pPr>
              <a:defRPr/>
            </a:pPr>
            <a:fld id="{296002CF-679C-41C3-B9B0-CF0B53D2FE56}" type="slidenum">
              <a:rPr lang="en-US" altLang="zh-CN" smtClean="0"/>
              <a:pPr>
                <a:defRPr/>
              </a:pPr>
              <a:t>66</a:t>
            </a:fld>
            <a:endParaRPr lang="en-US" altLang="zh-CN"/>
          </a:p>
        </p:txBody>
      </p:sp>
      <p:sp>
        <p:nvSpPr>
          <p:cNvPr id="8" name="Rectangle 2"/>
          <p:cNvSpPr txBox="1">
            <a:spLocks noChangeArrowheads="1"/>
          </p:cNvSpPr>
          <p:nvPr/>
        </p:nvSpPr>
        <p:spPr>
          <a:xfrm>
            <a:off x="1525698" y="116632"/>
            <a:ext cx="9142302" cy="13716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altLang="zh-CN" sz="3600" b="1" dirty="0">
                <a:solidFill>
                  <a:srgbClr val="002060"/>
                </a:solidFill>
                <a:latin typeface="楷体_GB2312" pitchFamily="49" charset="-122"/>
                <a:ea typeface="楷体_GB2312" pitchFamily="49" charset="-122"/>
              </a:rPr>
              <a:t>2.1 </a:t>
            </a:r>
            <a:r>
              <a:rPr lang="zh-CN" altLang="en-US" sz="3600" b="1" dirty="0">
                <a:solidFill>
                  <a:srgbClr val="002060"/>
                </a:solidFill>
                <a:latin typeface="楷体_GB2312" pitchFamily="49" charset="-122"/>
                <a:ea typeface="楷体_GB2312" pitchFamily="49" charset="-122"/>
              </a:rPr>
              <a:t>回归分析概述</a:t>
            </a:r>
            <a:r>
              <a:rPr lang="zh-CN" altLang="en-US" sz="3600" b="1" dirty="0">
                <a:solidFill>
                  <a:schemeClr val="accent2"/>
                </a:solidFill>
                <a:latin typeface="楷体_GB2312" pitchFamily="49" charset="-122"/>
                <a:ea typeface="楷体_GB2312" pitchFamily="49" charset="-122"/>
              </a:rPr>
              <a:t/>
            </a:r>
            <a:br>
              <a:rPr lang="zh-CN" altLang="en-US" sz="3600" b="1" dirty="0">
                <a:solidFill>
                  <a:schemeClr val="accent2"/>
                </a:solidFill>
                <a:latin typeface="楷体_GB2312" pitchFamily="49" charset="-122"/>
                <a:ea typeface="楷体_GB2312" pitchFamily="49" charset="-122"/>
              </a:rPr>
            </a:br>
            <a:endParaRPr lang="en-US" altLang="zh-CN" sz="3600" b="1" dirty="0">
              <a:solidFill>
                <a:schemeClr val="accent2"/>
              </a:solidFill>
              <a:latin typeface="楷体_GB2312" pitchFamily="49" charset="-122"/>
              <a:ea typeface="楷体_GB2312" pitchFamily="49" charset="-122"/>
            </a:endParaRPr>
          </a:p>
        </p:txBody>
      </p:sp>
      <p:sp>
        <p:nvSpPr>
          <p:cNvPr id="2" name="文本框 1"/>
          <p:cNvSpPr txBox="1"/>
          <p:nvPr/>
        </p:nvSpPr>
        <p:spPr>
          <a:xfrm>
            <a:off x="1984713" y="1937551"/>
            <a:ext cx="8054638" cy="4062651"/>
          </a:xfrm>
          <a:prstGeom prst="rect">
            <a:avLst/>
          </a:prstGeom>
          <a:noFill/>
        </p:spPr>
        <p:txBody>
          <a:bodyPr wrap="square" rtlCol="0">
            <a:spAutoFit/>
          </a:bodyPr>
          <a:lstStyle/>
          <a:p>
            <a:pPr marL="514350" indent="-514350" algn="just">
              <a:buAutoNum type="arabicPeriod"/>
            </a:pPr>
            <a:r>
              <a:rPr lang="zh-CN" altLang="en-US" sz="2800" b="1" dirty="0">
                <a:solidFill>
                  <a:srgbClr val="002060"/>
                </a:solidFill>
              </a:rPr>
              <a:t>变量间关系</a:t>
            </a:r>
            <a:endParaRPr lang="en-US" altLang="zh-CN" sz="2800" b="1" dirty="0">
              <a:solidFill>
                <a:srgbClr val="002060"/>
              </a:solidFill>
            </a:endParaRPr>
          </a:p>
          <a:p>
            <a:pPr algn="just"/>
            <a:r>
              <a:rPr lang="en-US" altLang="zh-CN" sz="2800" b="1" dirty="0"/>
              <a:t>     </a:t>
            </a:r>
            <a:endParaRPr lang="en-US" altLang="zh-CN" b="1" dirty="0"/>
          </a:p>
          <a:p>
            <a:pPr algn="just"/>
            <a:r>
              <a:rPr lang="zh-CN" altLang="en-US" b="1" dirty="0"/>
              <a:t>（</a:t>
            </a:r>
            <a:r>
              <a:rPr lang="en-US" altLang="zh-CN" b="1" dirty="0"/>
              <a:t>1</a:t>
            </a:r>
            <a:r>
              <a:rPr lang="zh-CN" altLang="en-US" b="1" dirty="0"/>
              <a:t>）</a:t>
            </a:r>
            <a:r>
              <a:rPr lang="zh-CN" altLang="en-US" sz="2800" b="1" dirty="0">
                <a:solidFill>
                  <a:srgbClr val="C00000"/>
                </a:solidFill>
              </a:rPr>
              <a:t>确定性关系或函数关系</a:t>
            </a:r>
            <a:r>
              <a:rPr lang="zh-CN" altLang="en-US" b="1" dirty="0">
                <a:solidFill>
                  <a:srgbClr val="C00000"/>
                </a:solidFill>
              </a:rPr>
              <a:t>：</a:t>
            </a:r>
            <a:r>
              <a:rPr lang="zh-CN" altLang="en-US" b="1" dirty="0"/>
              <a:t>确定现象间的关系常常表现为函数关系</a:t>
            </a:r>
            <a:endParaRPr lang="en-US" altLang="zh-CN" b="1" dirty="0"/>
          </a:p>
          <a:p>
            <a:pPr algn="just"/>
            <a:endParaRPr lang="en-US" altLang="zh-CN" b="1" dirty="0"/>
          </a:p>
          <a:p>
            <a:pPr algn="just"/>
            <a:endParaRPr lang="en-US" altLang="zh-CN" b="1" dirty="0"/>
          </a:p>
          <a:p>
            <a:pPr algn="just"/>
            <a:endParaRPr lang="en-US" altLang="zh-CN" b="1" dirty="0"/>
          </a:p>
          <a:p>
            <a:pPr algn="just"/>
            <a:r>
              <a:rPr lang="zh-CN" altLang="en-US" b="1" dirty="0"/>
              <a:t>（</a:t>
            </a:r>
            <a:r>
              <a:rPr lang="en-US" altLang="zh-CN" b="1" dirty="0"/>
              <a:t>2</a:t>
            </a:r>
            <a:r>
              <a:rPr lang="zh-CN" altLang="en-US" b="1" dirty="0"/>
              <a:t>）</a:t>
            </a:r>
            <a:r>
              <a:rPr lang="zh-CN" altLang="en-US" sz="2800" b="1" dirty="0">
                <a:solidFill>
                  <a:srgbClr val="C00000"/>
                </a:solidFill>
              </a:rPr>
              <a:t>统计依赖或相关关系</a:t>
            </a:r>
            <a:r>
              <a:rPr lang="en-US" altLang="zh-CN" sz="2800" b="1" dirty="0">
                <a:solidFill>
                  <a:srgbClr val="C00000"/>
                </a:solidFill>
              </a:rPr>
              <a:t>: </a:t>
            </a:r>
            <a:r>
              <a:rPr lang="zh-CN" altLang="en-US" b="1" dirty="0"/>
              <a:t>非确定现象间的关系常常表现为统计相关关系</a:t>
            </a:r>
            <a:endParaRPr lang="en-US" altLang="zh-CN" b="1" dirty="0"/>
          </a:p>
          <a:p>
            <a:pPr algn="just"/>
            <a:endParaRPr lang="en-US" altLang="zh-CN" sz="2800" b="1" dirty="0">
              <a:solidFill>
                <a:srgbClr val="002060"/>
              </a:solidFill>
            </a:endParaRPr>
          </a:p>
          <a:p>
            <a:pPr algn="just"/>
            <a:endParaRPr lang="zh-CN" altLang="en-US" sz="2800" b="1" dirty="0">
              <a:solidFill>
                <a:srgbClr val="002060"/>
              </a:solidFill>
            </a:endParaRPr>
          </a:p>
        </p:txBody>
      </p:sp>
      <p:graphicFrame>
        <p:nvGraphicFramePr>
          <p:cNvPr id="12" name="Object 4"/>
          <p:cNvGraphicFramePr>
            <a:graphicFrameLocks noChangeAspect="1"/>
          </p:cNvGraphicFramePr>
          <p:nvPr>
            <p:extLst/>
          </p:nvPr>
        </p:nvGraphicFramePr>
        <p:xfrm>
          <a:off x="4554539" y="3756026"/>
          <a:ext cx="3082925" cy="455613"/>
        </p:xfrm>
        <a:graphic>
          <a:graphicData uri="http://schemas.openxmlformats.org/presentationml/2006/ole">
            <mc:AlternateContent xmlns:mc="http://schemas.openxmlformats.org/markup-compatibility/2006">
              <mc:Choice xmlns:v="urn:schemas-microsoft-com:vml" Requires="v">
                <p:oleObj spid="_x0000_s24632" name="公式" r:id="rId3" imgW="1447560" imgH="241200" progId="Equation.3">
                  <p:embed/>
                </p:oleObj>
              </mc:Choice>
              <mc:Fallback>
                <p:oleObj name="公式" r:id="rId3" imgW="1447560" imgH="241200" progId="Equation.3">
                  <p:embed/>
                  <p:pic>
                    <p:nvPicPr>
                      <p:cNvPr id="12" name="Object 4"/>
                      <p:cNvPicPr>
                        <a:picLocks noChangeAspect="1" noChangeArrowheads="1"/>
                      </p:cNvPicPr>
                      <p:nvPr/>
                    </p:nvPicPr>
                    <p:blipFill>
                      <a:blip r:embed="rId4"/>
                      <a:srcRect/>
                      <a:stretch>
                        <a:fillRect/>
                      </a:stretch>
                    </p:blipFill>
                    <p:spPr bwMode="auto">
                      <a:xfrm>
                        <a:off x="4554539" y="3756026"/>
                        <a:ext cx="3082925" cy="455613"/>
                      </a:xfrm>
                      <a:prstGeom prst="rect">
                        <a:avLst/>
                      </a:prstGeom>
                      <a:noFill/>
                      <a:ln w="9525">
                        <a:noFill/>
                        <a:miter lim="800000"/>
                        <a:headEnd/>
                        <a:tailEnd/>
                      </a:ln>
                      <a:extLst/>
                    </p:spPr>
                  </p:pic>
                </p:oleObj>
              </mc:Fallback>
            </mc:AlternateContent>
          </a:graphicData>
        </a:graphic>
      </p:graphicFrame>
      <p:graphicFrame>
        <p:nvGraphicFramePr>
          <p:cNvPr id="9" name="Object 6">
            <a:hlinkClick r:id="" action="ppaction://ole?verb=0"/>
          </p:cNvPr>
          <p:cNvGraphicFramePr>
            <a:graphicFrameLocks noChangeAspect="1"/>
          </p:cNvGraphicFramePr>
          <p:nvPr>
            <p:extLst/>
          </p:nvPr>
        </p:nvGraphicFramePr>
        <p:xfrm>
          <a:off x="2279576" y="5795475"/>
          <a:ext cx="7881478" cy="469277"/>
        </p:xfrm>
        <a:graphic>
          <a:graphicData uri="http://schemas.openxmlformats.org/presentationml/2006/ole">
            <mc:AlternateContent xmlns:mc="http://schemas.openxmlformats.org/markup-compatibility/2006">
              <mc:Choice xmlns:v="urn:schemas-microsoft-com:vml" Requires="v">
                <p:oleObj spid="_x0000_s24633" name="公式" r:id="rId5" imgW="3860640" imgH="228600" progId="Equation.3">
                  <p:embed/>
                </p:oleObj>
              </mc:Choice>
              <mc:Fallback>
                <p:oleObj name="公式" r:id="rId5" imgW="3860640" imgH="228600" progId="Equation.3">
                  <p:embed/>
                  <p:pic>
                    <p:nvPicPr>
                      <p:cNvPr id="9" name="Object 6">
                        <a:hlinkClick r:id="" action="ppaction://ole?verb=0"/>
                      </p:cNvPr>
                      <p:cNvPicPr>
                        <a:picLocks noChangeAspect="1" noChangeArrowheads="1"/>
                      </p:cNvPicPr>
                      <p:nvPr/>
                    </p:nvPicPr>
                    <p:blipFill>
                      <a:blip r:embed="rId6"/>
                      <a:srcRect/>
                      <a:stretch>
                        <a:fillRect/>
                      </a:stretch>
                    </p:blipFill>
                    <p:spPr bwMode="auto">
                      <a:xfrm>
                        <a:off x="2279576" y="5795475"/>
                        <a:ext cx="7881478" cy="469277"/>
                      </a:xfrm>
                      <a:prstGeom prst="rect">
                        <a:avLst/>
                      </a:prstGeom>
                      <a:noFill/>
                      <a:ln w="9525">
                        <a:noFill/>
                        <a:miter lim="800000"/>
                        <a:headEnd/>
                        <a:tailEnd/>
                      </a:ln>
                      <a:extLst/>
                    </p:spPr>
                  </p:pic>
                </p:oleObj>
              </mc:Fallback>
            </mc:AlternateContent>
          </a:graphicData>
        </a:graphic>
      </p:graphicFrame>
    </p:spTree>
    <p:extLst>
      <p:ext uri="{BB962C8B-B14F-4D97-AF65-F5344CB8AC3E}">
        <p14:creationId xmlns:p14="http://schemas.microsoft.com/office/powerpoint/2010/main" val="7816084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1714524" y="1319788"/>
            <a:ext cx="8784976" cy="1152128"/>
          </a:xfrm>
        </p:spPr>
        <p:txBody>
          <a:bodyPr>
            <a:normAutofit/>
          </a:bodyPr>
          <a:lstStyle/>
          <a:p>
            <a:pPr eaLnBrk="1" hangingPunct="1"/>
            <a:r>
              <a:rPr lang="zh-CN" altLang="en-US" sz="2400" b="1" dirty="0"/>
              <a:t>对变量间统计相关关系可通过</a:t>
            </a:r>
            <a:r>
              <a:rPr lang="zh-CN" altLang="en-US" sz="2400" b="1" dirty="0">
                <a:solidFill>
                  <a:srgbClr val="00B050"/>
                </a:solidFill>
              </a:rPr>
              <a:t>相关分析</a:t>
            </a:r>
            <a:r>
              <a:rPr lang="zh-CN" altLang="en-US" sz="2400" b="1" dirty="0"/>
              <a:t>或</a:t>
            </a:r>
            <a:r>
              <a:rPr lang="zh-CN" altLang="en-US" sz="2400" b="1" dirty="0">
                <a:solidFill>
                  <a:srgbClr val="00B050"/>
                </a:solidFill>
              </a:rPr>
              <a:t>回归分析</a:t>
            </a:r>
            <a:r>
              <a:rPr lang="zh-CN" altLang="en-US" sz="2400" b="1" dirty="0"/>
              <a:t>来研究。</a:t>
            </a:r>
          </a:p>
        </p:txBody>
      </p:sp>
      <p:sp>
        <p:nvSpPr>
          <p:cNvPr id="3" name="灯片编号占位符 2"/>
          <p:cNvSpPr>
            <a:spLocks noGrp="1"/>
          </p:cNvSpPr>
          <p:nvPr>
            <p:ph type="sldNum" sz="quarter" idx="12"/>
          </p:nvPr>
        </p:nvSpPr>
        <p:spPr>
          <a:xfrm>
            <a:off x="8417663" y="6492876"/>
            <a:ext cx="2057400" cy="365125"/>
          </a:xfrm>
        </p:spPr>
        <p:txBody>
          <a:bodyPr/>
          <a:lstStyle/>
          <a:p>
            <a:pPr>
              <a:defRPr/>
            </a:pPr>
            <a:fld id="{296002CF-679C-41C3-B9B0-CF0B53D2FE56}" type="slidenum">
              <a:rPr lang="en-US" altLang="zh-CN" smtClean="0"/>
              <a:pPr>
                <a:defRPr/>
              </a:pPr>
              <a:t>67</a:t>
            </a:fld>
            <a:endParaRPr lang="en-US" altLang="zh-CN" dirty="0"/>
          </a:p>
        </p:txBody>
      </p:sp>
      <p:sp>
        <p:nvSpPr>
          <p:cNvPr id="2" name="矩形 1"/>
          <p:cNvSpPr/>
          <p:nvPr/>
        </p:nvSpPr>
        <p:spPr>
          <a:xfrm>
            <a:off x="1572358" y="374888"/>
            <a:ext cx="2507418" cy="523220"/>
          </a:xfrm>
          <a:prstGeom prst="rect">
            <a:avLst/>
          </a:prstGeom>
        </p:spPr>
        <p:txBody>
          <a:bodyPr wrap="none">
            <a:spAutoFit/>
          </a:bodyPr>
          <a:lstStyle/>
          <a:p>
            <a:pPr marL="514350" indent="-514350" algn="just">
              <a:buAutoNum type="arabicPeriod"/>
            </a:pPr>
            <a:r>
              <a:rPr lang="zh-CN" altLang="en-US" sz="2800" b="1" dirty="0">
                <a:solidFill>
                  <a:srgbClr val="002060"/>
                </a:solidFill>
              </a:rPr>
              <a:t>变量间关系</a:t>
            </a:r>
            <a:endParaRPr lang="en-US" altLang="zh-CN" sz="2800" b="1" dirty="0">
              <a:solidFill>
                <a:srgbClr val="002060"/>
              </a:solidFill>
            </a:endParaRPr>
          </a:p>
        </p:txBody>
      </p:sp>
      <p:sp>
        <p:nvSpPr>
          <p:cNvPr id="4" name="文本框 3"/>
          <p:cNvSpPr txBox="1"/>
          <p:nvPr/>
        </p:nvSpPr>
        <p:spPr>
          <a:xfrm>
            <a:off x="1559497" y="3946393"/>
            <a:ext cx="1723549" cy="707886"/>
          </a:xfrm>
          <a:prstGeom prst="rect">
            <a:avLst/>
          </a:prstGeom>
          <a:noFill/>
        </p:spPr>
        <p:txBody>
          <a:bodyPr wrap="none" rtlCol="0">
            <a:spAutoFit/>
          </a:bodyPr>
          <a:lstStyle/>
          <a:p>
            <a:pPr algn="ctr"/>
            <a:r>
              <a:rPr lang="zh-CN" altLang="en-US" sz="2000" dirty="0"/>
              <a:t>变量间</a:t>
            </a:r>
            <a:endParaRPr lang="en-US" altLang="zh-CN" sz="2000" dirty="0"/>
          </a:p>
          <a:p>
            <a:pPr algn="ctr"/>
            <a:r>
              <a:rPr lang="zh-CN" altLang="en-US" sz="2000" dirty="0"/>
              <a:t>统计相关关系</a:t>
            </a:r>
          </a:p>
        </p:txBody>
      </p:sp>
      <p:sp>
        <p:nvSpPr>
          <p:cNvPr id="6" name="左大括号 5"/>
          <p:cNvSpPr/>
          <p:nvPr/>
        </p:nvSpPr>
        <p:spPr>
          <a:xfrm>
            <a:off x="3278738" y="3247462"/>
            <a:ext cx="236982" cy="244827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000"/>
          </a:p>
        </p:txBody>
      </p:sp>
      <p:sp>
        <p:nvSpPr>
          <p:cNvPr id="7" name="文本框 6"/>
          <p:cNvSpPr txBox="1"/>
          <p:nvPr/>
        </p:nvSpPr>
        <p:spPr>
          <a:xfrm>
            <a:off x="3503712" y="3065524"/>
            <a:ext cx="1210588" cy="400110"/>
          </a:xfrm>
          <a:prstGeom prst="rect">
            <a:avLst/>
          </a:prstGeom>
          <a:noFill/>
        </p:spPr>
        <p:txBody>
          <a:bodyPr wrap="none" rtlCol="0">
            <a:spAutoFit/>
          </a:bodyPr>
          <a:lstStyle/>
          <a:p>
            <a:r>
              <a:rPr lang="zh-CN" altLang="en-US" sz="2000" dirty="0"/>
              <a:t>线性相关</a:t>
            </a:r>
          </a:p>
        </p:txBody>
      </p:sp>
      <p:sp>
        <p:nvSpPr>
          <p:cNvPr id="9" name="文本框 8"/>
          <p:cNvSpPr txBox="1"/>
          <p:nvPr/>
        </p:nvSpPr>
        <p:spPr>
          <a:xfrm>
            <a:off x="3431704" y="5519011"/>
            <a:ext cx="1467068" cy="400110"/>
          </a:xfrm>
          <a:prstGeom prst="rect">
            <a:avLst/>
          </a:prstGeom>
          <a:noFill/>
        </p:spPr>
        <p:txBody>
          <a:bodyPr wrap="none" rtlCol="0">
            <a:spAutoFit/>
          </a:bodyPr>
          <a:lstStyle/>
          <a:p>
            <a:r>
              <a:rPr lang="zh-CN" altLang="en-US" sz="2000" dirty="0"/>
              <a:t>非线性相关</a:t>
            </a:r>
          </a:p>
        </p:txBody>
      </p:sp>
      <p:sp>
        <p:nvSpPr>
          <p:cNvPr id="10" name="左大括号 9"/>
          <p:cNvSpPr/>
          <p:nvPr/>
        </p:nvSpPr>
        <p:spPr>
          <a:xfrm>
            <a:off x="4655840" y="2708920"/>
            <a:ext cx="242932" cy="1002934"/>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000"/>
          </a:p>
        </p:txBody>
      </p:sp>
      <p:sp>
        <p:nvSpPr>
          <p:cNvPr id="13" name="文本框 12"/>
          <p:cNvSpPr txBox="1"/>
          <p:nvPr/>
        </p:nvSpPr>
        <p:spPr>
          <a:xfrm>
            <a:off x="4871865" y="2708921"/>
            <a:ext cx="954107" cy="1015663"/>
          </a:xfrm>
          <a:prstGeom prst="rect">
            <a:avLst/>
          </a:prstGeom>
          <a:noFill/>
        </p:spPr>
        <p:txBody>
          <a:bodyPr wrap="none" rtlCol="0">
            <a:spAutoFit/>
          </a:bodyPr>
          <a:lstStyle/>
          <a:p>
            <a:r>
              <a:rPr lang="zh-CN" altLang="en-US" sz="2000" dirty="0"/>
              <a:t>正相关</a:t>
            </a:r>
            <a:endParaRPr lang="en-US" altLang="zh-CN" sz="2000" dirty="0"/>
          </a:p>
          <a:p>
            <a:r>
              <a:rPr lang="zh-CN" altLang="en-US" sz="2000" dirty="0"/>
              <a:t>不相关</a:t>
            </a:r>
            <a:endParaRPr lang="en-US" altLang="zh-CN" sz="2000" dirty="0"/>
          </a:p>
          <a:p>
            <a:r>
              <a:rPr lang="zh-CN" altLang="en-US" sz="2000" dirty="0"/>
              <a:t>负相关</a:t>
            </a:r>
          </a:p>
        </p:txBody>
      </p:sp>
      <p:sp>
        <p:nvSpPr>
          <p:cNvPr id="14" name="左大括号 13"/>
          <p:cNvSpPr/>
          <p:nvPr/>
        </p:nvSpPr>
        <p:spPr>
          <a:xfrm>
            <a:off x="4799856" y="5195186"/>
            <a:ext cx="307776" cy="112434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000"/>
          </a:p>
        </p:txBody>
      </p:sp>
      <p:sp>
        <p:nvSpPr>
          <p:cNvPr id="15" name="文本框 14"/>
          <p:cNvSpPr txBox="1"/>
          <p:nvPr/>
        </p:nvSpPr>
        <p:spPr>
          <a:xfrm>
            <a:off x="5015881" y="5229201"/>
            <a:ext cx="954107" cy="1015663"/>
          </a:xfrm>
          <a:prstGeom prst="rect">
            <a:avLst/>
          </a:prstGeom>
          <a:noFill/>
        </p:spPr>
        <p:txBody>
          <a:bodyPr wrap="none" rtlCol="0">
            <a:spAutoFit/>
          </a:bodyPr>
          <a:lstStyle/>
          <a:p>
            <a:r>
              <a:rPr lang="zh-CN" altLang="en-US" sz="2000" dirty="0"/>
              <a:t>正相关</a:t>
            </a:r>
            <a:endParaRPr lang="en-US" altLang="zh-CN" sz="2000" dirty="0"/>
          </a:p>
          <a:p>
            <a:r>
              <a:rPr lang="zh-CN" altLang="en-US" sz="2000" dirty="0"/>
              <a:t>不相关</a:t>
            </a:r>
            <a:endParaRPr lang="en-US" altLang="zh-CN" sz="2000" dirty="0"/>
          </a:p>
          <a:p>
            <a:r>
              <a:rPr lang="zh-CN" altLang="en-US" sz="2000" dirty="0"/>
              <a:t>负相关</a:t>
            </a:r>
          </a:p>
        </p:txBody>
      </p:sp>
      <p:sp>
        <p:nvSpPr>
          <p:cNvPr id="8" name="右大括号 7"/>
          <p:cNvSpPr/>
          <p:nvPr/>
        </p:nvSpPr>
        <p:spPr>
          <a:xfrm>
            <a:off x="6047152" y="3140969"/>
            <a:ext cx="346298" cy="27415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6" name="左大括号 15"/>
          <p:cNvSpPr/>
          <p:nvPr/>
        </p:nvSpPr>
        <p:spPr>
          <a:xfrm>
            <a:off x="6541678" y="3939415"/>
            <a:ext cx="215301" cy="11323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8" name="文本框 17"/>
          <p:cNvSpPr txBox="1"/>
          <p:nvPr/>
        </p:nvSpPr>
        <p:spPr>
          <a:xfrm>
            <a:off x="6757620" y="3708582"/>
            <a:ext cx="1467068" cy="400110"/>
          </a:xfrm>
          <a:prstGeom prst="rect">
            <a:avLst/>
          </a:prstGeom>
          <a:noFill/>
        </p:spPr>
        <p:txBody>
          <a:bodyPr wrap="none" rtlCol="0">
            <a:spAutoFit/>
          </a:bodyPr>
          <a:lstStyle/>
          <a:p>
            <a:r>
              <a:rPr lang="zh-CN" altLang="en-US" sz="2000" dirty="0"/>
              <a:t>有因果关系</a:t>
            </a:r>
          </a:p>
        </p:txBody>
      </p:sp>
      <p:sp>
        <p:nvSpPr>
          <p:cNvPr id="19" name="文本框 18"/>
          <p:cNvSpPr txBox="1"/>
          <p:nvPr/>
        </p:nvSpPr>
        <p:spPr>
          <a:xfrm>
            <a:off x="6742026" y="4871726"/>
            <a:ext cx="1467068" cy="400110"/>
          </a:xfrm>
          <a:prstGeom prst="rect">
            <a:avLst/>
          </a:prstGeom>
          <a:noFill/>
        </p:spPr>
        <p:txBody>
          <a:bodyPr wrap="none" rtlCol="0">
            <a:spAutoFit/>
          </a:bodyPr>
          <a:lstStyle/>
          <a:p>
            <a:r>
              <a:rPr lang="zh-CN" altLang="en-US" sz="2000" dirty="0"/>
              <a:t>无因果关系</a:t>
            </a:r>
          </a:p>
        </p:txBody>
      </p:sp>
      <p:sp>
        <p:nvSpPr>
          <p:cNvPr id="17" name="右箭头 16"/>
          <p:cNvSpPr/>
          <p:nvPr/>
        </p:nvSpPr>
        <p:spPr>
          <a:xfrm>
            <a:off x="8209094" y="3797732"/>
            <a:ext cx="319584" cy="221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8209094" y="4951853"/>
            <a:ext cx="319584" cy="221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595520" y="3724583"/>
            <a:ext cx="1210588" cy="400110"/>
          </a:xfrm>
          <a:prstGeom prst="rect">
            <a:avLst/>
          </a:prstGeom>
          <a:noFill/>
          <a:ln>
            <a:solidFill>
              <a:srgbClr val="0000FF"/>
            </a:solidFill>
          </a:ln>
        </p:spPr>
        <p:txBody>
          <a:bodyPr wrap="none" rtlCol="0">
            <a:spAutoFit/>
          </a:bodyPr>
          <a:lstStyle/>
          <a:p>
            <a:r>
              <a:rPr lang="zh-CN" altLang="en-US" sz="2000" dirty="0"/>
              <a:t>相关分析</a:t>
            </a:r>
          </a:p>
        </p:txBody>
      </p:sp>
      <p:sp>
        <p:nvSpPr>
          <p:cNvPr id="23" name="文本框 22"/>
          <p:cNvSpPr txBox="1"/>
          <p:nvPr/>
        </p:nvSpPr>
        <p:spPr>
          <a:xfrm>
            <a:off x="8596005" y="4908674"/>
            <a:ext cx="1210588" cy="400110"/>
          </a:xfrm>
          <a:prstGeom prst="rect">
            <a:avLst/>
          </a:prstGeom>
          <a:noFill/>
          <a:ln>
            <a:solidFill>
              <a:srgbClr val="0000FF"/>
            </a:solidFill>
          </a:ln>
        </p:spPr>
        <p:txBody>
          <a:bodyPr wrap="none" rtlCol="0">
            <a:spAutoFit/>
          </a:bodyPr>
          <a:lstStyle/>
          <a:p>
            <a:r>
              <a:rPr lang="zh-CN" altLang="en-US" sz="2000" dirty="0"/>
              <a:t>回归分析</a:t>
            </a:r>
          </a:p>
        </p:txBody>
      </p:sp>
    </p:spTree>
    <p:extLst>
      <p:ext uri="{BB962C8B-B14F-4D97-AF65-F5344CB8AC3E}">
        <p14:creationId xmlns:p14="http://schemas.microsoft.com/office/powerpoint/2010/main" val="5815156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2103118" y="1196752"/>
            <a:ext cx="7924800" cy="5524724"/>
          </a:xfrm>
        </p:spPr>
        <p:txBody>
          <a:bodyPr>
            <a:normAutofit/>
          </a:bodyPr>
          <a:lstStyle/>
          <a:p>
            <a:pPr marL="0" indent="0">
              <a:buNone/>
            </a:pPr>
            <a:r>
              <a:rPr lang="zh-CN" altLang="en-US" sz="2400" b="1" dirty="0">
                <a:solidFill>
                  <a:srgbClr val="FF0000"/>
                </a:solidFill>
              </a:rPr>
              <a:t>注意点：</a:t>
            </a:r>
          </a:p>
          <a:p>
            <a:pPr marL="800100" lvl="1" indent="-457200">
              <a:spcBef>
                <a:spcPct val="50000"/>
              </a:spcBef>
              <a:buFont typeface="+mj-ea"/>
              <a:buAutoNum type="circleNumDbPlain"/>
            </a:pPr>
            <a:r>
              <a:rPr lang="zh-CN" altLang="en-US" b="1" dirty="0">
                <a:latin typeface="宋体" pitchFamily="2" charset="-122"/>
              </a:rPr>
              <a:t>不存在线性相关的并不意味着不相关；</a:t>
            </a:r>
          </a:p>
          <a:p>
            <a:pPr marL="800100" lvl="1" indent="-457200">
              <a:spcBef>
                <a:spcPct val="50000"/>
              </a:spcBef>
              <a:buFont typeface="+mj-ea"/>
              <a:buAutoNum type="circleNumDbPlain"/>
            </a:pPr>
            <a:r>
              <a:rPr lang="zh-CN" altLang="en-US" b="1" dirty="0">
                <a:latin typeface="宋体" pitchFamily="2" charset="-122"/>
              </a:rPr>
              <a:t>存在相关关系的并不意味着一定有因果关系；</a:t>
            </a:r>
          </a:p>
          <a:p>
            <a:pPr marL="800100" lvl="1" indent="-457200">
              <a:spcBef>
                <a:spcPct val="50000"/>
              </a:spcBef>
              <a:buFont typeface="+mj-ea"/>
              <a:buAutoNum type="circleNumDbPlain"/>
            </a:pPr>
            <a:r>
              <a:rPr lang="zh-CN" altLang="en-US" b="1" dirty="0"/>
              <a:t>回归分析</a:t>
            </a:r>
            <a:r>
              <a:rPr lang="en-US" altLang="zh-CN" b="1" dirty="0"/>
              <a:t>/</a:t>
            </a:r>
            <a:r>
              <a:rPr lang="zh-CN" altLang="en-US" b="1" dirty="0"/>
              <a:t>相关分析，研究一个变量对另一个或另一些变量的统计依赖关系，但它们并不意味着一定有因果关系；</a:t>
            </a:r>
            <a:endParaRPr lang="en-US" altLang="zh-CN" b="1" dirty="0"/>
          </a:p>
          <a:p>
            <a:pPr marL="800100" lvl="1" indent="-457200">
              <a:spcBef>
                <a:spcPct val="50000"/>
              </a:spcBef>
              <a:buFont typeface="+mj-ea"/>
              <a:buAutoNum type="circleNumDbPlain"/>
            </a:pPr>
            <a:r>
              <a:rPr lang="zh-CN" altLang="en-US" b="1" dirty="0"/>
              <a:t>相关分析对称地对待任何（两个）变量，两个变量都被看作是随机的；</a:t>
            </a:r>
          </a:p>
          <a:p>
            <a:pPr marL="800100" lvl="1" indent="-457200">
              <a:spcBef>
                <a:spcPct val="50000"/>
              </a:spcBef>
              <a:buFont typeface="+mj-ea"/>
              <a:buAutoNum type="circleNumDbPlain"/>
            </a:pPr>
            <a:r>
              <a:rPr lang="zh-CN" altLang="en-US" b="1" dirty="0"/>
              <a:t>回归分析对变量的处理方法存在不对称性，即区分应变量（被解释变量）和自变量（解释变量），前者是随机变量，后者不一定是。</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68</a:t>
            </a:fld>
            <a:endParaRPr lang="en-US" altLang="zh-CN"/>
          </a:p>
        </p:txBody>
      </p:sp>
      <p:sp>
        <p:nvSpPr>
          <p:cNvPr id="4" name="矩形 3"/>
          <p:cNvSpPr/>
          <p:nvPr/>
        </p:nvSpPr>
        <p:spPr>
          <a:xfrm>
            <a:off x="1553666" y="374888"/>
            <a:ext cx="2507418" cy="523220"/>
          </a:xfrm>
          <a:prstGeom prst="rect">
            <a:avLst/>
          </a:prstGeom>
        </p:spPr>
        <p:txBody>
          <a:bodyPr wrap="none">
            <a:spAutoFit/>
          </a:bodyPr>
          <a:lstStyle/>
          <a:p>
            <a:pPr marL="514350" indent="-514350" algn="just">
              <a:buAutoNum type="arabicPeriod"/>
            </a:pPr>
            <a:r>
              <a:rPr lang="zh-CN" altLang="en-US" sz="2800" b="1" dirty="0">
                <a:solidFill>
                  <a:srgbClr val="002060"/>
                </a:solidFill>
              </a:rPr>
              <a:t>变量间关系</a:t>
            </a:r>
            <a:endParaRPr lang="en-US" altLang="zh-CN" sz="2800" b="1" dirty="0">
              <a:solidFill>
                <a:srgbClr val="002060"/>
              </a:solidFill>
            </a:endParaRPr>
          </a:p>
        </p:txBody>
      </p:sp>
    </p:spTree>
    <p:extLst>
      <p:ext uri="{BB962C8B-B14F-4D97-AF65-F5344CB8AC3E}">
        <p14:creationId xmlns:p14="http://schemas.microsoft.com/office/powerpoint/2010/main" val="27474505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93627" y="371464"/>
            <a:ext cx="3970959" cy="480131"/>
          </a:xfrm>
        </p:spPr>
        <p:txBody>
          <a:bodyPr wrap="none">
            <a:spAutoFit/>
          </a:bodyPr>
          <a:lstStyle/>
          <a:p>
            <a:pPr algn="just" fontAlgn="base">
              <a:spcAft>
                <a:spcPct val="0"/>
              </a:spcAft>
            </a:pPr>
            <a:r>
              <a:rPr kumimoji="1" lang="en-US" altLang="zh-CN" sz="2800" b="1" dirty="0">
                <a:solidFill>
                  <a:srgbClr val="002060"/>
                </a:solidFill>
                <a:latin typeface="Times New Roman" pitchFamily="18" charset="0"/>
                <a:ea typeface="宋体" pitchFamily="2" charset="-122"/>
                <a:cs typeface="+mn-cs"/>
              </a:rPr>
              <a:t>2</a:t>
            </a:r>
            <a:r>
              <a:rPr kumimoji="1" lang="zh-CN" altLang="en-US" sz="2800" b="1" dirty="0">
                <a:solidFill>
                  <a:srgbClr val="002060"/>
                </a:solidFill>
                <a:latin typeface="Times New Roman" pitchFamily="18" charset="0"/>
                <a:ea typeface="宋体" pitchFamily="2" charset="-122"/>
                <a:cs typeface="+mn-cs"/>
              </a:rPr>
              <a:t>、回归分析的基本概念</a:t>
            </a:r>
          </a:p>
        </p:txBody>
      </p:sp>
      <p:sp>
        <p:nvSpPr>
          <p:cNvPr id="121859" name="Rectangle 3"/>
          <p:cNvSpPr>
            <a:spLocks noGrp="1" noChangeArrowheads="1"/>
          </p:cNvSpPr>
          <p:nvPr>
            <p:ph idx="1"/>
          </p:nvPr>
        </p:nvSpPr>
        <p:spPr>
          <a:xfrm>
            <a:off x="1679844" y="2028556"/>
            <a:ext cx="8740274" cy="1794101"/>
          </a:xfrm>
        </p:spPr>
        <p:txBody>
          <a:bodyPr>
            <a:normAutofit lnSpcReduction="10000"/>
          </a:bodyPr>
          <a:lstStyle/>
          <a:p>
            <a:pPr marL="0" indent="0" algn="just">
              <a:spcBef>
                <a:spcPct val="50000"/>
              </a:spcBef>
              <a:buNone/>
            </a:pPr>
            <a:r>
              <a:rPr lang="zh-CN" altLang="en-US" b="1" dirty="0">
                <a:solidFill>
                  <a:srgbClr val="FF0000"/>
                </a:solidFill>
                <a:latin typeface="宋体" pitchFamily="2" charset="-122"/>
              </a:rPr>
              <a:t>回归分析</a:t>
            </a:r>
            <a:r>
              <a:rPr lang="zh-CN" altLang="en-US" sz="2400" b="1" dirty="0">
                <a:latin typeface="宋体" pitchFamily="2" charset="-122"/>
              </a:rPr>
              <a:t>是研究一个变量关于另一个（些）变量的具体依赖关系的计算方法和理论。</a:t>
            </a:r>
          </a:p>
          <a:p>
            <a:pPr marL="0" indent="0" algn="just">
              <a:lnSpc>
                <a:spcPct val="100000"/>
              </a:lnSpc>
              <a:spcBef>
                <a:spcPct val="50000"/>
              </a:spcBef>
              <a:buNone/>
            </a:pPr>
            <a:r>
              <a:rPr lang="zh-CN" altLang="en-US" b="1" dirty="0">
                <a:solidFill>
                  <a:srgbClr val="00B050"/>
                </a:solidFill>
                <a:latin typeface="宋体" pitchFamily="2" charset="-122"/>
              </a:rPr>
              <a:t>其目的：</a:t>
            </a:r>
            <a:r>
              <a:rPr lang="zh-CN" altLang="en-US" sz="2400" b="1" dirty="0">
                <a:latin typeface="宋体" pitchFamily="2" charset="-122"/>
              </a:rPr>
              <a:t>在于通过后者的已知或设定值，去估计和（或）预测前者的（总体）均值。</a:t>
            </a:r>
            <a:endParaRPr lang="en-US" altLang="zh-CN" sz="2400" b="1" dirty="0">
              <a:solidFill>
                <a:srgbClr val="FF0000"/>
              </a:solidFill>
              <a:latin typeface="宋体" pitchFamily="2" charset="-122"/>
            </a:endParaRPr>
          </a:p>
          <a:p>
            <a:pPr marL="342900" lvl="1" indent="0" algn="just">
              <a:spcBef>
                <a:spcPct val="50000"/>
              </a:spcBef>
              <a:buNone/>
            </a:pPr>
            <a:endParaRPr lang="en-US" altLang="zh-CN" b="1" dirty="0">
              <a:solidFill>
                <a:srgbClr val="FF0000"/>
              </a:solidFill>
              <a:latin typeface="宋体" pitchFamily="2" charset="-122"/>
            </a:endParaRP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69</a:t>
            </a:fld>
            <a:endParaRPr lang="en-US" altLang="zh-CN"/>
          </a:p>
        </p:txBody>
      </p:sp>
      <mc:AlternateContent xmlns:mc="http://schemas.openxmlformats.org/markup-compatibility/2006" xmlns:a14="http://schemas.microsoft.com/office/drawing/2010/main">
        <mc:Choice Requires="a14">
          <p:sp>
            <p:nvSpPr>
              <p:cNvPr id="10" name="文本框 9"/>
              <p:cNvSpPr txBox="1"/>
              <p:nvPr/>
            </p:nvSpPr>
            <p:spPr>
              <a:xfrm>
                <a:off x="3880286" y="3855122"/>
                <a:ext cx="1990417" cy="276999"/>
              </a:xfrm>
              <a:prstGeom prst="rect">
                <a:avLst/>
              </a:prstGeom>
              <a:noFill/>
            </p:spPr>
            <p:txBody>
              <a:bodyPr wrap="none" lIns="0" tIns="0" rIns="0" bIns="0" rtlCol="0">
                <a:spAutoFit/>
              </a:bodyPr>
              <a:lstStyle/>
              <a:p>
                <a:r>
                  <a:rPr lang="en-US" altLang="zh-CN" dirty="0"/>
                  <a:t>CZSR</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zh-CN" altLang="en-US" i="1">
                        <a:latin typeface="Cambria Math" panose="02040503050406030204" pitchFamily="18" charset="0"/>
                      </a:rPr>
                      <m:t>∗</m:t>
                    </m:r>
                    <m:r>
                      <m:rPr>
                        <m:sty m:val="p"/>
                      </m:rPr>
                      <a:rPr lang="en-US" altLang="zh-CN" i="1">
                        <a:latin typeface="Cambria Math" panose="02040503050406030204" pitchFamily="18" charset="0"/>
                      </a:rPr>
                      <m:t>GPRZ</m:t>
                    </m:r>
                  </m:oMath>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880286" y="3855122"/>
                <a:ext cx="1990417" cy="276999"/>
              </a:xfrm>
              <a:prstGeom prst="rect">
                <a:avLst/>
              </a:prstGeom>
              <a:blipFill>
                <a:blip r:embed="rId2"/>
                <a:stretch>
                  <a:fillRect l="-7362" t="-28261" r="-3681" b="-50000"/>
                </a:stretch>
              </a:blipFill>
            </p:spPr>
            <p:txBody>
              <a:bodyPr/>
              <a:lstStyle/>
              <a:p>
                <a:r>
                  <a:rPr lang="zh-CN" altLang="en-US">
                    <a:noFill/>
                  </a:rPr>
                  <a:t> </a:t>
                </a:r>
              </a:p>
            </p:txBody>
          </p:sp>
        </mc:Fallback>
      </mc:AlternateContent>
      <p:cxnSp>
        <p:nvCxnSpPr>
          <p:cNvPr id="11" name="直接箭头连接符 10"/>
          <p:cNvCxnSpPr/>
          <p:nvPr/>
        </p:nvCxnSpPr>
        <p:spPr>
          <a:xfrm>
            <a:off x="4259796" y="4221263"/>
            <a:ext cx="0" cy="27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503712" y="4500003"/>
            <a:ext cx="1512168"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被解释变量</a:t>
            </a:r>
            <a:endParaRPr lang="en-US" altLang="zh-CN" dirty="0"/>
          </a:p>
          <a:p>
            <a:pPr algn="ctr"/>
            <a:r>
              <a:rPr lang="zh-CN" altLang="en-US" dirty="0"/>
              <a:t>应变量</a:t>
            </a:r>
            <a:endParaRPr lang="en-US" altLang="zh-CN" dirty="0"/>
          </a:p>
        </p:txBody>
      </p:sp>
      <p:cxnSp>
        <p:nvCxnSpPr>
          <p:cNvPr id="13" name="直接箭头连接符 12"/>
          <p:cNvCxnSpPr/>
          <p:nvPr/>
        </p:nvCxnSpPr>
        <p:spPr>
          <a:xfrm>
            <a:off x="6276020" y="4220501"/>
            <a:ext cx="0" cy="27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519936" y="4509120"/>
            <a:ext cx="1512168"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解释变量</a:t>
            </a:r>
            <a:endParaRPr lang="en-US" altLang="zh-CN" dirty="0"/>
          </a:p>
          <a:p>
            <a:pPr algn="ctr"/>
            <a:r>
              <a:rPr lang="zh-CN" altLang="en-US" dirty="0"/>
              <a:t>自变量</a:t>
            </a:r>
            <a:endParaRPr lang="en-US" altLang="zh-CN" dirty="0"/>
          </a:p>
        </p:txBody>
      </p:sp>
      <p:sp>
        <p:nvSpPr>
          <p:cNvPr id="2" name="矩形 1"/>
          <p:cNvSpPr/>
          <p:nvPr/>
        </p:nvSpPr>
        <p:spPr>
          <a:xfrm>
            <a:off x="1991545" y="5423182"/>
            <a:ext cx="7786081" cy="1354217"/>
          </a:xfrm>
          <a:prstGeom prst="rect">
            <a:avLst/>
          </a:prstGeom>
        </p:spPr>
        <p:txBody>
          <a:bodyPr wrap="square">
            <a:spAutoFit/>
          </a:bodyPr>
          <a:lstStyle/>
          <a:p>
            <a:pPr marL="342900" lvl="1" algn="just">
              <a:lnSpc>
                <a:spcPct val="90000"/>
              </a:lnSpc>
              <a:spcBef>
                <a:spcPct val="50000"/>
              </a:spcBef>
            </a:pPr>
            <a:r>
              <a:rPr lang="zh-CN" altLang="en-US" sz="2000" b="1" dirty="0">
                <a:solidFill>
                  <a:srgbClr val="FF0000"/>
                </a:solidFill>
                <a:latin typeface="宋体" pitchFamily="2" charset="-122"/>
              </a:rPr>
              <a:t>前一个变量称为：被解释变量</a:t>
            </a:r>
            <a:r>
              <a:rPr lang="zh-CN" altLang="en-US" sz="2000" b="1" dirty="0">
                <a:latin typeface="宋体" pitchFamily="2" charset="-122"/>
              </a:rPr>
              <a:t>（</a:t>
            </a:r>
            <a:r>
              <a:rPr lang="en-US" altLang="zh-CN" sz="2000" b="1" dirty="0"/>
              <a:t>Explained Variable</a:t>
            </a:r>
            <a:r>
              <a:rPr lang="zh-CN" altLang="en-US" sz="2000" b="1" dirty="0">
                <a:latin typeface="宋体" pitchFamily="2" charset="-122"/>
              </a:rPr>
              <a:t>）或</a:t>
            </a:r>
            <a:r>
              <a:rPr lang="zh-CN" altLang="en-US" sz="2000" b="1" dirty="0">
                <a:solidFill>
                  <a:srgbClr val="FF0000"/>
                </a:solidFill>
                <a:latin typeface="宋体" pitchFamily="2" charset="-122"/>
              </a:rPr>
              <a:t>应变量</a:t>
            </a:r>
            <a:r>
              <a:rPr lang="zh-CN" altLang="en-US" sz="2000" b="1" dirty="0">
                <a:latin typeface="宋体" pitchFamily="2" charset="-122"/>
              </a:rPr>
              <a:t>（</a:t>
            </a:r>
            <a:r>
              <a:rPr lang="en-US" altLang="zh-CN" sz="2000" b="1" dirty="0"/>
              <a:t>Dependent Variable</a:t>
            </a:r>
            <a:r>
              <a:rPr lang="zh-CN" altLang="en-US" sz="2000" b="1" dirty="0">
                <a:latin typeface="宋体" pitchFamily="2" charset="-122"/>
              </a:rPr>
              <a:t>）。</a:t>
            </a:r>
          </a:p>
          <a:p>
            <a:pPr marL="342900" lvl="1" algn="just">
              <a:lnSpc>
                <a:spcPct val="90000"/>
              </a:lnSpc>
              <a:spcBef>
                <a:spcPct val="50000"/>
              </a:spcBef>
            </a:pPr>
            <a:r>
              <a:rPr lang="zh-CN" altLang="en-US" sz="2000" b="1" dirty="0">
                <a:solidFill>
                  <a:srgbClr val="FF0000"/>
                </a:solidFill>
                <a:latin typeface="宋体" pitchFamily="2" charset="-122"/>
              </a:rPr>
              <a:t>后一个变量称为：解释变量</a:t>
            </a:r>
            <a:r>
              <a:rPr lang="zh-CN" altLang="en-US" sz="2000" b="1" dirty="0">
                <a:latin typeface="宋体" pitchFamily="2" charset="-122"/>
              </a:rPr>
              <a:t>（</a:t>
            </a:r>
            <a:r>
              <a:rPr lang="en-US" altLang="zh-CN" sz="2000" b="1" dirty="0"/>
              <a:t>Explanatory Variable</a:t>
            </a:r>
            <a:r>
              <a:rPr lang="zh-CN" altLang="en-US" sz="2000" b="1" dirty="0">
                <a:latin typeface="宋体" pitchFamily="2" charset="-122"/>
              </a:rPr>
              <a:t>）或</a:t>
            </a:r>
            <a:r>
              <a:rPr lang="zh-CN" altLang="en-US" sz="2000" b="1" dirty="0">
                <a:solidFill>
                  <a:srgbClr val="FF0000"/>
                </a:solidFill>
                <a:latin typeface="宋体" pitchFamily="2" charset="-122"/>
              </a:rPr>
              <a:t>自变量</a:t>
            </a:r>
            <a:r>
              <a:rPr lang="zh-CN" altLang="en-US" sz="2000" b="1" dirty="0">
                <a:latin typeface="宋体" pitchFamily="2" charset="-122"/>
              </a:rPr>
              <a:t>（</a:t>
            </a:r>
            <a:r>
              <a:rPr lang="en-US" altLang="zh-CN" sz="2000" b="1" dirty="0"/>
              <a:t>Independent Variable</a:t>
            </a:r>
            <a:r>
              <a:rPr lang="zh-CN" altLang="en-US" sz="2000" b="1" dirty="0">
                <a:latin typeface="宋体" pitchFamily="2" charset="-122"/>
              </a:rPr>
              <a:t>）。</a:t>
            </a:r>
          </a:p>
        </p:txBody>
      </p:sp>
      <p:sp>
        <p:nvSpPr>
          <p:cNvPr id="3" name="文本框 2"/>
          <p:cNvSpPr txBox="1"/>
          <p:nvPr/>
        </p:nvSpPr>
        <p:spPr>
          <a:xfrm>
            <a:off x="1693626" y="1238762"/>
            <a:ext cx="8726492" cy="523220"/>
          </a:xfrm>
          <a:prstGeom prst="rect">
            <a:avLst/>
          </a:prstGeom>
          <a:noFill/>
        </p:spPr>
        <p:txBody>
          <a:bodyPr wrap="square" rtlCol="0">
            <a:spAutoFit/>
          </a:bodyPr>
          <a:lstStyle/>
          <a:p>
            <a:r>
              <a:rPr lang="zh-CN" altLang="en-US" sz="2800" b="1" dirty="0">
                <a:solidFill>
                  <a:srgbClr val="C00000"/>
                </a:solidFill>
              </a:rPr>
              <a:t>相关分析</a:t>
            </a:r>
            <a:r>
              <a:rPr lang="zh-CN" altLang="en-US" dirty="0"/>
              <a:t>是研究随机变量之间的相关形式及相关程度。</a:t>
            </a:r>
          </a:p>
        </p:txBody>
      </p:sp>
    </p:spTree>
    <p:extLst>
      <p:ext uri="{BB962C8B-B14F-4D97-AF65-F5344CB8AC3E}">
        <p14:creationId xmlns:p14="http://schemas.microsoft.com/office/powerpoint/2010/main" val="3735589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870856" y="1363890"/>
            <a:ext cx="9895114" cy="5330825"/>
          </a:xfrm>
        </p:spPr>
        <p:txBody>
          <a:bodyPr>
            <a:normAutofit lnSpcReduction="10000"/>
          </a:bodyPr>
          <a:lstStyle/>
          <a:p>
            <a:pPr lvl="1">
              <a:buFontTx/>
              <a:buNone/>
            </a:pPr>
            <a:endParaRPr lang="zh-CN" altLang="en-US" b="1" dirty="0"/>
          </a:p>
          <a:p>
            <a:pPr lvl="1">
              <a:buFontTx/>
              <a:buNone/>
            </a:pPr>
            <a:r>
              <a:rPr lang="en-US" altLang="zh-CN" b="1" dirty="0"/>
              <a:t>1</a:t>
            </a:r>
            <a:r>
              <a:rPr lang="zh-CN" altLang="en-US" b="1" dirty="0"/>
              <a:t>、不相关。 如果变量间彼此的数量变化互相独立，则其关系为不相关。自变量</a:t>
            </a:r>
            <a:r>
              <a:rPr lang="en-US" altLang="zh-CN" b="1" dirty="0"/>
              <a:t>x</a:t>
            </a:r>
            <a:r>
              <a:rPr lang="zh-CN" altLang="en-US" b="1" dirty="0"/>
              <a:t>变动时，因变量</a:t>
            </a:r>
            <a:r>
              <a:rPr lang="en-US" altLang="zh-CN" b="1" dirty="0"/>
              <a:t>y</a:t>
            </a:r>
            <a:r>
              <a:rPr lang="zh-CN" altLang="en-US" b="1" dirty="0"/>
              <a:t>的数值不随之相应变动。例如，产品税额的多少与工人的出勤率、家庭收入多少与孩子的多少之间都不存在相关关系。 </a:t>
            </a:r>
            <a:endParaRPr lang="en-US" altLang="zh-CN" b="1" dirty="0" smtClean="0"/>
          </a:p>
          <a:p>
            <a:pPr lvl="1">
              <a:buFontTx/>
              <a:buNone/>
            </a:pPr>
            <a:endParaRPr lang="zh-CN" altLang="en-US" b="1" dirty="0"/>
          </a:p>
          <a:p>
            <a:pPr lvl="1">
              <a:buFontTx/>
              <a:buNone/>
            </a:pPr>
            <a:r>
              <a:rPr lang="en-US" altLang="zh-CN" b="1" dirty="0"/>
              <a:t>2</a:t>
            </a:r>
            <a:r>
              <a:rPr lang="zh-CN" altLang="en-US" b="1" dirty="0"/>
              <a:t>、完全相关。如果一个变量的变化是由其他变量的数量变化所唯一确定，此时变量间的关系称为完全相关。即因变量</a:t>
            </a:r>
            <a:r>
              <a:rPr lang="en-US" altLang="zh-CN" b="1" dirty="0"/>
              <a:t>y</a:t>
            </a:r>
            <a:r>
              <a:rPr lang="zh-CN" altLang="en-US" b="1" dirty="0"/>
              <a:t>的数值完全随自变量</a:t>
            </a:r>
            <a:r>
              <a:rPr lang="en-US" altLang="zh-CN" b="1" dirty="0"/>
              <a:t>x</a:t>
            </a:r>
            <a:r>
              <a:rPr lang="zh-CN" altLang="en-US" b="1" dirty="0"/>
              <a:t>的变动而变动，它在相关图上表现为所有的观察点都落在同一条直线上，这种情况下，相关关系实际上是函数关系。所以，函数关系是相关关系的一种特殊情况</a:t>
            </a:r>
            <a:r>
              <a:rPr lang="zh-CN" altLang="en-US" b="1" dirty="0" smtClean="0"/>
              <a:t>。</a:t>
            </a:r>
            <a:endParaRPr lang="en-US" altLang="zh-CN" b="1" dirty="0" smtClean="0"/>
          </a:p>
          <a:p>
            <a:pPr lvl="1">
              <a:buFontTx/>
              <a:buNone/>
            </a:pPr>
            <a:endParaRPr lang="zh-CN" altLang="en-US" b="1" dirty="0"/>
          </a:p>
          <a:p>
            <a:pPr lvl="1">
              <a:buFontTx/>
              <a:buNone/>
            </a:pPr>
            <a:r>
              <a:rPr lang="en-US" altLang="zh-CN" b="1" dirty="0"/>
              <a:t>3</a:t>
            </a:r>
            <a:r>
              <a:rPr lang="zh-CN" altLang="en-US" b="1" dirty="0"/>
              <a:t>、不完全相关。如果变量间的关系介于不相关和完全相关之间，则称为不完全相关。如妇女的结婚年龄与受教育程度之间的一种关系。 大多数相关关系属于不完全相关，是统计研究的主要对象</a:t>
            </a:r>
          </a:p>
        </p:txBody>
      </p:sp>
      <p:sp>
        <p:nvSpPr>
          <p:cNvPr id="109572" name="Rectangle 4"/>
          <p:cNvSpPr>
            <a:spLocks noChangeArrowheads="1"/>
          </p:cNvSpPr>
          <p:nvPr/>
        </p:nvSpPr>
        <p:spPr bwMode="auto">
          <a:xfrm>
            <a:off x="674914" y="269423"/>
            <a:ext cx="7336972" cy="707886"/>
          </a:xfrm>
          <a:prstGeom prst="rect">
            <a:avLst/>
          </a:prstGeom>
          <a:solidFill>
            <a:srgbClr val="00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4000" dirty="0" smtClean="0">
                <a:solidFill>
                  <a:srgbClr val="0000FF"/>
                </a:solidFill>
                <a:ea typeface="黑体" panose="02010609060101010101" pitchFamily="49" charset="-122"/>
              </a:rPr>
              <a:t>1. </a:t>
            </a:r>
            <a:r>
              <a:rPr lang="zh-CN" altLang="en-US" sz="4000" dirty="0" smtClean="0">
                <a:solidFill>
                  <a:srgbClr val="0000FF"/>
                </a:solidFill>
                <a:ea typeface="黑体" panose="02010609060101010101" pitchFamily="49" charset="-122"/>
              </a:rPr>
              <a:t>根据</a:t>
            </a:r>
            <a:r>
              <a:rPr lang="zh-CN" altLang="en-US" sz="4000" dirty="0">
                <a:solidFill>
                  <a:srgbClr val="0000FF"/>
                </a:solidFill>
                <a:ea typeface="黑体" panose="02010609060101010101" pitchFamily="49" charset="-122"/>
              </a:rPr>
              <a:t>相关关系的程度划分</a:t>
            </a:r>
          </a:p>
        </p:txBody>
      </p:sp>
    </p:spTree>
    <p:extLst>
      <p:ext uri="{BB962C8B-B14F-4D97-AF65-F5344CB8AC3E}">
        <p14:creationId xmlns:p14="http://schemas.microsoft.com/office/powerpoint/2010/main" val="406461724"/>
      </p:ext>
    </p:extLst>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1655538" y="1340769"/>
            <a:ext cx="8760942" cy="3095625"/>
          </a:xfrm>
        </p:spPr>
        <p:txBody>
          <a:bodyPr>
            <a:normAutofit lnSpcReduction="10000"/>
          </a:bodyPr>
          <a:lstStyle/>
          <a:p>
            <a:pPr marL="0" indent="0">
              <a:spcBef>
                <a:spcPct val="50000"/>
              </a:spcBef>
              <a:buNone/>
            </a:pPr>
            <a:r>
              <a:rPr lang="zh-CN" altLang="en-US" b="1" dirty="0">
                <a:solidFill>
                  <a:srgbClr val="00B050"/>
                </a:solidFill>
              </a:rPr>
              <a:t>    回归分析构成计量经济学的方法论基础，其主要内容包括：</a:t>
            </a:r>
          </a:p>
          <a:p>
            <a:pPr marL="342900" lvl="1" indent="0">
              <a:spcBef>
                <a:spcPct val="50000"/>
              </a:spcBef>
              <a:buNone/>
            </a:pPr>
            <a:endParaRPr lang="en-US" altLang="zh-CN" b="1" dirty="0"/>
          </a:p>
          <a:p>
            <a:pPr lvl="1" eaLnBrk="1" hangingPunct="1">
              <a:spcBef>
                <a:spcPct val="50000"/>
              </a:spcBef>
            </a:pPr>
            <a:r>
              <a:rPr lang="zh-CN" altLang="en-US" b="1" dirty="0"/>
              <a:t>根据样本观察值对经济计量模型参数进行估计，求得回归方程；</a:t>
            </a:r>
          </a:p>
          <a:p>
            <a:pPr lvl="1" eaLnBrk="1" hangingPunct="1">
              <a:spcBef>
                <a:spcPct val="50000"/>
              </a:spcBef>
            </a:pPr>
            <a:r>
              <a:rPr lang="zh-CN" altLang="en-US" b="1" dirty="0"/>
              <a:t>对回归方程、参数估计值进行显著性检验；</a:t>
            </a:r>
          </a:p>
          <a:p>
            <a:pPr lvl="1" eaLnBrk="1" hangingPunct="1">
              <a:spcBef>
                <a:spcPct val="50000"/>
              </a:spcBef>
            </a:pPr>
            <a:r>
              <a:rPr lang="zh-CN" altLang="en-US" b="1" dirty="0"/>
              <a:t>利用回归方程进行分析、评价及预测。</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70</a:t>
            </a:fld>
            <a:endParaRPr lang="en-US" altLang="zh-CN"/>
          </a:p>
        </p:txBody>
      </p:sp>
      <p:sp>
        <p:nvSpPr>
          <p:cNvPr id="4" name="Rectangle 2"/>
          <p:cNvSpPr>
            <a:spLocks noGrp="1" noChangeArrowheads="1"/>
          </p:cNvSpPr>
          <p:nvPr>
            <p:ph type="title"/>
          </p:nvPr>
        </p:nvSpPr>
        <p:spPr>
          <a:xfrm>
            <a:off x="1682710" y="404665"/>
            <a:ext cx="3970959" cy="480131"/>
          </a:xfrm>
        </p:spPr>
        <p:txBody>
          <a:bodyPr wrap="none">
            <a:spAutoFit/>
          </a:bodyPr>
          <a:lstStyle/>
          <a:p>
            <a:pPr algn="just" fontAlgn="base">
              <a:spcAft>
                <a:spcPct val="0"/>
              </a:spcAft>
            </a:pPr>
            <a:r>
              <a:rPr kumimoji="1" lang="en-US" altLang="zh-CN" sz="2800" b="1" dirty="0">
                <a:solidFill>
                  <a:srgbClr val="002060"/>
                </a:solidFill>
                <a:latin typeface="Times New Roman" pitchFamily="18" charset="0"/>
                <a:ea typeface="宋体" pitchFamily="2" charset="-122"/>
                <a:cs typeface="+mn-cs"/>
              </a:rPr>
              <a:t>2</a:t>
            </a:r>
            <a:r>
              <a:rPr kumimoji="1" lang="zh-CN" altLang="en-US" sz="2800" b="1" dirty="0">
                <a:solidFill>
                  <a:srgbClr val="002060"/>
                </a:solidFill>
                <a:latin typeface="Times New Roman" pitchFamily="18" charset="0"/>
                <a:ea typeface="宋体" pitchFamily="2" charset="-122"/>
                <a:cs typeface="+mn-cs"/>
              </a:rPr>
              <a:t>、回归分析的基本概念</a:t>
            </a:r>
          </a:p>
        </p:txBody>
      </p:sp>
    </p:spTree>
    <p:extLst>
      <p:ext uri="{BB962C8B-B14F-4D97-AF65-F5344CB8AC3E}">
        <p14:creationId xmlns:p14="http://schemas.microsoft.com/office/powerpoint/2010/main" val="1434417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703512" y="926952"/>
            <a:ext cx="8784976" cy="1421928"/>
          </a:xfrm>
        </p:spPr>
        <p:txBody>
          <a:bodyPr vert="horz" wrap="square" lIns="91440" tIns="45720" rIns="91440" bIns="45720" rtlCol="0" anchor="ctr">
            <a:spAutoFit/>
          </a:bodyPr>
          <a:lstStyle/>
          <a:p>
            <a:pPr fontAlgn="base">
              <a:spcAft>
                <a:spcPct val="0"/>
              </a:spcAft>
            </a:pPr>
            <a:r>
              <a:rPr kumimoji="1" lang="zh-CN" altLang="en-US" sz="2400" b="1" dirty="0">
                <a:solidFill>
                  <a:srgbClr val="002060"/>
                </a:solidFill>
                <a:latin typeface="Times New Roman" pitchFamily="18" charset="0"/>
                <a:ea typeface="宋体" pitchFamily="2" charset="-122"/>
                <a:cs typeface="+mn-cs"/>
              </a:rPr>
              <a:t>    由于变量间关系的随机性，</a:t>
            </a:r>
            <a:r>
              <a:rPr kumimoji="1" lang="zh-CN" altLang="en-US" sz="2400" b="1" u="sng" dirty="0">
                <a:solidFill>
                  <a:srgbClr val="002060"/>
                </a:solidFill>
                <a:latin typeface="Times New Roman" pitchFamily="18" charset="0"/>
                <a:ea typeface="宋体" pitchFamily="2" charset="-122"/>
                <a:cs typeface="+mn-cs"/>
              </a:rPr>
              <a:t>回归分析关心的是根据解释变量的已知值或给定值，考察被解释变量的总体均值</a:t>
            </a:r>
            <a:r>
              <a:rPr kumimoji="1" lang="zh-CN" altLang="en-US" sz="2400" b="1" dirty="0">
                <a:solidFill>
                  <a:srgbClr val="002060"/>
                </a:solidFill>
                <a:latin typeface="Times New Roman" pitchFamily="18" charset="0"/>
                <a:ea typeface="宋体" pitchFamily="2" charset="-122"/>
                <a:cs typeface="+mn-cs"/>
              </a:rPr>
              <a:t>，即当被解释变量取某个确定值时，与之统计相关的被解释变量所有可能出现的对应值的平均值。</a:t>
            </a:r>
          </a:p>
        </p:txBody>
      </p:sp>
      <p:sp>
        <p:nvSpPr>
          <p:cNvPr id="41987" name="Rectangle 3"/>
          <p:cNvSpPr>
            <a:spLocks noGrp="1" noChangeArrowheads="1"/>
          </p:cNvSpPr>
          <p:nvPr>
            <p:ph idx="1"/>
          </p:nvPr>
        </p:nvSpPr>
        <p:spPr>
          <a:xfrm>
            <a:off x="1703512" y="2852936"/>
            <a:ext cx="8784976" cy="3888432"/>
          </a:xfrm>
        </p:spPr>
        <p:txBody>
          <a:bodyPr/>
          <a:lstStyle/>
          <a:p>
            <a:pPr algn="just" eaLnBrk="1" hangingPunct="1">
              <a:lnSpc>
                <a:spcPct val="80000"/>
              </a:lnSpc>
              <a:spcBef>
                <a:spcPct val="50000"/>
              </a:spcBef>
            </a:pPr>
            <a:r>
              <a:rPr lang="zh-CN" altLang="en-US" dirty="0"/>
              <a:t>例</a:t>
            </a:r>
            <a:r>
              <a:rPr lang="en-US" altLang="zh-CN" dirty="0"/>
              <a:t>2.1</a:t>
            </a:r>
            <a:r>
              <a:rPr lang="zh-CN" altLang="en-US" dirty="0"/>
              <a:t>：假设一个社区有99户家庭组成，研究该社区每月家庭消费支出</a:t>
            </a:r>
            <a:r>
              <a:rPr lang="en-US" altLang="zh-CN" dirty="0"/>
              <a:t>Y</a:t>
            </a:r>
            <a:r>
              <a:rPr lang="zh-CN" altLang="en-US" dirty="0"/>
              <a:t>与每月家庭可支配收入</a:t>
            </a:r>
            <a:r>
              <a:rPr lang="en-US" altLang="zh-CN" dirty="0"/>
              <a:t>X</a:t>
            </a:r>
            <a:r>
              <a:rPr lang="zh-CN" altLang="en-US" dirty="0"/>
              <a:t>的关系。 即如果知道了家庭的月收入，能否预测该社区家庭的平均月消费支出水平。</a:t>
            </a:r>
          </a:p>
          <a:p>
            <a:pPr algn="just" eaLnBrk="1" hangingPunct="1">
              <a:lnSpc>
                <a:spcPct val="80000"/>
              </a:lnSpc>
              <a:spcBef>
                <a:spcPct val="50000"/>
              </a:spcBef>
            </a:pPr>
            <a:r>
              <a:rPr lang="zh-CN" altLang="en-US" dirty="0"/>
              <a:t>为达到此目的，将该99户家庭划分为组内收入差不多的</a:t>
            </a:r>
            <a:r>
              <a:rPr lang="en-US" altLang="zh-CN" dirty="0"/>
              <a:t>10</a:t>
            </a:r>
            <a:r>
              <a:rPr lang="zh-CN" altLang="en-US" dirty="0"/>
              <a:t>组，以分析每一收入组的家庭消费支出。</a:t>
            </a:r>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71</a:t>
            </a:fld>
            <a:endParaRPr lang="en-US" altLang="zh-CN"/>
          </a:p>
        </p:txBody>
      </p:sp>
      <p:sp>
        <p:nvSpPr>
          <p:cNvPr id="2" name="矩形 1"/>
          <p:cNvSpPr/>
          <p:nvPr/>
        </p:nvSpPr>
        <p:spPr>
          <a:xfrm>
            <a:off x="3935760" y="229174"/>
            <a:ext cx="3480440" cy="535531"/>
          </a:xfrm>
          <a:prstGeom prst="rect">
            <a:avLst/>
          </a:prstGeom>
        </p:spPr>
        <p:txBody>
          <a:bodyPr vert="horz" lIns="91440" tIns="45720" rIns="91440" bIns="45720" rtlCol="0" anchor="ctr">
            <a:normAutofit/>
          </a:bodyPr>
          <a:lstStyle/>
          <a:p>
            <a:pPr defTabSz="685800">
              <a:lnSpc>
                <a:spcPct val="90000"/>
              </a:lnSpc>
              <a:spcBef>
                <a:spcPct val="50000"/>
              </a:spcBef>
            </a:pPr>
            <a:r>
              <a:rPr lang="zh-CN" altLang="en-US" sz="3200" b="1" dirty="0">
                <a:solidFill>
                  <a:srgbClr val="FF0000"/>
                </a:solidFill>
                <a:latin typeface="楷体_GB2312" pitchFamily="49" charset="-122"/>
                <a:ea typeface="楷体_GB2312" pitchFamily="49" charset="-122"/>
                <a:cs typeface="+mj-cs"/>
              </a:rPr>
              <a:t>二、总体回归函数</a:t>
            </a:r>
          </a:p>
        </p:txBody>
      </p:sp>
    </p:spTree>
    <p:extLst>
      <p:ext uri="{BB962C8B-B14F-4D97-AF65-F5344CB8AC3E}">
        <p14:creationId xmlns:p14="http://schemas.microsoft.com/office/powerpoint/2010/main" val="30353285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04"/>
          <p:cNvPicPr>
            <a:picLocks noChangeAspect="1" noChangeArrowheads="1"/>
          </p:cNvPicPr>
          <p:nvPr/>
        </p:nvPicPr>
        <p:blipFill>
          <a:blip r:embed="rId2" cstate="print"/>
          <a:srcRect/>
          <a:stretch>
            <a:fillRect/>
          </a:stretch>
        </p:blipFill>
        <p:spPr bwMode="auto">
          <a:xfrm>
            <a:off x="1752600" y="457200"/>
            <a:ext cx="8610600" cy="6205538"/>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72</a:t>
            </a:fld>
            <a:endParaRPr lang="en-US" altLang="zh-CN"/>
          </a:p>
        </p:txBody>
      </p:sp>
    </p:spTree>
    <p:extLst>
      <p:ext uri="{BB962C8B-B14F-4D97-AF65-F5344CB8AC3E}">
        <p14:creationId xmlns:p14="http://schemas.microsoft.com/office/powerpoint/2010/main" val="38851453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710295" y="537134"/>
            <a:ext cx="8784976" cy="5327650"/>
          </a:xfrm>
        </p:spPr>
        <p:txBody>
          <a:bodyPr>
            <a:normAutofit/>
          </a:bodyPr>
          <a:lstStyle/>
          <a:p>
            <a:pPr algn="just" eaLnBrk="1" hangingPunct="1">
              <a:spcBef>
                <a:spcPct val="50000"/>
              </a:spcBef>
              <a:buFont typeface="Wingdings" panose="05000000000000000000" pitchFamily="2" charset="2"/>
              <a:buChar char="Ø"/>
            </a:pPr>
            <a:r>
              <a:rPr lang="zh-CN" altLang="en-US" sz="2400" dirty="0"/>
              <a:t>由于不确定因素的影响，对同一收入水平</a:t>
            </a:r>
            <a:r>
              <a:rPr lang="en-US" altLang="zh-CN" sz="2400" dirty="0"/>
              <a:t>X</a:t>
            </a:r>
            <a:r>
              <a:rPr lang="zh-CN" altLang="en-US" sz="2400" dirty="0"/>
              <a:t>，不同家庭的消费支出不完全相同</a:t>
            </a:r>
          </a:p>
          <a:p>
            <a:pPr algn="just" eaLnBrk="1" hangingPunct="1">
              <a:spcBef>
                <a:spcPct val="50000"/>
              </a:spcBef>
              <a:buFont typeface="Wingdings" panose="05000000000000000000" pitchFamily="2" charset="2"/>
              <a:buChar char="Ø"/>
            </a:pPr>
            <a:r>
              <a:rPr lang="zh-CN" altLang="en-US" sz="2400" dirty="0"/>
              <a:t>但是，由于调查的完备性，给定收入水平</a:t>
            </a:r>
            <a:r>
              <a:rPr lang="en-US" altLang="zh-CN" sz="2400" dirty="0"/>
              <a:t>X</a:t>
            </a:r>
            <a:r>
              <a:rPr lang="zh-CN" altLang="en-US" sz="2400" dirty="0"/>
              <a:t>的消费支出</a:t>
            </a:r>
            <a:r>
              <a:rPr lang="en-US" altLang="zh-CN" sz="2400" dirty="0"/>
              <a:t>Y</a:t>
            </a:r>
            <a:r>
              <a:rPr lang="zh-CN" altLang="en-US" sz="2400" dirty="0"/>
              <a:t>的分布是确定的，即以</a:t>
            </a:r>
            <a:r>
              <a:rPr lang="en-US" altLang="zh-CN" sz="2400" dirty="0"/>
              <a:t>X</a:t>
            </a:r>
            <a:r>
              <a:rPr lang="zh-CN" altLang="en-US" sz="2400" dirty="0"/>
              <a:t>的给定值为条件的</a:t>
            </a:r>
            <a:r>
              <a:rPr lang="en-US" altLang="zh-CN" sz="2400" dirty="0"/>
              <a:t>Y</a:t>
            </a:r>
            <a:r>
              <a:rPr lang="zh-CN" altLang="en-US" sz="2400" dirty="0"/>
              <a:t>的</a:t>
            </a:r>
            <a:r>
              <a:rPr lang="zh-CN" altLang="en-US" sz="2400" dirty="0">
                <a:solidFill>
                  <a:srgbClr val="FF0000"/>
                </a:solidFill>
              </a:rPr>
              <a:t>条件分布</a:t>
            </a:r>
            <a:r>
              <a:rPr lang="zh-CN" altLang="en-US" sz="2400" dirty="0"/>
              <a:t>（</a:t>
            </a:r>
            <a:r>
              <a:rPr lang="en-US" altLang="zh-CN" sz="2400" dirty="0"/>
              <a:t>Conditional distribution</a:t>
            </a:r>
            <a:r>
              <a:rPr lang="zh-CN" altLang="en-US" sz="2400" dirty="0"/>
              <a:t>）是已知的，例如：</a:t>
            </a:r>
            <a:r>
              <a:rPr lang="en-US" altLang="zh-CN" sz="2400" dirty="0"/>
              <a:t>P(Y=561|X=800</a:t>
            </a:r>
            <a:r>
              <a:rPr lang="zh-CN" altLang="en-US" sz="2400" dirty="0"/>
              <a:t>）</a:t>
            </a:r>
            <a:r>
              <a:rPr lang="en-US" altLang="zh-CN" sz="2400" dirty="0"/>
              <a:t>=1/4</a:t>
            </a:r>
            <a:endParaRPr lang="zh-CN" altLang="en-US" sz="2400" dirty="0"/>
          </a:p>
          <a:p>
            <a:pPr algn="just" eaLnBrk="1" hangingPunct="1">
              <a:spcBef>
                <a:spcPct val="50000"/>
              </a:spcBef>
              <a:buFont typeface="Wingdings" panose="05000000000000000000" pitchFamily="2" charset="2"/>
              <a:buChar char="Ø"/>
            </a:pPr>
            <a:r>
              <a:rPr lang="zh-CN" altLang="en-US" sz="2400" dirty="0"/>
              <a:t>因此，给定收入</a:t>
            </a:r>
            <a:r>
              <a:rPr lang="en-US" altLang="zh-CN" sz="2400" dirty="0"/>
              <a:t>X</a:t>
            </a:r>
            <a:r>
              <a:rPr lang="zh-CN" altLang="en-US" sz="2400" dirty="0"/>
              <a:t>的值</a:t>
            </a:r>
            <a:r>
              <a:rPr lang="en-US" altLang="zh-CN" sz="2400" dirty="0"/>
              <a:t>X</a:t>
            </a:r>
            <a:r>
              <a:rPr lang="en-US" altLang="zh-CN" sz="1600" dirty="0"/>
              <a:t>i</a:t>
            </a:r>
            <a:r>
              <a:rPr lang="zh-CN" altLang="en-US" sz="2400" dirty="0"/>
              <a:t>，可得消费支出</a:t>
            </a:r>
            <a:r>
              <a:rPr lang="en-US" altLang="zh-CN" sz="2400" dirty="0"/>
              <a:t>Y</a:t>
            </a:r>
            <a:r>
              <a:rPr lang="zh-CN" altLang="en-US" sz="2400" dirty="0"/>
              <a:t>的</a:t>
            </a:r>
            <a:r>
              <a:rPr lang="zh-CN" altLang="en-US" sz="2400" dirty="0">
                <a:solidFill>
                  <a:srgbClr val="FF0000"/>
                </a:solidFill>
              </a:rPr>
              <a:t>条件均值</a:t>
            </a:r>
            <a:r>
              <a:rPr lang="zh-CN" altLang="en-US" sz="2400" dirty="0"/>
              <a:t>（</a:t>
            </a:r>
            <a:r>
              <a:rPr lang="en-US" altLang="zh-CN" sz="2400" dirty="0"/>
              <a:t>conditional mean</a:t>
            </a:r>
            <a:r>
              <a:rPr lang="zh-CN" altLang="en-US" sz="2400" dirty="0"/>
              <a:t>）或</a:t>
            </a:r>
            <a:r>
              <a:rPr lang="zh-CN" altLang="en-US" sz="2400" dirty="0">
                <a:solidFill>
                  <a:srgbClr val="FF0000"/>
                </a:solidFill>
              </a:rPr>
              <a:t>条件期望</a:t>
            </a:r>
            <a:r>
              <a:rPr lang="zh-CN" altLang="en-US" sz="2400" dirty="0"/>
              <a:t>（</a:t>
            </a:r>
            <a:r>
              <a:rPr lang="en-US" altLang="zh-CN" sz="2400" dirty="0"/>
              <a:t>conditional expectation</a:t>
            </a:r>
            <a:r>
              <a:rPr lang="zh-CN" altLang="en-US" sz="2400" dirty="0"/>
              <a:t>）：</a:t>
            </a:r>
            <a:r>
              <a:rPr lang="en-US" altLang="zh-CN" sz="2400" dirty="0"/>
              <a:t>E(Y| X=Xi)</a:t>
            </a:r>
            <a:r>
              <a:rPr lang="zh-CN" altLang="en-US" sz="2400" dirty="0"/>
              <a:t>； </a:t>
            </a:r>
            <a:r>
              <a:rPr lang="zh-CN" altLang="zh-CN" sz="2400" dirty="0"/>
              <a:t>该例中：</a:t>
            </a:r>
            <a:r>
              <a:rPr lang="en-US" altLang="zh-CN" sz="2400" dirty="0"/>
              <a:t>E(Y| X=800)=605</a:t>
            </a:r>
          </a:p>
        </p:txBody>
      </p:sp>
      <p:sp>
        <p:nvSpPr>
          <p:cNvPr id="3" name="灯片编号占位符 2"/>
          <p:cNvSpPr>
            <a:spLocks noGrp="1"/>
          </p:cNvSpPr>
          <p:nvPr>
            <p:ph type="sldNum" sz="quarter" idx="12"/>
          </p:nvPr>
        </p:nvSpPr>
        <p:spPr>
          <a:xfrm>
            <a:off x="7968208" y="6381329"/>
            <a:ext cx="2057400" cy="365125"/>
          </a:xfrm>
        </p:spPr>
        <p:txBody>
          <a:bodyPr/>
          <a:lstStyle/>
          <a:p>
            <a:pPr>
              <a:defRPr/>
            </a:pPr>
            <a:fld id="{296002CF-679C-41C3-B9B0-CF0B53D2FE56}" type="slidenum">
              <a:rPr lang="en-US" altLang="zh-CN" smtClean="0"/>
              <a:pPr>
                <a:defRPr/>
              </a:pPr>
              <a:t>73</a:t>
            </a:fld>
            <a:endParaRPr lang="en-US" altLang="zh-CN"/>
          </a:p>
        </p:txBody>
      </p:sp>
      <p:graphicFrame>
        <p:nvGraphicFramePr>
          <p:cNvPr id="2" name="表格 1"/>
          <p:cNvGraphicFramePr>
            <a:graphicFrameLocks noGrp="1"/>
          </p:cNvGraphicFramePr>
          <p:nvPr>
            <p:extLst/>
          </p:nvPr>
        </p:nvGraphicFramePr>
        <p:xfrm>
          <a:off x="1631504" y="4817045"/>
          <a:ext cx="8942558" cy="1191379"/>
        </p:xfrm>
        <a:graphic>
          <a:graphicData uri="http://schemas.openxmlformats.org/drawingml/2006/table">
            <a:tbl>
              <a:tblPr firstRow="1" bandRow="1">
                <a:tableStyleId>{5C22544A-7EE6-4342-B048-85BDC9FD1C3A}</a:tableStyleId>
              </a:tblPr>
              <a:tblGrid>
                <a:gridCol w="1048068">
                  <a:extLst>
                    <a:ext uri="{9D8B030D-6E8A-4147-A177-3AD203B41FA5}">
                      <a16:colId xmlns:a16="http://schemas.microsoft.com/office/drawing/2014/main" val="20000"/>
                    </a:ext>
                  </a:extLst>
                </a:gridCol>
                <a:gridCol w="789449">
                  <a:extLst>
                    <a:ext uri="{9D8B030D-6E8A-4147-A177-3AD203B41FA5}">
                      <a16:colId xmlns:a16="http://schemas.microsoft.com/office/drawing/2014/main" val="20001"/>
                    </a:ext>
                  </a:extLst>
                </a:gridCol>
                <a:gridCol w="789449">
                  <a:extLst>
                    <a:ext uri="{9D8B030D-6E8A-4147-A177-3AD203B41FA5}">
                      <a16:colId xmlns:a16="http://schemas.microsoft.com/office/drawing/2014/main" val="20002"/>
                    </a:ext>
                  </a:extLst>
                </a:gridCol>
                <a:gridCol w="789449">
                  <a:extLst>
                    <a:ext uri="{9D8B030D-6E8A-4147-A177-3AD203B41FA5}">
                      <a16:colId xmlns:a16="http://schemas.microsoft.com/office/drawing/2014/main" val="20003"/>
                    </a:ext>
                  </a:extLst>
                </a:gridCol>
                <a:gridCol w="789449">
                  <a:extLst>
                    <a:ext uri="{9D8B030D-6E8A-4147-A177-3AD203B41FA5}">
                      <a16:colId xmlns:a16="http://schemas.microsoft.com/office/drawing/2014/main" val="20004"/>
                    </a:ext>
                  </a:extLst>
                </a:gridCol>
                <a:gridCol w="789449">
                  <a:extLst>
                    <a:ext uri="{9D8B030D-6E8A-4147-A177-3AD203B41FA5}">
                      <a16:colId xmlns:a16="http://schemas.microsoft.com/office/drawing/2014/main" val="20005"/>
                    </a:ext>
                  </a:extLst>
                </a:gridCol>
                <a:gridCol w="789449">
                  <a:extLst>
                    <a:ext uri="{9D8B030D-6E8A-4147-A177-3AD203B41FA5}">
                      <a16:colId xmlns:a16="http://schemas.microsoft.com/office/drawing/2014/main" val="20006"/>
                    </a:ext>
                  </a:extLst>
                </a:gridCol>
                <a:gridCol w="789449">
                  <a:extLst>
                    <a:ext uri="{9D8B030D-6E8A-4147-A177-3AD203B41FA5}">
                      <a16:colId xmlns:a16="http://schemas.microsoft.com/office/drawing/2014/main" val="20007"/>
                    </a:ext>
                  </a:extLst>
                </a:gridCol>
                <a:gridCol w="789449">
                  <a:extLst>
                    <a:ext uri="{9D8B030D-6E8A-4147-A177-3AD203B41FA5}">
                      <a16:colId xmlns:a16="http://schemas.microsoft.com/office/drawing/2014/main" val="20008"/>
                    </a:ext>
                  </a:extLst>
                </a:gridCol>
                <a:gridCol w="789449">
                  <a:extLst>
                    <a:ext uri="{9D8B030D-6E8A-4147-A177-3AD203B41FA5}">
                      <a16:colId xmlns:a16="http://schemas.microsoft.com/office/drawing/2014/main" val="20009"/>
                    </a:ext>
                  </a:extLst>
                </a:gridCol>
                <a:gridCol w="789449">
                  <a:extLst>
                    <a:ext uri="{9D8B030D-6E8A-4147-A177-3AD203B41FA5}">
                      <a16:colId xmlns:a16="http://schemas.microsoft.com/office/drawing/2014/main" val="20010"/>
                    </a:ext>
                  </a:extLst>
                </a:gridCol>
              </a:tblGrid>
              <a:tr h="449699">
                <a:tc>
                  <a:txBody>
                    <a:bodyPr/>
                    <a:lstStyle/>
                    <a:p>
                      <a:pPr algn="ctr"/>
                      <a:r>
                        <a:rPr lang="zh-CN" altLang="en-US" sz="1600" dirty="0" smtClean="0"/>
                        <a:t>收入水平</a:t>
                      </a:r>
                      <a:endParaRPr lang="zh-CN" altLang="en-US" sz="1600" dirty="0"/>
                    </a:p>
                  </a:txBody>
                  <a:tcPr/>
                </a:tc>
                <a:tc>
                  <a:txBody>
                    <a:bodyPr/>
                    <a:lstStyle/>
                    <a:p>
                      <a:pPr algn="ctr"/>
                      <a:r>
                        <a:rPr lang="en-US" altLang="zh-CN" sz="1600" dirty="0" smtClean="0"/>
                        <a:t>800</a:t>
                      </a:r>
                      <a:endParaRPr lang="zh-CN" altLang="en-US" sz="1600" dirty="0"/>
                    </a:p>
                  </a:txBody>
                  <a:tcPr/>
                </a:tc>
                <a:tc>
                  <a:txBody>
                    <a:bodyPr/>
                    <a:lstStyle/>
                    <a:p>
                      <a:pPr algn="ctr"/>
                      <a:r>
                        <a:rPr lang="en-US" altLang="zh-CN" sz="1600" dirty="0" smtClean="0"/>
                        <a:t>1100</a:t>
                      </a:r>
                      <a:endParaRPr lang="zh-CN" altLang="en-US" sz="1600" dirty="0"/>
                    </a:p>
                  </a:txBody>
                  <a:tcPr/>
                </a:tc>
                <a:tc>
                  <a:txBody>
                    <a:bodyPr/>
                    <a:lstStyle/>
                    <a:p>
                      <a:pPr algn="ctr"/>
                      <a:r>
                        <a:rPr lang="en-US" altLang="zh-CN" sz="1600" dirty="0" smtClean="0"/>
                        <a:t>1400</a:t>
                      </a:r>
                      <a:endParaRPr lang="zh-CN" altLang="en-US" sz="1600" dirty="0"/>
                    </a:p>
                  </a:txBody>
                  <a:tcPr/>
                </a:tc>
                <a:tc>
                  <a:txBody>
                    <a:bodyPr/>
                    <a:lstStyle/>
                    <a:p>
                      <a:pPr algn="ctr"/>
                      <a:r>
                        <a:rPr lang="en-US" altLang="zh-CN" sz="1600" dirty="0" smtClean="0"/>
                        <a:t>1700</a:t>
                      </a:r>
                      <a:endParaRPr lang="zh-CN" altLang="en-US" sz="1600" dirty="0"/>
                    </a:p>
                  </a:txBody>
                  <a:tcPr/>
                </a:tc>
                <a:tc>
                  <a:txBody>
                    <a:bodyPr/>
                    <a:lstStyle/>
                    <a:p>
                      <a:pPr algn="ctr"/>
                      <a:r>
                        <a:rPr lang="en-US" altLang="zh-CN" sz="1600" dirty="0" smtClean="0"/>
                        <a:t>2000</a:t>
                      </a:r>
                      <a:endParaRPr lang="zh-CN" altLang="en-US" sz="1600" dirty="0"/>
                    </a:p>
                  </a:txBody>
                  <a:tcPr/>
                </a:tc>
                <a:tc>
                  <a:txBody>
                    <a:bodyPr/>
                    <a:lstStyle/>
                    <a:p>
                      <a:pPr algn="ctr"/>
                      <a:r>
                        <a:rPr lang="en-US" altLang="zh-CN" sz="1600" dirty="0" smtClean="0"/>
                        <a:t>2300</a:t>
                      </a:r>
                      <a:endParaRPr lang="zh-CN" altLang="en-US" sz="1600" dirty="0"/>
                    </a:p>
                  </a:txBody>
                  <a:tcPr/>
                </a:tc>
                <a:tc>
                  <a:txBody>
                    <a:bodyPr/>
                    <a:lstStyle/>
                    <a:p>
                      <a:pPr algn="ctr"/>
                      <a:r>
                        <a:rPr lang="en-US" altLang="zh-CN" sz="1600" dirty="0" smtClean="0"/>
                        <a:t>2600</a:t>
                      </a:r>
                      <a:endParaRPr lang="zh-CN" altLang="en-US" sz="1600" dirty="0"/>
                    </a:p>
                  </a:txBody>
                  <a:tcPr/>
                </a:tc>
                <a:tc>
                  <a:txBody>
                    <a:bodyPr/>
                    <a:lstStyle/>
                    <a:p>
                      <a:pPr algn="ctr"/>
                      <a:r>
                        <a:rPr lang="en-US" altLang="zh-CN" sz="1600" dirty="0" smtClean="0"/>
                        <a:t>2900</a:t>
                      </a:r>
                      <a:endParaRPr lang="zh-CN" altLang="en-US" sz="1600" dirty="0"/>
                    </a:p>
                  </a:txBody>
                  <a:tcPr/>
                </a:tc>
                <a:tc>
                  <a:txBody>
                    <a:bodyPr/>
                    <a:lstStyle/>
                    <a:p>
                      <a:pPr algn="ctr"/>
                      <a:r>
                        <a:rPr lang="en-US" altLang="zh-CN" sz="1600" dirty="0" smtClean="0"/>
                        <a:t>3200</a:t>
                      </a:r>
                      <a:endParaRPr lang="zh-CN" altLang="en-US" sz="1600" dirty="0"/>
                    </a:p>
                  </a:txBody>
                  <a:tcPr/>
                </a:tc>
                <a:tc>
                  <a:txBody>
                    <a:bodyPr/>
                    <a:lstStyle/>
                    <a:p>
                      <a:pPr algn="ctr"/>
                      <a:r>
                        <a:rPr lang="en-US" altLang="zh-CN" sz="1600" dirty="0" smtClean="0"/>
                        <a:t>3500</a:t>
                      </a:r>
                      <a:endParaRPr lang="zh-CN" altLang="en-US" sz="1600" dirty="0"/>
                    </a:p>
                  </a:txBody>
                  <a:tcPr/>
                </a:tc>
                <a:extLst>
                  <a:ext uri="{0D108BD9-81ED-4DB2-BD59-A6C34878D82A}">
                    <a16:rowId xmlns:a16="http://schemas.microsoft.com/office/drawing/2014/main" val="10000"/>
                  </a:ext>
                </a:extLst>
              </a:tr>
              <a:tr h="370840">
                <a:tc>
                  <a:txBody>
                    <a:bodyPr/>
                    <a:lstStyle/>
                    <a:p>
                      <a:pPr algn="ctr"/>
                      <a:r>
                        <a:rPr lang="zh-CN" altLang="en-US" sz="1600" dirty="0" smtClean="0"/>
                        <a:t>条件概率</a:t>
                      </a:r>
                      <a:endParaRPr lang="zh-CN" altLang="en-US" sz="1600" dirty="0"/>
                    </a:p>
                  </a:txBody>
                  <a:tcPr/>
                </a:tc>
                <a:tc>
                  <a:txBody>
                    <a:bodyPr/>
                    <a:lstStyle/>
                    <a:p>
                      <a:pPr algn="ctr"/>
                      <a:r>
                        <a:rPr lang="en-US" altLang="zh-CN" sz="1600" dirty="0" smtClean="0"/>
                        <a:t>1/4</a:t>
                      </a:r>
                      <a:endParaRPr lang="zh-CN" altLang="en-US" sz="1600" dirty="0"/>
                    </a:p>
                  </a:txBody>
                  <a:tcPr/>
                </a:tc>
                <a:tc>
                  <a:txBody>
                    <a:bodyPr/>
                    <a:lstStyle/>
                    <a:p>
                      <a:pPr algn="ctr"/>
                      <a:r>
                        <a:rPr lang="en-US" altLang="zh-CN" sz="1600" dirty="0" smtClean="0"/>
                        <a:t>1/6</a:t>
                      </a:r>
                      <a:endParaRPr lang="zh-CN" altLang="en-US" sz="1600" dirty="0"/>
                    </a:p>
                  </a:txBody>
                  <a:tcPr/>
                </a:tc>
                <a:tc>
                  <a:txBody>
                    <a:bodyPr/>
                    <a:lstStyle/>
                    <a:p>
                      <a:pPr algn="ctr"/>
                      <a:r>
                        <a:rPr lang="en-US" altLang="zh-CN" sz="1600" dirty="0" smtClean="0"/>
                        <a:t>1/11</a:t>
                      </a:r>
                      <a:endParaRPr lang="zh-CN" altLang="en-US" sz="1600" dirty="0"/>
                    </a:p>
                  </a:txBody>
                  <a:tcPr/>
                </a:tc>
                <a:tc>
                  <a:txBody>
                    <a:bodyPr/>
                    <a:lstStyle/>
                    <a:p>
                      <a:pPr algn="ctr"/>
                      <a:r>
                        <a:rPr lang="en-US" altLang="zh-CN" sz="1600" dirty="0" smtClean="0"/>
                        <a:t>1/13</a:t>
                      </a:r>
                      <a:endParaRPr lang="zh-CN" altLang="en-US" sz="1600" dirty="0"/>
                    </a:p>
                  </a:txBody>
                  <a:tcPr/>
                </a:tc>
                <a:tc>
                  <a:txBody>
                    <a:bodyPr/>
                    <a:lstStyle/>
                    <a:p>
                      <a:pPr algn="ctr"/>
                      <a:r>
                        <a:rPr lang="en-US" altLang="zh-CN" sz="1600" dirty="0" smtClean="0"/>
                        <a:t>1/13</a:t>
                      </a:r>
                      <a:endParaRPr lang="zh-CN" altLang="en-US" sz="1600" dirty="0"/>
                    </a:p>
                  </a:txBody>
                  <a:tcPr/>
                </a:tc>
                <a:tc>
                  <a:txBody>
                    <a:bodyPr/>
                    <a:lstStyle/>
                    <a:p>
                      <a:pPr algn="ctr"/>
                      <a:r>
                        <a:rPr lang="en-US" altLang="zh-CN" sz="1600" dirty="0" smtClean="0"/>
                        <a:t>1/14</a:t>
                      </a:r>
                      <a:endParaRPr lang="zh-CN" altLang="en-US" sz="1600" dirty="0"/>
                    </a:p>
                  </a:txBody>
                  <a:tcPr/>
                </a:tc>
                <a:tc>
                  <a:txBody>
                    <a:bodyPr/>
                    <a:lstStyle/>
                    <a:p>
                      <a:pPr algn="ctr"/>
                      <a:r>
                        <a:rPr lang="en-US" altLang="zh-CN" sz="1600" dirty="0" smtClean="0"/>
                        <a:t>1/13</a:t>
                      </a:r>
                      <a:endParaRPr lang="zh-CN" altLang="en-US" sz="1600" dirty="0"/>
                    </a:p>
                  </a:txBody>
                  <a:tcPr/>
                </a:tc>
                <a:tc>
                  <a:txBody>
                    <a:bodyPr/>
                    <a:lstStyle/>
                    <a:p>
                      <a:pPr algn="ctr"/>
                      <a:r>
                        <a:rPr lang="en-US" altLang="zh-CN" sz="1600" dirty="0" smtClean="0"/>
                        <a:t>1/10</a:t>
                      </a:r>
                      <a:endParaRPr lang="zh-CN" altLang="en-US" sz="1600" dirty="0"/>
                    </a:p>
                  </a:txBody>
                  <a:tcPr/>
                </a:tc>
                <a:tc>
                  <a:txBody>
                    <a:bodyPr/>
                    <a:lstStyle/>
                    <a:p>
                      <a:pPr algn="ctr"/>
                      <a:r>
                        <a:rPr lang="en-US" altLang="zh-CN" sz="1600" dirty="0" smtClean="0"/>
                        <a:t>1/9</a:t>
                      </a:r>
                      <a:endParaRPr lang="zh-CN" altLang="en-US" sz="1600" dirty="0"/>
                    </a:p>
                  </a:txBody>
                  <a:tcPr/>
                </a:tc>
                <a:tc>
                  <a:txBody>
                    <a:bodyPr/>
                    <a:lstStyle/>
                    <a:p>
                      <a:pPr algn="ctr"/>
                      <a:r>
                        <a:rPr lang="en-US" altLang="zh-CN" sz="1600" dirty="0" smtClean="0"/>
                        <a:t>1/6</a:t>
                      </a:r>
                      <a:endParaRPr lang="zh-CN" altLang="en-US" sz="1600" dirty="0"/>
                    </a:p>
                  </a:txBody>
                  <a:tcPr/>
                </a:tc>
                <a:extLst>
                  <a:ext uri="{0D108BD9-81ED-4DB2-BD59-A6C34878D82A}">
                    <a16:rowId xmlns:a16="http://schemas.microsoft.com/office/drawing/2014/main" val="10001"/>
                  </a:ext>
                </a:extLst>
              </a:tr>
              <a:tr h="370840">
                <a:tc>
                  <a:txBody>
                    <a:bodyPr/>
                    <a:lstStyle/>
                    <a:p>
                      <a:pPr algn="ctr"/>
                      <a:r>
                        <a:rPr lang="zh-CN" altLang="en-US" sz="1600" dirty="0" smtClean="0"/>
                        <a:t>条件均值</a:t>
                      </a:r>
                      <a:endParaRPr lang="zh-CN" altLang="en-US" sz="1600" dirty="0"/>
                    </a:p>
                  </a:txBody>
                  <a:tcPr/>
                </a:tc>
                <a:tc>
                  <a:txBody>
                    <a:bodyPr/>
                    <a:lstStyle/>
                    <a:p>
                      <a:pPr algn="ctr"/>
                      <a:r>
                        <a:rPr lang="en-US" altLang="zh-CN" sz="1600" dirty="0" smtClean="0"/>
                        <a:t>605</a:t>
                      </a:r>
                      <a:endParaRPr lang="zh-CN" altLang="en-US" sz="1600" dirty="0"/>
                    </a:p>
                  </a:txBody>
                  <a:tcPr/>
                </a:tc>
                <a:tc>
                  <a:txBody>
                    <a:bodyPr/>
                    <a:lstStyle/>
                    <a:p>
                      <a:pPr algn="ctr"/>
                      <a:r>
                        <a:rPr lang="en-US" altLang="zh-CN" sz="1600" dirty="0" smtClean="0"/>
                        <a:t>825</a:t>
                      </a:r>
                      <a:endParaRPr lang="zh-CN" altLang="en-US" sz="1600" dirty="0"/>
                    </a:p>
                  </a:txBody>
                  <a:tcPr/>
                </a:tc>
                <a:tc>
                  <a:txBody>
                    <a:bodyPr/>
                    <a:lstStyle/>
                    <a:p>
                      <a:pPr algn="ctr"/>
                      <a:r>
                        <a:rPr lang="en-US" altLang="zh-CN" sz="1600" dirty="0" smtClean="0"/>
                        <a:t>1045</a:t>
                      </a:r>
                      <a:endParaRPr lang="zh-CN" altLang="en-US" sz="1600" dirty="0"/>
                    </a:p>
                  </a:txBody>
                  <a:tcPr/>
                </a:tc>
                <a:tc>
                  <a:txBody>
                    <a:bodyPr/>
                    <a:lstStyle/>
                    <a:p>
                      <a:pPr algn="ctr"/>
                      <a:r>
                        <a:rPr lang="en-US" altLang="zh-CN" sz="1600" dirty="0" smtClean="0"/>
                        <a:t>1265</a:t>
                      </a:r>
                      <a:endParaRPr lang="zh-CN" altLang="en-US" sz="1600" dirty="0"/>
                    </a:p>
                  </a:txBody>
                  <a:tcPr/>
                </a:tc>
                <a:tc>
                  <a:txBody>
                    <a:bodyPr/>
                    <a:lstStyle/>
                    <a:p>
                      <a:pPr algn="ctr"/>
                      <a:r>
                        <a:rPr lang="en-US" altLang="zh-CN" sz="1600" dirty="0" smtClean="0"/>
                        <a:t>1485</a:t>
                      </a:r>
                      <a:endParaRPr lang="zh-CN" altLang="en-US" sz="1600" dirty="0"/>
                    </a:p>
                  </a:txBody>
                  <a:tcPr/>
                </a:tc>
                <a:tc>
                  <a:txBody>
                    <a:bodyPr/>
                    <a:lstStyle/>
                    <a:p>
                      <a:pPr algn="ctr"/>
                      <a:r>
                        <a:rPr lang="en-US" altLang="zh-CN" sz="1600" dirty="0" smtClean="0"/>
                        <a:t>1705</a:t>
                      </a:r>
                      <a:endParaRPr lang="zh-CN" altLang="en-US" sz="1600" dirty="0"/>
                    </a:p>
                  </a:txBody>
                  <a:tcPr/>
                </a:tc>
                <a:tc>
                  <a:txBody>
                    <a:bodyPr/>
                    <a:lstStyle/>
                    <a:p>
                      <a:pPr algn="ctr"/>
                      <a:r>
                        <a:rPr lang="en-US" altLang="zh-CN" sz="1600" dirty="0" smtClean="0"/>
                        <a:t>1925</a:t>
                      </a:r>
                      <a:endParaRPr lang="zh-CN" altLang="en-US" sz="1600" dirty="0"/>
                    </a:p>
                  </a:txBody>
                  <a:tcPr/>
                </a:tc>
                <a:tc>
                  <a:txBody>
                    <a:bodyPr/>
                    <a:lstStyle/>
                    <a:p>
                      <a:pPr algn="ctr"/>
                      <a:r>
                        <a:rPr lang="en-US" altLang="zh-CN" sz="1600" dirty="0" smtClean="0"/>
                        <a:t>2145</a:t>
                      </a:r>
                      <a:endParaRPr lang="zh-CN" altLang="en-US" sz="1600" dirty="0"/>
                    </a:p>
                  </a:txBody>
                  <a:tcPr/>
                </a:tc>
                <a:tc>
                  <a:txBody>
                    <a:bodyPr/>
                    <a:lstStyle/>
                    <a:p>
                      <a:pPr algn="ctr"/>
                      <a:r>
                        <a:rPr lang="en-US" altLang="zh-CN" sz="1600" dirty="0" smtClean="0"/>
                        <a:t>2365</a:t>
                      </a:r>
                      <a:endParaRPr lang="zh-CN" altLang="en-US" sz="1600" dirty="0"/>
                    </a:p>
                  </a:txBody>
                  <a:tcPr/>
                </a:tc>
                <a:tc>
                  <a:txBody>
                    <a:bodyPr/>
                    <a:lstStyle/>
                    <a:p>
                      <a:pPr algn="ctr"/>
                      <a:r>
                        <a:rPr lang="en-US" altLang="zh-CN" sz="1600" dirty="0" smtClean="0"/>
                        <a:t>2585</a:t>
                      </a:r>
                      <a:endParaRPr lang="zh-CN" altLang="en-US" sz="1600" dirty="0"/>
                    </a:p>
                  </a:txBody>
                  <a:tcPr/>
                </a:tc>
                <a:extLst>
                  <a:ext uri="{0D108BD9-81ED-4DB2-BD59-A6C34878D82A}">
                    <a16:rowId xmlns:a16="http://schemas.microsoft.com/office/drawing/2014/main" val="10002"/>
                  </a:ext>
                </a:extLst>
              </a:tr>
            </a:tbl>
          </a:graphicData>
        </a:graphic>
      </p:graphicFrame>
      <p:sp>
        <p:nvSpPr>
          <p:cNvPr id="5" name="文本框 4"/>
          <p:cNvSpPr txBox="1"/>
          <p:nvPr/>
        </p:nvSpPr>
        <p:spPr>
          <a:xfrm>
            <a:off x="2927648" y="4376161"/>
            <a:ext cx="6647974" cy="369332"/>
          </a:xfrm>
          <a:prstGeom prst="rect">
            <a:avLst/>
          </a:prstGeom>
          <a:noFill/>
        </p:spPr>
        <p:txBody>
          <a:bodyPr wrap="none" rtlCol="0">
            <a:spAutoFit/>
          </a:bodyPr>
          <a:lstStyle/>
          <a:p>
            <a:r>
              <a:rPr lang="zh-CN" altLang="en-US" dirty="0"/>
              <a:t>各可支配收入水平组相应的家庭消费支出的条件概率与条件均值</a:t>
            </a:r>
          </a:p>
        </p:txBody>
      </p:sp>
    </p:spTree>
    <p:extLst>
      <p:ext uri="{BB962C8B-B14F-4D97-AF65-F5344CB8AC3E}">
        <p14:creationId xmlns:p14="http://schemas.microsoft.com/office/powerpoint/2010/main" val="7706174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1645883" y="671943"/>
            <a:ext cx="8842605" cy="1498600"/>
          </a:xfrm>
        </p:spPr>
        <p:txBody>
          <a:bodyPr>
            <a:normAutofit/>
          </a:bodyPr>
          <a:lstStyle/>
          <a:p>
            <a:pPr marL="0" indent="0" algn="just">
              <a:buNone/>
            </a:pPr>
            <a:r>
              <a:rPr lang="zh-CN" altLang="en-US" sz="2400" dirty="0"/>
              <a:t>    描出散点图发现：随着收入的增加，消费“平均地说”也在增加，且</a:t>
            </a:r>
            <a:r>
              <a:rPr lang="en-US" altLang="zh-CN" sz="2400" dirty="0"/>
              <a:t>Y</a:t>
            </a:r>
            <a:r>
              <a:rPr lang="zh-CN" altLang="en-US" sz="2400" dirty="0"/>
              <a:t>的条件均值均落在一根正斜率的直线上，这条直线称为</a:t>
            </a:r>
            <a:r>
              <a:rPr lang="zh-CN" altLang="en-US" sz="2400" b="1" dirty="0">
                <a:solidFill>
                  <a:srgbClr val="002060"/>
                </a:solidFill>
              </a:rPr>
              <a:t>总体回归线</a:t>
            </a:r>
            <a:r>
              <a:rPr lang="zh-CN" altLang="en-US" sz="2400" dirty="0"/>
              <a:t>。</a:t>
            </a:r>
          </a:p>
        </p:txBody>
      </p:sp>
      <p:sp>
        <p:nvSpPr>
          <p:cNvPr id="300" name="灯片编号占位符 299"/>
          <p:cNvSpPr>
            <a:spLocks noGrp="1"/>
          </p:cNvSpPr>
          <p:nvPr>
            <p:ph type="sldNum" sz="quarter" idx="12"/>
          </p:nvPr>
        </p:nvSpPr>
        <p:spPr/>
        <p:txBody>
          <a:bodyPr/>
          <a:lstStyle/>
          <a:p>
            <a:pPr>
              <a:defRPr/>
            </a:pPr>
            <a:fld id="{296002CF-679C-41C3-B9B0-CF0B53D2FE56}" type="slidenum">
              <a:rPr lang="en-US" altLang="zh-CN" smtClean="0"/>
              <a:pPr>
                <a:defRPr/>
              </a:pPr>
              <a:t>74</a:t>
            </a:fld>
            <a:endParaRPr lang="en-US" altLang="zh-CN"/>
          </a:p>
        </p:txBody>
      </p:sp>
      <p:grpSp>
        <p:nvGrpSpPr>
          <p:cNvPr id="2" name="Group 4"/>
          <p:cNvGrpSpPr>
            <a:grpSpLocks/>
          </p:cNvGrpSpPr>
          <p:nvPr/>
        </p:nvGrpSpPr>
        <p:grpSpPr bwMode="auto">
          <a:xfrm>
            <a:off x="2266950" y="2184400"/>
            <a:ext cx="7772400" cy="4032250"/>
            <a:chOff x="578" y="1244"/>
            <a:chExt cx="4718" cy="2552"/>
          </a:xfrm>
        </p:grpSpPr>
        <p:grpSp>
          <p:nvGrpSpPr>
            <p:cNvPr id="40964" name="Group 5"/>
            <p:cNvGrpSpPr>
              <a:grpSpLocks/>
            </p:cNvGrpSpPr>
            <p:nvPr/>
          </p:nvGrpSpPr>
          <p:grpSpPr bwMode="auto">
            <a:xfrm>
              <a:off x="578" y="1244"/>
              <a:ext cx="4718" cy="2552"/>
              <a:chOff x="578" y="1244"/>
              <a:chExt cx="4718" cy="2552"/>
            </a:xfrm>
          </p:grpSpPr>
          <p:sp>
            <p:nvSpPr>
              <p:cNvPr id="41060" name="Rectangle 6"/>
              <p:cNvSpPr>
                <a:spLocks noChangeArrowheads="1"/>
              </p:cNvSpPr>
              <p:nvPr/>
            </p:nvSpPr>
            <p:spPr bwMode="auto">
              <a:xfrm>
                <a:off x="578" y="1244"/>
                <a:ext cx="4718" cy="2552"/>
              </a:xfrm>
              <a:prstGeom prst="rect">
                <a:avLst/>
              </a:prstGeom>
              <a:solidFill>
                <a:srgbClr val="CCFFCC"/>
              </a:solidFill>
              <a:ln w="9525">
                <a:noFill/>
                <a:miter lim="800000"/>
                <a:headEnd/>
                <a:tailEnd/>
              </a:ln>
            </p:spPr>
            <p:txBody>
              <a:bodyPr/>
              <a:lstStyle/>
              <a:p>
                <a:endParaRPr lang="zh-CN" altLang="en-US"/>
              </a:p>
            </p:txBody>
          </p:sp>
          <p:sp>
            <p:nvSpPr>
              <p:cNvPr id="41061" name="Rectangle 7"/>
              <p:cNvSpPr>
                <a:spLocks noChangeArrowheads="1"/>
              </p:cNvSpPr>
              <p:nvPr/>
            </p:nvSpPr>
            <p:spPr bwMode="auto">
              <a:xfrm>
                <a:off x="1658" y="1453"/>
                <a:ext cx="3351" cy="1690"/>
              </a:xfrm>
              <a:prstGeom prst="rect">
                <a:avLst/>
              </a:prstGeom>
              <a:solidFill>
                <a:srgbClr val="CCFFCC"/>
              </a:solidFill>
              <a:ln w="9525">
                <a:noFill/>
                <a:miter lim="800000"/>
                <a:headEnd/>
                <a:tailEnd/>
              </a:ln>
            </p:spPr>
            <p:txBody>
              <a:bodyPr/>
              <a:lstStyle/>
              <a:p>
                <a:endParaRPr lang="zh-CN" altLang="en-US"/>
              </a:p>
            </p:txBody>
          </p:sp>
          <p:sp>
            <p:nvSpPr>
              <p:cNvPr id="41062" name="Rectangle 8"/>
              <p:cNvSpPr>
                <a:spLocks noChangeArrowheads="1"/>
              </p:cNvSpPr>
              <p:nvPr/>
            </p:nvSpPr>
            <p:spPr bwMode="auto">
              <a:xfrm>
                <a:off x="1658" y="1453"/>
                <a:ext cx="3351" cy="1690"/>
              </a:xfrm>
              <a:prstGeom prst="rect">
                <a:avLst/>
              </a:prstGeom>
              <a:solidFill>
                <a:srgbClr val="CCFFCC"/>
              </a:solidFill>
              <a:ln w="15875">
                <a:solidFill>
                  <a:srgbClr val="808080"/>
                </a:solidFill>
                <a:miter lim="800000"/>
                <a:headEnd/>
                <a:tailEnd/>
              </a:ln>
            </p:spPr>
            <p:txBody>
              <a:bodyPr/>
              <a:lstStyle/>
              <a:p>
                <a:endParaRPr lang="zh-CN" altLang="en-US"/>
              </a:p>
            </p:txBody>
          </p:sp>
          <p:sp>
            <p:nvSpPr>
              <p:cNvPr id="41063" name="Line 9"/>
              <p:cNvSpPr>
                <a:spLocks noChangeShapeType="1"/>
              </p:cNvSpPr>
              <p:nvPr/>
            </p:nvSpPr>
            <p:spPr bwMode="auto">
              <a:xfrm>
                <a:off x="1658" y="1453"/>
                <a:ext cx="1" cy="1690"/>
              </a:xfrm>
              <a:prstGeom prst="line">
                <a:avLst/>
              </a:prstGeom>
              <a:noFill/>
              <a:ln w="0">
                <a:solidFill>
                  <a:srgbClr val="000000"/>
                </a:solidFill>
                <a:round/>
                <a:headEnd/>
                <a:tailEnd/>
              </a:ln>
            </p:spPr>
            <p:txBody>
              <a:bodyPr/>
              <a:lstStyle/>
              <a:p>
                <a:endParaRPr lang="zh-CN" altLang="en-US"/>
              </a:p>
            </p:txBody>
          </p:sp>
          <p:sp>
            <p:nvSpPr>
              <p:cNvPr id="41064" name="Line 10"/>
              <p:cNvSpPr>
                <a:spLocks noChangeShapeType="1"/>
              </p:cNvSpPr>
              <p:nvPr/>
            </p:nvSpPr>
            <p:spPr bwMode="auto">
              <a:xfrm>
                <a:off x="1658" y="3143"/>
                <a:ext cx="50" cy="1"/>
              </a:xfrm>
              <a:prstGeom prst="line">
                <a:avLst/>
              </a:prstGeom>
              <a:noFill/>
              <a:ln w="0">
                <a:solidFill>
                  <a:srgbClr val="000000"/>
                </a:solidFill>
                <a:round/>
                <a:headEnd/>
                <a:tailEnd/>
              </a:ln>
            </p:spPr>
            <p:txBody>
              <a:bodyPr/>
              <a:lstStyle/>
              <a:p>
                <a:endParaRPr lang="zh-CN" altLang="en-US"/>
              </a:p>
            </p:txBody>
          </p:sp>
          <p:sp>
            <p:nvSpPr>
              <p:cNvPr id="41065" name="Line 11"/>
              <p:cNvSpPr>
                <a:spLocks noChangeShapeType="1"/>
              </p:cNvSpPr>
              <p:nvPr/>
            </p:nvSpPr>
            <p:spPr bwMode="auto">
              <a:xfrm>
                <a:off x="1658" y="2899"/>
                <a:ext cx="50" cy="1"/>
              </a:xfrm>
              <a:prstGeom prst="line">
                <a:avLst/>
              </a:prstGeom>
              <a:noFill/>
              <a:ln w="0">
                <a:solidFill>
                  <a:srgbClr val="000000"/>
                </a:solidFill>
                <a:round/>
                <a:headEnd/>
                <a:tailEnd/>
              </a:ln>
            </p:spPr>
            <p:txBody>
              <a:bodyPr/>
              <a:lstStyle/>
              <a:p>
                <a:endParaRPr lang="zh-CN" altLang="en-US"/>
              </a:p>
            </p:txBody>
          </p:sp>
          <p:sp>
            <p:nvSpPr>
              <p:cNvPr id="41066" name="Line 12"/>
              <p:cNvSpPr>
                <a:spLocks noChangeShapeType="1"/>
              </p:cNvSpPr>
              <p:nvPr/>
            </p:nvSpPr>
            <p:spPr bwMode="auto">
              <a:xfrm>
                <a:off x="1658" y="2663"/>
                <a:ext cx="50" cy="1"/>
              </a:xfrm>
              <a:prstGeom prst="line">
                <a:avLst/>
              </a:prstGeom>
              <a:noFill/>
              <a:ln w="0">
                <a:solidFill>
                  <a:srgbClr val="000000"/>
                </a:solidFill>
                <a:round/>
                <a:headEnd/>
                <a:tailEnd/>
              </a:ln>
            </p:spPr>
            <p:txBody>
              <a:bodyPr/>
              <a:lstStyle/>
              <a:p>
                <a:endParaRPr lang="zh-CN" altLang="en-US"/>
              </a:p>
            </p:txBody>
          </p:sp>
          <p:sp>
            <p:nvSpPr>
              <p:cNvPr id="41067" name="Line 13"/>
              <p:cNvSpPr>
                <a:spLocks noChangeShapeType="1"/>
              </p:cNvSpPr>
              <p:nvPr/>
            </p:nvSpPr>
            <p:spPr bwMode="auto">
              <a:xfrm>
                <a:off x="1658" y="2420"/>
                <a:ext cx="50" cy="1"/>
              </a:xfrm>
              <a:prstGeom prst="line">
                <a:avLst/>
              </a:prstGeom>
              <a:noFill/>
              <a:ln w="0">
                <a:solidFill>
                  <a:srgbClr val="000000"/>
                </a:solidFill>
                <a:round/>
                <a:headEnd/>
                <a:tailEnd/>
              </a:ln>
            </p:spPr>
            <p:txBody>
              <a:bodyPr/>
              <a:lstStyle/>
              <a:p>
                <a:endParaRPr lang="zh-CN" altLang="en-US"/>
              </a:p>
            </p:txBody>
          </p:sp>
          <p:sp>
            <p:nvSpPr>
              <p:cNvPr id="41068" name="Line 14"/>
              <p:cNvSpPr>
                <a:spLocks noChangeShapeType="1"/>
              </p:cNvSpPr>
              <p:nvPr/>
            </p:nvSpPr>
            <p:spPr bwMode="auto">
              <a:xfrm>
                <a:off x="1658" y="2176"/>
                <a:ext cx="50" cy="1"/>
              </a:xfrm>
              <a:prstGeom prst="line">
                <a:avLst/>
              </a:prstGeom>
              <a:noFill/>
              <a:ln w="0">
                <a:solidFill>
                  <a:srgbClr val="000000"/>
                </a:solidFill>
                <a:round/>
                <a:headEnd/>
                <a:tailEnd/>
              </a:ln>
            </p:spPr>
            <p:txBody>
              <a:bodyPr/>
              <a:lstStyle/>
              <a:p>
                <a:endParaRPr lang="zh-CN" altLang="en-US"/>
              </a:p>
            </p:txBody>
          </p:sp>
          <p:sp>
            <p:nvSpPr>
              <p:cNvPr id="41069" name="Line 15"/>
              <p:cNvSpPr>
                <a:spLocks noChangeShapeType="1"/>
              </p:cNvSpPr>
              <p:nvPr/>
            </p:nvSpPr>
            <p:spPr bwMode="auto">
              <a:xfrm>
                <a:off x="1658" y="1932"/>
                <a:ext cx="50" cy="1"/>
              </a:xfrm>
              <a:prstGeom prst="line">
                <a:avLst/>
              </a:prstGeom>
              <a:noFill/>
              <a:ln w="0">
                <a:solidFill>
                  <a:srgbClr val="000000"/>
                </a:solidFill>
                <a:round/>
                <a:headEnd/>
                <a:tailEnd/>
              </a:ln>
            </p:spPr>
            <p:txBody>
              <a:bodyPr/>
              <a:lstStyle/>
              <a:p>
                <a:endParaRPr lang="zh-CN" altLang="en-US"/>
              </a:p>
            </p:txBody>
          </p:sp>
          <p:sp>
            <p:nvSpPr>
              <p:cNvPr id="41070" name="Line 16"/>
              <p:cNvSpPr>
                <a:spLocks noChangeShapeType="1"/>
              </p:cNvSpPr>
              <p:nvPr/>
            </p:nvSpPr>
            <p:spPr bwMode="auto">
              <a:xfrm>
                <a:off x="1658" y="1697"/>
                <a:ext cx="50" cy="1"/>
              </a:xfrm>
              <a:prstGeom prst="line">
                <a:avLst/>
              </a:prstGeom>
              <a:noFill/>
              <a:ln w="0">
                <a:solidFill>
                  <a:srgbClr val="000000"/>
                </a:solidFill>
                <a:round/>
                <a:headEnd/>
                <a:tailEnd/>
              </a:ln>
            </p:spPr>
            <p:txBody>
              <a:bodyPr/>
              <a:lstStyle/>
              <a:p>
                <a:endParaRPr lang="zh-CN" altLang="en-US"/>
              </a:p>
            </p:txBody>
          </p:sp>
          <p:sp>
            <p:nvSpPr>
              <p:cNvPr id="41071" name="Line 17"/>
              <p:cNvSpPr>
                <a:spLocks noChangeShapeType="1"/>
              </p:cNvSpPr>
              <p:nvPr/>
            </p:nvSpPr>
            <p:spPr bwMode="auto">
              <a:xfrm>
                <a:off x="1658" y="1453"/>
                <a:ext cx="50" cy="1"/>
              </a:xfrm>
              <a:prstGeom prst="line">
                <a:avLst/>
              </a:prstGeom>
              <a:noFill/>
              <a:ln w="0">
                <a:solidFill>
                  <a:srgbClr val="000000"/>
                </a:solidFill>
                <a:round/>
                <a:headEnd/>
                <a:tailEnd/>
              </a:ln>
            </p:spPr>
            <p:txBody>
              <a:bodyPr/>
              <a:lstStyle/>
              <a:p>
                <a:endParaRPr lang="zh-CN" altLang="en-US"/>
              </a:p>
            </p:txBody>
          </p:sp>
          <p:sp>
            <p:nvSpPr>
              <p:cNvPr id="41072" name="Line 18"/>
              <p:cNvSpPr>
                <a:spLocks noChangeShapeType="1"/>
              </p:cNvSpPr>
              <p:nvPr/>
            </p:nvSpPr>
            <p:spPr bwMode="auto">
              <a:xfrm>
                <a:off x="1658" y="3143"/>
                <a:ext cx="3351" cy="1"/>
              </a:xfrm>
              <a:prstGeom prst="line">
                <a:avLst/>
              </a:prstGeom>
              <a:noFill/>
              <a:ln w="0">
                <a:solidFill>
                  <a:srgbClr val="000000"/>
                </a:solidFill>
                <a:round/>
                <a:headEnd/>
                <a:tailEnd/>
              </a:ln>
            </p:spPr>
            <p:txBody>
              <a:bodyPr/>
              <a:lstStyle/>
              <a:p>
                <a:endParaRPr lang="zh-CN" altLang="en-US"/>
              </a:p>
            </p:txBody>
          </p:sp>
          <p:sp>
            <p:nvSpPr>
              <p:cNvPr id="41073" name="Line 19"/>
              <p:cNvSpPr>
                <a:spLocks noChangeShapeType="1"/>
              </p:cNvSpPr>
              <p:nvPr/>
            </p:nvSpPr>
            <p:spPr bwMode="auto">
              <a:xfrm flipV="1">
                <a:off x="1658" y="3099"/>
                <a:ext cx="1" cy="44"/>
              </a:xfrm>
              <a:prstGeom prst="line">
                <a:avLst/>
              </a:prstGeom>
              <a:noFill/>
              <a:ln w="0">
                <a:solidFill>
                  <a:srgbClr val="000000"/>
                </a:solidFill>
                <a:round/>
                <a:headEnd/>
                <a:tailEnd/>
              </a:ln>
            </p:spPr>
            <p:txBody>
              <a:bodyPr/>
              <a:lstStyle/>
              <a:p>
                <a:endParaRPr lang="zh-CN" altLang="en-US"/>
              </a:p>
            </p:txBody>
          </p:sp>
          <p:sp>
            <p:nvSpPr>
              <p:cNvPr id="41074" name="Line 20"/>
              <p:cNvSpPr>
                <a:spLocks noChangeShapeType="1"/>
              </p:cNvSpPr>
              <p:nvPr/>
            </p:nvSpPr>
            <p:spPr bwMode="auto">
              <a:xfrm flipV="1">
                <a:off x="2134" y="3099"/>
                <a:ext cx="1" cy="44"/>
              </a:xfrm>
              <a:prstGeom prst="line">
                <a:avLst/>
              </a:prstGeom>
              <a:noFill/>
              <a:ln w="0">
                <a:solidFill>
                  <a:srgbClr val="000000"/>
                </a:solidFill>
                <a:round/>
                <a:headEnd/>
                <a:tailEnd/>
              </a:ln>
            </p:spPr>
            <p:txBody>
              <a:bodyPr/>
              <a:lstStyle/>
              <a:p>
                <a:endParaRPr lang="zh-CN" altLang="en-US"/>
              </a:p>
            </p:txBody>
          </p:sp>
          <p:sp>
            <p:nvSpPr>
              <p:cNvPr id="41075" name="Line 21"/>
              <p:cNvSpPr>
                <a:spLocks noChangeShapeType="1"/>
              </p:cNvSpPr>
              <p:nvPr/>
            </p:nvSpPr>
            <p:spPr bwMode="auto">
              <a:xfrm flipV="1">
                <a:off x="2620" y="3099"/>
                <a:ext cx="1" cy="44"/>
              </a:xfrm>
              <a:prstGeom prst="line">
                <a:avLst/>
              </a:prstGeom>
              <a:noFill/>
              <a:ln w="0">
                <a:solidFill>
                  <a:srgbClr val="000000"/>
                </a:solidFill>
                <a:round/>
                <a:headEnd/>
                <a:tailEnd/>
              </a:ln>
            </p:spPr>
            <p:txBody>
              <a:bodyPr/>
              <a:lstStyle/>
              <a:p>
                <a:endParaRPr lang="zh-CN" altLang="en-US"/>
              </a:p>
            </p:txBody>
          </p:sp>
          <p:sp>
            <p:nvSpPr>
              <p:cNvPr id="41076" name="Line 22"/>
              <p:cNvSpPr>
                <a:spLocks noChangeShapeType="1"/>
              </p:cNvSpPr>
              <p:nvPr/>
            </p:nvSpPr>
            <p:spPr bwMode="auto">
              <a:xfrm flipV="1">
                <a:off x="3096" y="3099"/>
                <a:ext cx="1" cy="44"/>
              </a:xfrm>
              <a:prstGeom prst="line">
                <a:avLst/>
              </a:prstGeom>
              <a:noFill/>
              <a:ln w="0">
                <a:solidFill>
                  <a:srgbClr val="000000"/>
                </a:solidFill>
                <a:round/>
                <a:headEnd/>
                <a:tailEnd/>
              </a:ln>
            </p:spPr>
            <p:txBody>
              <a:bodyPr/>
              <a:lstStyle/>
              <a:p>
                <a:endParaRPr lang="zh-CN" altLang="en-US"/>
              </a:p>
            </p:txBody>
          </p:sp>
          <p:sp>
            <p:nvSpPr>
              <p:cNvPr id="41077" name="Line 23"/>
              <p:cNvSpPr>
                <a:spLocks noChangeShapeType="1"/>
              </p:cNvSpPr>
              <p:nvPr/>
            </p:nvSpPr>
            <p:spPr bwMode="auto">
              <a:xfrm flipV="1">
                <a:off x="3571" y="3099"/>
                <a:ext cx="1" cy="44"/>
              </a:xfrm>
              <a:prstGeom prst="line">
                <a:avLst/>
              </a:prstGeom>
              <a:noFill/>
              <a:ln w="0">
                <a:solidFill>
                  <a:srgbClr val="000000"/>
                </a:solidFill>
                <a:round/>
                <a:headEnd/>
                <a:tailEnd/>
              </a:ln>
            </p:spPr>
            <p:txBody>
              <a:bodyPr/>
              <a:lstStyle/>
              <a:p>
                <a:endParaRPr lang="zh-CN" altLang="en-US"/>
              </a:p>
            </p:txBody>
          </p:sp>
          <p:sp>
            <p:nvSpPr>
              <p:cNvPr id="41078" name="Line 24"/>
              <p:cNvSpPr>
                <a:spLocks noChangeShapeType="1"/>
              </p:cNvSpPr>
              <p:nvPr/>
            </p:nvSpPr>
            <p:spPr bwMode="auto">
              <a:xfrm flipV="1">
                <a:off x="4047" y="3099"/>
                <a:ext cx="1" cy="44"/>
              </a:xfrm>
              <a:prstGeom prst="line">
                <a:avLst/>
              </a:prstGeom>
              <a:noFill/>
              <a:ln w="0">
                <a:solidFill>
                  <a:srgbClr val="000000"/>
                </a:solidFill>
                <a:round/>
                <a:headEnd/>
                <a:tailEnd/>
              </a:ln>
            </p:spPr>
            <p:txBody>
              <a:bodyPr/>
              <a:lstStyle/>
              <a:p>
                <a:endParaRPr lang="zh-CN" altLang="en-US"/>
              </a:p>
            </p:txBody>
          </p:sp>
          <p:sp>
            <p:nvSpPr>
              <p:cNvPr id="41079" name="Line 25"/>
              <p:cNvSpPr>
                <a:spLocks noChangeShapeType="1"/>
              </p:cNvSpPr>
              <p:nvPr/>
            </p:nvSpPr>
            <p:spPr bwMode="auto">
              <a:xfrm flipV="1">
                <a:off x="4533" y="3099"/>
                <a:ext cx="1" cy="44"/>
              </a:xfrm>
              <a:prstGeom prst="line">
                <a:avLst/>
              </a:prstGeom>
              <a:noFill/>
              <a:ln w="0">
                <a:solidFill>
                  <a:srgbClr val="000000"/>
                </a:solidFill>
                <a:round/>
                <a:headEnd/>
                <a:tailEnd/>
              </a:ln>
            </p:spPr>
            <p:txBody>
              <a:bodyPr/>
              <a:lstStyle/>
              <a:p>
                <a:endParaRPr lang="zh-CN" altLang="en-US"/>
              </a:p>
            </p:txBody>
          </p:sp>
          <p:sp>
            <p:nvSpPr>
              <p:cNvPr id="41080" name="Line 26"/>
              <p:cNvSpPr>
                <a:spLocks noChangeShapeType="1"/>
              </p:cNvSpPr>
              <p:nvPr/>
            </p:nvSpPr>
            <p:spPr bwMode="auto">
              <a:xfrm flipV="1">
                <a:off x="5009" y="3099"/>
                <a:ext cx="1" cy="44"/>
              </a:xfrm>
              <a:prstGeom prst="line">
                <a:avLst/>
              </a:prstGeom>
              <a:noFill/>
              <a:ln w="0">
                <a:solidFill>
                  <a:srgbClr val="000000"/>
                </a:solidFill>
                <a:round/>
                <a:headEnd/>
                <a:tailEnd/>
              </a:ln>
            </p:spPr>
            <p:txBody>
              <a:bodyPr/>
              <a:lstStyle/>
              <a:p>
                <a:endParaRPr lang="zh-CN" altLang="en-US"/>
              </a:p>
            </p:txBody>
          </p:sp>
          <p:sp>
            <p:nvSpPr>
              <p:cNvPr id="41081" name="Line 27"/>
              <p:cNvSpPr>
                <a:spLocks noChangeShapeType="1"/>
              </p:cNvSpPr>
              <p:nvPr/>
            </p:nvSpPr>
            <p:spPr bwMode="auto">
              <a:xfrm flipV="1">
                <a:off x="1946" y="2742"/>
                <a:ext cx="287" cy="104"/>
              </a:xfrm>
              <a:prstGeom prst="line">
                <a:avLst/>
              </a:prstGeom>
              <a:noFill/>
              <a:ln w="15875">
                <a:solidFill>
                  <a:srgbClr val="000000"/>
                </a:solidFill>
                <a:round/>
                <a:headEnd/>
                <a:tailEnd/>
              </a:ln>
            </p:spPr>
            <p:txBody>
              <a:bodyPr/>
              <a:lstStyle/>
              <a:p>
                <a:endParaRPr lang="zh-CN" altLang="en-US"/>
              </a:p>
            </p:txBody>
          </p:sp>
          <p:sp>
            <p:nvSpPr>
              <p:cNvPr id="41082" name="Line 28"/>
              <p:cNvSpPr>
                <a:spLocks noChangeShapeType="1"/>
              </p:cNvSpPr>
              <p:nvPr/>
            </p:nvSpPr>
            <p:spPr bwMode="auto">
              <a:xfrm flipV="1">
                <a:off x="2233" y="2637"/>
                <a:ext cx="288" cy="105"/>
              </a:xfrm>
              <a:prstGeom prst="line">
                <a:avLst/>
              </a:prstGeom>
              <a:noFill/>
              <a:ln w="15875">
                <a:solidFill>
                  <a:srgbClr val="000000"/>
                </a:solidFill>
                <a:round/>
                <a:headEnd/>
                <a:tailEnd/>
              </a:ln>
            </p:spPr>
            <p:txBody>
              <a:bodyPr/>
              <a:lstStyle/>
              <a:p>
                <a:endParaRPr lang="zh-CN" altLang="en-US"/>
              </a:p>
            </p:txBody>
          </p:sp>
          <p:sp>
            <p:nvSpPr>
              <p:cNvPr id="41083" name="Line 29"/>
              <p:cNvSpPr>
                <a:spLocks noChangeShapeType="1"/>
              </p:cNvSpPr>
              <p:nvPr/>
            </p:nvSpPr>
            <p:spPr bwMode="auto">
              <a:xfrm flipV="1">
                <a:off x="2521" y="2533"/>
                <a:ext cx="287" cy="104"/>
              </a:xfrm>
              <a:prstGeom prst="line">
                <a:avLst/>
              </a:prstGeom>
              <a:noFill/>
              <a:ln w="15875">
                <a:solidFill>
                  <a:srgbClr val="000000"/>
                </a:solidFill>
                <a:round/>
                <a:headEnd/>
                <a:tailEnd/>
              </a:ln>
            </p:spPr>
            <p:txBody>
              <a:bodyPr/>
              <a:lstStyle/>
              <a:p>
                <a:endParaRPr lang="zh-CN" altLang="en-US"/>
              </a:p>
            </p:txBody>
          </p:sp>
          <p:sp>
            <p:nvSpPr>
              <p:cNvPr id="41084" name="Line 30"/>
              <p:cNvSpPr>
                <a:spLocks noChangeShapeType="1"/>
              </p:cNvSpPr>
              <p:nvPr/>
            </p:nvSpPr>
            <p:spPr bwMode="auto">
              <a:xfrm flipV="1">
                <a:off x="2808" y="2428"/>
                <a:ext cx="288" cy="105"/>
              </a:xfrm>
              <a:prstGeom prst="line">
                <a:avLst/>
              </a:prstGeom>
              <a:noFill/>
              <a:ln w="15875">
                <a:solidFill>
                  <a:srgbClr val="000000"/>
                </a:solidFill>
                <a:round/>
                <a:headEnd/>
                <a:tailEnd/>
              </a:ln>
            </p:spPr>
            <p:txBody>
              <a:bodyPr/>
              <a:lstStyle/>
              <a:p>
                <a:endParaRPr lang="zh-CN" altLang="en-US"/>
              </a:p>
            </p:txBody>
          </p:sp>
          <p:sp>
            <p:nvSpPr>
              <p:cNvPr id="41085" name="Line 31"/>
              <p:cNvSpPr>
                <a:spLocks noChangeShapeType="1"/>
              </p:cNvSpPr>
              <p:nvPr/>
            </p:nvSpPr>
            <p:spPr bwMode="auto">
              <a:xfrm flipV="1">
                <a:off x="3096" y="2315"/>
                <a:ext cx="287" cy="113"/>
              </a:xfrm>
              <a:prstGeom prst="line">
                <a:avLst/>
              </a:prstGeom>
              <a:noFill/>
              <a:ln w="15875">
                <a:solidFill>
                  <a:srgbClr val="000000"/>
                </a:solidFill>
                <a:round/>
                <a:headEnd/>
                <a:tailEnd/>
              </a:ln>
            </p:spPr>
            <p:txBody>
              <a:bodyPr/>
              <a:lstStyle/>
              <a:p>
                <a:endParaRPr lang="zh-CN" altLang="en-US"/>
              </a:p>
            </p:txBody>
          </p:sp>
          <p:sp>
            <p:nvSpPr>
              <p:cNvPr id="41086" name="Line 32"/>
              <p:cNvSpPr>
                <a:spLocks noChangeShapeType="1"/>
              </p:cNvSpPr>
              <p:nvPr/>
            </p:nvSpPr>
            <p:spPr bwMode="auto">
              <a:xfrm flipV="1">
                <a:off x="3383" y="2210"/>
                <a:ext cx="288" cy="105"/>
              </a:xfrm>
              <a:prstGeom prst="line">
                <a:avLst/>
              </a:prstGeom>
              <a:noFill/>
              <a:ln w="15875">
                <a:solidFill>
                  <a:srgbClr val="000000"/>
                </a:solidFill>
                <a:round/>
                <a:headEnd/>
                <a:tailEnd/>
              </a:ln>
            </p:spPr>
            <p:txBody>
              <a:bodyPr/>
              <a:lstStyle/>
              <a:p>
                <a:endParaRPr lang="zh-CN" altLang="en-US"/>
              </a:p>
            </p:txBody>
          </p:sp>
          <p:sp>
            <p:nvSpPr>
              <p:cNvPr id="41087" name="Line 33"/>
              <p:cNvSpPr>
                <a:spLocks noChangeShapeType="1"/>
              </p:cNvSpPr>
              <p:nvPr/>
            </p:nvSpPr>
            <p:spPr bwMode="auto">
              <a:xfrm flipV="1">
                <a:off x="3671" y="2106"/>
                <a:ext cx="287" cy="104"/>
              </a:xfrm>
              <a:prstGeom prst="line">
                <a:avLst/>
              </a:prstGeom>
              <a:noFill/>
              <a:ln w="15875">
                <a:solidFill>
                  <a:srgbClr val="000000"/>
                </a:solidFill>
                <a:round/>
                <a:headEnd/>
                <a:tailEnd/>
              </a:ln>
            </p:spPr>
            <p:txBody>
              <a:bodyPr/>
              <a:lstStyle/>
              <a:p>
                <a:endParaRPr lang="zh-CN" altLang="en-US"/>
              </a:p>
            </p:txBody>
          </p:sp>
          <p:sp>
            <p:nvSpPr>
              <p:cNvPr id="41088" name="Line 34"/>
              <p:cNvSpPr>
                <a:spLocks noChangeShapeType="1"/>
              </p:cNvSpPr>
              <p:nvPr/>
            </p:nvSpPr>
            <p:spPr bwMode="auto">
              <a:xfrm flipV="1">
                <a:off x="3958" y="2001"/>
                <a:ext cx="288" cy="105"/>
              </a:xfrm>
              <a:prstGeom prst="line">
                <a:avLst/>
              </a:prstGeom>
              <a:noFill/>
              <a:ln w="15875">
                <a:solidFill>
                  <a:srgbClr val="000000"/>
                </a:solidFill>
                <a:round/>
                <a:headEnd/>
                <a:tailEnd/>
              </a:ln>
            </p:spPr>
            <p:txBody>
              <a:bodyPr/>
              <a:lstStyle/>
              <a:p>
                <a:endParaRPr lang="zh-CN" altLang="en-US"/>
              </a:p>
            </p:txBody>
          </p:sp>
          <p:sp>
            <p:nvSpPr>
              <p:cNvPr id="41089" name="Line 35"/>
              <p:cNvSpPr>
                <a:spLocks noChangeShapeType="1"/>
              </p:cNvSpPr>
              <p:nvPr/>
            </p:nvSpPr>
            <p:spPr bwMode="auto">
              <a:xfrm flipV="1">
                <a:off x="4246" y="1897"/>
                <a:ext cx="287" cy="104"/>
              </a:xfrm>
              <a:prstGeom prst="line">
                <a:avLst/>
              </a:prstGeom>
              <a:noFill/>
              <a:ln w="15875">
                <a:solidFill>
                  <a:srgbClr val="000000"/>
                </a:solidFill>
                <a:round/>
                <a:headEnd/>
                <a:tailEnd/>
              </a:ln>
            </p:spPr>
            <p:txBody>
              <a:bodyPr/>
              <a:lstStyle/>
              <a:p>
                <a:endParaRPr lang="zh-CN" altLang="en-US"/>
              </a:p>
            </p:txBody>
          </p:sp>
          <p:sp>
            <p:nvSpPr>
              <p:cNvPr id="41090" name="Freeform 36"/>
              <p:cNvSpPr>
                <a:spLocks/>
              </p:cNvSpPr>
              <p:nvPr/>
            </p:nvSpPr>
            <p:spPr bwMode="auto">
              <a:xfrm>
                <a:off x="1916" y="2846"/>
                <a:ext cx="59" cy="53"/>
              </a:xfrm>
              <a:custGeom>
                <a:avLst/>
                <a:gdLst>
                  <a:gd name="T0" fmla="*/ 30 w 59"/>
                  <a:gd name="T1" fmla="*/ 0 h 53"/>
                  <a:gd name="T2" fmla="*/ 59 w 59"/>
                  <a:gd name="T3" fmla="*/ 27 h 53"/>
                  <a:gd name="T4" fmla="*/ 30 w 59"/>
                  <a:gd name="T5" fmla="*/ 53 h 53"/>
                  <a:gd name="T6" fmla="*/ 0 w 59"/>
                  <a:gd name="T7" fmla="*/ 27 h 53"/>
                  <a:gd name="T8" fmla="*/ 30 w 59"/>
                  <a:gd name="T9" fmla="*/ 0 h 53"/>
                  <a:gd name="T10" fmla="*/ 0 60000 65536"/>
                  <a:gd name="T11" fmla="*/ 0 60000 65536"/>
                  <a:gd name="T12" fmla="*/ 0 60000 65536"/>
                  <a:gd name="T13" fmla="*/ 0 60000 65536"/>
                  <a:gd name="T14" fmla="*/ 0 60000 65536"/>
                  <a:gd name="T15" fmla="*/ 0 w 59"/>
                  <a:gd name="T16" fmla="*/ 0 h 53"/>
                  <a:gd name="T17" fmla="*/ 59 w 59"/>
                  <a:gd name="T18" fmla="*/ 53 h 53"/>
                </a:gdLst>
                <a:ahLst/>
                <a:cxnLst>
                  <a:cxn ang="T10">
                    <a:pos x="T0" y="T1"/>
                  </a:cxn>
                  <a:cxn ang="T11">
                    <a:pos x="T2" y="T3"/>
                  </a:cxn>
                  <a:cxn ang="T12">
                    <a:pos x="T4" y="T5"/>
                  </a:cxn>
                  <a:cxn ang="T13">
                    <a:pos x="T6" y="T7"/>
                  </a:cxn>
                  <a:cxn ang="T14">
                    <a:pos x="T8" y="T9"/>
                  </a:cxn>
                </a:cxnLst>
                <a:rect l="T15" t="T16" r="T17" b="T18"/>
                <a:pathLst>
                  <a:path w="59" h="53">
                    <a:moveTo>
                      <a:pt x="30" y="0"/>
                    </a:moveTo>
                    <a:lnTo>
                      <a:pt x="59" y="27"/>
                    </a:lnTo>
                    <a:lnTo>
                      <a:pt x="30" y="53"/>
                    </a:lnTo>
                    <a:lnTo>
                      <a:pt x="0" y="27"/>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091" name="Freeform 37"/>
              <p:cNvSpPr>
                <a:spLocks/>
              </p:cNvSpPr>
              <p:nvPr/>
            </p:nvSpPr>
            <p:spPr bwMode="auto">
              <a:xfrm>
                <a:off x="2203" y="2812"/>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092" name="Freeform 38"/>
              <p:cNvSpPr>
                <a:spLocks/>
              </p:cNvSpPr>
              <p:nvPr/>
            </p:nvSpPr>
            <p:spPr bwMode="auto">
              <a:xfrm>
                <a:off x="2491" y="2698"/>
                <a:ext cx="59" cy="53"/>
              </a:xfrm>
              <a:custGeom>
                <a:avLst/>
                <a:gdLst>
                  <a:gd name="T0" fmla="*/ 30 w 59"/>
                  <a:gd name="T1" fmla="*/ 0 h 53"/>
                  <a:gd name="T2" fmla="*/ 59 w 59"/>
                  <a:gd name="T3" fmla="*/ 26 h 53"/>
                  <a:gd name="T4" fmla="*/ 30 w 59"/>
                  <a:gd name="T5" fmla="*/ 53 h 53"/>
                  <a:gd name="T6" fmla="*/ 0 w 59"/>
                  <a:gd name="T7" fmla="*/ 26 h 53"/>
                  <a:gd name="T8" fmla="*/ 30 w 59"/>
                  <a:gd name="T9" fmla="*/ 0 h 53"/>
                  <a:gd name="T10" fmla="*/ 0 60000 65536"/>
                  <a:gd name="T11" fmla="*/ 0 60000 65536"/>
                  <a:gd name="T12" fmla="*/ 0 60000 65536"/>
                  <a:gd name="T13" fmla="*/ 0 60000 65536"/>
                  <a:gd name="T14" fmla="*/ 0 60000 65536"/>
                  <a:gd name="T15" fmla="*/ 0 w 59"/>
                  <a:gd name="T16" fmla="*/ 0 h 53"/>
                  <a:gd name="T17" fmla="*/ 59 w 59"/>
                  <a:gd name="T18" fmla="*/ 53 h 53"/>
                </a:gdLst>
                <a:ahLst/>
                <a:cxnLst>
                  <a:cxn ang="T10">
                    <a:pos x="T0" y="T1"/>
                  </a:cxn>
                  <a:cxn ang="T11">
                    <a:pos x="T2" y="T3"/>
                  </a:cxn>
                  <a:cxn ang="T12">
                    <a:pos x="T4" y="T5"/>
                  </a:cxn>
                  <a:cxn ang="T13">
                    <a:pos x="T6" y="T7"/>
                  </a:cxn>
                  <a:cxn ang="T14">
                    <a:pos x="T8" y="T9"/>
                  </a:cxn>
                </a:cxnLst>
                <a:rect l="T15" t="T16" r="T17" b="T18"/>
                <a:pathLst>
                  <a:path w="59" h="53">
                    <a:moveTo>
                      <a:pt x="30" y="0"/>
                    </a:moveTo>
                    <a:lnTo>
                      <a:pt x="59" y="26"/>
                    </a:lnTo>
                    <a:lnTo>
                      <a:pt x="30" y="53"/>
                    </a:lnTo>
                    <a:lnTo>
                      <a:pt x="0" y="26"/>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093" name="Freeform 39"/>
              <p:cNvSpPr>
                <a:spLocks/>
              </p:cNvSpPr>
              <p:nvPr/>
            </p:nvSpPr>
            <p:spPr bwMode="auto">
              <a:xfrm>
                <a:off x="2778" y="2620"/>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094" name="Freeform 40"/>
              <p:cNvSpPr>
                <a:spLocks/>
              </p:cNvSpPr>
              <p:nvPr/>
            </p:nvSpPr>
            <p:spPr bwMode="auto">
              <a:xfrm>
                <a:off x="3066" y="2507"/>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095" name="Freeform 41"/>
              <p:cNvSpPr>
                <a:spLocks/>
              </p:cNvSpPr>
              <p:nvPr/>
            </p:nvSpPr>
            <p:spPr bwMode="auto">
              <a:xfrm>
                <a:off x="3353" y="2437"/>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096" name="Freeform 42"/>
              <p:cNvSpPr>
                <a:spLocks/>
              </p:cNvSpPr>
              <p:nvPr/>
            </p:nvSpPr>
            <p:spPr bwMode="auto">
              <a:xfrm>
                <a:off x="3641" y="2324"/>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097" name="Freeform 43"/>
              <p:cNvSpPr>
                <a:spLocks/>
              </p:cNvSpPr>
              <p:nvPr/>
            </p:nvSpPr>
            <p:spPr bwMode="auto">
              <a:xfrm>
                <a:off x="3928" y="2210"/>
                <a:ext cx="60" cy="53"/>
              </a:xfrm>
              <a:custGeom>
                <a:avLst/>
                <a:gdLst>
                  <a:gd name="T0" fmla="*/ 30 w 60"/>
                  <a:gd name="T1" fmla="*/ 0 h 53"/>
                  <a:gd name="T2" fmla="*/ 60 w 60"/>
                  <a:gd name="T3" fmla="*/ 27 h 53"/>
                  <a:gd name="T4" fmla="*/ 30 w 60"/>
                  <a:gd name="T5" fmla="*/ 53 h 53"/>
                  <a:gd name="T6" fmla="*/ 0 w 60"/>
                  <a:gd name="T7" fmla="*/ 27 h 53"/>
                  <a:gd name="T8" fmla="*/ 30 w 60"/>
                  <a:gd name="T9" fmla="*/ 0 h 53"/>
                  <a:gd name="T10" fmla="*/ 0 60000 65536"/>
                  <a:gd name="T11" fmla="*/ 0 60000 65536"/>
                  <a:gd name="T12" fmla="*/ 0 60000 65536"/>
                  <a:gd name="T13" fmla="*/ 0 60000 65536"/>
                  <a:gd name="T14" fmla="*/ 0 60000 65536"/>
                  <a:gd name="T15" fmla="*/ 0 w 60"/>
                  <a:gd name="T16" fmla="*/ 0 h 53"/>
                  <a:gd name="T17" fmla="*/ 60 w 60"/>
                  <a:gd name="T18" fmla="*/ 53 h 53"/>
                </a:gdLst>
                <a:ahLst/>
                <a:cxnLst>
                  <a:cxn ang="T10">
                    <a:pos x="T0" y="T1"/>
                  </a:cxn>
                  <a:cxn ang="T11">
                    <a:pos x="T2" y="T3"/>
                  </a:cxn>
                  <a:cxn ang="T12">
                    <a:pos x="T4" y="T5"/>
                  </a:cxn>
                  <a:cxn ang="T13">
                    <a:pos x="T6" y="T7"/>
                  </a:cxn>
                  <a:cxn ang="T14">
                    <a:pos x="T8" y="T9"/>
                  </a:cxn>
                </a:cxnLst>
                <a:rect l="T15" t="T16" r="T17" b="T18"/>
                <a:pathLst>
                  <a:path w="60" h="53">
                    <a:moveTo>
                      <a:pt x="30" y="0"/>
                    </a:moveTo>
                    <a:lnTo>
                      <a:pt x="60" y="27"/>
                    </a:lnTo>
                    <a:lnTo>
                      <a:pt x="30" y="53"/>
                    </a:lnTo>
                    <a:lnTo>
                      <a:pt x="0" y="27"/>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098" name="Freeform 44"/>
              <p:cNvSpPr>
                <a:spLocks/>
              </p:cNvSpPr>
              <p:nvPr/>
            </p:nvSpPr>
            <p:spPr bwMode="auto">
              <a:xfrm>
                <a:off x="4216" y="2106"/>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099" name="Freeform 45"/>
              <p:cNvSpPr>
                <a:spLocks/>
              </p:cNvSpPr>
              <p:nvPr/>
            </p:nvSpPr>
            <p:spPr bwMode="auto">
              <a:xfrm>
                <a:off x="4503" y="2010"/>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solidFill>
                <a:srgbClr val="CCFFCC"/>
              </a:solidFill>
              <a:ln w="15875">
                <a:solidFill>
                  <a:srgbClr val="000080"/>
                </a:solidFill>
                <a:round/>
                <a:headEnd/>
                <a:tailEnd/>
              </a:ln>
            </p:spPr>
            <p:txBody>
              <a:bodyPr/>
              <a:lstStyle/>
              <a:p>
                <a:endParaRPr lang="zh-CN" altLang="en-US"/>
              </a:p>
            </p:txBody>
          </p:sp>
          <p:sp>
            <p:nvSpPr>
              <p:cNvPr id="41100" name="Rectangle 46"/>
              <p:cNvSpPr>
                <a:spLocks noChangeArrowheads="1"/>
              </p:cNvSpPr>
              <p:nvPr/>
            </p:nvSpPr>
            <p:spPr bwMode="auto">
              <a:xfrm>
                <a:off x="1916" y="2829"/>
                <a:ext cx="59" cy="52"/>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01" name="Rectangle 47"/>
              <p:cNvSpPr>
                <a:spLocks noChangeArrowheads="1"/>
              </p:cNvSpPr>
              <p:nvPr/>
            </p:nvSpPr>
            <p:spPr bwMode="auto">
              <a:xfrm>
                <a:off x="2203" y="2759"/>
                <a:ext cx="60" cy="53"/>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02" name="Rectangle 48"/>
              <p:cNvSpPr>
                <a:spLocks noChangeArrowheads="1"/>
              </p:cNvSpPr>
              <p:nvPr/>
            </p:nvSpPr>
            <p:spPr bwMode="auto">
              <a:xfrm>
                <a:off x="2491" y="2672"/>
                <a:ext cx="59" cy="52"/>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03" name="Rectangle 49"/>
              <p:cNvSpPr>
                <a:spLocks noChangeArrowheads="1"/>
              </p:cNvSpPr>
              <p:nvPr/>
            </p:nvSpPr>
            <p:spPr bwMode="auto">
              <a:xfrm>
                <a:off x="2778" y="2585"/>
                <a:ext cx="60" cy="52"/>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04" name="Rectangle 50"/>
              <p:cNvSpPr>
                <a:spLocks noChangeArrowheads="1"/>
              </p:cNvSpPr>
              <p:nvPr/>
            </p:nvSpPr>
            <p:spPr bwMode="auto">
              <a:xfrm>
                <a:off x="3066" y="2481"/>
                <a:ext cx="59" cy="52"/>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05" name="Rectangle 51"/>
              <p:cNvSpPr>
                <a:spLocks noChangeArrowheads="1"/>
              </p:cNvSpPr>
              <p:nvPr/>
            </p:nvSpPr>
            <p:spPr bwMode="auto">
              <a:xfrm>
                <a:off x="3353" y="2420"/>
                <a:ext cx="60" cy="52"/>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06" name="Rectangle 52"/>
              <p:cNvSpPr>
                <a:spLocks noChangeArrowheads="1"/>
              </p:cNvSpPr>
              <p:nvPr/>
            </p:nvSpPr>
            <p:spPr bwMode="auto">
              <a:xfrm>
                <a:off x="3641" y="2280"/>
                <a:ext cx="59" cy="52"/>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07" name="Rectangle 53"/>
              <p:cNvSpPr>
                <a:spLocks noChangeArrowheads="1"/>
              </p:cNvSpPr>
              <p:nvPr/>
            </p:nvSpPr>
            <p:spPr bwMode="auto">
              <a:xfrm>
                <a:off x="3928" y="2176"/>
                <a:ext cx="60" cy="52"/>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08" name="Rectangle 54"/>
              <p:cNvSpPr>
                <a:spLocks noChangeArrowheads="1"/>
              </p:cNvSpPr>
              <p:nvPr/>
            </p:nvSpPr>
            <p:spPr bwMode="auto">
              <a:xfrm>
                <a:off x="4216" y="2089"/>
                <a:ext cx="59" cy="52"/>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09" name="Rectangle 55"/>
              <p:cNvSpPr>
                <a:spLocks noChangeArrowheads="1"/>
              </p:cNvSpPr>
              <p:nvPr/>
            </p:nvSpPr>
            <p:spPr bwMode="auto">
              <a:xfrm>
                <a:off x="4503" y="1993"/>
                <a:ext cx="60" cy="52"/>
              </a:xfrm>
              <a:prstGeom prst="rect">
                <a:avLst/>
              </a:prstGeom>
              <a:solidFill>
                <a:srgbClr val="CCFFCC"/>
              </a:solidFill>
              <a:ln w="15875">
                <a:solidFill>
                  <a:srgbClr val="FF00FF"/>
                </a:solidFill>
                <a:miter lim="800000"/>
                <a:headEnd/>
                <a:tailEnd/>
              </a:ln>
            </p:spPr>
            <p:txBody>
              <a:bodyPr/>
              <a:lstStyle/>
              <a:p>
                <a:endParaRPr lang="zh-CN" altLang="en-US"/>
              </a:p>
            </p:txBody>
          </p:sp>
          <p:sp>
            <p:nvSpPr>
              <p:cNvPr id="41110" name="Oval 56"/>
              <p:cNvSpPr>
                <a:spLocks noChangeArrowheads="1"/>
              </p:cNvSpPr>
              <p:nvPr/>
            </p:nvSpPr>
            <p:spPr bwMode="auto">
              <a:xfrm>
                <a:off x="1916" y="2812"/>
                <a:ext cx="59" cy="52"/>
              </a:xfrm>
              <a:prstGeom prst="ellipse">
                <a:avLst/>
              </a:prstGeom>
              <a:solidFill>
                <a:srgbClr val="CCFFCC"/>
              </a:solidFill>
              <a:ln w="15875">
                <a:solidFill>
                  <a:srgbClr val="000000"/>
                </a:solidFill>
                <a:round/>
                <a:headEnd/>
                <a:tailEnd/>
              </a:ln>
            </p:spPr>
            <p:txBody>
              <a:bodyPr/>
              <a:lstStyle/>
              <a:p>
                <a:endParaRPr lang="zh-CN" altLang="en-US"/>
              </a:p>
            </p:txBody>
          </p:sp>
          <p:sp>
            <p:nvSpPr>
              <p:cNvPr id="41111" name="Oval 57"/>
              <p:cNvSpPr>
                <a:spLocks noChangeArrowheads="1"/>
              </p:cNvSpPr>
              <p:nvPr/>
            </p:nvSpPr>
            <p:spPr bwMode="auto">
              <a:xfrm>
                <a:off x="2203" y="2724"/>
                <a:ext cx="60" cy="53"/>
              </a:xfrm>
              <a:prstGeom prst="ellipse">
                <a:avLst/>
              </a:prstGeom>
              <a:solidFill>
                <a:srgbClr val="CCFFCC"/>
              </a:solidFill>
              <a:ln w="15875">
                <a:solidFill>
                  <a:srgbClr val="000000"/>
                </a:solidFill>
                <a:round/>
                <a:headEnd/>
                <a:tailEnd/>
              </a:ln>
            </p:spPr>
            <p:txBody>
              <a:bodyPr/>
              <a:lstStyle/>
              <a:p>
                <a:endParaRPr lang="zh-CN" altLang="en-US"/>
              </a:p>
            </p:txBody>
          </p:sp>
          <p:sp>
            <p:nvSpPr>
              <p:cNvPr id="41112" name="Oval 58"/>
              <p:cNvSpPr>
                <a:spLocks noChangeArrowheads="1"/>
              </p:cNvSpPr>
              <p:nvPr/>
            </p:nvSpPr>
            <p:spPr bwMode="auto">
              <a:xfrm>
                <a:off x="2491" y="2672"/>
                <a:ext cx="59" cy="52"/>
              </a:xfrm>
              <a:prstGeom prst="ellipse">
                <a:avLst/>
              </a:prstGeom>
              <a:solidFill>
                <a:srgbClr val="CCFFCC"/>
              </a:solidFill>
              <a:ln w="15875">
                <a:solidFill>
                  <a:srgbClr val="000000"/>
                </a:solidFill>
                <a:round/>
                <a:headEnd/>
                <a:tailEnd/>
              </a:ln>
            </p:spPr>
            <p:txBody>
              <a:bodyPr/>
              <a:lstStyle/>
              <a:p>
                <a:endParaRPr lang="zh-CN" altLang="en-US"/>
              </a:p>
            </p:txBody>
          </p:sp>
          <p:sp>
            <p:nvSpPr>
              <p:cNvPr id="41113" name="Oval 59"/>
              <p:cNvSpPr>
                <a:spLocks noChangeArrowheads="1"/>
              </p:cNvSpPr>
              <p:nvPr/>
            </p:nvSpPr>
            <p:spPr bwMode="auto">
              <a:xfrm>
                <a:off x="2778" y="2568"/>
                <a:ext cx="60" cy="52"/>
              </a:xfrm>
              <a:prstGeom prst="ellipse">
                <a:avLst/>
              </a:prstGeom>
              <a:solidFill>
                <a:srgbClr val="CCFFCC"/>
              </a:solidFill>
              <a:ln w="15875">
                <a:solidFill>
                  <a:srgbClr val="000000"/>
                </a:solidFill>
                <a:round/>
                <a:headEnd/>
                <a:tailEnd/>
              </a:ln>
            </p:spPr>
            <p:txBody>
              <a:bodyPr/>
              <a:lstStyle/>
              <a:p>
                <a:endParaRPr lang="zh-CN" altLang="en-US"/>
              </a:p>
            </p:txBody>
          </p:sp>
          <p:sp>
            <p:nvSpPr>
              <p:cNvPr id="41114" name="Oval 60"/>
              <p:cNvSpPr>
                <a:spLocks noChangeArrowheads="1"/>
              </p:cNvSpPr>
              <p:nvPr/>
            </p:nvSpPr>
            <p:spPr bwMode="auto">
              <a:xfrm>
                <a:off x="3066" y="2454"/>
                <a:ext cx="59" cy="53"/>
              </a:xfrm>
              <a:prstGeom prst="ellipse">
                <a:avLst/>
              </a:prstGeom>
              <a:solidFill>
                <a:srgbClr val="CCFFCC"/>
              </a:solidFill>
              <a:ln w="15875">
                <a:solidFill>
                  <a:srgbClr val="000000"/>
                </a:solidFill>
                <a:round/>
                <a:headEnd/>
                <a:tailEnd/>
              </a:ln>
            </p:spPr>
            <p:txBody>
              <a:bodyPr/>
              <a:lstStyle/>
              <a:p>
                <a:endParaRPr lang="zh-CN" altLang="en-US"/>
              </a:p>
            </p:txBody>
          </p:sp>
          <p:sp>
            <p:nvSpPr>
              <p:cNvPr id="41115" name="Oval 61"/>
              <p:cNvSpPr>
                <a:spLocks noChangeArrowheads="1"/>
              </p:cNvSpPr>
              <p:nvPr/>
            </p:nvSpPr>
            <p:spPr bwMode="auto">
              <a:xfrm>
                <a:off x="3353" y="2367"/>
                <a:ext cx="60" cy="53"/>
              </a:xfrm>
              <a:prstGeom prst="ellipse">
                <a:avLst/>
              </a:prstGeom>
              <a:solidFill>
                <a:srgbClr val="CCFFCC"/>
              </a:solidFill>
              <a:ln w="15875">
                <a:solidFill>
                  <a:srgbClr val="000000"/>
                </a:solidFill>
                <a:round/>
                <a:headEnd/>
                <a:tailEnd/>
              </a:ln>
            </p:spPr>
            <p:txBody>
              <a:bodyPr/>
              <a:lstStyle/>
              <a:p>
                <a:endParaRPr lang="zh-CN" altLang="en-US"/>
              </a:p>
            </p:txBody>
          </p:sp>
          <p:sp>
            <p:nvSpPr>
              <p:cNvPr id="41116" name="Oval 62"/>
              <p:cNvSpPr>
                <a:spLocks noChangeArrowheads="1"/>
              </p:cNvSpPr>
              <p:nvPr/>
            </p:nvSpPr>
            <p:spPr bwMode="auto">
              <a:xfrm>
                <a:off x="3641" y="2271"/>
                <a:ext cx="59" cy="53"/>
              </a:xfrm>
              <a:prstGeom prst="ellipse">
                <a:avLst/>
              </a:prstGeom>
              <a:solidFill>
                <a:srgbClr val="CCFFCC"/>
              </a:solidFill>
              <a:ln w="15875">
                <a:solidFill>
                  <a:srgbClr val="000000"/>
                </a:solidFill>
                <a:round/>
                <a:headEnd/>
                <a:tailEnd/>
              </a:ln>
            </p:spPr>
            <p:txBody>
              <a:bodyPr/>
              <a:lstStyle/>
              <a:p>
                <a:endParaRPr lang="zh-CN" altLang="en-US"/>
              </a:p>
            </p:txBody>
          </p:sp>
          <p:sp>
            <p:nvSpPr>
              <p:cNvPr id="41117" name="Oval 63"/>
              <p:cNvSpPr>
                <a:spLocks noChangeArrowheads="1"/>
              </p:cNvSpPr>
              <p:nvPr/>
            </p:nvSpPr>
            <p:spPr bwMode="auto">
              <a:xfrm>
                <a:off x="3928" y="2132"/>
                <a:ext cx="60" cy="52"/>
              </a:xfrm>
              <a:prstGeom prst="ellipse">
                <a:avLst/>
              </a:prstGeom>
              <a:solidFill>
                <a:srgbClr val="CCFFCC"/>
              </a:solidFill>
              <a:ln w="15875">
                <a:solidFill>
                  <a:srgbClr val="000000"/>
                </a:solidFill>
                <a:round/>
                <a:headEnd/>
                <a:tailEnd/>
              </a:ln>
            </p:spPr>
            <p:txBody>
              <a:bodyPr/>
              <a:lstStyle/>
              <a:p>
                <a:endParaRPr lang="zh-CN" altLang="en-US"/>
              </a:p>
            </p:txBody>
          </p:sp>
          <p:sp>
            <p:nvSpPr>
              <p:cNvPr id="41118" name="Oval 64"/>
              <p:cNvSpPr>
                <a:spLocks noChangeArrowheads="1"/>
              </p:cNvSpPr>
              <p:nvPr/>
            </p:nvSpPr>
            <p:spPr bwMode="auto">
              <a:xfrm>
                <a:off x="4216" y="2062"/>
                <a:ext cx="59" cy="53"/>
              </a:xfrm>
              <a:prstGeom prst="ellipse">
                <a:avLst/>
              </a:prstGeom>
              <a:solidFill>
                <a:srgbClr val="CCFFCC"/>
              </a:solidFill>
              <a:ln w="15875">
                <a:solidFill>
                  <a:srgbClr val="000000"/>
                </a:solidFill>
                <a:round/>
                <a:headEnd/>
                <a:tailEnd/>
              </a:ln>
            </p:spPr>
            <p:txBody>
              <a:bodyPr/>
              <a:lstStyle/>
              <a:p>
                <a:endParaRPr lang="zh-CN" altLang="en-US"/>
              </a:p>
            </p:txBody>
          </p:sp>
          <p:sp>
            <p:nvSpPr>
              <p:cNvPr id="41119" name="Oval 65"/>
              <p:cNvSpPr>
                <a:spLocks noChangeArrowheads="1"/>
              </p:cNvSpPr>
              <p:nvPr/>
            </p:nvSpPr>
            <p:spPr bwMode="auto">
              <a:xfrm>
                <a:off x="4503" y="1897"/>
                <a:ext cx="60" cy="52"/>
              </a:xfrm>
              <a:prstGeom prst="ellipse">
                <a:avLst/>
              </a:prstGeom>
              <a:solidFill>
                <a:srgbClr val="CCFFCC"/>
              </a:solidFill>
              <a:ln w="15875">
                <a:solidFill>
                  <a:srgbClr val="000000"/>
                </a:solidFill>
                <a:round/>
                <a:headEnd/>
                <a:tailEnd/>
              </a:ln>
            </p:spPr>
            <p:txBody>
              <a:bodyPr/>
              <a:lstStyle/>
              <a:p>
                <a:endParaRPr lang="zh-CN" altLang="en-US"/>
              </a:p>
            </p:txBody>
          </p:sp>
          <p:sp>
            <p:nvSpPr>
              <p:cNvPr id="41120" name="Freeform 66"/>
              <p:cNvSpPr>
                <a:spLocks/>
              </p:cNvSpPr>
              <p:nvPr/>
            </p:nvSpPr>
            <p:spPr bwMode="auto">
              <a:xfrm>
                <a:off x="1916" y="2812"/>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21" name="Freeform 67"/>
              <p:cNvSpPr>
                <a:spLocks/>
              </p:cNvSpPr>
              <p:nvPr/>
            </p:nvSpPr>
            <p:spPr bwMode="auto">
              <a:xfrm>
                <a:off x="2203" y="2707"/>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22" name="Freeform 68"/>
              <p:cNvSpPr>
                <a:spLocks/>
              </p:cNvSpPr>
              <p:nvPr/>
            </p:nvSpPr>
            <p:spPr bwMode="auto">
              <a:xfrm>
                <a:off x="2491" y="2646"/>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23" name="Freeform 69"/>
              <p:cNvSpPr>
                <a:spLocks/>
              </p:cNvSpPr>
              <p:nvPr/>
            </p:nvSpPr>
            <p:spPr bwMode="auto">
              <a:xfrm>
                <a:off x="2778" y="2559"/>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24" name="Freeform 70"/>
              <p:cNvSpPr>
                <a:spLocks/>
              </p:cNvSpPr>
              <p:nvPr/>
            </p:nvSpPr>
            <p:spPr bwMode="auto">
              <a:xfrm>
                <a:off x="3066" y="2446"/>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25" name="Freeform 71"/>
              <p:cNvSpPr>
                <a:spLocks/>
              </p:cNvSpPr>
              <p:nvPr/>
            </p:nvSpPr>
            <p:spPr bwMode="auto">
              <a:xfrm>
                <a:off x="3353" y="2350"/>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26" name="Freeform 72"/>
              <p:cNvSpPr>
                <a:spLocks/>
              </p:cNvSpPr>
              <p:nvPr/>
            </p:nvSpPr>
            <p:spPr bwMode="auto">
              <a:xfrm>
                <a:off x="3641" y="2245"/>
                <a:ext cx="59" cy="53"/>
              </a:xfrm>
              <a:custGeom>
                <a:avLst/>
                <a:gdLst>
                  <a:gd name="T0" fmla="*/ 30 w 59"/>
                  <a:gd name="T1" fmla="*/ 0 h 53"/>
                  <a:gd name="T2" fmla="*/ 59 w 59"/>
                  <a:gd name="T3" fmla="*/ 53 h 53"/>
                  <a:gd name="T4" fmla="*/ 0 w 59"/>
                  <a:gd name="T5" fmla="*/ 53 h 53"/>
                  <a:gd name="T6" fmla="*/ 30 w 59"/>
                  <a:gd name="T7" fmla="*/ 0 h 53"/>
                  <a:gd name="T8" fmla="*/ 0 60000 65536"/>
                  <a:gd name="T9" fmla="*/ 0 60000 65536"/>
                  <a:gd name="T10" fmla="*/ 0 60000 65536"/>
                  <a:gd name="T11" fmla="*/ 0 60000 65536"/>
                  <a:gd name="T12" fmla="*/ 0 w 59"/>
                  <a:gd name="T13" fmla="*/ 0 h 53"/>
                  <a:gd name="T14" fmla="*/ 59 w 59"/>
                  <a:gd name="T15" fmla="*/ 53 h 53"/>
                </a:gdLst>
                <a:ahLst/>
                <a:cxnLst>
                  <a:cxn ang="T8">
                    <a:pos x="T0" y="T1"/>
                  </a:cxn>
                  <a:cxn ang="T9">
                    <a:pos x="T2" y="T3"/>
                  </a:cxn>
                  <a:cxn ang="T10">
                    <a:pos x="T4" y="T5"/>
                  </a:cxn>
                  <a:cxn ang="T11">
                    <a:pos x="T6" y="T7"/>
                  </a:cxn>
                </a:cxnLst>
                <a:rect l="T12" t="T13" r="T14" b="T15"/>
                <a:pathLst>
                  <a:path w="59" h="53">
                    <a:moveTo>
                      <a:pt x="30" y="0"/>
                    </a:moveTo>
                    <a:lnTo>
                      <a:pt x="59" y="53"/>
                    </a:lnTo>
                    <a:lnTo>
                      <a:pt x="0" y="53"/>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27" name="Freeform 73"/>
              <p:cNvSpPr>
                <a:spLocks/>
              </p:cNvSpPr>
              <p:nvPr/>
            </p:nvSpPr>
            <p:spPr bwMode="auto">
              <a:xfrm>
                <a:off x="3928" y="2115"/>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28" name="Freeform 74"/>
              <p:cNvSpPr>
                <a:spLocks/>
              </p:cNvSpPr>
              <p:nvPr/>
            </p:nvSpPr>
            <p:spPr bwMode="auto">
              <a:xfrm>
                <a:off x="4216" y="2019"/>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29" name="Freeform 75"/>
              <p:cNvSpPr>
                <a:spLocks/>
              </p:cNvSpPr>
              <p:nvPr/>
            </p:nvSpPr>
            <p:spPr bwMode="auto">
              <a:xfrm>
                <a:off x="4503" y="1845"/>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1130" name="Rectangle 76"/>
              <p:cNvSpPr>
                <a:spLocks noChangeArrowheads="1"/>
              </p:cNvSpPr>
              <p:nvPr/>
            </p:nvSpPr>
            <p:spPr bwMode="auto">
              <a:xfrm>
                <a:off x="2193" y="2655"/>
                <a:ext cx="100" cy="87"/>
              </a:xfrm>
              <a:prstGeom prst="rect">
                <a:avLst/>
              </a:prstGeom>
              <a:solidFill>
                <a:srgbClr val="CCFFCC"/>
              </a:solidFill>
              <a:ln w="9525">
                <a:noFill/>
                <a:miter lim="800000"/>
                <a:headEnd/>
                <a:tailEnd/>
              </a:ln>
            </p:spPr>
            <p:txBody>
              <a:bodyPr/>
              <a:lstStyle/>
              <a:p>
                <a:endParaRPr lang="zh-CN" altLang="en-US"/>
              </a:p>
            </p:txBody>
          </p:sp>
          <p:sp>
            <p:nvSpPr>
              <p:cNvPr id="41131" name="Line 77"/>
              <p:cNvSpPr>
                <a:spLocks noChangeShapeType="1"/>
              </p:cNvSpPr>
              <p:nvPr/>
            </p:nvSpPr>
            <p:spPr bwMode="auto">
              <a:xfrm flipH="1" flipV="1">
                <a:off x="2203" y="2663"/>
                <a:ext cx="30" cy="27"/>
              </a:xfrm>
              <a:prstGeom prst="line">
                <a:avLst/>
              </a:prstGeom>
              <a:noFill/>
              <a:ln w="15875">
                <a:solidFill>
                  <a:srgbClr val="800080"/>
                </a:solidFill>
                <a:round/>
                <a:headEnd/>
                <a:tailEnd/>
              </a:ln>
            </p:spPr>
            <p:txBody>
              <a:bodyPr/>
              <a:lstStyle/>
              <a:p>
                <a:endParaRPr lang="zh-CN" altLang="en-US"/>
              </a:p>
            </p:txBody>
          </p:sp>
          <p:sp>
            <p:nvSpPr>
              <p:cNvPr id="41132" name="Line 78"/>
              <p:cNvSpPr>
                <a:spLocks noChangeShapeType="1"/>
              </p:cNvSpPr>
              <p:nvPr/>
            </p:nvSpPr>
            <p:spPr bwMode="auto">
              <a:xfrm>
                <a:off x="2233" y="2690"/>
                <a:ext cx="30" cy="26"/>
              </a:xfrm>
              <a:prstGeom prst="line">
                <a:avLst/>
              </a:prstGeom>
              <a:noFill/>
              <a:ln w="15875">
                <a:solidFill>
                  <a:srgbClr val="800080"/>
                </a:solidFill>
                <a:round/>
                <a:headEnd/>
                <a:tailEnd/>
              </a:ln>
            </p:spPr>
            <p:txBody>
              <a:bodyPr/>
              <a:lstStyle/>
              <a:p>
                <a:endParaRPr lang="zh-CN" altLang="en-US"/>
              </a:p>
            </p:txBody>
          </p:sp>
          <p:sp>
            <p:nvSpPr>
              <p:cNvPr id="41133" name="Line 79"/>
              <p:cNvSpPr>
                <a:spLocks noChangeShapeType="1"/>
              </p:cNvSpPr>
              <p:nvPr/>
            </p:nvSpPr>
            <p:spPr bwMode="auto">
              <a:xfrm flipH="1">
                <a:off x="2203" y="2690"/>
                <a:ext cx="30" cy="26"/>
              </a:xfrm>
              <a:prstGeom prst="line">
                <a:avLst/>
              </a:prstGeom>
              <a:noFill/>
              <a:ln w="15875">
                <a:solidFill>
                  <a:srgbClr val="800080"/>
                </a:solidFill>
                <a:round/>
                <a:headEnd/>
                <a:tailEnd/>
              </a:ln>
            </p:spPr>
            <p:txBody>
              <a:bodyPr/>
              <a:lstStyle/>
              <a:p>
                <a:endParaRPr lang="zh-CN" altLang="en-US"/>
              </a:p>
            </p:txBody>
          </p:sp>
          <p:sp>
            <p:nvSpPr>
              <p:cNvPr id="41134" name="Line 80"/>
              <p:cNvSpPr>
                <a:spLocks noChangeShapeType="1"/>
              </p:cNvSpPr>
              <p:nvPr/>
            </p:nvSpPr>
            <p:spPr bwMode="auto">
              <a:xfrm flipV="1">
                <a:off x="2233" y="2663"/>
                <a:ext cx="30" cy="27"/>
              </a:xfrm>
              <a:prstGeom prst="line">
                <a:avLst/>
              </a:prstGeom>
              <a:noFill/>
              <a:ln w="15875">
                <a:solidFill>
                  <a:srgbClr val="800080"/>
                </a:solidFill>
                <a:round/>
                <a:headEnd/>
                <a:tailEnd/>
              </a:ln>
            </p:spPr>
            <p:txBody>
              <a:bodyPr/>
              <a:lstStyle/>
              <a:p>
                <a:endParaRPr lang="zh-CN" altLang="en-US"/>
              </a:p>
            </p:txBody>
          </p:sp>
          <p:sp>
            <p:nvSpPr>
              <p:cNvPr id="41135" name="Line 81"/>
              <p:cNvSpPr>
                <a:spLocks noChangeShapeType="1"/>
              </p:cNvSpPr>
              <p:nvPr/>
            </p:nvSpPr>
            <p:spPr bwMode="auto">
              <a:xfrm flipV="1">
                <a:off x="2233" y="2663"/>
                <a:ext cx="1" cy="27"/>
              </a:xfrm>
              <a:prstGeom prst="line">
                <a:avLst/>
              </a:prstGeom>
              <a:noFill/>
              <a:ln w="15875">
                <a:solidFill>
                  <a:srgbClr val="800080"/>
                </a:solidFill>
                <a:round/>
                <a:headEnd/>
                <a:tailEnd/>
              </a:ln>
            </p:spPr>
            <p:txBody>
              <a:bodyPr/>
              <a:lstStyle/>
              <a:p>
                <a:endParaRPr lang="zh-CN" altLang="en-US"/>
              </a:p>
            </p:txBody>
          </p:sp>
          <p:sp>
            <p:nvSpPr>
              <p:cNvPr id="41136" name="Line 82"/>
              <p:cNvSpPr>
                <a:spLocks noChangeShapeType="1"/>
              </p:cNvSpPr>
              <p:nvPr/>
            </p:nvSpPr>
            <p:spPr bwMode="auto">
              <a:xfrm>
                <a:off x="2233" y="2690"/>
                <a:ext cx="1" cy="26"/>
              </a:xfrm>
              <a:prstGeom prst="line">
                <a:avLst/>
              </a:prstGeom>
              <a:noFill/>
              <a:ln w="15875">
                <a:solidFill>
                  <a:srgbClr val="800080"/>
                </a:solidFill>
                <a:round/>
                <a:headEnd/>
                <a:tailEnd/>
              </a:ln>
            </p:spPr>
            <p:txBody>
              <a:bodyPr/>
              <a:lstStyle/>
              <a:p>
                <a:endParaRPr lang="zh-CN" altLang="en-US"/>
              </a:p>
            </p:txBody>
          </p:sp>
          <p:sp>
            <p:nvSpPr>
              <p:cNvPr id="41137" name="Rectangle 83"/>
              <p:cNvSpPr>
                <a:spLocks noChangeArrowheads="1"/>
              </p:cNvSpPr>
              <p:nvPr/>
            </p:nvSpPr>
            <p:spPr bwMode="auto">
              <a:xfrm>
                <a:off x="2481" y="2620"/>
                <a:ext cx="99" cy="87"/>
              </a:xfrm>
              <a:prstGeom prst="rect">
                <a:avLst/>
              </a:prstGeom>
              <a:solidFill>
                <a:srgbClr val="CCFFCC"/>
              </a:solidFill>
              <a:ln w="9525">
                <a:noFill/>
                <a:miter lim="800000"/>
                <a:headEnd/>
                <a:tailEnd/>
              </a:ln>
            </p:spPr>
            <p:txBody>
              <a:bodyPr/>
              <a:lstStyle/>
              <a:p>
                <a:endParaRPr lang="zh-CN" altLang="en-US"/>
              </a:p>
            </p:txBody>
          </p:sp>
          <p:sp>
            <p:nvSpPr>
              <p:cNvPr id="41138" name="Line 84"/>
              <p:cNvSpPr>
                <a:spLocks noChangeShapeType="1"/>
              </p:cNvSpPr>
              <p:nvPr/>
            </p:nvSpPr>
            <p:spPr bwMode="auto">
              <a:xfrm flipH="1" flipV="1">
                <a:off x="2491" y="2629"/>
                <a:ext cx="30" cy="26"/>
              </a:xfrm>
              <a:prstGeom prst="line">
                <a:avLst/>
              </a:prstGeom>
              <a:noFill/>
              <a:ln w="15875">
                <a:solidFill>
                  <a:srgbClr val="800080"/>
                </a:solidFill>
                <a:round/>
                <a:headEnd/>
                <a:tailEnd/>
              </a:ln>
            </p:spPr>
            <p:txBody>
              <a:bodyPr/>
              <a:lstStyle/>
              <a:p>
                <a:endParaRPr lang="zh-CN" altLang="en-US"/>
              </a:p>
            </p:txBody>
          </p:sp>
          <p:sp>
            <p:nvSpPr>
              <p:cNvPr id="41139" name="Line 85"/>
              <p:cNvSpPr>
                <a:spLocks noChangeShapeType="1"/>
              </p:cNvSpPr>
              <p:nvPr/>
            </p:nvSpPr>
            <p:spPr bwMode="auto">
              <a:xfrm>
                <a:off x="2521" y="2655"/>
                <a:ext cx="29" cy="26"/>
              </a:xfrm>
              <a:prstGeom prst="line">
                <a:avLst/>
              </a:prstGeom>
              <a:noFill/>
              <a:ln w="15875">
                <a:solidFill>
                  <a:srgbClr val="800080"/>
                </a:solidFill>
                <a:round/>
                <a:headEnd/>
                <a:tailEnd/>
              </a:ln>
            </p:spPr>
            <p:txBody>
              <a:bodyPr/>
              <a:lstStyle/>
              <a:p>
                <a:endParaRPr lang="zh-CN" altLang="en-US"/>
              </a:p>
            </p:txBody>
          </p:sp>
          <p:sp>
            <p:nvSpPr>
              <p:cNvPr id="41140" name="Line 86"/>
              <p:cNvSpPr>
                <a:spLocks noChangeShapeType="1"/>
              </p:cNvSpPr>
              <p:nvPr/>
            </p:nvSpPr>
            <p:spPr bwMode="auto">
              <a:xfrm flipH="1">
                <a:off x="2491" y="2655"/>
                <a:ext cx="30" cy="26"/>
              </a:xfrm>
              <a:prstGeom prst="line">
                <a:avLst/>
              </a:prstGeom>
              <a:noFill/>
              <a:ln w="15875">
                <a:solidFill>
                  <a:srgbClr val="800080"/>
                </a:solidFill>
                <a:round/>
                <a:headEnd/>
                <a:tailEnd/>
              </a:ln>
            </p:spPr>
            <p:txBody>
              <a:bodyPr/>
              <a:lstStyle/>
              <a:p>
                <a:endParaRPr lang="zh-CN" altLang="en-US"/>
              </a:p>
            </p:txBody>
          </p:sp>
          <p:sp>
            <p:nvSpPr>
              <p:cNvPr id="41141" name="Line 87"/>
              <p:cNvSpPr>
                <a:spLocks noChangeShapeType="1"/>
              </p:cNvSpPr>
              <p:nvPr/>
            </p:nvSpPr>
            <p:spPr bwMode="auto">
              <a:xfrm flipV="1">
                <a:off x="2521" y="2629"/>
                <a:ext cx="29" cy="26"/>
              </a:xfrm>
              <a:prstGeom prst="line">
                <a:avLst/>
              </a:prstGeom>
              <a:noFill/>
              <a:ln w="15875">
                <a:solidFill>
                  <a:srgbClr val="800080"/>
                </a:solidFill>
                <a:round/>
                <a:headEnd/>
                <a:tailEnd/>
              </a:ln>
            </p:spPr>
            <p:txBody>
              <a:bodyPr/>
              <a:lstStyle/>
              <a:p>
                <a:endParaRPr lang="zh-CN" altLang="en-US"/>
              </a:p>
            </p:txBody>
          </p:sp>
          <p:sp>
            <p:nvSpPr>
              <p:cNvPr id="41142" name="Line 88"/>
              <p:cNvSpPr>
                <a:spLocks noChangeShapeType="1"/>
              </p:cNvSpPr>
              <p:nvPr/>
            </p:nvSpPr>
            <p:spPr bwMode="auto">
              <a:xfrm flipV="1">
                <a:off x="2521" y="2629"/>
                <a:ext cx="1" cy="26"/>
              </a:xfrm>
              <a:prstGeom prst="line">
                <a:avLst/>
              </a:prstGeom>
              <a:noFill/>
              <a:ln w="15875">
                <a:solidFill>
                  <a:srgbClr val="800080"/>
                </a:solidFill>
                <a:round/>
                <a:headEnd/>
                <a:tailEnd/>
              </a:ln>
            </p:spPr>
            <p:txBody>
              <a:bodyPr/>
              <a:lstStyle/>
              <a:p>
                <a:endParaRPr lang="zh-CN" altLang="en-US"/>
              </a:p>
            </p:txBody>
          </p:sp>
          <p:sp>
            <p:nvSpPr>
              <p:cNvPr id="41143" name="Line 89"/>
              <p:cNvSpPr>
                <a:spLocks noChangeShapeType="1"/>
              </p:cNvSpPr>
              <p:nvPr/>
            </p:nvSpPr>
            <p:spPr bwMode="auto">
              <a:xfrm>
                <a:off x="2521" y="2655"/>
                <a:ext cx="1" cy="26"/>
              </a:xfrm>
              <a:prstGeom prst="line">
                <a:avLst/>
              </a:prstGeom>
              <a:noFill/>
              <a:ln w="15875">
                <a:solidFill>
                  <a:srgbClr val="800080"/>
                </a:solidFill>
                <a:round/>
                <a:headEnd/>
                <a:tailEnd/>
              </a:ln>
            </p:spPr>
            <p:txBody>
              <a:bodyPr/>
              <a:lstStyle/>
              <a:p>
                <a:endParaRPr lang="zh-CN" altLang="en-US"/>
              </a:p>
            </p:txBody>
          </p:sp>
          <p:sp>
            <p:nvSpPr>
              <p:cNvPr id="41144" name="Rectangle 90"/>
              <p:cNvSpPr>
                <a:spLocks noChangeArrowheads="1"/>
              </p:cNvSpPr>
              <p:nvPr/>
            </p:nvSpPr>
            <p:spPr bwMode="auto">
              <a:xfrm>
                <a:off x="2768" y="2524"/>
                <a:ext cx="100" cy="87"/>
              </a:xfrm>
              <a:prstGeom prst="rect">
                <a:avLst/>
              </a:prstGeom>
              <a:solidFill>
                <a:srgbClr val="CCFFCC"/>
              </a:solidFill>
              <a:ln w="9525">
                <a:noFill/>
                <a:miter lim="800000"/>
                <a:headEnd/>
                <a:tailEnd/>
              </a:ln>
            </p:spPr>
            <p:txBody>
              <a:bodyPr/>
              <a:lstStyle/>
              <a:p>
                <a:endParaRPr lang="zh-CN" altLang="en-US"/>
              </a:p>
            </p:txBody>
          </p:sp>
          <p:sp>
            <p:nvSpPr>
              <p:cNvPr id="41145" name="Line 91"/>
              <p:cNvSpPr>
                <a:spLocks noChangeShapeType="1"/>
              </p:cNvSpPr>
              <p:nvPr/>
            </p:nvSpPr>
            <p:spPr bwMode="auto">
              <a:xfrm flipH="1" flipV="1">
                <a:off x="2778" y="2533"/>
                <a:ext cx="30" cy="26"/>
              </a:xfrm>
              <a:prstGeom prst="line">
                <a:avLst/>
              </a:prstGeom>
              <a:noFill/>
              <a:ln w="15875">
                <a:solidFill>
                  <a:srgbClr val="800080"/>
                </a:solidFill>
                <a:round/>
                <a:headEnd/>
                <a:tailEnd/>
              </a:ln>
            </p:spPr>
            <p:txBody>
              <a:bodyPr/>
              <a:lstStyle/>
              <a:p>
                <a:endParaRPr lang="zh-CN" altLang="en-US"/>
              </a:p>
            </p:txBody>
          </p:sp>
          <p:sp>
            <p:nvSpPr>
              <p:cNvPr id="41146" name="Line 92"/>
              <p:cNvSpPr>
                <a:spLocks noChangeShapeType="1"/>
              </p:cNvSpPr>
              <p:nvPr/>
            </p:nvSpPr>
            <p:spPr bwMode="auto">
              <a:xfrm>
                <a:off x="2808" y="2559"/>
                <a:ext cx="30" cy="26"/>
              </a:xfrm>
              <a:prstGeom prst="line">
                <a:avLst/>
              </a:prstGeom>
              <a:noFill/>
              <a:ln w="15875">
                <a:solidFill>
                  <a:srgbClr val="800080"/>
                </a:solidFill>
                <a:round/>
                <a:headEnd/>
                <a:tailEnd/>
              </a:ln>
            </p:spPr>
            <p:txBody>
              <a:bodyPr/>
              <a:lstStyle/>
              <a:p>
                <a:endParaRPr lang="zh-CN" altLang="en-US"/>
              </a:p>
            </p:txBody>
          </p:sp>
          <p:sp>
            <p:nvSpPr>
              <p:cNvPr id="41147" name="Line 93"/>
              <p:cNvSpPr>
                <a:spLocks noChangeShapeType="1"/>
              </p:cNvSpPr>
              <p:nvPr/>
            </p:nvSpPr>
            <p:spPr bwMode="auto">
              <a:xfrm flipH="1">
                <a:off x="2778" y="2559"/>
                <a:ext cx="30" cy="26"/>
              </a:xfrm>
              <a:prstGeom prst="line">
                <a:avLst/>
              </a:prstGeom>
              <a:noFill/>
              <a:ln w="15875">
                <a:solidFill>
                  <a:srgbClr val="800080"/>
                </a:solidFill>
                <a:round/>
                <a:headEnd/>
                <a:tailEnd/>
              </a:ln>
            </p:spPr>
            <p:txBody>
              <a:bodyPr/>
              <a:lstStyle/>
              <a:p>
                <a:endParaRPr lang="zh-CN" altLang="en-US"/>
              </a:p>
            </p:txBody>
          </p:sp>
          <p:sp>
            <p:nvSpPr>
              <p:cNvPr id="41148" name="Line 94"/>
              <p:cNvSpPr>
                <a:spLocks noChangeShapeType="1"/>
              </p:cNvSpPr>
              <p:nvPr/>
            </p:nvSpPr>
            <p:spPr bwMode="auto">
              <a:xfrm flipV="1">
                <a:off x="2808" y="2533"/>
                <a:ext cx="30" cy="26"/>
              </a:xfrm>
              <a:prstGeom prst="line">
                <a:avLst/>
              </a:prstGeom>
              <a:noFill/>
              <a:ln w="15875">
                <a:solidFill>
                  <a:srgbClr val="800080"/>
                </a:solidFill>
                <a:round/>
                <a:headEnd/>
                <a:tailEnd/>
              </a:ln>
            </p:spPr>
            <p:txBody>
              <a:bodyPr/>
              <a:lstStyle/>
              <a:p>
                <a:endParaRPr lang="zh-CN" altLang="en-US"/>
              </a:p>
            </p:txBody>
          </p:sp>
          <p:sp>
            <p:nvSpPr>
              <p:cNvPr id="41149" name="Line 95"/>
              <p:cNvSpPr>
                <a:spLocks noChangeShapeType="1"/>
              </p:cNvSpPr>
              <p:nvPr/>
            </p:nvSpPr>
            <p:spPr bwMode="auto">
              <a:xfrm flipV="1">
                <a:off x="2808" y="2533"/>
                <a:ext cx="1" cy="26"/>
              </a:xfrm>
              <a:prstGeom prst="line">
                <a:avLst/>
              </a:prstGeom>
              <a:noFill/>
              <a:ln w="15875">
                <a:solidFill>
                  <a:srgbClr val="800080"/>
                </a:solidFill>
                <a:round/>
                <a:headEnd/>
                <a:tailEnd/>
              </a:ln>
            </p:spPr>
            <p:txBody>
              <a:bodyPr/>
              <a:lstStyle/>
              <a:p>
                <a:endParaRPr lang="zh-CN" altLang="en-US"/>
              </a:p>
            </p:txBody>
          </p:sp>
          <p:sp>
            <p:nvSpPr>
              <p:cNvPr id="41150" name="Line 96"/>
              <p:cNvSpPr>
                <a:spLocks noChangeShapeType="1"/>
              </p:cNvSpPr>
              <p:nvPr/>
            </p:nvSpPr>
            <p:spPr bwMode="auto">
              <a:xfrm>
                <a:off x="2808" y="2559"/>
                <a:ext cx="1" cy="26"/>
              </a:xfrm>
              <a:prstGeom prst="line">
                <a:avLst/>
              </a:prstGeom>
              <a:noFill/>
              <a:ln w="15875">
                <a:solidFill>
                  <a:srgbClr val="800080"/>
                </a:solidFill>
                <a:round/>
                <a:headEnd/>
                <a:tailEnd/>
              </a:ln>
            </p:spPr>
            <p:txBody>
              <a:bodyPr/>
              <a:lstStyle/>
              <a:p>
                <a:endParaRPr lang="zh-CN" altLang="en-US"/>
              </a:p>
            </p:txBody>
          </p:sp>
          <p:sp>
            <p:nvSpPr>
              <p:cNvPr id="41151" name="Rectangle 97"/>
              <p:cNvSpPr>
                <a:spLocks noChangeArrowheads="1"/>
              </p:cNvSpPr>
              <p:nvPr/>
            </p:nvSpPr>
            <p:spPr bwMode="auto">
              <a:xfrm>
                <a:off x="3056" y="2428"/>
                <a:ext cx="99" cy="87"/>
              </a:xfrm>
              <a:prstGeom prst="rect">
                <a:avLst/>
              </a:prstGeom>
              <a:solidFill>
                <a:srgbClr val="CCFFCC"/>
              </a:solidFill>
              <a:ln w="9525">
                <a:noFill/>
                <a:miter lim="800000"/>
                <a:headEnd/>
                <a:tailEnd/>
              </a:ln>
            </p:spPr>
            <p:txBody>
              <a:bodyPr/>
              <a:lstStyle/>
              <a:p>
                <a:endParaRPr lang="zh-CN" altLang="en-US"/>
              </a:p>
            </p:txBody>
          </p:sp>
          <p:sp>
            <p:nvSpPr>
              <p:cNvPr id="41152" name="Line 98"/>
              <p:cNvSpPr>
                <a:spLocks noChangeShapeType="1"/>
              </p:cNvSpPr>
              <p:nvPr/>
            </p:nvSpPr>
            <p:spPr bwMode="auto">
              <a:xfrm flipH="1" flipV="1">
                <a:off x="3066" y="2437"/>
                <a:ext cx="30" cy="26"/>
              </a:xfrm>
              <a:prstGeom prst="line">
                <a:avLst/>
              </a:prstGeom>
              <a:noFill/>
              <a:ln w="15875">
                <a:solidFill>
                  <a:srgbClr val="800080"/>
                </a:solidFill>
                <a:round/>
                <a:headEnd/>
                <a:tailEnd/>
              </a:ln>
            </p:spPr>
            <p:txBody>
              <a:bodyPr/>
              <a:lstStyle/>
              <a:p>
                <a:endParaRPr lang="zh-CN" altLang="en-US"/>
              </a:p>
            </p:txBody>
          </p:sp>
          <p:sp>
            <p:nvSpPr>
              <p:cNvPr id="41153" name="Line 99"/>
              <p:cNvSpPr>
                <a:spLocks noChangeShapeType="1"/>
              </p:cNvSpPr>
              <p:nvPr/>
            </p:nvSpPr>
            <p:spPr bwMode="auto">
              <a:xfrm>
                <a:off x="3096" y="2463"/>
                <a:ext cx="29" cy="26"/>
              </a:xfrm>
              <a:prstGeom prst="line">
                <a:avLst/>
              </a:prstGeom>
              <a:noFill/>
              <a:ln w="15875">
                <a:solidFill>
                  <a:srgbClr val="800080"/>
                </a:solidFill>
                <a:round/>
                <a:headEnd/>
                <a:tailEnd/>
              </a:ln>
            </p:spPr>
            <p:txBody>
              <a:bodyPr/>
              <a:lstStyle/>
              <a:p>
                <a:endParaRPr lang="zh-CN" altLang="en-US"/>
              </a:p>
            </p:txBody>
          </p:sp>
          <p:sp>
            <p:nvSpPr>
              <p:cNvPr id="41154" name="Line 100"/>
              <p:cNvSpPr>
                <a:spLocks noChangeShapeType="1"/>
              </p:cNvSpPr>
              <p:nvPr/>
            </p:nvSpPr>
            <p:spPr bwMode="auto">
              <a:xfrm flipH="1">
                <a:off x="3066" y="2463"/>
                <a:ext cx="30" cy="26"/>
              </a:xfrm>
              <a:prstGeom prst="line">
                <a:avLst/>
              </a:prstGeom>
              <a:noFill/>
              <a:ln w="15875">
                <a:solidFill>
                  <a:srgbClr val="800080"/>
                </a:solidFill>
                <a:round/>
                <a:headEnd/>
                <a:tailEnd/>
              </a:ln>
            </p:spPr>
            <p:txBody>
              <a:bodyPr/>
              <a:lstStyle/>
              <a:p>
                <a:endParaRPr lang="zh-CN" altLang="en-US"/>
              </a:p>
            </p:txBody>
          </p:sp>
          <p:sp>
            <p:nvSpPr>
              <p:cNvPr id="41155" name="Line 101"/>
              <p:cNvSpPr>
                <a:spLocks noChangeShapeType="1"/>
              </p:cNvSpPr>
              <p:nvPr/>
            </p:nvSpPr>
            <p:spPr bwMode="auto">
              <a:xfrm flipV="1">
                <a:off x="3096" y="2437"/>
                <a:ext cx="29" cy="26"/>
              </a:xfrm>
              <a:prstGeom prst="line">
                <a:avLst/>
              </a:prstGeom>
              <a:noFill/>
              <a:ln w="15875">
                <a:solidFill>
                  <a:srgbClr val="800080"/>
                </a:solidFill>
                <a:round/>
                <a:headEnd/>
                <a:tailEnd/>
              </a:ln>
            </p:spPr>
            <p:txBody>
              <a:bodyPr/>
              <a:lstStyle/>
              <a:p>
                <a:endParaRPr lang="zh-CN" altLang="en-US"/>
              </a:p>
            </p:txBody>
          </p:sp>
          <p:sp>
            <p:nvSpPr>
              <p:cNvPr id="41156" name="Line 102"/>
              <p:cNvSpPr>
                <a:spLocks noChangeShapeType="1"/>
              </p:cNvSpPr>
              <p:nvPr/>
            </p:nvSpPr>
            <p:spPr bwMode="auto">
              <a:xfrm flipV="1">
                <a:off x="3096" y="2437"/>
                <a:ext cx="1" cy="26"/>
              </a:xfrm>
              <a:prstGeom prst="line">
                <a:avLst/>
              </a:prstGeom>
              <a:noFill/>
              <a:ln w="15875">
                <a:solidFill>
                  <a:srgbClr val="800080"/>
                </a:solidFill>
                <a:round/>
                <a:headEnd/>
                <a:tailEnd/>
              </a:ln>
            </p:spPr>
            <p:txBody>
              <a:bodyPr/>
              <a:lstStyle/>
              <a:p>
                <a:endParaRPr lang="zh-CN" altLang="en-US"/>
              </a:p>
            </p:txBody>
          </p:sp>
          <p:sp>
            <p:nvSpPr>
              <p:cNvPr id="41157" name="Line 103"/>
              <p:cNvSpPr>
                <a:spLocks noChangeShapeType="1"/>
              </p:cNvSpPr>
              <p:nvPr/>
            </p:nvSpPr>
            <p:spPr bwMode="auto">
              <a:xfrm>
                <a:off x="3096" y="2463"/>
                <a:ext cx="1" cy="26"/>
              </a:xfrm>
              <a:prstGeom prst="line">
                <a:avLst/>
              </a:prstGeom>
              <a:noFill/>
              <a:ln w="15875">
                <a:solidFill>
                  <a:srgbClr val="800080"/>
                </a:solidFill>
                <a:round/>
                <a:headEnd/>
                <a:tailEnd/>
              </a:ln>
            </p:spPr>
            <p:txBody>
              <a:bodyPr/>
              <a:lstStyle/>
              <a:p>
                <a:endParaRPr lang="zh-CN" altLang="en-US"/>
              </a:p>
            </p:txBody>
          </p:sp>
          <p:sp>
            <p:nvSpPr>
              <p:cNvPr id="41158" name="Rectangle 104"/>
              <p:cNvSpPr>
                <a:spLocks noChangeArrowheads="1"/>
              </p:cNvSpPr>
              <p:nvPr/>
            </p:nvSpPr>
            <p:spPr bwMode="auto">
              <a:xfrm>
                <a:off x="3343" y="2315"/>
                <a:ext cx="100" cy="87"/>
              </a:xfrm>
              <a:prstGeom prst="rect">
                <a:avLst/>
              </a:prstGeom>
              <a:solidFill>
                <a:srgbClr val="CCFFCC"/>
              </a:solidFill>
              <a:ln w="9525">
                <a:noFill/>
                <a:miter lim="800000"/>
                <a:headEnd/>
                <a:tailEnd/>
              </a:ln>
            </p:spPr>
            <p:txBody>
              <a:bodyPr/>
              <a:lstStyle/>
              <a:p>
                <a:endParaRPr lang="zh-CN" altLang="en-US"/>
              </a:p>
            </p:txBody>
          </p:sp>
          <p:sp>
            <p:nvSpPr>
              <p:cNvPr id="41159" name="Line 105"/>
              <p:cNvSpPr>
                <a:spLocks noChangeShapeType="1"/>
              </p:cNvSpPr>
              <p:nvPr/>
            </p:nvSpPr>
            <p:spPr bwMode="auto">
              <a:xfrm flipH="1" flipV="1">
                <a:off x="3353" y="2324"/>
                <a:ext cx="30" cy="26"/>
              </a:xfrm>
              <a:prstGeom prst="line">
                <a:avLst/>
              </a:prstGeom>
              <a:noFill/>
              <a:ln w="15875">
                <a:solidFill>
                  <a:srgbClr val="800080"/>
                </a:solidFill>
                <a:round/>
                <a:headEnd/>
                <a:tailEnd/>
              </a:ln>
            </p:spPr>
            <p:txBody>
              <a:bodyPr/>
              <a:lstStyle/>
              <a:p>
                <a:endParaRPr lang="zh-CN" altLang="en-US"/>
              </a:p>
            </p:txBody>
          </p:sp>
          <p:sp>
            <p:nvSpPr>
              <p:cNvPr id="41160" name="Line 106"/>
              <p:cNvSpPr>
                <a:spLocks noChangeShapeType="1"/>
              </p:cNvSpPr>
              <p:nvPr/>
            </p:nvSpPr>
            <p:spPr bwMode="auto">
              <a:xfrm>
                <a:off x="3383" y="2350"/>
                <a:ext cx="30" cy="26"/>
              </a:xfrm>
              <a:prstGeom prst="line">
                <a:avLst/>
              </a:prstGeom>
              <a:noFill/>
              <a:ln w="15875">
                <a:solidFill>
                  <a:srgbClr val="800080"/>
                </a:solidFill>
                <a:round/>
                <a:headEnd/>
                <a:tailEnd/>
              </a:ln>
            </p:spPr>
            <p:txBody>
              <a:bodyPr/>
              <a:lstStyle/>
              <a:p>
                <a:endParaRPr lang="zh-CN" altLang="en-US"/>
              </a:p>
            </p:txBody>
          </p:sp>
          <p:sp>
            <p:nvSpPr>
              <p:cNvPr id="41161" name="Line 107"/>
              <p:cNvSpPr>
                <a:spLocks noChangeShapeType="1"/>
              </p:cNvSpPr>
              <p:nvPr/>
            </p:nvSpPr>
            <p:spPr bwMode="auto">
              <a:xfrm flipH="1">
                <a:off x="3353" y="2350"/>
                <a:ext cx="30" cy="26"/>
              </a:xfrm>
              <a:prstGeom prst="line">
                <a:avLst/>
              </a:prstGeom>
              <a:noFill/>
              <a:ln w="15875">
                <a:solidFill>
                  <a:srgbClr val="800080"/>
                </a:solidFill>
                <a:round/>
                <a:headEnd/>
                <a:tailEnd/>
              </a:ln>
            </p:spPr>
            <p:txBody>
              <a:bodyPr/>
              <a:lstStyle/>
              <a:p>
                <a:endParaRPr lang="zh-CN" altLang="en-US"/>
              </a:p>
            </p:txBody>
          </p:sp>
          <p:sp>
            <p:nvSpPr>
              <p:cNvPr id="41162" name="Line 108"/>
              <p:cNvSpPr>
                <a:spLocks noChangeShapeType="1"/>
              </p:cNvSpPr>
              <p:nvPr/>
            </p:nvSpPr>
            <p:spPr bwMode="auto">
              <a:xfrm flipV="1">
                <a:off x="3383" y="2324"/>
                <a:ext cx="30" cy="26"/>
              </a:xfrm>
              <a:prstGeom prst="line">
                <a:avLst/>
              </a:prstGeom>
              <a:noFill/>
              <a:ln w="15875">
                <a:solidFill>
                  <a:srgbClr val="800080"/>
                </a:solidFill>
                <a:round/>
                <a:headEnd/>
                <a:tailEnd/>
              </a:ln>
            </p:spPr>
            <p:txBody>
              <a:bodyPr/>
              <a:lstStyle/>
              <a:p>
                <a:endParaRPr lang="zh-CN" altLang="en-US"/>
              </a:p>
            </p:txBody>
          </p:sp>
          <p:sp>
            <p:nvSpPr>
              <p:cNvPr id="41163" name="Line 109"/>
              <p:cNvSpPr>
                <a:spLocks noChangeShapeType="1"/>
              </p:cNvSpPr>
              <p:nvPr/>
            </p:nvSpPr>
            <p:spPr bwMode="auto">
              <a:xfrm flipV="1">
                <a:off x="3383" y="2324"/>
                <a:ext cx="1" cy="26"/>
              </a:xfrm>
              <a:prstGeom prst="line">
                <a:avLst/>
              </a:prstGeom>
              <a:noFill/>
              <a:ln w="15875">
                <a:solidFill>
                  <a:srgbClr val="800080"/>
                </a:solidFill>
                <a:round/>
                <a:headEnd/>
                <a:tailEnd/>
              </a:ln>
            </p:spPr>
            <p:txBody>
              <a:bodyPr/>
              <a:lstStyle/>
              <a:p>
                <a:endParaRPr lang="zh-CN" altLang="en-US"/>
              </a:p>
            </p:txBody>
          </p:sp>
          <p:sp>
            <p:nvSpPr>
              <p:cNvPr id="41164" name="Line 110"/>
              <p:cNvSpPr>
                <a:spLocks noChangeShapeType="1"/>
              </p:cNvSpPr>
              <p:nvPr/>
            </p:nvSpPr>
            <p:spPr bwMode="auto">
              <a:xfrm>
                <a:off x="3383" y="2350"/>
                <a:ext cx="1" cy="26"/>
              </a:xfrm>
              <a:prstGeom prst="line">
                <a:avLst/>
              </a:prstGeom>
              <a:noFill/>
              <a:ln w="15875">
                <a:solidFill>
                  <a:srgbClr val="800080"/>
                </a:solidFill>
                <a:round/>
                <a:headEnd/>
                <a:tailEnd/>
              </a:ln>
            </p:spPr>
            <p:txBody>
              <a:bodyPr/>
              <a:lstStyle/>
              <a:p>
                <a:endParaRPr lang="zh-CN" altLang="en-US"/>
              </a:p>
            </p:txBody>
          </p:sp>
          <p:sp>
            <p:nvSpPr>
              <p:cNvPr id="41165" name="Rectangle 111"/>
              <p:cNvSpPr>
                <a:spLocks noChangeArrowheads="1"/>
              </p:cNvSpPr>
              <p:nvPr/>
            </p:nvSpPr>
            <p:spPr bwMode="auto">
              <a:xfrm>
                <a:off x="3631" y="2219"/>
                <a:ext cx="99" cy="87"/>
              </a:xfrm>
              <a:prstGeom prst="rect">
                <a:avLst/>
              </a:prstGeom>
              <a:solidFill>
                <a:srgbClr val="CCFFCC"/>
              </a:solidFill>
              <a:ln w="9525">
                <a:noFill/>
                <a:miter lim="800000"/>
                <a:headEnd/>
                <a:tailEnd/>
              </a:ln>
            </p:spPr>
            <p:txBody>
              <a:bodyPr/>
              <a:lstStyle/>
              <a:p>
                <a:endParaRPr lang="zh-CN" altLang="en-US"/>
              </a:p>
            </p:txBody>
          </p:sp>
          <p:sp>
            <p:nvSpPr>
              <p:cNvPr id="41166" name="Line 112"/>
              <p:cNvSpPr>
                <a:spLocks noChangeShapeType="1"/>
              </p:cNvSpPr>
              <p:nvPr/>
            </p:nvSpPr>
            <p:spPr bwMode="auto">
              <a:xfrm flipH="1" flipV="1">
                <a:off x="3641" y="2228"/>
                <a:ext cx="30" cy="26"/>
              </a:xfrm>
              <a:prstGeom prst="line">
                <a:avLst/>
              </a:prstGeom>
              <a:noFill/>
              <a:ln w="15875">
                <a:solidFill>
                  <a:srgbClr val="800080"/>
                </a:solidFill>
                <a:round/>
                <a:headEnd/>
                <a:tailEnd/>
              </a:ln>
            </p:spPr>
            <p:txBody>
              <a:bodyPr/>
              <a:lstStyle/>
              <a:p>
                <a:endParaRPr lang="zh-CN" altLang="en-US"/>
              </a:p>
            </p:txBody>
          </p:sp>
          <p:sp>
            <p:nvSpPr>
              <p:cNvPr id="41167" name="Line 113"/>
              <p:cNvSpPr>
                <a:spLocks noChangeShapeType="1"/>
              </p:cNvSpPr>
              <p:nvPr/>
            </p:nvSpPr>
            <p:spPr bwMode="auto">
              <a:xfrm>
                <a:off x="3671" y="2254"/>
                <a:ext cx="29" cy="26"/>
              </a:xfrm>
              <a:prstGeom prst="line">
                <a:avLst/>
              </a:prstGeom>
              <a:noFill/>
              <a:ln w="15875">
                <a:solidFill>
                  <a:srgbClr val="800080"/>
                </a:solidFill>
                <a:round/>
                <a:headEnd/>
                <a:tailEnd/>
              </a:ln>
            </p:spPr>
            <p:txBody>
              <a:bodyPr/>
              <a:lstStyle/>
              <a:p>
                <a:endParaRPr lang="zh-CN" altLang="en-US"/>
              </a:p>
            </p:txBody>
          </p:sp>
          <p:sp>
            <p:nvSpPr>
              <p:cNvPr id="41168" name="Line 114"/>
              <p:cNvSpPr>
                <a:spLocks noChangeShapeType="1"/>
              </p:cNvSpPr>
              <p:nvPr/>
            </p:nvSpPr>
            <p:spPr bwMode="auto">
              <a:xfrm flipH="1">
                <a:off x="3641" y="2254"/>
                <a:ext cx="30" cy="26"/>
              </a:xfrm>
              <a:prstGeom prst="line">
                <a:avLst/>
              </a:prstGeom>
              <a:noFill/>
              <a:ln w="15875">
                <a:solidFill>
                  <a:srgbClr val="800080"/>
                </a:solidFill>
                <a:round/>
                <a:headEnd/>
                <a:tailEnd/>
              </a:ln>
            </p:spPr>
            <p:txBody>
              <a:bodyPr/>
              <a:lstStyle/>
              <a:p>
                <a:endParaRPr lang="zh-CN" altLang="en-US"/>
              </a:p>
            </p:txBody>
          </p:sp>
          <p:sp>
            <p:nvSpPr>
              <p:cNvPr id="41169" name="Line 115"/>
              <p:cNvSpPr>
                <a:spLocks noChangeShapeType="1"/>
              </p:cNvSpPr>
              <p:nvPr/>
            </p:nvSpPr>
            <p:spPr bwMode="auto">
              <a:xfrm flipV="1">
                <a:off x="3671" y="2228"/>
                <a:ext cx="29" cy="26"/>
              </a:xfrm>
              <a:prstGeom prst="line">
                <a:avLst/>
              </a:prstGeom>
              <a:noFill/>
              <a:ln w="15875">
                <a:solidFill>
                  <a:srgbClr val="800080"/>
                </a:solidFill>
                <a:round/>
                <a:headEnd/>
                <a:tailEnd/>
              </a:ln>
            </p:spPr>
            <p:txBody>
              <a:bodyPr/>
              <a:lstStyle/>
              <a:p>
                <a:endParaRPr lang="zh-CN" altLang="en-US"/>
              </a:p>
            </p:txBody>
          </p:sp>
          <p:sp>
            <p:nvSpPr>
              <p:cNvPr id="41170" name="Line 116"/>
              <p:cNvSpPr>
                <a:spLocks noChangeShapeType="1"/>
              </p:cNvSpPr>
              <p:nvPr/>
            </p:nvSpPr>
            <p:spPr bwMode="auto">
              <a:xfrm flipV="1">
                <a:off x="3671" y="2228"/>
                <a:ext cx="1" cy="26"/>
              </a:xfrm>
              <a:prstGeom prst="line">
                <a:avLst/>
              </a:prstGeom>
              <a:noFill/>
              <a:ln w="15875">
                <a:solidFill>
                  <a:srgbClr val="800080"/>
                </a:solidFill>
                <a:round/>
                <a:headEnd/>
                <a:tailEnd/>
              </a:ln>
            </p:spPr>
            <p:txBody>
              <a:bodyPr/>
              <a:lstStyle/>
              <a:p>
                <a:endParaRPr lang="zh-CN" altLang="en-US"/>
              </a:p>
            </p:txBody>
          </p:sp>
          <p:sp>
            <p:nvSpPr>
              <p:cNvPr id="41171" name="Line 117"/>
              <p:cNvSpPr>
                <a:spLocks noChangeShapeType="1"/>
              </p:cNvSpPr>
              <p:nvPr/>
            </p:nvSpPr>
            <p:spPr bwMode="auto">
              <a:xfrm>
                <a:off x="3671" y="2254"/>
                <a:ext cx="1" cy="26"/>
              </a:xfrm>
              <a:prstGeom prst="line">
                <a:avLst/>
              </a:prstGeom>
              <a:noFill/>
              <a:ln w="15875">
                <a:solidFill>
                  <a:srgbClr val="800080"/>
                </a:solidFill>
                <a:round/>
                <a:headEnd/>
                <a:tailEnd/>
              </a:ln>
            </p:spPr>
            <p:txBody>
              <a:bodyPr/>
              <a:lstStyle/>
              <a:p>
                <a:endParaRPr lang="zh-CN" altLang="en-US"/>
              </a:p>
            </p:txBody>
          </p:sp>
          <p:sp>
            <p:nvSpPr>
              <p:cNvPr id="41172" name="Rectangle 118"/>
              <p:cNvSpPr>
                <a:spLocks noChangeArrowheads="1"/>
              </p:cNvSpPr>
              <p:nvPr/>
            </p:nvSpPr>
            <p:spPr bwMode="auto">
              <a:xfrm>
                <a:off x="3918" y="2089"/>
                <a:ext cx="100" cy="87"/>
              </a:xfrm>
              <a:prstGeom prst="rect">
                <a:avLst/>
              </a:prstGeom>
              <a:solidFill>
                <a:srgbClr val="CCFFCC"/>
              </a:solidFill>
              <a:ln w="9525">
                <a:noFill/>
                <a:miter lim="800000"/>
                <a:headEnd/>
                <a:tailEnd/>
              </a:ln>
            </p:spPr>
            <p:txBody>
              <a:bodyPr/>
              <a:lstStyle/>
              <a:p>
                <a:endParaRPr lang="zh-CN" altLang="en-US"/>
              </a:p>
            </p:txBody>
          </p:sp>
          <p:sp>
            <p:nvSpPr>
              <p:cNvPr id="41173" name="Line 119"/>
              <p:cNvSpPr>
                <a:spLocks noChangeShapeType="1"/>
              </p:cNvSpPr>
              <p:nvPr/>
            </p:nvSpPr>
            <p:spPr bwMode="auto">
              <a:xfrm flipH="1" flipV="1">
                <a:off x="3928" y="2097"/>
                <a:ext cx="30" cy="26"/>
              </a:xfrm>
              <a:prstGeom prst="line">
                <a:avLst/>
              </a:prstGeom>
              <a:noFill/>
              <a:ln w="15875">
                <a:solidFill>
                  <a:srgbClr val="800080"/>
                </a:solidFill>
                <a:round/>
                <a:headEnd/>
                <a:tailEnd/>
              </a:ln>
            </p:spPr>
            <p:txBody>
              <a:bodyPr/>
              <a:lstStyle/>
              <a:p>
                <a:endParaRPr lang="zh-CN" altLang="en-US"/>
              </a:p>
            </p:txBody>
          </p:sp>
          <p:sp>
            <p:nvSpPr>
              <p:cNvPr id="41174" name="Line 120"/>
              <p:cNvSpPr>
                <a:spLocks noChangeShapeType="1"/>
              </p:cNvSpPr>
              <p:nvPr/>
            </p:nvSpPr>
            <p:spPr bwMode="auto">
              <a:xfrm>
                <a:off x="3958" y="2123"/>
                <a:ext cx="30" cy="26"/>
              </a:xfrm>
              <a:prstGeom prst="line">
                <a:avLst/>
              </a:prstGeom>
              <a:noFill/>
              <a:ln w="15875">
                <a:solidFill>
                  <a:srgbClr val="800080"/>
                </a:solidFill>
                <a:round/>
                <a:headEnd/>
                <a:tailEnd/>
              </a:ln>
            </p:spPr>
            <p:txBody>
              <a:bodyPr/>
              <a:lstStyle/>
              <a:p>
                <a:endParaRPr lang="zh-CN" altLang="en-US"/>
              </a:p>
            </p:txBody>
          </p:sp>
          <p:sp>
            <p:nvSpPr>
              <p:cNvPr id="41175" name="Line 121"/>
              <p:cNvSpPr>
                <a:spLocks noChangeShapeType="1"/>
              </p:cNvSpPr>
              <p:nvPr/>
            </p:nvSpPr>
            <p:spPr bwMode="auto">
              <a:xfrm flipH="1">
                <a:off x="3928" y="2123"/>
                <a:ext cx="30" cy="26"/>
              </a:xfrm>
              <a:prstGeom prst="line">
                <a:avLst/>
              </a:prstGeom>
              <a:noFill/>
              <a:ln w="15875">
                <a:solidFill>
                  <a:srgbClr val="800080"/>
                </a:solidFill>
                <a:round/>
                <a:headEnd/>
                <a:tailEnd/>
              </a:ln>
            </p:spPr>
            <p:txBody>
              <a:bodyPr/>
              <a:lstStyle/>
              <a:p>
                <a:endParaRPr lang="zh-CN" altLang="en-US"/>
              </a:p>
            </p:txBody>
          </p:sp>
          <p:sp>
            <p:nvSpPr>
              <p:cNvPr id="41176" name="Line 122"/>
              <p:cNvSpPr>
                <a:spLocks noChangeShapeType="1"/>
              </p:cNvSpPr>
              <p:nvPr/>
            </p:nvSpPr>
            <p:spPr bwMode="auto">
              <a:xfrm flipV="1">
                <a:off x="3958" y="2097"/>
                <a:ext cx="30" cy="26"/>
              </a:xfrm>
              <a:prstGeom prst="line">
                <a:avLst/>
              </a:prstGeom>
              <a:noFill/>
              <a:ln w="15875">
                <a:solidFill>
                  <a:srgbClr val="800080"/>
                </a:solidFill>
                <a:round/>
                <a:headEnd/>
                <a:tailEnd/>
              </a:ln>
            </p:spPr>
            <p:txBody>
              <a:bodyPr/>
              <a:lstStyle/>
              <a:p>
                <a:endParaRPr lang="zh-CN" altLang="en-US"/>
              </a:p>
            </p:txBody>
          </p:sp>
          <p:sp>
            <p:nvSpPr>
              <p:cNvPr id="41177" name="Line 123"/>
              <p:cNvSpPr>
                <a:spLocks noChangeShapeType="1"/>
              </p:cNvSpPr>
              <p:nvPr/>
            </p:nvSpPr>
            <p:spPr bwMode="auto">
              <a:xfrm flipV="1">
                <a:off x="3958" y="2097"/>
                <a:ext cx="1" cy="26"/>
              </a:xfrm>
              <a:prstGeom prst="line">
                <a:avLst/>
              </a:prstGeom>
              <a:noFill/>
              <a:ln w="15875">
                <a:solidFill>
                  <a:srgbClr val="800080"/>
                </a:solidFill>
                <a:round/>
                <a:headEnd/>
                <a:tailEnd/>
              </a:ln>
            </p:spPr>
            <p:txBody>
              <a:bodyPr/>
              <a:lstStyle/>
              <a:p>
                <a:endParaRPr lang="zh-CN" altLang="en-US"/>
              </a:p>
            </p:txBody>
          </p:sp>
          <p:sp>
            <p:nvSpPr>
              <p:cNvPr id="41178" name="Line 124"/>
              <p:cNvSpPr>
                <a:spLocks noChangeShapeType="1"/>
              </p:cNvSpPr>
              <p:nvPr/>
            </p:nvSpPr>
            <p:spPr bwMode="auto">
              <a:xfrm>
                <a:off x="3958" y="2123"/>
                <a:ext cx="1" cy="26"/>
              </a:xfrm>
              <a:prstGeom prst="line">
                <a:avLst/>
              </a:prstGeom>
              <a:noFill/>
              <a:ln w="15875">
                <a:solidFill>
                  <a:srgbClr val="800080"/>
                </a:solidFill>
                <a:round/>
                <a:headEnd/>
                <a:tailEnd/>
              </a:ln>
            </p:spPr>
            <p:txBody>
              <a:bodyPr/>
              <a:lstStyle/>
              <a:p>
                <a:endParaRPr lang="zh-CN" altLang="en-US"/>
              </a:p>
            </p:txBody>
          </p:sp>
          <p:sp>
            <p:nvSpPr>
              <p:cNvPr id="41179" name="Rectangle 125"/>
              <p:cNvSpPr>
                <a:spLocks noChangeArrowheads="1"/>
              </p:cNvSpPr>
              <p:nvPr/>
            </p:nvSpPr>
            <p:spPr bwMode="auto">
              <a:xfrm>
                <a:off x="4206" y="1975"/>
                <a:ext cx="99" cy="87"/>
              </a:xfrm>
              <a:prstGeom prst="rect">
                <a:avLst/>
              </a:prstGeom>
              <a:solidFill>
                <a:srgbClr val="CCFFCC"/>
              </a:solidFill>
              <a:ln w="9525">
                <a:noFill/>
                <a:miter lim="800000"/>
                <a:headEnd/>
                <a:tailEnd/>
              </a:ln>
            </p:spPr>
            <p:txBody>
              <a:bodyPr/>
              <a:lstStyle/>
              <a:p>
                <a:endParaRPr lang="zh-CN" altLang="en-US"/>
              </a:p>
            </p:txBody>
          </p:sp>
          <p:sp>
            <p:nvSpPr>
              <p:cNvPr id="41180" name="Line 126"/>
              <p:cNvSpPr>
                <a:spLocks noChangeShapeType="1"/>
              </p:cNvSpPr>
              <p:nvPr/>
            </p:nvSpPr>
            <p:spPr bwMode="auto">
              <a:xfrm flipH="1" flipV="1">
                <a:off x="4216" y="1984"/>
                <a:ext cx="30" cy="26"/>
              </a:xfrm>
              <a:prstGeom prst="line">
                <a:avLst/>
              </a:prstGeom>
              <a:noFill/>
              <a:ln w="15875">
                <a:solidFill>
                  <a:srgbClr val="800080"/>
                </a:solidFill>
                <a:round/>
                <a:headEnd/>
                <a:tailEnd/>
              </a:ln>
            </p:spPr>
            <p:txBody>
              <a:bodyPr/>
              <a:lstStyle/>
              <a:p>
                <a:endParaRPr lang="zh-CN" altLang="en-US"/>
              </a:p>
            </p:txBody>
          </p:sp>
          <p:sp>
            <p:nvSpPr>
              <p:cNvPr id="41181" name="Line 127"/>
              <p:cNvSpPr>
                <a:spLocks noChangeShapeType="1"/>
              </p:cNvSpPr>
              <p:nvPr/>
            </p:nvSpPr>
            <p:spPr bwMode="auto">
              <a:xfrm>
                <a:off x="4246" y="2010"/>
                <a:ext cx="29" cy="26"/>
              </a:xfrm>
              <a:prstGeom prst="line">
                <a:avLst/>
              </a:prstGeom>
              <a:noFill/>
              <a:ln w="15875">
                <a:solidFill>
                  <a:srgbClr val="800080"/>
                </a:solidFill>
                <a:round/>
                <a:headEnd/>
                <a:tailEnd/>
              </a:ln>
            </p:spPr>
            <p:txBody>
              <a:bodyPr/>
              <a:lstStyle/>
              <a:p>
                <a:endParaRPr lang="zh-CN" altLang="en-US"/>
              </a:p>
            </p:txBody>
          </p:sp>
          <p:sp>
            <p:nvSpPr>
              <p:cNvPr id="41182" name="Line 128"/>
              <p:cNvSpPr>
                <a:spLocks noChangeShapeType="1"/>
              </p:cNvSpPr>
              <p:nvPr/>
            </p:nvSpPr>
            <p:spPr bwMode="auto">
              <a:xfrm flipH="1">
                <a:off x="4216" y="2010"/>
                <a:ext cx="30" cy="26"/>
              </a:xfrm>
              <a:prstGeom prst="line">
                <a:avLst/>
              </a:prstGeom>
              <a:noFill/>
              <a:ln w="15875">
                <a:solidFill>
                  <a:srgbClr val="800080"/>
                </a:solidFill>
                <a:round/>
                <a:headEnd/>
                <a:tailEnd/>
              </a:ln>
            </p:spPr>
            <p:txBody>
              <a:bodyPr/>
              <a:lstStyle/>
              <a:p>
                <a:endParaRPr lang="zh-CN" altLang="en-US"/>
              </a:p>
            </p:txBody>
          </p:sp>
          <p:sp>
            <p:nvSpPr>
              <p:cNvPr id="41183" name="Line 129"/>
              <p:cNvSpPr>
                <a:spLocks noChangeShapeType="1"/>
              </p:cNvSpPr>
              <p:nvPr/>
            </p:nvSpPr>
            <p:spPr bwMode="auto">
              <a:xfrm flipV="1">
                <a:off x="4246" y="1984"/>
                <a:ext cx="29" cy="26"/>
              </a:xfrm>
              <a:prstGeom prst="line">
                <a:avLst/>
              </a:prstGeom>
              <a:noFill/>
              <a:ln w="15875">
                <a:solidFill>
                  <a:srgbClr val="800080"/>
                </a:solidFill>
                <a:round/>
                <a:headEnd/>
                <a:tailEnd/>
              </a:ln>
            </p:spPr>
            <p:txBody>
              <a:bodyPr/>
              <a:lstStyle/>
              <a:p>
                <a:endParaRPr lang="zh-CN" altLang="en-US"/>
              </a:p>
            </p:txBody>
          </p:sp>
          <p:sp>
            <p:nvSpPr>
              <p:cNvPr id="41184" name="Line 130"/>
              <p:cNvSpPr>
                <a:spLocks noChangeShapeType="1"/>
              </p:cNvSpPr>
              <p:nvPr/>
            </p:nvSpPr>
            <p:spPr bwMode="auto">
              <a:xfrm flipV="1">
                <a:off x="4246" y="1984"/>
                <a:ext cx="1" cy="26"/>
              </a:xfrm>
              <a:prstGeom prst="line">
                <a:avLst/>
              </a:prstGeom>
              <a:noFill/>
              <a:ln w="15875">
                <a:solidFill>
                  <a:srgbClr val="800080"/>
                </a:solidFill>
                <a:round/>
                <a:headEnd/>
                <a:tailEnd/>
              </a:ln>
            </p:spPr>
            <p:txBody>
              <a:bodyPr/>
              <a:lstStyle/>
              <a:p>
                <a:endParaRPr lang="zh-CN" altLang="en-US"/>
              </a:p>
            </p:txBody>
          </p:sp>
          <p:sp>
            <p:nvSpPr>
              <p:cNvPr id="41185" name="Line 131"/>
              <p:cNvSpPr>
                <a:spLocks noChangeShapeType="1"/>
              </p:cNvSpPr>
              <p:nvPr/>
            </p:nvSpPr>
            <p:spPr bwMode="auto">
              <a:xfrm>
                <a:off x="4246" y="2010"/>
                <a:ext cx="1" cy="26"/>
              </a:xfrm>
              <a:prstGeom prst="line">
                <a:avLst/>
              </a:prstGeom>
              <a:noFill/>
              <a:ln w="15875">
                <a:solidFill>
                  <a:srgbClr val="800080"/>
                </a:solidFill>
                <a:round/>
                <a:headEnd/>
                <a:tailEnd/>
              </a:ln>
            </p:spPr>
            <p:txBody>
              <a:bodyPr/>
              <a:lstStyle/>
              <a:p>
                <a:endParaRPr lang="zh-CN" altLang="en-US"/>
              </a:p>
            </p:txBody>
          </p:sp>
          <p:sp>
            <p:nvSpPr>
              <p:cNvPr id="41186" name="Rectangle 132"/>
              <p:cNvSpPr>
                <a:spLocks noChangeArrowheads="1"/>
              </p:cNvSpPr>
              <p:nvPr/>
            </p:nvSpPr>
            <p:spPr bwMode="auto">
              <a:xfrm>
                <a:off x="4493" y="1723"/>
                <a:ext cx="99" cy="87"/>
              </a:xfrm>
              <a:prstGeom prst="rect">
                <a:avLst/>
              </a:prstGeom>
              <a:solidFill>
                <a:srgbClr val="CCFFCC"/>
              </a:solidFill>
              <a:ln w="9525">
                <a:noFill/>
                <a:miter lim="800000"/>
                <a:headEnd/>
                <a:tailEnd/>
              </a:ln>
            </p:spPr>
            <p:txBody>
              <a:bodyPr/>
              <a:lstStyle/>
              <a:p>
                <a:endParaRPr lang="zh-CN" altLang="en-US"/>
              </a:p>
            </p:txBody>
          </p:sp>
          <p:sp>
            <p:nvSpPr>
              <p:cNvPr id="41187" name="Line 133"/>
              <p:cNvSpPr>
                <a:spLocks noChangeShapeType="1"/>
              </p:cNvSpPr>
              <p:nvPr/>
            </p:nvSpPr>
            <p:spPr bwMode="auto">
              <a:xfrm flipH="1" flipV="1">
                <a:off x="4503" y="1731"/>
                <a:ext cx="30" cy="27"/>
              </a:xfrm>
              <a:prstGeom prst="line">
                <a:avLst/>
              </a:prstGeom>
              <a:noFill/>
              <a:ln w="15875">
                <a:solidFill>
                  <a:srgbClr val="800080"/>
                </a:solidFill>
                <a:round/>
                <a:headEnd/>
                <a:tailEnd/>
              </a:ln>
            </p:spPr>
            <p:txBody>
              <a:bodyPr/>
              <a:lstStyle/>
              <a:p>
                <a:endParaRPr lang="zh-CN" altLang="en-US"/>
              </a:p>
            </p:txBody>
          </p:sp>
          <p:sp>
            <p:nvSpPr>
              <p:cNvPr id="41188" name="Line 134"/>
              <p:cNvSpPr>
                <a:spLocks noChangeShapeType="1"/>
              </p:cNvSpPr>
              <p:nvPr/>
            </p:nvSpPr>
            <p:spPr bwMode="auto">
              <a:xfrm>
                <a:off x="4533" y="1758"/>
                <a:ext cx="30" cy="26"/>
              </a:xfrm>
              <a:prstGeom prst="line">
                <a:avLst/>
              </a:prstGeom>
              <a:noFill/>
              <a:ln w="15875">
                <a:solidFill>
                  <a:srgbClr val="800080"/>
                </a:solidFill>
                <a:round/>
                <a:headEnd/>
                <a:tailEnd/>
              </a:ln>
            </p:spPr>
            <p:txBody>
              <a:bodyPr/>
              <a:lstStyle/>
              <a:p>
                <a:endParaRPr lang="zh-CN" altLang="en-US"/>
              </a:p>
            </p:txBody>
          </p:sp>
          <p:sp>
            <p:nvSpPr>
              <p:cNvPr id="41189" name="Line 135"/>
              <p:cNvSpPr>
                <a:spLocks noChangeShapeType="1"/>
              </p:cNvSpPr>
              <p:nvPr/>
            </p:nvSpPr>
            <p:spPr bwMode="auto">
              <a:xfrm flipH="1">
                <a:off x="4503" y="1758"/>
                <a:ext cx="30" cy="26"/>
              </a:xfrm>
              <a:prstGeom prst="line">
                <a:avLst/>
              </a:prstGeom>
              <a:noFill/>
              <a:ln w="15875">
                <a:solidFill>
                  <a:srgbClr val="800080"/>
                </a:solidFill>
                <a:round/>
                <a:headEnd/>
                <a:tailEnd/>
              </a:ln>
            </p:spPr>
            <p:txBody>
              <a:bodyPr/>
              <a:lstStyle/>
              <a:p>
                <a:endParaRPr lang="zh-CN" altLang="en-US"/>
              </a:p>
            </p:txBody>
          </p:sp>
          <p:sp>
            <p:nvSpPr>
              <p:cNvPr id="41190" name="Line 136"/>
              <p:cNvSpPr>
                <a:spLocks noChangeShapeType="1"/>
              </p:cNvSpPr>
              <p:nvPr/>
            </p:nvSpPr>
            <p:spPr bwMode="auto">
              <a:xfrm flipV="1">
                <a:off x="4533" y="1731"/>
                <a:ext cx="30" cy="27"/>
              </a:xfrm>
              <a:prstGeom prst="line">
                <a:avLst/>
              </a:prstGeom>
              <a:noFill/>
              <a:ln w="15875">
                <a:solidFill>
                  <a:srgbClr val="800080"/>
                </a:solidFill>
                <a:round/>
                <a:headEnd/>
                <a:tailEnd/>
              </a:ln>
            </p:spPr>
            <p:txBody>
              <a:bodyPr/>
              <a:lstStyle/>
              <a:p>
                <a:endParaRPr lang="zh-CN" altLang="en-US"/>
              </a:p>
            </p:txBody>
          </p:sp>
          <p:sp>
            <p:nvSpPr>
              <p:cNvPr id="41191" name="Line 137"/>
              <p:cNvSpPr>
                <a:spLocks noChangeShapeType="1"/>
              </p:cNvSpPr>
              <p:nvPr/>
            </p:nvSpPr>
            <p:spPr bwMode="auto">
              <a:xfrm flipV="1">
                <a:off x="4533" y="1731"/>
                <a:ext cx="1" cy="27"/>
              </a:xfrm>
              <a:prstGeom prst="line">
                <a:avLst/>
              </a:prstGeom>
              <a:noFill/>
              <a:ln w="15875">
                <a:solidFill>
                  <a:srgbClr val="800080"/>
                </a:solidFill>
                <a:round/>
                <a:headEnd/>
                <a:tailEnd/>
              </a:ln>
            </p:spPr>
            <p:txBody>
              <a:bodyPr/>
              <a:lstStyle/>
              <a:p>
                <a:endParaRPr lang="zh-CN" altLang="en-US"/>
              </a:p>
            </p:txBody>
          </p:sp>
          <p:sp>
            <p:nvSpPr>
              <p:cNvPr id="41192" name="Line 138"/>
              <p:cNvSpPr>
                <a:spLocks noChangeShapeType="1"/>
              </p:cNvSpPr>
              <p:nvPr/>
            </p:nvSpPr>
            <p:spPr bwMode="auto">
              <a:xfrm>
                <a:off x="4533" y="1758"/>
                <a:ext cx="1" cy="26"/>
              </a:xfrm>
              <a:prstGeom prst="line">
                <a:avLst/>
              </a:prstGeom>
              <a:noFill/>
              <a:ln w="15875">
                <a:solidFill>
                  <a:srgbClr val="800080"/>
                </a:solidFill>
                <a:round/>
                <a:headEnd/>
                <a:tailEnd/>
              </a:ln>
            </p:spPr>
            <p:txBody>
              <a:bodyPr/>
              <a:lstStyle/>
              <a:p>
                <a:endParaRPr lang="zh-CN" altLang="en-US"/>
              </a:p>
            </p:txBody>
          </p:sp>
          <p:sp>
            <p:nvSpPr>
              <p:cNvPr id="41193" name="Oval 139"/>
              <p:cNvSpPr>
                <a:spLocks noChangeArrowheads="1"/>
              </p:cNvSpPr>
              <p:nvPr/>
            </p:nvSpPr>
            <p:spPr bwMode="auto">
              <a:xfrm>
                <a:off x="2203" y="2646"/>
                <a:ext cx="60" cy="52"/>
              </a:xfrm>
              <a:prstGeom prst="ellipse">
                <a:avLst/>
              </a:prstGeom>
              <a:solidFill>
                <a:srgbClr val="CCFFCC"/>
              </a:solidFill>
              <a:ln w="15875">
                <a:solidFill>
                  <a:srgbClr val="800000"/>
                </a:solidFill>
                <a:round/>
                <a:headEnd/>
                <a:tailEnd/>
              </a:ln>
            </p:spPr>
            <p:txBody>
              <a:bodyPr/>
              <a:lstStyle/>
              <a:p>
                <a:endParaRPr lang="zh-CN" altLang="en-US"/>
              </a:p>
            </p:txBody>
          </p:sp>
          <p:sp>
            <p:nvSpPr>
              <p:cNvPr id="41194" name="Oval 140"/>
              <p:cNvSpPr>
                <a:spLocks noChangeArrowheads="1"/>
              </p:cNvSpPr>
              <p:nvPr/>
            </p:nvSpPr>
            <p:spPr bwMode="auto">
              <a:xfrm>
                <a:off x="2491" y="2611"/>
                <a:ext cx="59" cy="52"/>
              </a:xfrm>
              <a:prstGeom prst="ellipse">
                <a:avLst/>
              </a:prstGeom>
              <a:solidFill>
                <a:srgbClr val="CCFFCC"/>
              </a:solidFill>
              <a:ln w="15875">
                <a:solidFill>
                  <a:srgbClr val="800000"/>
                </a:solidFill>
                <a:round/>
                <a:headEnd/>
                <a:tailEnd/>
              </a:ln>
            </p:spPr>
            <p:txBody>
              <a:bodyPr/>
              <a:lstStyle/>
              <a:p>
                <a:endParaRPr lang="zh-CN" altLang="en-US"/>
              </a:p>
            </p:txBody>
          </p:sp>
          <p:sp>
            <p:nvSpPr>
              <p:cNvPr id="41195" name="Oval 141"/>
              <p:cNvSpPr>
                <a:spLocks noChangeArrowheads="1"/>
              </p:cNvSpPr>
              <p:nvPr/>
            </p:nvSpPr>
            <p:spPr bwMode="auto">
              <a:xfrm>
                <a:off x="2778" y="2515"/>
                <a:ext cx="60" cy="53"/>
              </a:xfrm>
              <a:prstGeom prst="ellipse">
                <a:avLst/>
              </a:prstGeom>
              <a:solidFill>
                <a:srgbClr val="CCFFCC"/>
              </a:solidFill>
              <a:ln w="15875">
                <a:solidFill>
                  <a:srgbClr val="800000"/>
                </a:solidFill>
                <a:round/>
                <a:headEnd/>
                <a:tailEnd/>
              </a:ln>
            </p:spPr>
            <p:txBody>
              <a:bodyPr/>
              <a:lstStyle/>
              <a:p>
                <a:endParaRPr lang="zh-CN" altLang="en-US"/>
              </a:p>
            </p:txBody>
          </p:sp>
          <p:sp>
            <p:nvSpPr>
              <p:cNvPr id="41196" name="Oval 142"/>
              <p:cNvSpPr>
                <a:spLocks noChangeArrowheads="1"/>
              </p:cNvSpPr>
              <p:nvPr/>
            </p:nvSpPr>
            <p:spPr bwMode="auto">
              <a:xfrm>
                <a:off x="3066" y="2402"/>
                <a:ext cx="59" cy="52"/>
              </a:xfrm>
              <a:prstGeom prst="ellipse">
                <a:avLst/>
              </a:prstGeom>
              <a:solidFill>
                <a:srgbClr val="CCFFCC"/>
              </a:solidFill>
              <a:ln w="15875">
                <a:solidFill>
                  <a:srgbClr val="800000"/>
                </a:solidFill>
                <a:round/>
                <a:headEnd/>
                <a:tailEnd/>
              </a:ln>
            </p:spPr>
            <p:txBody>
              <a:bodyPr/>
              <a:lstStyle/>
              <a:p>
                <a:endParaRPr lang="zh-CN" altLang="en-US"/>
              </a:p>
            </p:txBody>
          </p:sp>
          <p:sp>
            <p:nvSpPr>
              <p:cNvPr id="41197" name="Oval 143"/>
              <p:cNvSpPr>
                <a:spLocks noChangeArrowheads="1"/>
              </p:cNvSpPr>
              <p:nvPr/>
            </p:nvSpPr>
            <p:spPr bwMode="auto">
              <a:xfrm>
                <a:off x="3353" y="2306"/>
                <a:ext cx="60" cy="53"/>
              </a:xfrm>
              <a:prstGeom prst="ellipse">
                <a:avLst/>
              </a:prstGeom>
              <a:solidFill>
                <a:srgbClr val="CCFFCC"/>
              </a:solidFill>
              <a:ln w="15875">
                <a:solidFill>
                  <a:srgbClr val="800000"/>
                </a:solidFill>
                <a:round/>
                <a:headEnd/>
                <a:tailEnd/>
              </a:ln>
            </p:spPr>
            <p:txBody>
              <a:bodyPr/>
              <a:lstStyle/>
              <a:p>
                <a:endParaRPr lang="zh-CN" altLang="en-US"/>
              </a:p>
            </p:txBody>
          </p:sp>
          <p:sp>
            <p:nvSpPr>
              <p:cNvPr id="41198" name="Oval 144"/>
              <p:cNvSpPr>
                <a:spLocks noChangeArrowheads="1"/>
              </p:cNvSpPr>
              <p:nvPr/>
            </p:nvSpPr>
            <p:spPr bwMode="auto">
              <a:xfrm>
                <a:off x="3641" y="2210"/>
                <a:ext cx="59" cy="53"/>
              </a:xfrm>
              <a:prstGeom prst="ellipse">
                <a:avLst/>
              </a:prstGeom>
              <a:solidFill>
                <a:srgbClr val="CCFFCC"/>
              </a:solidFill>
              <a:ln w="15875">
                <a:solidFill>
                  <a:srgbClr val="800000"/>
                </a:solidFill>
                <a:round/>
                <a:headEnd/>
                <a:tailEnd/>
              </a:ln>
            </p:spPr>
            <p:txBody>
              <a:bodyPr/>
              <a:lstStyle/>
              <a:p>
                <a:endParaRPr lang="zh-CN" altLang="en-US"/>
              </a:p>
            </p:txBody>
          </p:sp>
          <p:sp>
            <p:nvSpPr>
              <p:cNvPr id="41199" name="Oval 145"/>
              <p:cNvSpPr>
                <a:spLocks noChangeArrowheads="1"/>
              </p:cNvSpPr>
              <p:nvPr/>
            </p:nvSpPr>
            <p:spPr bwMode="auto">
              <a:xfrm>
                <a:off x="3928" y="2062"/>
                <a:ext cx="60" cy="53"/>
              </a:xfrm>
              <a:prstGeom prst="ellipse">
                <a:avLst/>
              </a:prstGeom>
              <a:solidFill>
                <a:srgbClr val="CCFFCC"/>
              </a:solidFill>
              <a:ln w="15875">
                <a:solidFill>
                  <a:srgbClr val="800000"/>
                </a:solidFill>
                <a:round/>
                <a:headEnd/>
                <a:tailEnd/>
              </a:ln>
            </p:spPr>
            <p:txBody>
              <a:bodyPr/>
              <a:lstStyle/>
              <a:p>
                <a:endParaRPr lang="zh-CN" altLang="en-US"/>
              </a:p>
            </p:txBody>
          </p:sp>
          <p:sp>
            <p:nvSpPr>
              <p:cNvPr id="41200" name="Oval 146"/>
              <p:cNvSpPr>
                <a:spLocks noChangeArrowheads="1"/>
              </p:cNvSpPr>
              <p:nvPr/>
            </p:nvSpPr>
            <p:spPr bwMode="auto">
              <a:xfrm>
                <a:off x="4216" y="1914"/>
                <a:ext cx="59" cy="53"/>
              </a:xfrm>
              <a:prstGeom prst="ellipse">
                <a:avLst/>
              </a:prstGeom>
              <a:solidFill>
                <a:srgbClr val="CCFFCC"/>
              </a:solidFill>
              <a:ln w="15875">
                <a:solidFill>
                  <a:srgbClr val="800000"/>
                </a:solidFill>
                <a:round/>
                <a:headEnd/>
                <a:tailEnd/>
              </a:ln>
            </p:spPr>
            <p:txBody>
              <a:bodyPr/>
              <a:lstStyle/>
              <a:p>
                <a:endParaRPr lang="zh-CN" altLang="en-US"/>
              </a:p>
            </p:txBody>
          </p:sp>
          <p:sp>
            <p:nvSpPr>
              <p:cNvPr id="41201" name="Oval 147"/>
              <p:cNvSpPr>
                <a:spLocks noChangeArrowheads="1"/>
              </p:cNvSpPr>
              <p:nvPr/>
            </p:nvSpPr>
            <p:spPr bwMode="auto">
              <a:xfrm>
                <a:off x="4503" y="1731"/>
                <a:ext cx="60" cy="53"/>
              </a:xfrm>
              <a:prstGeom prst="ellipse">
                <a:avLst/>
              </a:prstGeom>
              <a:solidFill>
                <a:srgbClr val="CCFFCC"/>
              </a:solidFill>
              <a:ln w="15875">
                <a:solidFill>
                  <a:srgbClr val="800000"/>
                </a:solidFill>
                <a:round/>
                <a:headEnd/>
                <a:tailEnd/>
              </a:ln>
            </p:spPr>
            <p:txBody>
              <a:bodyPr/>
              <a:lstStyle/>
              <a:p>
                <a:endParaRPr lang="zh-CN" altLang="en-US"/>
              </a:p>
            </p:txBody>
          </p:sp>
          <p:sp>
            <p:nvSpPr>
              <p:cNvPr id="41202" name="Rectangle 148"/>
              <p:cNvSpPr>
                <a:spLocks noChangeArrowheads="1"/>
              </p:cNvSpPr>
              <p:nvPr/>
            </p:nvSpPr>
            <p:spPr bwMode="auto">
              <a:xfrm>
                <a:off x="2481" y="2585"/>
                <a:ext cx="99" cy="87"/>
              </a:xfrm>
              <a:prstGeom prst="rect">
                <a:avLst/>
              </a:prstGeom>
              <a:solidFill>
                <a:srgbClr val="CCFFCC"/>
              </a:solidFill>
              <a:ln w="9525">
                <a:noFill/>
                <a:miter lim="800000"/>
                <a:headEnd/>
                <a:tailEnd/>
              </a:ln>
            </p:spPr>
            <p:txBody>
              <a:bodyPr/>
              <a:lstStyle/>
              <a:p>
                <a:endParaRPr lang="zh-CN" altLang="en-US"/>
              </a:p>
            </p:txBody>
          </p:sp>
          <p:sp>
            <p:nvSpPr>
              <p:cNvPr id="41203" name="Line 149"/>
              <p:cNvSpPr>
                <a:spLocks noChangeShapeType="1"/>
              </p:cNvSpPr>
              <p:nvPr/>
            </p:nvSpPr>
            <p:spPr bwMode="auto">
              <a:xfrm flipV="1">
                <a:off x="2521" y="2594"/>
                <a:ext cx="1" cy="26"/>
              </a:xfrm>
              <a:prstGeom prst="line">
                <a:avLst/>
              </a:prstGeom>
              <a:noFill/>
              <a:ln w="15875">
                <a:solidFill>
                  <a:srgbClr val="008080"/>
                </a:solidFill>
                <a:round/>
                <a:headEnd/>
                <a:tailEnd/>
              </a:ln>
            </p:spPr>
            <p:txBody>
              <a:bodyPr/>
              <a:lstStyle/>
              <a:p>
                <a:endParaRPr lang="zh-CN" altLang="en-US"/>
              </a:p>
            </p:txBody>
          </p:sp>
          <p:sp>
            <p:nvSpPr>
              <p:cNvPr id="41204" name="Line 150"/>
              <p:cNvSpPr>
                <a:spLocks noChangeShapeType="1"/>
              </p:cNvSpPr>
              <p:nvPr/>
            </p:nvSpPr>
            <p:spPr bwMode="auto">
              <a:xfrm>
                <a:off x="2521" y="2620"/>
                <a:ext cx="1" cy="26"/>
              </a:xfrm>
              <a:prstGeom prst="line">
                <a:avLst/>
              </a:prstGeom>
              <a:noFill/>
              <a:ln w="15875">
                <a:solidFill>
                  <a:srgbClr val="008080"/>
                </a:solidFill>
                <a:round/>
                <a:headEnd/>
                <a:tailEnd/>
              </a:ln>
            </p:spPr>
            <p:txBody>
              <a:bodyPr/>
              <a:lstStyle/>
              <a:p>
                <a:endParaRPr lang="zh-CN" altLang="en-US"/>
              </a:p>
            </p:txBody>
          </p:sp>
          <p:sp>
            <p:nvSpPr>
              <p:cNvPr id="41205" name="Line 151"/>
              <p:cNvSpPr>
                <a:spLocks noChangeShapeType="1"/>
              </p:cNvSpPr>
              <p:nvPr/>
            </p:nvSpPr>
            <p:spPr bwMode="auto">
              <a:xfrm flipH="1">
                <a:off x="2491" y="2620"/>
                <a:ext cx="30" cy="1"/>
              </a:xfrm>
              <a:prstGeom prst="line">
                <a:avLst/>
              </a:prstGeom>
              <a:noFill/>
              <a:ln w="15875">
                <a:solidFill>
                  <a:srgbClr val="008080"/>
                </a:solidFill>
                <a:round/>
                <a:headEnd/>
                <a:tailEnd/>
              </a:ln>
            </p:spPr>
            <p:txBody>
              <a:bodyPr/>
              <a:lstStyle/>
              <a:p>
                <a:endParaRPr lang="zh-CN" altLang="en-US"/>
              </a:p>
            </p:txBody>
          </p:sp>
          <p:sp>
            <p:nvSpPr>
              <p:cNvPr id="41206" name="Line 152"/>
              <p:cNvSpPr>
                <a:spLocks noChangeShapeType="1"/>
              </p:cNvSpPr>
              <p:nvPr/>
            </p:nvSpPr>
            <p:spPr bwMode="auto">
              <a:xfrm>
                <a:off x="2521" y="2620"/>
                <a:ext cx="29" cy="1"/>
              </a:xfrm>
              <a:prstGeom prst="line">
                <a:avLst/>
              </a:prstGeom>
              <a:noFill/>
              <a:ln w="15875">
                <a:solidFill>
                  <a:srgbClr val="008080"/>
                </a:solidFill>
                <a:round/>
                <a:headEnd/>
                <a:tailEnd/>
              </a:ln>
            </p:spPr>
            <p:txBody>
              <a:bodyPr/>
              <a:lstStyle/>
              <a:p>
                <a:endParaRPr lang="zh-CN" altLang="en-US"/>
              </a:p>
            </p:txBody>
          </p:sp>
          <p:sp>
            <p:nvSpPr>
              <p:cNvPr id="41207" name="Rectangle 153"/>
              <p:cNvSpPr>
                <a:spLocks noChangeArrowheads="1"/>
              </p:cNvSpPr>
              <p:nvPr/>
            </p:nvSpPr>
            <p:spPr bwMode="auto">
              <a:xfrm>
                <a:off x="2768" y="2498"/>
                <a:ext cx="100" cy="87"/>
              </a:xfrm>
              <a:prstGeom prst="rect">
                <a:avLst/>
              </a:prstGeom>
              <a:solidFill>
                <a:srgbClr val="CCFFCC"/>
              </a:solidFill>
              <a:ln w="9525">
                <a:noFill/>
                <a:miter lim="800000"/>
                <a:headEnd/>
                <a:tailEnd/>
              </a:ln>
            </p:spPr>
            <p:txBody>
              <a:bodyPr/>
              <a:lstStyle/>
              <a:p>
                <a:endParaRPr lang="zh-CN" altLang="en-US"/>
              </a:p>
            </p:txBody>
          </p:sp>
          <p:sp>
            <p:nvSpPr>
              <p:cNvPr id="41208" name="Line 154"/>
              <p:cNvSpPr>
                <a:spLocks noChangeShapeType="1"/>
              </p:cNvSpPr>
              <p:nvPr/>
            </p:nvSpPr>
            <p:spPr bwMode="auto">
              <a:xfrm flipV="1">
                <a:off x="2808" y="2507"/>
                <a:ext cx="1" cy="26"/>
              </a:xfrm>
              <a:prstGeom prst="line">
                <a:avLst/>
              </a:prstGeom>
              <a:noFill/>
              <a:ln w="15875">
                <a:solidFill>
                  <a:srgbClr val="008080"/>
                </a:solidFill>
                <a:round/>
                <a:headEnd/>
                <a:tailEnd/>
              </a:ln>
            </p:spPr>
            <p:txBody>
              <a:bodyPr/>
              <a:lstStyle/>
              <a:p>
                <a:endParaRPr lang="zh-CN" altLang="en-US"/>
              </a:p>
            </p:txBody>
          </p:sp>
          <p:sp>
            <p:nvSpPr>
              <p:cNvPr id="41209" name="Line 155"/>
              <p:cNvSpPr>
                <a:spLocks noChangeShapeType="1"/>
              </p:cNvSpPr>
              <p:nvPr/>
            </p:nvSpPr>
            <p:spPr bwMode="auto">
              <a:xfrm>
                <a:off x="2808" y="2533"/>
                <a:ext cx="1" cy="26"/>
              </a:xfrm>
              <a:prstGeom prst="line">
                <a:avLst/>
              </a:prstGeom>
              <a:noFill/>
              <a:ln w="15875">
                <a:solidFill>
                  <a:srgbClr val="008080"/>
                </a:solidFill>
                <a:round/>
                <a:headEnd/>
                <a:tailEnd/>
              </a:ln>
            </p:spPr>
            <p:txBody>
              <a:bodyPr/>
              <a:lstStyle/>
              <a:p>
                <a:endParaRPr lang="zh-CN" altLang="en-US"/>
              </a:p>
            </p:txBody>
          </p:sp>
          <p:sp>
            <p:nvSpPr>
              <p:cNvPr id="41210" name="Line 156"/>
              <p:cNvSpPr>
                <a:spLocks noChangeShapeType="1"/>
              </p:cNvSpPr>
              <p:nvPr/>
            </p:nvSpPr>
            <p:spPr bwMode="auto">
              <a:xfrm flipH="1">
                <a:off x="2778" y="2533"/>
                <a:ext cx="30" cy="1"/>
              </a:xfrm>
              <a:prstGeom prst="line">
                <a:avLst/>
              </a:prstGeom>
              <a:noFill/>
              <a:ln w="15875">
                <a:solidFill>
                  <a:srgbClr val="008080"/>
                </a:solidFill>
                <a:round/>
                <a:headEnd/>
                <a:tailEnd/>
              </a:ln>
            </p:spPr>
            <p:txBody>
              <a:bodyPr/>
              <a:lstStyle/>
              <a:p>
                <a:endParaRPr lang="zh-CN" altLang="en-US"/>
              </a:p>
            </p:txBody>
          </p:sp>
          <p:sp>
            <p:nvSpPr>
              <p:cNvPr id="41211" name="Line 157"/>
              <p:cNvSpPr>
                <a:spLocks noChangeShapeType="1"/>
              </p:cNvSpPr>
              <p:nvPr/>
            </p:nvSpPr>
            <p:spPr bwMode="auto">
              <a:xfrm>
                <a:off x="2808" y="2533"/>
                <a:ext cx="30" cy="1"/>
              </a:xfrm>
              <a:prstGeom prst="line">
                <a:avLst/>
              </a:prstGeom>
              <a:noFill/>
              <a:ln w="15875">
                <a:solidFill>
                  <a:srgbClr val="008080"/>
                </a:solidFill>
                <a:round/>
                <a:headEnd/>
                <a:tailEnd/>
              </a:ln>
            </p:spPr>
            <p:txBody>
              <a:bodyPr/>
              <a:lstStyle/>
              <a:p>
                <a:endParaRPr lang="zh-CN" altLang="en-US"/>
              </a:p>
            </p:txBody>
          </p:sp>
          <p:sp>
            <p:nvSpPr>
              <p:cNvPr id="41212" name="Rectangle 158"/>
              <p:cNvSpPr>
                <a:spLocks noChangeArrowheads="1"/>
              </p:cNvSpPr>
              <p:nvPr/>
            </p:nvSpPr>
            <p:spPr bwMode="auto">
              <a:xfrm>
                <a:off x="3056" y="2385"/>
                <a:ext cx="99" cy="87"/>
              </a:xfrm>
              <a:prstGeom prst="rect">
                <a:avLst/>
              </a:prstGeom>
              <a:solidFill>
                <a:srgbClr val="CCFFCC"/>
              </a:solidFill>
              <a:ln w="9525">
                <a:noFill/>
                <a:miter lim="800000"/>
                <a:headEnd/>
                <a:tailEnd/>
              </a:ln>
            </p:spPr>
            <p:txBody>
              <a:bodyPr/>
              <a:lstStyle/>
              <a:p>
                <a:endParaRPr lang="zh-CN" altLang="en-US"/>
              </a:p>
            </p:txBody>
          </p:sp>
          <p:sp>
            <p:nvSpPr>
              <p:cNvPr id="41213" name="Line 159"/>
              <p:cNvSpPr>
                <a:spLocks noChangeShapeType="1"/>
              </p:cNvSpPr>
              <p:nvPr/>
            </p:nvSpPr>
            <p:spPr bwMode="auto">
              <a:xfrm flipV="1">
                <a:off x="3096" y="2393"/>
                <a:ext cx="1" cy="27"/>
              </a:xfrm>
              <a:prstGeom prst="line">
                <a:avLst/>
              </a:prstGeom>
              <a:noFill/>
              <a:ln w="15875">
                <a:solidFill>
                  <a:srgbClr val="008080"/>
                </a:solidFill>
                <a:round/>
                <a:headEnd/>
                <a:tailEnd/>
              </a:ln>
            </p:spPr>
            <p:txBody>
              <a:bodyPr/>
              <a:lstStyle/>
              <a:p>
                <a:endParaRPr lang="zh-CN" altLang="en-US"/>
              </a:p>
            </p:txBody>
          </p:sp>
          <p:sp>
            <p:nvSpPr>
              <p:cNvPr id="41214" name="Line 160"/>
              <p:cNvSpPr>
                <a:spLocks noChangeShapeType="1"/>
              </p:cNvSpPr>
              <p:nvPr/>
            </p:nvSpPr>
            <p:spPr bwMode="auto">
              <a:xfrm>
                <a:off x="3096" y="2420"/>
                <a:ext cx="1" cy="26"/>
              </a:xfrm>
              <a:prstGeom prst="line">
                <a:avLst/>
              </a:prstGeom>
              <a:noFill/>
              <a:ln w="15875">
                <a:solidFill>
                  <a:srgbClr val="008080"/>
                </a:solidFill>
                <a:round/>
                <a:headEnd/>
                <a:tailEnd/>
              </a:ln>
            </p:spPr>
            <p:txBody>
              <a:bodyPr/>
              <a:lstStyle/>
              <a:p>
                <a:endParaRPr lang="zh-CN" altLang="en-US"/>
              </a:p>
            </p:txBody>
          </p:sp>
          <p:sp>
            <p:nvSpPr>
              <p:cNvPr id="41215" name="Line 161"/>
              <p:cNvSpPr>
                <a:spLocks noChangeShapeType="1"/>
              </p:cNvSpPr>
              <p:nvPr/>
            </p:nvSpPr>
            <p:spPr bwMode="auto">
              <a:xfrm flipH="1">
                <a:off x="3066" y="2420"/>
                <a:ext cx="30" cy="1"/>
              </a:xfrm>
              <a:prstGeom prst="line">
                <a:avLst/>
              </a:prstGeom>
              <a:noFill/>
              <a:ln w="15875">
                <a:solidFill>
                  <a:srgbClr val="008080"/>
                </a:solidFill>
                <a:round/>
                <a:headEnd/>
                <a:tailEnd/>
              </a:ln>
            </p:spPr>
            <p:txBody>
              <a:bodyPr/>
              <a:lstStyle/>
              <a:p>
                <a:endParaRPr lang="zh-CN" altLang="en-US"/>
              </a:p>
            </p:txBody>
          </p:sp>
          <p:sp>
            <p:nvSpPr>
              <p:cNvPr id="41216" name="Line 162"/>
              <p:cNvSpPr>
                <a:spLocks noChangeShapeType="1"/>
              </p:cNvSpPr>
              <p:nvPr/>
            </p:nvSpPr>
            <p:spPr bwMode="auto">
              <a:xfrm>
                <a:off x="3096" y="2420"/>
                <a:ext cx="29" cy="1"/>
              </a:xfrm>
              <a:prstGeom prst="line">
                <a:avLst/>
              </a:prstGeom>
              <a:noFill/>
              <a:ln w="15875">
                <a:solidFill>
                  <a:srgbClr val="008080"/>
                </a:solidFill>
                <a:round/>
                <a:headEnd/>
                <a:tailEnd/>
              </a:ln>
            </p:spPr>
            <p:txBody>
              <a:bodyPr/>
              <a:lstStyle/>
              <a:p>
                <a:endParaRPr lang="zh-CN" altLang="en-US"/>
              </a:p>
            </p:txBody>
          </p:sp>
          <p:sp>
            <p:nvSpPr>
              <p:cNvPr id="41217" name="Rectangle 163"/>
              <p:cNvSpPr>
                <a:spLocks noChangeArrowheads="1"/>
              </p:cNvSpPr>
              <p:nvPr/>
            </p:nvSpPr>
            <p:spPr bwMode="auto">
              <a:xfrm>
                <a:off x="3343" y="2298"/>
                <a:ext cx="100" cy="87"/>
              </a:xfrm>
              <a:prstGeom prst="rect">
                <a:avLst/>
              </a:prstGeom>
              <a:solidFill>
                <a:srgbClr val="CCFFCC"/>
              </a:solidFill>
              <a:ln w="9525">
                <a:noFill/>
                <a:miter lim="800000"/>
                <a:headEnd/>
                <a:tailEnd/>
              </a:ln>
            </p:spPr>
            <p:txBody>
              <a:bodyPr/>
              <a:lstStyle/>
              <a:p>
                <a:endParaRPr lang="zh-CN" altLang="en-US"/>
              </a:p>
            </p:txBody>
          </p:sp>
          <p:sp>
            <p:nvSpPr>
              <p:cNvPr id="41218" name="Line 164"/>
              <p:cNvSpPr>
                <a:spLocks noChangeShapeType="1"/>
              </p:cNvSpPr>
              <p:nvPr/>
            </p:nvSpPr>
            <p:spPr bwMode="auto">
              <a:xfrm flipV="1">
                <a:off x="3383" y="2306"/>
                <a:ext cx="1" cy="26"/>
              </a:xfrm>
              <a:prstGeom prst="line">
                <a:avLst/>
              </a:prstGeom>
              <a:noFill/>
              <a:ln w="15875">
                <a:solidFill>
                  <a:srgbClr val="008080"/>
                </a:solidFill>
                <a:round/>
                <a:headEnd/>
                <a:tailEnd/>
              </a:ln>
            </p:spPr>
            <p:txBody>
              <a:bodyPr/>
              <a:lstStyle/>
              <a:p>
                <a:endParaRPr lang="zh-CN" altLang="en-US"/>
              </a:p>
            </p:txBody>
          </p:sp>
          <p:sp>
            <p:nvSpPr>
              <p:cNvPr id="41219" name="Line 165"/>
              <p:cNvSpPr>
                <a:spLocks noChangeShapeType="1"/>
              </p:cNvSpPr>
              <p:nvPr/>
            </p:nvSpPr>
            <p:spPr bwMode="auto">
              <a:xfrm>
                <a:off x="3383" y="2332"/>
                <a:ext cx="1" cy="27"/>
              </a:xfrm>
              <a:prstGeom prst="line">
                <a:avLst/>
              </a:prstGeom>
              <a:noFill/>
              <a:ln w="15875">
                <a:solidFill>
                  <a:srgbClr val="008080"/>
                </a:solidFill>
                <a:round/>
                <a:headEnd/>
                <a:tailEnd/>
              </a:ln>
            </p:spPr>
            <p:txBody>
              <a:bodyPr/>
              <a:lstStyle/>
              <a:p>
                <a:endParaRPr lang="zh-CN" altLang="en-US"/>
              </a:p>
            </p:txBody>
          </p:sp>
          <p:sp>
            <p:nvSpPr>
              <p:cNvPr id="41220" name="Line 166"/>
              <p:cNvSpPr>
                <a:spLocks noChangeShapeType="1"/>
              </p:cNvSpPr>
              <p:nvPr/>
            </p:nvSpPr>
            <p:spPr bwMode="auto">
              <a:xfrm flipH="1">
                <a:off x="3353" y="2332"/>
                <a:ext cx="30" cy="1"/>
              </a:xfrm>
              <a:prstGeom prst="line">
                <a:avLst/>
              </a:prstGeom>
              <a:noFill/>
              <a:ln w="15875">
                <a:solidFill>
                  <a:srgbClr val="008080"/>
                </a:solidFill>
                <a:round/>
                <a:headEnd/>
                <a:tailEnd/>
              </a:ln>
            </p:spPr>
            <p:txBody>
              <a:bodyPr/>
              <a:lstStyle/>
              <a:p>
                <a:endParaRPr lang="zh-CN" altLang="en-US"/>
              </a:p>
            </p:txBody>
          </p:sp>
          <p:sp>
            <p:nvSpPr>
              <p:cNvPr id="41221" name="Line 167"/>
              <p:cNvSpPr>
                <a:spLocks noChangeShapeType="1"/>
              </p:cNvSpPr>
              <p:nvPr/>
            </p:nvSpPr>
            <p:spPr bwMode="auto">
              <a:xfrm>
                <a:off x="3383" y="2332"/>
                <a:ext cx="30" cy="1"/>
              </a:xfrm>
              <a:prstGeom prst="line">
                <a:avLst/>
              </a:prstGeom>
              <a:noFill/>
              <a:ln w="15875">
                <a:solidFill>
                  <a:srgbClr val="008080"/>
                </a:solidFill>
                <a:round/>
                <a:headEnd/>
                <a:tailEnd/>
              </a:ln>
            </p:spPr>
            <p:txBody>
              <a:bodyPr/>
              <a:lstStyle/>
              <a:p>
                <a:endParaRPr lang="zh-CN" altLang="en-US"/>
              </a:p>
            </p:txBody>
          </p:sp>
          <p:sp>
            <p:nvSpPr>
              <p:cNvPr id="41222" name="Rectangle 168"/>
              <p:cNvSpPr>
                <a:spLocks noChangeArrowheads="1"/>
              </p:cNvSpPr>
              <p:nvPr/>
            </p:nvSpPr>
            <p:spPr bwMode="auto">
              <a:xfrm>
                <a:off x="3631" y="2176"/>
                <a:ext cx="99" cy="87"/>
              </a:xfrm>
              <a:prstGeom prst="rect">
                <a:avLst/>
              </a:prstGeom>
              <a:solidFill>
                <a:srgbClr val="CCFFCC"/>
              </a:solidFill>
              <a:ln w="9525">
                <a:noFill/>
                <a:miter lim="800000"/>
                <a:headEnd/>
                <a:tailEnd/>
              </a:ln>
            </p:spPr>
            <p:txBody>
              <a:bodyPr/>
              <a:lstStyle/>
              <a:p>
                <a:endParaRPr lang="zh-CN" altLang="en-US"/>
              </a:p>
            </p:txBody>
          </p:sp>
          <p:sp>
            <p:nvSpPr>
              <p:cNvPr id="41223" name="Line 169"/>
              <p:cNvSpPr>
                <a:spLocks noChangeShapeType="1"/>
              </p:cNvSpPr>
              <p:nvPr/>
            </p:nvSpPr>
            <p:spPr bwMode="auto">
              <a:xfrm flipV="1">
                <a:off x="3671" y="2184"/>
                <a:ext cx="1" cy="26"/>
              </a:xfrm>
              <a:prstGeom prst="line">
                <a:avLst/>
              </a:prstGeom>
              <a:noFill/>
              <a:ln w="15875">
                <a:solidFill>
                  <a:srgbClr val="008080"/>
                </a:solidFill>
                <a:round/>
                <a:headEnd/>
                <a:tailEnd/>
              </a:ln>
            </p:spPr>
            <p:txBody>
              <a:bodyPr/>
              <a:lstStyle/>
              <a:p>
                <a:endParaRPr lang="zh-CN" altLang="en-US"/>
              </a:p>
            </p:txBody>
          </p:sp>
          <p:sp>
            <p:nvSpPr>
              <p:cNvPr id="41224" name="Line 170"/>
              <p:cNvSpPr>
                <a:spLocks noChangeShapeType="1"/>
              </p:cNvSpPr>
              <p:nvPr/>
            </p:nvSpPr>
            <p:spPr bwMode="auto">
              <a:xfrm>
                <a:off x="3671" y="2210"/>
                <a:ext cx="1" cy="27"/>
              </a:xfrm>
              <a:prstGeom prst="line">
                <a:avLst/>
              </a:prstGeom>
              <a:noFill/>
              <a:ln w="15875">
                <a:solidFill>
                  <a:srgbClr val="008080"/>
                </a:solidFill>
                <a:round/>
                <a:headEnd/>
                <a:tailEnd/>
              </a:ln>
            </p:spPr>
            <p:txBody>
              <a:bodyPr/>
              <a:lstStyle/>
              <a:p>
                <a:endParaRPr lang="zh-CN" altLang="en-US"/>
              </a:p>
            </p:txBody>
          </p:sp>
          <p:sp>
            <p:nvSpPr>
              <p:cNvPr id="41225" name="Line 171"/>
              <p:cNvSpPr>
                <a:spLocks noChangeShapeType="1"/>
              </p:cNvSpPr>
              <p:nvPr/>
            </p:nvSpPr>
            <p:spPr bwMode="auto">
              <a:xfrm flipH="1">
                <a:off x="3641" y="2210"/>
                <a:ext cx="30" cy="1"/>
              </a:xfrm>
              <a:prstGeom prst="line">
                <a:avLst/>
              </a:prstGeom>
              <a:noFill/>
              <a:ln w="15875">
                <a:solidFill>
                  <a:srgbClr val="008080"/>
                </a:solidFill>
                <a:round/>
                <a:headEnd/>
                <a:tailEnd/>
              </a:ln>
            </p:spPr>
            <p:txBody>
              <a:bodyPr/>
              <a:lstStyle/>
              <a:p>
                <a:endParaRPr lang="zh-CN" altLang="en-US"/>
              </a:p>
            </p:txBody>
          </p:sp>
          <p:sp>
            <p:nvSpPr>
              <p:cNvPr id="41226" name="Line 172"/>
              <p:cNvSpPr>
                <a:spLocks noChangeShapeType="1"/>
              </p:cNvSpPr>
              <p:nvPr/>
            </p:nvSpPr>
            <p:spPr bwMode="auto">
              <a:xfrm>
                <a:off x="3671" y="2210"/>
                <a:ext cx="29" cy="1"/>
              </a:xfrm>
              <a:prstGeom prst="line">
                <a:avLst/>
              </a:prstGeom>
              <a:noFill/>
              <a:ln w="15875">
                <a:solidFill>
                  <a:srgbClr val="008080"/>
                </a:solidFill>
                <a:round/>
                <a:headEnd/>
                <a:tailEnd/>
              </a:ln>
            </p:spPr>
            <p:txBody>
              <a:bodyPr/>
              <a:lstStyle/>
              <a:p>
                <a:endParaRPr lang="zh-CN" altLang="en-US"/>
              </a:p>
            </p:txBody>
          </p:sp>
          <p:sp>
            <p:nvSpPr>
              <p:cNvPr id="41227" name="Rectangle 173"/>
              <p:cNvSpPr>
                <a:spLocks noChangeArrowheads="1"/>
              </p:cNvSpPr>
              <p:nvPr/>
            </p:nvSpPr>
            <p:spPr bwMode="auto">
              <a:xfrm>
                <a:off x="3918" y="2028"/>
                <a:ext cx="100" cy="87"/>
              </a:xfrm>
              <a:prstGeom prst="rect">
                <a:avLst/>
              </a:prstGeom>
              <a:solidFill>
                <a:srgbClr val="CCFFCC"/>
              </a:solidFill>
              <a:ln w="9525">
                <a:noFill/>
                <a:miter lim="800000"/>
                <a:headEnd/>
                <a:tailEnd/>
              </a:ln>
            </p:spPr>
            <p:txBody>
              <a:bodyPr/>
              <a:lstStyle/>
              <a:p>
                <a:endParaRPr lang="zh-CN" altLang="en-US"/>
              </a:p>
            </p:txBody>
          </p:sp>
          <p:sp>
            <p:nvSpPr>
              <p:cNvPr id="41228" name="Line 174"/>
              <p:cNvSpPr>
                <a:spLocks noChangeShapeType="1"/>
              </p:cNvSpPr>
              <p:nvPr/>
            </p:nvSpPr>
            <p:spPr bwMode="auto">
              <a:xfrm flipV="1">
                <a:off x="3958" y="2036"/>
                <a:ext cx="1" cy="26"/>
              </a:xfrm>
              <a:prstGeom prst="line">
                <a:avLst/>
              </a:prstGeom>
              <a:noFill/>
              <a:ln w="15875">
                <a:solidFill>
                  <a:srgbClr val="008080"/>
                </a:solidFill>
                <a:round/>
                <a:headEnd/>
                <a:tailEnd/>
              </a:ln>
            </p:spPr>
            <p:txBody>
              <a:bodyPr/>
              <a:lstStyle/>
              <a:p>
                <a:endParaRPr lang="zh-CN" altLang="en-US"/>
              </a:p>
            </p:txBody>
          </p:sp>
          <p:sp>
            <p:nvSpPr>
              <p:cNvPr id="41229" name="Line 175"/>
              <p:cNvSpPr>
                <a:spLocks noChangeShapeType="1"/>
              </p:cNvSpPr>
              <p:nvPr/>
            </p:nvSpPr>
            <p:spPr bwMode="auto">
              <a:xfrm>
                <a:off x="3958" y="2062"/>
                <a:ext cx="1" cy="27"/>
              </a:xfrm>
              <a:prstGeom prst="line">
                <a:avLst/>
              </a:prstGeom>
              <a:noFill/>
              <a:ln w="15875">
                <a:solidFill>
                  <a:srgbClr val="008080"/>
                </a:solidFill>
                <a:round/>
                <a:headEnd/>
                <a:tailEnd/>
              </a:ln>
            </p:spPr>
            <p:txBody>
              <a:bodyPr/>
              <a:lstStyle/>
              <a:p>
                <a:endParaRPr lang="zh-CN" altLang="en-US"/>
              </a:p>
            </p:txBody>
          </p:sp>
          <p:sp>
            <p:nvSpPr>
              <p:cNvPr id="41230" name="Line 176"/>
              <p:cNvSpPr>
                <a:spLocks noChangeShapeType="1"/>
              </p:cNvSpPr>
              <p:nvPr/>
            </p:nvSpPr>
            <p:spPr bwMode="auto">
              <a:xfrm flipH="1">
                <a:off x="3928" y="2062"/>
                <a:ext cx="30" cy="1"/>
              </a:xfrm>
              <a:prstGeom prst="line">
                <a:avLst/>
              </a:prstGeom>
              <a:noFill/>
              <a:ln w="15875">
                <a:solidFill>
                  <a:srgbClr val="008080"/>
                </a:solidFill>
                <a:round/>
                <a:headEnd/>
                <a:tailEnd/>
              </a:ln>
            </p:spPr>
            <p:txBody>
              <a:bodyPr/>
              <a:lstStyle/>
              <a:p>
                <a:endParaRPr lang="zh-CN" altLang="en-US"/>
              </a:p>
            </p:txBody>
          </p:sp>
          <p:sp>
            <p:nvSpPr>
              <p:cNvPr id="41231" name="Line 177"/>
              <p:cNvSpPr>
                <a:spLocks noChangeShapeType="1"/>
              </p:cNvSpPr>
              <p:nvPr/>
            </p:nvSpPr>
            <p:spPr bwMode="auto">
              <a:xfrm>
                <a:off x="3958" y="2062"/>
                <a:ext cx="30" cy="1"/>
              </a:xfrm>
              <a:prstGeom prst="line">
                <a:avLst/>
              </a:prstGeom>
              <a:noFill/>
              <a:ln w="15875">
                <a:solidFill>
                  <a:srgbClr val="008080"/>
                </a:solidFill>
                <a:round/>
                <a:headEnd/>
                <a:tailEnd/>
              </a:ln>
            </p:spPr>
            <p:txBody>
              <a:bodyPr/>
              <a:lstStyle/>
              <a:p>
                <a:endParaRPr lang="zh-CN" altLang="en-US"/>
              </a:p>
            </p:txBody>
          </p:sp>
          <p:sp>
            <p:nvSpPr>
              <p:cNvPr id="41232" name="Rectangle 178"/>
              <p:cNvSpPr>
                <a:spLocks noChangeArrowheads="1"/>
              </p:cNvSpPr>
              <p:nvPr/>
            </p:nvSpPr>
            <p:spPr bwMode="auto">
              <a:xfrm>
                <a:off x="4206" y="1879"/>
                <a:ext cx="99" cy="88"/>
              </a:xfrm>
              <a:prstGeom prst="rect">
                <a:avLst/>
              </a:prstGeom>
              <a:solidFill>
                <a:srgbClr val="CCFFCC"/>
              </a:solidFill>
              <a:ln w="9525">
                <a:noFill/>
                <a:miter lim="800000"/>
                <a:headEnd/>
                <a:tailEnd/>
              </a:ln>
            </p:spPr>
            <p:txBody>
              <a:bodyPr/>
              <a:lstStyle/>
              <a:p>
                <a:endParaRPr lang="zh-CN" altLang="en-US"/>
              </a:p>
            </p:txBody>
          </p:sp>
          <p:sp>
            <p:nvSpPr>
              <p:cNvPr id="41233" name="Line 179"/>
              <p:cNvSpPr>
                <a:spLocks noChangeShapeType="1"/>
              </p:cNvSpPr>
              <p:nvPr/>
            </p:nvSpPr>
            <p:spPr bwMode="auto">
              <a:xfrm flipV="1">
                <a:off x="4246" y="1888"/>
                <a:ext cx="1" cy="26"/>
              </a:xfrm>
              <a:prstGeom prst="line">
                <a:avLst/>
              </a:prstGeom>
              <a:noFill/>
              <a:ln w="15875">
                <a:solidFill>
                  <a:srgbClr val="008080"/>
                </a:solidFill>
                <a:round/>
                <a:headEnd/>
                <a:tailEnd/>
              </a:ln>
            </p:spPr>
            <p:txBody>
              <a:bodyPr/>
              <a:lstStyle/>
              <a:p>
                <a:endParaRPr lang="zh-CN" altLang="en-US"/>
              </a:p>
            </p:txBody>
          </p:sp>
          <p:sp>
            <p:nvSpPr>
              <p:cNvPr id="41234" name="Line 180"/>
              <p:cNvSpPr>
                <a:spLocks noChangeShapeType="1"/>
              </p:cNvSpPr>
              <p:nvPr/>
            </p:nvSpPr>
            <p:spPr bwMode="auto">
              <a:xfrm>
                <a:off x="4246" y="1914"/>
                <a:ext cx="1" cy="26"/>
              </a:xfrm>
              <a:prstGeom prst="line">
                <a:avLst/>
              </a:prstGeom>
              <a:noFill/>
              <a:ln w="15875">
                <a:solidFill>
                  <a:srgbClr val="008080"/>
                </a:solidFill>
                <a:round/>
                <a:headEnd/>
                <a:tailEnd/>
              </a:ln>
            </p:spPr>
            <p:txBody>
              <a:bodyPr/>
              <a:lstStyle/>
              <a:p>
                <a:endParaRPr lang="zh-CN" altLang="en-US"/>
              </a:p>
            </p:txBody>
          </p:sp>
          <p:sp>
            <p:nvSpPr>
              <p:cNvPr id="41235" name="Line 181"/>
              <p:cNvSpPr>
                <a:spLocks noChangeShapeType="1"/>
              </p:cNvSpPr>
              <p:nvPr/>
            </p:nvSpPr>
            <p:spPr bwMode="auto">
              <a:xfrm flipH="1">
                <a:off x="4216" y="1914"/>
                <a:ext cx="30" cy="1"/>
              </a:xfrm>
              <a:prstGeom prst="line">
                <a:avLst/>
              </a:prstGeom>
              <a:noFill/>
              <a:ln w="15875">
                <a:solidFill>
                  <a:srgbClr val="008080"/>
                </a:solidFill>
                <a:round/>
                <a:headEnd/>
                <a:tailEnd/>
              </a:ln>
            </p:spPr>
            <p:txBody>
              <a:bodyPr/>
              <a:lstStyle/>
              <a:p>
                <a:endParaRPr lang="zh-CN" altLang="en-US"/>
              </a:p>
            </p:txBody>
          </p:sp>
          <p:sp>
            <p:nvSpPr>
              <p:cNvPr id="41236" name="Line 182"/>
              <p:cNvSpPr>
                <a:spLocks noChangeShapeType="1"/>
              </p:cNvSpPr>
              <p:nvPr/>
            </p:nvSpPr>
            <p:spPr bwMode="auto">
              <a:xfrm>
                <a:off x="4246" y="1914"/>
                <a:ext cx="29" cy="1"/>
              </a:xfrm>
              <a:prstGeom prst="line">
                <a:avLst/>
              </a:prstGeom>
              <a:noFill/>
              <a:ln w="15875">
                <a:solidFill>
                  <a:srgbClr val="008080"/>
                </a:solidFill>
                <a:round/>
                <a:headEnd/>
                <a:tailEnd/>
              </a:ln>
            </p:spPr>
            <p:txBody>
              <a:bodyPr/>
              <a:lstStyle/>
              <a:p>
                <a:endParaRPr lang="zh-CN" altLang="en-US"/>
              </a:p>
            </p:txBody>
          </p:sp>
          <p:sp>
            <p:nvSpPr>
              <p:cNvPr id="41237" name="Rectangle 183"/>
              <p:cNvSpPr>
                <a:spLocks noChangeArrowheads="1"/>
              </p:cNvSpPr>
              <p:nvPr/>
            </p:nvSpPr>
            <p:spPr bwMode="auto">
              <a:xfrm>
                <a:off x="2521" y="2594"/>
                <a:ext cx="39" cy="17"/>
              </a:xfrm>
              <a:prstGeom prst="rect">
                <a:avLst/>
              </a:prstGeom>
              <a:solidFill>
                <a:srgbClr val="CCFFCC"/>
              </a:solidFill>
              <a:ln w="15875">
                <a:solidFill>
                  <a:srgbClr val="0000FF"/>
                </a:solidFill>
                <a:miter lim="800000"/>
                <a:headEnd/>
                <a:tailEnd/>
              </a:ln>
            </p:spPr>
            <p:txBody>
              <a:bodyPr/>
              <a:lstStyle/>
              <a:p>
                <a:endParaRPr lang="zh-CN" altLang="en-US"/>
              </a:p>
            </p:txBody>
          </p:sp>
          <p:sp>
            <p:nvSpPr>
              <p:cNvPr id="41238" name="Rectangle 184"/>
              <p:cNvSpPr>
                <a:spLocks noChangeArrowheads="1"/>
              </p:cNvSpPr>
              <p:nvPr/>
            </p:nvSpPr>
            <p:spPr bwMode="auto">
              <a:xfrm>
                <a:off x="2808" y="2507"/>
                <a:ext cx="40" cy="17"/>
              </a:xfrm>
              <a:prstGeom prst="rect">
                <a:avLst/>
              </a:prstGeom>
              <a:solidFill>
                <a:srgbClr val="CCFFCC"/>
              </a:solidFill>
              <a:ln w="15875">
                <a:solidFill>
                  <a:srgbClr val="0000FF"/>
                </a:solidFill>
                <a:miter lim="800000"/>
                <a:headEnd/>
                <a:tailEnd/>
              </a:ln>
            </p:spPr>
            <p:txBody>
              <a:bodyPr/>
              <a:lstStyle/>
              <a:p>
                <a:endParaRPr lang="zh-CN" altLang="en-US"/>
              </a:p>
            </p:txBody>
          </p:sp>
          <p:sp>
            <p:nvSpPr>
              <p:cNvPr id="41239" name="Rectangle 185"/>
              <p:cNvSpPr>
                <a:spLocks noChangeArrowheads="1"/>
              </p:cNvSpPr>
              <p:nvPr/>
            </p:nvSpPr>
            <p:spPr bwMode="auto">
              <a:xfrm>
                <a:off x="3096" y="2411"/>
                <a:ext cx="39" cy="17"/>
              </a:xfrm>
              <a:prstGeom prst="rect">
                <a:avLst/>
              </a:prstGeom>
              <a:solidFill>
                <a:srgbClr val="CCFFCC"/>
              </a:solidFill>
              <a:ln w="15875">
                <a:solidFill>
                  <a:srgbClr val="0000FF"/>
                </a:solidFill>
                <a:miter lim="800000"/>
                <a:headEnd/>
                <a:tailEnd/>
              </a:ln>
            </p:spPr>
            <p:txBody>
              <a:bodyPr/>
              <a:lstStyle/>
              <a:p>
                <a:endParaRPr lang="zh-CN" altLang="en-US"/>
              </a:p>
            </p:txBody>
          </p:sp>
          <p:sp>
            <p:nvSpPr>
              <p:cNvPr id="41240" name="Rectangle 186"/>
              <p:cNvSpPr>
                <a:spLocks noChangeArrowheads="1"/>
              </p:cNvSpPr>
              <p:nvPr/>
            </p:nvSpPr>
            <p:spPr bwMode="auto">
              <a:xfrm>
                <a:off x="3383" y="2306"/>
                <a:ext cx="40" cy="18"/>
              </a:xfrm>
              <a:prstGeom prst="rect">
                <a:avLst/>
              </a:prstGeom>
              <a:solidFill>
                <a:srgbClr val="CCFFCC"/>
              </a:solidFill>
              <a:ln w="15875">
                <a:solidFill>
                  <a:srgbClr val="0000FF"/>
                </a:solidFill>
                <a:miter lim="800000"/>
                <a:headEnd/>
                <a:tailEnd/>
              </a:ln>
            </p:spPr>
            <p:txBody>
              <a:bodyPr/>
              <a:lstStyle/>
              <a:p>
                <a:endParaRPr lang="zh-CN" altLang="en-US"/>
              </a:p>
            </p:txBody>
          </p:sp>
          <p:sp>
            <p:nvSpPr>
              <p:cNvPr id="41241" name="Rectangle 187"/>
              <p:cNvSpPr>
                <a:spLocks noChangeArrowheads="1"/>
              </p:cNvSpPr>
              <p:nvPr/>
            </p:nvSpPr>
            <p:spPr bwMode="auto">
              <a:xfrm>
                <a:off x="3671" y="2184"/>
                <a:ext cx="39" cy="18"/>
              </a:xfrm>
              <a:prstGeom prst="rect">
                <a:avLst/>
              </a:prstGeom>
              <a:solidFill>
                <a:srgbClr val="CCFFCC"/>
              </a:solidFill>
              <a:ln w="15875">
                <a:solidFill>
                  <a:srgbClr val="0000FF"/>
                </a:solidFill>
                <a:miter lim="800000"/>
                <a:headEnd/>
                <a:tailEnd/>
              </a:ln>
            </p:spPr>
            <p:txBody>
              <a:bodyPr/>
              <a:lstStyle/>
              <a:p>
                <a:endParaRPr lang="zh-CN" altLang="en-US"/>
              </a:p>
            </p:txBody>
          </p:sp>
          <p:sp>
            <p:nvSpPr>
              <p:cNvPr id="41242" name="Rectangle 188"/>
              <p:cNvSpPr>
                <a:spLocks noChangeArrowheads="1"/>
              </p:cNvSpPr>
              <p:nvPr/>
            </p:nvSpPr>
            <p:spPr bwMode="auto">
              <a:xfrm>
                <a:off x="3958" y="2028"/>
                <a:ext cx="40" cy="17"/>
              </a:xfrm>
              <a:prstGeom prst="rect">
                <a:avLst/>
              </a:prstGeom>
              <a:solidFill>
                <a:srgbClr val="CCFFCC"/>
              </a:solidFill>
              <a:ln w="15875">
                <a:solidFill>
                  <a:srgbClr val="0000FF"/>
                </a:solidFill>
                <a:miter lim="800000"/>
                <a:headEnd/>
                <a:tailEnd/>
              </a:ln>
            </p:spPr>
            <p:txBody>
              <a:bodyPr/>
              <a:lstStyle/>
              <a:p>
                <a:endParaRPr lang="zh-CN" altLang="en-US"/>
              </a:p>
            </p:txBody>
          </p:sp>
          <p:sp>
            <p:nvSpPr>
              <p:cNvPr id="41243" name="Rectangle 189"/>
              <p:cNvSpPr>
                <a:spLocks noChangeArrowheads="1"/>
              </p:cNvSpPr>
              <p:nvPr/>
            </p:nvSpPr>
            <p:spPr bwMode="auto">
              <a:xfrm>
                <a:off x="4246" y="1888"/>
                <a:ext cx="39" cy="18"/>
              </a:xfrm>
              <a:prstGeom prst="rect">
                <a:avLst/>
              </a:prstGeom>
              <a:solidFill>
                <a:srgbClr val="CCFFCC"/>
              </a:solidFill>
              <a:ln w="15875">
                <a:solidFill>
                  <a:srgbClr val="0000FF"/>
                </a:solidFill>
                <a:miter lim="800000"/>
                <a:headEnd/>
                <a:tailEnd/>
              </a:ln>
            </p:spPr>
            <p:txBody>
              <a:bodyPr/>
              <a:lstStyle/>
              <a:p>
                <a:endParaRPr lang="zh-CN" altLang="en-US"/>
              </a:p>
            </p:txBody>
          </p:sp>
          <p:sp>
            <p:nvSpPr>
              <p:cNvPr id="41244" name="Rectangle 190"/>
              <p:cNvSpPr>
                <a:spLocks noChangeArrowheads="1"/>
              </p:cNvSpPr>
              <p:nvPr/>
            </p:nvSpPr>
            <p:spPr bwMode="auto">
              <a:xfrm>
                <a:off x="2481" y="2550"/>
                <a:ext cx="99" cy="87"/>
              </a:xfrm>
              <a:prstGeom prst="rect">
                <a:avLst/>
              </a:prstGeom>
              <a:solidFill>
                <a:srgbClr val="CCFFCC"/>
              </a:solidFill>
              <a:ln w="9525">
                <a:noFill/>
                <a:miter lim="800000"/>
                <a:headEnd/>
                <a:tailEnd/>
              </a:ln>
            </p:spPr>
            <p:txBody>
              <a:bodyPr/>
              <a:lstStyle/>
              <a:p>
                <a:endParaRPr lang="zh-CN" altLang="en-US"/>
              </a:p>
            </p:txBody>
          </p:sp>
          <p:sp>
            <p:nvSpPr>
              <p:cNvPr id="41245" name="Line 191"/>
              <p:cNvSpPr>
                <a:spLocks noChangeShapeType="1"/>
              </p:cNvSpPr>
              <p:nvPr/>
            </p:nvSpPr>
            <p:spPr bwMode="auto">
              <a:xfrm flipV="1">
                <a:off x="2521" y="2559"/>
                <a:ext cx="1" cy="26"/>
              </a:xfrm>
              <a:prstGeom prst="line">
                <a:avLst/>
              </a:prstGeom>
              <a:noFill/>
              <a:ln w="15875">
                <a:solidFill>
                  <a:srgbClr val="000000"/>
                </a:solidFill>
                <a:round/>
                <a:headEnd/>
                <a:tailEnd/>
              </a:ln>
            </p:spPr>
            <p:txBody>
              <a:bodyPr/>
              <a:lstStyle/>
              <a:p>
                <a:endParaRPr lang="zh-CN" altLang="en-US"/>
              </a:p>
            </p:txBody>
          </p:sp>
          <p:sp>
            <p:nvSpPr>
              <p:cNvPr id="41246" name="Line 192"/>
              <p:cNvSpPr>
                <a:spLocks noChangeShapeType="1"/>
              </p:cNvSpPr>
              <p:nvPr/>
            </p:nvSpPr>
            <p:spPr bwMode="auto">
              <a:xfrm>
                <a:off x="2521" y="2585"/>
                <a:ext cx="1" cy="26"/>
              </a:xfrm>
              <a:prstGeom prst="line">
                <a:avLst/>
              </a:prstGeom>
              <a:noFill/>
              <a:ln w="15875">
                <a:solidFill>
                  <a:srgbClr val="000000"/>
                </a:solidFill>
                <a:round/>
                <a:headEnd/>
                <a:tailEnd/>
              </a:ln>
            </p:spPr>
            <p:txBody>
              <a:bodyPr/>
              <a:lstStyle/>
              <a:p>
                <a:endParaRPr lang="zh-CN" altLang="en-US"/>
              </a:p>
            </p:txBody>
          </p:sp>
          <p:sp>
            <p:nvSpPr>
              <p:cNvPr id="41247" name="Line 193"/>
              <p:cNvSpPr>
                <a:spLocks noChangeShapeType="1"/>
              </p:cNvSpPr>
              <p:nvPr/>
            </p:nvSpPr>
            <p:spPr bwMode="auto">
              <a:xfrm flipH="1">
                <a:off x="2491" y="2585"/>
                <a:ext cx="30" cy="1"/>
              </a:xfrm>
              <a:prstGeom prst="line">
                <a:avLst/>
              </a:prstGeom>
              <a:noFill/>
              <a:ln w="15875">
                <a:solidFill>
                  <a:srgbClr val="000000"/>
                </a:solidFill>
                <a:round/>
                <a:headEnd/>
                <a:tailEnd/>
              </a:ln>
            </p:spPr>
            <p:txBody>
              <a:bodyPr/>
              <a:lstStyle/>
              <a:p>
                <a:endParaRPr lang="zh-CN" altLang="en-US"/>
              </a:p>
            </p:txBody>
          </p:sp>
          <p:sp>
            <p:nvSpPr>
              <p:cNvPr id="41248" name="Line 194"/>
              <p:cNvSpPr>
                <a:spLocks noChangeShapeType="1"/>
              </p:cNvSpPr>
              <p:nvPr/>
            </p:nvSpPr>
            <p:spPr bwMode="auto">
              <a:xfrm>
                <a:off x="2521" y="2585"/>
                <a:ext cx="29" cy="1"/>
              </a:xfrm>
              <a:prstGeom prst="line">
                <a:avLst/>
              </a:prstGeom>
              <a:noFill/>
              <a:ln w="15875">
                <a:solidFill>
                  <a:srgbClr val="000000"/>
                </a:solidFill>
                <a:round/>
                <a:headEnd/>
                <a:tailEnd/>
              </a:ln>
            </p:spPr>
            <p:txBody>
              <a:bodyPr/>
              <a:lstStyle/>
              <a:p>
                <a:endParaRPr lang="zh-CN" altLang="en-US"/>
              </a:p>
            </p:txBody>
          </p:sp>
          <p:sp>
            <p:nvSpPr>
              <p:cNvPr id="41249" name="Rectangle 195"/>
              <p:cNvSpPr>
                <a:spLocks noChangeArrowheads="1"/>
              </p:cNvSpPr>
              <p:nvPr/>
            </p:nvSpPr>
            <p:spPr bwMode="auto">
              <a:xfrm>
                <a:off x="2768" y="2463"/>
                <a:ext cx="100" cy="87"/>
              </a:xfrm>
              <a:prstGeom prst="rect">
                <a:avLst/>
              </a:prstGeom>
              <a:solidFill>
                <a:srgbClr val="CCFFCC"/>
              </a:solidFill>
              <a:ln w="9525">
                <a:noFill/>
                <a:miter lim="800000"/>
                <a:headEnd/>
                <a:tailEnd/>
              </a:ln>
            </p:spPr>
            <p:txBody>
              <a:bodyPr/>
              <a:lstStyle/>
              <a:p>
                <a:endParaRPr lang="zh-CN" altLang="en-US"/>
              </a:p>
            </p:txBody>
          </p:sp>
          <p:sp>
            <p:nvSpPr>
              <p:cNvPr id="41250" name="Line 196"/>
              <p:cNvSpPr>
                <a:spLocks noChangeShapeType="1"/>
              </p:cNvSpPr>
              <p:nvPr/>
            </p:nvSpPr>
            <p:spPr bwMode="auto">
              <a:xfrm flipV="1">
                <a:off x="2808" y="2472"/>
                <a:ext cx="1" cy="26"/>
              </a:xfrm>
              <a:prstGeom prst="line">
                <a:avLst/>
              </a:prstGeom>
              <a:noFill/>
              <a:ln w="15875">
                <a:solidFill>
                  <a:srgbClr val="000000"/>
                </a:solidFill>
                <a:round/>
                <a:headEnd/>
                <a:tailEnd/>
              </a:ln>
            </p:spPr>
            <p:txBody>
              <a:bodyPr/>
              <a:lstStyle/>
              <a:p>
                <a:endParaRPr lang="zh-CN" altLang="en-US"/>
              </a:p>
            </p:txBody>
          </p:sp>
          <p:sp>
            <p:nvSpPr>
              <p:cNvPr id="41251" name="Line 197"/>
              <p:cNvSpPr>
                <a:spLocks noChangeShapeType="1"/>
              </p:cNvSpPr>
              <p:nvPr/>
            </p:nvSpPr>
            <p:spPr bwMode="auto">
              <a:xfrm>
                <a:off x="2808" y="2498"/>
                <a:ext cx="1" cy="26"/>
              </a:xfrm>
              <a:prstGeom prst="line">
                <a:avLst/>
              </a:prstGeom>
              <a:noFill/>
              <a:ln w="15875">
                <a:solidFill>
                  <a:srgbClr val="000000"/>
                </a:solidFill>
                <a:round/>
                <a:headEnd/>
                <a:tailEnd/>
              </a:ln>
            </p:spPr>
            <p:txBody>
              <a:bodyPr/>
              <a:lstStyle/>
              <a:p>
                <a:endParaRPr lang="zh-CN" altLang="en-US"/>
              </a:p>
            </p:txBody>
          </p:sp>
          <p:sp>
            <p:nvSpPr>
              <p:cNvPr id="41252" name="Line 198"/>
              <p:cNvSpPr>
                <a:spLocks noChangeShapeType="1"/>
              </p:cNvSpPr>
              <p:nvPr/>
            </p:nvSpPr>
            <p:spPr bwMode="auto">
              <a:xfrm flipH="1">
                <a:off x="2778" y="2498"/>
                <a:ext cx="30" cy="1"/>
              </a:xfrm>
              <a:prstGeom prst="line">
                <a:avLst/>
              </a:prstGeom>
              <a:noFill/>
              <a:ln w="15875">
                <a:solidFill>
                  <a:srgbClr val="000000"/>
                </a:solidFill>
                <a:round/>
                <a:headEnd/>
                <a:tailEnd/>
              </a:ln>
            </p:spPr>
            <p:txBody>
              <a:bodyPr/>
              <a:lstStyle/>
              <a:p>
                <a:endParaRPr lang="zh-CN" altLang="en-US"/>
              </a:p>
            </p:txBody>
          </p:sp>
          <p:sp>
            <p:nvSpPr>
              <p:cNvPr id="41253" name="Line 199"/>
              <p:cNvSpPr>
                <a:spLocks noChangeShapeType="1"/>
              </p:cNvSpPr>
              <p:nvPr/>
            </p:nvSpPr>
            <p:spPr bwMode="auto">
              <a:xfrm>
                <a:off x="2808" y="2498"/>
                <a:ext cx="30" cy="1"/>
              </a:xfrm>
              <a:prstGeom prst="line">
                <a:avLst/>
              </a:prstGeom>
              <a:noFill/>
              <a:ln w="15875">
                <a:solidFill>
                  <a:srgbClr val="000000"/>
                </a:solidFill>
                <a:round/>
                <a:headEnd/>
                <a:tailEnd/>
              </a:ln>
            </p:spPr>
            <p:txBody>
              <a:bodyPr/>
              <a:lstStyle/>
              <a:p>
                <a:endParaRPr lang="zh-CN" altLang="en-US"/>
              </a:p>
            </p:txBody>
          </p:sp>
          <p:sp>
            <p:nvSpPr>
              <p:cNvPr id="41254" name="Rectangle 200"/>
              <p:cNvSpPr>
                <a:spLocks noChangeArrowheads="1"/>
              </p:cNvSpPr>
              <p:nvPr/>
            </p:nvSpPr>
            <p:spPr bwMode="auto">
              <a:xfrm>
                <a:off x="3056" y="2350"/>
                <a:ext cx="99" cy="87"/>
              </a:xfrm>
              <a:prstGeom prst="rect">
                <a:avLst/>
              </a:prstGeom>
              <a:solidFill>
                <a:srgbClr val="CCFFCC"/>
              </a:solidFill>
              <a:ln w="9525">
                <a:noFill/>
                <a:miter lim="800000"/>
                <a:headEnd/>
                <a:tailEnd/>
              </a:ln>
            </p:spPr>
            <p:txBody>
              <a:bodyPr/>
              <a:lstStyle/>
              <a:p>
                <a:endParaRPr lang="zh-CN" altLang="en-US"/>
              </a:p>
            </p:txBody>
          </p:sp>
          <p:sp>
            <p:nvSpPr>
              <p:cNvPr id="41255" name="Line 201"/>
              <p:cNvSpPr>
                <a:spLocks noChangeShapeType="1"/>
              </p:cNvSpPr>
              <p:nvPr/>
            </p:nvSpPr>
            <p:spPr bwMode="auto">
              <a:xfrm flipV="1">
                <a:off x="3096" y="2359"/>
                <a:ext cx="1" cy="26"/>
              </a:xfrm>
              <a:prstGeom prst="line">
                <a:avLst/>
              </a:prstGeom>
              <a:noFill/>
              <a:ln w="15875">
                <a:solidFill>
                  <a:srgbClr val="000000"/>
                </a:solidFill>
                <a:round/>
                <a:headEnd/>
                <a:tailEnd/>
              </a:ln>
            </p:spPr>
            <p:txBody>
              <a:bodyPr/>
              <a:lstStyle/>
              <a:p>
                <a:endParaRPr lang="zh-CN" altLang="en-US"/>
              </a:p>
            </p:txBody>
          </p:sp>
          <p:sp>
            <p:nvSpPr>
              <p:cNvPr id="41256" name="Line 202"/>
              <p:cNvSpPr>
                <a:spLocks noChangeShapeType="1"/>
              </p:cNvSpPr>
              <p:nvPr/>
            </p:nvSpPr>
            <p:spPr bwMode="auto">
              <a:xfrm>
                <a:off x="3096" y="2385"/>
                <a:ext cx="1" cy="26"/>
              </a:xfrm>
              <a:prstGeom prst="line">
                <a:avLst/>
              </a:prstGeom>
              <a:noFill/>
              <a:ln w="15875">
                <a:solidFill>
                  <a:srgbClr val="000000"/>
                </a:solidFill>
                <a:round/>
                <a:headEnd/>
                <a:tailEnd/>
              </a:ln>
            </p:spPr>
            <p:txBody>
              <a:bodyPr/>
              <a:lstStyle/>
              <a:p>
                <a:endParaRPr lang="zh-CN" altLang="en-US"/>
              </a:p>
            </p:txBody>
          </p:sp>
          <p:sp>
            <p:nvSpPr>
              <p:cNvPr id="41257" name="Line 203"/>
              <p:cNvSpPr>
                <a:spLocks noChangeShapeType="1"/>
              </p:cNvSpPr>
              <p:nvPr/>
            </p:nvSpPr>
            <p:spPr bwMode="auto">
              <a:xfrm flipH="1">
                <a:off x="3066" y="2385"/>
                <a:ext cx="30" cy="1"/>
              </a:xfrm>
              <a:prstGeom prst="line">
                <a:avLst/>
              </a:prstGeom>
              <a:noFill/>
              <a:ln w="15875">
                <a:solidFill>
                  <a:srgbClr val="000000"/>
                </a:solidFill>
                <a:round/>
                <a:headEnd/>
                <a:tailEnd/>
              </a:ln>
            </p:spPr>
            <p:txBody>
              <a:bodyPr/>
              <a:lstStyle/>
              <a:p>
                <a:endParaRPr lang="zh-CN" altLang="en-US"/>
              </a:p>
            </p:txBody>
          </p:sp>
          <p:sp>
            <p:nvSpPr>
              <p:cNvPr id="41258" name="Line 204"/>
              <p:cNvSpPr>
                <a:spLocks noChangeShapeType="1"/>
              </p:cNvSpPr>
              <p:nvPr/>
            </p:nvSpPr>
            <p:spPr bwMode="auto">
              <a:xfrm>
                <a:off x="3096" y="2385"/>
                <a:ext cx="29" cy="1"/>
              </a:xfrm>
              <a:prstGeom prst="line">
                <a:avLst/>
              </a:prstGeom>
              <a:noFill/>
              <a:ln w="15875">
                <a:solidFill>
                  <a:srgbClr val="000000"/>
                </a:solidFill>
                <a:round/>
                <a:headEnd/>
                <a:tailEnd/>
              </a:ln>
            </p:spPr>
            <p:txBody>
              <a:bodyPr/>
              <a:lstStyle/>
              <a:p>
                <a:endParaRPr lang="zh-CN" altLang="en-US"/>
              </a:p>
            </p:txBody>
          </p:sp>
          <p:sp>
            <p:nvSpPr>
              <p:cNvPr id="41259" name="Rectangle 205"/>
              <p:cNvSpPr>
                <a:spLocks noChangeArrowheads="1"/>
              </p:cNvSpPr>
              <p:nvPr/>
            </p:nvSpPr>
            <p:spPr bwMode="auto">
              <a:xfrm>
                <a:off x="3343" y="2263"/>
                <a:ext cx="100" cy="87"/>
              </a:xfrm>
              <a:prstGeom prst="rect">
                <a:avLst/>
              </a:prstGeom>
              <a:solidFill>
                <a:srgbClr val="CCFFCC"/>
              </a:solidFill>
              <a:ln w="9525">
                <a:noFill/>
                <a:miter lim="800000"/>
                <a:headEnd/>
                <a:tailEnd/>
              </a:ln>
            </p:spPr>
            <p:txBody>
              <a:bodyPr/>
              <a:lstStyle/>
              <a:p>
                <a:endParaRPr lang="zh-CN" altLang="en-US"/>
              </a:p>
            </p:txBody>
          </p:sp>
        </p:grpSp>
        <p:sp>
          <p:nvSpPr>
            <p:cNvPr id="40965" name="Line 206"/>
            <p:cNvSpPr>
              <a:spLocks noChangeShapeType="1"/>
            </p:cNvSpPr>
            <p:nvPr/>
          </p:nvSpPr>
          <p:spPr bwMode="auto">
            <a:xfrm flipV="1">
              <a:off x="3383" y="2271"/>
              <a:ext cx="1" cy="27"/>
            </a:xfrm>
            <a:prstGeom prst="line">
              <a:avLst/>
            </a:prstGeom>
            <a:noFill/>
            <a:ln w="15875">
              <a:solidFill>
                <a:srgbClr val="000000"/>
              </a:solidFill>
              <a:round/>
              <a:headEnd/>
              <a:tailEnd/>
            </a:ln>
          </p:spPr>
          <p:txBody>
            <a:bodyPr/>
            <a:lstStyle/>
            <a:p>
              <a:endParaRPr lang="zh-CN" altLang="en-US"/>
            </a:p>
          </p:txBody>
        </p:sp>
        <p:sp>
          <p:nvSpPr>
            <p:cNvPr id="40966" name="Line 207"/>
            <p:cNvSpPr>
              <a:spLocks noChangeShapeType="1"/>
            </p:cNvSpPr>
            <p:nvPr/>
          </p:nvSpPr>
          <p:spPr bwMode="auto">
            <a:xfrm>
              <a:off x="3383" y="2298"/>
              <a:ext cx="1" cy="26"/>
            </a:xfrm>
            <a:prstGeom prst="line">
              <a:avLst/>
            </a:prstGeom>
            <a:noFill/>
            <a:ln w="15875">
              <a:solidFill>
                <a:srgbClr val="000000"/>
              </a:solidFill>
              <a:round/>
              <a:headEnd/>
              <a:tailEnd/>
            </a:ln>
          </p:spPr>
          <p:txBody>
            <a:bodyPr/>
            <a:lstStyle/>
            <a:p>
              <a:endParaRPr lang="zh-CN" altLang="en-US"/>
            </a:p>
          </p:txBody>
        </p:sp>
        <p:sp>
          <p:nvSpPr>
            <p:cNvPr id="40967" name="Line 208"/>
            <p:cNvSpPr>
              <a:spLocks noChangeShapeType="1"/>
            </p:cNvSpPr>
            <p:nvPr/>
          </p:nvSpPr>
          <p:spPr bwMode="auto">
            <a:xfrm flipH="1">
              <a:off x="3353" y="2298"/>
              <a:ext cx="30" cy="1"/>
            </a:xfrm>
            <a:prstGeom prst="line">
              <a:avLst/>
            </a:prstGeom>
            <a:noFill/>
            <a:ln w="15875">
              <a:solidFill>
                <a:srgbClr val="000000"/>
              </a:solidFill>
              <a:round/>
              <a:headEnd/>
              <a:tailEnd/>
            </a:ln>
          </p:spPr>
          <p:txBody>
            <a:bodyPr/>
            <a:lstStyle/>
            <a:p>
              <a:endParaRPr lang="zh-CN" altLang="en-US"/>
            </a:p>
          </p:txBody>
        </p:sp>
        <p:sp>
          <p:nvSpPr>
            <p:cNvPr id="40968" name="Line 209"/>
            <p:cNvSpPr>
              <a:spLocks noChangeShapeType="1"/>
            </p:cNvSpPr>
            <p:nvPr/>
          </p:nvSpPr>
          <p:spPr bwMode="auto">
            <a:xfrm>
              <a:off x="3383" y="2298"/>
              <a:ext cx="30" cy="1"/>
            </a:xfrm>
            <a:prstGeom prst="line">
              <a:avLst/>
            </a:prstGeom>
            <a:noFill/>
            <a:ln w="15875">
              <a:solidFill>
                <a:srgbClr val="000000"/>
              </a:solidFill>
              <a:round/>
              <a:headEnd/>
              <a:tailEnd/>
            </a:ln>
          </p:spPr>
          <p:txBody>
            <a:bodyPr/>
            <a:lstStyle/>
            <a:p>
              <a:endParaRPr lang="zh-CN" altLang="en-US"/>
            </a:p>
          </p:txBody>
        </p:sp>
        <p:sp>
          <p:nvSpPr>
            <p:cNvPr id="40969" name="Rectangle 210"/>
            <p:cNvSpPr>
              <a:spLocks noChangeArrowheads="1"/>
            </p:cNvSpPr>
            <p:nvPr/>
          </p:nvSpPr>
          <p:spPr bwMode="auto">
            <a:xfrm>
              <a:off x="3631" y="2132"/>
              <a:ext cx="99" cy="87"/>
            </a:xfrm>
            <a:prstGeom prst="rect">
              <a:avLst/>
            </a:prstGeom>
            <a:solidFill>
              <a:srgbClr val="CCFFCC"/>
            </a:solidFill>
            <a:ln w="9525">
              <a:noFill/>
              <a:miter lim="800000"/>
              <a:headEnd/>
              <a:tailEnd/>
            </a:ln>
          </p:spPr>
          <p:txBody>
            <a:bodyPr/>
            <a:lstStyle/>
            <a:p>
              <a:endParaRPr lang="zh-CN" altLang="en-US"/>
            </a:p>
          </p:txBody>
        </p:sp>
        <p:sp>
          <p:nvSpPr>
            <p:cNvPr id="40970" name="Line 211"/>
            <p:cNvSpPr>
              <a:spLocks noChangeShapeType="1"/>
            </p:cNvSpPr>
            <p:nvPr/>
          </p:nvSpPr>
          <p:spPr bwMode="auto">
            <a:xfrm flipV="1">
              <a:off x="3671" y="2141"/>
              <a:ext cx="1" cy="26"/>
            </a:xfrm>
            <a:prstGeom prst="line">
              <a:avLst/>
            </a:prstGeom>
            <a:noFill/>
            <a:ln w="15875">
              <a:solidFill>
                <a:srgbClr val="000000"/>
              </a:solidFill>
              <a:round/>
              <a:headEnd/>
              <a:tailEnd/>
            </a:ln>
          </p:spPr>
          <p:txBody>
            <a:bodyPr/>
            <a:lstStyle/>
            <a:p>
              <a:endParaRPr lang="zh-CN" altLang="en-US"/>
            </a:p>
          </p:txBody>
        </p:sp>
        <p:sp>
          <p:nvSpPr>
            <p:cNvPr id="40971" name="Line 212"/>
            <p:cNvSpPr>
              <a:spLocks noChangeShapeType="1"/>
            </p:cNvSpPr>
            <p:nvPr/>
          </p:nvSpPr>
          <p:spPr bwMode="auto">
            <a:xfrm>
              <a:off x="3671" y="2167"/>
              <a:ext cx="1" cy="26"/>
            </a:xfrm>
            <a:prstGeom prst="line">
              <a:avLst/>
            </a:prstGeom>
            <a:noFill/>
            <a:ln w="15875">
              <a:solidFill>
                <a:srgbClr val="000000"/>
              </a:solidFill>
              <a:round/>
              <a:headEnd/>
              <a:tailEnd/>
            </a:ln>
          </p:spPr>
          <p:txBody>
            <a:bodyPr/>
            <a:lstStyle/>
            <a:p>
              <a:endParaRPr lang="zh-CN" altLang="en-US"/>
            </a:p>
          </p:txBody>
        </p:sp>
        <p:sp>
          <p:nvSpPr>
            <p:cNvPr id="40972" name="Line 213"/>
            <p:cNvSpPr>
              <a:spLocks noChangeShapeType="1"/>
            </p:cNvSpPr>
            <p:nvPr/>
          </p:nvSpPr>
          <p:spPr bwMode="auto">
            <a:xfrm flipH="1">
              <a:off x="3641" y="2167"/>
              <a:ext cx="30" cy="1"/>
            </a:xfrm>
            <a:prstGeom prst="line">
              <a:avLst/>
            </a:prstGeom>
            <a:noFill/>
            <a:ln w="15875">
              <a:solidFill>
                <a:srgbClr val="000000"/>
              </a:solidFill>
              <a:round/>
              <a:headEnd/>
              <a:tailEnd/>
            </a:ln>
          </p:spPr>
          <p:txBody>
            <a:bodyPr/>
            <a:lstStyle/>
            <a:p>
              <a:endParaRPr lang="zh-CN" altLang="en-US"/>
            </a:p>
          </p:txBody>
        </p:sp>
        <p:sp>
          <p:nvSpPr>
            <p:cNvPr id="40973" name="Line 214"/>
            <p:cNvSpPr>
              <a:spLocks noChangeShapeType="1"/>
            </p:cNvSpPr>
            <p:nvPr/>
          </p:nvSpPr>
          <p:spPr bwMode="auto">
            <a:xfrm>
              <a:off x="3671" y="2167"/>
              <a:ext cx="29" cy="1"/>
            </a:xfrm>
            <a:prstGeom prst="line">
              <a:avLst/>
            </a:prstGeom>
            <a:noFill/>
            <a:ln w="15875">
              <a:solidFill>
                <a:srgbClr val="000000"/>
              </a:solidFill>
              <a:round/>
              <a:headEnd/>
              <a:tailEnd/>
            </a:ln>
          </p:spPr>
          <p:txBody>
            <a:bodyPr/>
            <a:lstStyle/>
            <a:p>
              <a:endParaRPr lang="zh-CN" altLang="en-US"/>
            </a:p>
          </p:txBody>
        </p:sp>
        <p:sp>
          <p:nvSpPr>
            <p:cNvPr id="40974" name="Rectangle 215"/>
            <p:cNvSpPr>
              <a:spLocks noChangeArrowheads="1"/>
            </p:cNvSpPr>
            <p:nvPr/>
          </p:nvSpPr>
          <p:spPr bwMode="auto">
            <a:xfrm>
              <a:off x="3918" y="1984"/>
              <a:ext cx="100" cy="87"/>
            </a:xfrm>
            <a:prstGeom prst="rect">
              <a:avLst/>
            </a:prstGeom>
            <a:solidFill>
              <a:srgbClr val="CCFFCC"/>
            </a:solidFill>
            <a:ln w="9525">
              <a:noFill/>
              <a:miter lim="800000"/>
              <a:headEnd/>
              <a:tailEnd/>
            </a:ln>
          </p:spPr>
          <p:txBody>
            <a:bodyPr/>
            <a:lstStyle/>
            <a:p>
              <a:endParaRPr lang="zh-CN" altLang="en-US"/>
            </a:p>
          </p:txBody>
        </p:sp>
        <p:sp>
          <p:nvSpPr>
            <p:cNvPr id="40975" name="Line 216"/>
            <p:cNvSpPr>
              <a:spLocks noChangeShapeType="1"/>
            </p:cNvSpPr>
            <p:nvPr/>
          </p:nvSpPr>
          <p:spPr bwMode="auto">
            <a:xfrm flipV="1">
              <a:off x="3958" y="1993"/>
              <a:ext cx="1" cy="26"/>
            </a:xfrm>
            <a:prstGeom prst="line">
              <a:avLst/>
            </a:prstGeom>
            <a:noFill/>
            <a:ln w="15875">
              <a:solidFill>
                <a:srgbClr val="000000"/>
              </a:solidFill>
              <a:round/>
              <a:headEnd/>
              <a:tailEnd/>
            </a:ln>
          </p:spPr>
          <p:txBody>
            <a:bodyPr/>
            <a:lstStyle/>
            <a:p>
              <a:endParaRPr lang="zh-CN" altLang="en-US"/>
            </a:p>
          </p:txBody>
        </p:sp>
        <p:sp>
          <p:nvSpPr>
            <p:cNvPr id="40976" name="Line 217"/>
            <p:cNvSpPr>
              <a:spLocks noChangeShapeType="1"/>
            </p:cNvSpPr>
            <p:nvPr/>
          </p:nvSpPr>
          <p:spPr bwMode="auto">
            <a:xfrm>
              <a:off x="3958" y="2019"/>
              <a:ext cx="1" cy="26"/>
            </a:xfrm>
            <a:prstGeom prst="line">
              <a:avLst/>
            </a:prstGeom>
            <a:noFill/>
            <a:ln w="15875">
              <a:solidFill>
                <a:srgbClr val="000000"/>
              </a:solidFill>
              <a:round/>
              <a:headEnd/>
              <a:tailEnd/>
            </a:ln>
          </p:spPr>
          <p:txBody>
            <a:bodyPr/>
            <a:lstStyle/>
            <a:p>
              <a:endParaRPr lang="zh-CN" altLang="en-US"/>
            </a:p>
          </p:txBody>
        </p:sp>
        <p:sp>
          <p:nvSpPr>
            <p:cNvPr id="40977" name="Line 218"/>
            <p:cNvSpPr>
              <a:spLocks noChangeShapeType="1"/>
            </p:cNvSpPr>
            <p:nvPr/>
          </p:nvSpPr>
          <p:spPr bwMode="auto">
            <a:xfrm flipH="1">
              <a:off x="3928" y="2019"/>
              <a:ext cx="30" cy="1"/>
            </a:xfrm>
            <a:prstGeom prst="line">
              <a:avLst/>
            </a:prstGeom>
            <a:noFill/>
            <a:ln w="15875">
              <a:solidFill>
                <a:srgbClr val="000000"/>
              </a:solidFill>
              <a:round/>
              <a:headEnd/>
              <a:tailEnd/>
            </a:ln>
          </p:spPr>
          <p:txBody>
            <a:bodyPr/>
            <a:lstStyle/>
            <a:p>
              <a:endParaRPr lang="zh-CN" altLang="en-US"/>
            </a:p>
          </p:txBody>
        </p:sp>
        <p:sp>
          <p:nvSpPr>
            <p:cNvPr id="40978" name="Line 219"/>
            <p:cNvSpPr>
              <a:spLocks noChangeShapeType="1"/>
            </p:cNvSpPr>
            <p:nvPr/>
          </p:nvSpPr>
          <p:spPr bwMode="auto">
            <a:xfrm>
              <a:off x="3958" y="2019"/>
              <a:ext cx="30" cy="1"/>
            </a:xfrm>
            <a:prstGeom prst="line">
              <a:avLst/>
            </a:prstGeom>
            <a:noFill/>
            <a:ln w="15875">
              <a:solidFill>
                <a:srgbClr val="000000"/>
              </a:solidFill>
              <a:round/>
              <a:headEnd/>
              <a:tailEnd/>
            </a:ln>
          </p:spPr>
          <p:txBody>
            <a:bodyPr/>
            <a:lstStyle/>
            <a:p>
              <a:endParaRPr lang="zh-CN" altLang="en-US"/>
            </a:p>
          </p:txBody>
        </p:sp>
        <p:sp>
          <p:nvSpPr>
            <p:cNvPr id="40979" name="Rectangle 220"/>
            <p:cNvSpPr>
              <a:spLocks noChangeArrowheads="1"/>
            </p:cNvSpPr>
            <p:nvPr/>
          </p:nvSpPr>
          <p:spPr bwMode="auto">
            <a:xfrm>
              <a:off x="4206" y="1836"/>
              <a:ext cx="99" cy="87"/>
            </a:xfrm>
            <a:prstGeom prst="rect">
              <a:avLst/>
            </a:prstGeom>
            <a:solidFill>
              <a:srgbClr val="CCFFCC"/>
            </a:solidFill>
            <a:ln w="9525">
              <a:noFill/>
              <a:miter lim="800000"/>
              <a:headEnd/>
              <a:tailEnd/>
            </a:ln>
          </p:spPr>
          <p:txBody>
            <a:bodyPr/>
            <a:lstStyle/>
            <a:p>
              <a:endParaRPr lang="zh-CN" altLang="en-US"/>
            </a:p>
          </p:txBody>
        </p:sp>
        <p:sp>
          <p:nvSpPr>
            <p:cNvPr id="40980" name="Line 221"/>
            <p:cNvSpPr>
              <a:spLocks noChangeShapeType="1"/>
            </p:cNvSpPr>
            <p:nvPr/>
          </p:nvSpPr>
          <p:spPr bwMode="auto">
            <a:xfrm flipV="1">
              <a:off x="4246" y="1845"/>
              <a:ext cx="1" cy="26"/>
            </a:xfrm>
            <a:prstGeom prst="line">
              <a:avLst/>
            </a:prstGeom>
            <a:noFill/>
            <a:ln w="15875">
              <a:solidFill>
                <a:srgbClr val="000000"/>
              </a:solidFill>
              <a:round/>
              <a:headEnd/>
              <a:tailEnd/>
            </a:ln>
          </p:spPr>
          <p:txBody>
            <a:bodyPr/>
            <a:lstStyle/>
            <a:p>
              <a:endParaRPr lang="zh-CN" altLang="en-US"/>
            </a:p>
          </p:txBody>
        </p:sp>
        <p:sp>
          <p:nvSpPr>
            <p:cNvPr id="40981" name="Line 222"/>
            <p:cNvSpPr>
              <a:spLocks noChangeShapeType="1"/>
            </p:cNvSpPr>
            <p:nvPr/>
          </p:nvSpPr>
          <p:spPr bwMode="auto">
            <a:xfrm>
              <a:off x="4246" y="1871"/>
              <a:ext cx="1" cy="26"/>
            </a:xfrm>
            <a:prstGeom prst="line">
              <a:avLst/>
            </a:prstGeom>
            <a:noFill/>
            <a:ln w="15875">
              <a:solidFill>
                <a:srgbClr val="000000"/>
              </a:solidFill>
              <a:round/>
              <a:headEnd/>
              <a:tailEnd/>
            </a:ln>
          </p:spPr>
          <p:txBody>
            <a:bodyPr/>
            <a:lstStyle/>
            <a:p>
              <a:endParaRPr lang="zh-CN" altLang="en-US"/>
            </a:p>
          </p:txBody>
        </p:sp>
        <p:sp>
          <p:nvSpPr>
            <p:cNvPr id="40982" name="Line 223"/>
            <p:cNvSpPr>
              <a:spLocks noChangeShapeType="1"/>
            </p:cNvSpPr>
            <p:nvPr/>
          </p:nvSpPr>
          <p:spPr bwMode="auto">
            <a:xfrm flipH="1">
              <a:off x="4216" y="1871"/>
              <a:ext cx="30" cy="1"/>
            </a:xfrm>
            <a:prstGeom prst="line">
              <a:avLst/>
            </a:prstGeom>
            <a:noFill/>
            <a:ln w="15875">
              <a:solidFill>
                <a:srgbClr val="000000"/>
              </a:solidFill>
              <a:round/>
              <a:headEnd/>
              <a:tailEnd/>
            </a:ln>
          </p:spPr>
          <p:txBody>
            <a:bodyPr/>
            <a:lstStyle/>
            <a:p>
              <a:endParaRPr lang="zh-CN" altLang="en-US"/>
            </a:p>
          </p:txBody>
        </p:sp>
        <p:sp>
          <p:nvSpPr>
            <p:cNvPr id="40983" name="Line 224"/>
            <p:cNvSpPr>
              <a:spLocks noChangeShapeType="1"/>
            </p:cNvSpPr>
            <p:nvPr/>
          </p:nvSpPr>
          <p:spPr bwMode="auto">
            <a:xfrm>
              <a:off x="4246" y="1871"/>
              <a:ext cx="29" cy="1"/>
            </a:xfrm>
            <a:prstGeom prst="line">
              <a:avLst/>
            </a:prstGeom>
            <a:noFill/>
            <a:ln w="15875">
              <a:solidFill>
                <a:srgbClr val="000000"/>
              </a:solidFill>
              <a:round/>
              <a:headEnd/>
              <a:tailEnd/>
            </a:ln>
          </p:spPr>
          <p:txBody>
            <a:bodyPr/>
            <a:lstStyle/>
            <a:p>
              <a:endParaRPr lang="zh-CN" altLang="en-US"/>
            </a:p>
          </p:txBody>
        </p:sp>
        <p:sp>
          <p:nvSpPr>
            <p:cNvPr id="40984" name="Freeform 225"/>
            <p:cNvSpPr>
              <a:spLocks/>
            </p:cNvSpPr>
            <p:nvPr/>
          </p:nvSpPr>
          <p:spPr bwMode="auto">
            <a:xfrm>
              <a:off x="2491" y="2541"/>
              <a:ext cx="59" cy="53"/>
            </a:xfrm>
            <a:custGeom>
              <a:avLst/>
              <a:gdLst>
                <a:gd name="T0" fmla="*/ 30 w 59"/>
                <a:gd name="T1" fmla="*/ 0 h 53"/>
                <a:gd name="T2" fmla="*/ 59 w 59"/>
                <a:gd name="T3" fmla="*/ 27 h 53"/>
                <a:gd name="T4" fmla="*/ 30 w 59"/>
                <a:gd name="T5" fmla="*/ 53 h 53"/>
                <a:gd name="T6" fmla="*/ 0 w 59"/>
                <a:gd name="T7" fmla="*/ 27 h 53"/>
                <a:gd name="T8" fmla="*/ 30 w 59"/>
                <a:gd name="T9" fmla="*/ 0 h 53"/>
                <a:gd name="T10" fmla="*/ 0 60000 65536"/>
                <a:gd name="T11" fmla="*/ 0 60000 65536"/>
                <a:gd name="T12" fmla="*/ 0 60000 65536"/>
                <a:gd name="T13" fmla="*/ 0 60000 65536"/>
                <a:gd name="T14" fmla="*/ 0 60000 65536"/>
                <a:gd name="T15" fmla="*/ 0 w 59"/>
                <a:gd name="T16" fmla="*/ 0 h 53"/>
                <a:gd name="T17" fmla="*/ 59 w 59"/>
                <a:gd name="T18" fmla="*/ 53 h 53"/>
              </a:gdLst>
              <a:ahLst/>
              <a:cxnLst>
                <a:cxn ang="T10">
                  <a:pos x="T0" y="T1"/>
                </a:cxn>
                <a:cxn ang="T11">
                  <a:pos x="T2" y="T3"/>
                </a:cxn>
                <a:cxn ang="T12">
                  <a:pos x="T4" y="T5"/>
                </a:cxn>
                <a:cxn ang="T13">
                  <a:pos x="T6" y="T7"/>
                </a:cxn>
                <a:cxn ang="T14">
                  <a:pos x="T8" y="T9"/>
                </a:cxn>
              </a:cxnLst>
              <a:rect l="T15" t="T16" r="T17" b="T18"/>
              <a:pathLst>
                <a:path w="59" h="53">
                  <a:moveTo>
                    <a:pt x="30" y="0"/>
                  </a:moveTo>
                  <a:lnTo>
                    <a:pt x="59" y="27"/>
                  </a:lnTo>
                  <a:lnTo>
                    <a:pt x="30" y="53"/>
                  </a:lnTo>
                  <a:lnTo>
                    <a:pt x="0" y="27"/>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85" name="Freeform 226"/>
            <p:cNvSpPr>
              <a:spLocks/>
            </p:cNvSpPr>
            <p:nvPr/>
          </p:nvSpPr>
          <p:spPr bwMode="auto">
            <a:xfrm>
              <a:off x="2778" y="2454"/>
              <a:ext cx="60" cy="53"/>
            </a:xfrm>
            <a:custGeom>
              <a:avLst/>
              <a:gdLst>
                <a:gd name="T0" fmla="*/ 30 w 60"/>
                <a:gd name="T1" fmla="*/ 0 h 53"/>
                <a:gd name="T2" fmla="*/ 60 w 60"/>
                <a:gd name="T3" fmla="*/ 27 h 53"/>
                <a:gd name="T4" fmla="*/ 30 w 60"/>
                <a:gd name="T5" fmla="*/ 53 h 53"/>
                <a:gd name="T6" fmla="*/ 0 w 60"/>
                <a:gd name="T7" fmla="*/ 27 h 53"/>
                <a:gd name="T8" fmla="*/ 30 w 60"/>
                <a:gd name="T9" fmla="*/ 0 h 53"/>
                <a:gd name="T10" fmla="*/ 0 60000 65536"/>
                <a:gd name="T11" fmla="*/ 0 60000 65536"/>
                <a:gd name="T12" fmla="*/ 0 60000 65536"/>
                <a:gd name="T13" fmla="*/ 0 60000 65536"/>
                <a:gd name="T14" fmla="*/ 0 60000 65536"/>
                <a:gd name="T15" fmla="*/ 0 w 60"/>
                <a:gd name="T16" fmla="*/ 0 h 53"/>
                <a:gd name="T17" fmla="*/ 60 w 60"/>
                <a:gd name="T18" fmla="*/ 53 h 53"/>
              </a:gdLst>
              <a:ahLst/>
              <a:cxnLst>
                <a:cxn ang="T10">
                  <a:pos x="T0" y="T1"/>
                </a:cxn>
                <a:cxn ang="T11">
                  <a:pos x="T2" y="T3"/>
                </a:cxn>
                <a:cxn ang="T12">
                  <a:pos x="T4" y="T5"/>
                </a:cxn>
                <a:cxn ang="T13">
                  <a:pos x="T6" y="T7"/>
                </a:cxn>
                <a:cxn ang="T14">
                  <a:pos x="T8" y="T9"/>
                </a:cxn>
              </a:cxnLst>
              <a:rect l="T15" t="T16" r="T17" b="T18"/>
              <a:pathLst>
                <a:path w="60" h="53">
                  <a:moveTo>
                    <a:pt x="30" y="0"/>
                  </a:moveTo>
                  <a:lnTo>
                    <a:pt x="60" y="27"/>
                  </a:lnTo>
                  <a:lnTo>
                    <a:pt x="30" y="53"/>
                  </a:lnTo>
                  <a:lnTo>
                    <a:pt x="0" y="27"/>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86" name="Freeform 227"/>
            <p:cNvSpPr>
              <a:spLocks/>
            </p:cNvSpPr>
            <p:nvPr/>
          </p:nvSpPr>
          <p:spPr bwMode="auto">
            <a:xfrm>
              <a:off x="3066" y="2359"/>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87" name="Freeform 228"/>
            <p:cNvSpPr>
              <a:spLocks/>
            </p:cNvSpPr>
            <p:nvPr/>
          </p:nvSpPr>
          <p:spPr bwMode="auto">
            <a:xfrm>
              <a:off x="3353" y="2263"/>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88" name="Freeform 229"/>
            <p:cNvSpPr>
              <a:spLocks/>
            </p:cNvSpPr>
            <p:nvPr/>
          </p:nvSpPr>
          <p:spPr bwMode="auto">
            <a:xfrm>
              <a:off x="3641" y="2132"/>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89" name="Freeform 230"/>
            <p:cNvSpPr>
              <a:spLocks/>
            </p:cNvSpPr>
            <p:nvPr/>
          </p:nvSpPr>
          <p:spPr bwMode="auto">
            <a:xfrm>
              <a:off x="3928" y="1984"/>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90" name="Rectangle 231"/>
            <p:cNvSpPr>
              <a:spLocks noChangeArrowheads="1"/>
            </p:cNvSpPr>
            <p:nvPr/>
          </p:nvSpPr>
          <p:spPr bwMode="auto">
            <a:xfrm>
              <a:off x="2491" y="2533"/>
              <a:ext cx="59" cy="52"/>
            </a:xfrm>
            <a:prstGeom prst="rect">
              <a:avLst/>
            </a:prstGeom>
            <a:solidFill>
              <a:srgbClr val="CCFFCC"/>
            </a:solidFill>
            <a:ln w="15875">
              <a:solidFill>
                <a:srgbClr val="000000"/>
              </a:solidFill>
              <a:miter lim="800000"/>
              <a:headEnd/>
              <a:tailEnd/>
            </a:ln>
          </p:spPr>
          <p:txBody>
            <a:bodyPr/>
            <a:lstStyle/>
            <a:p>
              <a:endParaRPr lang="zh-CN" altLang="en-US"/>
            </a:p>
          </p:txBody>
        </p:sp>
        <p:sp>
          <p:nvSpPr>
            <p:cNvPr id="40991" name="Rectangle 232"/>
            <p:cNvSpPr>
              <a:spLocks noChangeArrowheads="1"/>
            </p:cNvSpPr>
            <p:nvPr/>
          </p:nvSpPr>
          <p:spPr bwMode="auto">
            <a:xfrm>
              <a:off x="2778" y="2437"/>
              <a:ext cx="60" cy="52"/>
            </a:xfrm>
            <a:prstGeom prst="rect">
              <a:avLst/>
            </a:prstGeom>
            <a:solidFill>
              <a:srgbClr val="CCFFCC"/>
            </a:solidFill>
            <a:ln w="15875">
              <a:solidFill>
                <a:srgbClr val="000000"/>
              </a:solidFill>
              <a:miter lim="800000"/>
              <a:headEnd/>
              <a:tailEnd/>
            </a:ln>
          </p:spPr>
          <p:txBody>
            <a:bodyPr/>
            <a:lstStyle/>
            <a:p>
              <a:endParaRPr lang="zh-CN" altLang="en-US"/>
            </a:p>
          </p:txBody>
        </p:sp>
        <p:sp>
          <p:nvSpPr>
            <p:cNvPr id="40992" name="Rectangle 233"/>
            <p:cNvSpPr>
              <a:spLocks noChangeArrowheads="1"/>
            </p:cNvSpPr>
            <p:nvPr/>
          </p:nvSpPr>
          <p:spPr bwMode="auto">
            <a:xfrm>
              <a:off x="3066" y="2341"/>
              <a:ext cx="59" cy="52"/>
            </a:xfrm>
            <a:prstGeom prst="rect">
              <a:avLst/>
            </a:prstGeom>
            <a:solidFill>
              <a:srgbClr val="CCFFCC"/>
            </a:solidFill>
            <a:ln w="15875">
              <a:solidFill>
                <a:srgbClr val="000000"/>
              </a:solidFill>
              <a:miter lim="800000"/>
              <a:headEnd/>
              <a:tailEnd/>
            </a:ln>
          </p:spPr>
          <p:txBody>
            <a:bodyPr/>
            <a:lstStyle/>
            <a:p>
              <a:endParaRPr lang="zh-CN" altLang="en-US"/>
            </a:p>
          </p:txBody>
        </p:sp>
        <p:sp>
          <p:nvSpPr>
            <p:cNvPr id="40993" name="Rectangle 234"/>
            <p:cNvSpPr>
              <a:spLocks noChangeArrowheads="1"/>
            </p:cNvSpPr>
            <p:nvPr/>
          </p:nvSpPr>
          <p:spPr bwMode="auto">
            <a:xfrm>
              <a:off x="3353" y="2245"/>
              <a:ext cx="60" cy="53"/>
            </a:xfrm>
            <a:prstGeom prst="rect">
              <a:avLst/>
            </a:prstGeom>
            <a:solidFill>
              <a:srgbClr val="CCFFCC"/>
            </a:solidFill>
            <a:ln w="15875">
              <a:solidFill>
                <a:srgbClr val="000000"/>
              </a:solidFill>
              <a:miter lim="800000"/>
              <a:headEnd/>
              <a:tailEnd/>
            </a:ln>
          </p:spPr>
          <p:txBody>
            <a:bodyPr/>
            <a:lstStyle/>
            <a:p>
              <a:endParaRPr lang="zh-CN" altLang="en-US"/>
            </a:p>
          </p:txBody>
        </p:sp>
        <p:sp>
          <p:nvSpPr>
            <p:cNvPr id="40994" name="Rectangle 235"/>
            <p:cNvSpPr>
              <a:spLocks noChangeArrowheads="1"/>
            </p:cNvSpPr>
            <p:nvPr/>
          </p:nvSpPr>
          <p:spPr bwMode="auto">
            <a:xfrm>
              <a:off x="3641" y="2106"/>
              <a:ext cx="59" cy="52"/>
            </a:xfrm>
            <a:prstGeom prst="rect">
              <a:avLst/>
            </a:prstGeom>
            <a:solidFill>
              <a:srgbClr val="CCFFCC"/>
            </a:solidFill>
            <a:ln w="15875">
              <a:solidFill>
                <a:srgbClr val="000000"/>
              </a:solidFill>
              <a:miter lim="800000"/>
              <a:headEnd/>
              <a:tailEnd/>
            </a:ln>
          </p:spPr>
          <p:txBody>
            <a:bodyPr/>
            <a:lstStyle/>
            <a:p>
              <a:endParaRPr lang="zh-CN" altLang="en-US"/>
            </a:p>
          </p:txBody>
        </p:sp>
        <p:sp>
          <p:nvSpPr>
            <p:cNvPr id="40995" name="Freeform 236"/>
            <p:cNvSpPr>
              <a:spLocks/>
            </p:cNvSpPr>
            <p:nvPr/>
          </p:nvSpPr>
          <p:spPr bwMode="auto">
            <a:xfrm>
              <a:off x="2778" y="2428"/>
              <a:ext cx="60" cy="53"/>
            </a:xfrm>
            <a:custGeom>
              <a:avLst/>
              <a:gdLst>
                <a:gd name="T0" fmla="*/ 30 w 60"/>
                <a:gd name="T1" fmla="*/ 0 h 53"/>
                <a:gd name="T2" fmla="*/ 60 w 60"/>
                <a:gd name="T3" fmla="*/ 53 h 53"/>
                <a:gd name="T4" fmla="*/ 0 w 60"/>
                <a:gd name="T5" fmla="*/ 53 h 53"/>
                <a:gd name="T6" fmla="*/ 30 w 60"/>
                <a:gd name="T7" fmla="*/ 0 h 53"/>
                <a:gd name="T8" fmla="*/ 0 60000 65536"/>
                <a:gd name="T9" fmla="*/ 0 60000 65536"/>
                <a:gd name="T10" fmla="*/ 0 60000 65536"/>
                <a:gd name="T11" fmla="*/ 0 60000 65536"/>
                <a:gd name="T12" fmla="*/ 0 w 60"/>
                <a:gd name="T13" fmla="*/ 0 h 53"/>
                <a:gd name="T14" fmla="*/ 60 w 60"/>
                <a:gd name="T15" fmla="*/ 53 h 53"/>
              </a:gdLst>
              <a:ahLst/>
              <a:cxnLst>
                <a:cxn ang="T8">
                  <a:pos x="T0" y="T1"/>
                </a:cxn>
                <a:cxn ang="T9">
                  <a:pos x="T2" y="T3"/>
                </a:cxn>
                <a:cxn ang="T10">
                  <a:pos x="T4" y="T5"/>
                </a:cxn>
                <a:cxn ang="T11">
                  <a:pos x="T6" y="T7"/>
                </a:cxn>
              </a:cxnLst>
              <a:rect l="T12" t="T13" r="T14" b="T15"/>
              <a:pathLst>
                <a:path w="60" h="53">
                  <a:moveTo>
                    <a:pt x="30" y="0"/>
                  </a:moveTo>
                  <a:lnTo>
                    <a:pt x="60" y="53"/>
                  </a:lnTo>
                  <a:lnTo>
                    <a:pt x="0" y="53"/>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96" name="Freeform 237"/>
            <p:cNvSpPr>
              <a:spLocks/>
            </p:cNvSpPr>
            <p:nvPr/>
          </p:nvSpPr>
          <p:spPr bwMode="auto">
            <a:xfrm>
              <a:off x="3066" y="2324"/>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97" name="Freeform 238"/>
            <p:cNvSpPr>
              <a:spLocks/>
            </p:cNvSpPr>
            <p:nvPr/>
          </p:nvSpPr>
          <p:spPr bwMode="auto">
            <a:xfrm>
              <a:off x="3353" y="2210"/>
              <a:ext cx="60" cy="53"/>
            </a:xfrm>
            <a:custGeom>
              <a:avLst/>
              <a:gdLst>
                <a:gd name="T0" fmla="*/ 30 w 60"/>
                <a:gd name="T1" fmla="*/ 0 h 53"/>
                <a:gd name="T2" fmla="*/ 60 w 60"/>
                <a:gd name="T3" fmla="*/ 53 h 53"/>
                <a:gd name="T4" fmla="*/ 0 w 60"/>
                <a:gd name="T5" fmla="*/ 53 h 53"/>
                <a:gd name="T6" fmla="*/ 30 w 60"/>
                <a:gd name="T7" fmla="*/ 0 h 53"/>
                <a:gd name="T8" fmla="*/ 0 60000 65536"/>
                <a:gd name="T9" fmla="*/ 0 60000 65536"/>
                <a:gd name="T10" fmla="*/ 0 60000 65536"/>
                <a:gd name="T11" fmla="*/ 0 60000 65536"/>
                <a:gd name="T12" fmla="*/ 0 w 60"/>
                <a:gd name="T13" fmla="*/ 0 h 53"/>
                <a:gd name="T14" fmla="*/ 60 w 60"/>
                <a:gd name="T15" fmla="*/ 53 h 53"/>
              </a:gdLst>
              <a:ahLst/>
              <a:cxnLst>
                <a:cxn ang="T8">
                  <a:pos x="T0" y="T1"/>
                </a:cxn>
                <a:cxn ang="T9">
                  <a:pos x="T2" y="T3"/>
                </a:cxn>
                <a:cxn ang="T10">
                  <a:pos x="T4" y="T5"/>
                </a:cxn>
                <a:cxn ang="T11">
                  <a:pos x="T6" y="T7"/>
                </a:cxn>
              </a:cxnLst>
              <a:rect l="T12" t="T13" r="T14" b="T15"/>
              <a:pathLst>
                <a:path w="60" h="53">
                  <a:moveTo>
                    <a:pt x="30" y="0"/>
                  </a:moveTo>
                  <a:lnTo>
                    <a:pt x="60" y="53"/>
                  </a:lnTo>
                  <a:lnTo>
                    <a:pt x="0" y="53"/>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98" name="Freeform 239"/>
            <p:cNvSpPr>
              <a:spLocks/>
            </p:cNvSpPr>
            <p:nvPr/>
          </p:nvSpPr>
          <p:spPr bwMode="auto">
            <a:xfrm>
              <a:off x="3641" y="2097"/>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solidFill>
              <a:srgbClr val="CCFFCC"/>
            </a:solidFill>
            <a:ln w="15875">
              <a:solidFill>
                <a:srgbClr val="000000"/>
              </a:solidFill>
              <a:round/>
              <a:headEnd/>
              <a:tailEnd/>
            </a:ln>
          </p:spPr>
          <p:txBody>
            <a:bodyPr/>
            <a:lstStyle/>
            <a:p>
              <a:endParaRPr lang="zh-CN" altLang="en-US"/>
            </a:p>
          </p:txBody>
        </p:sp>
        <p:sp>
          <p:nvSpPr>
            <p:cNvPr id="40999" name="Rectangle 240"/>
            <p:cNvSpPr>
              <a:spLocks noChangeArrowheads="1"/>
            </p:cNvSpPr>
            <p:nvPr/>
          </p:nvSpPr>
          <p:spPr bwMode="auto">
            <a:xfrm>
              <a:off x="2768" y="2393"/>
              <a:ext cx="100" cy="88"/>
            </a:xfrm>
            <a:prstGeom prst="rect">
              <a:avLst/>
            </a:prstGeom>
            <a:solidFill>
              <a:srgbClr val="CCFFCC"/>
            </a:solidFill>
            <a:ln w="9525">
              <a:noFill/>
              <a:miter lim="800000"/>
              <a:headEnd/>
              <a:tailEnd/>
            </a:ln>
          </p:spPr>
          <p:txBody>
            <a:bodyPr/>
            <a:lstStyle/>
            <a:p>
              <a:endParaRPr lang="zh-CN" altLang="en-US"/>
            </a:p>
          </p:txBody>
        </p:sp>
        <p:sp>
          <p:nvSpPr>
            <p:cNvPr id="41000" name="Line 241"/>
            <p:cNvSpPr>
              <a:spLocks noChangeShapeType="1"/>
            </p:cNvSpPr>
            <p:nvPr/>
          </p:nvSpPr>
          <p:spPr bwMode="auto">
            <a:xfrm flipH="1" flipV="1">
              <a:off x="2778" y="2402"/>
              <a:ext cx="30" cy="26"/>
            </a:xfrm>
            <a:prstGeom prst="line">
              <a:avLst/>
            </a:prstGeom>
            <a:noFill/>
            <a:ln w="15875">
              <a:solidFill>
                <a:srgbClr val="000000"/>
              </a:solidFill>
              <a:round/>
              <a:headEnd/>
              <a:tailEnd/>
            </a:ln>
          </p:spPr>
          <p:txBody>
            <a:bodyPr/>
            <a:lstStyle/>
            <a:p>
              <a:endParaRPr lang="zh-CN" altLang="en-US"/>
            </a:p>
          </p:txBody>
        </p:sp>
        <p:sp>
          <p:nvSpPr>
            <p:cNvPr id="41001" name="Line 242"/>
            <p:cNvSpPr>
              <a:spLocks noChangeShapeType="1"/>
            </p:cNvSpPr>
            <p:nvPr/>
          </p:nvSpPr>
          <p:spPr bwMode="auto">
            <a:xfrm>
              <a:off x="2808" y="2428"/>
              <a:ext cx="30" cy="26"/>
            </a:xfrm>
            <a:prstGeom prst="line">
              <a:avLst/>
            </a:prstGeom>
            <a:noFill/>
            <a:ln w="15875">
              <a:solidFill>
                <a:srgbClr val="000000"/>
              </a:solidFill>
              <a:round/>
              <a:headEnd/>
              <a:tailEnd/>
            </a:ln>
          </p:spPr>
          <p:txBody>
            <a:bodyPr/>
            <a:lstStyle/>
            <a:p>
              <a:endParaRPr lang="zh-CN" altLang="en-US"/>
            </a:p>
          </p:txBody>
        </p:sp>
        <p:sp>
          <p:nvSpPr>
            <p:cNvPr id="41002" name="Line 243"/>
            <p:cNvSpPr>
              <a:spLocks noChangeShapeType="1"/>
            </p:cNvSpPr>
            <p:nvPr/>
          </p:nvSpPr>
          <p:spPr bwMode="auto">
            <a:xfrm flipH="1">
              <a:off x="2778" y="2428"/>
              <a:ext cx="30" cy="26"/>
            </a:xfrm>
            <a:prstGeom prst="line">
              <a:avLst/>
            </a:prstGeom>
            <a:noFill/>
            <a:ln w="15875">
              <a:solidFill>
                <a:srgbClr val="000000"/>
              </a:solidFill>
              <a:round/>
              <a:headEnd/>
              <a:tailEnd/>
            </a:ln>
          </p:spPr>
          <p:txBody>
            <a:bodyPr/>
            <a:lstStyle/>
            <a:p>
              <a:endParaRPr lang="zh-CN" altLang="en-US"/>
            </a:p>
          </p:txBody>
        </p:sp>
        <p:sp>
          <p:nvSpPr>
            <p:cNvPr id="41003" name="Line 244"/>
            <p:cNvSpPr>
              <a:spLocks noChangeShapeType="1"/>
            </p:cNvSpPr>
            <p:nvPr/>
          </p:nvSpPr>
          <p:spPr bwMode="auto">
            <a:xfrm flipV="1">
              <a:off x="2808" y="2402"/>
              <a:ext cx="30" cy="26"/>
            </a:xfrm>
            <a:prstGeom prst="line">
              <a:avLst/>
            </a:prstGeom>
            <a:noFill/>
            <a:ln w="15875">
              <a:solidFill>
                <a:srgbClr val="000000"/>
              </a:solidFill>
              <a:round/>
              <a:headEnd/>
              <a:tailEnd/>
            </a:ln>
          </p:spPr>
          <p:txBody>
            <a:bodyPr/>
            <a:lstStyle/>
            <a:p>
              <a:endParaRPr lang="zh-CN" altLang="en-US"/>
            </a:p>
          </p:txBody>
        </p:sp>
        <p:sp>
          <p:nvSpPr>
            <p:cNvPr id="41004" name="Rectangle 245"/>
            <p:cNvSpPr>
              <a:spLocks noChangeArrowheads="1"/>
            </p:cNvSpPr>
            <p:nvPr/>
          </p:nvSpPr>
          <p:spPr bwMode="auto">
            <a:xfrm>
              <a:off x="3056" y="2280"/>
              <a:ext cx="99" cy="87"/>
            </a:xfrm>
            <a:prstGeom prst="rect">
              <a:avLst/>
            </a:prstGeom>
            <a:solidFill>
              <a:srgbClr val="CCFFCC"/>
            </a:solidFill>
            <a:ln w="9525">
              <a:noFill/>
              <a:miter lim="800000"/>
              <a:headEnd/>
              <a:tailEnd/>
            </a:ln>
          </p:spPr>
          <p:txBody>
            <a:bodyPr/>
            <a:lstStyle/>
            <a:p>
              <a:endParaRPr lang="zh-CN" altLang="en-US"/>
            </a:p>
          </p:txBody>
        </p:sp>
        <p:sp>
          <p:nvSpPr>
            <p:cNvPr id="41005" name="Line 246"/>
            <p:cNvSpPr>
              <a:spLocks noChangeShapeType="1"/>
            </p:cNvSpPr>
            <p:nvPr/>
          </p:nvSpPr>
          <p:spPr bwMode="auto">
            <a:xfrm flipH="1" flipV="1">
              <a:off x="3066" y="2289"/>
              <a:ext cx="30" cy="26"/>
            </a:xfrm>
            <a:prstGeom prst="line">
              <a:avLst/>
            </a:prstGeom>
            <a:noFill/>
            <a:ln w="15875">
              <a:solidFill>
                <a:srgbClr val="000000"/>
              </a:solidFill>
              <a:round/>
              <a:headEnd/>
              <a:tailEnd/>
            </a:ln>
          </p:spPr>
          <p:txBody>
            <a:bodyPr/>
            <a:lstStyle/>
            <a:p>
              <a:endParaRPr lang="zh-CN" altLang="en-US"/>
            </a:p>
          </p:txBody>
        </p:sp>
        <p:sp>
          <p:nvSpPr>
            <p:cNvPr id="41006" name="Line 247"/>
            <p:cNvSpPr>
              <a:spLocks noChangeShapeType="1"/>
            </p:cNvSpPr>
            <p:nvPr/>
          </p:nvSpPr>
          <p:spPr bwMode="auto">
            <a:xfrm>
              <a:off x="3096" y="2315"/>
              <a:ext cx="29" cy="26"/>
            </a:xfrm>
            <a:prstGeom prst="line">
              <a:avLst/>
            </a:prstGeom>
            <a:noFill/>
            <a:ln w="15875">
              <a:solidFill>
                <a:srgbClr val="000000"/>
              </a:solidFill>
              <a:round/>
              <a:headEnd/>
              <a:tailEnd/>
            </a:ln>
          </p:spPr>
          <p:txBody>
            <a:bodyPr/>
            <a:lstStyle/>
            <a:p>
              <a:endParaRPr lang="zh-CN" altLang="en-US"/>
            </a:p>
          </p:txBody>
        </p:sp>
        <p:sp>
          <p:nvSpPr>
            <p:cNvPr id="41007" name="Line 248"/>
            <p:cNvSpPr>
              <a:spLocks noChangeShapeType="1"/>
            </p:cNvSpPr>
            <p:nvPr/>
          </p:nvSpPr>
          <p:spPr bwMode="auto">
            <a:xfrm flipH="1">
              <a:off x="3066" y="2315"/>
              <a:ext cx="30" cy="26"/>
            </a:xfrm>
            <a:prstGeom prst="line">
              <a:avLst/>
            </a:prstGeom>
            <a:noFill/>
            <a:ln w="15875">
              <a:solidFill>
                <a:srgbClr val="000000"/>
              </a:solidFill>
              <a:round/>
              <a:headEnd/>
              <a:tailEnd/>
            </a:ln>
          </p:spPr>
          <p:txBody>
            <a:bodyPr/>
            <a:lstStyle/>
            <a:p>
              <a:endParaRPr lang="zh-CN" altLang="en-US"/>
            </a:p>
          </p:txBody>
        </p:sp>
        <p:sp>
          <p:nvSpPr>
            <p:cNvPr id="41008" name="Line 249"/>
            <p:cNvSpPr>
              <a:spLocks noChangeShapeType="1"/>
            </p:cNvSpPr>
            <p:nvPr/>
          </p:nvSpPr>
          <p:spPr bwMode="auto">
            <a:xfrm flipV="1">
              <a:off x="3096" y="2289"/>
              <a:ext cx="29" cy="26"/>
            </a:xfrm>
            <a:prstGeom prst="line">
              <a:avLst/>
            </a:prstGeom>
            <a:noFill/>
            <a:ln w="15875">
              <a:solidFill>
                <a:srgbClr val="000000"/>
              </a:solidFill>
              <a:round/>
              <a:headEnd/>
              <a:tailEnd/>
            </a:ln>
          </p:spPr>
          <p:txBody>
            <a:bodyPr/>
            <a:lstStyle/>
            <a:p>
              <a:endParaRPr lang="zh-CN" altLang="en-US"/>
            </a:p>
          </p:txBody>
        </p:sp>
        <p:sp>
          <p:nvSpPr>
            <p:cNvPr id="41009" name="Rectangle 250"/>
            <p:cNvSpPr>
              <a:spLocks noChangeArrowheads="1"/>
            </p:cNvSpPr>
            <p:nvPr/>
          </p:nvSpPr>
          <p:spPr bwMode="auto">
            <a:xfrm>
              <a:off x="3343" y="2167"/>
              <a:ext cx="100" cy="87"/>
            </a:xfrm>
            <a:prstGeom prst="rect">
              <a:avLst/>
            </a:prstGeom>
            <a:solidFill>
              <a:srgbClr val="CCFFCC"/>
            </a:solidFill>
            <a:ln w="9525">
              <a:noFill/>
              <a:miter lim="800000"/>
              <a:headEnd/>
              <a:tailEnd/>
            </a:ln>
          </p:spPr>
          <p:txBody>
            <a:bodyPr/>
            <a:lstStyle/>
            <a:p>
              <a:endParaRPr lang="zh-CN" altLang="en-US"/>
            </a:p>
          </p:txBody>
        </p:sp>
        <p:sp>
          <p:nvSpPr>
            <p:cNvPr id="41010" name="Line 251"/>
            <p:cNvSpPr>
              <a:spLocks noChangeShapeType="1"/>
            </p:cNvSpPr>
            <p:nvPr/>
          </p:nvSpPr>
          <p:spPr bwMode="auto">
            <a:xfrm flipH="1" flipV="1">
              <a:off x="3353" y="2176"/>
              <a:ext cx="30" cy="26"/>
            </a:xfrm>
            <a:prstGeom prst="line">
              <a:avLst/>
            </a:prstGeom>
            <a:noFill/>
            <a:ln w="15875">
              <a:solidFill>
                <a:srgbClr val="000000"/>
              </a:solidFill>
              <a:round/>
              <a:headEnd/>
              <a:tailEnd/>
            </a:ln>
          </p:spPr>
          <p:txBody>
            <a:bodyPr/>
            <a:lstStyle/>
            <a:p>
              <a:endParaRPr lang="zh-CN" altLang="en-US"/>
            </a:p>
          </p:txBody>
        </p:sp>
        <p:sp>
          <p:nvSpPr>
            <p:cNvPr id="41011" name="Line 252"/>
            <p:cNvSpPr>
              <a:spLocks noChangeShapeType="1"/>
            </p:cNvSpPr>
            <p:nvPr/>
          </p:nvSpPr>
          <p:spPr bwMode="auto">
            <a:xfrm>
              <a:off x="3383" y="2202"/>
              <a:ext cx="30" cy="26"/>
            </a:xfrm>
            <a:prstGeom prst="line">
              <a:avLst/>
            </a:prstGeom>
            <a:noFill/>
            <a:ln w="15875">
              <a:solidFill>
                <a:srgbClr val="000000"/>
              </a:solidFill>
              <a:round/>
              <a:headEnd/>
              <a:tailEnd/>
            </a:ln>
          </p:spPr>
          <p:txBody>
            <a:bodyPr/>
            <a:lstStyle/>
            <a:p>
              <a:endParaRPr lang="zh-CN" altLang="en-US"/>
            </a:p>
          </p:txBody>
        </p:sp>
        <p:sp>
          <p:nvSpPr>
            <p:cNvPr id="41012" name="Line 253"/>
            <p:cNvSpPr>
              <a:spLocks noChangeShapeType="1"/>
            </p:cNvSpPr>
            <p:nvPr/>
          </p:nvSpPr>
          <p:spPr bwMode="auto">
            <a:xfrm flipH="1">
              <a:off x="3353" y="2202"/>
              <a:ext cx="30" cy="26"/>
            </a:xfrm>
            <a:prstGeom prst="line">
              <a:avLst/>
            </a:prstGeom>
            <a:noFill/>
            <a:ln w="15875">
              <a:solidFill>
                <a:srgbClr val="000000"/>
              </a:solidFill>
              <a:round/>
              <a:headEnd/>
              <a:tailEnd/>
            </a:ln>
          </p:spPr>
          <p:txBody>
            <a:bodyPr/>
            <a:lstStyle/>
            <a:p>
              <a:endParaRPr lang="zh-CN" altLang="en-US"/>
            </a:p>
          </p:txBody>
        </p:sp>
        <p:sp>
          <p:nvSpPr>
            <p:cNvPr id="41013" name="Line 254"/>
            <p:cNvSpPr>
              <a:spLocks noChangeShapeType="1"/>
            </p:cNvSpPr>
            <p:nvPr/>
          </p:nvSpPr>
          <p:spPr bwMode="auto">
            <a:xfrm flipV="1">
              <a:off x="3383" y="2176"/>
              <a:ext cx="30" cy="26"/>
            </a:xfrm>
            <a:prstGeom prst="line">
              <a:avLst/>
            </a:prstGeom>
            <a:noFill/>
            <a:ln w="15875">
              <a:solidFill>
                <a:srgbClr val="000000"/>
              </a:solidFill>
              <a:round/>
              <a:headEnd/>
              <a:tailEnd/>
            </a:ln>
          </p:spPr>
          <p:txBody>
            <a:bodyPr/>
            <a:lstStyle/>
            <a:p>
              <a:endParaRPr lang="zh-CN" altLang="en-US"/>
            </a:p>
          </p:txBody>
        </p:sp>
        <p:sp>
          <p:nvSpPr>
            <p:cNvPr id="41014" name="Rectangle 255"/>
            <p:cNvSpPr>
              <a:spLocks noChangeArrowheads="1"/>
            </p:cNvSpPr>
            <p:nvPr/>
          </p:nvSpPr>
          <p:spPr bwMode="auto">
            <a:xfrm>
              <a:off x="3631" y="2045"/>
              <a:ext cx="99" cy="87"/>
            </a:xfrm>
            <a:prstGeom prst="rect">
              <a:avLst/>
            </a:prstGeom>
            <a:solidFill>
              <a:srgbClr val="CCFFCC"/>
            </a:solidFill>
            <a:ln w="9525">
              <a:noFill/>
              <a:miter lim="800000"/>
              <a:headEnd/>
              <a:tailEnd/>
            </a:ln>
          </p:spPr>
          <p:txBody>
            <a:bodyPr/>
            <a:lstStyle/>
            <a:p>
              <a:endParaRPr lang="zh-CN" altLang="en-US"/>
            </a:p>
          </p:txBody>
        </p:sp>
        <p:sp>
          <p:nvSpPr>
            <p:cNvPr id="41015" name="Line 256"/>
            <p:cNvSpPr>
              <a:spLocks noChangeShapeType="1"/>
            </p:cNvSpPr>
            <p:nvPr/>
          </p:nvSpPr>
          <p:spPr bwMode="auto">
            <a:xfrm flipH="1" flipV="1">
              <a:off x="3641" y="2054"/>
              <a:ext cx="30" cy="26"/>
            </a:xfrm>
            <a:prstGeom prst="line">
              <a:avLst/>
            </a:prstGeom>
            <a:noFill/>
            <a:ln w="15875">
              <a:solidFill>
                <a:srgbClr val="000000"/>
              </a:solidFill>
              <a:round/>
              <a:headEnd/>
              <a:tailEnd/>
            </a:ln>
          </p:spPr>
          <p:txBody>
            <a:bodyPr/>
            <a:lstStyle/>
            <a:p>
              <a:endParaRPr lang="zh-CN" altLang="en-US"/>
            </a:p>
          </p:txBody>
        </p:sp>
        <p:sp>
          <p:nvSpPr>
            <p:cNvPr id="41016" name="Line 257"/>
            <p:cNvSpPr>
              <a:spLocks noChangeShapeType="1"/>
            </p:cNvSpPr>
            <p:nvPr/>
          </p:nvSpPr>
          <p:spPr bwMode="auto">
            <a:xfrm>
              <a:off x="3671" y="2080"/>
              <a:ext cx="29" cy="26"/>
            </a:xfrm>
            <a:prstGeom prst="line">
              <a:avLst/>
            </a:prstGeom>
            <a:noFill/>
            <a:ln w="15875">
              <a:solidFill>
                <a:srgbClr val="000000"/>
              </a:solidFill>
              <a:round/>
              <a:headEnd/>
              <a:tailEnd/>
            </a:ln>
          </p:spPr>
          <p:txBody>
            <a:bodyPr/>
            <a:lstStyle/>
            <a:p>
              <a:endParaRPr lang="zh-CN" altLang="en-US"/>
            </a:p>
          </p:txBody>
        </p:sp>
        <p:sp>
          <p:nvSpPr>
            <p:cNvPr id="41017" name="Line 258"/>
            <p:cNvSpPr>
              <a:spLocks noChangeShapeType="1"/>
            </p:cNvSpPr>
            <p:nvPr/>
          </p:nvSpPr>
          <p:spPr bwMode="auto">
            <a:xfrm flipH="1">
              <a:off x="3641" y="2080"/>
              <a:ext cx="30" cy="26"/>
            </a:xfrm>
            <a:prstGeom prst="line">
              <a:avLst/>
            </a:prstGeom>
            <a:noFill/>
            <a:ln w="15875">
              <a:solidFill>
                <a:srgbClr val="000000"/>
              </a:solidFill>
              <a:round/>
              <a:headEnd/>
              <a:tailEnd/>
            </a:ln>
          </p:spPr>
          <p:txBody>
            <a:bodyPr/>
            <a:lstStyle/>
            <a:p>
              <a:endParaRPr lang="zh-CN" altLang="en-US"/>
            </a:p>
          </p:txBody>
        </p:sp>
        <p:sp>
          <p:nvSpPr>
            <p:cNvPr id="41018" name="Line 259"/>
            <p:cNvSpPr>
              <a:spLocks noChangeShapeType="1"/>
            </p:cNvSpPr>
            <p:nvPr/>
          </p:nvSpPr>
          <p:spPr bwMode="auto">
            <a:xfrm flipV="1">
              <a:off x="3671" y="2054"/>
              <a:ext cx="29" cy="26"/>
            </a:xfrm>
            <a:prstGeom prst="line">
              <a:avLst/>
            </a:prstGeom>
            <a:noFill/>
            <a:ln w="15875">
              <a:solidFill>
                <a:srgbClr val="000000"/>
              </a:solidFill>
              <a:round/>
              <a:headEnd/>
              <a:tailEnd/>
            </a:ln>
          </p:spPr>
          <p:txBody>
            <a:bodyPr/>
            <a:lstStyle/>
            <a:p>
              <a:endParaRPr lang="zh-CN" altLang="en-US"/>
            </a:p>
          </p:txBody>
        </p:sp>
        <p:sp>
          <p:nvSpPr>
            <p:cNvPr id="41019" name="Rectangle 260"/>
            <p:cNvSpPr>
              <a:spLocks noChangeArrowheads="1"/>
            </p:cNvSpPr>
            <p:nvPr/>
          </p:nvSpPr>
          <p:spPr bwMode="auto">
            <a:xfrm>
              <a:off x="3343" y="2141"/>
              <a:ext cx="100" cy="87"/>
            </a:xfrm>
            <a:prstGeom prst="rect">
              <a:avLst/>
            </a:prstGeom>
            <a:solidFill>
              <a:srgbClr val="CCFFCC"/>
            </a:solidFill>
            <a:ln w="9525">
              <a:noFill/>
              <a:miter lim="800000"/>
              <a:headEnd/>
              <a:tailEnd/>
            </a:ln>
          </p:spPr>
          <p:txBody>
            <a:bodyPr/>
            <a:lstStyle/>
            <a:p>
              <a:endParaRPr lang="zh-CN" altLang="en-US"/>
            </a:p>
          </p:txBody>
        </p:sp>
        <p:sp>
          <p:nvSpPr>
            <p:cNvPr id="41020" name="Line 261"/>
            <p:cNvSpPr>
              <a:spLocks noChangeShapeType="1"/>
            </p:cNvSpPr>
            <p:nvPr/>
          </p:nvSpPr>
          <p:spPr bwMode="auto">
            <a:xfrm flipH="1" flipV="1">
              <a:off x="3353" y="2149"/>
              <a:ext cx="30" cy="27"/>
            </a:xfrm>
            <a:prstGeom prst="line">
              <a:avLst/>
            </a:prstGeom>
            <a:noFill/>
            <a:ln w="15875">
              <a:solidFill>
                <a:srgbClr val="FF99CC"/>
              </a:solidFill>
              <a:round/>
              <a:headEnd/>
              <a:tailEnd/>
            </a:ln>
          </p:spPr>
          <p:txBody>
            <a:bodyPr/>
            <a:lstStyle/>
            <a:p>
              <a:endParaRPr lang="zh-CN" altLang="en-US"/>
            </a:p>
          </p:txBody>
        </p:sp>
        <p:sp>
          <p:nvSpPr>
            <p:cNvPr id="41021" name="Line 262"/>
            <p:cNvSpPr>
              <a:spLocks noChangeShapeType="1"/>
            </p:cNvSpPr>
            <p:nvPr/>
          </p:nvSpPr>
          <p:spPr bwMode="auto">
            <a:xfrm>
              <a:off x="3383" y="2176"/>
              <a:ext cx="30" cy="26"/>
            </a:xfrm>
            <a:prstGeom prst="line">
              <a:avLst/>
            </a:prstGeom>
            <a:noFill/>
            <a:ln w="15875">
              <a:solidFill>
                <a:srgbClr val="FF99CC"/>
              </a:solidFill>
              <a:round/>
              <a:headEnd/>
              <a:tailEnd/>
            </a:ln>
          </p:spPr>
          <p:txBody>
            <a:bodyPr/>
            <a:lstStyle/>
            <a:p>
              <a:endParaRPr lang="zh-CN" altLang="en-US"/>
            </a:p>
          </p:txBody>
        </p:sp>
        <p:sp>
          <p:nvSpPr>
            <p:cNvPr id="41022" name="Line 263"/>
            <p:cNvSpPr>
              <a:spLocks noChangeShapeType="1"/>
            </p:cNvSpPr>
            <p:nvPr/>
          </p:nvSpPr>
          <p:spPr bwMode="auto">
            <a:xfrm flipH="1">
              <a:off x="3353" y="2176"/>
              <a:ext cx="30" cy="26"/>
            </a:xfrm>
            <a:prstGeom prst="line">
              <a:avLst/>
            </a:prstGeom>
            <a:noFill/>
            <a:ln w="15875">
              <a:solidFill>
                <a:srgbClr val="FF99CC"/>
              </a:solidFill>
              <a:round/>
              <a:headEnd/>
              <a:tailEnd/>
            </a:ln>
          </p:spPr>
          <p:txBody>
            <a:bodyPr/>
            <a:lstStyle/>
            <a:p>
              <a:endParaRPr lang="zh-CN" altLang="en-US"/>
            </a:p>
          </p:txBody>
        </p:sp>
        <p:sp>
          <p:nvSpPr>
            <p:cNvPr id="41023" name="Line 264"/>
            <p:cNvSpPr>
              <a:spLocks noChangeShapeType="1"/>
            </p:cNvSpPr>
            <p:nvPr/>
          </p:nvSpPr>
          <p:spPr bwMode="auto">
            <a:xfrm flipV="1">
              <a:off x="3383" y="2149"/>
              <a:ext cx="30" cy="27"/>
            </a:xfrm>
            <a:prstGeom prst="line">
              <a:avLst/>
            </a:prstGeom>
            <a:noFill/>
            <a:ln w="15875">
              <a:solidFill>
                <a:srgbClr val="FF99CC"/>
              </a:solidFill>
              <a:round/>
              <a:headEnd/>
              <a:tailEnd/>
            </a:ln>
          </p:spPr>
          <p:txBody>
            <a:bodyPr/>
            <a:lstStyle/>
            <a:p>
              <a:endParaRPr lang="zh-CN" altLang="en-US"/>
            </a:p>
          </p:txBody>
        </p:sp>
        <p:sp>
          <p:nvSpPr>
            <p:cNvPr id="41024" name="Line 265"/>
            <p:cNvSpPr>
              <a:spLocks noChangeShapeType="1"/>
            </p:cNvSpPr>
            <p:nvPr/>
          </p:nvSpPr>
          <p:spPr bwMode="auto">
            <a:xfrm flipV="1">
              <a:off x="3383" y="2149"/>
              <a:ext cx="1" cy="27"/>
            </a:xfrm>
            <a:prstGeom prst="line">
              <a:avLst/>
            </a:prstGeom>
            <a:noFill/>
            <a:ln w="15875">
              <a:solidFill>
                <a:srgbClr val="FF99CC"/>
              </a:solidFill>
              <a:round/>
              <a:headEnd/>
              <a:tailEnd/>
            </a:ln>
          </p:spPr>
          <p:txBody>
            <a:bodyPr/>
            <a:lstStyle/>
            <a:p>
              <a:endParaRPr lang="zh-CN" altLang="en-US"/>
            </a:p>
          </p:txBody>
        </p:sp>
        <p:sp>
          <p:nvSpPr>
            <p:cNvPr id="41025" name="Line 266"/>
            <p:cNvSpPr>
              <a:spLocks noChangeShapeType="1"/>
            </p:cNvSpPr>
            <p:nvPr/>
          </p:nvSpPr>
          <p:spPr bwMode="auto">
            <a:xfrm>
              <a:off x="3383" y="2176"/>
              <a:ext cx="1" cy="26"/>
            </a:xfrm>
            <a:prstGeom prst="line">
              <a:avLst/>
            </a:prstGeom>
            <a:noFill/>
            <a:ln w="15875">
              <a:solidFill>
                <a:srgbClr val="FF99CC"/>
              </a:solidFill>
              <a:round/>
              <a:headEnd/>
              <a:tailEnd/>
            </a:ln>
          </p:spPr>
          <p:txBody>
            <a:bodyPr/>
            <a:lstStyle/>
            <a:p>
              <a:endParaRPr lang="zh-CN" altLang="en-US"/>
            </a:p>
          </p:txBody>
        </p:sp>
        <p:sp>
          <p:nvSpPr>
            <p:cNvPr id="41026" name="Oval 267"/>
            <p:cNvSpPr>
              <a:spLocks noChangeArrowheads="1"/>
            </p:cNvSpPr>
            <p:nvPr/>
          </p:nvSpPr>
          <p:spPr bwMode="auto">
            <a:xfrm>
              <a:off x="1916" y="2820"/>
              <a:ext cx="59" cy="53"/>
            </a:xfrm>
            <a:prstGeom prst="ellipse">
              <a:avLst/>
            </a:prstGeom>
            <a:solidFill>
              <a:srgbClr val="CCFFCC"/>
            </a:solidFill>
            <a:ln w="15875">
              <a:solidFill>
                <a:srgbClr val="000000"/>
              </a:solidFill>
              <a:round/>
              <a:headEnd/>
              <a:tailEnd/>
            </a:ln>
          </p:spPr>
          <p:txBody>
            <a:bodyPr/>
            <a:lstStyle/>
            <a:p>
              <a:endParaRPr lang="zh-CN" altLang="en-US"/>
            </a:p>
          </p:txBody>
        </p:sp>
        <p:sp>
          <p:nvSpPr>
            <p:cNvPr id="41027" name="Oval 268"/>
            <p:cNvSpPr>
              <a:spLocks noChangeArrowheads="1"/>
            </p:cNvSpPr>
            <p:nvPr/>
          </p:nvSpPr>
          <p:spPr bwMode="auto">
            <a:xfrm>
              <a:off x="2203" y="2716"/>
              <a:ext cx="60" cy="52"/>
            </a:xfrm>
            <a:prstGeom prst="ellipse">
              <a:avLst/>
            </a:prstGeom>
            <a:solidFill>
              <a:srgbClr val="CCFFCC"/>
            </a:solidFill>
            <a:ln w="15875">
              <a:solidFill>
                <a:srgbClr val="000000"/>
              </a:solidFill>
              <a:round/>
              <a:headEnd/>
              <a:tailEnd/>
            </a:ln>
          </p:spPr>
          <p:txBody>
            <a:bodyPr/>
            <a:lstStyle/>
            <a:p>
              <a:endParaRPr lang="zh-CN" altLang="en-US"/>
            </a:p>
          </p:txBody>
        </p:sp>
        <p:sp>
          <p:nvSpPr>
            <p:cNvPr id="41028" name="Oval 269"/>
            <p:cNvSpPr>
              <a:spLocks noChangeArrowheads="1"/>
            </p:cNvSpPr>
            <p:nvPr/>
          </p:nvSpPr>
          <p:spPr bwMode="auto">
            <a:xfrm>
              <a:off x="2491" y="2611"/>
              <a:ext cx="59" cy="52"/>
            </a:xfrm>
            <a:prstGeom prst="ellipse">
              <a:avLst/>
            </a:prstGeom>
            <a:solidFill>
              <a:srgbClr val="CCFFCC"/>
            </a:solidFill>
            <a:ln w="15875">
              <a:solidFill>
                <a:srgbClr val="000000"/>
              </a:solidFill>
              <a:round/>
              <a:headEnd/>
              <a:tailEnd/>
            </a:ln>
          </p:spPr>
          <p:txBody>
            <a:bodyPr/>
            <a:lstStyle/>
            <a:p>
              <a:endParaRPr lang="zh-CN" altLang="en-US"/>
            </a:p>
          </p:txBody>
        </p:sp>
        <p:sp>
          <p:nvSpPr>
            <p:cNvPr id="41029" name="Oval 270"/>
            <p:cNvSpPr>
              <a:spLocks noChangeArrowheads="1"/>
            </p:cNvSpPr>
            <p:nvPr/>
          </p:nvSpPr>
          <p:spPr bwMode="auto">
            <a:xfrm>
              <a:off x="2778" y="2507"/>
              <a:ext cx="60" cy="52"/>
            </a:xfrm>
            <a:prstGeom prst="ellipse">
              <a:avLst/>
            </a:prstGeom>
            <a:solidFill>
              <a:srgbClr val="CCFFCC"/>
            </a:solidFill>
            <a:ln w="15875">
              <a:solidFill>
                <a:srgbClr val="000000"/>
              </a:solidFill>
              <a:round/>
              <a:headEnd/>
              <a:tailEnd/>
            </a:ln>
          </p:spPr>
          <p:txBody>
            <a:bodyPr/>
            <a:lstStyle/>
            <a:p>
              <a:endParaRPr lang="zh-CN" altLang="en-US"/>
            </a:p>
          </p:txBody>
        </p:sp>
        <p:sp>
          <p:nvSpPr>
            <p:cNvPr id="41030" name="Oval 271"/>
            <p:cNvSpPr>
              <a:spLocks noChangeArrowheads="1"/>
            </p:cNvSpPr>
            <p:nvPr/>
          </p:nvSpPr>
          <p:spPr bwMode="auto">
            <a:xfrm>
              <a:off x="3066" y="2402"/>
              <a:ext cx="59" cy="52"/>
            </a:xfrm>
            <a:prstGeom prst="ellipse">
              <a:avLst/>
            </a:prstGeom>
            <a:solidFill>
              <a:srgbClr val="CCFFCC"/>
            </a:solidFill>
            <a:ln w="15875">
              <a:solidFill>
                <a:srgbClr val="000000"/>
              </a:solidFill>
              <a:round/>
              <a:headEnd/>
              <a:tailEnd/>
            </a:ln>
          </p:spPr>
          <p:txBody>
            <a:bodyPr/>
            <a:lstStyle/>
            <a:p>
              <a:endParaRPr lang="zh-CN" altLang="en-US"/>
            </a:p>
          </p:txBody>
        </p:sp>
        <p:sp>
          <p:nvSpPr>
            <p:cNvPr id="41031" name="Oval 272"/>
            <p:cNvSpPr>
              <a:spLocks noChangeArrowheads="1"/>
            </p:cNvSpPr>
            <p:nvPr/>
          </p:nvSpPr>
          <p:spPr bwMode="auto">
            <a:xfrm>
              <a:off x="3353" y="2289"/>
              <a:ext cx="60" cy="52"/>
            </a:xfrm>
            <a:prstGeom prst="ellipse">
              <a:avLst/>
            </a:prstGeom>
            <a:solidFill>
              <a:srgbClr val="CCFFCC"/>
            </a:solidFill>
            <a:ln w="15875">
              <a:solidFill>
                <a:srgbClr val="000000"/>
              </a:solidFill>
              <a:round/>
              <a:headEnd/>
              <a:tailEnd/>
            </a:ln>
          </p:spPr>
          <p:txBody>
            <a:bodyPr/>
            <a:lstStyle/>
            <a:p>
              <a:endParaRPr lang="zh-CN" altLang="en-US"/>
            </a:p>
          </p:txBody>
        </p:sp>
        <p:sp>
          <p:nvSpPr>
            <p:cNvPr id="41032" name="Oval 273"/>
            <p:cNvSpPr>
              <a:spLocks noChangeArrowheads="1"/>
            </p:cNvSpPr>
            <p:nvPr/>
          </p:nvSpPr>
          <p:spPr bwMode="auto">
            <a:xfrm>
              <a:off x="3641" y="2184"/>
              <a:ext cx="59" cy="53"/>
            </a:xfrm>
            <a:prstGeom prst="ellipse">
              <a:avLst/>
            </a:prstGeom>
            <a:solidFill>
              <a:srgbClr val="CCFFCC"/>
            </a:solidFill>
            <a:ln w="15875">
              <a:solidFill>
                <a:srgbClr val="000000"/>
              </a:solidFill>
              <a:round/>
              <a:headEnd/>
              <a:tailEnd/>
            </a:ln>
          </p:spPr>
          <p:txBody>
            <a:bodyPr/>
            <a:lstStyle/>
            <a:p>
              <a:endParaRPr lang="zh-CN" altLang="en-US"/>
            </a:p>
          </p:txBody>
        </p:sp>
        <p:sp>
          <p:nvSpPr>
            <p:cNvPr id="41033" name="Oval 274"/>
            <p:cNvSpPr>
              <a:spLocks noChangeArrowheads="1"/>
            </p:cNvSpPr>
            <p:nvPr/>
          </p:nvSpPr>
          <p:spPr bwMode="auto">
            <a:xfrm>
              <a:off x="3928" y="2080"/>
              <a:ext cx="60" cy="52"/>
            </a:xfrm>
            <a:prstGeom prst="ellipse">
              <a:avLst/>
            </a:prstGeom>
            <a:solidFill>
              <a:srgbClr val="CCFFCC"/>
            </a:solidFill>
            <a:ln w="15875">
              <a:solidFill>
                <a:srgbClr val="000000"/>
              </a:solidFill>
              <a:round/>
              <a:headEnd/>
              <a:tailEnd/>
            </a:ln>
          </p:spPr>
          <p:txBody>
            <a:bodyPr/>
            <a:lstStyle/>
            <a:p>
              <a:endParaRPr lang="zh-CN" altLang="en-US"/>
            </a:p>
          </p:txBody>
        </p:sp>
        <p:sp>
          <p:nvSpPr>
            <p:cNvPr id="41034" name="Oval 275"/>
            <p:cNvSpPr>
              <a:spLocks noChangeArrowheads="1"/>
            </p:cNvSpPr>
            <p:nvPr/>
          </p:nvSpPr>
          <p:spPr bwMode="auto">
            <a:xfrm>
              <a:off x="4216" y="1975"/>
              <a:ext cx="59" cy="53"/>
            </a:xfrm>
            <a:prstGeom prst="ellipse">
              <a:avLst/>
            </a:prstGeom>
            <a:solidFill>
              <a:srgbClr val="CCFFCC"/>
            </a:solidFill>
            <a:ln w="15875">
              <a:solidFill>
                <a:srgbClr val="000000"/>
              </a:solidFill>
              <a:round/>
              <a:headEnd/>
              <a:tailEnd/>
            </a:ln>
          </p:spPr>
          <p:txBody>
            <a:bodyPr/>
            <a:lstStyle/>
            <a:p>
              <a:endParaRPr lang="zh-CN" altLang="en-US"/>
            </a:p>
          </p:txBody>
        </p:sp>
        <p:sp>
          <p:nvSpPr>
            <p:cNvPr id="41035" name="Oval 276"/>
            <p:cNvSpPr>
              <a:spLocks noChangeArrowheads="1"/>
            </p:cNvSpPr>
            <p:nvPr/>
          </p:nvSpPr>
          <p:spPr bwMode="auto">
            <a:xfrm>
              <a:off x="4503" y="1871"/>
              <a:ext cx="60" cy="52"/>
            </a:xfrm>
            <a:prstGeom prst="ellipse">
              <a:avLst/>
            </a:prstGeom>
            <a:solidFill>
              <a:srgbClr val="CCFFCC"/>
            </a:solidFill>
            <a:ln w="15875">
              <a:solidFill>
                <a:srgbClr val="000000"/>
              </a:solidFill>
              <a:round/>
              <a:headEnd/>
              <a:tailEnd/>
            </a:ln>
          </p:spPr>
          <p:txBody>
            <a:bodyPr/>
            <a:lstStyle/>
            <a:p>
              <a:endParaRPr lang="zh-CN" altLang="en-US"/>
            </a:p>
          </p:txBody>
        </p:sp>
        <p:sp>
          <p:nvSpPr>
            <p:cNvPr id="41036" name="Rectangle 277"/>
            <p:cNvSpPr>
              <a:spLocks noChangeArrowheads="1"/>
            </p:cNvSpPr>
            <p:nvPr/>
          </p:nvSpPr>
          <p:spPr bwMode="auto">
            <a:xfrm>
              <a:off x="1460" y="3064"/>
              <a:ext cx="67"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0</a:t>
              </a:r>
              <a:endParaRPr lang="en-US" altLang="zh-CN"/>
            </a:p>
          </p:txBody>
        </p:sp>
        <p:sp>
          <p:nvSpPr>
            <p:cNvPr id="41037" name="Rectangle 278"/>
            <p:cNvSpPr>
              <a:spLocks noChangeArrowheads="1"/>
            </p:cNvSpPr>
            <p:nvPr/>
          </p:nvSpPr>
          <p:spPr bwMode="auto">
            <a:xfrm>
              <a:off x="1301" y="2820"/>
              <a:ext cx="201"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500</a:t>
              </a:r>
              <a:endParaRPr lang="en-US" altLang="zh-CN"/>
            </a:p>
          </p:txBody>
        </p:sp>
        <p:sp>
          <p:nvSpPr>
            <p:cNvPr id="41038" name="Rectangle 279"/>
            <p:cNvSpPr>
              <a:spLocks noChangeArrowheads="1"/>
            </p:cNvSpPr>
            <p:nvPr/>
          </p:nvSpPr>
          <p:spPr bwMode="auto">
            <a:xfrm>
              <a:off x="1222" y="2585"/>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1000</a:t>
              </a:r>
              <a:endParaRPr lang="en-US" altLang="zh-CN"/>
            </a:p>
          </p:txBody>
        </p:sp>
        <p:sp>
          <p:nvSpPr>
            <p:cNvPr id="41039" name="Rectangle 280"/>
            <p:cNvSpPr>
              <a:spLocks noChangeArrowheads="1"/>
            </p:cNvSpPr>
            <p:nvPr/>
          </p:nvSpPr>
          <p:spPr bwMode="auto">
            <a:xfrm>
              <a:off x="1222" y="2340"/>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1500</a:t>
              </a:r>
              <a:endParaRPr lang="en-US" altLang="zh-CN"/>
            </a:p>
          </p:txBody>
        </p:sp>
        <p:sp>
          <p:nvSpPr>
            <p:cNvPr id="41040" name="Rectangle 281"/>
            <p:cNvSpPr>
              <a:spLocks noChangeArrowheads="1"/>
            </p:cNvSpPr>
            <p:nvPr/>
          </p:nvSpPr>
          <p:spPr bwMode="auto">
            <a:xfrm>
              <a:off x="1222" y="2097"/>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2000</a:t>
              </a:r>
              <a:endParaRPr lang="en-US" altLang="zh-CN"/>
            </a:p>
          </p:txBody>
        </p:sp>
        <p:sp>
          <p:nvSpPr>
            <p:cNvPr id="41041" name="Rectangle 282"/>
            <p:cNvSpPr>
              <a:spLocks noChangeArrowheads="1"/>
            </p:cNvSpPr>
            <p:nvPr/>
          </p:nvSpPr>
          <p:spPr bwMode="auto">
            <a:xfrm>
              <a:off x="1222" y="1853"/>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2500</a:t>
              </a:r>
              <a:endParaRPr lang="en-US" altLang="zh-CN"/>
            </a:p>
          </p:txBody>
        </p:sp>
        <p:sp>
          <p:nvSpPr>
            <p:cNvPr id="41042" name="Rectangle 283"/>
            <p:cNvSpPr>
              <a:spLocks noChangeArrowheads="1"/>
            </p:cNvSpPr>
            <p:nvPr/>
          </p:nvSpPr>
          <p:spPr bwMode="auto">
            <a:xfrm>
              <a:off x="1222" y="1618"/>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3000</a:t>
              </a:r>
              <a:endParaRPr lang="en-US" altLang="zh-CN"/>
            </a:p>
          </p:txBody>
        </p:sp>
        <p:sp>
          <p:nvSpPr>
            <p:cNvPr id="41043" name="Rectangle 284"/>
            <p:cNvSpPr>
              <a:spLocks noChangeArrowheads="1"/>
            </p:cNvSpPr>
            <p:nvPr/>
          </p:nvSpPr>
          <p:spPr bwMode="auto">
            <a:xfrm>
              <a:off x="1222" y="1374"/>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3500</a:t>
              </a:r>
              <a:endParaRPr lang="en-US" altLang="zh-CN"/>
            </a:p>
          </p:txBody>
        </p:sp>
        <p:sp>
          <p:nvSpPr>
            <p:cNvPr id="41044" name="Rectangle 285"/>
            <p:cNvSpPr>
              <a:spLocks noChangeArrowheads="1"/>
            </p:cNvSpPr>
            <p:nvPr/>
          </p:nvSpPr>
          <p:spPr bwMode="auto">
            <a:xfrm>
              <a:off x="1539" y="3273"/>
              <a:ext cx="201"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500</a:t>
              </a:r>
              <a:endParaRPr lang="en-US" altLang="zh-CN"/>
            </a:p>
          </p:txBody>
        </p:sp>
        <p:sp>
          <p:nvSpPr>
            <p:cNvPr id="41045" name="Rectangle 286"/>
            <p:cNvSpPr>
              <a:spLocks noChangeArrowheads="1"/>
            </p:cNvSpPr>
            <p:nvPr/>
          </p:nvSpPr>
          <p:spPr bwMode="auto">
            <a:xfrm>
              <a:off x="1975" y="3273"/>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1000</a:t>
              </a:r>
              <a:endParaRPr lang="en-US" altLang="zh-CN"/>
            </a:p>
          </p:txBody>
        </p:sp>
        <p:sp>
          <p:nvSpPr>
            <p:cNvPr id="41046" name="Rectangle 287"/>
            <p:cNvSpPr>
              <a:spLocks noChangeArrowheads="1"/>
            </p:cNvSpPr>
            <p:nvPr/>
          </p:nvSpPr>
          <p:spPr bwMode="auto">
            <a:xfrm>
              <a:off x="2461" y="3273"/>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1500</a:t>
              </a:r>
              <a:endParaRPr lang="en-US" altLang="zh-CN"/>
            </a:p>
          </p:txBody>
        </p:sp>
        <p:sp>
          <p:nvSpPr>
            <p:cNvPr id="41047" name="Rectangle 288"/>
            <p:cNvSpPr>
              <a:spLocks noChangeArrowheads="1"/>
            </p:cNvSpPr>
            <p:nvPr/>
          </p:nvSpPr>
          <p:spPr bwMode="auto">
            <a:xfrm>
              <a:off x="2937" y="3273"/>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2000</a:t>
              </a:r>
              <a:endParaRPr lang="en-US" altLang="zh-CN"/>
            </a:p>
          </p:txBody>
        </p:sp>
        <p:sp>
          <p:nvSpPr>
            <p:cNvPr id="41048" name="Rectangle 289"/>
            <p:cNvSpPr>
              <a:spLocks noChangeArrowheads="1"/>
            </p:cNvSpPr>
            <p:nvPr/>
          </p:nvSpPr>
          <p:spPr bwMode="auto">
            <a:xfrm>
              <a:off x="3413" y="3273"/>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2500</a:t>
              </a:r>
              <a:endParaRPr lang="en-US" altLang="zh-CN"/>
            </a:p>
          </p:txBody>
        </p:sp>
        <p:sp>
          <p:nvSpPr>
            <p:cNvPr id="41049" name="Rectangle 290"/>
            <p:cNvSpPr>
              <a:spLocks noChangeArrowheads="1"/>
            </p:cNvSpPr>
            <p:nvPr/>
          </p:nvSpPr>
          <p:spPr bwMode="auto">
            <a:xfrm>
              <a:off x="3889" y="3273"/>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3000</a:t>
              </a:r>
              <a:endParaRPr lang="en-US" altLang="zh-CN"/>
            </a:p>
          </p:txBody>
        </p:sp>
        <p:sp>
          <p:nvSpPr>
            <p:cNvPr id="41050" name="Rectangle 291"/>
            <p:cNvSpPr>
              <a:spLocks noChangeArrowheads="1"/>
            </p:cNvSpPr>
            <p:nvPr/>
          </p:nvSpPr>
          <p:spPr bwMode="auto">
            <a:xfrm>
              <a:off x="4374" y="3273"/>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3500</a:t>
              </a:r>
              <a:endParaRPr lang="en-US" altLang="zh-CN"/>
            </a:p>
          </p:txBody>
        </p:sp>
        <p:sp>
          <p:nvSpPr>
            <p:cNvPr id="41051" name="Rectangle 292"/>
            <p:cNvSpPr>
              <a:spLocks noChangeArrowheads="1"/>
            </p:cNvSpPr>
            <p:nvPr/>
          </p:nvSpPr>
          <p:spPr bwMode="auto">
            <a:xfrm>
              <a:off x="4850" y="3273"/>
              <a:ext cx="269" cy="166"/>
            </a:xfrm>
            <a:prstGeom prst="rect">
              <a:avLst/>
            </a:prstGeom>
            <a:solidFill>
              <a:srgbClr val="CCFFCC"/>
            </a:solidFill>
            <a:ln w="9525">
              <a:noFill/>
              <a:miter lim="800000"/>
              <a:headEnd/>
              <a:tailEnd/>
            </a:ln>
          </p:spPr>
          <p:txBody>
            <a:bodyPr wrap="none" lIns="0" tIns="0" rIns="0" bIns="0">
              <a:spAutoFit/>
            </a:bodyPr>
            <a:lstStyle/>
            <a:p>
              <a:r>
                <a:rPr lang="en-US" altLang="zh-CN" sz="1700">
                  <a:solidFill>
                    <a:srgbClr val="000000"/>
                  </a:solidFill>
                </a:rPr>
                <a:t>4000</a:t>
              </a:r>
              <a:endParaRPr lang="en-US" altLang="zh-CN"/>
            </a:p>
          </p:txBody>
        </p:sp>
        <p:sp>
          <p:nvSpPr>
            <p:cNvPr id="41052" name="Rectangle 293"/>
            <p:cNvSpPr>
              <a:spLocks noChangeArrowheads="1"/>
            </p:cNvSpPr>
            <p:nvPr/>
          </p:nvSpPr>
          <p:spPr bwMode="auto">
            <a:xfrm>
              <a:off x="2540" y="3517"/>
              <a:ext cx="1392" cy="166"/>
            </a:xfrm>
            <a:prstGeom prst="rect">
              <a:avLst/>
            </a:prstGeom>
            <a:solidFill>
              <a:srgbClr val="CCFFCC"/>
            </a:solidFill>
            <a:ln w="9525">
              <a:noFill/>
              <a:miter lim="800000"/>
              <a:headEnd/>
              <a:tailEnd/>
            </a:ln>
          </p:spPr>
          <p:txBody>
            <a:bodyPr wrap="none" lIns="0" tIns="0" rIns="0" bIns="0">
              <a:spAutoFit/>
            </a:bodyPr>
            <a:lstStyle/>
            <a:p>
              <a:r>
                <a:rPr lang="zh-CN" altLang="en-US" sz="1700">
                  <a:solidFill>
                    <a:srgbClr val="000000"/>
                  </a:solidFill>
                  <a:latin typeface="宋体" pitchFamily="2" charset="-122"/>
                </a:rPr>
                <a:t>每月可支配收入</a:t>
              </a:r>
              <a:r>
                <a:rPr lang="en-US" altLang="zh-CN" sz="1700">
                  <a:solidFill>
                    <a:srgbClr val="000000"/>
                  </a:solidFill>
                </a:rPr>
                <a:t>X</a:t>
              </a:r>
              <a:r>
                <a:rPr lang="zh-CN" altLang="en-US" sz="1700">
                  <a:solidFill>
                    <a:srgbClr val="000000"/>
                  </a:solidFill>
                  <a:latin typeface="宋体" pitchFamily="2" charset="-122"/>
                </a:rPr>
                <a:t>（元）</a:t>
              </a:r>
              <a:endParaRPr lang="zh-CN" altLang="en-US"/>
            </a:p>
          </p:txBody>
        </p:sp>
        <p:sp>
          <p:nvSpPr>
            <p:cNvPr id="41053" name="Rectangle 294"/>
            <p:cNvSpPr>
              <a:spLocks noChangeArrowheads="1"/>
            </p:cNvSpPr>
            <p:nvPr/>
          </p:nvSpPr>
          <p:spPr bwMode="auto">
            <a:xfrm>
              <a:off x="865" y="1740"/>
              <a:ext cx="132" cy="166"/>
            </a:xfrm>
            <a:prstGeom prst="rect">
              <a:avLst/>
            </a:prstGeom>
            <a:solidFill>
              <a:srgbClr val="CCFFCC"/>
            </a:solidFill>
            <a:ln w="9525">
              <a:noFill/>
              <a:miter lim="800000"/>
              <a:headEnd/>
              <a:tailEnd/>
            </a:ln>
          </p:spPr>
          <p:txBody>
            <a:bodyPr wrap="none" lIns="0" tIns="0" rIns="0" bIns="0">
              <a:spAutoFit/>
            </a:bodyPr>
            <a:lstStyle/>
            <a:p>
              <a:r>
                <a:rPr lang="zh-CN" altLang="en-US" sz="1700">
                  <a:solidFill>
                    <a:srgbClr val="000000"/>
                  </a:solidFill>
                  <a:latin typeface="宋体" pitchFamily="2" charset="-122"/>
                </a:rPr>
                <a:t>每</a:t>
              </a:r>
              <a:endParaRPr lang="zh-CN" altLang="en-US"/>
            </a:p>
          </p:txBody>
        </p:sp>
        <p:sp>
          <p:nvSpPr>
            <p:cNvPr id="41054" name="Rectangle 295"/>
            <p:cNvSpPr>
              <a:spLocks noChangeArrowheads="1"/>
            </p:cNvSpPr>
            <p:nvPr/>
          </p:nvSpPr>
          <p:spPr bwMode="auto">
            <a:xfrm>
              <a:off x="865" y="1906"/>
              <a:ext cx="132" cy="166"/>
            </a:xfrm>
            <a:prstGeom prst="rect">
              <a:avLst/>
            </a:prstGeom>
            <a:solidFill>
              <a:srgbClr val="CCFFCC"/>
            </a:solidFill>
            <a:ln w="9525">
              <a:noFill/>
              <a:miter lim="800000"/>
              <a:headEnd/>
              <a:tailEnd/>
            </a:ln>
          </p:spPr>
          <p:txBody>
            <a:bodyPr wrap="none" lIns="0" tIns="0" rIns="0" bIns="0">
              <a:spAutoFit/>
            </a:bodyPr>
            <a:lstStyle/>
            <a:p>
              <a:r>
                <a:rPr lang="zh-CN" altLang="en-US" sz="1700">
                  <a:solidFill>
                    <a:srgbClr val="000000"/>
                  </a:solidFill>
                  <a:latin typeface="宋体" pitchFamily="2" charset="-122"/>
                </a:rPr>
                <a:t>月</a:t>
              </a:r>
              <a:endParaRPr lang="zh-CN" altLang="en-US"/>
            </a:p>
          </p:txBody>
        </p:sp>
        <p:sp>
          <p:nvSpPr>
            <p:cNvPr id="41055" name="Rectangle 296"/>
            <p:cNvSpPr>
              <a:spLocks noChangeArrowheads="1"/>
            </p:cNvSpPr>
            <p:nvPr/>
          </p:nvSpPr>
          <p:spPr bwMode="auto">
            <a:xfrm>
              <a:off x="865" y="2071"/>
              <a:ext cx="132" cy="166"/>
            </a:xfrm>
            <a:prstGeom prst="rect">
              <a:avLst/>
            </a:prstGeom>
            <a:solidFill>
              <a:srgbClr val="CCFFCC"/>
            </a:solidFill>
            <a:ln w="9525">
              <a:noFill/>
              <a:miter lim="800000"/>
              <a:headEnd/>
              <a:tailEnd/>
            </a:ln>
          </p:spPr>
          <p:txBody>
            <a:bodyPr wrap="none" lIns="0" tIns="0" rIns="0" bIns="0">
              <a:spAutoFit/>
            </a:bodyPr>
            <a:lstStyle/>
            <a:p>
              <a:r>
                <a:rPr lang="zh-CN" altLang="en-US" sz="1700">
                  <a:solidFill>
                    <a:srgbClr val="000000"/>
                  </a:solidFill>
                  <a:latin typeface="宋体" pitchFamily="2" charset="-122"/>
                </a:rPr>
                <a:t>消</a:t>
              </a:r>
              <a:endParaRPr lang="zh-CN" altLang="en-US"/>
            </a:p>
          </p:txBody>
        </p:sp>
        <p:sp>
          <p:nvSpPr>
            <p:cNvPr id="41056" name="Rectangle 297"/>
            <p:cNvSpPr>
              <a:spLocks noChangeArrowheads="1"/>
            </p:cNvSpPr>
            <p:nvPr/>
          </p:nvSpPr>
          <p:spPr bwMode="auto">
            <a:xfrm>
              <a:off x="865" y="2237"/>
              <a:ext cx="132" cy="166"/>
            </a:xfrm>
            <a:prstGeom prst="rect">
              <a:avLst/>
            </a:prstGeom>
            <a:solidFill>
              <a:srgbClr val="CCFFCC"/>
            </a:solidFill>
            <a:ln w="9525">
              <a:noFill/>
              <a:miter lim="800000"/>
              <a:headEnd/>
              <a:tailEnd/>
            </a:ln>
          </p:spPr>
          <p:txBody>
            <a:bodyPr wrap="none" lIns="0" tIns="0" rIns="0" bIns="0">
              <a:spAutoFit/>
            </a:bodyPr>
            <a:lstStyle/>
            <a:p>
              <a:r>
                <a:rPr lang="zh-CN" altLang="en-US" sz="1700">
                  <a:solidFill>
                    <a:srgbClr val="000000"/>
                  </a:solidFill>
                  <a:latin typeface="宋体" pitchFamily="2" charset="-122"/>
                </a:rPr>
                <a:t>费</a:t>
              </a:r>
              <a:endParaRPr lang="zh-CN" altLang="en-US"/>
            </a:p>
          </p:txBody>
        </p:sp>
        <p:sp>
          <p:nvSpPr>
            <p:cNvPr id="41057" name="Rectangle 298"/>
            <p:cNvSpPr>
              <a:spLocks noChangeArrowheads="1"/>
            </p:cNvSpPr>
            <p:nvPr/>
          </p:nvSpPr>
          <p:spPr bwMode="auto">
            <a:xfrm>
              <a:off x="865" y="2402"/>
              <a:ext cx="132" cy="166"/>
            </a:xfrm>
            <a:prstGeom prst="rect">
              <a:avLst/>
            </a:prstGeom>
            <a:solidFill>
              <a:srgbClr val="CCFFCC"/>
            </a:solidFill>
            <a:ln w="9525">
              <a:noFill/>
              <a:miter lim="800000"/>
              <a:headEnd/>
              <a:tailEnd/>
            </a:ln>
          </p:spPr>
          <p:txBody>
            <a:bodyPr wrap="none" lIns="0" tIns="0" rIns="0" bIns="0">
              <a:spAutoFit/>
            </a:bodyPr>
            <a:lstStyle/>
            <a:p>
              <a:r>
                <a:rPr lang="zh-CN" altLang="en-US" sz="1700">
                  <a:solidFill>
                    <a:srgbClr val="000000"/>
                  </a:solidFill>
                  <a:latin typeface="宋体" pitchFamily="2" charset="-122"/>
                </a:rPr>
                <a:t>支</a:t>
              </a:r>
              <a:endParaRPr lang="zh-CN" altLang="en-US"/>
            </a:p>
          </p:txBody>
        </p:sp>
        <p:sp>
          <p:nvSpPr>
            <p:cNvPr id="41058" name="Rectangle 299"/>
            <p:cNvSpPr>
              <a:spLocks noChangeArrowheads="1"/>
            </p:cNvSpPr>
            <p:nvPr/>
          </p:nvSpPr>
          <p:spPr bwMode="auto">
            <a:xfrm>
              <a:off x="865" y="2568"/>
              <a:ext cx="132" cy="331"/>
            </a:xfrm>
            <a:prstGeom prst="rect">
              <a:avLst/>
            </a:prstGeom>
            <a:solidFill>
              <a:srgbClr val="CCFFCC"/>
            </a:solidFill>
            <a:ln w="9525">
              <a:noFill/>
              <a:miter lim="800000"/>
              <a:headEnd/>
              <a:tailEnd/>
            </a:ln>
          </p:spPr>
          <p:txBody>
            <a:bodyPr wrap="none" lIns="0" tIns="0" rIns="0" bIns="0">
              <a:spAutoFit/>
            </a:bodyPr>
            <a:lstStyle/>
            <a:p>
              <a:r>
                <a:rPr lang="zh-CN" altLang="en-US" sz="1700">
                  <a:solidFill>
                    <a:srgbClr val="000000"/>
                  </a:solidFill>
                  <a:latin typeface="宋体" pitchFamily="2" charset="-122"/>
                </a:rPr>
                <a:t>出</a:t>
              </a:r>
            </a:p>
            <a:p>
              <a:r>
                <a:rPr lang="en-US" altLang="zh-CN" sz="1700">
                  <a:solidFill>
                    <a:srgbClr val="000000"/>
                  </a:solidFill>
                </a:rPr>
                <a:t>Y</a:t>
              </a:r>
              <a:endParaRPr lang="en-US" altLang="zh-CN"/>
            </a:p>
          </p:txBody>
        </p:sp>
        <p:sp>
          <p:nvSpPr>
            <p:cNvPr id="41059" name="Rectangle 300"/>
            <p:cNvSpPr>
              <a:spLocks noChangeArrowheads="1"/>
            </p:cNvSpPr>
            <p:nvPr/>
          </p:nvSpPr>
          <p:spPr bwMode="auto">
            <a:xfrm>
              <a:off x="706" y="2733"/>
              <a:ext cx="397" cy="331"/>
            </a:xfrm>
            <a:prstGeom prst="rect">
              <a:avLst/>
            </a:prstGeom>
            <a:solidFill>
              <a:srgbClr val="CCFFCC"/>
            </a:solidFill>
            <a:ln w="9525">
              <a:noFill/>
              <a:miter lim="800000"/>
              <a:headEnd/>
              <a:tailEnd/>
            </a:ln>
          </p:spPr>
          <p:txBody>
            <a:bodyPr wrap="none" lIns="0" tIns="0" rIns="0" bIns="0">
              <a:spAutoFit/>
            </a:bodyPr>
            <a:lstStyle/>
            <a:p>
              <a:endParaRPr lang="en-US" altLang="zh-CN" sz="1700">
                <a:solidFill>
                  <a:srgbClr val="000000"/>
                </a:solidFill>
                <a:latin typeface="宋体" pitchFamily="2" charset="-122"/>
              </a:endParaRPr>
            </a:p>
            <a:p>
              <a:r>
                <a:rPr lang="zh-CN" altLang="en-US" sz="1700">
                  <a:solidFill>
                    <a:srgbClr val="000000"/>
                  </a:solidFill>
                  <a:latin typeface="宋体" pitchFamily="2" charset="-122"/>
                </a:rPr>
                <a:t>（元）</a:t>
              </a:r>
              <a:endParaRPr lang="zh-CN" altLang="en-US"/>
            </a:p>
          </p:txBody>
        </p:sp>
      </p:grpSp>
      <p:sp>
        <p:nvSpPr>
          <p:cNvPr id="3" name="文本框 2"/>
          <p:cNvSpPr txBox="1"/>
          <p:nvPr/>
        </p:nvSpPr>
        <p:spPr>
          <a:xfrm>
            <a:off x="1524001" y="6300098"/>
            <a:ext cx="9144000" cy="369332"/>
          </a:xfrm>
          <a:prstGeom prst="rect">
            <a:avLst/>
          </a:prstGeom>
          <a:noFill/>
        </p:spPr>
        <p:txBody>
          <a:bodyPr wrap="square" rtlCol="0">
            <a:spAutoFit/>
          </a:bodyPr>
          <a:lstStyle/>
          <a:p>
            <a:pPr algn="ctr"/>
            <a:r>
              <a:rPr lang="zh-CN" altLang="en-US" dirty="0"/>
              <a:t>不同可支配收入水平组家庭消费支出的条件分布图</a:t>
            </a:r>
          </a:p>
        </p:txBody>
      </p:sp>
    </p:spTree>
    <p:extLst>
      <p:ext uri="{BB962C8B-B14F-4D97-AF65-F5344CB8AC3E}">
        <p14:creationId xmlns:p14="http://schemas.microsoft.com/office/powerpoint/2010/main" val="3078266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24056" y="367420"/>
            <a:ext cx="7772400" cy="838200"/>
          </a:xfrm>
        </p:spPr>
        <p:txBody>
          <a:bodyPr>
            <a:normAutofit/>
          </a:bodyPr>
          <a:lstStyle/>
          <a:p>
            <a:pPr marL="457200" indent="-457200">
              <a:buFont typeface="Wingdings" panose="05000000000000000000" pitchFamily="2" charset="2"/>
              <a:buChar char="p"/>
            </a:pPr>
            <a:r>
              <a:rPr lang="zh-CN" altLang="en-US" sz="2800" b="1" dirty="0">
                <a:solidFill>
                  <a:srgbClr val="002060"/>
                </a:solidFill>
                <a:latin typeface="楷体_GB2312" pitchFamily="49" charset="-122"/>
                <a:ea typeface="楷体_GB2312" pitchFamily="49" charset="-122"/>
              </a:rPr>
              <a:t>概念：</a:t>
            </a:r>
          </a:p>
        </p:txBody>
      </p:sp>
      <p:sp>
        <p:nvSpPr>
          <p:cNvPr id="126979" name="Rectangle 3"/>
          <p:cNvSpPr>
            <a:spLocks noGrp="1" noChangeArrowheads="1"/>
          </p:cNvSpPr>
          <p:nvPr>
            <p:ph idx="1"/>
          </p:nvPr>
        </p:nvSpPr>
        <p:spPr>
          <a:xfrm>
            <a:off x="1703512" y="1484784"/>
            <a:ext cx="8712968" cy="2971800"/>
          </a:xfrm>
        </p:spPr>
        <p:txBody>
          <a:bodyPr>
            <a:noAutofit/>
          </a:bodyPr>
          <a:lstStyle/>
          <a:p>
            <a:pPr algn="just" eaLnBrk="1" hangingPunct="1">
              <a:lnSpc>
                <a:spcPct val="150000"/>
              </a:lnSpc>
              <a:spcBef>
                <a:spcPct val="50000"/>
              </a:spcBef>
              <a:buFont typeface="Wingdings" panose="05000000000000000000" pitchFamily="2" charset="2"/>
              <a:buChar char="u"/>
            </a:pPr>
            <a:r>
              <a:rPr lang="zh-CN" altLang="en-US" dirty="0"/>
              <a:t>在给定解释变量</a:t>
            </a:r>
            <a:r>
              <a:rPr lang="en-US" altLang="zh-CN" dirty="0">
                <a:solidFill>
                  <a:srgbClr val="002060"/>
                </a:solidFill>
              </a:rPr>
              <a:t>X</a:t>
            </a:r>
            <a:r>
              <a:rPr lang="en-US" altLang="zh-CN" baseline="-25000" dirty="0">
                <a:solidFill>
                  <a:srgbClr val="002060"/>
                </a:solidFill>
              </a:rPr>
              <a:t>i</a:t>
            </a:r>
            <a:r>
              <a:rPr lang="zh-CN" altLang="en-US" dirty="0"/>
              <a:t>条件下被解释变量</a:t>
            </a:r>
            <a:r>
              <a:rPr lang="en-US" altLang="zh-CN" dirty="0">
                <a:solidFill>
                  <a:srgbClr val="002060"/>
                </a:solidFill>
              </a:rPr>
              <a:t>Y</a:t>
            </a:r>
            <a:r>
              <a:rPr lang="en-US" altLang="zh-CN" baseline="-25000" dirty="0">
                <a:solidFill>
                  <a:srgbClr val="002060"/>
                </a:solidFill>
              </a:rPr>
              <a:t>i</a:t>
            </a:r>
            <a:r>
              <a:rPr lang="zh-CN" altLang="en-US" dirty="0"/>
              <a:t>的期望轨迹称为</a:t>
            </a:r>
            <a:r>
              <a:rPr lang="zh-CN" altLang="en-US" b="1" dirty="0">
                <a:solidFill>
                  <a:srgbClr val="FF0000"/>
                </a:solidFill>
              </a:rPr>
              <a:t>总体回归线</a:t>
            </a:r>
            <a:r>
              <a:rPr lang="zh-CN" altLang="en-US" dirty="0"/>
              <a:t>（</a:t>
            </a:r>
            <a:r>
              <a:rPr lang="en-US" altLang="zh-CN" dirty="0"/>
              <a:t>population regression line</a:t>
            </a:r>
            <a:r>
              <a:rPr lang="zh-CN" altLang="en-US" dirty="0"/>
              <a:t>），或更一般地称为</a:t>
            </a:r>
            <a:r>
              <a:rPr lang="zh-CN" altLang="en-US" b="1" dirty="0">
                <a:solidFill>
                  <a:srgbClr val="FF0000"/>
                </a:solidFill>
              </a:rPr>
              <a:t>总体回归曲线</a:t>
            </a:r>
            <a:r>
              <a:rPr lang="zh-CN" altLang="en-US" dirty="0"/>
              <a:t>（</a:t>
            </a:r>
            <a:r>
              <a:rPr lang="en-US" altLang="zh-CN" dirty="0"/>
              <a:t>population regression curve</a:t>
            </a:r>
            <a:r>
              <a:rPr lang="zh-CN" altLang="en-US" dirty="0"/>
              <a:t>）。</a:t>
            </a:r>
          </a:p>
          <a:p>
            <a:pPr algn="just" eaLnBrk="1" hangingPunct="1">
              <a:spcBef>
                <a:spcPct val="50000"/>
              </a:spcBef>
              <a:buFont typeface="Wingdings" panose="05000000000000000000" pitchFamily="2" charset="2"/>
              <a:buChar char="u"/>
            </a:pPr>
            <a:endParaRPr lang="en-US" altLang="zh-CN" dirty="0">
              <a:latin typeface="宋体" pitchFamily="2" charset="-122"/>
            </a:endParaRPr>
          </a:p>
          <a:p>
            <a:pPr algn="just" eaLnBrk="1" hangingPunct="1">
              <a:lnSpc>
                <a:spcPct val="150000"/>
              </a:lnSpc>
              <a:spcBef>
                <a:spcPct val="50000"/>
              </a:spcBef>
              <a:buFont typeface="Wingdings" panose="05000000000000000000" pitchFamily="2" charset="2"/>
              <a:buChar char="u"/>
            </a:pPr>
            <a:r>
              <a:rPr lang="zh-CN" altLang="en-US" dirty="0">
                <a:latin typeface="宋体" pitchFamily="2" charset="-122"/>
              </a:rPr>
              <a:t>相应的函数称为（双变量）</a:t>
            </a:r>
            <a:r>
              <a:rPr lang="zh-CN" altLang="en-US" b="1" dirty="0">
                <a:solidFill>
                  <a:srgbClr val="FF0000"/>
                </a:solidFill>
                <a:latin typeface="宋体" pitchFamily="2" charset="-122"/>
              </a:rPr>
              <a:t>总体回归函数</a:t>
            </a:r>
            <a:r>
              <a:rPr lang="zh-CN" altLang="en-US" dirty="0">
                <a:latin typeface="宋体" pitchFamily="2" charset="-122"/>
              </a:rPr>
              <a:t>（</a:t>
            </a:r>
            <a:r>
              <a:rPr lang="en-US" altLang="zh-CN" dirty="0"/>
              <a:t>population regression function, </a:t>
            </a:r>
            <a:r>
              <a:rPr lang="en-US" altLang="zh-CN" dirty="0">
                <a:solidFill>
                  <a:srgbClr val="FF0000"/>
                </a:solidFill>
              </a:rPr>
              <a:t>PRF</a:t>
            </a:r>
            <a:r>
              <a:rPr lang="zh-CN" altLang="en-US" dirty="0">
                <a:latin typeface="宋体" pitchFamily="2" charset="-122"/>
              </a:rPr>
              <a:t>）。</a:t>
            </a:r>
            <a:endParaRPr lang="zh-CN" altLang="en-US" dirty="0"/>
          </a:p>
        </p:txBody>
      </p:sp>
      <p:sp>
        <p:nvSpPr>
          <p:cNvPr id="5" name="灯片编号占位符 4"/>
          <p:cNvSpPr>
            <a:spLocks noGrp="1"/>
          </p:cNvSpPr>
          <p:nvPr>
            <p:ph type="sldNum" sz="quarter" idx="12"/>
          </p:nvPr>
        </p:nvSpPr>
        <p:spPr/>
        <p:txBody>
          <a:bodyPr/>
          <a:lstStyle/>
          <a:p>
            <a:pPr>
              <a:defRPr/>
            </a:pPr>
            <a:fld id="{296002CF-679C-41C3-B9B0-CF0B53D2FE56}" type="slidenum">
              <a:rPr lang="en-US" altLang="zh-CN" smtClean="0"/>
              <a:pPr>
                <a:defRPr/>
              </a:pPr>
              <a:t>75</a:t>
            </a:fld>
            <a:endParaRPr lang="en-US" altLang="zh-CN"/>
          </a:p>
        </p:txBody>
      </p:sp>
      <p:pic>
        <p:nvPicPr>
          <p:cNvPr id="126980" name="Picture 4"/>
          <p:cNvPicPr>
            <a:picLocks noChangeAspect="1" noChangeArrowheads="1"/>
          </p:cNvPicPr>
          <p:nvPr/>
        </p:nvPicPr>
        <p:blipFill>
          <a:blip r:embed="rId2" cstate="print"/>
          <a:srcRect/>
          <a:stretch>
            <a:fillRect/>
          </a:stretch>
        </p:blipFill>
        <p:spPr bwMode="auto">
          <a:xfrm>
            <a:off x="4295800" y="5853113"/>
            <a:ext cx="3048000" cy="685800"/>
          </a:xfrm>
          <a:prstGeom prst="rect">
            <a:avLst/>
          </a:prstGeom>
          <a:noFill/>
          <a:ln w="9525">
            <a:noFill/>
            <a:miter lim="800000"/>
            <a:headEnd/>
            <a:tailEnd/>
          </a:ln>
        </p:spPr>
      </p:pic>
    </p:spTree>
    <p:extLst>
      <p:ext uri="{BB962C8B-B14F-4D97-AF65-F5344CB8AC3E}">
        <p14:creationId xmlns:p14="http://schemas.microsoft.com/office/powerpoint/2010/main" val="24982855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1919536" y="817329"/>
            <a:ext cx="8424936" cy="2922587"/>
          </a:xfrm>
          <a:prstGeom prst="rect">
            <a:avLst/>
          </a:prstGeom>
          <a:noFill/>
          <a:ln w="9525">
            <a:noFill/>
            <a:miter lim="800000"/>
            <a:headEnd/>
            <a:tailEnd/>
          </a:ln>
        </p:spPr>
        <p:txBody>
          <a:bodyPr/>
          <a:lstStyle/>
          <a:p>
            <a:pPr marL="457200" indent="-457200">
              <a:spcBef>
                <a:spcPct val="20000"/>
              </a:spcBef>
              <a:buFont typeface="Wingdings" panose="05000000000000000000" pitchFamily="2" charset="2"/>
              <a:buChar char="p"/>
            </a:pPr>
            <a:r>
              <a:rPr lang="zh-CN" altLang="en-US" sz="2800" dirty="0">
                <a:solidFill>
                  <a:srgbClr val="002060"/>
                </a:solidFill>
                <a:ea typeface="楷体_GB2312" pitchFamily="49" charset="-122"/>
              </a:rPr>
              <a:t>含义：</a:t>
            </a:r>
            <a:r>
              <a:rPr lang="zh-CN" altLang="en-US" sz="2800" dirty="0"/>
              <a:t>回归函数（</a:t>
            </a:r>
            <a:r>
              <a:rPr lang="en-US" altLang="zh-CN" sz="2800" dirty="0"/>
              <a:t>PRF</a:t>
            </a:r>
            <a:r>
              <a:rPr lang="zh-CN" altLang="en-US" sz="2800" dirty="0"/>
              <a:t>）说明被解释变量</a:t>
            </a:r>
            <a:r>
              <a:rPr lang="en-US" altLang="zh-CN" sz="2800" dirty="0"/>
              <a:t>Y</a:t>
            </a:r>
            <a:r>
              <a:rPr lang="zh-CN" altLang="en-US" sz="2800" dirty="0"/>
              <a:t>的平均状态（总体条件期望）随解释变量</a:t>
            </a:r>
            <a:r>
              <a:rPr lang="en-US" altLang="zh-CN" sz="2800" dirty="0"/>
              <a:t>X</a:t>
            </a:r>
            <a:r>
              <a:rPr lang="zh-CN" altLang="en-US" sz="2800" dirty="0"/>
              <a:t>变化的规律。</a:t>
            </a:r>
            <a:endParaRPr lang="en-US" altLang="zh-CN" sz="2800" dirty="0"/>
          </a:p>
          <a:p>
            <a:pPr>
              <a:spcBef>
                <a:spcPct val="20000"/>
              </a:spcBef>
            </a:pPr>
            <a:endParaRPr lang="zh-CN" altLang="en-US" sz="2800" dirty="0"/>
          </a:p>
          <a:p>
            <a:pPr marL="457200" indent="-457200">
              <a:spcBef>
                <a:spcPct val="20000"/>
              </a:spcBef>
              <a:buFont typeface="Wingdings" panose="05000000000000000000" pitchFamily="2" charset="2"/>
              <a:buChar char="p"/>
            </a:pPr>
            <a:r>
              <a:rPr lang="zh-CN" altLang="en-US" sz="2800" dirty="0">
                <a:solidFill>
                  <a:srgbClr val="002060"/>
                </a:solidFill>
                <a:ea typeface="楷体_GB2312" pitchFamily="49" charset="-122"/>
              </a:rPr>
              <a:t>函数形式</a:t>
            </a:r>
            <a:r>
              <a:rPr lang="zh-CN" altLang="en-US" sz="2800" dirty="0">
                <a:solidFill>
                  <a:srgbClr val="FF0000"/>
                </a:solidFill>
                <a:ea typeface="楷体_GB2312" pitchFamily="49" charset="-122"/>
              </a:rPr>
              <a:t>：</a:t>
            </a:r>
            <a:r>
              <a:rPr lang="zh-CN" altLang="en-US" sz="2800" dirty="0"/>
              <a:t>可以是线性或非线性的。</a:t>
            </a:r>
          </a:p>
          <a:p>
            <a:pPr>
              <a:spcBef>
                <a:spcPct val="20000"/>
              </a:spcBef>
            </a:pPr>
            <a:r>
              <a:rPr lang="zh-CN" altLang="en-US" sz="2800" dirty="0"/>
              <a:t>    例</a:t>
            </a:r>
            <a:r>
              <a:rPr lang="en-US" altLang="zh-CN" sz="2800" dirty="0"/>
              <a:t>2.1.1</a:t>
            </a:r>
            <a:r>
              <a:rPr lang="zh-CN" altLang="en-US" sz="2800" dirty="0"/>
              <a:t>中，</a:t>
            </a:r>
            <a:r>
              <a:rPr lang="zh-CN" altLang="en-US" sz="2800" dirty="0">
                <a:latin typeface="宋体" pitchFamily="2" charset="-122"/>
              </a:rPr>
              <a:t>将居民消费支出看成是其可支配收入的线性函数时</a:t>
            </a:r>
            <a:r>
              <a:rPr lang="en-US" altLang="zh-CN" sz="2800" dirty="0">
                <a:latin typeface="宋体" pitchFamily="2" charset="-122"/>
              </a:rPr>
              <a:t>:</a:t>
            </a:r>
          </a:p>
        </p:txBody>
      </p:sp>
      <p:pic>
        <p:nvPicPr>
          <p:cNvPr id="24584" name="Picture 8"/>
          <p:cNvPicPr>
            <a:picLocks noChangeAspect="1" noChangeArrowheads="1"/>
          </p:cNvPicPr>
          <p:nvPr/>
        </p:nvPicPr>
        <p:blipFill>
          <a:blip r:embed="rId2" cstate="print"/>
          <a:srcRect/>
          <a:stretch>
            <a:fillRect/>
          </a:stretch>
        </p:blipFill>
        <p:spPr bwMode="auto">
          <a:xfrm>
            <a:off x="4022726" y="4133733"/>
            <a:ext cx="3959225" cy="609600"/>
          </a:xfrm>
          <a:prstGeom prst="rect">
            <a:avLst/>
          </a:prstGeom>
          <a:noFill/>
          <a:ln w="9525">
            <a:noFill/>
            <a:miter lim="800000"/>
            <a:headEnd/>
            <a:tailEnd/>
          </a:ln>
        </p:spPr>
      </p:pic>
      <p:sp>
        <p:nvSpPr>
          <p:cNvPr id="24585" name="Text Box 9"/>
          <p:cNvSpPr txBox="1">
            <a:spLocks noChangeArrowheads="1"/>
          </p:cNvSpPr>
          <p:nvPr/>
        </p:nvSpPr>
        <p:spPr bwMode="auto">
          <a:xfrm>
            <a:off x="2636642" y="5076767"/>
            <a:ext cx="7391400" cy="946150"/>
          </a:xfrm>
          <a:prstGeom prst="rect">
            <a:avLst/>
          </a:prstGeom>
          <a:noFill/>
          <a:ln w="9525">
            <a:noFill/>
            <a:miter lim="800000"/>
            <a:headEnd/>
            <a:tailEnd/>
          </a:ln>
        </p:spPr>
        <p:txBody>
          <a:bodyPr>
            <a:spAutoFit/>
          </a:bodyPr>
          <a:lstStyle/>
          <a:p>
            <a:pPr>
              <a:spcBef>
                <a:spcPct val="50000"/>
              </a:spcBef>
            </a:pPr>
            <a:r>
              <a:rPr lang="zh-CN" altLang="en-US" sz="2800" b="1" dirty="0"/>
              <a:t>为</a:t>
            </a:r>
            <a:r>
              <a:rPr lang="zh-CN" altLang="en-US" sz="2800" b="1" dirty="0">
                <a:solidFill>
                  <a:srgbClr val="002060"/>
                </a:solidFill>
              </a:rPr>
              <a:t>线性函数</a:t>
            </a:r>
            <a:r>
              <a:rPr lang="zh-CN" altLang="en-US" sz="2800" b="1" dirty="0">
                <a:solidFill>
                  <a:srgbClr val="FF0000"/>
                </a:solidFill>
              </a:rPr>
              <a:t>。</a:t>
            </a:r>
            <a:r>
              <a:rPr lang="zh-CN" altLang="en-US" sz="2800" b="1" dirty="0">
                <a:latin typeface="宋体" pitchFamily="2" charset="-122"/>
              </a:rPr>
              <a:t>其中，</a:t>
            </a:r>
            <a:r>
              <a:rPr lang="zh-CN" altLang="en-US" sz="2800" b="1" i="1" dirty="0">
                <a:solidFill>
                  <a:srgbClr val="FF0000"/>
                </a:solidFill>
                <a:latin typeface="宋体" pitchFamily="2" charset="-122"/>
                <a:sym typeface="Symbol" pitchFamily="18" charset="2"/>
              </a:rPr>
              <a:t></a:t>
            </a:r>
            <a:r>
              <a:rPr lang="en-US" altLang="zh-CN" sz="2800" b="1" baseline="-25000" dirty="0">
                <a:solidFill>
                  <a:srgbClr val="FF0000"/>
                </a:solidFill>
                <a:latin typeface="宋体" pitchFamily="2" charset="-122"/>
              </a:rPr>
              <a:t>0</a:t>
            </a:r>
            <a:r>
              <a:rPr lang="zh-CN" altLang="en-US" sz="2800" b="1" dirty="0">
                <a:latin typeface="宋体" pitchFamily="2" charset="-122"/>
              </a:rPr>
              <a:t>，</a:t>
            </a:r>
            <a:r>
              <a:rPr lang="zh-CN" altLang="en-US" sz="2800" b="1" i="1" dirty="0">
                <a:solidFill>
                  <a:srgbClr val="FF0000"/>
                </a:solidFill>
                <a:latin typeface="宋体" pitchFamily="2" charset="-122"/>
                <a:sym typeface="Symbol" pitchFamily="18" charset="2"/>
              </a:rPr>
              <a:t></a:t>
            </a:r>
            <a:r>
              <a:rPr lang="en-US" altLang="zh-CN" sz="2800" b="1" baseline="-25000" dirty="0">
                <a:solidFill>
                  <a:srgbClr val="FF0000"/>
                </a:solidFill>
                <a:latin typeface="宋体" pitchFamily="2" charset="-122"/>
                <a:sym typeface="Symbol" pitchFamily="18" charset="2"/>
              </a:rPr>
              <a:t>1</a:t>
            </a:r>
            <a:r>
              <a:rPr lang="zh-CN" altLang="en-US" sz="2800" b="1" dirty="0">
                <a:latin typeface="宋体" pitchFamily="2" charset="-122"/>
              </a:rPr>
              <a:t>是未知参数，称为</a:t>
            </a:r>
            <a:r>
              <a:rPr lang="zh-CN" altLang="en-US" sz="2800" b="1" dirty="0">
                <a:solidFill>
                  <a:srgbClr val="002060"/>
                </a:solidFill>
                <a:latin typeface="宋体" pitchFamily="2" charset="-122"/>
              </a:rPr>
              <a:t>回归系数</a:t>
            </a:r>
            <a:r>
              <a:rPr lang="zh-CN" altLang="en-US" sz="2800" b="1" dirty="0">
                <a:latin typeface="宋体" pitchFamily="2" charset="-122"/>
              </a:rPr>
              <a:t>（</a:t>
            </a:r>
            <a:r>
              <a:rPr lang="en-US" altLang="zh-CN" sz="2800" b="1" dirty="0"/>
              <a:t>regression coefficients</a:t>
            </a:r>
            <a:r>
              <a:rPr lang="zh-CN" altLang="en-US" sz="2800" b="1" dirty="0">
                <a:latin typeface="宋体" pitchFamily="2" charset="-122"/>
              </a:rPr>
              <a:t>）。</a:t>
            </a:r>
            <a:endParaRPr lang="zh-CN" altLang="en-US" sz="2800" b="1" dirty="0"/>
          </a:p>
        </p:txBody>
      </p:sp>
      <p:sp>
        <p:nvSpPr>
          <p:cNvPr id="5" name="灯片编号占位符 4"/>
          <p:cNvSpPr>
            <a:spLocks noGrp="1"/>
          </p:cNvSpPr>
          <p:nvPr>
            <p:ph type="sldNum" sz="quarter" idx="12"/>
          </p:nvPr>
        </p:nvSpPr>
        <p:spPr/>
        <p:txBody>
          <a:bodyPr/>
          <a:lstStyle/>
          <a:p>
            <a:pPr>
              <a:defRPr/>
            </a:pPr>
            <a:fld id="{296002CF-679C-41C3-B9B0-CF0B53D2FE56}" type="slidenum">
              <a:rPr lang="en-US" altLang="zh-CN" smtClean="0"/>
              <a:pPr>
                <a:defRPr/>
              </a:pPr>
              <a:t>76</a:t>
            </a:fld>
            <a:endParaRPr lang="en-US" altLang="zh-CN"/>
          </a:p>
        </p:txBody>
      </p:sp>
    </p:spTree>
    <p:extLst>
      <p:ext uri="{BB962C8B-B14F-4D97-AF65-F5344CB8AC3E}">
        <p14:creationId xmlns:p14="http://schemas.microsoft.com/office/powerpoint/2010/main" val="4119984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703512" y="1412776"/>
            <a:ext cx="8784976" cy="1872208"/>
          </a:xfrm>
        </p:spPr>
        <p:txBody>
          <a:bodyPr>
            <a:normAutofit/>
          </a:bodyPr>
          <a:lstStyle/>
          <a:p>
            <a:pPr algn="just" eaLnBrk="1" hangingPunct="1"/>
            <a:r>
              <a:rPr lang="zh-CN" altLang="en-US" sz="2400" dirty="0"/>
              <a:t>总体回归函数说明在给定的收入水平</a:t>
            </a:r>
            <a:r>
              <a:rPr lang="en-US" altLang="zh-CN" sz="2400" dirty="0"/>
              <a:t>X</a:t>
            </a:r>
            <a:r>
              <a:rPr lang="en-US" altLang="zh-CN" sz="2400" baseline="-25000" dirty="0"/>
              <a:t>i</a:t>
            </a:r>
            <a:r>
              <a:rPr lang="zh-CN" altLang="zh-CN" sz="2400" dirty="0"/>
              <a:t>下，该社区家庭平均的消费支出水平。</a:t>
            </a:r>
          </a:p>
          <a:p>
            <a:pPr algn="just" eaLnBrk="1" hangingPunct="1"/>
            <a:r>
              <a:rPr lang="zh-CN" altLang="zh-CN" sz="2400" dirty="0"/>
              <a:t>但对某一个别的家庭，其消费支出可能与该平均水平有偏差。</a:t>
            </a:r>
            <a:endParaRPr lang="zh-CN" altLang="en-US" sz="2400" dirty="0"/>
          </a:p>
        </p:txBody>
      </p:sp>
      <p:sp>
        <p:nvSpPr>
          <p:cNvPr id="4" name="灯片编号占位符 3"/>
          <p:cNvSpPr>
            <a:spLocks noGrp="1"/>
          </p:cNvSpPr>
          <p:nvPr>
            <p:ph type="sldNum" sz="quarter" idx="12"/>
          </p:nvPr>
        </p:nvSpPr>
        <p:spPr/>
        <p:txBody>
          <a:bodyPr/>
          <a:lstStyle/>
          <a:p>
            <a:pPr>
              <a:defRPr/>
            </a:pPr>
            <a:fld id="{296002CF-679C-41C3-B9B0-CF0B53D2FE56}" type="slidenum">
              <a:rPr lang="en-US" altLang="zh-CN" smtClean="0"/>
              <a:pPr>
                <a:defRPr/>
              </a:pPr>
              <a:t>77</a:t>
            </a:fld>
            <a:endParaRPr lang="en-US" altLang="zh-CN" dirty="0"/>
          </a:p>
        </p:txBody>
      </p:sp>
      <p:pic>
        <p:nvPicPr>
          <p:cNvPr id="46084" name="Picture 4"/>
          <p:cNvPicPr>
            <a:picLocks noChangeAspect="1" noChangeArrowheads="1"/>
          </p:cNvPicPr>
          <p:nvPr/>
        </p:nvPicPr>
        <p:blipFill>
          <a:blip r:embed="rId2" cstate="print"/>
          <a:srcRect/>
          <a:stretch>
            <a:fillRect/>
          </a:stretch>
        </p:blipFill>
        <p:spPr bwMode="auto">
          <a:xfrm>
            <a:off x="4079776" y="2780928"/>
            <a:ext cx="3313112" cy="647700"/>
          </a:xfrm>
          <a:prstGeom prst="rect">
            <a:avLst/>
          </a:prstGeom>
          <a:noFill/>
          <a:ln w="9525">
            <a:noFill/>
            <a:miter lim="800000"/>
            <a:headEnd/>
            <a:tailEnd/>
          </a:ln>
        </p:spPr>
      </p:pic>
      <p:sp>
        <p:nvSpPr>
          <p:cNvPr id="2" name="矩形 1"/>
          <p:cNvSpPr/>
          <p:nvPr/>
        </p:nvSpPr>
        <p:spPr>
          <a:xfrm>
            <a:off x="1524000" y="44625"/>
            <a:ext cx="9144000" cy="1200329"/>
          </a:xfrm>
          <a:prstGeom prst="rect">
            <a:avLst/>
          </a:prstGeom>
        </p:spPr>
        <p:txBody>
          <a:bodyPr wrap="square">
            <a:spAutoFit/>
          </a:bodyPr>
          <a:lstStyle/>
          <a:p>
            <a:pPr algn="ctr" eaLnBrk="1" hangingPunct="1">
              <a:lnSpc>
                <a:spcPct val="200000"/>
              </a:lnSpc>
              <a:spcBef>
                <a:spcPct val="50000"/>
              </a:spcBef>
              <a:buFontTx/>
              <a:buNone/>
            </a:pPr>
            <a:r>
              <a:rPr lang="zh-CN" altLang="en-US" sz="3600" b="1" dirty="0">
                <a:solidFill>
                  <a:srgbClr val="FF0000"/>
                </a:solidFill>
                <a:latin typeface="楷体_GB2312" pitchFamily="49" charset="-122"/>
                <a:ea typeface="楷体_GB2312" pitchFamily="49" charset="-122"/>
              </a:rPr>
              <a:t>三、随机扰动项</a:t>
            </a:r>
            <a:endParaRPr lang="zh-CN" altLang="en-US" sz="3600" dirty="0">
              <a:solidFill>
                <a:srgbClr val="FF0000"/>
              </a:solidFill>
              <a:latin typeface="楷体_GB2312" pitchFamily="49" charset="-122"/>
              <a:ea typeface="楷体_GB2312" pitchFamily="49" charset="-122"/>
            </a:endParaRPr>
          </a:p>
        </p:txBody>
      </p:sp>
      <p:sp>
        <p:nvSpPr>
          <p:cNvPr id="3" name="矩形 2"/>
          <p:cNvSpPr/>
          <p:nvPr/>
        </p:nvSpPr>
        <p:spPr>
          <a:xfrm>
            <a:off x="2063552" y="4239378"/>
            <a:ext cx="8064896" cy="923330"/>
          </a:xfrm>
          <a:prstGeom prst="rect">
            <a:avLst/>
          </a:prstGeom>
        </p:spPr>
        <p:txBody>
          <a:bodyPr wrap="square">
            <a:spAutoFit/>
          </a:bodyPr>
          <a:lstStyle/>
          <a:p>
            <a:pPr algn="just" eaLnBrk="1" hangingPunct="1">
              <a:spcBef>
                <a:spcPct val="50000"/>
              </a:spcBef>
            </a:pPr>
            <a:r>
              <a:rPr lang="zh-CN" altLang="en-US" dirty="0"/>
              <a:t>称</a:t>
            </a:r>
            <a:r>
              <a:rPr lang="en-US" altLang="zh-CN" i="1" dirty="0"/>
              <a:t>µ</a:t>
            </a:r>
            <a:r>
              <a:rPr lang="en-US" altLang="zh-CN" sz="1400" i="1" dirty="0" err="1"/>
              <a:t>i</a:t>
            </a:r>
            <a:r>
              <a:rPr lang="zh-CN" altLang="en-US" dirty="0"/>
              <a:t>为观察值</a:t>
            </a:r>
            <a:r>
              <a:rPr lang="en-US" altLang="zh-CN" i="1" dirty="0"/>
              <a:t>Y</a:t>
            </a:r>
            <a:r>
              <a:rPr lang="en-US" altLang="zh-CN" sz="1600" i="1" dirty="0"/>
              <a:t>i</a:t>
            </a:r>
            <a:r>
              <a:rPr lang="zh-CN" altLang="en-US" dirty="0"/>
              <a:t>围绕它的期望值的</a:t>
            </a:r>
            <a:r>
              <a:rPr lang="zh-CN" altLang="en-US" b="1" dirty="0">
                <a:solidFill>
                  <a:srgbClr val="FF0000"/>
                </a:solidFill>
              </a:rPr>
              <a:t>离差</a:t>
            </a:r>
            <a:r>
              <a:rPr lang="zh-CN" altLang="en-US" dirty="0"/>
              <a:t>（</a:t>
            </a:r>
            <a:r>
              <a:rPr lang="en-US" altLang="zh-CN" dirty="0"/>
              <a:t>deviation</a:t>
            </a:r>
            <a:r>
              <a:rPr lang="zh-CN" altLang="en-US" dirty="0"/>
              <a:t>），是一个不可观测的随机变量，又称为</a:t>
            </a:r>
            <a:r>
              <a:rPr lang="zh-CN" altLang="en-US" b="1" dirty="0">
                <a:solidFill>
                  <a:srgbClr val="FF0000"/>
                </a:solidFill>
              </a:rPr>
              <a:t>随机干扰项</a:t>
            </a:r>
            <a:r>
              <a:rPr lang="zh-CN" altLang="en-US" dirty="0"/>
              <a:t>（</a:t>
            </a:r>
            <a:r>
              <a:rPr lang="en-US" altLang="zh-CN" dirty="0"/>
              <a:t>stochastic disturbance</a:t>
            </a:r>
            <a:r>
              <a:rPr lang="zh-CN" altLang="en-US" dirty="0"/>
              <a:t>）或</a:t>
            </a:r>
            <a:r>
              <a:rPr lang="zh-CN" altLang="en-US" b="1" dirty="0">
                <a:solidFill>
                  <a:srgbClr val="FF0000"/>
                </a:solidFill>
              </a:rPr>
              <a:t>随机误差项</a:t>
            </a:r>
            <a:r>
              <a:rPr lang="zh-CN" altLang="en-US" dirty="0"/>
              <a:t>（</a:t>
            </a:r>
            <a:r>
              <a:rPr lang="en-US" altLang="zh-CN" dirty="0"/>
              <a:t>stochastic error</a:t>
            </a:r>
            <a:r>
              <a:rPr lang="zh-CN" altLang="en-US" dirty="0"/>
              <a:t>）。</a:t>
            </a:r>
          </a:p>
        </p:txBody>
      </p:sp>
      <p:sp>
        <p:nvSpPr>
          <p:cNvPr id="5" name="文本框 4"/>
          <p:cNvSpPr txBox="1"/>
          <p:nvPr/>
        </p:nvSpPr>
        <p:spPr>
          <a:xfrm>
            <a:off x="3300163" y="2895327"/>
            <a:ext cx="646331" cy="369332"/>
          </a:xfrm>
          <a:prstGeom prst="rect">
            <a:avLst/>
          </a:prstGeom>
          <a:noFill/>
        </p:spPr>
        <p:txBody>
          <a:bodyPr wrap="none" rtlCol="0">
            <a:spAutoFit/>
          </a:bodyPr>
          <a:lstStyle/>
          <a:p>
            <a:r>
              <a:rPr lang="zh-CN" altLang="en-US" dirty="0"/>
              <a:t>即，</a:t>
            </a:r>
          </a:p>
        </p:txBody>
      </p:sp>
    </p:spTree>
    <p:extLst>
      <p:ext uri="{BB962C8B-B14F-4D97-AF65-F5344CB8AC3E}">
        <p14:creationId xmlns:p14="http://schemas.microsoft.com/office/powerpoint/2010/main" val="31221256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703512" y="553244"/>
            <a:ext cx="8712968" cy="2387600"/>
          </a:xfrm>
        </p:spPr>
        <p:txBody>
          <a:bodyPr/>
          <a:lstStyle/>
          <a:p>
            <a:pPr algn="just" eaLnBrk="1" hangingPunct="1">
              <a:lnSpc>
                <a:spcPct val="90000"/>
              </a:lnSpc>
            </a:pPr>
            <a:r>
              <a:rPr lang="zh-CN" altLang="en-US" dirty="0"/>
              <a:t>例</a:t>
            </a:r>
            <a:r>
              <a:rPr lang="en-US" altLang="zh-CN" dirty="0"/>
              <a:t>2.1</a:t>
            </a:r>
            <a:r>
              <a:rPr lang="zh-CN" altLang="en-US" dirty="0"/>
              <a:t>中，给定收入水平</a:t>
            </a:r>
            <a:r>
              <a:rPr lang="en-US" altLang="zh-CN" dirty="0"/>
              <a:t>X</a:t>
            </a:r>
            <a:r>
              <a:rPr lang="en-US" altLang="zh-CN" baseline="-25000" dirty="0"/>
              <a:t>i</a:t>
            </a:r>
            <a:r>
              <a:rPr lang="en-US" altLang="zh-CN" dirty="0"/>
              <a:t> ,</a:t>
            </a:r>
            <a:r>
              <a:rPr lang="zh-CN" altLang="en-US" dirty="0"/>
              <a:t>个别家庭的支出可表示为两部分之和：</a:t>
            </a:r>
          </a:p>
          <a:p>
            <a:pPr marL="342900" lvl="1" indent="0" algn="just">
              <a:buNone/>
            </a:pPr>
            <a:r>
              <a:rPr lang="zh-CN" altLang="en-US" dirty="0"/>
              <a:t>     该收入水平下所有家庭的平均消费支出</a:t>
            </a:r>
            <a:r>
              <a:rPr lang="en-US" altLang="zh-CN" dirty="0"/>
              <a:t>E(</a:t>
            </a:r>
            <a:r>
              <a:rPr lang="en-US" altLang="zh-CN" dirty="0" err="1"/>
              <a:t>Y|X</a:t>
            </a:r>
            <a:r>
              <a:rPr lang="en-US" altLang="zh-CN" baseline="-25000" dirty="0" err="1"/>
              <a:t>i</a:t>
            </a:r>
            <a:r>
              <a:rPr lang="en-US" altLang="zh-CN" dirty="0"/>
              <a:t>)</a:t>
            </a:r>
            <a:r>
              <a:rPr lang="zh-CN" altLang="en-US" dirty="0"/>
              <a:t>，称为</a:t>
            </a:r>
            <a:endParaRPr lang="en-US" altLang="zh-CN" dirty="0">
              <a:solidFill>
                <a:srgbClr val="FF0000"/>
              </a:solidFill>
            </a:endParaRPr>
          </a:p>
          <a:p>
            <a:pPr marL="342900" lvl="1" indent="0" algn="just">
              <a:buNone/>
            </a:pPr>
            <a:r>
              <a:rPr lang="zh-CN" altLang="en-US" dirty="0">
                <a:solidFill>
                  <a:srgbClr val="FF0000"/>
                </a:solidFill>
              </a:rPr>
              <a:t>系统性（</a:t>
            </a:r>
            <a:r>
              <a:rPr lang="en-US" altLang="en-US" dirty="0">
                <a:solidFill>
                  <a:srgbClr val="FF0000"/>
                </a:solidFill>
              </a:rPr>
              <a:t>systematic</a:t>
            </a:r>
            <a:r>
              <a:rPr lang="zh-CN" altLang="en-US" dirty="0">
                <a:solidFill>
                  <a:srgbClr val="FF0000"/>
                </a:solidFill>
              </a:rPr>
              <a:t>）</a:t>
            </a:r>
            <a:r>
              <a:rPr lang="zh-CN" altLang="en-US" dirty="0"/>
              <a:t>或</a:t>
            </a:r>
            <a:r>
              <a:rPr lang="zh-CN" altLang="en-US" dirty="0">
                <a:solidFill>
                  <a:srgbClr val="FF0000"/>
                </a:solidFill>
              </a:rPr>
              <a:t>确定性（</a:t>
            </a:r>
            <a:r>
              <a:rPr lang="en-US" altLang="en-US" dirty="0">
                <a:solidFill>
                  <a:srgbClr val="FF0000"/>
                </a:solidFill>
              </a:rPr>
              <a:t>deterministic)</a:t>
            </a:r>
            <a:r>
              <a:rPr lang="zh-CN" altLang="en-US" dirty="0">
                <a:solidFill>
                  <a:srgbClr val="FF0000"/>
                </a:solidFill>
              </a:rPr>
              <a:t>部分；</a:t>
            </a:r>
          </a:p>
          <a:p>
            <a:pPr marL="342900" lvl="1" indent="0" algn="just">
              <a:buNone/>
            </a:pPr>
            <a:r>
              <a:rPr lang="zh-CN" altLang="en-US" dirty="0"/>
              <a:t>其他</a:t>
            </a:r>
            <a:r>
              <a:rPr lang="zh-CN" altLang="en-US" dirty="0">
                <a:solidFill>
                  <a:srgbClr val="FF0000"/>
                </a:solidFill>
              </a:rPr>
              <a:t>随机</a:t>
            </a:r>
            <a:r>
              <a:rPr lang="zh-CN" altLang="en-US" dirty="0"/>
              <a:t>或</a:t>
            </a:r>
            <a:r>
              <a:rPr lang="zh-CN" altLang="en-US" dirty="0">
                <a:solidFill>
                  <a:srgbClr val="FF0000"/>
                </a:solidFill>
              </a:rPr>
              <a:t>非确定性（</a:t>
            </a:r>
            <a:r>
              <a:rPr lang="en-US" altLang="en-US" dirty="0">
                <a:solidFill>
                  <a:srgbClr val="FF0000"/>
                </a:solidFill>
              </a:rPr>
              <a:t>nonsystematic)</a:t>
            </a:r>
            <a:r>
              <a:rPr lang="zh-CN" altLang="en-US" dirty="0">
                <a:solidFill>
                  <a:srgbClr val="FF0000"/>
                </a:solidFill>
              </a:rPr>
              <a:t>部分</a:t>
            </a:r>
            <a:r>
              <a:rPr lang="zh-CN" altLang="en-US" i="1" dirty="0">
                <a:solidFill>
                  <a:srgbClr val="FF0000"/>
                </a:solidFill>
                <a:sym typeface="Symbol" pitchFamily="18" charset="2"/>
              </a:rPr>
              <a:t></a:t>
            </a:r>
            <a:r>
              <a:rPr lang="en-US" altLang="en-US" baseline="-25000" dirty="0" err="1">
                <a:solidFill>
                  <a:srgbClr val="FF0000"/>
                </a:solidFill>
                <a:sym typeface="Symbol" pitchFamily="18" charset="2"/>
              </a:rPr>
              <a:t>i</a:t>
            </a:r>
            <a:r>
              <a:rPr lang="zh-CN" altLang="en-US" dirty="0">
                <a:sym typeface="Symbol" pitchFamily="18" charset="2"/>
              </a:rPr>
              <a:t>。</a:t>
            </a:r>
            <a:endParaRPr lang="zh-CN" altLang="en-US" dirty="0"/>
          </a:p>
        </p:txBody>
      </p:sp>
      <p:sp>
        <p:nvSpPr>
          <p:cNvPr id="5" name="灯片编号占位符 4"/>
          <p:cNvSpPr>
            <a:spLocks noGrp="1"/>
          </p:cNvSpPr>
          <p:nvPr>
            <p:ph type="sldNum" sz="quarter" idx="12"/>
          </p:nvPr>
        </p:nvSpPr>
        <p:spPr/>
        <p:txBody>
          <a:bodyPr/>
          <a:lstStyle/>
          <a:p>
            <a:pPr>
              <a:defRPr/>
            </a:pPr>
            <a:fld id="{296002CF-679C-41C3-B9B0-CF0B53D2FE56}" type="slidenum">
              <a:rPr lang="en-US" altLang="zh-CN" smtClean="0"/>
              <a:pPr>
                <a:defRPr/>
              </a:pPr>
              <a:t>78</a:t>
            </a:fld>
            <a:endParaRPr lang="en-US" altLang="zh-CN"/>
          </a:p>
        </p:txBody>
      </p:sp>
      <p:pic>
        <p:nvPicPr>
          <p:cNvPr id="47108" name="Picture 4"/>
          <p:cNvPicPr>
            <a:picLocks noChangeAspect="1" noChangeArrowheads="1"/>
          </p:cNvPicPr>
          <p:nvPr/>
        </p:nvPicPr>
        <p:blipFill>
          <a:blip r:embed="rId2" cstate="print"/>
          <a:srcRect/>
          <a:stretch>
            <a:fillRect/>
          </a:stretch>
        </p:blipFill>
        <p:spPr bwMode="auto">
          <a:xfrm>
            <a:off x="2927350" y="3276600"/>
            <a:ext cx="6121400" cy="685800"/>
          </a:xfrm>
          <a:prstGeom prst="rect">
            <a:avLst/>
          </a:prstGeom>
          <a:solidFill>
            <a:srgbClr val="CCFFFF"/>
          </a:solidFill>
          <a:ln w="9525">
            <a:solidFill>
              <a:srgbClr val="0000FF"/>
            </a:solidFill>
            <a:miter lim="800000"/>
            <a:headEnd/>
            <a:tailEnd/>
          </a:ln>
        </p:spPr>
      </p:pic>
      <p:sp>
        <p:nvSpPr>
          <p:cNvPr id="47109" name="Rectangle 5"/>
          <p:cNvSpPr>
            <a:spLocks noChangeArrowheads="1"/>
          </p:cNvSpPr>
          <p:nvPr/>
        </p:nvSpPr>
        <p:spPr bwMode="auto">
          <a:xfrm>
            <a:off x="2279576" y="4221164"/>
            <a:ext cx="7920038" cy="2227263"/>
          </a:xfrm>
          <a:prstGeom prst="rect">
            <a:avLst/>
          </a:prstGeom>
          <a:noFill/>
          <a:ln w="9525">
            <a:noFill/>
            <a:miter lim="800000"/>
            <a:headEnd/>
            <a:tailEnd/>
          </a:ln>
        </p:spPr>
        <p:txBody>
          <a:bodyPr>
            <a:spAutoFit/>
          </a:bodyPr>
          <a:lstStyle/>
          <a:p>
            <a:pPr algn="just">
              <a:buFontTx/>
              <a:buChar char="•"/>
            </a:pPr>
            <a:r>
              <a:rPr lang="en-US" altLang="zh-CN" sz="2800" dirty="0"/>
              <a:t> </a:t>
            </a:r>
            <a:r>
              <a:rPr lang="zh-CN" altLang="en-US" sz="2800" dirty="0"/>
              <a:t>称为</a:t>
            </a:r>
            <a:r>
              <a:rPr lang="zh-CN" altLang="en-US" sz="2800" b="1" dirty="0">
                <a:solidFill>
                  <a:srgbClr val="FF0000"/>
                </a:solidFill>
              </a:rPr>
              <a:t>总体回归函数（</a:t>
            </a:r>
            <a:r>
              <a:rPr lang="en-US" altLang="zh-CN" sz="2800" b="1" dirty="0">
                <a:solidFill>
                  <a:srgbClr val="FF0000"/>
                </a:solidFill>
              </a:rPr>
              <a:t>PRF</a:t>
            </a:r>
            <a:r>
              <a:rPr lang="zh-CN" altLang="en-US" sz="2800" b="1" dirty="0">
                <a:solidFill>
                  <a:srgbClr val="FF0000"/>
                </a:solidFill>
              </a:rPr>
              <a:t>）</a:t>
            </a:r>
            <a:r>
              <a:rPr lang="zh-CN" altLang="en-US" sz="2800" dirty="0"/>
              <a:t>的随机设定形式。表明被解释变量除了受解释变量的系统性影响外，还受其他因素的随机性影响。由于方程中引入了随机项，成为计量经济学模型，因此也称为</a:t>
            </a:r>
            <a:r>
              <a:rPr lang="zh-CN" altLang="en-US" sz="2800" b="1" dirty="0">
                <a:solidFill>
                  <a:srgbClr val="FF0000"/>
                </a:solidFill>
              </a:rPr>
              <a:t>总体回归模型</a:t>
            </a:r>
            <a:r>
              <a:rPr lang="en-US" altLang="zh-CN" sz="2800" b="1" dirty="0">
                <a:solidFill>
                  <a:srgbClr val="FF0000"/>
                </a:solidFill>
              </a:rPr>
              <a:t>(PRM)</a:t>
            </a:r>
            <a:r>
              <a:rPr lang="zh-CN" altLang="en-US" sz="2800" dirty="0"/>
              <a:t>。</a:t>
            </a:r>
          </a:p>
        </p:txBody>
      </p:sp>
    </p:spTree>
    <p:extLst>
      <p:ext uri="{BB962C8B-B14F-4D97-AF65-F5344CB8AC3E}">
        <p14:creationId xmlns:p14="http://schemas.microsoft.com/office/powerpoint/2010/main" val="3424619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847528" y="908720"/>
            <a:ext cx="8496944" cy="5616624"/>
          </a:xfrm>
        </p:spPr>
        <p:txBody>
          <a:bodyPr>
            <a:normAutofit/>
          </a:bodyPr>
          <a:lstStyle/>
          <a:p>
            <a:pPr eaLnBrk="1" hangingPunct="1">
              <a:buFont typeface="Wingdings" panose="05000000000000000000" pitchFamily="2" charset="2"/>
              <a:buChar char="p"/>
            </a:pPr>
            <a:r>
              <a:rPr lang="zh-CN" altLang="en-US" b="1" dirty="0">
                <a:solidFill>
                  <a:srgbClr val="002060"/>
                </a:solidFill>
                <a:latin typeface="宋体" pitchFamily="2" charset="-122"/>
              </a:rPr>
              <a:t>随机误差项主要包括下列因素：</a:t>
            </a:r>
          </a:p>
          <a:p>
            <a:pPr marL="800100" lvl="1" indent="-457200">
              <a:spcBef>
                <a:spcPct val="50000"/>
              </a:spcBef>
              <a:buFont typeface="+mj-ea"/>
              <a:buAutoNum type="circleNumDbPlain"/>
            </a:pPr>
            <a:r>
              <a:rPr lang="zh-CN" altLang="en-US" dirty="0">
                <a:latin typeface="宋体" pitchFamily="2" charset="-122"/>
              </a:rPr>
              <a:t>在解释变量中被忽略的因素的影响；</a:t>
            </a:r>
          </a:p>
          <a:p>
            <a:pPr marL="800100" lvl="1" indent="-457200">
              <a:spcBef>
                <a:spcPct val="50000"/>
              </a:spcBef>
              <a:buFont typeface="+mj-ea"/>
              <a:buAutoNum type="circleNumDbPlain"/>
            </a:pPr>
            <a:r>
              <a:rPr lang="zh-CN" altLang="en-US" dirty="0">
                <a:latin typeface="宋体" pitchFamily="2" charset="-122"/>
              </a:rPr>
              <a:t>变量观测值的观测误差的影响；</a:t>
            </a:r>
          </a:p>
          <a:p>
            <a:pPr marL="800100" lvl="1" indent="-457200">
              <a:spcBef>
                <a:spcPct val="50000"/>
              </a:spcBef>
              <a:buFont typeface="+mj-ea"/>
              <a:buAutoNum type="circleNumDbPlain"/>
            </a:pPr>
            <a:r>
              <a:rPr lang="zh-CN" altLang="en-US" dirty="0">
                <a:latin typeface="宋体" pitchFamily="2" charset="-122"/>
              </a:rPr>
              <a:t>模型关系的设定误差的影响；</a:t>
            </a:r>
          </a:p>
          <a:p>
            <a:pPr marL="800100" lvl="1" indent="-457200">
              <a:spcBef>
                <a:spcPct val="50000"/>
              </a:spcBef>
              <a:buFont typeface="+mj-ea"/>
              <a:buAutoNum type="circleNumDbPlain"/>
            </a:pPr>
            <a:r>
              <a:rPr lang="zh-CN" altLang="en-US" dirty="0">
                <a:latin typeface="宋体" pitchFamily="2" charset="-122"/>
              </a:rPr>
              <a:t>其它随机因素的影响。</a:t>
            </a:r>
            <a:endParaRPr lang="en-US" altLang="zh-CN" dirty="0">
              <a:latin typeface="宋体" pitchFamily="2" charset="-122"/>
            </a:endParaRPr>
          </a:p>
          <a:p>
            <a:pPr marL="800100" lvl="1" indent="-457200">
              <a:spcBef>
                <a:spcPct val="50000"/>
              </a:spcBef>
              <a:buFont typeface="+mj-ea"/>
              <a:buAutoNum type="circleNumDbPlain"/>
            </a:pPr>
            <a:endParaRPr lang="en-US" altLang="zh-CN" dirty="0">
              <a:latin typeface="宋体" pitchFamily="2" charset="-122"/>
            </a:endParaRPr>
          </a:p>
          <a:p>
            <a:pPr>
              <a:spcBef>
                <a:spcPct val="50000"/>
              </a:spcBef>
              <a:buFont typeface="Wingdings" panose="05000000000000000000" pitchFamily="2" charset="2"/>
              <a:buChar char="p"/>
            </a:pPr>
            <a:r>
              <a:rPr lang="zh-CN" altLang="en-US" sz="3100" b="1" dirty="0">
                <a:solidFill>
                  <a:srgbClr val="002060"/>
                </a:solidFill>
                <a:latin typeface="宋体" pitchFamily="2" charset="-122"/>
              </a:rPr>
              <a:t>产生并设计随机误差项的主要原因：</a:t>
            </a:r>
            <a:endParaRPr lang="en-US" altLang="zh-CN" sz="3100" b="1" dirty="0">
              <a:solidFill>
                <a:srgbClr val="002060"/>
              </a:solidFill>
              <a:latin typeface="宋体" pitchFamily="2" charset="-122"/>
            </a:endParaRPr>
          </a:p>
          <a:p>
            <a:pPr marL="857250" lvl="1" indent="-514350">
              <a:spcBef>
                <a:spcPct val="50000"/>
              </a:spcBef>
              <a:buFont typeface="+mj-ea"/>
              <a:buAutoNum type="circleNumDbPlain"/>
            </a:pPr>
            <a:r>
              <a:rPr lang="zh-CN" altLang="en-US" dirty="0">
                <a:latin typeface="宋体" pitchFamily="2" charset="-122"/>
              </a:rPr>
              <a:t>理论的含糊性；</a:t>
            </a:r>
            <a:endParaRPr lang="en-US" altLang="zh-CN" dirty="0">
              <a:latin typeface="宋体" pitchFamily="2" charset="-122"/>
            </a:endParaRPr>
          </a:p>
          <a:p>
            <a:pPr marL="857250" lvl="1" indent="-514350">
              <a:spcBef>
                <a:spcPct val="50000"/>
              </a:spcBef>
              <a:buFont typeface="+mj-ea"/>
              <a:buAutoNum type="circleNumDbPlain"/>
            </a:pPr>
            <a:r>
              <a:rPr lang="zh-CN" altLang="en-US" dirty="0">
                <a:latin typeface="宋体" pitchFamily="2" charset="-122"/>
              </a:rPr>
              <a:t>数据的欠缺；</a:t>
            </a:r>
            <a:endParaRPr lang="en-US" altLang="zh-CN" dirty="0">
              <a:latin typeface="宋体" pitchFamily="2" charset="-122"/>
            </a:endParaRPr>
          </a:p>
          <a:p>
            <a:pPr marL="857250" lvl="1" indent="-514350">
              <a:spcBef>
                <a:spcPct val="50000"/>
              </a:spcBef>
              <a:buFont typeface="+mj-ea"/>
              <a:buAutoNum type="circleNumDbPlain"/>
            </a:pPr>
            <a:r>
              <a:rPr lang="zh-CN" altLang="en-US" dirty="0">
                <a:latin typeface="宋体" pitchFamily="2" charset="-122"/>
              </a:rPr>
              <a:t>节省原则。</a:t>
            </a:r>
          </a:p>
        </p:txBody>
      </p:sp>
      <p:sp>
        <p:nvSpPr>
          <p:cNvPr id="3" name="灯片编号占位符 2"/>
          <p:cNvSpPr>
            <a:spLocks noGrp="1"/>
          </p:cNvSpPr>
          <p:nvPr>
            <p:ph type="sldNum" sz="quarter" idx="12"/>
          </p:nvPr>
        </p:nvSpPr>
        <p:spPr/>
        <p:txBody>
          <a:bodyPr/>
          <a:lstStyle/>
          <a:p>
            <a:pPr>
              <a:defRPr/>
            </a:pPr>
            <a:fld id="{296002CF-679C-41C3-B9B0-CF0B53D2FE56}" type="slidenum">
              <a:rPr lang="en-US" altLang="zh-CN" smtClean="0"/>
              <a:pPr>
                <a:defRPr/>
              </a:pPr>
              <a:t>79</a:t>
            </a:fld>
            <a:endParaRPr lang="en-US" altLang="zh-CN"/>
          </a:p>
        </p:txBody>
      </p:sp>
    </p:spTree>
    <p:extLst>
      <p:ext uri="{BB962C8B-B14F-4D97-AF65-F5344CB8AC3E}">
        <p14:creationId xmlns:p14="http://schemas.microsoft.com/office/powerpoint/2010/main" val="1430572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1432377" y="1524000"/>
            <a:ext cx="9388021" cy="5334000"/>
          </a:xfrm>
        </p:spPr>
        <p:txBody>
          <a:bodyPr/>
          <a:lstStyle/>
          <a:p>
            <a:pPr>
              <a:lnSpc>
                <a:spcPct val="80000"/>
              </a:lnSpc>
              <a:buFont typeface="Wingdings" panose="05000000000000000000" pitchFamily="2" charset="2"/>
              <a:buNone/>
            </a:pPr>
            <a:endParaRPr lang="zh-CN" altLang="en-US" b="1" dirty="0"/>
          </a:p>
          <a:p>
            <a:pPr>
              <a:lnSpc>
                <a:spcPct val="80000"/>
              </a:lnSpc>
              <a:buFont typeface="Wingdings" panose="05000000000000000000" pitchFamily="2" charset="2"/>
              <a:buNone/>
            </a:pPr>
            <a:r>
              <a:rPr lang="en-US" altLang="zh-CN" b="1" dirty="0"/>
              <a:t>1</a:t>
            </a:r>
            <a:r>
              <a:rPr lang="zh-CN" altLang="en-US" b="1" dirty="0"/>
              <a:t>、正相关。</a:t>
            </a:r>
            <a:r>
              <a:rPr lang="zh-CN" altLang="en-US" sz="2400" b="1" dirty="0"/>
              <a:t>指两个因素（或变量）之间的变化方向一致，都是呈增长或下降的趋势。即自变量</a:t>
            </a:r>
            <a:r>
              <a:rPr lang="en-US" altLang="zh-CN" sz="2400" b="1" dirty="0"/>
              <a:t>x</a:t>
            </a:r>
            <a:r>
              <a:rPr lang="zh-CN" altLang="en-US" sz="2400" b="1" dirty="0"/>
              <a:t>的值增加（或减少），因变量</a:t>
            </a:r>
            <a:r>
              <a:rPr lang="en-US" altLang="zh-CN" sz="2400" b="1" dirty="0"/>
              <a:t>y</a:t>
            </a:r>
            <a:r>
              <a:rPr lang="zh-CN" altLang="en-US" sz="2400" b="1" dirty="0"/>
              <a:t>的值也相应地增加（或减少），这样的关系就是正相关。例如，工业总产值增加，企业税利总额也随之增加；家庭消费支出随收入增加而增加等。</a:t>
            </a:r>
          </a:p>
          <a:p>
            <a:pPr>
              <a:lnSpc>
                <a:spcPct val="80000"/>
              </a:lnSpc>
              <a:buFont typeface="Wingdings" panose="05000000000000000000" pitchFamily="2" charset="2"/>
              <a:buNone/>
            </a:pPr>
            <a:endParaRPr lang="zh-CN" altLang="en-US" sz="2400" b="1" dirty="0"/>
          </a:p>
          <a:p>
            <a:pPr>
              <a:lnSpc>
                <a:spcPct val="80000"/>
              </a:lnSpc>
              <a:buFont typeface="Wingdings" panose="05000000000000000000" pitchFamily="2" charset="2"/>
              <a:buNone/>
            </a:pPr>
            <a:r>
              <a:rPr lang="en-US" altLang="zh-CN" b="1" dirty="0"/>
              <a:t>2</a:t>
            </a:r>
            <a:r>
              <a:rPr lang="zh-CN" altLang="en-US" b="1" dirty="0"/>
              <a:t>、负相关。</a:t>
            </a:r>
            <a:r>
              <a:rPr lang="zh-CN" altLang="en-US" sz="2400" b="1" dirty="0"/>
              <a:t>指两个因素或变量之间变化方向相反，即自变量的数值增大（或减小），因变量随之减小（或增大）。 如劳动生产率提高，产品成本降低；产品成本降低，企业利润增加等。  </a:t>
            </a:r>
          </a:p>
        </p:txBody>
      </p:sp>
      <p:sp>
        <p:nvSpPr>
          <p:cNvPr id="110596" name="Rectangle 4"/>
          <p:cNvSpPr>
            <a:spLocks noChangeArrowheads="1"/>
          </p:cNvSpPr>
          <p:nvPr/>
        </p:nvSpPr>
        <p:spPr bwMode="auto">
          <a:xfrm>
            <a:off x="881969" y="295956"/>
            <a:ext cx="7467373" cy="707886"/>
          </a:xfrm>
          <a:prstGeom prst="rect">
            <a:avLst/>
          </a:prstGeom>
          <a:solidFill>
            <a:srgbClr val="00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4000" dirty="0" smtClean="0">
                <a:solidFill>
                  <a:srgbClr val="0000FF"/>
                </a:solidFill>
                <a:ea typeface="黑体" panose="02010609060101010101" pitchFamily="49" charset="-122"/>
              </a:rPr>
              <a:t>2.</a:t>
            </a:r>
            <a:r>
              <a:rPr lang="zh-CN" altLang="en-US" sz="4000" dirty="0" smtClean="0">
                <a:solidFill>
                  <a:srgbClr val="0000FF"/>
                </a:solidFill>
                <a:ea typeface="黑体" panose="02010609060101010101" pitchFamily="49" charset="-122"/>
              </a:rPr>
              <a:t>根据</a:t>
            </a:r>
            <a:r>
              <a:rPr lang="zh-CN" altLang="en-US" sz="4000" dirty="0">
                <a:solidFill>
                  <a:srgbClr val="0000FF"/>
                </a:solidFill>
                <a:ea typeface="黑体" panose="02010609060101010101" pitchFamily="49" charset="-122"/>
              </a:rPr>
              <a:t>相关关系的方向划分</a:t>
            </a:r>
          </a:p>
        </p:txBody>
      </p:sp>
    </p:spTree>
    <p:extLst>
      <p:ext uri="{BB962C8B-B14F-4D97-AF65-F5344CB8AC3E}">
        <p14:creationId xmlns:p14="http://schemas.microsoft.com/office/powerpoint/2010/main" val="1340745207"/>
      </p:ext>
    </p:extLst>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1673948" y="2324214"/>
            <a:ext cx="8844104" cy="526134"/>
          </a:xfrm>
        </p:spPr>
        <p:txBody>
          <a:bodyPr>
            <a:normAutofit/>
          </a:bodyPr>
          <a:lstStyle/>
          <a:p>
            <a:pPr eaLnBrk="1" hangingPunct="1">
              <a:spcBef>
                <a:spcPct val="50000"/>
              </a:spcBef>
            </a:pPr>
            <a:r>
              <a:rPr lang="zh-CN" altLang="en-US" sz="2400" dirty="0">
                <a:latin typeface="宋体" pitchFamily="2" charset="-122"/>
              </a:rPr>
              <a:t>在例</a:t>
            </a:r>
            <a:r>
              <a:rPr lang="en-US" altLang="zh-CN" sz="2400" dirty="0">
                <a:latin typeface="宋体" pitchFamily="2" charset="-122"/>
              </a:rPr>
              <a:t>2.1</a:t>
            </a:r>
            <a:r>
              <a:rPr lang="zh-CN" altLang="en-US" sz="2400" dirty="0">
                <a:latin typeface="宋体" pitchFamily="2" charset="-122"/>
              </a:rPr>
              <a:t>的总体中有如下一个样本</a:t>
            </a:r>
            <a:r>
              <a:rPr lang="en-US" altLang="zh-CN" sz="2400" dirty="0">
                <a:latin typeface="宋体" pitchFamily="2" charset="-122"/>
              </a:rPr>
              <a:t>:</a:t>
            </a:r>
            <a:endParaRPr lang="zh-CN" altLang="en-US" sz="2400" dirty="0">
              <a:latin typeface="宋体" pitchFamily="2" charset="-122"/>
            </a:endParaRPr>
          </a:p>
        </p:txBody>
      </p:sp>
      <p:sp>
        <p:nvSpPr>
          <p:cNvPr id="6" name="灯片编号占位符 5"/>
          <p:cNvSpPr>
            <a:spLocks noGrp="1"/>
          </p:cNvSpPr>
          <p:nvPr>
            <p:ph type="sldNum" sz="quarter" idx="12"/>
          </p:nvPr>
        </p:nvSpPr>
        <p:spPr/>
        <p:txBody>
          <a:bodyPr/>
          <a:lstStyle/>
          <a:p>
            <a:pPr>
              <a:defRPr/>
            </a:pPr>
            <a:fld id="{296002CF-679C-41C3-B9B0-CF0B53D2FE56}" type="slidenum">
              <a:rPr lang="en-US" altLang="zh-CN" smtClean="0"/>
              <a:pPr>
                <a:defRPr/>
              </a:pPr>
              <a:t>80</a:t>
            </a:fld>
            <a:endParaRPr lang="en-US" altLang="zh-CN"/>
          </a:p>
        </p:txBody>
      </p:sp>
      <p:pic>
        <p:nvPicPr>
          <p:cNvPr id="49158" name="Picture 6"/>
          <p:cNvPicPr>
            <a:picLocks noChangeAspect="1" noChangeArrowheads="1"/>
          </p:cNvPicPr>
          <p:nvPr/>
        </p:nvPicPr>
        <p:blipFill>
          <a:blip r:embed="rId2" cstate="print"/>
          <a:srcRect/>
          <a:stretch>
            <a:fillRect/>
          </a:stretch>
        </p:blipFill>
        <p:spPr bwMode="auto">
          <a:xfrm>
            <a:off x="1919536" y="2946865"/>
            <a:ext cx="8305800" cy="1512888"/>
          </a:xfrm>
          <a:prstGeom prst="rect">
            <a:avLst/>
          </a:prstGeom>
          <a:noFill/>
          <a:ln w="9525">
            <a:noFill/>
            <a:miter lim="800000"/>
            <a:headEnd/>
            <a:tailEnd/>
          </a:ln>
        </p:spPr>
      </p:pic>
      <p:sp>
        <p:nvSpPr>
          <p:cNvPr id="2" name="矩形 1"/>
          <p:cNvSpPr/>
          <p:nvPr/>
        </p:nvSpPr>
        <p:spPr>
          <a:xfrm>
            <a:off x="1524000" y="-92516"/>
            <a:ext cx="9144000" cy="1200329"/>
          </a:xfrm>
          <a:prstGeom prst="rect">
            <a:avLst/>
          </a:prstGeom>
        </p:spPr>
        <p:txBody>
          <a:bodyPr wrap="square">
            <a:spAutoFit/>
          </a:bodyPr>
          <a:lstStyle/>
          <a:p>
            <a:pPr algn="ctr" eaLnBrk="1" hangingPunct="1">
              <a:lnSpc>
                <a:spcPct val="200000"/>
              </a:lnSpc>
              <a:spcBef>
                <a:spcPct val="50000"/>
              </a:spcBef>
              <a:buFontTx/>
              <a:buNone/>
            </a:pPr>
            <a:r>
              <a:rPr lang="zh-CN" altLang="en-US" sz="3600" b="1" dirty="0">
                <a:solidFill>
                  <a:srgbClr val="FF0000"/>
                </a:solidFill>
                <a:latin typeface="楷体_GB2312" pitchFamily="49" charset="-122"/>
                <a:ea typeface="楷体_GB2312" pitchFamily="49" charset="-122"/>
              </a:rPr>
              <a:t>四、样本回归函数</a:t>
            </a:r>
            <a:endParaRPr lang="zh-CN" altLang="en-US" sz="3600" dirty="0">
              <a:solidFill>
                <a:srgbClr val="FF0000"/>
              </a:solidFill>
              <a:latin typeface="楷体_GB2312" pitchFamily="49" charset="-122"/>
              <a:ea typeface="楷体_GB2312" pitchFamily="49" charset="-122"/>
            </a:endParaRPr>
          </a:p>
        </p:txBody>
      </p:sp>
      <p:sp>
        <p:nvSpPr>
          <p:cNvPr id="9" name="Rectangle 3"/>
          <p:cNvSpPr txBox="1">
            <a:spLocks noChangeArrowheads="1"/>
          </p:cNvSpPr>
          <p:nvPr/>
        </p:nvSpPr>
        <p:spPr>
          <a:xfrm>
            <a:off x="1673948" y="4652788"/>
            <a:ext cx="8844104" cy="2160588"/>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u"/>
            </a:pPr>
            <a:r>
              <a:rPr lang="zh-CN" altLang="en-US" sz="2800" b="1" dirty="0">
                <a:solidFill>
                  <a:srgbClr val="C00000"/>
                </a:solidFill>
                <a:latin typeface="宋体" pitchFamily="2" charset="-122"/>
              </a:rPr>
              <a:t>问题：</a:t>
            </a:r>
            <a:endParaRPr lang="en-US" altLang="zh-CN" sz="2800" b="1" dirty="0">
              <a:solidFill>
                <a:srgbClr val="C00000"/>
              </a:solidFill>
              <a:latin typeface="宋体" pitchFamily="2" charset="-122"/>
            </a:endParaRPr>
          </a:p>
          <a:p>
            <a:pPr lvl="1">
              <a:lnSpc>
                <a:spcPct val="150000"/>
              </a:lnSpc>
            </a:pPr>
            <a:r>
              <a:rPr lang="zh-CN" altLang="en-US" sz="2400" dirty="0">
                <a:latin typeface="宋体" pitchFamily="2" charset="-122"/>
              </a:rPr>
              <a:t>能否从一次抽样中获得总体的近似信息？</a:t>
            </a:r>
            <a:endParaRPr lang="en-US" altLang="zh-CN" sz="2400" dirty="0">
              <a:latin typeface="宋体" pitchFamily="2" charset="-122"/>
            </a:endParaRPr>
          </a:p>
          <a:p>
            <a:pPr lvl="1">
              <a:lnSpc>
                <a:spcPct val="150000"/>
              </a:lnSpc>
            </a:pPr>
            <a:r>
              <a:rPr lang="zh-CN" altLang="en-US" sz="2400" dirty="0">
                <a:latin typeface="宋体" pitchFamily="2" charset="-122"/>
              </a:rPr>
              <a:t>如果可以，如何从抽样中获得总体的近似信息？</a:t>
            </a:r>
          </a:p>
          <a:p>
            <a:pPr lvl="1">
              <a:lnSpc>
                <a:spcPct val="150000"/>
              </a:lnSpc>
              <a:spcBef>
                <a:spcPct val="50000"/>
              </a:spcBef>
            </a:pPr>
            <a:r>
              <a:rPr lang="zh-CN" altLang="en-US" sz="2400" dirty="0">
                <a:latin typeface="宋体" pitchFamily="2" charset="-122"/>
              </a:rPr>
              <a:t>能否从该样本估计总体回归函数？</a:t>
            </a:r>
          </a:p>
        </p:txBody>
      </p:sp>
      <p:sp>
        <p:nvSpPr>
          <p:cNvPr id="7" name="Rectangle 3"/>
          <p:cNvSpPr txBox="1">
            <a:spLocks noChangeArrowheads="1"/>
          </p:cNvSpPr>
          <p:nvPr/>
        </p:nvSpPr>
        <p:spPr>
          <a:xfrm>
            <a:off x="1644384" y="1070583"/>
            <a:ext cx="9023616" cy="11571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spcBef>
                <a:spcPct val="50000"/>
              </a:spcBef>
              <a:buNone/>
            </a:pPr>
            <a:r>
              <a:rPr lang="zh-CN" altLang="en-US" sz="2000" dirty="0">
                <a:latin typeface="宋体" pitchFamily="2" charset="-122"/>
              </a:rPr>
              <a:t>    总体回归函数揭示了所考察总体被解释变量和解释变量间的平均变化规律，但总体的信息无法全部获得，因此，</a:t>
            </a:r>
            <a:r>
              <a:rPr lang="zh-CN" altLang="en-US" sz="2000" b="1" dirty="0">
                <a:latin typeface="宋体" pitchFamily="2" charset="-122"/>
              </a:rPr>
              <a:t>总体回归函数实际上是未知的</a:t>
            </a:r>
            <a:r>
              <a:rPr lang="zh-CN" altLang="en-US" sz="2000" dirty="0">
                <a:latin typeface="宋体" pitchFamily="2" charset="-122"/>
              </a:rPr>
              <a:t>。</a:t>
            </a:r>
            <a:r>
              <a:rPr lang="zh-CN" altLang="en-US" sz="2000" b="1" dirty="0">
                <a:solidFill>
                  <a:srgbClr val="FF0000"/>
                </a:solidFill>
                <a:latin typeface="宋体" pitchFamily="2" charset="-122"/>
              </a:rPr>
              <a:t>现实情况是，通过抽样得到总体的样本，再通过样本的信息估计总体回归函数。</a:t>
            </a:r>
          </a:p>
        </p:txBody>
      </p:sp>
    </p:spTree>
    <p:extLst>
      <p:ext uri="{BB962C8B-B14F-4D97-AF65-F5344CB8AC3E}">
        <p14:creationId xmlns:p14="http://schemas.microsoft.com/office/powerpoint/2010/main" val="401259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52600" y="242094"/>
            <a:ext cx="7772400" cy="381000"/>
          </a:xfrm>
        </p:spPr>
        <p:txBody>
          <a:bodyPr>
            <a:noAutofit/>
          </a:bodyPr>
          <a:lstStyle/>
          <a:p>
            <a:pPr marL="342900" indent="-342900">
              <a:buFont typeface="Wingdings" panose="05000000000000000000" pitchFamily="2" charset="2"/>
              <a:buChar char="p"/>
            </a:pPr>
            <a:r>
              <a:rPr lang="zh-CN" altLang="en-US" sz="2400" dirty="0">
                <a:solidFill>
                  <a:srgbClr val="002060"/>
                </a:solidFill>
              </a:rPr>
              <a:t>该样本的</a:t>
            </a:r>
            <a:r>
              <a:rPr lang="zh-CN" altLang="en-US" sz="2400" b="1" dirty="0">
                <a:solidFill>
                  <a:srgbClr val="C00000"/>
                </a:solidFill>
              </a:rPr>
              <a:t>散点图</a:t>
            </a:r>
            <a:r>
              <a:rPr lang="zh-CN" altLang="en-US" sz="2400" dirty="0">
                <a:solidFill>
                  <a:srgbClr val="002060"/>
                </a:solidFill>
              </a:rPr>
              <a:t>（</a:t>
            </a:r>
            <a:r>
              <a:rPr lang="en-US" altLang="zh-CN" sz="2400" dirty="0">
                <a:solidFill>
                  <a:srgbClr val="002060"/>
                </a:solidFill>
              </a:rPr>
              <a:t>scatter diagram)</a:t>
            </a:r>
            <a:r>
              <a:rPr lang="zh-CN" altLang="en-US" sz="2400" dirty="0">
                <a:solidFill>
                  <a:srgbClr val="002060"/>
                </a:solidFill>
              </a:rPr>
              <a:t>：</a:t>
            </a:r>
          </a:p>
        </p:txBody>
      </p:sp>
      <p:sp>
        <p:nvSpPr>
          <p:cNvPr id="20483" name="Rectangle 3"/>
          <p:cNvSpPr>
            <a:spLocks noGrp="1" noChangeArrowheads="1"/>
          </p:cNvSpPr>
          <p:nvPr>
            <p:ph idx="1"/>
          </p:nvPr>
        </p:nvSpPr>
        <p:spPr>
          <a:xfrm>
            <a:off x="1752601" y="3284539"/>
            <a:ext cx="8663879" cy="1081087"/>
          </a:xfrm>
        </p:spPr>
        <p:txBody>
          <a:bodyPr/>
          <a:lstStyle/>
          <a:p>
            <a:pPr eaLnBrk="1" hangingPunct="1">
              <a:lnSpc>
                <a:spcPct val="90000"/>
              </a:lnSpc>
              <a:buFont typeface="Wingdings" panose="05000000000000000000" pitchFamily="2" charset="2"/>
              <a:buChar char="p"/>
            </a:pPr>
            <a:r>
              <a:rPr lang="en-US" altLang="zh-CN" sz="2400" dirty="0"/>
              <a:t> </a:t>
            </a:r>
            <a:r>
              <a:rPr lang="zh-CN" altLang="en-US" sz="2400" b="1" dirty="0"/>
              <a:t>画一条直线以尽好地拟合该散点图，由于样本取自总体，可以该直线近似地代表总体回归线。该直线称为</a:t>
            </a:r>
            <a:r>
              <a:rPr lang="zh-CN" altLang="en-US" sz="2400" b="1" dirty="0">
                <a:solidFill>
                  <a:srgbClr val="FF0000"/>
                </a:solidFill>
              </a:rPr>
              <a:t>样本回归线（</a:t>
            </a:r>
            <a:r>
              <a:rPr lang="en-US" altLang="zh-CN" sz="2400" b="1" dirty="0">
                <a:solidFill>
                  <a:srgbClr val="FF0000"/>
                </a:solidFill>
              </a:rPr>
              <a:t>sample regression lines</a:t>
            </a:r>
            <a:r>
              <a:rPr lang="zh-CN" altLang="en-US" sz="2400" b="1" dirty="0">
                <a:solidFill>
                  <a:srgbClr val="FF0000"/>
                </a:solidFill>
              </a:rPr>
              <a:t>）</a:t>
            </a:r>
            <a:r>
              <a:rPr lang="zh-CN" altLang="en-US" sz="2400" b="1" dirty="0"/>
              <a:t>。</a:t>
            </a:r>
          </a:p>
        </p:txBody>
      </p:sp>
      <p:sp>
        <p:nvSpPr>
          <p:cNvPr id="9" name="灯片编号占位符 8"/>
          <p:cNvSpPr>
            <a:spLocks noGrp="1"/>
          </p:cNvSpPr>
          <p:nvPr>
            <p:ph type="sldNum" sz="quarter" idx="12"/>
          </p:nvPr>
        </p:nvSpPr>
        <p:spPr/>
        <p:txBody>
          <a:bodyPr/>
          <a:lstStyle/>
          <a:p>
            <a:pPr>
              <a:defRPr/>
            </a:pPr>
            <a:fld id="{296002CF-679C-41C3-B9B0-CF0B53D2FE56}" type="slidenum">
              <a:rPr lang="en-US" altLang="zh-CN" smtClean="0"/>
              <a:pPr>
                <a:defRPr/>
              </a:pPr>
              <a:t>81</a:t>
            </a:fld>
            <a:endParaRPr lang="en-US" altLang="zh-CN"/>
          </a:p>
        </p:txBody>
      </p:sp>
      <p:pic>
        <p:nvPicPr>
          <p:cNvPr id="20487" name="Picture 7"/>
          <p:cNvPicPr>
            <a:picLocks noChangeAspect="1" noChangeArrowheads="1"/>
          </p:cNvPicPr>
          <p:nvPr/>
        </p:nvPicPr>
        <p:blipFill>
          <a:blip r:embed="rId2" cstate="print"/>
          <a:srcRect/>
          <a:stretch>
            <a:fillRect/>
          </a:stretch>
        </p:blipFill>
        <p:spPr bwMode="auto">
          <a:xfrm>
            <a:off x="3276600" y="685801"/>
            <a:ext cx="4724400" cy="2473325"/>
          </a:xfrm>
          <a:prstGeom prst="rect">
            <a:avLst/>
          </a:prstGeom>
          <a:noFill/>
          <a:ln w="9525">
            <a:noFill/>
            <a:miter lim="800000"/>
            <a:headEnd/>
            <a:tailEnd/>
          </a:ln>
        </p:spPr>
      </p:pic>
      <p:sp>
        <p:nvSpPr>
          <p:cNvPr id="20488" name="Line 8"/>
          <p:cNvSpPr>
            <a:spLocks noChangeShapeType="1"/>
          </p:cNvSpPr>
          <p:nvPr/>
        </p:nvSpPr>
        <p:spPr bwMode="auto">
          <a:xfrm flipV="1">
            <a:off x="3962400" y="1066800"/>
            <a:ext cx="3581400" cy="1295400"/>
          </a:xfrm>
          <a:prstGeom prst="line">
            <a:avLst/>
          </a:prstGeom>
          <a:noFill/>
          <a:ln w="19050">
            <a:solidFill>
              <a:srgbClr val="FF0000"/>
            </a:solidFill>
            <a:round/>
            <a:headEnd/>
            <a:tailEnd/>
          </a:ln>
        </p:spPr>
        <p:txBody>
          <a:bodyPr/>
          <a:lstStyle/>
          <a:p>
            <a:endParaRPr lang="zh-CN" altLang="en-US"/>
          </a:p>
        </p:txBody>
      </p:sp>
      <p:sp>
        <p:nvSpPr>
          <p:cNvPr id="20489" name="Text Box 9"/>
          <p:cNvSpPr txBox="1">
            <a:spLocks noChangeArrowheads="1"/>
          </p:cNvSpPr>
          <p:nvPr/>
        </p:nvSpPr>
        <p:spPr bwMode="auto">
          <a:xfrm>
            <a:off x="1847528" y="4627984"/>
            <a:ext cx="6001072" cy="369332"/>
          </a:xfrm>
          <a:prstGeom prst="rect">
            <a:avLst/>
          </a:prstGeom>
          <a:noFill/>
          <a:ln w="9525">
            <a:noFill/>
            <a:miter lim="800000"/>
            <a:headEnd/>
            <a:tailEnd/>
          </a:ln>
        </p:spPr>
        <p:txBody>
          <a:bodyPr wrap="square">
            <a:spAutoFit/>
          </a:bodyPr>
          <a:lstStyle/>
          <a:p>
            <a:pPr>
              <a:spcBef>
                <a:spcPct val="20000"/>
              </a:spcBef>
            </a:pPr>
            <a:r>
              <a:rPr lang="en-US" altLang="zh-CN" dirty="0"/>
              <a:t>   </a:t>
            </a:r>
            <a:r>
              <a:rPr lang="zh-CN" altLang="en-US" dirty="0"/>
              <a:t>记样本回归线的函数形式为：</a:t>
            </a:r>
          </a:p>
        </p:txBody>
      </p:sp>
      <p:pic>
        <p:nvPicPr>
          <p:cNvPr id="20490" name="Picture 10"/>
          <p:cNvPicPr>
            <a:picLocks noChangeAspect="1" noChangeArrowheads="1"/>
          </p:cNvPicPr>
          <p:nvPr/>
        </p:nvPicPr>
        <p:blipFill>
          <a:blip r:embed="rId3" cstate="print"/>
          <a:srcRect/>
          <a:stretch>
            <a:fillRect/>
          </a:stretch>
        </p:blipFill>
        <p:spPr bwMode="auto">
          <a:xfrm>
            <a:off x="3886200" y="5301208"/>
            <a:ext cx="3048000" cy="576262"/>
          </a:xfrm>
          <a:prstGeom prst="rect">
            <a:avLst/>
          </a:prstGeom>
          <a:noFill/>
          <a:ln w="9525">
            <a:solidFill>
              <a:srgbClr val="3366FF"/>
            </a:solidFill>
            <a:miter lim="800000"/>
            <a:headEnd/>
            <a:tailEnd/>
          </a:ln>
        </p:spPr>
      </p:pic>
      <p:sp>
        <p:nvSpPr>
          <p:cNvPr id="20491" name="Text Box 11"/>
          <p:cNvSpPr txBox="1">
            <a:spLocks noChangeArrowheads="1"/>
          </p:cNvSpPr>
          <p:nvPr/>
        </p:nvSpPr>
        <p:spPr bwMode="auto">
          <a:xfrm>
            <a:off x="1976438" y="6093296"/>
            <a:ext cx="8062913" cy="369332"/>
          </a:xfrm>
          <a:prstGeom prst="rect">
            <a:avLst/>
          </a:prstGeom>
          <a:noFill/>
          <a:ln w="9525">
            <a:noFill/>
            <a:miter lim="800000"/>
            <a:headEnd/>
            <a:tailEnd/>
          </a:ln>
        </p:spPr>
        <p:txBody>
          <a:bodyPr>
            <a:spAutoFit/>
          </a:bodyPr>
          <a:lstStyle/>
          <a:p>
            <a:pPr>
              <a:spcBef>
                <a:spcPct val="50000"/>
              </a:spcBef>
            </a:pPr>
            <a:r>
              <a:rPr lang="zh-CN" altLang="en-US" b="1" dirty="0">
                <a:latin typeface="宋体" pitchFamily="2" charset="-122"/>
              </a:rPr>
              <a:t>称为</a:t>
            </a:r>
            <a:r>
              <a:rPr lang="zh-CN" altLang="en-US" b="1" dirty="0">
                <a:solidFill>
                  <a:srgbClr val="FF0000"/>
                </a:solidFill>
              </a:rPr>
              <a:t>样本回归函数</a:t>
            </a:r>
            <a:r>
              <a:rPr lang="zh-CN" altLang="en-US" b="1" dirty="0">
                <a:solidFill>
                  <a:srgbClr val="FF0000"/>
                </a:solidFill>
                <a:latin typeface="宋体" pitchFamily="2" charset="-122"/>
              </a:rPr>
              <a:t>（</a:t>
            </a:r>
            <a:r>
              <a:rPr lang="en-US" altLang="zh-CN" b="1" dirty="0">
                <a:solidFill>
                  <a:srgbClr val="FF0000"/>
                </a:solidFill>
              </a:rPr>
              <a:t>sample regression function</a:t>
            </a:r>
            <a:r>
              <a:rPr lang="zh-CN" altLang="en-US" b="1" dirty="0">
                <a:solidFill>
                  <a:srgbClr val="FF0000"/>
                </a:solidFill>
                <a:latin typeface="宋体" pitchFamily="2" charset="-122"/>
              </a:rPr>
              <a:t>，</a:t>
            </a:r>
            <a:r>
              <a:rPr lang="en-US" altLang="zh-CN" b="1" dirty="0">
                <a:solidFill>
                  <a:srgbClr val="FF0000"/>
                </a:solidFill>
              </a:rPr>
              <a:t>SRF</a:t>
            </a:r>
            <a:r>
              <a:rPr lang="zh-CN" altLang="en-US" b="1" dirty="0">
                <a:solidFill>
                  <a:srgbClr val="FF0000"/>
                </a:solidFill>
                <a:latin typeface="宋体" pitchFamily="2" charset="-122"/>
              </a:rPr>
              <a:t>）</a:t>
            </a:r>
            <a:endParaRPr lang="zh-CN" altLang="en-US" b="1" dirty="0"/>
          </a:p>
        </p:txBody>
      </p:sp>
    </p:spTree>
    <p:extLst>
      <p:ext uri="{BB962C8B-B14F-4D97-AF65-F5344CB8AC3E}">
        <p14:creationId xmlns:p14="http://schemas.microsoft.com/office/powerpoint/2010/main" val="34135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34356" y="590117"/>
            <a:ext cx="8066088" cy="935038"/>
          </a:xfrm>
        </p:spPr>
        <p:txBody>
          <a:bodyPr>
            <a:normAutofit/>
          </a:bodyPr>
          <a:lstStyle/>
          <a:p>
            <a:pPr algn="l" eaLnBrk="1" hangingPunct="1"/>
            <a:r>
              <a:rPr lang="zh-CN" altLang="en-US" sz="2800" b="1" dirty="0">
                <a:solidFill>
                  <a:srgbClr val="FF0000"/>
                </a:solidFill>
              </a:rPr>
              <a:t>注意：</a:t>
            </a:r>
            <a:r>
              <a:rPr lang="en-US" altLang="zh-CN" sz="2800" b="1" dirty="0">
                <a:solidFill>
                  <a:srgbClr val="FF0000"/>
                </a:solidFill>
              </a:rPr>
              <a:t/>
            </a:r>
            <a:br>
              <a:rPr lang="en-US" altLang="zh-CN" sz="2800" b="1" dirty="0">
                <a:solidFill>
                  <a:srgbClr val="FF0000"/>
                </a:solidFill>
              </a:rPr>
            </a:br>
            <a:r>
              <a:rPr lang="en-US" altLang="zh-CN" sz="2800" b="1" dirty="0">
                <a:solidFill>
                  <a:srgbClr val="FF0000"/>
                </a:solidFill>
              </a:rPr>
              <a:t>    </a:t>
            </a:r>
            <a:r>
              <a:rPr lang="zh-CN" altLang="en-US" sz="2400" dirty="0"/>
              <a:t>将</a:t>
            </a:r>
            <a:r>
              <a:rPr lang="zh-CN" altLang="en-US" sz="2400" b="1" dirty="0">
                <a:solidFill>
                  <a:srgbClr val="FF0000"/>
                </a:solidFill>
              </a:rPr>
              <a:t>样本回归线</a:t>
            </a:r>
            <a:r>
              <a:rPr lang="zh-CN" altLang="en-US" sz="2400" dirty="0"/>
              <a:t>看成</a:t>
            </a:r>
            <a:r>
              <a:rPr lang="zh-CN" altLang="en-US" sz="2400" b="1" dirty="0">
                <a:solidFill>
                  <a:srgbClr val="FF0000"/>
                </a:solidFill>
              </a:rPr>
              <a:t>总体回归线</a:t>
            </a:r>
            <a:r>
              <a:rPr lang="zh-CN" altLang="en-US" sz="2400" dirty="0"/>
              <a:t>的近似替代</a:t>
            </a:r>
          </a:p>
        </p:txBody>
      </p:sp>
      <p:sp>
        <p:nvSpPr>
          <p:cNvPr id="8" name="灯片编号占位符 7"/>
          <p:cNvSpPr>
            <a:spLocks noGrp="1"/>
          </p:cNvSpPr>
          <p:nvPr>
            <p:ph type="sldNum" sz="quarter" idx="12"/>
          </p:nvPr>
        </p:nvSpPr>
        <p:spPr/>
        <p:txBody>
          <a:bodyPr/>
          <a:lstStyle/>
          <a:p>
            <a:pPr>
              <a:defRPr/>
            </a:pPr>
            <a:fld id="{296002CF-679C-41C3-B9B0-CF0B53D2FE56}" type="slidenum">
              <a:rPr lang="en-US" altLang="zh-CN" smtClean="0"/>
              <a:pPr>
                <a:defRPr/>
              </a:pPr>
              <a:t>82</a:t>
            </a:fld>
            <a:endParaRPr lang="en-US" altLang="zh-CN"/>
          </a:p>
        </p:txBody>
      </p:sp>
      <p:sp>
        <p:nvSpPr>
          <p:cNvPr id="21517" name="Text Box 13"/>
          <p:cNvSpPr txBox="1">
            <a:spLocks noChangeArrowheads="1"/>
          </p:cNvSpPr>
          <p:nvPr/>
        </p:nvSpPr>
        <p:spPr bwMode="auto">
          <a:xfrm>
            <a:off x="2601888" y="5276056"/>
            <a:ext cx="685800" cy="369332"/>
          </a:xfrm>
          <a:prstGeom prst="rect">
            <a:avLst/>
          </a:prstGeom>
          <a:noFill/>
          <a:ln w="9525">
            <a:noFill/>
            <a:miter lim="800000"/>
            <a:headEnd/>
            <a:tailEnd/>
          </a:ln>
        </p:spPr>
        <p:txBody>
          <a:bodyPr>
            <a:spAutoFit/>
          </a:bodyPr>
          <a:lstStyle/>
          <a:p>
            <a:pPr>
              <a:spcBef>
                <a:spcPct val="50000"/>
              </a:spcBef>
            </a:pPr>
            <a:r>
              <a:rPr lang="zh-CN" altLang="en-US" b="1" dirty="0"/>
              <a:t>则</a:t>
            </a:r>
          </a:p>
        </p:txBody>
      </p:sp>
      <p:pic>
        <p:nvPicPr>
          <p:cNvPr id="21518" name="Picture 14"/>
          <p:cNvPicPr>
            <a:picLocks noChangeAspect="1" noChangeArrowheads="1"/>
          </p:cNvPicPr>
          <p:nvPr/>
        </p:nvPicPr>
        <p:blipFill>
          <a:blip r:embed="rId2" cstate="print"/>
          <a:srcRect/>
          <a:stretch>
            <a:fillRect/>
          </a:stretch>
        </p:blipFill>
        <p:spPr bwMode="auto">
          <a:xfrm>
            <a:off x="3633787" y="5232621"/>
            <a:ext cx="3962400" cy="1152525"/>
          </a:xfrm>
          <a:prstGeom prst="rect">
            <a:avLst/>
          </a:prstGeom>
          <a:noFill/>
          <a:ln w="9525">
            <a:noFill/>
            <a:miter lim="800000"/>
            <a:headEnd/>
            <a:tailEnd/>
          </a:ln>
        </p:spPr>
      </p:pic>
      <p:pic>
        <p:nvPicPr>
          <p:cNvPr id="21521" name="Picture 17"/>
          <p:cNvPicPr>
            <a:picLocks noChangeAspect="1" noChangeArrowheads="1"/>
          </p:cNvPicPr>
          <p:nvPr/>
        </p:nvPicPr>
        <p:blipFill>
          <a:blip r:embed="rId3" cstate="print"/>
          <a:srcRect/>
          <a:stretch>
            <a:fillRect/>
          </a:stretch>
        </p:blipFill>
        <p:spPr bwMode="auto">
          <a:xfrm>
            <a:off x="4572000" y="2133600"/>
            <a:ext cx="2019300" cy="647700"/>
          </a:xfrm>
          <a:prstGeom prst="rect">
            <a:avLst/>
          </a:prstGeom>
          <a:noFill/>
          <a:ln w="9525">
            <a:solidFill>
              <a:srgbClr val="0000FF"/>
            </a:solidFill>
            <a:miter lim="800000"/>
            <a:headEnd/>
            <a:tailEnd/>
          </a:ln>
        </p:spPr>
      </p:pic>
      <p:pic>
        <p:nvPicPr>
          <p:cNvPr id="21522" name="Picture 18"/>
          <p:cNvPicPr>
            <a:picLocks noChangeAspect="1" noChangeArrowheads="1"/>
          </p:cNvPicPr>
          <p:nvPr/>
        </p:nvPicPr>
        <p:blipFill>
          <a:blip r:embed="rId4" cstate="print"/>
          <a:srcRect/>
          <a:stretch>
            <a:fillRect/>
          </a:stretch>
        </p:blipFill>
        <p:spPr bwMode="auto">
          <a:xfrm>
            <a:off x="5334000" y="2852739"/>
            <a:ext cx="533400" cy="720725"/>
          </a:xfrm>
          <a:prstGeom prst="rect">
            <a:avLst/>
          </a:prstGeom>
          <a:noFill/>
          <a:ln w="9525">
            <a:noFill/>
            <a:miter lim="800000"/>
            <a:headEnd/>
            <a:tailEnd/>
          </a:ln>
        </p:spPr>
      </p:pic>
      <p:pic>
        <p:nvPicPr>
          <p:cNvPr id="21523" name="Picture 19"/>
          <p:cNvPicPr>
            <a:picLocks noChangeAspect="1" noChangeArrowheads="1"/>
          </p:cNvPicPr>
          <p:nvPr/>
        </p:nvPicPr>
        <p:blipFill>
          <a:blip r:embed="rId5" cstate="print"/>
          <a:srcRect/>
          <a:stretch>
            <a:fillRect/>
          </a:stretch>
        </p:blipFill>
        <p:spPr bwMode="auto">
          <a:xfrm>
            <a:off x="4191001" y="3644901"/>
            <a:ext cx="2847975" cy="1008063"/>
          </a:xfrm>
          <a:prstGeom prst="rect">
            <a:avLst/>
          </a:prstGeom>
          <a:noFill/>
          <a:ln w="9525">
            <a:solidFill>
              <a:srgbClr val="0000FF"/>
            </a:solidFill>
            <a:miter lim="800000"/>
            <a:headEnd/>
            <a:tailEnd/>
          </a:ln>
        </p:spPr>
      </p:pic>
    </p:spTree>
    <p:extLst>
      <p:ext uri="{BB962C8B-B14F-4D97-AF65-F5344CB8AC3E}">
        <p14:creationId xmlns:p14="http://schemas.microsoft.com/office/powerpoint/2010/main" val="18321372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75520" y="442119"/>
            <a:ext cx="7772400" cy="609600"/>
          </a:xfrm>
        </p:spPr>
        <p:txBody>
          <a:bodyPr/>
          <a:lstStyle/>
          <a:p>
            <a:pPr algn="l" eaLnBrk="1" hangingPunct="1"/>
            <a:r>
              <a:rPr lang="zh-CN" altLang="en-US" sz="3200" b="1" dirty="0">
                <a:solidFill>
                  <a:srgbClr val="002060"/>
                </a:solidFill>
                <a:latin typeface="楷体_GB2312" pitchFamily="49" charset="-122"/>
                <a:ea typeface="楷体_GB2312" pitchFamily="49" charset="-122"/>
              </a:rPr>
              <a:t>样本回归模型</a:t>
            </a:r>
          </a:p>
        </p:txBody>
      </p:sp>
      <p:sp>
        <p:nvSpPr>
          <p:cNvPr id="128003" name="Rectangle 3"/>
          <p:cNvSpPr>
            <a:spLocks noGrp="1" noChangeArrowheads="1"/>
          </p:cNvSpPr>
          <p:nvPr>
            <p:ph idx="1"/>
          </p:nvPr>
        </p:nvSpPr>
        <p:spPr>
          <a:xfrm>
            <a:off x="1847528" y="1445419"/>
            <a:ext cx="7772400" cy="533400"/>
          </a:xfrm>
        </p:spPr>
        <p:txBody>
          <a:bodyPr/>
          <a:lstStyle/>
          <a:p>
            <a:pPr marL="0" indent="0">
              <a:buNone/>
            </a:pPr>
            <a:r>
              <a:rPr lang="zh-CN" altLang="en-US" dirty="0">
                <a:latin typeface="宋体" pitchFamily="2" charset="-122"/>
              </a:rPr>
              <a:t>样本回归函数的随机形式：</a:t>
            </a:r>
          </a:p>
        </p:txBody>
      </p:sp>
      <p:sp>
        <p:nvSpPr>
          <p:cNvPr id="7" name="灯片编号占位符 6"/>
          <p:cNvSpPr>
            <a:spLocks noGrp="1"/>
          </p:cNvSpPr>
          <p:nvPr>
            <p:ph type="sldNum" sz="quarter" idx="12"/>
          </p:nvPr>
        </p:nvSpPr>
        <p:spPr/>
        <p:txBody>
          <a:bodyPr/>
          <a:lstStyle/>
          <a:p>
            <a:pPr>
              <a:defRPr/>
            </a:pPr>
            <a:fld id="{296002CF-679C-41C3-B9B0-CF0B53D2FE56}" type="slidenum">
              <a:rPr lang="en-US" altLang="zh-CN" smtClean="0"/>
              <a:pPr>
                <a:defRPr/>
              </a:pPr>
              <a:t>83</a:t>
            </a:fld>
            <a:endParaRPr lang="en-US" altLang="zh-CN"/>
          </a:p>
        </p:txBody>
      </p:sp>
      <p:pic>
        <p:nvPicPr>
          <p:cNvPr id="128004" name="Picture 4"/>
          <p:cNvPicPr>
            <a:picLocks noChangeAspect="1" noChangeArrowheads="1"/>
          </p:cNvPicPr>
          <p:nvPr/>
        </p:nvPicPr>
        <p:blipFill>
          <a:blip r:embed="rId2" cstate="print"/>
          <a:srcRect/>
          <a:stretch>
            <a:fillRect/>
          </a:stretch>
        </p:blipFill>
        <p:spPr bwMode="auto">
          <a:xfrm>
            <a:off x="3352800" y="2362200"/>
            <a:ext cx="4191000" cy="762000"/>
          </a:xfrm>
          <a:prstGeom prst="rect">
            <a:avLst/>
          </a:prstGeom>
          <a:noFill/>
          <a:ln w="9525">
            <a:solidFill>
              <a:srgbClr val="0000FF"/>
            </a:solidFill>
            <a:miter lim="800000"/>
            <a:headEnd/>
            <a:tailEnd/>
          </a:ln>
        </p:spPr>
      </p:pic>
      <p:pic>
        <p:nvPicPr>
          <p:cNvPr id="128005" name="Picture 5"/>
          <p:cNvPicPr>
            <a:picLocks noChangeAspect="1" noChangeArrowheads="1"/>
          </p:cNvPicPr>
          <p:nvPr/>
        </p:nvPicPr>
        <p:blipFill>
          <a:blip r:embed="rId3" cstate="print"/>
          <a:srcRect/>
          <a:stretch>
            <a:fillRect/>
          </a:stretch>
        </p:blipFill>
        <p:spPr bwMode="auto">
          <a:xfrm>
            <a:off x="1813336" y="3590986"/>
            <a:ext cx="8640960" cy="1051863"/>
          </a:xfrm>
          <a:prstGeom prst="rect">
            <a:avLst/>
          </a:prstGeom>
          <a:noFill/>
          <a:ln w="9525">
            <a:noFill/>
            <a:miter lim="800000"/>
            <a:headEnd/>
            <a:tailEnd/>
          </a:ln>
        </p:spPr>
      </p:pic>
      <p:sp>
        <p:nvSpPr>
          <p:cNvPr id="128006" name="Rectangle 6"/>
          <p:cNvSpPr>
            <a:spLocks noChangeArrowheads="1"/>
          </p:cNvSpPr>
          <p:nvPr/>
        </p:nvSpPr>
        <p:spPr bwMode="auto">
          <a:xfrm>
            <a:off x="1847528" y="5326542"/>
            <a:ext cx="8606768" cy="954107"/>
          </a:xfrm>
          <a:prstGeom prst="rect">
            <a:avLst/>
          </a:prstGeom>
          <a:noFill/>
          <a:ln w="9525">
            <a:noFill/>
            <a:miter lim="800000"/>
            <a:headEnd/>
            <a:tailEnd/>
          </a:ln>
        </p:spPr>
        <p:txBody>
          <a:bodyPr wrap="square">
            <a:spAutoFit/>
          </a:bodyPr>
          <a:lstStyle/>
          <a:p>
            <a:pPr>
              <a:spcBef>
                <a:spcPct val="50000"/>
              </a:spcBef>
            </a:pPr>
            <a:r>
              <a:rPr lang="en-US" altLang="zh-CN" dirty="0">
                <a:latin typeface="宋体" pitchFamily="2" charset="-122"/>
              </a:rPr>
              <a:t>    </a:t>
            </a:r>
            <a:r>
              <a:rPr lang="zh-CN" altLang="en-US" sz="2800" dirty="0">
                <a:latin typeface="宋体" pitchFamily="2" charset="-122"/>
              </a:rPr>
              <a:t>由于方程中引入了随机项，成为计量经济模型，因此也称为</a:t>
            </a:r>
            <a:r>
              <a:rPr lang="zh-CN" altLang="en-US" sz="2800" b="1" dirty="0">
                <a:solidFill>
                  <a:srgbClr val="FF0000"/>
                </a:solidFill>
              </a:rPr>
              <a:t>样本回归模型</a:t>
            </a:r>
            <a:r>
              <a:rPr lang="zh-CN" altLang="en-US" sz="2800" dirty="0">
                <a:ea typeface="黑体" pitchFamily="2" charset="-122"/>
              </a:rPr>
              <a:t>（</a:t>
            </a:r>
            <a:r>
              <a:rPr lang="en-US" altLang="zh-CN" sz="2800" dirty="0">
                <a:ea typeface="黑体" pitchFamily="2" charset="-122"/>
              </a:rPr>
              <a:t>sample regression model</a:t>
            </a:r>
            <a:r>
              <a:rPr lang="zh-CN" altLang="en-US" sz="2800" dirty="0">
                <a:ea typeface="黑体" pitchFamily="2" charset="-122"/>
              </a:rPr>
              <a:t>）</a:t>
            </a:r>
            <a:r>
              <a:rPr lang="zh-CN" altLang="en-US" dirty="0">
                <a:latin typeface="宋体" pitchFamily="2" charset="-122"/>
              </a:rPr>
              <a:t>。</a:t>
            </a:r>
            <a:r>
              <a:rPr lang="zh-CN" altLang="en-US" dirty="0"/>
              <a:t> </a:t>
            </a:r>
          </a:p>
        </p:txBody>
      </p:sp>
    </p:spTree>
    <p:extLst>
      <p:ext uri="{BB962C8B-B14F-4D97-AF65-F5344CB8AC3E}">
        <p14:creationId xmlns:p14="http://schemas.microsoft.com/office/powerpoint/2010/main" val="18304421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2209800" y="260648"/>
            <a:ext cx="7772400" cy="5638800"/>
          </a:xfrm>
        </p:spPr>
        <p:txBody>
          <a:bodyPr/>
          <a:lstStyle/>
          <a:p>
            <a:pPr marL="0" indent="0">
              <a:buNone/>
            </a:pPr>
            <a:r>
              <a:rPr lang="zh-CN" altLang="en-US" b="1" dirty="0">
                <a:solidFill>
                  <a:srgbClr val="FF0000"/>
                </a:solidFill>
              </a:rPr>
              <a:t>回归分析的主要目的：</a:t>
            </a:r>
            <a:r>
              <a:rPr lang="zh-CN" altLang="en-US" dirty="0"/>
              <a:t>根据样本回归函数</a:t>
            </a:r>
            <a:r>
              <a:rPr lang="en-US" altLang="zh-CN" dirty="0"/>
              <a:t>SRF</a:t>
            </a:r>
            <a:r>
              <a:rPr lang="zh-CN" altLang="en-US" dirty="0"/>
              <a:t>，估计总体回归函数</a:t>
            </a:r>
            <a:r>
              <a:rPr lang="en-US" altLang="zh-CN" dirty="0"/>
              <a:t>PRF</a:t>
            </a:r>
            <a:r>
              <a:rPr lang="zh-CN" altLang="en-US" dirty="0"/>
              <a:t>。</a:t>
            </a:r>
          </a:p>
        </p:txBody>
      </p:sp>
      <p:sp>
        <p:nvSpPr>
          <p:cNvPr id="8" name="灯片编号占位符 7"/>
          <p:cNvSpPr>
            <a:spLocks noGrp="1"/>
          </p:cNvSpPr>
          <p:nvPr>
            <p:ph type="sldNum" sz="quarter" idx="12"/>
          </p:nvPr>
        </p:nvSpPr>
        <p:spPr/>
        <p:txBody>
          <a:bodyPr/>
          <a:lstStyle/>
          <a:p>
            <a:pPr>
              <a:defRPr/>
            </a:pPr>
            <a:fld id="{296002CF-679C-41C3-B9B0-CF0B53D2FE56}" type="slidenum">
              <a:rPr lang="en-US" altLang="zh-CN" smtClean="0"/>
              <a:pPr>
                <a:defRPr/>
              </a:pPr>
              <a:t>84</a:t>
            </a:fld>
            <a:endParaRPr lang="en-US" altLang="zh-CN"/>
          </a:p>
        </p:txBody>
      </p:sp>
      <p:pic>
        <p:nvPicPr>
          <p:cNvPr id="129028" name="Picture 4"/>
          <p:cNvPicPr>
            <a:picLocks noChangeAspect="1" noChangeArrowheads="1"/>
          </p:cNvPicPr>
          <p:nvPr/>
        </p:nvPicPr>
        <p:blipFill>
          <a:blip r:embed="rId3" cstate="print"/>
          <a:srcRect/>
          <a:stretch>
            <a:fillRect/>
          </a:stretch>
        </p:blipFill>
        <p:spPr bwMode="auto">
          <a:xfrm>
            <a:off x="2133600" y="1447800"/>
            <a:ext cx="3429000" cy="609600"/>
          </a:xfrm>
          <a:prstGeom prst="rect">
            <a:avLst/>
          </a:prstGeom>
          <a:noFill/>
          <a:ln w="9525">
            <a:solidFill>
              <a:srgbClr val="0000FF"/>
            </a:solidFill>
            <a:miter lim="800000"/>
            <a:headEnd/>
            <a:tailEnd/>
          </a:ln>
        </p:spPr>
      </p:pic>
      <p:graphicFrame>
        <p:nvGraphicFramePr>
          <p:cNvPr id="129029" name="Object 5"/>
          <p:cNvGraphicFramePr>
            <a:graphicFrameLocks noChangeAspect="1"/>
          </p:cNvGraphicFramePr>
          <p:nvPr/>
        </p:nvGraphicFramePr>
        <p:xfrm>
          <a:off x="5867400" y="1447800"/>
          <a:ext cx="4495800" cy="609600"/>
        </p:xfrm>
        <a:graphic>
          <a:graphicData uri="http://schemas.openxmlformats.org/presentationml/2006/ole">
            <mc:AlternateContent xmlns:mc="http://schemas.openxmlformats.org/markup-compatibility/2006">
              <mc:Choice xmlns:v="urn:schemas-microsoft-com:vml" Requires="v">
                <p:oleObj spid="_x0000_s25656" r:id="rId4" imgW="2273300" imgH="228600" progId="Equation.3">
                  <p:embed/>
                </p:oleObj>
              </mc:Choice>
              <mc:Fallback>
                <p:oleObj r:id="rId4" imgW="2273300" imgH="228600" progId="Equation.3">
                  <p:embed/>
                  <p:pic>
                    <p:nvPicPr>
                      <p:cNvPr id="1290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447800"/>
                        <a:ext cx="44958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0" name="Line 6"/>
          <p:cNvSpPr>
            <a:spLocks noChangeShapeType="1"/>
          </p:cNvSpPr>
          <p:nvPr/>
        </p:nvSpPr>
        <p:spPr bwMode="auto">
          <a:xfrm>
            <a:off x="5562600" y="1752600"/>
            <a:ext cx="304800" cy="0"/>
          </a:xfrm>
          <a:prstGeom prst="line">
            <a:avLst/>
          </a:prstGeom>
          <a:noFill/>
          <a:ln w="9525">
            <a:solidFill>
              <a:schemeClr val="tx1"/>
            </a:solidFill>
            <a:round/>
            <a:headEnd/>
            <a:tailEnd type="triangle" w="med" len="med"/>
          </a:ln>
        </p:spPr>
        <p:txBody>
          <a:bodyPr/>
          <a:lstStyle/>
          <a:p>
            <a:endParaRPr lang="zh-CN" altLang="en-US"/>
          </a:p>
        </p:txBody>
      </p:sp>
      <p:graphicFrame>
        <p:nvGraphicFramePr>
          <p:cNvPr id="129031" name="Object 7"/>
          <p:cNvGraphicFramePr>
            <a:graphicFrameLocks noChangeAspect="1"/>
          </p:cNvGraphicFramePr>
          <p:nvPr>
            <p:extLst/>
          </p:nvPr>
        </p:nvGraphicFramePr>
        <p:xfrm>
          <a:off x="2209800" y="2438400"/>
          <a:ext cx="2895600" cy="3962400"/>
        </p:xfrm>
        <a:graphic>
          <a:graphicData uri="http://schemas.openxmlformats.org/presentationml/2006/ole">
            <mc:AlternateContent xmlns:mc="http://schemas.openxmlformats.org/markup-compatibility/2006">
              <mc:Choice xmlns:v="urn:schemas-microsoft-com:vml" Requires="v">
                <p:oleObj spid="_x0000_s25657" name="BMP 图像" r:id="rId6" imgW="2409840" imgH="3086280" progId="Paint.Picture">
                  <p:embed/>
                </p:oleObj>
              </mc:Choice>
              <mc:Fallback>
                <p:oleObj name="BMP 图像" r:id="rId6" imgW="2409840" imgH="3086280" progId="Paint.Picture">
                  <p:embed/>
                  <p:pic>
                    <p:nvPicPr>
                      <p:cNvPr id="129031" name="Object 7"/>
                      <p:cNvPicPr>
                        <a:picLocks noChangeAspect="1" noChangeArrowheads="1"/>
                      </p:cNvPicPr>
                      <p:nvPr/>
                    </p:nvPicPr>
                    <p:blipFill>
                      <a:blip r:embed="rId7"/>
                      <a:srcRect/>
                      <a:stretch>
                        <a:fillRect/>
                      </a:stretch>
                    </p:blipFill>
                    <p:spPr bwMode="auto">
                      <a:xfrm>
                        <a:off x="2209800" y="2438400"/>
                        <a:ext cx="2895600" cy="3962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9032" name="Picture 8"/>
          <p:cNvPicPr>
            <a:picLocks noChangeAspect="1" noChangeArrowheads="1"/>
          </p:cNvPicPr>
          <p:nvPr/>
        </p:nvPicPr>
        <p:blipFill>
          <a:blip r:embed="rId8" cstate="print"/>
          <a:srcRect/>
          <a:stretch>
            <a:fillRect/>
          </a:stretch>
        </p:blipFill>
        <p:spPr bwMode="auto">
          <a:xfrm>
            <a:off x="5334000" y="2403476"/>
            <a:ext cx="4876800" cy="4010025"/>
          </a:xfrm>
          <a:prstGeom prst="rect">
            <a:avLst/>
          </a:prstGeom>
          <a:noFill/>
          <a:ln w="9525">
            <a:solidFill>
              <a:srgbClr val="0000FF"/>
            </a:solidFill>
            <a:miter lim="800000"/>
            <a:headEnd/>
            <a:tailEnd/>
          </a:ln>
        </p:spPr>
      </p:pic>
    </p:spTree>
    <p:extLst>
      <p:ext uri="{BB962C8B-B14F-4D97-AF65-F5344CB8AC3E}">
        <p14:creationId xmlns:p14="http://schemas.microsoft.com/office/powerpoint/2010/main" val="10419940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4C2D458-0B61-463F-BC63-072F5B0553C8}" type="slidenum">
              <a:rPr lang="en-US" altLang="zh-CN" smtClean="0"/>
              <a:pPr>
                <a:defRPr/>
              </a:pPr>
              <a:t>85</a:t>
            </a:fld>
            <a:endParaRPr lang="en-US" altLang="zh-CN"/>
          </a:p>
        </p:txBody>
      </p:sp>
      <p:sp>
        <p:nvSpPr>
          <p:cNvPr id="5" name="Rectangle 2"/>
          <p:cNvSpPr txBox="1">
            <a:spLocks noGrp="1" noChangeArrowheads="1"/>
          </p:cNvSpPr>
          <p:nvPr>
            <p:ph type="title"/>
          </p:nvPr>
        </p:nvSpPr>
        <p:spPr>
          <a:xfrm>
            <a:off x="1524000" y="2636913"/>
            <a:ext cx="9144000" cy="168560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altLang="zh-CN" sz="4000" b="1" dirty="0">
                <a:solidFill>
                  <a:srgbClr val="002060"/>
                </a:solidFill>
                <a:latin typeface="楷体_GB2312" pitchFamily="49" charset="-122"/>
                <a:ea typeface="楷体_GB2312" pitchFamily="49" charset="-122"/>
              </a:rPr>
              <a:t/>
            </a:r>
            <a:br>
              <a:rPr lang="en-US" altLang="zh-CN" sz="4000" b="1" dirty="0">
                <a:solidFill>
                  <a:srgbClr val="002060"/>
                </a:solidFill>
                <a:latin typeface="楷体_GB2312" pitchFamily="49" charset="-122"/>
                <a:ea typeface="楷体_GB2312" pitchFamily="49" charset="-122"/>
              </a:rPr>
            </a:br>
            <a:r>
              <a:rPr lang="en-US" altLang="zh-CN" sz="4000" b="1" dirty="0">
                <a:solidFill>
                  <a:srgbClr val="002060"/>
                </a:solidFill>
                <a:latin typeface="楷体_GB2312" pitchFamily="49" charset="-122"/>
                <a:ea typeface="楷体_GB2312" pitchFamily="49" charset="-122"/>
              </a:rPr>
              <a:t>2.2 </a:t>
            </a:r>
            <a:r>
              <a:rPr lang="zh-CN" altLang="en-US" sz="4000" b="1" dirty="0">
                <a:solidFill>
                  <a:srgbClr val="002060"/>
                </a:solidFill>
                <a:latin typeface="楷体_GB2312" pitchFamily="49" charset="-122"/>
                <a:ea typeface="楷体_GB2312" pitchFamily="49" charset="-122"/>
              </a:rPr>
              <a:t>一元线性回归模型的基本假设</a:t>
            </a:r>
            <a:br>
              <a:rPr lang="zh-CN" altLang="en-US" sz="4000" b="1" dirty="0">
                <a:solidFill>
                  <a:srgbClr val="002060"/>
                </a:solidFill>
                <a:latin typeface="楷体_GB2312" pitchFamily="49" charset="-122"/>
                <a:ea typeface="楷体_GB2312" pitchFamily="49" charset="-122"/>
              </a:rPr>
            </a:br>
            <a:r>
              <a:rPr lang="zh-CN" altLang="en-US" sz="4000" b="1" dirty="0">
                <a:solidFill>
                  <a:schemeClr val="accent2"/>
                </a:solidFill>
                <a:latin typeface="楷体_GB2312" pitchFamily="49" charset="-122"/>
                <a:ea typeface="楷体_GB2312" pitchFamily="49" charset="-122"/>
              </a:rPr>
              <a:t/>
            </a:r>
            <a:br>
              <a:rPr lang="zh-CN" altLang="en-US" sz="4000" b="1" dirty="0">
                <a:solidFill>
                  <a:schemeClr val="accent2"/>
                </a:solidFill>
                <a:latin typeface="楷体_GB2312" pitchFamily="49" charset="-122"/>
                <a:ea typeface="楷体_GB2312" pitchFamily="49" charset="-122"/>
              </a:rPr>
            </a:br>
            <a:endParaRPr lang="en-US" altLang="zh-CN" sz="4000" b="1" dirty="0">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val="14999796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type="subTitle" idx="1"/>
          </p:nvPr>
        </p:nvSpPr>
        <p:spPr>
          <a:xfrm>
            <a:off x="2567608" y="1999867"/>
            <a:ext cx="7042150" cy="3960440"/>
          </a:xfrm>
        </p:spPr>
        <p:txBody>
          <a:bodyPr>
            <a:normAutofit/>
          </a:bodyPr>
          <a:lstStyle/>
          <a:p>
            <a:pPr algn="l" eaLnBrk="1" hangingPunct="1">
              <a:lnSpc>
                <a:spcPct val="150000"/>
              </a:lnSpc>
            </a:pPr>
            <a:r>
              <a:rPr lang="zh-CN" altLang="en-US" sz="2800" b="1" dirty="0">
                <a:solidFill>
                  <a:srgbClr val="FF0000"/>
                </a:solidFill>
                <a:latin typeface="楷体_GB2312" pitchFamily="49" charset="-122"/>
                <a:ea typeface="楷体_GB2312" pitchFamily="49" charset="-122"/>
              </a:rPr>
              <a:t>一、关于模型设定的假设 </a:t>
            </a:r>
          </a:p>
          <a:p>
            <a:pPr algn="l" eaLnBrk="1" hangingPunct="1">
              <a:lnSpc>
                <a:spcPct val="150000"/>
              </a:lnSpc>
            </a:pPr>
            <a:r>
              <a:rPr lang="zh-CN" altLang="en-US" sz="2800" b="1" dirty="0">
                <a:solidFill>
                  <a:srgbClr val="FF0000"/>
                </a:solidFill>
                <a:latin typeface="楷体_GB2312" pitchFamily="49" charset="-122"/>
                <a:ea typeface="楷体_GB2312" pitchFamily="49" charset="-122"/>
              </a:rPr>
              <a:t>二、关于解释变量的假设 </a:t>
            </a:r>
          </a:p>
          <a:p>
            <a:pPr algn="l" eaLnBrk="1" hangingPunct="1">
              <a:lnSpc>
                <a:spcPct val="150000"/>
              </a:lnSpc>
            </a:pPr>
            <a:r>
              <a:rPr lang="zh-CN" altLang="en-US" sz="2800" b="1" dirty="0">
                <a:solidFill>
                  <a:srgbClr val="FF0000"/>
                </a:solidFill>
                <a:latin typeface="楷体_GB2312" pitchFamily="49" charset="-122"/>
                <a:ea typeface="楷体_GB2312" pitchFamily="49" charset="-122"/>
              </a:rPr>
              <a:t>三、关于随机项的假设</a:t>
            </a:r>
            <a:endParaRPr lang="zh-CN" altLang="en-US" sz="2800" dirty="0"/>
          </a:p>
        </p:txBody>
      </p:sp>
      <p:sp>
        <p:nvSpPr>
          <p:cNvPr id="4" name="灯片编号占位符 3"/>
          <p:cNvSpPr>
            <a:spLocks noGrp="1"/>
          </p:cNvSpPr>
          <p:nvPr>
            <p:ph type="sldNum" sz="quarter" idx="12"/>
          </p:nvPr>
        </p:nvSpPr>
        <p:spPr/>
        <p:txBody>
          <a:bodyPr/>
          <a:lstStyle/>
          <a:p>
            <a:pPr>
              <a:defRPr/>
            </a:pPr>
            <a:fld id="{2DB14ACB-0BCC-4213-BA1B-CD16FD505C62}" type="slidenum">
              <a:rPr lang="en-US" altLang="zh-CN" smtClean="0"/>
              <a:pPr>
                <a:defRPr/>
              </a:pPr>
              <a:t>86</a:t>
            </a:fld>
            <a:endParaRPr lang="en-US" altLang="zh-CN"/>
          </a:p>
        </p:txBody>
      </p:sp>
      <p:sp>
        <p:nvSpPr>
          <p:cNvPr id="6" name="Rectangle 2"/>
          <p:cNvSpPr txBox="1">
            <a:spLocks noChangeArrowheads="1"/>
          </p:cNvSpPr>
          <p:nvPr/>
        </p:nvSpPr>
        <p:spPr>
          <a:xfrm>
            <a:off x="1775520" y="332657"/>
            <a:ext cx="9144000" cy="1271167"/>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800" b="1" dirty="0">
                <a:solidFill>
                  <a:srgbClr val="002060"/>
                </a:solidFill>
                <a:latin typeface="楷体_GB2312" pitchFamily="49" charset="-122"/>
                <a:ea typeface="楷体_GB2312" pitchFamily="49" charset="-122"/>
              </a:rPr>
              <a:t>2.2 </a:t>
            </a:r>
            <a:r>
              <a:rPr lang="zh-CN" altLang="en-US" sz="2800" b="1" dirty="0">
                <a:solidFill>
                  <a:srgbClr val="002060"/>
                </a:solidFill>
                <a:latin typeface="楷体_GB2312" pitchFamily="49" charset="-122"/>
                <a:ea typeface="楷体_GB2312" pitchFamily="49" charset="-122"/>
              </a:rPr>
              <a:t>一元线性回归模型的基本假设</a:t>
            </a:r>
            <a:endParaRPr lang="en-US" altLang="zh-CN" sz="2800" b="1" dirty="0">
              <a:solidFill>
                <a:srgbClr val="002060"/>
              </a:solidFill>
              <a:latin typeface="楷体_GB2312" pitchFamily="49" charset="-122"/>
              <a:ea typeface="楷体_GB2312" pitchFamily="49" charset="-122"/>
            </a:endParaRPr>
          </a:p>
          <a:p>
            <a:endParaRPr lang="en-US" altLang="zh-CN" sz="2800" b="1" dirty="0">
              <a:solidFill>
                <a:srgbClr val="002060"/>
              </a:solidFill>
              <a:latin typeface="楷体_GB2312" pitchFamily="49" charset="-122"/>
              <a:ea typeface="楷体_GB2312" pitchFamily="49" charset="-122"/>
            </a:endParaRPr>
          </a:p>
          <a:p>
            <a:endParaRPr lang="en-US" altLang="zh-CN" sz="2800" b="1" dirty="0">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val="10478533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775520" y="260648"/>
            <a:ext cx="7772400" cy="685800"/>
          </a:xfrm>
        </p:spPr>
        <p:txBody>
          <a:bodyPr>
            <a:normAutofit fontScale="90000"/>
          </a:bodyPr>
          <a:lstStyle/>
          <a:p>
            <a:pPr>
              <a:lnSpc>
                <a:spcPct val="150000"/>
              </a:lnSpc>
            </a:pPr>
            <a:r>
              <a:rPr lang="zh-CN" altLang="en-US" sz="3200" b="1" dirty="0">
                <a:solidFill>
                  <a:srgbClr val="FF0000"/>
                </a:solidFill>
                <a:latin typeface="楷体_GB2312" pitchFamily="49" charset="-122"/>
                <a:ea typeface="楷体_GB2312" pitchFamily="49" charset="-122"/>
              </a:rPr>
              <a:t>一、关于模型设定的假设 </a:t>
            </a:r>
          </a:p>
        </p:txBody>
      </p:sp>
      <p:sp>
        <p:nvSpPr>
          <p:cNvPr id="132099" name="Rectangle 3"/>
          <p:cNvSpPr>
            <a:spLocks noGrp="1" noChangeArrowheads="1"/>
          </p:cNvSpPr>
          <p:nvPr>
            <p:ph idx="1"/>
          </p:nvPr>
        </p:nvSpPr>
        <p:spPr>
          <a:xfrm>
            <a:off x="2286000" y="1447800"/>
            <a:ext cx="7772400" cy="2057400"/>
          </a:xfrm>
        </p:spPr>
        <p:txBody>
          <a:bodyPr>
            <a:normAutofit lnSpcReduction="10000"/>
          </a:bodyPr>
          <a:lstStyle/>
          <a:p>
            <a:pPr eaLnBrk="1" hangingPunct="1"/>
            <a:r>
              <a:rPr lang="zh-CN" altLang="en-US" b="1" dirty="0">
                <a:solidFill>
                  <a:srgbClr val="FF0000"/>
                </a:solidFill>
              </a:rPr>
              <a:t>模型设定正确假设</a:t>
            </a:r>
            <a:endParaRPr lang="en-US" altLang="zh-CN" b="1" dirty="0">
              <a:solidFill>
                <a:srgbClr val="FF0000"/>
              </a:solidFill>
            </a:endParaRPr>
          </a:p>
          <a:p>
            <a:pPr marL="1543050" lvl="3" indent="-514350">
              <a:buFont typeface="+mj-ea"/>
              <a:buAutoNum type="circleNumDbPlain"/>
            </a:pPr>
            <a:r>
              <a:rPr lang="en-US" altLang="zh-CN" sz="2000" b="1" dirty="0"/>
              <a:t>    </a:t>
            </a:r>
            <a:r>
              <a:rPr lang="zh-CN" altLang="en-US" sz="2000" b="1" dirty="0"/>
              <a:t>模型选择了正确的变量</a:t>
            </a:r>
            <a:endParaRPr lang="en-US" altLang="zh-CN" sz="2000" b="1" dirty="0"/>
          </a:p>
          <a:p>
            <a:pPr marL="1485900" lvl="3" indent="-457200">
              <a:buFont typeface="+mj-ea"/>
              <a:buAutoNum type="circleNumDbPlain"/>
            </a:pPr>
            <a:r>
              <a:rPr lang="en-US" altLang="zh-CN" sz="2000" b="1" dirty="0"/>
              <a:t>     </a:t>
            </a:r>
            <a:r>
              <a:rPr lang="zh-CN" altLang="en-US" sz="2000" b="1" dirty="0"/>
              <a:t>模型选择了正确的函数形式</a:t>
            </a:r>
            <a:endParaRPr lang="en-US" altLang="zh-CN" sz="2000" b="1" dirty="0"/>
          </a:p>
          <a:p>
            <a:pPr marL="1028700" lvl="3" indent="0">
              <a:buNone/>
            </a:pPr>
            <a:endParaRPr lang="en-US" altLang="zh-CN" sz="2000" b="1" dirty="0"/>
          </a:p>
          <a:p>
            <a:pPr eaLnBrk="1" hangingPunct="1">
              <a:spcBef>
                <a:spcPct val="50000"/>
              </a:spcBef>
            </a:pPr>
            <a:r>
              <a:rPr lang="zh-CN" altLang="en-US" b="1" dirty="0">
                <a:solidFill>
                  <a:srgbClr val="FF0000"/>
                </a:solidFill>
              </a:rPr>
              <a:t>线性回归假设</a:t>
            </a:r>
            <a:endParaRPr lang="zh-CN" altLang="en-US" b="1" dirty="0"/>
          </a:p>
        </p:txBody>
      </p:sp>
      <p:sp>
        <p:nvSpPr>
          <p:cNvPr id="6" name="灯片编号占位符 5"/>
          <p:cNvSpPr>
            <a:spLocks noGrp="1"/>
          </p:cNvSpPr>
          <p:nvPr>
            <p:ph type="sldNum" sz="quarter" idx="12"/>
          </p:nvPr>
        </p:nvSpPr>
        <p:spPr/>
        <p:txBody>
          <a:bodyPr/>
          <a:lstStyle/>
          <a:p>
            <a:pPr>
              <a:defRPr/>
            </a:pPr>
            <a:fld id="{296002CF-679C-41C3-B9B0-CF0B53D2FE56}" type="slidenum">
              <a:rPr lang="en-US" altLang="zh-CN" smtClean="0"/>
              <a:pPr>
                <a:defRPr/>
              </a:pPr>
              <a:t>87</a:t>
            </a:fld>
            <a:endParaRPr lang="en-US" altLang="zh-CN"/>
          </a:p>
        </p:txBody>
      </p:sp>
      <p:pic>
        <p:nvPicPr>
          <p:cNvPr id="132100" name="Picture 4"/>
          <p:cNvPicPr>
            <a:picLocks noChangeAspect="1" noChangeArrowheads="1"/>
          </p:cNvPicPr>
          <p:nvPr/>
        </p:nvPicPr>
        <p:blipFill>
          <a:blip r:embed="rId2" cstate="print"/>
          <a:srcRect/>
          <a:stretch>
            <a:fillRect/>
          </a:stretch>
        </p:blipFill>
        <p:spPr bwMode="auto">
          <a:xfrm>
            <a:off x="4295800" y="4149080"/>
            <a:ext cx="3581400" cy="685800"/>
          </a:xfrm>
          <a:prstGeom prst="rect">
            <a:avLst/>
          </a:prstGeom>
          <a:noFill/>
          <a:ln w="9525">
            <a:solidFill>
              <a:srgbClr val="FF0000"/>
            </a:solidFill>
            <a:miter lim="800000"/>
            <a:headEnd/>
            <a:tailEnd/>
          </a:ln>
        </p:spPr>
      </p:pic>
    </p:spTree>
    <p:extLst>
      <p:ext uri="{BB962C8B-B14F-4D97-AF65-F5344CB8AC3E}">
        <p14:creationId xmlns:p14="http://schemas.microsoft.com/office/powerpoint/2010/main" val="33022887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703512" y="302031"/>
            <a:ext cx="7772400" cy="685800"/>
          </a:xfrm>
        </p:spPr>
        <p:txBody>
          <a:bodyPr vert="horz" lIns="91440" tIns="45720" rIns="91440" bIns="45720" rtlCol="0" anchor="ctr">
            <a:normAutofit fontScale="90000"/>
          </a:bodyPr>
          <a:lstStyle/>
          <a:p>
            <a:pPr>
              <a:lnSpc>
                <a:spcPct val="150000"/>
              </a:lnSpc>
            </a:pPr>
            <a:r>
              <a:rPr lang="en-US" altLang="zh-CN" sz="3200" b="1" dirty="0">
                <a:solidFill>
                  <a:srgbClr val="FF0000"/>
                </a:solidFill>
                <a:latin typeface="楷体_GB2312" pitchFamily="49" charset="-122"/>
                <a:ea typeface="楷体_GB2312" pitchFamily="49" charset="-122"/>
              </a:rPr>
              <a:t>2</a:t>
            </a:r>
            <a:r>
              <a:rPr lang="zh-CN" altLang="en-US" sz="3200" b="1" dirty="0">
                <a:solidFill>
                  <a:srgbClr val="FF0000"/>
                </a:solidFill>
                <a:latin typeface="楷体_GB2312" pitchFamily="49" charset="-122"/>
                <a:ea typeface="楷体_GB2312" pitchFamily="49" charset="-122"/>
              </a:rPr>
              <a:t>、关于解释变量的假设</a:t>
            </a:r>
          </a:p>
        </p:txBody>
      </p:sp>
      <p:sp>
        <p:nvSpPr>
          <p:cNvPr id="133123" name="Rectangle 3"/>
          <p:cNvSpPr>
            <a:spLocks noGrp="1" noChangeArrowheads="1"/>
          </p:cNvSpPr>
          <p:nvPr>
            <p:ph idx="1"/>
          </p:nvPr>
        </p:nvSpPr>
        <p:spPr>
          <a:xfrm>
            <a:off x="1919536" y="1524000"/>
            <a:ext cx="8280920" cy="3561184"/>
          </a:xfrm>
        </p:spPr>
        <p:txBody>
          <a:bodyPr>
            <a:normAutofit fontScale="77500" lnSpcReduction="20000"/>
          </a:bodyPr>
          <a:lstStyle/>
          <a:p>
            <a:pPr eaLnBrk="1" hangingPunct="1">
              <a:lnSpc>
                <a:spcPct val="170000"/>
              </a:lnSpc>
            </a:pPr>
            <a:r>
              <a:rPr lang="zh-CN" altLang="en-US" b="1" dirty="0">
                <a:solidFill>
                  <a:srgbClr val="FF0000"/>
                </a:solidFill>
              </a:rPr>
              <a:t>解释变量</a:t>
            </a:r>
            <a:r>
              <a:rPr lang="en-US" altLang="zh-CN" b="1" dirty="0">
                <a:solidFill>
                  <a:srgbClr val="FF0000"/>
                </a:solidFill>
              </a:rPr>
              <a:t>X</a:t>
            </a:r>
            <a:r>
              <a:rPr lang="zh-CN" altLang="en-US" b="1" dirty="0">
                <a:solidFill>
                  <a:srgbClr val="FF0000"/>
                </a:solidFill>
              </a:rPr>
              <a:t>在所抽取的样本中具有变异性，而且随着样本容量的无限增加，解释变量</a:t>
            </a:r>
            <a:r>
              <a:rPr lang="en-US" altLang="zh-CN" b="1" dirty="0">
                <a:solidFill>
                  <a:srgbClr val="FF0000"/>
                </a:solidFill>
              </a:rPr>
              <a:t>X</a:t>
            </a:r>
            <a:r>
              <a:rPr lang="zh-CN" altLang="en-US" b="1" dirty="0">
                <a:solidFill>
                  <a:srgbClr val="FF0000"/>
                </a:solidFill>
              </a:rPr>
              <a:t>的样本方差趋于一个非零的有限常数。</a:t>
            </a:r>
            <a:endParaRPr lang="en-US" altLang="zh-CN" b="1" dirty="0">
              <a:solidFill>
                <a:srgbClr val="FF0000"/>
              </a:solidFill>
            </a:endParaRPr>
          </a:p>
          <a:p>
            <a:pPr eaLnBrk="1" hangingPunct="1"/>
            <a:endParaRPr lang="en-US" altLang="zh-CN" b="1" dirty="0">
              <a:solidFill>
                <a:srgbClr val="FF0000"/>
              </a:solidFill>
            </a:endParaRPr>
          </a:p>
          <a:p>
            <a:pPr eaLnBrk="1" hangingPunct="1"/>
            <a:endParaRPr lang="en-US" altLang="zh-CN" b="1" dirty="0">
              <a:solidFill>
                <a:srgbClr val="FF0000"/>
              </a:solidFill>
            </a:endParaRPr>
          </a:p>
          <a:p>
            <a:pPr eaLnBrk="1" hangingPunct="1"/>
            <a:endParaRPr lang="en-US" altLang="zh-CN" b="1" dirty="0">
              <a:solidFill>
                <a:srgbClr val="FF0000"/>
              </a:solidFill>
            </a:endParaRPr>
          </a:p>
          <a:p>
            <a:pPr eaLnBrk="1" hangingPunct="1"/>
            <a:endParaRPr lang="en-US" altLang="zh-CN" b="1" dirty="0">
              <a:solidFill>
                <a:srgbClr val="FF0000"/>
              </a:solidFill>
            </a:endParaRPr>
          </a:p>
          <a:p>
            <a:pPr eaLnBrk="1" hangingPunct="1"/>
            <a:r>
              <a:rPr lang="zh-CN" altLang="en-US" b="1" dirty="0">
                <a:solidFill>
                  <a:srgbClr val="FF0000"/>
                </a:solidFill>
              </a:rPr>
              <a:t>与随机项不相关假设。</a:t>
            </a:r>
            <a:endParaRPr lang="en-US" altLang="zh-CN" b="1" dirty="0"/>
          </a:p>
        </p:txBody>
      </p:sp>
      <p:sp>
        <p:nvSpPr>
          <p:cNvPr id="6" name="灯片编号占位符 5"/>
          <p:cNvSpPr>
            <a:spLocks noGrp="1"/>
          </p:cNvSpPr>
          <p:nvPr>
            <p:ph type="sldNum" sz="quarter" idx="12"/>
          </p:nvPr>
        </p:nvSpPr>
        <p:spPr/>
        <p:txBody>
          <a:bodyPr/>
          <a:lstStyle/>
          <a:p>
            <a:pPr>
              <a:defRPr/>
            </a:pPr>
            <a:fld id="{296002CF-679C-41C3-B9B0-CF0B53D2FE56}" type="slidenum">
              <a:rPr lang="en-US" altLang="zh-CN" smtClean="0"/>
              <a:pPr>
                <a:defRPr/>
              </a:pPr>
              <a:t>88</a:t>
            </a:fld>
            <a:endParaRPr lang="en-US" altLang="zh-CN"/>
          </a:p>
        </p:txBody>
      </p:sp>
      <p:graphicFrame>
        <p:nvGraphicFramePr>
          <p:cNvPr id="133125" name="Object 5"/>
          <p:cNvGraphicFramePr>
            <a:graphicFrameLocks noChangeAspect="1"/>
          </p:cNvGraphicFramePr>
          <p:nvPr>
            <p:extLst/>
          </p:nvPr>
        </p:nvGraphicFramePr>
        <p:xfrm>
          <a:off x="3647728" y="5419328"/>
          <a:ext cx="4114800" cy="1066800"/>
        </p:xfrm>
        <a:graphic>
          <a:graphicData uri="http://schemas.openxmlformats.org/presentationml/2006/ole">
            <mc:AlternateContent xmlns:mc="http://schemas.openxmlformats.org/markup-compatibility/2006">
              <mc:Choice xmlns:v="urn:schemas-microsoft-com:vml" Requires="v">
                <p:oleObj spid="_x0000_s26653" r:id="rId3" imgW="1727200" imgH="457200" progId="Equation.DSMT4">
                  <p:embed/>
                </p:oleObj>
              </mc:Choice>
              <mc:Fallback>
                <p:oleObj r:id="rId3" imgW="1727200" imgH="457200" progId="Equation.DSMT4">
                  <p:embed/>
                  <p:pic>
                    <p:nvPicPr>
                      <p:cNvPr id="1331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728" y="5419328"/>
                        <a:ext cx="4114800" cy="1066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p:cNvPicPr>
            <a:picLocks noChangeAspect="1" noChangeArrowheads="1"/>
          </p:cNvPicPr>
          <p:nvPr/>
        </p:nvPicPr>
        <p:blipFill>
          <a:blip r:embed="rId5" cstate="print"/>
          <a:srcRect/>
          <a:stretch>
            <a:fillRect/>
          </a:stretch>
        </p:blipFill>
        <p:spPr bwMode="auto">
          <a:xfrm>
            <a:off x="3647728" y="2999792"/>
            <a:ext cx="5181600" cy="609600"/>
          </a:xfrm>
          <a:prstGeom prst="rect">
            <a:avLst/>
          </a:prstGeom>
          <a:noFill/>
          <a:ln w="9525">
            <a:solidFill>
              <a:srgbClr val="FF0000"/>
            </a:solidFill>
            <a:miter lim="800000"/>
            <a:headEnd/>
            <a:tailEnd/>
          </a:ln>
        </p:spPr>
      </p:pic>
    </p:spTree>
    <p:extLst>
      <p:ext uri="{BB962C8B-B14F-4D97-AF65-F5344CB8AC3E}">
        <p14:creationId xmlns:p14="http://schemas.microsoft.com/office/powerpoint/2010/main" val="7764347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2209800" y="609600"/>
            <a:ext cx="7772400" cy="609600"/>
          </a:xfrm>
        </p:spPr>
        <p:txBody>
          <a:bodyPr/>
          <a:lstStyle/>
          <a:p>
            <a:pPr algn="l" eaLnBrk="1" hangingPunct="1"/>
            <a:r>
              <a:rPr lang="en-US" altLang="zh-CN" sz="3200" b="1">
                <a:solidFill>
                  <a:schemeClr val="accent2"/>
                </a:solidFill>
                <a:latin typeface="楷体_GB2312" pitchFamily="49" charset="-122"/>
                <a:ea typeface="楷体_GB2312" pitchFamily="49" charset="-122"/>
              </a:rPr>
              <a:t>3</a:t>
            </a:r>
            <a:r>
              <a:rPr lang="zh-CN" altLang="en-US" sz="3200" b="1">
                <a:solidFill>
                  <a:schemeClr val="accent2"/>
                </a:solidFill>
                <a:latin typeface="楷体_GB2312" pitchFamily="49" charset="-122"/>
                <a:ea typeface="楷体_GB2312" pitchFamily="49" charset="-122"/>
              </a:rPr>
              <a:t>、关于随机项的假设</a:t>
            </a:r>
          </a:p>
        </p:txBody>
      </p:sp>
      <p:sp>
        <p:nvSpPr>
          <p:cNvPr id="134147" name="Rectangle 3"/>
          <p:cNvSpPr>
            <a:spLocks noGrp="1" noChangeArrowheads="1"/>
          </p:cNvSpPr>
          <p:nvPr>
            <p:ph idx="1"/>
          </p:nvPr>
        </p:nvSpPr>
        <p:spPr>
          <a:xfrm>
            <a:off x="2209800" y="1371600"/>
            <a:ext cx="7772400" cy="914400"/>
          </a:xfrm>
        </p:spPr>
        <p:txBody>
          <a:bodyPr/>
          <a:lstStyle/>
          <a:p>
            <a:pPr eaLnBrk="1" hangingPunct="1">
              <a:lnSpc>
                <a:spcPct val="90000"/>
              </a:lnSpc>
            </a:pPr>
            <a:r>
              <a:rPr lang="zh-CN" altLang="en-US" b="1" dirty="0">
                <a:solidFill>
                  <a:srgbClr val="FF0000"/>
                </a:solidFill>
              </a:rPr>
              <a:t>零均值假设。</a:t>
            </a:r>
            <a:r>
              <a:rPr lang="en-US" altLang="zh-CN" b="1" dirty="0"/>
              <a:t>The conditional mean value of </a:t>
            </a:r>
            <a:r>
              <a:rPr lang="en-US" altLang="zh-CN" b="1" dirty="0" err="1"/>
              <a:t>μ</a:t>
            </a:r>
            <a:r>
              <a:rPr lang="en-US" altLang="zh-CN" b="1" baseline="-25000" dirty="0" err="1"/>
              <a:t>i</a:t>
            </a:r>
            <a:r>
              <a:rPr lang="en-US" altLang="zh-CN" b="1" dirty="0"/>
              <a:t> is zero. </a:t>
            </a:r>
          </a:p>
        </p:txBody>
      </p:sp>
      <p:sp>
        <p:nvSpPr>
          <p:cNvPr id="9" name="灯片编号占位符 8"/>
          <p:cNvSpPr>
            <a:spLocks noGrp="1"/>
          </p:cNvSpPr>
          <p:nvPr>
            <p:ph type="sldNum" sz="quarter" idx="12"/>
          </p:nvPr>
        </p:nvSpPr>
        <p:spPr/>
        <p:txBody>
          <a:bodyPr/>
          <a:lstStyle/>
          <a:p>
            <a:pPr>
              <a:defRPr/>
            </a:pPr>
            <a:fld id="{296002CF-679C-41C3-B9B0-CF0B53D2FE56}" type="slidenum">
              <a:rPr lang="en-US" altLang="zh-CN" smtClean="0"/>
              <a:pPr>
                <a:defRPr/>
              </a:pPr>
              <a:t>89</a:t>
            </a:fld>
            <a:endParaRPr lang="en-US" altLang="zh-CN"/>
          </a:p>
        </p:txBody>
      </p:sp>
      <p:sp>
        <p:nvSpPr>
          <p:cNvPr id="134148" name="Rectangle 4"/>
          <p:cNvSpPr>
            <a:spLocks noChangeArrowheads="1"/>
          </p:cNvSpPr>
          <p:nvPr/>
        </p:nvSpPr>
        <p:spPr bwMode="auto">
          <a:xfrm>
            <a:off x="2209800" y="3886200"/>
            <a:ext cx="7696200" cy="946150"/>
          </a:xfrm>
          <a:prstGeom prst="rect">
            <a:avLst/>
          </a:prstGeom>
          <a:noFill/>
          <a:ln w="9525">
            <a:noFill/>
            <a:miter lim="800000"/>
            <a:headEnd/>
            <a:tailEnd/>
          </a:ln>
        </p:spPr>
        <p:txBody>
          <a:bodyPr>
            <a:spAutoFit/>
          </a:bodyPr>
          <a:lstStyle/>
          <a:p>
            <a:pPr>
              <a:buFontTx/>
              <a:buChar char="•"/>
            </a:pPr>
            <a:r>
              <a:rPr lang="en-US" altLang="zh-CN" sz="2800" b="1">
                <a:solidFill>
                  <a:srgbClr val="FF0000"/>
                </a:solidFill>
              </a:rPr>
              <a:t>  </a:t>
            </a:r>
            <a:r>
              <a:rPr lang="zh-CN" altLang="en-US" sz="2800" b="1">
                <a:solidFill>
                  <a:srgbClr val="FF0000"/>
                </a:solidFill>
              </a:rPr>
              <a:t>同方差假设。</a:t>
            </a:r>
            <a:r>
              <a:rPr lang="en-US" altLang="zh-CN" sz="2800" b="1"/>
              <a:t>The conditional variances of μ</a:t>
            </a:r>
            <a:r>
              <a:rPr lang="en-US" altLang="zh-CN" sz="2800" b="1" baseline="-25000"/>
              <a:t>i</a:t>
            </a:r>
            <a:r>
              <a:rPr lang="en-US" altLang="zh-CN" sz="2800" b="1"/>
              <a:t> are identical.(Homoscedasticity)</a:t>
            </a:r>
          </a:p>
        </p:txBody>
      </p:sp>
      <p:sp>
        <p:nvSpPr>
          <p:cNvPr id="134149" name="Rectangle 5"/>
          <p:cNvSpPr>
            <a:spLocks noChangeArrowheads="1"/>
          </p:cNvSpPr>
          <p:nvPr/>
        </p:nvSpPr>
        <p:spPr bwMode="auto">
          <a:xfrm>
            <a:off x="2514600" y="3170238"/>
            <a:ext cx="5816600" cy="519112"/>
          </a:xfrm>
          <a:prstGeom prst="rect">
            <a:avLst/>
          </a:prstGeom>
          <a:noFill/>
          <a:ln w="9525">
            <a:noFill/>
            <a:miter lim="800000"/>
            <a:headEnd/>
            <a:tailEnd/>
          </a:ln>
        </p:spPr>
        <p:txBody>
          <a:bodyPr>
            <a:spAutoFit/>
          </a:bodyPr>
          <a:lstStyle/>
          <a:p>
            <a:r>
              <a:rPr lang="zh-CN" altLang="en-US" sz="2800" b="1"/>
              <a:t>由模型设定正确假设推断。</a:t>
            </a:r>
          </a:p>
        </p:txBody>
      </p:sp>
      <p:graphicFrame>
        <p:nvGraphicFramePr>
          <p:cNvPr id="134150" name="Object 6"/>
          <p:cNvGraphicFramePr>
            <a:graphicFrameLocks noChangeAspect="1"/>
          </p:cNvGraphicFramePr>
          <p:nvPr/>
        </p:nvGraphicFramePr>
        <p:xfrm>
          <a:off x="3352801" y="2362200"/>
          <a:ext cx="3548063" cy="609600"/>
        </p:xfrm>
        <a:graphic>
          <a:graphicData uri="http://schemas.openxmlformats.org/presentationml/2006/ole">
            <mc:AlternateContent xmlns:mc="http://schemas.openxmlformats.org/markup-compatibility/2006">
              <mc:Choice xmlns:v="urn:schemas-microsoft-com:vml" Requires="v">
                <p:oleObj spid="_x0000_s27704" r:id="rId3" imgW="1612900" imgH="254000" progId="Equation.DSMT4">
                  <p:embed/>
                </p:oleObj>
              </mc:Choice>
              <mc:Fallback>
                <p:oleObj r:id="rId3" imgW="1612900" imgH="254000" progId="Equation.DSMT4">
                  <p:embed/>
                  <p:pic>
                    <p:nvPicPr>
                      <p:cNvPr id="1341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1" y="2362200"/>
                        <a:ext cx="3548063"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52" name="Object 8"/>
          <p:cNvGraphicFramePr>
            <a:graphicFrameLocks noChangeAspect="1"/>
          </p:cNvGraphicFramePr>
          <p:nvPr/>
        </p:nvGraphicFramePr>
        <p:xfrm>
          <a:off x="3352800" y="4953000"/>
          <a:ext cx="4495800" cy="609600"/>
        </p:xfrm>
        <a:graphic>
          <a:graphicData uri="http://schemas.openxmlformats.org/presentationml/2006/ole">
            <mc:AlternateContent xmlns:mc="http://schemas.openxmlformats.org/markup-compatibility/2006">
              <mc:Choice xmlns:v="urn:schemas-microsoft-com:vml" Requires="v">
                <p:oleObj spid="_x0000_s27705" r:id="rId5" imgW="1815312" imgH="253890" progId="Equation.DSMT4">
                  <p:embed/>
                </p:oleObj>
              </mc:Choice>
              <mc:Fallback>
                <p:oleObj r:id="rId5" imgW="1815312" imgH="253890" progId="Equation.DSMT4">
                  <p:embed/>
                  <p:pic>
                    <p:nvPicPr>
                      <p:cNvPr id="13415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953000"/>
                        <a:ext cx="44958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4" name="Rectangle 10"/>
          <p:cNvSpPr>
            <a:spLocks noChangeArrowheads="1"/>
          </p:cNvSpPr>
          <p:nvPr/>
        </p:nvSpPr>
        <p:spPr bwMode="auto">
          <a:xfrm>
            <a:off x="2514601" y="5791201"/>
            <a:ext cx="5281613" cy="519113"/>
          </a:xfrm>
          <a:prstGeom prst="rect">
            <a:avLst/>
          </a:prstGeom>
          <a:noFill/>
          <a:ln w="9525">
            <a:noFill/>
            <a:miter lim="800000"/>
            <a:headEnd/>
            <a:tailEnd/>
          </a:ln>
        </p:spPr>
        <p:txBody>
          <a:bodyPr>
            <a:spAutoFit/>
          </a:bodyPr>
          <a:lstStyle/>
          <a:p>
            <a:r>
              <a:rPr lang="zh-CN" altLang="en-US" sz="2800" b="1"/>
              <a:t>是否满足需要检验。</a:t>
            </a:r>
          </a:p>
        </p:txBody>
      </p:sp>
    </p:spTree>
    <p:extLst>
      <p:ext uri="{BB962C8B-B14F-4D97-AF65-F5344CB8AC3E}">
        <p14:creationId xmlns:p14="http://schemas.microsoft.com/office/powerpoint/2010/main" val="3476681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1086525" y="1763486"/>
            <a:ext cx="9200475" cy="4114800"/>
          </a:xfrm>
        </p:spPr>
        <p:txBody>
          <a:bodyPr/>
          <a:lstStyle/>
          <a:p>
            <a:pPr>
              <a:buFont typeface="Wingdings" panose="05000000000000000000" pitchFamily="2" charset="2"/>
              <a:buNone/>
            </a:pPr>
            <a:endParaRPr lang="zh-CN" altLang="en-US" b="1" dirty="0"/>
          </a:p>
          <a:p>
            <a:pPr>
              <a:buFont typeface="Wingdings" panose="05000000000000000000" pitchFamily="2" charset="2"/>
              <a:buNone/>
            </a:pPr>
            <a:r>
              <a:rPr lang="en-US" altLang="zh-CN" b="1" dirty="0"/>
              <a:t>1</a:t>
            </a:r>
            <a:r>
              <a:rPr lang="zh-CN" altLang="en-US" b="1" dirty="0"/>
              <a:t>、单相关。两个因素之间的相关关系叫单相关，即研究时只涉及一个自变量和一个因变量</a:t>
            </a:r>
            <a:r>
              <a:rPr lang="zh-CN" altLang="en-US" b="1" dirty="0" smtClean="0"/>
              <a:t>。</a:t>
            </a:r>
            <a:endParaRPr lang="en-US" altLang="zh-CN" b="1" dirty="0" smtClean="0"/>
          </a:p>
          <a:p>
            <a:pPr>
              <a:buFont typeface="Wingdings" panose="05000000000000000000" pitchFamily="2" charset="2"/>
              <a:buNone/>
            </a:pPr>
            <a:endParaRPr lang="zh-CN" altLang="en-US" b="1" dirty="0"/>
          </a:p>
          <a:p>
            <a:pPr>
              <a:buFont typeface="Wingdings" panose="05000000000000000000" pitchFamily="2" charset="2"/>
              <a:buNone/>
            </a:pPr>
            <a:r>
              <a:rPr lang="en-US" altLang="zh-CN" b="1" dirty="0"/>
              <a:t>2</a:t>
            </a:r>
            <a:r>
              <a:rPr lang="zh-CN" altLang="en-US" b="1" dirty="0"/>
              <a:t>、复相关。三个或三个以上因素的相关关系叫复相关，即研究时涉及两个或两个以上的自变量和因变量。</a:t>
            </a:r>
          </a:p>
        </p:txBody>
      </p:sp>
      <p:sp>
        <p:nvSpPr>
          <p:cNvPr id="111620" name="Rectangle 4"/>
          <p:cNvSpPr>
            <a:spLocks noChangeArrowheads="1"/>
          </p:cNvSpPr>
          <p:nvPr/>
        </p:nvSpPr>
        <p:spPr bwMode="auto">
          <a:xfrm>
            <a:off x="1086525" y="383042"/>
            <a:ext cx="7034218" cy="707886"/>
          </a:xfrm>
          <a:prstGeom prst="rect">
            <a:avLst/>
          </a:prstGeom>
          <a:solidFill>
            <a:srgbClr val="00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4000" dirty="0" smtClean="0">
                <a:solidFill>
                  <a:srgbClr val="0000FF"/>
                </a:solidFill>
                <a:ea typeface="黑体" panose="02010609060101010101" pitchFamily="49" charset="-122"/>
              </a:rPr>
              <a:t>3.</a:t>
            </a:r>
            <a:r>
              <a:rPr lang="zh-CN" altLang="en-US" sz="4000" dirty="0" smtClean="0">
                <a:solidFill>
                  <a:srgbClr val="0000FF"/>
                </a:solidFill>
                <a:ea typeface="黑体" panose="02010609060101010101" pitchFamily="49" charset="-122"/>
              </a:rPr>
              <a:t>根据</a:t>
            </a:r>
            <a:r>
              <a:rPr lang="zh-CN" altLang="en-US" sz="4000" dirty="0">
                <a:solidFill>
                  <a:srgbClr val="0000FF"/>
                </a:solidFill>
                <a:ea typeface="黑体" panose="02010609060101010101" pitchFamily="49" charset="-122"/>
              </a:rPr>
              <a:t>自变量的多少划分</a:t>
            </a:r>
          </a:p>
        </p:txBody>
      </p:sp>
    </p:spTree>
    <p:extLst>
      <p:ext uri="{BB962C8B-B14F-4D97-AF65-F5344CB8AC3E}">
        <p14:creationId xmlns:p14="http://schemas.microsoft.com/office/powerpoint/2010/main" val="2387511538"/>
      </p:ext>
    </p:extLst>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209800" y="609600"/>
            <a:ext cx="7772400" cy="685800"/>
          </a:xfrm>
        </p:spPr>
        <p:txBody>
          <a:bodyPr/>
          <a:lstStyle/>
          <a:p>
            <a:pPr algn="l" eaLnBrk="1" hangingPunct="1"/>
            <a:r>
              <a:rPr lang="en-US" altLang="zh-CN" sz="3200" b="1">
                <a:solidFill>
                  <a:schemeClr val="accent2"/>
                </a:solidFill>
                <a:latin typeface="楷体_GB2312" pitchFamily="49" charset="-122"/>
                <a:ea typeface="楷体_GB2312" pitchFamily="49" charset="-122"/>
              </a:rPr>
              <a:t>4</a:t>
            </a:r>
            <a:r>
              <a:rPr lang="zh-CN" altLang="en-US" sz="3200" b="1">
                <a:solidFill>
                  <a:schemeClr val="accent2"/>
                </a:solidFill>
                <a:latin typeface="楷体_GB2312" pitchFamily="49" charset="-122"/>
                <a:ea typeface="楷体_GB2312" pitchFamily="49" charset="-122"/>
              </a:rPr>
              <a:t>、随机项的正态性假设</a:t>
            </a:r>
          </a:p>
        </p:txBody>
      </p:sp>
      <p:sp>
        <p:nvSpPr>
          <p:cNvPr id="135171" name="Rectangle 3"/>
          <p:cNvSpPr>
            <a:spLocks noGrp="1" noChangeArrowheads="1"/>
          </p:cNvSpPr>
          <p:nvPr>
            <p:ph idx="1"/>
          </p:nvPr>
        </p:nvSpPr>
        <p:spPr>
          <a:xfrm>
            <a:off x="2209800" y="1447800"/>
            <a:ext cx="7772400" cy="3733800"/>
          </a:xfrm>
        </p:spPr>
        <p:txBody>
          <a:bodyPr/>
          <a:lstStyle/>
          <a:p>
            <a:pPr eaLnBrk="1" hangingPunct="1">
              <a:lnSpc>
                <a:spcPct val="90000"/>
              </a:lnSpc>
            </a:pPr>
            <a:r>
              <a:rPr lang="zh-CN" altLang="en-US" b="1" dirty="0"/>
              <a:t>在采用</a:t>
            </a:r>
            <a:r>
              <a:rPr lang="en-US" altLang="zh-CN" b="1" dirty="0"/>
              <a:t>OLS</a:t>
            </a:r>
            <a:r>
              <a:rPr lang="zh-CN" altLang="en-US" b="1" dirty="0"/>
              <a:t>进行参数估计时，不需要正态性假设。在利用参数估计量进行统计推断时，需要假设随机项的概率分布。</a:t>
            </a:r>
          </a:p>
          <a:p>
            <a:pPr eaLnBrk="1" hangingPunct="1">
              <a:lnSpc>
                <a:spcPct val="90000"/>
              </a:lnSpc>
              <a:spcBef>
                <a:spcPct val="50000"/>
              </a:spcBef>
            </a:pPr>
            <a:r>
              <a:rPr lang="zh-CN" altLang="en-US" b="1" dirty="0"/>
              <a:t>一般假设随机项服从正态分布。可以利用中心极限定理（</a:t>
            </a:r>
            <a:r>
              <a:rPr lang="en-US" altLang="zh-CN" b="1" dirty="0"/>
              <a:t>central limit theorem, CLT</a:t>
            </a:r>
            <a:r>
              <a:rPr lang="zh-CN" altLang="en-US" b="1" dirty="0"/>
              <a:t>）进行证明。</a:t>
            </a:r>
          </a:p>
          <a:p>
            <a:pPr eaLnBrk="1" hangingPunct="1">
              <a:lnSpc>
                <a:spcPct val="90000"/>
              </a:lnSpc>
              <a:spcBef>
                <a:spcPct val="50000"/>
              </a:spcBef>
            </a:pPr>
            <a:r>
              <a:rPr lang="zh-CN" altLang="en-US" b="1" dirty="0">
                <a:solidFill>
                  <a:srgbClr val="FF0000"/>
                </a:solidFill>
              </a:rPr>
              <a:t>正态性假设。</a:t>
            </a:r>
            <a:r>
              <a:rPr lang="en-US" altLang="zh-CN" b="1" dirty="0"/>
              <a:t>The </a:t>
            </a:r>
            <a:r>
              <a:rPr lang="en-US" altLang="zh-CN" b="1" dirty="0" err="1"/>
              <a:t>μ’s</a:t>
            </a:r>
            <a:r>
              <a:rPr lang="en-US" altLang="zh-CN" b="1" dirty="0"/>
              <a:t> follow the normal distribution. </a:t>
            </a:r>
          </a:p>
        </p:txBody>
      </p:sp>
      <p:sp>
        <p:nvSpPr>
          <p:cNvPr id="5" name="灯片编号占位符 4"/>
          <p:cNvSpPr>
            <a:spLocks noGrp="1"/>
          </p:cNvSpPr>
          <p:nvPr>
            <p:ph type="sldNum" sz="quarter" idx="12"/>
          </p:nvPr>
        </p:nvSpPr>
        <p:spPr/>
        <p:txBody>
          <a:bodyPr/>
          <a:lstStyle/>
          <a:p>
            <a:pPr>
              <a:defRPr/>
            </a:pPr>
            <a:fld id="{296002CF-679C-41C3-B9B0-CF0B53D2FE56}" type="slidenum">
              <a:rPr lang="en-US" altLang="zh-CN" smtClean="0"/>
              <a:pPr>
                <a:defRPr/>
              </a:pPr>
              <a:t>90</a:t>
            </a:fld>
            <a:endParaRPr lang="en-US" altLang="zh-CN"/>
          </a:p>
        </p:txBody>
      </p:sp>
      <p:graphicFrame>
        <p:nvGraphicFramePr>
          <p:cNvPr id="135172" name="Object 4"/>
          <p:cNvGraphicFramePr>
            <a:graphicFrameLocks noChangeAspect="1"/>
          </p:cNvGraphicFramePr>
          <p:nvPr/>
        </p:nvGraphicFramePr>
        <p:xfrm>
          <a:off x="3276600" y="5334000"/>
          <a:ext cx="5486400" cy="609600"/>
        </p:xfrm>
        <a:graphic>
          <a:graphicData uri="http://schemas.openxmlformats.org/presentationml/2006/ole">
            <mc:AlternateContent xmlns:mc="http://schemas.openxmlformats.org/markup-compatibility/2006">
              <mc:Choice xmlns:v="urn:schemas-microsoft-com:vml" Requires="v">
                <p:oleObj spid="_x0000_s54295" r:id="rId3" imgW="2057400" imgH="241300" progId="Equation.DSMT4">
                  <p:embed/>
                </p:oleObj>
              </mc:Choice>
              <mc:Fallback>
                <p:oleObj r:id="rId3" imgW="2057400" imgH="241300" progId="Equation.DSMT4">
                  <p:embed/>
                  <p:pic>
                    <p:nvPicPr>
                      <p:cNvPr id="135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334000"/>
                        <a:ext cx="54864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876525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6423" y="581615"/>
            <a:ext cx="10515600" cy="4351338"/>
          </a:xfrm>
        </p:spPr>
        <p:txBody>
          <a:bodyPr/>
          <a:lstStyle/>
          <a:p>
            <a:r>
              <a:rPr lang="zh-CN" altLang="en-US" b="1" dirty="0"/>
              <a:t>同方差性</a:t>
            </a:r>
            <a:r>
              <a:rPr lang="zh-CN" altLang="en-US" dirty="0"/>
              <a:t>，计量经济学中， </a:t>
            </a:r>
            <a:r>
              <a:rPr lang="zh-CN" altLang="en-US" dirty="0" smtClean="0"/>
              <a:t>即</a:t>
            </a:r>
            <a:r>
              <a:rPr lang="zh-CN" altLang="en-US" dirty="0"/>
              <a:t>误差部分相互没有关联，假设回归式 </a:t>
            </a:r>
            <a:r>
              <a:rPr lang="en-US" altLang="zh-CN" dirty="0"/>
              <a:t>y = </a:t>
            </a:r>
            <a:r>
              <a:rPr lang="el-GR" altLang="zh-CN" dirty="0"/>
              <a:t>α+β</a:t>
            </a:r>
            <a:r>
              <a:rPr lang="en-US" altLang="zh-CN" dirty="0" err="1"/>
              <a:t>x+u</a:t>
            </a:r>
            <a:r>
              <a:rPr lang="en-US" altLang="zh-CN" dirty="0"/>
              <a:t>,</a:t>
            </a:r>
            <a:r>
              <a:rPr lang="zh-CN" altLang="en-US" dirty="0"/>
              <a:t>其误差项中，</a:t>
            </a:r>
            <a:r>
              <a:rPr lang="en-US" altLang="zh-CN" dirty="0"/>
              <a:t>u1,u2</a:t>
            </a:r>
            <a:r>
              <a:rPr lang="zh-CN" altLang="en-US" dirty="0"/>
              <a:t>各误差之间没有任何联系即：</a:t>
            </a:r>
            <a:r>
              <a:rPr lang="en-US" altLang="zh-CN" dirty="0"/>
              <a:t>COV</a:t>
            </a:r>
            <a:r>
              <a:rPr lang="zh-CN" altLang="en-US" dirty="0"/>
              <a:t>（</a:t>
            </a:r>
            <a:r>
              <a:rPr lang="en-US" altLang="zh-CN" dirty="0"/>
              <a:t>u1*u2</a:t>
            </a:r>
            <a:r>
              <a:rPr lang="zh-CN" altLang="en-US" dirty="0"/>
              <a:t>）</a:t>
            </a:r>
            <a:r>
              <a:rPr lang="en-US" altLang="zh-CN" dirty="0"/>
              <a:t>=0. </a:t>
            </a:r>
            <a:r>
              <a:rPr lang="zh-CN" altLang="en-US" dirty="0"/>
              <a:t>其二为具备同方差性或者等分散</a:t>
            </a:r>
            <a:r>
              <a:rPr lang="en-US" altLang="zh-CN" dirty="0"/>
              <a:t>, </a:t>
            </a:r>
            <a:r>
              <a:rPr lang="zh-CN" altLang="en-US" dirty="0"/>
              <a:t>即误差项与独立变量（</a:t>
            </a:r>
            <a:r>
              <a:rPr lang="en-US" altLang="zh-CN" dirty="0"/>
              <a:t>independent </a:t>
            </a:r>
            <a:r>
              <a:rPr lang="en-US" altLang="zh-CN" dirty="0" err="1"/>
              <a:t>varible</a:t>
            </a:r>
            <a:r>
              <a:rPr lang="zh-CN" altLang="en-US" dirty="0"/>
              <a:t>）之间相互独立</a:t>
            </a:r>
            <a:r>
              <a:rPr lang="en-US" altLang="zh-CN" dirty="0"/>
              <a:t>, </a:t>
            </a:r>
            <a:r>
              <a:rPr lang="zh-CN" altLang="en-US" dirty="0"/>
              <a:t>并且误差项的分散</a:t>
            </a:r>
            <a:r>
              <a:rPr lang="en-US" altLang="zh-CN" dirty="0"/>
              <a:t>(</a:t>
            </a:r>
            <a:r>
              <a:rPr lang="zh-CN" altLang="en-US" dirty="0"/>
              <a:t>方差 </a:t>
            </a:r>
            <a:r>
              <a:rPr lang="en-US" altLang="zh-CN" dirty="0" smtClean="0"/>
              <a:t>Variance</a:t>
            </a:r>
            <a:r>
              <a:rPr lang="en-US" altLang="zh-CN" dirty="0"/>
              <a:t>)</a:t>
            </a:r>
            <a:r>
              <a:rPr lang="zh-CN" altLang="en-US" dirty="0"/>
              <a:t>必须等同即；</a:t>
            </a:r>
            <a:r>
              <a:rPr lang="en-US" altLang="zh-CN" dirty="0" err="1"/>
              <a:t>Var</a:t>
            </a:r>
            <a:r>
              <a:rPr lang="en-US" altLang="zh-CN" dirty="0"/>
              <a:t>(</a:t>
            </a:r>
            <a:r>
              <a:rPr lang="en-US" altLang="zh-CN" dirty="0" err="1"/>
              <a:t>u|x</a:t>
            </a:r>
            <a:r>
              <a:rPr lang="en-US" altLang="zh-CN" dirty="0"/>
              <a:t>)=</a:t>
            </a:r>
            <a:r>
              <a:rPr lang="el-GR" altLang="zh-CN" dirty="0" smtClean="0"/>
              <a:t>σ^2</a:t>
            </a:r>
            <a:r>
              <a:rPr lang="zh-CN" altLang="en-US" dirty="0" smtClean="0"/>
              <a:t>。</a:t>
            </a:r>
            <a:endParaRPr lang="zh-CN" altLang="en-US" dirty="0"/>
          </a:p>
        </p:txBody>
      </p:sp>
    </p:spTree>
    <p:extLst>
      <p:ext uri="{BB962C8B-B14F-4D97-AF65-F5344CB8AC3E}">
        <p14:creationId xmlns:p14="http://schemas.microsoft.com/office/powerpoint/2010/main" val="21371459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a:spLocks noChangeArrowheads="1"/>
          </p:cNvSpPr>
          <p:nvPr/>
        </p:nvSpPr>
        <p:spPr bwMode="auto">
          <a:xfrm>
            <a:off x="2468048" y="2581571"/>
            <a:ext cx="7273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4400" b="1" dirty="0" smtClean="0">
                <a:solidFill>
                  <a:schemeClr val="folHlink"/>
                </a:solidFill>
                <a:effectLst>
                  <a:outerShdw blurRad="38100" dist="38100" dir="2700000" algn="tl">
                    <a:srgbClr val="000000"/>
                  </a:outerShdw>
                </a:effectLst>
                <a:latin typeface="黑体" panose="02010609060101010101" pitchFamily="49" charset="-122"/>
                <a:ea typeface="黑体" panose="02010609060101010101" pitchFamily="49" charset="-122"/>
              </a:rPr>
              <a:t>异方差性</a:t>
            </a:r>
            <a:endParaRPr lang="zh-CN" altLang="en-US" sz="4400" b="1" dirty="0">
              <a:solidFill>
                <a:schemeClr val="folHlink"/>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81434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237332" y="260243"/>
            <a:ext cx="8229600" cy="1371600"/>
          </a:xfrm>
        </p:spPr>
        <p:txBody>
          <a:bodyPr/>
          <a:lstStyle/>
          <a:p>
            <a:r>
              <a:rPr lang="zh-CN" altLang="en-US" sz="4000" b="1" dirty="0" smtClean="0">
                <a:solidFill>
                  <a:schemeClr val="folHlink"/>
                </a:solidFill>
                <a:latin typeface="黑体" panose="02010609060101010101" pitchFamily="49" charset="-122"/>
                <a:ea typeface="黑体" panose="02010609060101010101" pitchFamily="49" charset="-122"/>
              </a:rPr>
              <a:t>异方差性</a:t>
            </a:r>
            <a:r>
              <a:rPr lang="zh-CN" altLang="en-US" sz="4000" b="1" dirty="0">
                <a:solidFill>
                  <a:schemeClr val="folHlink"/>
                </a:solidFill>
                <a:latin typeface="黑体" panose="02010609060101010101" pitchFamily="49" charset="-122"/>
                <a:ea typeface="黑体" panose="02010609060101010101" pitchFamily="49" charset="-122"/>
              </a:rPr>
              <a:t>的概念</a:t>
            </a:r>
          </a:p>
        </p:txBody>
      </p:sp>
      <p:sp>
        <p:nvSpPr>
          <p:cNvPr id="451590" name="Text Box 6"/>
          <p:cNvSpPr txBox="1">
            <a:spLocks noChangeArrowheads="1"/>
          </p:cNvSpPr>
          <p:nvPr/>
        </p:nvSpPr>
        <p:spPr bwMode="auto">
          <a:xfrm>
            <a:off x="2424114" y="1484314"/>
            <a:ext cx="3856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effectLst>
                  <a:outerShdw blurRad="38100" dist="38100" dir="2700000" algn="tl">
                    <a:srgbClr val="000000"/>
                  </a:outerShdw>
                </a:effectLst>
                <a:ea typeface="黑体" panose="02010609060101010101" pitchFamily="49" charset="-122"/>
              </a:rPr>
              <a:t>一、什么是异方差性</a:t>
            </a:r>
          </a:p>
        </p:txBody>
      </p:sp>
      <p:sp>
        <p:nvSpPr>
          <p:cNvPr id="451591" name="Text Box 7"/>
          <p:cNvSpPr txBox="1">
            <a:spLocks noChangeArrowheads="1"/>
          </p:cNvSpPr>
          <p:nvPr/>
        </p:nvSpPr>
        <p:spPr bwMode="auto">
          <a:xfrm>
            <a:off x="2135189" y="2278063"/>
            <a:ext cx="520366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en-US" altLang="zh-CN" b="1">
                <a:effectLst>
                  <a:outerShdw blurRad="38100" dist="38100" dir="2700000" algn="tl">
                    <a:srgbClr val="000000"/>
                  </a:outerShdw>
                </a:effectLst>
              </a:rPr>
              <a:t>       </a:t>
            </a:r>
            <a:r>
              <a:rPr lang="zh-CN" altLang="en-US" b="1">
                <a:effectLst>
                  <a:outerShdw blurRad="38100" dist="38100" dir="2700000" algn="tl">
                    <a:srgbClr val="000000"/>
                  </a:outerShdw>
                </a:effectLst>
              </a:rPr>
              <a:t>在简单线性回归模型和多元线性回归模型的基</a:t>
            </a:r>
          </a:p>
          <a:p>
            <a:pPr algn="l">
              <a:lnSpc>
                <a:spcPct val="120000"/>
              </a:lnSpc>
            </a:pPr>
            <a:r>
              <a:rPr lang="zh-CN" altLang="en-US" b="1">
                <a:effectLst>
                  <a:outerShdw blurRad="38100" dist="38100" dir="2700000" algn="tl">
                    <a:srgbClr val="000000"/>
                  </a:outerShdw>
                </a:effectLst>
              </a:rPr>
              <a:t>本假定中，有同方差假定：</a:t>
            </a:r>
          </a:p>
        </p:txBody>
      </p:sp>
      <p:graphicFrame>
        <p:nvGraphicFramePr>
          <p:cNvPr id="451592" name="Object 8"/>
          <p:cNvGraphicFramePr>
            <a:graphicFrameLocks noGrp="1" noChangeAspect="1"/>
          </p:cNvGraphicFramePr>
          <p:nvPr>
            <p:ph idx="1"/>
          </p:nvPr>
        </p:nvGraphicFramePr>
        <p:xfrm>
          <a:off x="3935414" y="3573464"/>
          <a:ext cx="4143375" cy="592137"/>
        </p:xfrm>
        <a:graphic>
          <a:graphicData uri="http://schemas.openxmlformats.org/presentationml/2006/ole">
            <mc:AlternateContent xmlns:mc="http://schemas.openxmlformats.org/markup-compatibility/2006">
              <mc:Choice xmlns:v="urn:schemas-microsoft-com:vml" Requires="v">
                <p:oleObj spid="_x0000_s55319" name="公式" r:id="rId3" imgW="1777680" imgH="253800" progId="Equation.3">
                  <p:embed/>
                </p:oleObj>
              </mc:Choice>
              <mc:Fallback>
                <p:oleObj name="公式" r:id="rId3" imgW="1777680" imgH="253800" progId="Equation.3">
                  <p:embed/>
                  <p:pic>
                    <p:nvPicPr>
                      <p:cNvPr id="45159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4" y="3573464"/>
                        <a:ext cx="4143375" cy="5921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594" name="Text Box 10"/>
          <p:cNvSpPr txBox="1">
            <a:spLocks noChangeArrowheads="1"/>
          </p:cNvSpPr>
          <p:nvPr/>
        </p:nvSpPr>
        <p:spPr bwMode="auto">
          <a:xfrm>
            <a:off x="1911906" y="4976814"/>
            <a:ext cx="8353425" cy="94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2400" b="1" dirty="0">
                <a:effectLst>
                  <a:outerShdw blurRad="38100" dist="38100" dir="2700000" algn="tl">
                    <a:srgbClr val="000000"/>
                  </a:outerShdw>
                </a:effectLst>
              </a:rPr>
              <a:t>       </a:t>
            </a:r>
            <a:r>
              <a:rPr lang="zh-CN" altLang="en-US" sz="2400" b="1" dirty="0">
                <a:effectLst>
                  <a:outerShdw blurRad="38100" dist="38100" dir="2700000" algn="tl">
                    <a:srgbClr val="000000"/>
                  </a:outerShdw>
                </a:effectLst>
              </a:rPr>
              <a:t>如果</a:t>
            </a:r>
            <a:r>
              <a:rPr lang="en-US" altLang="zh-CN" sz="2400" b="1" i="1" dirty="0" err="1">
                <a:solidFill>
                  <a:srgbClr val="FFFF00"/>
                </a:solidFill>
                <a:effectLst>
                  <a:outerShdw blurRad="38100" dist="38100" dir="2700000" algn="tl">
                    <a:srgbClr val="000000"/>
                  </a:outerShdw>
                </a:effectLst>
                <a:latin typeface="Times New Roman" panose="02020603050405020304" pitchFamily="18" charset="0"/>
              </a:rPr>
              <a:t>Var</a:t>
            </a:r>
            <a:r>
              <a:rPr lang="en-US" altLang="zh-CN" sz="2400" b="1" dirty="0">
                <a:solidFill>
                  <a:srgbClr val="FFFF00"/>
                </a:solidFill>
                <a:effectLst>
                  <a:outerShdw blurRad="38100" dist="38100" dir="2700000" algn="tl">
                    <a:srgbClr val="000000"/>
                  </a:outerShdw>
                </a:effectLst>
                <a:latin typeface="Times New Roman" panose="02020603050405020304" pitchFamily="18" charset="0"/>
              </a:rPr>
              <a:t>( </a:t>
            </a:r>
            <a:r>
              <a:rPr lang="en-US" altLang="zh-CN" sz="2400" b="1" i="1" dirty="0" err="1">
                <a:solidFill>
                  <a:srgbClr val="FFFF00"/>
                </a:solidFill>
                <a:effectLst>
                  <a:outerShdw blurRad="38100" dist="38100" dir="2700000" algn="tl">
                    <a:srgbClr val="000000"/>
                  </a:outerShdw>
                </a:effectLst>
                <a:latin typeface="Times New Roman" panose="02020603050405020304" pitchFamily="18" charset="0"/>
              </a:rPr>
              <a:t>u</a:t>
            </a:r>
            <a:r>
              <a:rPr lang="en-US" altLang="zh-CN" sz="2400" b="1" i="1" baseline="-25000" dirty="0" err="1">
                <a:solidFill>
                  <a:srgbClr val="FFFF00"/>
                </a:solidFill>
                <a:effectLst>
                  <a:outerShdw blurRad="38100" dist="38100" dir="2700000" algn="tl">
                    <a:srgbClr val="000000"/>
                  </a:outerShdw>
                </a:effectLst>
                <a:latin typeface="Times New Roman" panose="02020603050405020304" pitchFamily="18" charset="0"/>
              </a:rPr>
              <a:t>i</a:t>
            </a:r>
            <a:r>
              <a:rPr lang="en-US" altLang="zh-CN" sz="2400" b="1" i="1" baseline="-25000" dirty="0">
                <a:solidFill>
                  <a:srgbClr val="FFFF00"/>
                </a:solidFill>
                <a:effectLst>
                  <a:outerShdw blurRad="38100" dist="38100" dir="2700000" algn="tl">
                    <a:srgbClr val="000000"/>
                  </a:outerShdw>
                </a:effectLst>
                <a:latin typeface="Times New Roman" panose="02020603050405020304" pitchFamily="18" charset="0"/>
              </a:rPr>
              <a:t> </a:t>
            </a:r>
            <a:r>
              <a:rPr lang="en-US" altLang="zh-CN" sz="2400" b="1" dirty="0">
                <a:solidFill>
                  <a:srgbClr val="FFFF00"/>
                </a:solidFill>
                <a:effectLst>
                  <a:outerShdw blurRad="38100" dist="38100" dir="2700000" algn="tl">
                    <a:srgbClr val="000000"/>
                  </a:outerShdw>
                </a:effectLst>
                <a:latin typeface="Times New Roman" panose="02020603050405020304" pitchFamily="18" charset="0"/>
              </a:rPr>
              <a:t>)</a:t>
            </a:r>
            <a:r>
              <a:rPr lang="zh-CN" altLang="en-US" sz="2400" b="1" dirty="0">
                <a:effectLst>
                  <a:outerShdw blurRad="38100" dist="38100" dir="2700000" algn="tl">
                    <a:srgbClr val="000000"/>
                  </a:outerShdw>
                </a:effectLst>
              </a:rPr>
              <a:t>对不同的解释变量的观测值彼此</a:t>
            </a:r>
            <a:r>
              <a:rPr lang="zh-CN" altLang="en-US" sz="2400" b="1" dirty="0" smtClean="0">
                <a:effectLst>
                  <a:outerShdw blurRad="38100" dist="38100" dir="2700000" algn="tl">
                    <a:srgbClr val="000000"/>
                  </a:outerShdw>
                </a:effectLst>
              </a:rPr>
              <a:t>不同</a:t>
            </a:r>
            <a:r>
              <a:rPr lang="zh-CN" altLang="en-US" sz="2400" b="1" dirty="0">
                <a:effectLst>
                  <a:outerShdw blurRad="38100" dist="38100" dir="2700000" algn="tl">
                    <a:srgbClr val="000000"/>
                  </a:outerShdw>
                </a:effectLst>
              </a:rPr>
              <a:t>，则称随机误差项具有</a:t>
            </a:r>
            <a:r>
              <a:rPr lang="zh-CN" altLang="en-US" sz="2400" b="1" dirty="0">
                <a:solidFill>
                  <a:srgbClr val="FF6600"/>
                </a:solidFill>
                <a:effectLst>
                  <a:outerShdw blurRad="38100" dist="38100" dir="2700000" algn="tl">
                    <a:srgbClr val="000000"/>
                  </a:outerShdw>
                </a:effectLst>
                <a:ea typeface="楷体_GB2312" pitchFamily="49" charset="-122"/>
              </a:rPr>
              <a:t>异方差性</a:t>
            </a:r>
            <a:r>
              <a:rPr lang="zh-CN" altLang="en-US" sz="2400" b="1" dirty="0">
                <a:effectLst>
                  <a:outerShdw blurRad="38100" dist="38100" dir="2700000" algn="tl">
                    <a:srgbClr val="000000"/>
                  </a:outerShdw>
                </a:effectLst>
              </a:rPr>
              <a:t>。</a:t>
            </a:r>
          </a:p>
        </p:txBody>
      </p:sp>
    </p:spTree>
    <p:extLst>
      <p:ext uri="{BB962C8B-B14F-4D97-AF65-F5344CB8AC3E}">
        <p14:creationId xmlns:p14="http://schemas.microsoft.com/office/powerpoint/2010/main" val="4262300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1590"/>
                                        </p:tgtEl>
                                        <p:attrNameLst>
                                          <p:attrName>style.visibility</p:attrName>
                                        </p:attrNameLst>
                                      </p:cBhvr>
                                      <p:to>
                                        <p:strVal val="visible"/>
                                      </p:to>
                                    </p:set>
                                    <p:animEffect transition="in" filter="wipe(left)">
                                      <p:cBhvr>
                                        <p:cTn id="7" dur="500"/>
                                        <p:tgtEl>
                                          <p:spTgt spid="4515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1591">
                                            <p:txEl>
                                              <p:pRg st="0" end="0"/>
                                            </p:txEl>
                                          </p:spTgt>
                                        </p:tgtEl>
                                        <p:attrNameLst>
                                          <p:attrName>style.visibility</p:attrName>
                                        </p:attrNameLst>
                                      </p:cBhvr>
                                      <p:to>
                                        <p:strVal val="visible"/>
                                      </p:to>
                                    </p:set>
                                    <p:animEffect transition="in" filter="wipe(left)">
                                      <p:cBhvr>
                                        <p:cTn id="12" dur="500"/>
                                        <p:tgtEl>
                                          <p:spTgt spid="451591">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51591">
                                            <p:txEl>
                                              <p:pRg st="1" end="1"/>
                                            </p:txEl>
                                          </p:spTgt>
                                        </p:tgtEl>
                                        <p:attrNameLst>
                                          <p:attrName>style.visibility</p:attrName>
                                        </p:attrNameLst>
                                      </p:cBhvr>
                                      <p:to>
                                        <p:strVal val="visible"/>
                                      </p:to>
                                    </p:set>
                                    <p:animEffect transition="in" filter="wipe(left)">
                                      <p:cBhvr>
                                        <p:cTn id="16" dur="500"/>
                                        <p:tgtEl>
                                          <p:spTgt spid="45159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51592"/>
                                        </p:tgtEl>
                                        <p:attrNameLst>
                                          <p:attrName>style.visibility</p:attrName>
                                        </p:attrNameLst>
                                      </p:cBhvr>
                                      <p:to>
                                        <p:strVal val="visible"/>
                                      </p:to>
                                    </p:set>
                                    <p:animEffect transition="in" filter="wipe(left)">
                                      <p:cBhvr>
                                        <p:cTn id="21" dur="500"/>
                                        <p:tgtEl>
                                          <p:spTgt spid="4515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51594">
                                            <p:txEl>
                                              <p:pRg st="0" end="0"/>
                                            </p:txEl>
                                          </p:spTgt>
                                        </p:tgtEl>
                                        <p:attrNameLst>
                                          <p:attrName>style.visibility</p:attrName>
                                        </p:attrNameLst>
                                      </p:cBhvr>
                                      <p:to>
                                        <p:strVal val="visible"/>
                                      </p:to>
                                    </p:set>
                                    <p:animEffect transition="in" filter="wipe(left)">
                                      <p:cBhvr>
                                        <p:cTn id="26" dur="500"/>
                                        <p:tgtEl>
                                          <p:spTgt spid="4515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0"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420" name="Freeform 52"/>
          <p:cNvSpPr>
            <a:spLocks/>
          </p:cNvSpPr>
          <p:nvPr/>
        </p:nvSpPr>
        <p:spPr bwMode="auto">
          <a:xfrm rot="212082">
            <a:off x="4440238" y="2349501"/>
            <a:ext cx="647700" cy="1439863"/>
          </a:xfrm>
          <a:custGeom>
            <a:avLst/>
            <a:gdLst>
              <a:gd name="T0" fmla="*/ 0 w 1080"/>
              <a:gd name="T1" fmla="*/ 1326 h 1378"/>
              <a:gd name="T2" fmla="*/ 180 w 1080"/>
              <a:gd name="T3" fmla="*/ 1326 h 1378"/>
              <a:gd name="T4" fmla="*/ 360 w 1080"/>
              <a:gd name="T5" fmla="*/ 1014 h 1378"/>
              <a:gd name="T6" fmla="*/ 540 w 1080"/>
              <a:gd name="T7" fmla="*/ 78 h 1378"/>
              <a:gd name="T8" fmla="*/ 720 w 1080"/>
              <a:gd name="T9" fmla="*/ 546 h 1378"/>
              <a:gd name="T10" fmla="*/ 900 w 1080"/>
              <a:gd name="T11" fmla="*/ 1014 h 1378"/>
              <a:gd name="T12" fmla="*/ 1080 w 1080"/>
              <a:gd name="T13" fmla="*/ 1170 h 1378"/>
            </a:gdLst>
            <a:ahLst/>
            <a:cxnLst>
              <a:cxn ang="0">
                <a:pos x="T0" y="T1"/>
              </a:cxn>
              <a:cxn ang="0">
                <a:pos x="T2" y="T3"/>
              </a:cxn>
              <a:cxn ang="0">
                <a:pos x="T4" y="T5"/>
              </a:cxn>
              <a:cxn ang="0">
                <a:pos x="T6" y="T7"/>
              </a:cxn>
              <a:cxn ang="0">
                <a:pos x="T8" y="T9"/>
              </a:cxn>
              <a:cxn ang="0">
                <a:pos x="T10" y="T11"/>
              </a:cxn>
              <a:cxn ang="0">
                <a:pos x="T12" y="T13"/>
              </a:cxn>
            </a:cxnLst>
            <a:rect l="0" t="0" r="r" b="b"/>
            <a:pathLst>
              <a:path w="1080" h="1378">
                <a:moveTo>
                  <a:pt x="0" y="1326"/>
                </a:moveTo>
                <a:cubicBezTo>
                  <a:pt x="60" y="1352"/>
                  <a:pt x="120" y="1378"/>
                  <a:pt x="180" y="1326"/>
                </a:cubicBezTo>
                <a:cubicBezTo>
                  <a:pt x="240" y="1274"/>
                  <a:pt x="300" y="1222"/>
                  <a:pt x="360" y="1014"/>
                </a:cubicBezTo>
                <a:cubicBezTo>
                  <a:pt x="420" y="806"/>
                  <a:pt x="480" y="156"/>
                  <a:pt x="540" y="78"/>
                </a:cubicBezTo>
                <a:cubicBezTo>
                  <a:pt x="600" y="0"/>
                  <a:pt x="660" y="390"/>
                  <a:pt x="720" y="546"/>
                </a:cubicBezTo>
                <a:cubicBezTo>
                  <a:pt x="780" y="702"/>
                  <a:pt x="840" y="910"/>
                  <a:pt x="900" y="1014"/>
                </a:cubicBezTo>
                <a:cubicBezTo>
                  <a:pt x="960" y="1118"/>
                  <a:pt x="1050" y="1144"/>
                  <a:pt x="1080" y="1170"/>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4430" name="Group 62"/>
          <p:cNvGrpSpPr>
            <a:grpSpLocks/>
          </p:cNvGrpSpPr>
          <p:nvPr/>
        </p:nvGrpSpPr>
        <p:grpSpPr bwMode="auto">
          <a:xfrm>
            <a:off x="1524000" y="1341438"/>
            <a:ext cx="9677400" cy="5014912"/>
            <a:chOff x="0" y="346"/>
            <a:chExt cx="6096" cy="3159"/>
          </a:xfrm>
        </p:grpSpPr>
        <p:sp>
          <p:nvSpPr>
            <p:cNvPr id="314384" name="Rectangle 16"/>
            <p:cNvSpPr>
              <a:spLocks noChangeArrowheads="1"/>
            </p:cNvSpPr>
            <p:nvPr/>
          </p:nvSpPr>
          <p:spPr bwMode="auto">
            <a:xfrm>
              <a:off x="0" y="1480"/>
              <a:ext cx="5760"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1000">
                  <a:latin typeface="Times New Roman" panose="02020603050405020304" pitchFamily="18" charset="0"/>
                  <a:cs typeface="Times New Roman" panose="02020603050405020304" pitchFamily="18" charset="0"/>
                </a:rPr>
                <a:t> </a:t>
              </a:r>
            </a:p>
            <a:p>
              <a:pPr algn="just" eaLnBrk="0" hangingPunct="0"/>
              <a:r>
                <a:rPr kumimoji="1" lang="en-US" altLang="zh-CN" sz="1100"/>
                <a:t/>
              </a:r>
              <a:br>
                <a:rPr kumimoji="1" lang="en-US" altLang="zh-CN" sz="1100"/>
              </a:br>
              <a:endParaRPr kumimoji="1" lang="en-US" altLang="zh-CN" sz="1000">
                <a:latin typeface="Times New Roman" panose="02020603050405020304" pitchFamily="18" charset="0"/>
                <a:cs typeface="Times New Roman" panose="02020603050405020304" pitchFamily="18" charset="0"/>
              </a:endParaRPr>
            </a:p>
            <a:p>
              <a:pPr algn="just" eaLnBrk="0" hangingPunct="0"/>
              <a:r>
                <a:rPr kumimoji="1" lang="en-US" altLang="zh-CN" sz="1000">
                  <a:latin typeface="Times New Roman" panose="02020603050405020304" pitchFamily="18" charset="0"/>
                  <a:cs typeface="Times New Roman" panose="02020603050405020304" pitchFamily="18" charset="0"/>
                </a:rPr>
                <a:t> </a:t>
              </a:r>
            </a:p>
            <a:p>
              <a:pPr algn="just" eaLnBrk="0" hangingPunct="0"/>
              <a:r>
                <a:rPr kumimoji="1" lang="en-US" altLang="zh-CN" sz="1000">
                  <a:latin typeface="Times New Roman" panose="02020603050405020304" pitchFamily="18" charset="0"/>
                  <a:cs typeface="Times New Roman" panose="02020603050405020304" pitchFamily="18" charset="0"/>
                </a:rPr>
                <a:t> </a:t>
              </a:r>
            </a:p>
            <a:p>
              <a:pPr algn="just" eaLnBrk="0" hangingPunct="0"/>
              <a:r>
                <a:rPr kumimoji="1" lang="en-US" altLang="zh-CN" sz="1000">
                  <a:latin typeface="Times New Roman" panose="02020603050405020304" pitchFamily="18" charset="0"/>
                  <a:cs typeface="Times New Roman" panose="02020603050405020304" pitchFamily="18" charset="0"/>
                </a:rPr>
                <a:t> </a:t>
              </a:r>
            </a:p>
            <a:p>
              <a:pPr algn="l" eaLnBrk="0" hangingPunct="0"/>
              <a:endParaRPr kumimoji="1" lang="en-US" altLang="zh-CN" sz="2400">
                <a:latin typeface="Times New Roman" panose="02020603050405020304" pitchFamily="18" charset="0"/>
              </a:endParaRPr>
            </a:p>
          </p:txBody>
        </p:sp>
        <p:sp>
          <p:nvSpPr>
            <p:cNvPr id="314385" name="Rectangle 17"/>
            <p:cNvSpPr>
              <a:spLocks noChangeArrowheads="1"/>
            </p:cNvSpPr>
            <p:nvPr/>
          </p:nvSpPr>
          <p:spPr bwMode="auto">
            <a:xfrm>
              <a:off x="336" y="816"/>
              <a:ext cx="57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1000">
                  <a:latin typeface="Times New Roman" panose="02020603050405020304" pitchFamily="18" charset="0"/>
                  <a:cs typeface="Times New Roman" panose="02020603050405020304" pitchFamily="18" charset="0"/>
                </a:rPr>
                <a:t> </a:t>
              </a:r>
            </a:p>
            <a:p>
              <a:pPr algn="l" eaLnBrk="0" hangingPunct="0"/>
              <a:endParaRPr kumimoji="1" lang="en-US" altLang="zh-CN" sz="2400">
                <a:latin typeface="Times New Roman" panose="02020603050405020304" pitchFamily="18" charset="0"/>
              </a:endParaRPr>
            </a:p>
          </p:txBody>
        </p:sp>
        <p:sp>
          <p:nvSpPr>
            <p:cNvPr id="314386" name="Rectangle 18"/>
            <p:cNvSpPr>
              <a:spLocks noChangeArrowheads="1"/>
            </p:cNvSpPr>
            <p:nvPr/>
          </p:nvSpPr>
          <p:spPr bwMode="auto">
            <a:xfrm>
              <a:off x="1020" y="346"/>
              <a:ext cx="17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646238" algn="l"/>
                </a:tabLst>
                <a:defRPr kumimoji="1" sz="2400">
                  <a:solidFill>
                    <a:schemeClr val="tx1"/>
                  </a:solidFill>
                  <a:latin typeface="Times New Roman" panose="02020603050405020304" pitchFamily="18" charset="0"/>
                  <a:ea typeface="宋体" panose="02010600030101010101" pitchFamily="2" charset="-122"/>
                </a:defRPr>
              </a:lvl1pPr>
              <a:lvl2pPr algn="l">
                <a:tabLst>
                  <a:tab pos="1646238" algn="l"/>
                </a:tabLst>
                <a:defRPr kumimoji="1" sz="2400">
                  <a:solidFill>
                    <a:schemeClr val="tx1"/>
                  </a:solidFill>
                  <a:latin typeface="Times New Roman" panose="02020603050405020304" pitchFamily="18" charset="0"/>
                  <a:ea typeface="宋体" panose="02010600030101010101" pitchFamily="2" charset="-122"/>
                </a:defRPr>
              </a:lvl2pPr>
              <a:lvl3pPr algn="l">
                <a:tabLst>
                  <a:tab pos="1646238" algn="l"/>
                </a:tabLst>
                <a:defRPr kumimoji="1" sz="2400">
                  <a:solidFill>
                    <a:schemeClr val="tx1"/>
                  </a:solidFill>
                  <a:latin typeface="Times New Roman" panose="02020603050405020304" pitchFamily="18" charset="0"/>
                  <a:ea typeface="宋体" panose="02010600030101010101" pitchFamily="2" charset="-122"/>
                </a:defRPr>
              </a:lvl3pPr>
              <a:lvl4pPr algn="l">
                <a:tabLst>
                  <a:tab pos="1646238" algn="l"/>
                </a:tabLst>
                <a:defRPr kumimoji="1" sz="2400">
                  <a:solidFill>
                    <a:schemeClr val="tx1"/>
                  </a:solidFill>
                  <a:latin typeface="Times New Roman" panose="02020603050405020304" pitchFamily="18" charset="0"/>
                  <a:ea typeface="宋体" panose="02010600030101010101" pitchFamily="2" charset="-122"/>
                </a:defRPr>
              </a:lvl4pPr>
              <a:lvl5pPr algn="l">
                <a:tabLst>
                  <a:tab pos="1646238"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646238"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646238"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646238"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646238" algn="l"/>
                </a:tabLst>
                <a:defRPr kumimoji="1" sz="2400">
                  <a:solidFill>
                    <a:schemeClr val="tx1"/>
                  </a:solidFill>
                  <a:latin typeface="Times New Roman" panose="02020603050405020304" pitchFamily="18" charset="0"/>
                  <a:ea typeface="宋体" panose="02010600030101010101" pitchFamily="2" charset="-122"/>
                </a:defRPr>
              </a:lvl9pPr>
            </a:lstStyle>
            <a:p>
              <a:pPr algn="just"/>
              <a:endParaRPr lang="zh-CN" altLang="zh-CN" sz="4400">
                <a:solidFill>
                  <a:srgbClr val="990000"/>
                </a:solidFill>
              </a:endParaRPr>
            </a:p>
          </p:txBody>
        </p:sp>
        <p:sp>
          <p:nvSpPr>
            <p:cNvPr id="314422" name="Line 54"/>
            <p:cNvSpPr>
              <a:spLocks noChangeShapeType="1"/>
            </p:cNvSpPr>
            <p:nvPr/>
          </p:nvSpPr>
          <p:spPr bwMode="auto">
            <a:xfrm>
              <a:off x="793" y="1071"/>
              <a:ext cx="0" cy="13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18" name="Line 50"/>
            <p:cNvSpPr>
              <a:spLocks noChangeShapeType="1"/>
            </p:cNvSpPr>
            <p:nvPr/>
          </p:nvSpPr>
          <p:spPr bwMode="auto">
            <a:xfrm flipV="1">
              <a:off x="792" y="1706"/>
              <a:ext cx="2904" cy="68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4417" name="Line 49"/>
            <p:cNvSpPr>
              <a:spLocks noChangeShapeType="1"/>
            </p:cNvSpPr>
            <p:nvPr/>
          </p:nvSpPr>
          <p:spPr bwMode="auto">
            <a:xfrm>
              <a:off x="1429" y="2251"/>
              <a:ext cx="2627" cy="229"/>
            </a:xfrm>
            <a:prstGeom prst="line">
              <a:avLst/>
            </a:prstGeom>
            <a:noFill/>
            <a:ln w="28575">
              <a:solidFill>
                <a:srgbClr val="FF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16" name="Line 48"/>
            <p:cNvSpPr>
              <a:spLocks noChangeShapeType="1"/>
            </p:cNvSpPr>
            <p:nvPr/>
          </p:nvSpPr>
          <p:spPr bwMode="auto">
            <a:xfrm flipV="1">
              <a:off x="1837" y="2069"/>
              <a:ext cx="2132" cy="5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15" name="Line 47"/>
            <p:cNvSpPr>
              <a:spLocks noChangeShapeType="1"/>
            </p:cNvSpPr>
            <p:nvPr/>
          </p:nvSpPr>
          <p:spPr bwMode="auto">
            <a:xfrm flipV="1">
              <a:off x="2336" y="2069"/>
              <a:ext cx="2449"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14" name="Line 46"/>
            <p:cNvSpPr>
              <a:spLocks noChangeShapeType="1"/>
            </p:cNvSpPr>
            <p:nvPr/>
          </p:nvSpPr>
          <p:spPr bwMode="auto">
            <a:xfrm flipV="1">
              <a:off x="1224" y="1933"/>
              <a:ext cx="2336" cy="5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13" name="Freeform 45"/>
            <p:cNvSpPr>
              <a:spLocks/>
            </p:cNvSpPr>
            <p:nvPr/>
          </p:nvSpPr>
          <p:spPr bwMode="auto">
            <a:xfrm>
              <a:off x="2517" y="2069"/>
              <a:ext cx="862" cy="363"/>
            </a:xfrm>
            <a:custGeom>
              <a:avLst/>
              <a:gdLst>
                <a:gd name="T0" fmla="*/ 0 w 1260"/>
                <a:gd name="T1" fmla="*/ 624 h 624"/>
                <a:gd name="T2" fmla="*/ 180 w 1260"/>
                <a:gd name="T3" fmla="*/ 468 h 624"/>
                <a:gd name="T4" fmla="*/ 360 w 1260"/>
                <a:gd name="T5" fmla="*/ 156 h 624"/>
                <a:gd name="T6" fmla="*/ 540 w 1260"/>
                <a:gd name="T7" fmla="*/ 0 h 624"/>
                <a:gd name="T8" fmla="*/ 720 w 1260"/>
                <a:gd name="T9" fmla="*/ 156 h 624"/>
                <a:gd name="T10" fmla="*/ 1080 w 1260"/>
                <a:gd name="T11" fmla="*/ 312 h 624"/>
                <a:gd name="T12" fmla="*/ 1260 w 1260"/>
                <a:gd name="T13" fmla="*/ 312 h 624"/>
              </a:gdLst>
              <a:ahLst/>
              <a:cxnLst>
                <a:cxn ang="0">
                  <a:pos x="T0" y="T1"/>
                </a:cxn>
                <a:cxn ang="0">
                  <a:pos x="T2" y="T3"/>
                </a:cxn>
                <a:cxn ang="0">
                  <a:pos x="T4" y="T5"/>
                </a:cxn>
                <a:cxn ang="0">
                  <a:pos x="T6" y="T7"/>
                </a:cxn>
                <a:cxn ang="0">
                  <a:pos x="T8" y="T9"/>
                </a:cxn>
                <a:cxn ang="0">
                  <a:pos x="T10" y="T11"/>
                </a:cxn>
                <a:cxn ang="0">
                  <a:pos x="T12" y="T13"/>
                </a:cxn>
              </a:cxnLst>
              <a:rect l="0" t="0" r="r" b="b"/>
              <a:pathLst>
                <a:path w="1260" h="624">
                  <a:moveTo>
                    <a:pt x="0" y="624"/>
                  </a:moveTo>
                  <a:cubicBezTo>
                    <a:pt x="60" y="585"/>
                    <a:pt x="120" y="546"/>
                    <a:pt x="180" y="468"/>
                  </a:cubicBezTo>
                  <a:cubicBezTo>
                    <a:pt x="240" y="390"/>
                    <a:pt x="300" y="234"/>
                    <a:pt x="360" y="156"/>
                  </a:cubicBezTo>
                  <a:cubicBezTo>
                    <a:pt x="420" y="78"/>
                    <a:pt x="480" y="0"/>
                    <a:pt x="540" y="0"/>
                  </a:cubicBezTo>
                  <a:cubicBezTo>
                    <a:pt x="600" y="0"/>
                    <a:pt x="630" y="104"/>
                    <a:pt x="720" y="156"/>
                  </a:cubicBezTo>
                  <a:cubicBezTo>
                    <a:pt x="810" y="208"/>
                    <a:pt x="990" y="286"/>
                    <a:pt x="1080" y="312"/>
                  </a:cubicBezTo>
                  <a:cubicBezTo>
                    <a:pt x="1170" y="338"/>
                    <a:pt x="1230" y="312"/>
                    <a:pt x="1260" y="312"/>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4412" name="Line 44"/>
            <p:cNvSpPr>
              <a:spLocks noChangeShapeType="1"/>
            </p:cNvSpPr>
            <p:nvPr/>
          </p:nvSpPr>
          <p:spPr bwMode="auto">
            <a:xfrm>
              <a:off x="2880" y="2115"/>
              <a:ext cx="0" cy="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11" name="Line 43"/>
            <p:cNvSpPr>
              <a:spLocks noChangeShapeType="1"/>
            </p:cNvSpPr>
            <p:nvPr/>
          </p:nvSpPr>
          <p:spPr bwMode="auto">
            <a:xfrm>
              <a:off x="3651" y="2205"/>
              <a:ext cx="0" cy="2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21" name="Line 53"/>
            <p:cNvSpPr>
              <a:spLocks noChangeShapeType="1"/>
            </p:cNvSpPr>
            <p:nvPr/>
          </p:nvSpPr>
          <p:spPr bwMode="auto">
            <a:xfrm flipV="1">
              <a:off x="793" y="1026"/>
              <a:ext cx="0" cy="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4410" name="Line 42"/>
            <p:cNvSpPr>
              <a:spLocks noChangeShapeType="1"/>
            </p:cNvSpPr>
            <p:nvPr/>
          </p:nvSpPr>
          <p:spPr bwMode="auto">
            <a:xfrm>
              <a:off x="792" y="2387"/>
              <a:ext cx="2904" cy="90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4409" name="Freeform 41"/>
            <p:cNvSpPr>
              <a:spLocks/>
            </p:cNvSpPr>
            <p:nvPr/>
          </p:nvSpPr>
          <p:spPr bwMode="auto">
            <a:xfrm rot="-181517">
              <a:off x="2879" y="2160"/>
              <a:ext cx="1543" cy="454"/>
            </a:xfrm>
            <a:custGeom>
              <a:avLst/>
              <a:gdLst>
                <a:gd name="T0" fmla="*/ 0 w 1980"/>
                <a:gd name="T1" fmla="*/ 650 h 650"/>
                <a:gd name="T2" fmla="*/ 360 w 1980"/>
                <a:gd name="T3" fmla="*/ 494 h 650"/>
                <a:gd name="T4" fmla="*/ 720 w 1980"/>
                <a:gd name="T5" fmla="*/ 182 h 650"/>
                <a:gd name="T6" fmla="*/ 1080 w 1980"/>
                <a:gd name="T7" fmla="*/ 26 h 650"/>
                <a:gd name="T8" fmla="*/ 1620 w 1980"/>
                <a:gd name="T9" fmla="*/ 26 h 650"/>
                <a:gd name="T10" fmla="*/ 1980 w 1980"/>
                <a:gd name="T11" fmla="*/ 26 h 650"/>
              </a:gdLst>
              <a:ahLst/>
              <a:cxnLst>
                <a:cxn ang="0">
                  <a:pos x="T0" y="T1"/>
                </a:cxn>
                <a:cxn ang="0">
                  <a:pos x="T2" y="T3"/>
                </a:cxn>
                <a:cxn ang="0">
                  <a:pos x="T4" y="T5"/>
                </a:cxn>
                <a:cxn ang="0">
                  <a:pos x="T6" y="T7"/>
                </a:cxn>
                <a:cxn ang="0">
                  <a:pos x="T8" y="T9"/>
                </a:cxn>
                <a:cxn ang="0">
                  <a:pos x="T10" y="T11"/>
                </a:cxn>
              </a:cxnLst>
              <a:rect l="0" t="0" r="r" b="b"/>
              <a:pathLst>
                <a:path w="1980" h="650">
                  <a:moveTo>
                    <a:pt x="0" y="650"/>
                  </a:moveTo>
                  <a:cubicBezTo>
                    <a:pt x="120" y="611"/>
                    <a:pt x="240" y="572"/>
                    <a:pt x="360" y="494"/>
                  </a:cubicBezTo>
                  <a:cubicBezTo>
                    <a:pt x="480" y="416"/>
                    <a:pt x="600" y="260"/>
                    <a:pt x="720" y="182"/>
                  </a:cubicBezTo>
                  <a:cubicBezTo>
                    <a:pt x="840" y="104"/>
                    <a:pt x="930" y="52"/>
                    <a:pt x="1080" y="26"/>
                  </a:cubicBezTo>
                  <a:cubicBezTo>
                    <a:pt x="1230" y="0"/>
                    <a:pt x="1470" y="26"/>
                    <a:pt x="1620" y="26"/>
                  </a:cubicBezTo>
                  <a:cubicBezTo>
                    <a:pt x="1770" y="26"/>
                    <a:pt x="1920" y="26"/>
                    <a:pt x="1980" y="26"/>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4419" name="Line 51"/>
            <p:cNvSpPr>
              <a:spLocks noChangeShapeType="1"/>
            </p:cNvSpPr>
            <p:nvPr/>
          </p:nvSpPr>
          <p:spPr bwMode="auto">
            <a:xfrm>
              <a:off x="2064" y="1570"/>
              <a:ext cx="0" cy="75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23" name="Rectangle 55"/>
            <p:cNvSpPr>
              <a:spLocks noChangeArrowheads="1"/>
            </p:cNvSpPr>
            <p:nvPr/>
          </p:nvSpPr>
          <p:spPr bwMode="auto">
            <a:xfrm>
              <a:off x="0" y="1129"/>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kumimoji="1" lang="zh-CN" altLang="zh-CN" sz="2400">
                <a:latin typeface="Times New Roman" panose="02020603050405020304" pitchFamily="18" charset="0"/>
              </a:endParaRPr>
            </a:p>
          </p:txBody>
        </p:sp>
        <p:sp>
          <p:nvSpPr>
            <p:cNvPr id="314424" name="Rectangle 56"/>
            <p:cNvSpPr>
              <a:spLocks noChangeArrowheads="1"/>
            </p:cNvSpPr>
            <p:nvPr/>
          </p:nvSpPr>
          <p:spPr bwMode="auto">
            <a:xfrm>
              <a:off x="0" y="1269"/>
              <a:ext cx="11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en-US" altLang="zh-CN" sz="2400">
                  <a:latin typeface="Times New Roman" panose="02020603050405020304" pitchFamily="18" charset="0"/>
                </a:rPr>
                <a:t/>
              </a:r>
              <a:br>
                <a:rPr kumimoji="1" lang="en-US" altLang="zh-CN" sz="2400">
                  <a:latin typeface="Times New Roman" panose="02020603050405020304" pitchFamily="18" charset="0"/>
                </a:rPr>
              </a:br>
              <a:endParaRPr kumimoji="1" lang="en-US" altLang="zh-CN" sz="2400">
                <a:latin typeface="Times New Roman" panose="02020603050405020304" pitchFamily="18" charset="0"/>
              </a:endParaRPr>
            </a:p>
            <a:p>
              <a:pPr algn="l" eaLnBrk="0" hangingPunct="0"/>
              <a:endParaRPr kumimoji="1" lang="en-US" altLang="zh-CN" sz="2400">
                <a:latin typeface="Times New Roman" panose="02020603050405020304" pitchFamily="18" charset="0"/>
              </a:endParaRPr>
            </a:p>
          </p:txBody>
        </p:sp>
        <p:sp>
          <p:nvSpPr>
            <p:cNvPr id="314425" name="Rectangle 57"/>
            <p:cNvSpPr>
              <a:spLocks noChangeArrowheads="1"/>
            </p:cNvSpPr>
            <p:nvPr/>
          </p:nvSpPr>
          <p:spPr bwMode="auto">
            <a:xfrm>
              <a:off x="0" y="2021"/>
              <a:ext cx="115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1646238" algn="l"/>
                </a:tabLst>
                <a:defRPr kumimoji="1" sz="2400">
                  <a:solidFill>
                    <a:schemeClr val="tx1"/>
                  </a:solidFill>
                  <a:latin typeface="Times New Roman" panose="02020603050405020304" pitchFamily="18" charset="0"/>
                  <a:ea typeface="宋体" panose="02010600030101010101" pitchFamily="2" charset="-122"/>
                </a:defRPr>
              </a:lvl1pPr>
              <a:lvl2pPr algn="l">
                <a:tabLst>
                  <a:tab pos="1646238" algn="l"/>
                </a:tabLst>
                <a:defRPr kumimoji="1" sz="2400">
                  <a:solidFill>
                    <a:schemeClr val="tx1"/>
                  </a:solidFill>
                  <a:latin typeface="Times New Roman" panose="02020603050405020304" pitchFamily="18" charset="0"/>
                  <a:ea typeface="宋体" panose="02010600030101010101" pitchFamily="2" charset="-122"/>
                </a:defRPr>
              </a:lvl2pPr>
              <a:lvl3pPr algn="l">
                <a:tabLst>
                  <a:tab pos="1646238" algn="l"/>
                </a:tabLst>
                <a:defRPr kumimoji="1" sz="2400">
                  <a:solidFill>
                    <a:schemeClr val="tx1"/>
                  </a:solidFill>
                  <a:latin typeface="Times New Roman" panose="02020603050405020304" pitchFamily="18" charset="0"/>
                  <a:ea typeface="宋体" panose="02010600030101010101" pitchFamily="2" charset="-122"/>
                </a:defRPr>
              </a:lvl3pPr>
              <a:lvl4pPr algn="l">
                <a:tabLst>
                  <a:tab pos="1646238" algn="l"/>
                </a:tabLst>
                <a:defRPr kumimoji="1" sz="2400">
                  <a:solidFill>
                    <a:schemeClr val="tx1"/>
                  </a:solidFill>
                  <a:latin typeface="Times New Roman" panose="02020603050405020304" pitchFamily="18" charset="0"/>
                  <a:ea typeface="宋体" panose="02010600030101010101" pitchFamily="2" charset="-122"/>
                </a:defRPr>
              </a:lvl4pPr>
              <a:lvl5pPr algn="l">
                <a:tabLst>
                  <a:tab pos="1646238"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646238"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646238"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646238"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64623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cs typeface="Times New Roman" panose="02020603050405020304" pitchFamily="18" charset="0"/>
                </a:rPr>
                <a:t>	</a:t>
              </a:r>
              <a:endParaRPr lang="en-US" altLang="zh-CN" sz="1100">
                <a:latin typeface="Tahoma" panose="020B0604030504040204" pitchFamily="34" charset="0"/>
              </a:endParaRPr>
            </a:p>
            <a:p>
              <a:pPr eaLnBrk="0" hangingPunct="0"/>
              <a:endParaRPr lang="en-US" altLang="zh-CN"/>
            </a:p>
          </p:txBody>
        </p:sp>
        <p:graphicFrame>
          <p:nvGraphicFramePr>
            <p:cNvPr id="314427" name="Object 59"/>
            <p:cNvGraphicFramePr>
              <a:graphicFrameLocks noChangeAspect="1"/>
            </p:cNvGraphicFramePr>
            <p:nvPr/>
          </p:nvGraphicFramePr>
          <p:xfrm>
            <a:off x="3787" y="3294"/>
            <a:ext cx="215" cy="211"/>
          </p:xfrm>
          <a:graphic>
            <a:graphicData uri="http://schemas.openxmlformats.org/presentationml/2006/ole">
              <mc:AlternateContent xmlns:mc="http://schemas.openxmlformats.org/markup-compatibility/2006">
                <mc:Choice xmlns:v="urn:schemas-microsoft-com:vml" Requires="v">
                  <p:oleObj spid="_x0000_s56385" name="Equation" r:id="rId3" imgW="215640" imgH="215640" progId="Equation.DSMT4">
                    <p:embed/>
                  </p:oleObj>
                </mc:Choice>
                <mc:Fallback>
                  <p:oleObj name="Equation" r:id="rId3" imgW="215640" imgH="215640" progId="Equation.DSMT4">
                    <p:embed/>
                    <p:pic>
                      <p:nvPicPr>
                        <p:cNvPr id="314427"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3294"/>
                          <a:ext cx="215"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428" name="Object 60"/>
            <p:cNvGraphicFramePr>
              <a:graphicFrameLocks noChangeAspect="1"/>
            </p:cNvGraphicFramePr>
            <p:nvPr/>
          </p:nvGraphicFramePr>
          <p:xfrm>
            <a:off x="3871" y="1505"/>
            <a:ext cx="139" cy="161"/>
          </p:xfrm>
          <a:graphic>
            <a:graphicData uri="http://schemas.openxmlformats.org/presentationml/2006/ole">
              <mc:AlternateContent xmlns:mc="http://schemas.openxmlformats.org/markup-compatibility/2006">
                <mc:Choice xmlns:v="urn:schemas-microsoft-com:vml" Requires="v">
                  <p:oleObj spid="_x0000_s56386" name="Equation" r:id="rId5" imgW="139680" imgH="164880" progId="Equation.DSMT4">
                    <p:embed/>
                  </p:oleObj>
                </mc:Choice>
                <mc:Fallback>
                  <p:oleObj name="Equation" r:id="rId5" imgW="139680" imgH="164880" progId="Equation.DSMT4">
                    <p:embed/>
                    <p:pic>
                      <p:nvPicPr>
                        <p:cNvPr id="314428"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1" y="1505"/>
                          <a:ext cx="139" cy="1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429" name="Object 61"/>
            <p:cNvGraphicFramePr>
              <a:graphicFrameLocks noChangeAspect="1"/>
            </p:cNvGraphicFramePr>
            <p:nvPr/>
          </p:nvGraphicFramePr>
          <p:xfrm>
            <a:off x="476" y="1117"/>
            <a:ext cx="189" cy="891"/>
          </p:xfrm>
          <a:graphic>
            <a:graphicData uri="http://schemas.openxmlformats.org/presentationml/2006/ole">
              <mc:AlternateContent xmlns:mc="http://schemas.openxmlformats.org/markup-compatibility/2006">
                <mc:Choice xmlns:v="urn:schemas-microsoft-com:vml" Requires="v">
                  <p:oleObj spid="_x0000_s56387" name="Equation" r:id="rId7" imgW="190440" imgH="914400" progId="Equation.DSMT4">
                    <p:embed/>
                  </p:oleObj>
                </mc:Choice>
                <mc:Fallback>
                  <p:oleObj name="Equation" r:id="rId7" imgW="190440" imgH="914400" progId="Equation.DSMT4">
                    <p:embed/>
                    <p:pic>
                      <p:nvPicPr>
                        <p:cNvPr id="314429"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1117"/>
                          <a:ext cx="189" cy="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4431" name="Text Box 63"/>
          <p:cNvSpPr txBox="1">
            <a:spLocks noChangeArrowheads="1"/>
          </p:cNvSpPr>
          <p:nvPr/>
        </p:nvSpPr>
        <p:spPr bwMode="auto">
          <a:xfrm>
            <a:off x="781753" y="358137"/>
            <a:ext cx="10419647"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lang="en-US" altLang="zh-CN" sz="2400" b="1" dirty="0"/>
              <a:t>       </a:t>
            </a:r>
            <a:r>
              <a:rPr lang="zh-CN" altLang="en-US" sz="2400" b="1" dirty="0"/>
              <a:t>方差度量的是被解释变量观测值围绕回归线的分散程度，所以</a:t>
            </a:r>
            <a:r>
              <a:rPr lang="zh-CN" altLang="en-US" sz="2400" b="1" dirty="0">
                <a:solidFill>
                  <a:srgbClr val="FF6600"/>
                </a:solidFill>
              </a:rPr>
              <a:t>异方差性</a:t>
            </a:r>
            <a:r>
              <a:rPr lang="zh-CN" altLang="en-US" sz="2400" b="1" dirty="0"/>
              <a:t>就是指被解释变量</a:t>
            </a:r>
            <a:r>
              <a:rPr lang="zh-CN" altLang="en-US" sz="2400" b="1" dirty="0" smtClean="0"/>
              <a:t>观测值的</a:t>
            </a:r>
            <a:r>
              <a:rPr lang="zh-CN" altLang="en-US" sz="2400" b="1" dirty="0"/>
              <a:t>分散程度随解释变量的变化而变化。</a:t>
            </a:r>
          </a:p>
          <a:p>
            <a:pPr algn="l"/>
            <a:endParaRPr lang="en-US" altLang="zh-CN" sz="2400" b="1" dirty="0"/>
          </a:p>
        </p:txBody>
      </p:sp>
    </p:spTree>
    <p:extLst>
      <p:ext uri="{BB962C8B-B14F-4D97-AF65-F5344CB8AC3E}">
        <p14:creationId xmlns:p14="http://schemas.microsoft.com/office/powerpoint/2010/main" val="1751672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4431">
                                            <p:txEl>
                                              <p:pRg st="0" end="0"/>
                                            </p:txEl>
                                          </p:spTgt>
                                        </p:tgtEl>
                                        <p:attrNameLst>
                                          <p:attrName>style.visibility</p:attrName>
                                        </p:attrNameLst>
                                      </p:cBhvr>
                                      <p:to>
                                        <p:strVal val="visible"/>
                                      </p:to>
                                    </p:set>
                                    <p:animEffect transition="in" filter="wipe(left)">
                                      <p:cBhvr>
                                        <p:cTn id="7" dur="500"/>
                                        <p:tgtEl>
                                          <p:spTgt spid="3144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14430"/>
                                        </p:tgtEl>
                                        <p:attrNameLst>
                                          <p:attrName>style.visibility</p:attrName>
                                        </p:attrNameLst>
                                      </p:cBhvr>
                                      <p:to>
                                        <p:strVal val="visible"/>
                                      </p:to>
                                    </p:set>
                                    <p:animEffect transition="in" filter="wipe(down)">
                                      <p:cBhvr>
                                        <p:cTn id="12" dur="500"/>
                                        <p:tgtEl>
                                          <p:spTgt spid="314430"/>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314420"/>
                                        </p:tgtEl>
                                        <p:attrNameLst>
                                          <p:attrName>style.visibility</p:attrName>
                                        </p:attrNameLst>
                                      </p:cBhvr>
                                      <p:to>
                                        <p:strVal val="visible"/>
                                      </p:to>
                                    </p:set>
                                    <p:animEffect transition="in" filter="wipe(down)">
                                      <p:cBhvr>
                                        <p:cTn id="16" dur="500"/>
                                        <p:tgtEl>
                                          <p:spTgt spid="314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58" name="Text Box 26"/>
          <p:cNvSpPr txBox="1">
            <a:spLocks noChangeArrowheads="1"/>
          </p:cNvSpPr>
          <p:nvPr/>
        </p:nvSpPr>
        <p:spPr bwMode="auto">
          <a:xfrm>
            <a:off x="1992314" y="765175"/>
            <a:ext cx="8281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effectLst>
                  <a:outerShdw blurRad="38100" dist="38100" dir="2700000" algn="tl">
                    <a:srgbClr val="000000"/>
                  </a:outerShdw>
                </a:effectLst>
              </a:rPr>
              <a:t>在复杂的实际经济现象中</a:t>
            </a:r>
            <a:r>
              <a:rPr lang="zh-CN" altLang="en-US" b="1">
                <a:solidFill>
                  <a:srgbClr val="FF6600"/>
                </a:solidFill>
                <a:effectLst>
                  <a:outerShdw blurRad="38100" dist="38100" dir="2700000" algn="tl">
                    <a:srgbClr val="000000"/>
                  </a:outerShdw>
                </a:effectLst>
              </a:rPr>
              <a:t>异方差性</a:t>
            </a:r>
            <a:r>
              <a:rPr lang="zh-CN" altLang="en-US" b="1">
                <a:effectLst>
                  <a:outerShdw blurRad="38100" dist="38100" dir="2700000" algn="tl">
                    <a:srgbClr val="000000"/>
                  </a:outerShdw>
                </a:effectLst>
              </a:rPr>
              <a:t>是大量存在的。</a:t>
            </a:r>
          </a:p>
        </p:txBody>
      </p:sp>
      <p:sp>
        <p:nvSpPr>
          <p:cNvPr id="556059" name="Text Box 27"/>
          <p:cNvSpPr txBox="1">
            <a:spLocks noChangeArrowheads="1"/>
          </p:cNvSpPr>
          <p:nvPr/>
        </p:nvSpPr>
        <p:spPr bwMode="auto">
          <a:xfrm>
            <a:off x="1992314" y="1484313"/>
            <a:ext cx="8281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effectLst>
                  <a:outerShdw blurRad="38100" dist="38100" dir="2700000" algn="tl">
                    <a:srgbClr val="000000"/>
                  </a:outerShdw>
                </a:effectLst>
              </a:rPr>
              <a:t>例如</a:t>
            </a:r>
            <a:r>
              <a:rPr lang="zh-CN" altLang="en-US" b="1">
                <a:solidFill>
                  <a:schemeClr val="folHlink"/>
                </a:solidFill>
                <a:effectLst>
                  <a:outerShdw blurRad="38100" dist="38100" dir="2700000" algn="tl">
                    <a:srgbClr val="000000"/>
                  </a:outerShdw>
                </a:effectLst>
              </a:rPr>
              <a:t>储蓄函数</a:t>
            </a:r>
          </a:p>
        </p:txBody>
      </p:sp>
      <p:sp>
        <p:nvSpPr>
          <p:cNvPr id="556060" name="Rectangle 28"/>
          <p:cNvSpPr>
            <a:spLocks noChangeArrowheads="1"/>
          </p:cNvSpPr>
          <p:nvPr/>
        </p:nvSpPr>
        <p:spPr bwMode="auto">
          <a:xfrm>
            <a:off x="2135189" y="3644900"/>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effectLst>
                  <a:outerShdw blurRad="38100" dist="38100" dir="2700000" algn="tl">
                    <a:srgbClr val="000000"/>
                  </a:outerShdw>
                </a:effectLst>
                <a:sym typeface="Symbol" panose="05050102010706020507" pitchFamily="18" charset="2"/>
              </a:rPr>
              <a:t>再如</a:t>
            </a:r>
            <a:r>
              <a:rPr kumimoji="1" lang="zh-CN" altLang="en-US" b="1">
                <a:solidFill>
                  <a:schemeClr val="folHlink"/>
                </a:solidFill>
                <a:effectLst>
                  <a:outerShdw blurRad="38100" dist="38100" dir="2700000" algn="tl">
                    <a:srgbClr val="000000"/>
                  </a:outerShdw>
                </a:effectLst>
                <a:sym typeface="Symbol" panose="05050102010706020507" pitchFamily="18" charset="2"/>
              </a:rPr>
              <a:t>服装需求函数</a:t>
            </a:r>
          </a:p>
        </p:txBody>
      </p:sp>
      <p:sp>
        <p:nvSpPr>
          <p:cNvPr id="556061" name="Rectangle 29"/>
          <p:cNvSpPr>
            <a:spLocks noChangeArrowheads="1"/>
          </p:cNvSpPr>
          <p:nvPr/>
        </p:nvSpPr>
        <p:spPr bwMode="auto">
          <a:xfrm>
            <a:off x="2157413" y="5159376"/>
            <a:ext cx="47291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effectLst>
                  <a:outerShdw blurRad="38100" dist="38100" dir="2700000" algn="tl">
                    <a:srgbClr val="000000"/>
                  </a:outerShdw>
                </a:effectLst>
                <a:sym typeface="Symbol" panose="05050102010706020507" pitchFamily="18" charset="2"/>
              </a:rPr>
              <a:t>这里</a:t>
            </a:r>
            <a:r>
              <a:rPr kumimoji="1" lang="en-US" altLang="zh-CN" b="1" i="1">
                <a:effectLst>
                  <a:outerShdw blurRad="38100" dist="38100" dir="2700000" algn="tl">
                    <a:srgbClr val="000000"/>
                  </a:outerShdw>
                </a:effectLst>
                <a:latin typeface="Times New Roman" panose="02020603050405020304" pitchFamily="18" charset="0"/>
                <a:sym typeface="Symbol" panose="05050102010706020507" pitchFamily="18" charset="2"/>
              </a:rPr>
              <a:t>Q</a:t>
            </a:r>
            <a:r>
              <a:rPr kumimoji="1" lang="zh-CN" altLang="en-US" b="1">
                <a:effectLst>
                  <a:outerShdw blurRad="38100" dist="38100" dir="2700000" algn="tl">
                    <a:srgbClr val="000000"/>
                  </a:outerShdw>
                </a:effectLst>
                <a:latin typeface="Times New Roman" panose="02020603050405020304" pitchFamily="18" charset="0"/>
                <a:sym typeface="Symbol" panose="05050102010706020507" pitchFamily="18" charset="2"/>
              </a:rPr>
              <a:t>为</a:t>
            </a:r>
            <a:r>
              <a:rPr kumimoji="1" lang="zh-CN" altLang="en-US" b="1">
                <a:effectLst>
                  <a:outerShdw blurRad="38100" dist="38100" dir="2700000" algn="tl">
                    <a:srgbClr val="000000"/>
                  </a:outerShdw>
                </a:effectLst>
                <a:sym typeface="Symbol" panose="05050102010706020507" pitchFamily="18" charset="2"/>
              </a:rPr>
              <a:t>服装的需求量，</a:t>
            </a:r>
            <a:r>
              <a:rPr kumimoji="1" lang="en-US" altLang="zh-CN" b="1" i="1">
                <a:effectLst>
                  <a:outerShdw blurRad="38100" dist="38100" dir="2700000" algn="tl">
                    <a:srgbClr val="000000"/>
                  </a:outerShdw>
                </a:effectLst>
                <a:latin typeface="Times New Roman" panose="02020603050405020304" pitchFamily="18" charset="0"/>
                <a:sym typeface="Symbol" panose="05050102010706020507" pitchFamily="18" charset="2"/>
              </a:rPr>
              <a:t>Y</a:t>
            </a:r>
            <a:r>
              <a:rPr kumimoji="1" lang="zh-CN" altLang="en-US" b="1">
                <a:effectLst>
                  <a:outerShdw blurRad="38100" dist="38100" dir="2700000" algn="tl">
                    <a:srgbClr val="000000"/>
                  </a:outerShdw>
                </a:effectLst>
                <a:latin typeface="Times New Roman" panose="02020603050405020304" pitchFamily="18" charset="0"/>
                <a:sym typeface="Symbol" panose="05050102010706020507" pitchFamily="18" charset="2"/>
              </a:rPr>
              <a:t>为</a:t>
            </a:r>
            <a:r>
              <a:rPr kumimoji="1" lang="zh-CN" altLang="en-US" b="1">
                <a:effectLst>
                  <a:outerShdw blurRad="38100" dist="38100" dir="2700000" algn="tl">
                    <a:srgbClr val="000000"/>
                  </a:outerShdw>
                </a:effectLst>
                <a:sym typeface="Symbol" panose="05050102010706020507" pitchFamily="18" charset="2"/>
              </a:rPr>
              <a:t>消费者的收入、 </a:t>
            </a:r>
          </a:p>
          <a:p>
            <a:r>
              <a:rPr kumimoji="1" lang="zh-CN" altLang="en-US" b="1" i="1">
                <a:effectLst>
                  <a:outerShdw blurRad="38100" dist="38100" dir="2700000" algn="tl">
                    <a:srgbClr val="000000"/>
                  </a:outerShdw>
                </a:effectLst>
                <a:latin typeface="Times New Roman" panose="02020603050405020304" pitchFamily="18" charset="0"/>
                <a:sym typeface="Symbol" panose="05050102010706020507" pitchFamily="18" charset="2"/>
              </a:rPr>
              <a:t>    </a:t>
            </a:r>
            <a:r>
              <a:rPr kumimoji="1" lang="en-US" altLang="zh-CN" b="1" i="1">
                <a:effectLst>
                  <a:outerShdw blurRad="38100" dist="38100" dir="2700000" algn="tl">
                    <a:srgbClr val="000000"/>
                  </a:outerShdw>
                </a:effectLst>
                <a:latin typeface="Times New Roman" panose="02020603050405020304" pitchFamily="18" charset="0"/>
                <a:sym typeface="Symbol" panose="05050102010706020507" pitchFamily="18" charset="2"/>
              </a:rPr>
              <a:t>P</a:t>
            </a:r>
            <a:r>
              <a:rPr kumimoji="1" lang="zh-CN" altLang="en-US" b="1">
                <a:effectLst>
                  <a:outerShdw blurRad="38100" dist="38100" dir="2700000" algn="tl">
                    <a:srgbClr val="000000"/>
                  </a:outerShdw>
                </a:effectLst>
                <a:latin typeface="Times New Roman" panose="02020603050405020304" pitchFamily="18" charset="0"/>
                <a:sym typeface="Symbol" panose="05050102010706020507" pitchFamily="18" charset="2"/>
              </a:rPr>
              <a:t>为</a:t>
            </a:r>
            <a:r>
              <a:rPr kumimoji="1" lang="zh-CN" altLang="en-US" b="1">
                <a:effectLst>
                  <a:outerShdw blurRad="38100" dist="38100" dir="2700000" algn="tl">
                    <a:srgbClr val="000000"/>
                  </a:outerShdw>
                </a:effectLst>
                <a:sym typeface="Symbol" panose="05050102010706020507" pitchFamily="18" charset="2"/>
              </a:rPr>
              <a:t>服装价格、 </a:t>
            </a:r>
            <a:r>
              <a:rPr kumimoji="1" lang="en-US" altLang="zh-CN" b="1" i="1">
                <a:effectLst>
                  <a:outerShdw blurRad="38100" dist="38100" dir="2700000" algn="tl">
                    <a:srgbClr val="000000"/>
                  </a:outerShdw>
                </a:effectLst>
                <a:latin typeface="Times New Roman" panose="02020603050405020304" pitchFamily="18" charset="0"/>
                <a:sym typeface="Symbol" panose="05050102010706020507" pitchFamily="18" charset="2"/>
              </a:rPr>
              <a:t>P</a:t>
            </a:r>
            <a:r>
              <a:rPr kumimoji="1" lang="en-US" altLang="zh-CN" b="1">
                <a:effectLst>
                  <a:outerShdw blurRad="38100" dist="38100" dir="2700000" algn="tl">
                    <a:srgbClr val="000000"/>
                  </a:outerShdw>
                </a:effectLst>
                <a:latin typeface="Times New Roman" panose="02020603050405020304" pitchFamily="18" charset="0"/>
                <a:sym typeface="Symbol" panose="05050102010706020507" pitchFamily="18" charset="2"/>
              </a:rPr>
              <a:t>1</a:t>
            </a:r>
            <a:r>
              <a:rPr kumimoji="1" lang="zh-CN" altLang="en-US" b="1">
                <a:effectLst>
                  <a:outerShdw blurRad="38100" dist="38100" dir="2700000" algn="tl">
                    <a:srgbClr val="000000"/>
                  </a:outerShdw>
                </a:effectLst>
                <a:latin typeface="Times New Roman" panose="02020603050405020304" pitchFamily="18" charset="0"/>
                <a:sym typeface="Symbol" panose="05050102010706020507" pitchFamily="18" charset="2"/>
              </a:rPr>
              <a:t>为</a:t>
            </a:r>
            <a:r>
              <a:rPr kumimoji="1" lang="zh-CN" altLang="en-US" b="1">
                <a:effectLst>
                  <a:outerShdw blurRad="38100" dist="38100" dir="2700000" algn="tl">
                    <a:srgbClr val="000000"/>
                  </a:outerShdw>
                </a:effectLst>
                <a:sym typeface="Symbol" panose="05050102010706020507" pitchFamily="18" charset="2"/>
              </a:rPr>
              <a:t>其它商品的价格。</a:t>
            </a:r>
          </a:p>
        </p:txBody>
      </p:sp>
      <p:graphicFrame>
        <p:nvGraphicFramePr>
          <p:cNvPr id="556062" name="Object 30"/>
          <p:cNvGraphicFramePr>
            <a:graphicFrameLocks noChangeAspect="1"/>
          </p:cNvGraphicFramePr>
          <p:nvPr/>
        </p:nvGraphicFramePr>
        <p:xfrm>
          <a:off x="4511676" y="2060576"/>
          <a:ext cx="2722563" cy="531813"/>
        </p:xfrm>
        <a:graphic>
          <a:graphicData uri="http://schemas.openxmlformats.org/presentationml/2006/ole">
            <mc:AlternateContent xmlns:mc="http://schemas.openxmlformats.org/markup-compatibility/2006">
              <mc:Choice xmlns:v="urn:schemas-microsoft-com:vml" Requires="v">
                <p:oleObj spid="_x0000_s57388" name="公式" r:id="rId3" imgW="1168200" imgH="228600" progId="Equation.3">
                  <p:embed/>
                </p:oleObj>
              </mc:Choice>
              <mc:Fallback>
                <p:oleObj name="公式" r:id="rId3" imgW="1168200" imgH="228600" progId="Equation.3">
                  <p:embed/>
                  <p:pic>
                    <p:nvPicPr>
                      <p:cNvPr id="556062"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6" y="2060576"/>
                        <a:ext cx="2722563" cy="5318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6063" name="Rectangle 31"/>
          <p:cNvSpPr>
            <a:spLocks noChangeArrowheads="1"/>
          </p:cNvSpPr>
          <p:nvPr/>
        </p:nvSpPr>
        <p:spPr bwMode="auto">
          <a:xfrm>
            <a:off x="2070101" y="2790825"/>
            <a:ext cx="45689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ym typeface="Symbol" panose="05050102010706020507" pitchFamily="18" charset="2"/>
              </a:rPr>
              <a:t>这里</a:t>
            </a:r>
            <a:r>
              <a:rPr kumimoji="1" lang="en-US" altLang="zh-CN" b="1" i="1">
                <a:latin typeface="Times New Roman" panose="02020603050405020304" pitchFamily="18" charset="0"/>
                <a:sym typeface="Symbol" panose="05050102010706020507" pitchFamily="18" charset="2"/>
              </a:rPr>
              <a:t>Y</a:t>
            </a:r>
            <a:r>
              <a:rPr kumimoji="1" lang="en-US" altLang="zh-CN" b="1" i="1" baseline="-25000">
                <a:latin typeface="Times New Roman" panose="02020603050405020304" pitchFamily="18" charset="0"/>
                <a:sym typeface="Symbol" panose="05050102010706020507" pitchFamily="18" charset="2"/>
              </a:rPr>
              <a:t>i</a:t>
            </a:r>
            <a:r>
              <a:rPr kumimoji="1" lang="zh-CN" altLang="en-US" b="1">
                <a:sym typeface="Symbol" panose="05050102010706020507" pitchFamily="18" charset="2"/>
              </a:rPr>
              <a:t>表示第</a:t>
            </a:r>
            <a:r>
              <a:rPr kumimoji="1" lang="en-US" altLang="zh-CN" b="1" i="1">
                <a:latin typeface="Times New Roman" panose="02020603050405020304" pitchFamily="18" charset="0"/>
                <a:sym typeface="Symbol" panose="05050102010706020507" pitchFamily="18" charset="2"/>
              </a:rPr>
              <a:t>i</a:t>
            </a:r>
            <a:r>
              <a:rPr kumimoji="1" lang="zh-CN" altLang="en-US" b="1">
                <a:sym typeface="Symbol" panose="05050102010706020507" pitchFamily="18" charset="2"/>
              </a:rPr>
              <a:t>个家庭的储蓄额，</a:t>
            </a:r>
            <a:r>
              <a:rPr kumimoji="1" lang="en-US" altLang="zh-CN" b="1" i="1">
                <a:latin typeface="Times New Roman" panose="02020603050405020304" pitchFamily="18" charset="0"/>
                <a:sym typeface="Symbol" panose="05050102010706020507" pitchFamily="18" charset="2"/>
              </a:rPr>
              <a:t>X</a:t>
            </a:r>
            <a:r>
              <a:rPr kumimoji="1" lang="en-US" altLang="zh-CN" b="1" i="1" baseline="-25000">
                <a:latin typeface="Times New Roman" panose="02020603050405020304" pitchFamily="18" charset="0"/>
                <a:sym typeface="Symbol" panose="05050102010706020507" pitchFamily="18" charset="2"/>
              </a:rPr>
              <a:t>i</a:t>
            </a:r>
            <a:r>
              <a:rPr kumimoji="1" lang="zh-CN" altLang="en-US" b="1">
                <a:sym typeface="Symbol" panose="05050102010706020507" pitchFamily="18" charset="2"/>
              </a:rPr>
              <a:t>为收入。</a:t>
            </a:r>
          </a:p>
        </p:txBody>
      </p:sp>
      <p:graphicFrame>
        <p:nvGraphicFramePr>
          <p:cNvPr id="556064" name="Object 32"/>
          <p:cNvGraphicFramePr>
            <a:graphicFrameLocks noChangeAspect="1"/>
          </p:cNvGraphicFramePr>
          <p:nvPr/>
        </p:nvGraphicFramePr>
        <p:xfrm>
          <a:off x="3792539" y="4292601"/>
          <a:ext cx="4822825" cy="531813"/>
        </p:xfrm>
        <a:graphic>
          <a:graphicData uri="http://schemas.openxmlformats.org/presentationml/2006/ole">
            <mc:AlternateContent xmlns:mc="http://schemas.openxmlformats.org/markup-compatibility/2006">
              <mc:Choice xmlns:v="urn:schemas-microsoft-com:vml" Requires="v">
                <p:oleObj spid="_x0000_s57389" name="公式" r:id="rId5" imgW="2070000" imgH="228600" progId="Equation.3">
                  <p:embed/>
                </p:oleObj>
              </mc:Choice>
              <mc:Fallback>
                <p:oleObj name="公式" r:id="rId5" imgW="2070000" imgH="228600" progId="Equation.3">
                  <p:embed/>
                  <p:pic>
                    <p:nvPicPr>
                      <p:cNvPr id="556064"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9" y="4292601"/>
                        <a:ext cx="4822825" cy="5318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4878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6058"/>
                                        </p:tgtEl>
                                        <p:attrNameLst>
                                          <p:attrName>style.visibility</p:attrName>
                                        </p:attrNameLst>
                                      </p:cBhvr>
                                      <p:to>
                                        <p:strVal val="visible"/>
                                      </p:to>
                                    </p:set>
                                    <p:animEffect transition="in" filter="wipe(left)">
                                      <p:cBhvr>
                                        <p:cTn id="7" dur="500"/>
                                        <p:tgtEl>
                                          <p:spTgt spid="556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059"/>
                                        </p:tgtEl>
                                        <p:attrNameLst>
                                          <p:attrName>style.visibility</p:attrName>
                                        </p:attrNameLst>
                                      </p:cBhvr>
                                      <p:to>
                                        <p:strVal val="visible"/>
                                      </p:to>
                                    </p:set>
                                    <p:animEffect transition="in" filter="wipe(left)">
                                      <p:cBhvr>
                                        <p:cTn id="12" dur="500"/>
                                        <p:tgtEl>
                                          <p:spTgt spid="556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6062"/>
                                        </p:tgtEl>
                                        <p:attrNameLst>
                                          <p:attrName>style.visibility</p:attrName>
                                        </p:attrNameLst>
                                      </p:cBhvr>
                                      <p:to>
                                        <p:strVal val="visible"/>
                                      </p:to>
                                    </p:set>
                                    <p:animEffect transition="in" filter="wipe(left)">
                                      <p:cBhvr>
                                        <p:cTn id="17" dur="500"/>
                                        <p:tgtEl>
                                          <p:spTgt spid="556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063"/>
                                        </p:tgtEl>
                                        <p:attrNameLst>
                                          <p:attrName>style.visibility</p:attrName>
                                        </p:attrNameLst>
                                      </p:cBhvr>
                                      <p:to>
                                        <p:strVal val="visible"/>
                                      </p:to>
                                    </p:set>
                                    <p:animEffect transition="in" filter="wipe(left)">
                                      <p:cBhvr>
                                        <p:cTn id="22" dur="500"/>
                                        <p:tgtEl>
                                          <p:spTgt spid="5560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6060"/>
                                        </p:tgtEl>
                                        <p:attrNameLst>
                                          <p:attrName>style.visibility</p:attrName>
                                        </p:attrNameLst>
                                      </p:cBhvr>
                                      <p:to>
                                        <p:strVal val="visible"/>
                                      </p:to>
                                    </p:set>
                                    <p:animEffect transition="in" filter="wipe(left)">
                                      <p:cBhvr>
                                        <p:cTn id="27" dur="500"/>
                                        <p:tgtEl>
                                          <p:spTgt spid="5560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56064"/>
                                        </p:tgtEl>
                                        <p:attrNameLst>
                                          <p:attrName>style.visibility</p:attrName>
                                        </p:attrNameLst>
                                      </p:cBhvr>
                                      <p:to>
                                        <p:strVal val="visible"/>
                                      </p:to>
                                    </p:set>
                                    <p:animEffect transition="in" filter="wipe(left)">
                                      <p:cBhvr>
                                        <p:cTn id="32" dur="500"/>
                                        <p:tgtEl>
                                          <p:spTgt spid="5560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56061">
                                            <p:txEl>
                                              <p:pRg st="0" end="0"/>
                                            </p:txEl>
                                          </p:spTgt>
                                        </p:tgtEl>
                                        <p:attrNameLst>
                                          <p:attrName>style.visibility</p:attrName>
                                        </p:attrNameLst>
                                      </p:cBhvr>
                                      <p:to>
                                        <p:strVal val="visible"/>
                                      </p:to>
                                    </p:set>
                                    <p:animEffect transition="in" filter="wipe(left)">
                                      <p:cBhvr>
                                        <p:cTn id="37" dur="500"/>
                                        <p:tgtEl>
                                          <p:spTgt spid="556061">
                                            <p:txEl>
                                              <p:pRg st="0" end="0"/>
                                            </p:txEl>
                                          </p:spTgt>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556061">
                                            <p:txEl>
                                              <p:pRg st="1" end="1"/>
                                            </p:txEl>
                                          </p:spTgt>
                                        </p:tgtEl>
                                        <p:attrNameLst>
                                          <p:attrName>style.visibility</p:attrName>
                                        </p:attrNameLst>
                                      </p:cBhvr>
                                      <p:to>
                                        <p:strVal val="visible"/>
                                      </p:to>
                                    </p:set>
                                    <p:animEffect transition="in" filter="wipe(left)">
                                      <p:cBhvr>
                                        <p:cTn id="41" dur="500"/>
                                        <p:tgtEl>
                                          <p:spTgt spid="5560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58" grpId="0"/>
      <p:bldP spid="556059" grpId="0"/>
      <p:bldP spid="556060" grpId="0"/>
      <p:bldP spid="55606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7" name="Rectangle 5"/>
          <p:cNvSpPr>
            <a:spLocks noChangeArrowheads="1"/>
          </p:cNvSpPr>
          <p:nvPr/>
        </p:nvSpPr>
        <p:spPr bwMode="auto">
          <a:xfrm>
            <a:off x="4953000" y="35052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5399" name="Rectangle 7"/>
          <p:cNvSpPr>
            <a:spLocks noChangeArrowheads="1"/>
          </p:cNvSpPr>
          <p:nvPr/>
        </p:nvSpPr>
        <p:spPr bwMode="auto">
          <a:xfrm>
            <a:off x="5967413"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5401" name="Rectangle 9"/>
          <p:cNvSpPr>
            <a:spLocks noChangeArrowheads="1"/>
          </p:cNvSpPr>
          <p:nvPr/>
        </p:nvSpPr>
        <p:spPr bwMode="auto">
          <a:xfrm>
            <a:off x="5453063" y="3309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1086" name="Rectangle 94"/>
          <p:cNvSpPr>
            <a:spLocks noChangeArrowheads="1"/>
          </p:cNvSpPr>
          <p:nvPr/>
        </p:nvSpPr>
        <p:spPr bwMode="auto">
          <a:xfrm>
            <a:off x="2351089" y="476250"/>
            <a:ext cx="604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ea typeface="黑体" panose="02010609060101010101" pitchFamily="49" charset="-122"/>
              </a:rPr>
              <a:t>二、产生异方差的原因</a:t>
            </a:r>
          </a:p>
        </p:txBody>
      </p:sp>
      <p:sp>
        <p:nvSpPr>
          <p:cNvPr id="341089" name="Rectangle 97"/>
          <p:cNvSpPr>
            <a:spLocks noChangeArrowheads="1"/>
          </p:cNvSpPr>
          <p:nvPr/>
        </p:nvSpPr>
        <p:spPr bwMode="auto">
          <a:xfrm>
            <a:off x="1804988" y="1341439"/>
            <a:ext cx="8863012"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2800" b="1">
                <a:solidFill>
                  <a:srgbClr val="FF6600"/>
                </a:solidFill>
                <a:effectLst/>
                <a:ea typeface="华文楷体" panose="02010600040101010101" pitchFamily="2" charset="-122"/>
              </a:rPr>
              <a:t>  </a:t>
            </a:r>
            <a:r>
              <a:rPr lang="zh-CN" altLang="en-US" sz="2800" b="1">
                <a:effectLst/>
                <a:latin typeface="楷体_GB2312" pitchFamily="49" charset="-122"/>
                <a:ea typeface="楷体_GB2312" pitchFamily="49" charset="-122"/>
              </a:rPr>
              <a:t>（一）模型中省略了某些重要的解释变量</a:t>
            </a:r>
          </a:p>
        </p:txBody>
      </p:sp>
      <p:sp>
        <p:nvSpPr>
          <p:cNvPr id="341090" name="Rectangle 98"/>
          <p:cNvSpPr>
            <a:spLocks noChangeArrowheads="1"/>
          </p:cNvSpPr>
          <p:nvPr/>
        </p:nvSpPr>
        <p:spPr bwMode="auto">
          <a:xfrm>
            <a:off x="2063750" y="1916114"/>
            <a:ext cx="6408738"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sz="2800" b="1">
                <a:effectLst/>
                <a:latin typeface="宋体" panose="02010600030101010101" pitchFamily="2" charset="-122"/>
              </a:rPr>
              <a:t>假设正确的模型是：</a:t>
            </a:r>
          </a:p>
        </p:txBody>
      </p:sp>
      <p:graphicFrame>
        <p:nvGraphicFramePr>
          <p:cNvPr id="341101" name="Object 109"/>
          <p:cNvGraphicFramePr>
            <a:graphicFrameLocks noGrp="1" noChangeAspect="1"/>
          </p:cNvGraphicFramePr>
          <p:nvPr>
            <p:ph sz="half" idx="2"/>
            <p:extLst>
              <p:ext uri="{D42A27DB-BD31-4B8C-83A1-F6EECF244321}">
                <p14:modId xmlns:p14="http://schemas.microsoft.com/office/powerpoint/2010/main" val="289166145"/>
              </p:ext>
            </p:extLst>
          </p:nvPr>
        </p:nvGraphicFramePr>
        <p:xfrm>
          <a:off x="5448300" y="1989138"/>
          <a:ext cx="3455988" cy="457200"/>
        </p:xfrm>
        <a:graphic>
          <a:graphicData uri="http://schemas.openxmlformats.org/presentationml/2006/ole">
            <mc:AlternateContent xmlns:mc="http://schemas.openxmlformats.org/markup-compatibility/2006">
              <mc:Choice xmlns:v="urn:schemas-microsoft-com:vml" Requires="v">
                <p:oleObj spid="_x0000_s58412" name="公式" r:id="rId3" imgW="1726920" imgH="228600" progId="Equation.3">
                  <p:embed/>
                </p:oleObj>
              </mc:Choice>
              <mc:Fallback>
                <p:oleObj name="公式" r:id="rId3" imgW="1726920" imgH="228600" progId="Equation.3">
                  <p:embed/>
                  <p:pic>
                    <p:nvPicPr>
                      <p:cNvPr id="341101" name="Object 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300" y="1989138"/>
                        <a:ext cx="3455988"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1104" name="Rectangle 112"/>
          <p:cNvSpPr>
            <a:spLocks noChangeArrowheads="1"/>
          </p:cNvSpPr>
          <p:nvPr/>
        </p:nvSpPr>
        <p:spPr bwMode="auto">
          <a:xfrm>
            <a:off x="2063750" y="2636839"/>
            <a:ext cx="748823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effectLst/>
                <a:latin typeface="宋体" panose="02010600030101010101" pitchFamily="2" charset="-122"/>
              </a:rPr>
              <a:t>假如略去了重要的解释变量</a:t>
            </a:r>
            <a:r>
              <a:rPr lang="en-US" altLang="zh-CN" b="1" i="1">
                <a:effectLst/>
                <a:latin typeface="Times New Roman" panose="02020603050405020304" pitchFamily="18" charset="0"/>
              </a:rPr>
              <a:t>X</a:t>
            </a:r>
            <a:r>
              <a:rPr lang="en-US" altLang="zh-CN" b="1" baseline="-25000">
                <a:effectLst/>
                <a:latin typeface="Times New Roman" panose="02020603050405020304" pitchFamily="18" charset="0"/>
              </a:rPr>
              <a:t>3 </a:t>
            </a:r>
            <a:r>
              <a:rPr lang="zh-CN" altLang="en-US" b="1">
                <a:effectLst/>
                <a:latin typeface="宋体" panose="02010600030101010101" pitchFamily="2" charset="-122"/>
              </a:rPr>
              <a:t>，而采用</a:t>
            </a:r>
            <a:r>
              <a:rPr lang="zh-CN" altLang="en-US" sz="2400" b="1">
                <a:effectLst/>
                <a:latin typeface="宋体" panose="02010600030101010101" pitchFamily="2" charset="-122"/>
              </a:rPr>
              <a:t>  </a:t>
            </a:r>
          </a:p>
        </p:txBody>
      </p:sp>
      <p:graphicFrame>
        <p:nvGraphicFramePr>
          <p:cNvPr id="341105" name="Object 113"/>
          <p:cNvGraphicFramePr>
            <a:graphicFrameLocks noChangeAspect="1"/>
          </p:cNvGraphicFramePr>
          <p:nvPr>
            <p:extLst>
              <p:ext uri="{D42A27DB-BD31-4B8C-83A1-F6EECF244321}">
                <p14:modId xmlns:p14="http://schemas.microsoft.com/office/powerpoint/2010/main" val="26409509"/>
              </p:ext>
            </p:extLst>
          </p:nvPr>
        </p:nvGraphicFramePr>
        <p:xfrm>
          <a:off x="4727576" y="3284538"/>
          <a:ext cx="2651125" cy="501650"/>
        </p:xfrm>
        <a:graphic>
          <a:graphicData uri="http://schemas.openxmlformats.org/presentationml/2006/ole">
            <mc:AlternateContent xmlns:mc="http://schemas.openxmlformats.org/markup-compatibility/2006">
              <mc:Choice xmlns:v="urn:schemas-microsoft-com:vml" Requires="v">
                <p:oleObj spid="_x0000_s58413" name="公式" r:id="rId5" imgW="1206360" imgH="228600" progId="Equation.3">
                  <p:embed/>
                </p:oleObj>
              </mc:Choice>
              <mc:Fallback>
                <p:oleObj name="公式" r:id="rId5" imgW="1206360" imgH="228600" progId="Equation.3">
                  <p:embed/>
                  <p:pic>
                    <p:nvPicPr>
                      <p:cNvPr id="341105" name="Object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6" y="3284538"/>
                        <a:ext cx="2651125" cy="5016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1108" name="Rectangle 116"/>
          <p:cNvSpPr>
            <a:spLocks noChangeArrowheads="1"/>
          </p:cNvSpPr>
          <p:nvPr/>
        </p:nvSpPr>
        <p:spPr bwMode="auto">
          <a:xfrm>
            <a:off x="2208213" y="4005263"/>
            <a:ext cx="80645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1">
                <a:effectLst/>
                <a:latin typeface="宋体" panose="02010600030101010101" pitchFamily="2" charset="-122"/>
              </a:rPr>
              <a:t>这时会导致</a:t>
            </a:r>
            <a:r>
              <a:rPr lang="en-US" altLang="zh-CN" b="1" i="1">
                <a:effectLst/>
                <a:latin typeface="Times New Roman" panose="02020603050405020304" pitchFamily="18" charset="0"/>
              </a:rPr>
              <a:t>X</a:t>
            </a:r>
            <a:r>
              <a:rPr lang="en-US" altLang="zh-CN" b="1" baseline="-25000">
                <a:effectLst/>
                <a:latin typeface="Times New Roman" panose="02020603050405020304" pitchFamily="18" charset="0"/>
              </a:rPr>
              <a:t>3 </a:t>
            </a:r>
            <a:r>
              <a:rPr lang="zh-CN" altLang="en-US" b="1">
                <a:effectLst/>
                <a:latin typeface="宋体" panose="02010600030101010101" pitchFamily="2" charset="-122"/>
              </a:rPr>
              <a:t>对</a:t>
            </a:r>
            <a:r>
              <a:rPr lang="en-US" altLang="zh-CN" b="1" i="1">
                <a:effectLst/>
                <a:latin typeface="Times New Roman" panose="02020603050405020304" pitchFamily="18" charset="0"/>
              </a:rPr>
              <a:t>Y</a:t>
            </a:r>
            <a:r>
              <a:rPr lang="zh-CN" altLang="en-US" b="1">
                <a:effectLst/>
                <a:latin typeface="宋体" panose="02010600030101010101" pitchFamily="2" charset="-122"/>
              </a:rPr>
              <a:t>的影响反映在</a:t>
            </a:r>
            <a:r>
              <a:rPr lang="en-US" altLang="zh-CN" b="1" i="1">
                <a:effectLst/>
                <a:latin typeface="Times New Roman" panose="02020603050405020304" pitchFamily="18" charset="0"/>
              </a:rPr>
              <a:t>v</a:t>
            </a:r>
            <a:r>
              <a:rPr lang="en-US" altLang="zh-CN" b="1" baseline="-25000">
                <a:effectLst/>
                <a:latin typeface="Times New Roman" panose="02020603050405020304" pitchFamily="18" charset="0"/>
              </a:rPr>
              <a:t>i</a:t>
            </a:r>
            <a:r>
              <a:rPr lang="zh-CN" altLang="en-US" b="1">
                <a:effectLst/>
                <a:latin typeface="宋体" panose="02010600030101010101" pitchFamily="2" charset="-122"/>
              </a:rPr>
              <a:t>中，而这些影响</a:t>
            </a:r>
          </a:p>
          <a:p>
            <a:pPr>
              <a:buFont typeface="Wingdings" panose="05000000000000000000" pitchFamily="2" charset="2"/>
              <a:buNone/>
            </a:pPr>
            <a:r>
              <a:rPr lang="zh-CN" altLang="en-US" b="1">
                <a:effectLst/>
                <a:latin typeface="宋体" panose="02010600030101010101" pitchFamily="2" charset="-122"/>
              </a:rPr>
              <a:t>具有差异性，从而产生异方差性。</a:t>
            </a:r>
          </a:p>
        </p:txBody>
      </p:sp>
      <p:sp>
        <p:nvSpPr>
          <p:cNvPr id="341109" name="Rectangle 117"/>
          <p:cNvSpPr>
            <a:spLocks noChangeArrowheads="1"/>
          </p:cNvSpPr>
          <p:nvPr/>
        </p:nvSpPr>
        <p:spPr bwMode="auto">
          <a:xfrm>
            <a:off x="2208213" y="5157788"/>
            <a:ext cx="80645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b="1">
                <a:effectLst/>
                <a:latin typeface="宋体" panose="02010600030101010101" pitchFamily="2" charset="-122"/>
              </a:rPr>
              <a:t>    </a:t>
            </a:r>
            <a:r>
              <a:rPr lang="zh-CN" altLang="en-US" b="1">
                <a:effectLst/>
                <a:latin typeface="宋体" panose="02010600030101010101" pitchFamily="2" charset="-122"/>
              </a:rPr>
              <a:t>所以在用剔除变量法消除共线性时，又有可能</a:t>
            </a:r>
          </a:p>
          <a:p>
            <a:pPr>
              <a:buFont typeface="Wingdings" panose="05000000000000000000" pitchFamily="2" charset="2"/>
              <a:buNone/>
            </a:pPr>
            <a:r>
              <a:rPr lang="zh-CN" altLang="en-US" b="1">
                <a:effectLst/>
                <a:latin typeface="宋体" panose="02010600030101010101" pitchFamily="2" charset="-122"/>
              </a:rPr>
              <a:t>引起异方差性，应注意。</a:t>
            </a:r>
          </a:p>
        </p:txBody>
      </p:sp>
    </p:spTree>
    <p:extLst>
      <p:ext uri="{BB962C8B-B14F-4D97-AF65-F5344CB8AC3E}">
        <p14:creationId xmlns:p14="http://schemas.microsoft.com/office/powerpoint/2010/main" val="1993413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1089"/>
                                        </p:tgtEl>
                                        <p:attrNameLst>
                                          <p:attrName>style.visibility</p:attrName>
                                        </p:attrNameLst>
                                      </p:cBhvr>
                                      <p:to>
                                        <p:strVal val="visible"/>
                                      </p:to>
                                    </p:set>
                                    <p:animEffect transition="in" filter="wipe(left)">
                                      <p:cBhvr>
                                        <p:cTn id="7" dur="500"/>
                                        <p:tgtEl>
                                          <p:spTgt spid="341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1090"/>
                                        </p:tgtEl>
                                        <p:attrNameLst>
                                          <p:attrName>style.visibility</p:attrName>
                                        </p:attrNameLst>
                                      </p:cBhvr>
                                      <p:to>
                                        <p:strVal val="visible"/>
                                      </p:to>
                                    </p:set>
                                    <p:animEffect transition="in" filter="wipe(left)">
                                      <p:cBhvr>
                                        <p:cTn id="12" dur="500"/>
                                        <p:tgtEl>
                                          <p:spTgt spid="341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1101"/>
                                        </p:tgtEl>
                                        <p:attrNameLst>
                                          <p:attrName>style.visibility</p:attrName>
                                        </p:attrNameLst>
                                      </p:cBhvr>
                                      <p:to>
                                        <p:strVal val="visible"/>
                                      </p:to>
                                    </p:set>
                                    <p:animEffect transition="in" filter="wipe(left)">
                                      <p:cBhvr>
                                        <p:cTn id="17" dur="500"/>
                                        <p:tgtEl>
                                          <p:spTgt spid="3411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1104"/>
                                        </p:tgtEl>
                                        <p:attrNameLst>
                                          <p:attrName>style.visibility</p:attrName>
                                        </p:attrNameLst>
                                      </p:cBhvr>
                                      <p:to>
                                        <p:strVal val="visible"/>
                                      </p:to>
                                    </p:set>
                                    <p:animEffect transition="in" filter="wipe(left)">
                                      <p:cBhvr>
                                        <p:cTn id="22" dur="500"/>
                                        <p:tgtEl>
                                          <p:spTgt spid="3411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1108">
                                            <p:txEl>
                                              <p:pRg st="0" end="0"/>
                                            </p:txEl>
                                          </p:spTgt>
                                        </p:tgtEl>
                                        <p:attrNameLst>
                                          <p:attrName>style.visibility</p:attrName>
                                        </p:attrNameLst>
                                      </p:cBhvr>
                                      <p:to>
                                        <p:strVal val="visible"/>
                                      </p:to>
                                    </p:set>
                                    <p:animEffect transition="in" filter="wipe(left)">
                                      <p:cBhvr>
                                        <p:cTn id="27" dur="500"/>
                                        <p:tgtEl>
                                          <p:spTgt spid="341108">
                                            <p:txEl>
                                              <p:pRg st="0" end="0"/>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41108">
                                            <p:txEl>
                                              <p:pRg st="1" end="1"/>
                                            </p:txEl>
                                          </p:spTgt>
                                        </p:tgtEl>
                                        <p:attrNameLst>
                                          <p:attrName>style.visibility</p:attrName>
                                        </p:attrNameLst>
                                      </p:cBhvr>
                                      <p:to>
                                        <p:strVal val="visible"/>
                                      </p:to>
                                    </p:set>
                                    <p:animEffect transition="in" filter="wipe(left)">
                                      <p:cBhvr>
                                        <p:cTn id="31" dur="500"/>
                                        <p:tgtEl>
                                          <p:spTgt spid="341108">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41109">
                                            <p:txEl>
                                              <p:pRg st="0" end="0"/>
                                            </p:txEl>
                                          </p:spTgt>
                                        </p:tgtEl>
                                        <p:attrNameLst>
                                          <p:attrName>style.visibility</p:attrName>
                                        </p:attrNameLst>
                                      </p:cBhvr>
                                      <p:to>
                                        <p:strVal val="visible"/>
                                      </p:to>
                                    </p:set>
                                    <p:animEffect transition="in" filter="wipe(left)">
                                      <p:cBhvr>
                                        <p:cTn id="36" dur="500"/>
                                        <p:tgtEl>
                                          <p:spTgt spid="341109">
                                            <p:txEl>
                                              <p:pRg st="0" end="0"/>
                                            </p:txEl>
                                          </p:spTgt>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341109">
                                            <p:txEl>
                                              <p:pRg st="1" end="1"/>
                                            </p:txEl>
                                          </p:spTgt>
                                        </p:tgtEl>
                                        <p:attrNameLst>
                                          <p:attrName>style.visibility</p:attrName>
                                        </p:attrNameLst>
                                      </p:cBhvr>
                                      <p:to>
                                        <p:strVal val="visible"/>
                                      </p:to>
                                    </p:set>
                                    <p:animEffect transition="in" filter="wipe(left)">
                                      <p:cBhvr>
                                        <p:cTn id="40" dur="500"/>
                                        <p:tgtEl>
                                          <p:spTgt spid="3411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89" grpId="0"/>
      <p:bldP spid="341090" grpId="0"/>
      <p:bldP spid="34110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1"/>
          </p:nvPr>
        </p:nvSpPr>
        <p:spPr>
          <a:xfrm>
            <a:off x="1774826" y="692150"/>
            <a:ext cx="8532813" cy="5761038"/>
          </a:xfrm>
        </p:spPr>
        <p:txBody>
          <a:bodyPr/>
          <a:lstStyle/>
          <a:p>
            <a:pPr>
              <a:lnSpc>
                <a:spcPct val="130000"/>
              </a:lnSpc>
              <a:buFont typeface="Wingdings" panose="05000000000000000000" pitchFamily="2" charset="2"/>
              <a:buNone/>
            </a:pPr>
            <a:r>
              <a:rPr lang="zh-CN" altLang="en-US" sz="2400" b="1">
                <a:latin typeface="楷体_GB2312" pitchFamily="49" charset="-122"/>
                <a:ea typeface="楷体_GB2312" pitchFamily="49" charset="-122"/>
              </a:rPr>
              <a:t>（二）模型的设定误差</a:t>
            </a:r>
          </a:p>
          <a:p>
            <a:pPr>
              <a:lnSpc>
                <a:spcPct val="130000"/>
              </a:lnSpc>
              <a:buFont typeface="Wingdings" panose="05000000000000000000" pitchFamily="2" charset="2"/>
              <a:buNone/>
            </a:pPr>
            <a:r>
              <a:rPr lang="zh-CN" altLang="en-US" sz="2400" b="1">
                <a:latin typeface="宋体" panose="02010600030101010101" pitchFamily="2" charset="-122"/>
              </a:rPr>
              <a:t>      模型的设定主要包括变量的选择和模型形式的确定。模型中略去了重要解释变量常常导致异方差，实际就是模型设定问题。除此而外，模型的函数形式不正确，如把变量间本来为非线性的关系设定为线性，也可能导致异方差。</a:t>
            </a:r>
          </a:p>
          <a:p>
            <a:pPr algn="just">
              <a:lnSpc>
                <a:spcPct val="130000"/>
              </a:lnSpc>
              <a:buFont typeface="Wingdings" panose="05000000000000000000" pitchFamily="2" charset="2"/>
              <a:buNone/>
            </a:pPr>
            <a:r>
              <a:rPr lang="zh-CN" altLang="en-US" sz="2400" b="1">
                <a:latin typeface="楷体_GB2312" pitchFamily="49" charset="-122"/>
                <a:ea typeface="楷体_GB2312" pitchFamily="49" charset="-122"/>
              </a:rPr>
              <a:t>（三）数据的测量误差</a:t>
            </a:r>
          </a:p>
          <a:p>
            <a:pPr algn="just">
              <a:lnSpc>
                <a:spcPct val="130000"/>
              </a:lnSpc>
              <a:buFont typeface="Wingdings" panose="05000000000000000000" pitchFamily="2" charset="2"/>
              <a:buNone/>
            </a:pPr>
            <a:r>
              <a:rPr lang="zh-CN" altLang="en-US" sz="2000" b="1">
                <a:latin typeface="华文楷体" panose="02010600040101010101" pitchFamily="2" charset="-122"/>
                <a:ea typeface="华文楷体" panose="02010600040101010101" pitchFamily="2" charset="-122"/>
              </a:rPr>
              <a:t>        </a:t>
            </a:r>
            <a:r>
              <a:rPr lang="zh-CN" altLang="en-US" sz="2400" b="1">
                <a:latin typeface="宋体" panose="02010600030101010101" pitchFamily="2" charset="-122"/>
              </a:rPr>
              <a:t>样本数据的观测误差有可能随研究范围的扩大而增加，或随时间的推移逐步积累，也可能随着观测技术的提高而逐步减小。如储蓄函数，假如用的是</a:t>
            </a:r>
            <a:r>
              <a:rPr lang="en-US" altLang="zh-CN" sz="2400" b="1">
                <a:latin typeface="宋体" panose="02010600030101010101" pitchFamily="2" charset="-122"/>
              </a:rPr>
              <a:t>1980</a:t>
            </a:r>
            <a:r>
              <a:rPr lang="zh-CN" altLang="en-US" sz="2400" b="1">
                <a:latin typeface="宋体" panose="02010600030101010101" pitchFamily="2" charset="-122"/>
              </a:rPr>
              <a:t>年至</a:t>
            </a:r>
            <a:r>
              <a:rPr lang="en-US" altLang="zh-CN" sz="2400" b="1">
                <a:latin typeface="宋体" panose="02010600030101010101" pitchFamily="2" charset="-122"/>
              </a:rPr>
              <a:t>2010</a:t>
            </a:r>
            <a:r>
              <a:rPr lang="zh-CN" altLang="en-US" sz="2400" b="1">
                <a:latin typeface="宋体" panose="02010600030101010101" pitchFamily="2" charset="-122"/>
              </a:rPr>
              <a:t>年的数据，前些年工资较透明，现在灰色收入较多，测量误差有变化。</a:t>
            </a:r>
            <a:endParaRPr lang="zh-CN" altLang="en-US" sz="2000" b="1">
              <a:latin typeface="宋体" panose="02010600030101010101" pitchFamily="2" charset="-122"/>
            </a:endParaRPr>
          </a:p>
        </p:txBody>
      </p:sp>
      <p:sp>
        <p:nvSpPr>
          <p:cNvPr id="417795" name="Rectangle 3"/>
          <p:cNvSpPr>
            <a:spLocks noChangeArrowheads="1"/>
          </p:cNvSpPr>
          <p:nvPr/>
        </p:nvSpPr>
        <p:spPr bwMode="auto">
          <a:xfrm>
            <a:off x="4953000" y="35052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7797" name="Rectangle 5"/>
          <p:cNvSpPr>
            <a:spLocks noChangeArrowheads="1"/>
          </p:cNvSpPr>
          <p:nvPr/>
        </p:nvSpPr>
        <p:spPr bwMode="auto">
          <a:xfrm>
            <a:off x="5967413"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7799" name="Rectangle 7"/>
          <p:cNvSpPr>
            <a:spLocks noChangeArrowheads="1"/>
          </p:cNvSpPr>
          <p:nvPr/>
        </p:nvSpPr>
        <p:spPr bwMode="auto">
          <a:xfrm>
            <a:off x="5453063" y="3309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3972419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body" idx="1"/>
          </p:nvPr>
        </p:nvSpPr>
        <p:spPr>
          <a:xfrm>
            <a:off x="2063750" y="620714"/>
            <a:ext cx="8085138" cy="5761037"/>
          </a:xfrm>
        </p:spPr>
        <p:txBody>
          <a:bodyPr>
            <a:normAutofit lnSpcReduction="10000"/>
          </a:bodyPr>
          <a:lstStyle/>
          <a:p>
            <a:pPr algn="just">
              <a:lnSpc>
                <a:spcPct val="135000"/>
              </a:lnSpc>
              <a:buFont typeface="Wingdings" panose="05000000000000000000" pitchFamily="2" charset="2"/>
              <a:buNone/>
            </a:pPr>
            <a:r>
              <a:rPr lang="zh-CN" altLang="en-US" sz="2400" b="1">
                <a:latin typeface="楷体_GB2312" pitchFamily="49" charset="-122"/>
                <a:ea typeface="楷体_GB2312" pitchFamily="49" charset="-122"/>
              </a:rPr>
              <a:t>（四）截面数据中总体各单位的差异</a:t>
            </a:r>
          </a:p>
          <a:p>
            <a:pPr algn="just">
              <a:lnSpc>
                <a:spcPct val="135000"/>
              </a:lnSpc>
              <a:buFont typeface="Wingdings" panose="05000000000000000000" pitchFamily="2" charset="2"/>
              <a:buNone/>
            </a:pPr>
            <a:r>
              <a:rPr lang="zh-CN" altLang="en-US" sz="2400" b="1">
                <a:latin typeface="宋体" panose="02010600030101010101" pitchFamily="2" charset="-122"/>
              </a:rPr>
              <a:t>      例如利用截面数据研究消费与收入的关系时，不同地区收入有差距，低收入地区家庭用于生活必需品的比例较大，消费的分散程度不大，而高收入地区家庭有更多自由支配的收入，家庭消费有更广泛的选择范围，消费的分散程度较大，而出现异方差性。</a:t>
            </a:r>
          </a:p>
          <a:p>
            <a:pPr algn="just">
              <a:lnSpc>
                <a:spcPct val="135000"/>
              </a:lnSpc>
              <a:buFont typeface="Wingdings" panose="05000000000000000000" pitchFamily="2" charset="2"/>
              <a:buNone/>
            </a:pPr>
            <a:r>
              <a:rPr lang="zh-CN" altLang="en-US" sz="2400" b="1">
                <a:latin typeface="宋体" panose="02010600030101010101" pitchFamily="2" charset="-122"/>
              </a:rPr>
              <a:t>      通常认为，截面数据较时间序列数据更容易产生异方差。这是因为同一时点不同对象的差异，一般说来会大于同一对象不同时间的差异。不过，在时间序列数据发生较大变化的情况下，也可能出现比截面数据更严重的异方差。</a:t>
            </a:r>
          </a:p>
        </p:txBody>
      </p:sp>
    </p:spTree>
    <p:extLst>
      <p:ext uri="{BB962C8B-B14F-4D97-AF65-F5344CB8AC3E}">
        <p14:creationId xmlns:p14="http://schemas.microsoft.com/office/powerpoint/2010/main" val="155174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idx="1"/>
          </p:nvPr>
        </p:nvSpPr>
        <p:spPr bwMode="auto">
          <a:xfrm>
            <a:off x="795670" y="1876246"/>
            <a:ext cx="499527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indent="0">
              <a:buNone/>
            </a:pPr>
            <a:r>
              <a:rPr kumimoji="1" lang="zh-CN" altLang="en-US" sz="3200" b="1" dirty="0" smtClean="0">
                <a:ea typeface="黑体" panose="02010609060101010101" pitchFamily="49" charset="-122"/>
              </a:rPr>
              <a:t>   一</a:t>
            </a:r>
            <a:r>
              <a:rPr kumimoji="1" lang="zh-CN" altLang="en-US" sz="3200" b="1" dirty="0">
                <a:ea typeface="黑体" panose="02010609060101010101" pitchFamily="49" charset="-122"/>
              </a:rPr>
              <a:t>、对</a:t>
            </a:r>
            <a:r>
              <a:rPr kumimoji="1" lang="zh-CN" altLang="en-US" sz="3200" b="1" dirty="0" smtClean="0">
                <a:ea typeface="黑体" panose="02010609060101010101" pitchFamily="49" charset="-122"/>
              </a:rPr>
              <a:t>参数估计</a:t>
            </a:r>
            <a:r>
              <a:rPr kumimoji="1" lang="zh-CN" altLang="en-US" sz="3200" b="1" dirty="0">
                <a:ea typeface="黑体" panose="02010609060101010101" pitchFamily="49" charset="-122"/>
              </a:rPr>
              <a:t>产生</a:t>
            </a:r>
            <a:r>
              <a:rPr kumimoji="1" lang="zh-CN" altLang="en-US" sz="3200" b="1" dirty="0" smtClean="0">
                <a:ea typeface="黑体" panose="02010609060101010101" pitchFamily="49" charset="-122"/>
              </a:rPr>
              <a:t>影响</a:t>
            </a:r>
            <a:endParaRPr kumimoji="1" lang="zh-CN" altLang="en-US" sz="3200" b="1" dirty="0">
              <a:ea typeface="黑体" panose="02010609060101010101" pitchFamily="49" charset="-122"/>
            </a:endParaRPr>
          </a:p>
        </p:txBody>
      </p:sp>
      <p:sp>
        <p:nvSpPr>
          <p:cNvPr id="5" name="Rectangle 2"/>
          <p:cNvSpPr>
            <a:spLocks noGrp="1" noChangeArrowheads="1"/>
          </p:cNvSpPr>
          <p:nvPr>
            <p:ph type="title"/>
          </p:nvPr>
        </p:nvSpPr>
        <p:spPr>
          <a:xfrm>
            <a:off x="457200" y="381000"/>
            <a:ext cx="8229600" cy="1371600"/>
          </a:xfrm>
        </p:spPr>
        <p:txBody>
          <a:bodyPr/>
          <a:lstStyle/>
          <a:p>
            <a:r>
              <a:rPr lang="zh-CN" altLang="en-US" sz="4000" b="1" dirty="0" smtClean="0">
                <a:solidFill>
                  <a:srgbClr val="FF0000"/>
                </a:solidFill>
                <a:latin typeface="黑体" panose="02010609060101010101" pitchFamily="49" charset="-122"/>
                <a:ea typeface="黑体" panose="02010609060101010101" pitchFamily="49" charset="-122"/>
              </a:rPr>
              <a:t>异方差性</a:t>
            </a:r>
            <a:r>
              <a:rPr lang="zh-CN" altLang="en-US" sz="4000" b="1" dirty="0">
                <a:solidFill>
                  <a:srgbClr val="FF0000"/>
                </a:solidFill>
                <a:latin typeface="黑体" panose="02010609060101010101" pitchFamily="49" charset="-122"/>
                <a:ea typeface="黑体" panose="02010609060101010101" pitchFamily="49" charset="-122"/>
              </a:rPr>
              <a:t>的后果</a:t>
            </a:r>
          </a:p>
        </p:txBody>
      </p:sp>
      <p:sp>
        <p:nvSpPr>
          <p:cNvPr id="6" name="Rectangle 4"/>
          <p:cNvSpPr>
            <a:spLocks noChangeArrowheads="1"/>
          </p:cNvSpPr>
          <p:nvPr/>
        </p:nvSpPr>
        <p:spPr bwMode="auto">
          <a:xfrm>
            <a:off x="1058937" y="2698458"/>
            <a:ext cx="68532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b="1" dirty="0">
                <a:ea typeface="黑体" panose="02010609060101010101" pitchFamily="49" charset="-122"/>
              </a:rPr>
              <a:t>二、对参数</a:t>
            </a:r>
            <a:r>
              <a:rPr kumimoji="1" lang="zh-CN" altLang="en-US" sz="3200" b="1" dirty="0" smtClean="0">
                <a:ea typeface="黑体" panose="02010609060101010101" pitchFamily="49" charset="-122"/>
              </a:rPr>
              <a:t>显著性检验产生影响</a:t>
            </a:r>
            <a:endParaRPr kumimoji="1" lang="zh-CN" altLang="en-US" sz="3200" b="1" dirty="0">
              <a:ea typeface="黑体" panose="02010609060101010101" pitchFamily="49" charset="-122"/>
            </a:endParaRPr>
          </a:p>
        </p:txBody>
      </p:sp>
      <p:sp>
        <p:nvSpPr>
          <p:cNvPr id="7" name="Rectangle 8"/>
          <p:cNvSpPr txBox="1">
            <a:spLocks noChangeArrowheads="1"/>
          </p:cNvSpPr>
          <p:nvPr/>
        </p:nvSpPr>
        <p:spPr>
          <a:xfrm>
            <a:off x="1058937" y="3503392"/>
            <a:ext cx="7793037"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smtClean="0">
                <a:ea typeface="黑体" panose="02010609060101010101" pitchFamily="49" charset="-122"/>
              </a:rPr>
              <a:t>三、对预测的影响</a:t>
            </a:r>
            <a:endParaRPr lang="zh-CN" altLang="en-US" sz="3200" b="1" dirty="0">
              <a:ea typeface="黑体" panose="02010609060101010101" pitchFamily="49" charset="-122"/>
            </a:endParaRPr>
          </a:p>
        </p:txBody>
      </p:sp>
    </p:spTree>
    <p:extLst>
      <p:ext uri="{BB962C8B-B14F-4D97-AF65-F5344CB8AC3E}">
        <p14:creationId xmlns:p14="http://schemas.microsoft.com/office/powerpoint/2010/main" val="268131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8694</Words>
  <Application>Microsoft Office PowerPoint</Application>
  <PresentationFormat>宽屏</PresentationFormat>
  <Paragraphs>1213</Paragraphs>
  <Slides>168</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168</vt:i4>
      </vt:variant>
    </vt:vector>
  </HeadingPairs>
  <TitlesOfParts>
    <vt:vector size="188" baseType="lpstr">
      <vt:lpstr>等线</vt:lpstr>
      <vt:lpstr>黑体</vt:lpstr>
      <vt:lpstr>华文楷体</vt:lpstr>
      <vt:lpstr>楷体_GB2312</vt:lpstr>
      <vt:lpstr>宋体</vt:lpstr>
      <vt:lpstr>Arial</vt:lpstr>
      <vt:lpstr>Calibri</vt:lpstr>
      <vt:lpstr>Calibri Light</vt:lpstr>
      <vt:lpstr>Cambria Math</vt:lpstr>
      <vt:lpstr>Symbol</vt:lpstr>
      <vt:lpstr>Tahoma</vt:lpstr>
      <vt:lpstr>Times New Roman</vt:lpstr>
      <vt:lpstr>Wingdings</vt:lpstr>
      <vt:lpstr>Office 主题</vt:lpstr>
      <vt:lpstr>Equation</vt:lpstr>
      <vt:lpstr>公式</vt:lpstr>
      <vt:lpstr>位图图像</vt:lpstr>
      <vt:lpstr>Microsoft 公式 3.0</vt:lpstr>
      <vt:lpstr>BMP 图像</vt:lpstr>
      <vt:lpstr>Equation.DSMT4</vt:lpstr>
      <vt:lpstr>第十一章  相关与回归</vt:lpstr>
      <vt:lpstr>第一节 相关与回归分析的基本问题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二、回归的概念和种类</vt:lpstr>
      <vt:lpstr>PowerPoint 演示文稿</vt:lpstr>
      <vt:lpstr>PowerPoint 演示文稿</vt:lpstr>
      <vt:lpstr>PowerPoint 演示文稿</vt:lpstr>
      <vt:lpstr>PowerPoint 演示文稿</vt:lpstr>
      <vt:lpstr>PowerPoint 演示文稿</vt:lpstr>
      <vt:lpstr>第二节    简单直线相关分析</vt:lpstr>
      <vt:lpstr>（二）相关关系的判断</vt:lpstr>
      <vt:lpstr>PowerPoint 演示文稿</vt:lpstr>
      <vt:lpstr>相关表：</vt:lpstr>
      <vt:lpstr>PowerPoint 演示文稿</vt:lpstr>
      <vt:lpstr>PowerPoint 演示文稿</vt:lpstr>
      <vt:lpstr>PowerPoint 演示文稿</vt:lpstr>
      <vt:lpstr>PowerPoint 演示文稿</vt:lpstr>
      <vt:lpstr>3.  相关系数r的意义</vt:lpstr>
      <vt:lpstr>PowerPoint 演示文稿</vt:lpstr>
      <vt:lpstr>第三节    简单直线回归分析</vt:lpstr>
      <vt:lpstr>PowerPoint 演示文稿</vt:lpstr>
      <vt:lpstr>PowerPoint 演示文稿</vt:lpstr>
      <vt:lpstr>PowerPoint 演示文稿</vt:lpstr>
      <vt:lpstr>PowerPoint 演示文稿</vt:lpstr>
      <vt:lpstr>PowerPoint 演示文稿</vt:lpstr>
      <vt:lpstr>PowerPoint 演示文稿</vt:lpstr>
      <vt:lpstr>总离差平方和的分解</vt:lpstr>
      <vt:lpstr>PowerPoint 演示文稿</vt:lpstr>
      <vt:lpstr>PowerPoint 演示文稿</vt:lpstr>
      <vt:lpstr>3、可决系数R2统计量</vt:lpstr>
      <vt:lpstr>（三）相关性的显著性检验</vt:lpstr>
      <vt:lpstr>（四）估计标准误差</vt:lpstr>
      <vt:lpstr>估计标准误与相关系数r的关系</vt:lpstr>
      <vt:lpstr>（五）进行预测</vt:lpstr>
      <vt:lpstr>PowerPoint 演示文稿</vt:lpstr>
      <vt:lpstr>解：（1）绘制散点图</vt:lpstr>
      <vt:lpstr>（2）建立简单直线回归方程：</vt:lpstr>
      <vt:lpstr>（3）计算相关系数</vt:lpstr>
      <vt:lpstr>（4）如根据上表中有关数据，可计算出生产费用对产量回归的估计的标准误差：</vt:lpstr>
      <vt:lpstr>（5）预测</vt:lpstr>
      <vt:lpstr>PowerPoint 演示文稿</vt:lpstr>
      <vt:lpstr>第四节  曲线相关与曲线回归分析</vt:lpstr>
      <vt:lpstr>二、可线性化的曲线回归方程变换</vt:lpstr>
      <vt:lpstr>第五节  时间数列自相关与自回归分析</vt:lpstr>
      <vt:lpstr>第六节   复相关与复回归分析</vt:lpstr>
      <vt:lpstr>二、二元线性回归分析</vt:lpstr>
      <vt:lpstr>4、估计标准误      5、检验：R检验  6、预测：点预测，区间预测同简单线形回归类似。</vt:lpstr>
      <vt:lpstr>PowerPoint 演示文稿</vt:lpstr>
      <vt:lpstr>PowerPoint 演示文稿</vt:lpstr>
      <vt:lpstr>PowerPoint 演示文稿</vt:lpstr>
      <vt:lpstr>PowerPoint 演示文稿</vt:lpstr>
      <vt:lpstr>PowerPoint 演示文稿</vt:lpstr>
      <vt:lpstr>PowerPoint 演示文稿</vt:lpstr>
      <vt:lpstr>第二章 经典单方程计量经济学模型： 一元线性回归模型   </vt:lpstr>
      <vt:lpstr>本章内容 </vt:lpstr>
      <vt:lpstr>PowerPoint 演示文稿</vt:lpstr>
      <vt:lpstr>2.1 回归分析概述 </vt:lpstr>
      <vt:lpstr>一、变量间的关系及回归分析的基本概念</vt:lpstr>
      <vt:lpstr>一、变量间的关系及回归分析的基本概念</vt:lpstr>
      <vt:lpstr>PowerPoint 演示文稿</vt:lpstr>
      <vt:lpstr>PowerPoint 演示文稿</vt:lpstr>
      <vt:lpstr>2、回归分析的基本概念</vt:lpstr>
      <vt:lpstr>2、回归分析的基本概念</vt:lpstr>
      <vt:lpstr>    由于变量间关系的随机性，回归分析关心的是根据解释变量的已知值或给定值，考察被解释变量的总体均值，即当被解释变量取某个确定值时，与之统计相关的被解释变量所有可能出现的对应值的平均值。</vt:lpstr>
      <vt:lpstr>PowerPoint 演示文稿</vt:lpstr>
      <vt:lpstr>PowerPoint 演示文稿</vt:lpstr>
      <vt:lpstr>PowerPoint 演示文稿</vt:lpstr>
      <vt:lpstr>概念：</vt:lpstr>
      <vt:lpstr>PowerPoint 演示文稿</vt:lpstr>
      <vt:lpstr>PowerPoint 演示文稿</vt:lpstr>
      <vt:lpstr>PowerPoint 演示文稿</vt:lpstr>
      <vt:lpstr>PowerPoint 演示文稿</vt:lpstr>
      <vt:lpstr>PowerPoint 演示文稿</vt:lpstr>
      <vt:lpstr>该样本的散点图（scatter diagram)：</vt:lpstr>
      <vt:lpstr>注意：     将样本回归线看成总体回归线的近似替代</vt:lpstr>
      <vt:lpstr>样本回归模型</vt:lpstr>
      <vt:lpstr>PowerPoint 演示文稿</vt:lpstr>
      <vt:lpstr> 2.2 一元线性回归模型的基本假设  </vt:lpstr>
      <vt:lpstr>PowerPoint 演示文稿</vt:lpstr>
      <vt:lpstr>一、关于模型设定的假设 </vt:lpstr>
      <vt:lpstr>2、关于解释变量的假设</vt:lpstr>
      <vt:lpstr>3、关于随机项的假设</vt:lpstr>
      <vt:lpstr>4、随机项的正态性假设</vt:lpstr>
      <vt:lpstr>PowerPoint 演示文稿</vt:lpstr>
      <vt:lpstr>PowerPoint 演示文稿</vt:lpstr>
      <vt:lpstr>异方差性的概念</vt:lpstr>
      <vt:lpstr>PowerPoint 演示文稿</vt:lpstr>
      <vt:lpstr>PowerPoint 演示文稿</vt:lpstr>
      <vt:lpstr>PowerPoint 演示文稿</vt:lpstr>
      <vt:lpstr>PowerPoint 演示文稿</vt:lpstr>
      <vt:lpstr>PowerPoint 演示文稿</vt:lpstr>
      <vt:lpstr>异方差性的后果</vt:lpstr>
      <vt:lpstr>1、关于模型关系的假设(与一元回归模型基本相同）</vt:lpstr>
      <vt:lpstr>2.3  一元线性回归模型的参数估计 </vt:lpstr>
      <vt:lpstr>一、参数的普通最小二乘估计（OLS）</vt:lpstr>
      <vt:lpstr>1、最小二乘原理</vt:lpstr>
      <vt:lpstr>2、正规方程组</vt:lpstr>
      <vt:lpstr>PowerPoint 演示文稿</vt:lpstr>
      <vt:lpstr>PowerPoint 演示文稿</vt:lpstr>
      <vt:lpstr>3、参数估计量</vt:lpstr>
      <vt:lpstr>4、“估计量”（estimator）和“估计值” (estimate)的区别 </vt:lpstr>
      <vt:lpstr>二、参数估计的最大似然法(ML)</vt:lpstr>
      <vt:lpstr>1、最大似然法</vt:lpstr>
      <vt:lpstr>2、估计步骤</vt:lpstr>
      <vt:lpstr>PowerPoint 演示文稿</vt:lpstr>
      <vt:lpstr>PowerPoint 演示文稿</vt:lpstr>
      <vt:lpstr>PowerPoint 演示文稿</vt:lpstr>
      <vt:lpstr>四、最小二乘估计量的性质</vt:lpstr>
      <vt:lpstr>1、概述</vt:lpstr>
      <vt:lpstr>PowerPoint 演示文稿</vt:lpstr>
      <vt:lpstr>2、高斯—马尔可夫定理(Gauss-Markov theorem)</vt:lpstr>
      <vt:lpstr>PowerPoint 演示文稿</vt:lpstr>
      <vt:lpstr>PowerPoint 演示文稿</vt:lpstr>
      <vt:lpstr>PowerPoint 演示文稿</vt:lpstr>
      <vt:lpstr>四、参数估计量的概率分布及随机干扰项方差的估计</vt:lpstr>
      <vt:lpstr>PowerPoint 演示文稿</vt:lpstr>
      <vt:lpstr>PowerPoint 演示文稿</vt:lpstr>
      <vt:lpstr>PowerPoint 演示文稿</vt:lpstr>
      <vt:lpstr>2.4  一元线性回归模型的统计检验 </vt:lpstr>
      <vt:lpstr>说  明</vt:lpstr>
      <vt:lpstr>一、拟合优度检验 </vt:lpstr>
      <vt:lpstr>1、回答一个问题</vt:lpstr>
      <vt:lpstr>2、总离差平方和的分解</vt:lpstr>
      <vt:lpstr>PowerPoint 演示文稿</vt:lpstr>
      <vt:lpstr>PowerPoint 演示文稿</vt:lpstr>
      <vt:lpstr>PowerPoint 演示文稿</vt:lpstr>
      <vt:lpstr>3、可决系数R2统计量</vt:lpstr>
      <vt:lpstr>二、变量的显著性检验  Testing Significance of Variable</vt:lpstr>
      <vt:lpstr>说明</vt:lpstr>
      <vt:lpstr>1、假设检验（Hypothesis Testing）</vt:lpstr>
      <vt:lpstr>PowerPoint 演示文稿</vt:lpstr>
      <vt:lpstr>2、变量的显著性检验—t检验</vt:lpstr>
      <vt:lpstr>PowerPoint 演示文稿</vt:lpstr>
      <vt:lpstr>三、参数的置信区间 Confidence Interval of Parameter</vt:lpstr>
      <vt:lpstr>1、概念</vt:lpstr>
      <vt:lpstr>PowerPoint 演示文稿</vt:lpstr>
      <vt:lpstr>PowerPoint 演示文稿</vt:lpstr>
      <vt:lpstr>PowerPoint 演示文稿</vt:lpstr>
      <vt:lpstr>PowerPoint 演示文稿</vt:lpstr>
      <vt:lpstr>2.5  一元线性回归分析的应用： 预测问题</vt:lpstr>
      <vt:lpstr>PowerPoint 演示文稿</vt:lpstr>
      <vt:lpstr>一、预测值是条件均值或个值的一个无偏估计</vt:lpstr>
      <vt:lpstr>PowerPoint 演示文稿</vt:lpstr>
      <vt:lpstr>2、Ŷ0是个值Y0的无偏估计</vt:lpstr>
      <vt:lpstr>二、总体条件均值与个值预测值的置信区间</vt:lpstr>
      <vt:lpstr>PowerPoint 演示文稿</vt:lpstr>
      <vt:lpstr>PowerPoint 演示文稿</vt:lpstr>
      <vt:lpstr>PowerPoint 演示文稿</vt:lpstr>
      <vt:lpstr>PowerPoint 演示文稿</vt:lpstr>
      <vt:lpstr> 在简单回归中加入非线性</vt:lpstr>
      <vt:lpstr>PowerPoint 演示文稿</vt:lpstr>
      <vt:lpstr>讨论1-判断下列表达式是否正确</vt:lpstr>
      <vt:lpstr>判断下列描述是否正确</vt:lpstr>
      <vt:lpstr>练习题1</vt:lpstr>
      <vt:lpstr>练习题1</vt:lpstr>
      <vt:lpstr>散点图和趋势图</vt:lpstr>
      <vt:lpstr>（1）答案</vt:lpstr>
      <vt:lpstr>（2）答案</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相关与回归</dc:title>
  <dc:creator>Feng Xu</dc:creator>
  <cp:lastModifiedBy>Feng Xu</cp:lastModifiedBy>
  <cp:revision>31</cp:revision>
  <dcterms:created xsi:type="dcterms:W3CDTF">2016-11-16T08:28:19Z</dcterms:created>
  <dcterms:modified xsi:type="dcterms:W3CDTF">2017-11-20T01:32:38Z</dcterms:modified>
</cp:coreProperties>
</file>